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notesMasterIdLst>
    <p:notesMasterId r:id="rId14"/>
  </p:notesMasterIdLst>
  <p:sldIdLst>
    <p:sldId id="256" r:id="rId2"/>
    <p:sldId id="266" r:id="rId3"/>
    <p:sldId id="267" r:id="rId4"/>
    <p:sldId id="257" r:id="rId5"/>
    <p:sldId id="268" r:id="rId6"/>
    <p:sldId id="258" r:id="rId7"/>
    <p:sldId id="259" r:id="rId8"/>
    <p:sldId id="260" r:id="rId9"/>
    <p:sldId id="261" r:id="rId10"/>
    <p:sldId id="262"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7704" autoAdjust="0"/>
  </p:normalViewPr>
  <p:slideViewPr>
    <p:cSldViewPr snapToGrid="0">
      <p:cViewPr varScale="1">
        <p:scale>
          <a:sx n="58" d="100"/>
          <a:sy n="58" d="100"/>
        </p:scale>
        <p:origin x="89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06A905-9A3A-4D02-A06D-7CED06CF14B0}" type="doc">
      <dgm:prSet loTypeId="urn:microsoft.com/office/officeart/2005/8/layout/vList2" loCatId="list" qsTypeId="urn:microsoft.com/office/officeart/2005/8/quickstyle/simple3" qsCatId="simple" csTypeId="urn:microsoft.com/office/officeart/2005/8/colors/colorful1" csCatId="colorful" phldr="1"/>
      <dgm:spPr/>
      <dgm:t>
        <a:bodyPr/>
        <a:lstStyle/>
        <a:p>
          <a:endParaRPr lang="en-GB"/>
        </a:p>
      </dgm:t>
    </dgm:pt>
    <dgm:pt modelId="{F9E08F7E-FC79-40D0-A1EA-C71648CC7C4F}">
      <dgm:prSet/>
      <dgm:spPr/>
      <dgm:t>
        <a:bodyPr/>
        <a:lstStyle/>
        <a:p>
          <a:pPr rtl="0"/>
          <a:r>
            <a:rPr lang="en-GB" dirty="0"/>
            <a:t>Sweet Crumbs Artisan Bakery will be a private limited firm. The bakery will include hand-crafted loaves of bread, high-fibre loaves, gluten-free loaves, pastries, and personalised cakes. </a:t>
          </a:r>
        </a:p>
      </dgm:t>
    </dgm:pt>
    <dgm:pt modelId="{95E9C07E-C5ED-45A8-80A8-F8D2E94ABBDC}" type="parTrans" cxnId="{C6B43236-7260-4DD9-B63F-CFAF088722C7}">
      <dgm:prSet/>
      <dgm:spPr/>
      <dgm:t>
        <a:bodyPr/>
        <a:lstStyle/>
        <a:p>
          <a:endParaRPr lang="en-GB"/>
        </a:p>
      </dgm:t>
    </dgm:pt>
    <dgm:pt modelId="{57AAA54C-AA87-4B26-9D61-36F182625482}" type="sibTrans" cxnId="{C6B43236-7260-4DD9-B63F-CFAF088722C7}">
      <dgm:prSet/>
      <dgm:spPr/>
      <dgm:t>
        <a:bodyPr/>
        <a:lstStyle/>
        <a:p>
          <a:endParaRPr lang="en-GB"/>
        </a:p>
      </dgm:t>
    </dgm:pt>
    <dgm:pt modelId="{1025D2EC-BF7A-43AB-9736-7E22F530E6C0}">
      <dgm:prSet/>
      <dgm:spPr/>
      <dgm:t>
        <a:bodyPr/>
        <a:lstStyle/>
        <a:p>
          <a:pPr rtl="0"/>
          <a:r>
            <a:rPr lang="en-GB" dirty="0"/>
            <a:t>The need to consume healthier bakery products continues to increase, especially for fibre-enriched bread (Królak et al., 2022). </a:t>
          </a:r>
        </a:p>
      </dgm:t>
    </dgm:pt>
    <dgm:pt modelId="{D55711CF-CA80-49C3-8A11-D17605BB8988}" type="parTrans" cxnId="{888BD8A8-0370-4A0B-A793-01A3BA31FFD8}">
      <dgm:prSet/>
      <dgm:spPr/>
      <dgm:t>
        <a:bodyPr/>
        <a:lstStyle/>
        <a:p>
          <a:endParaRPr lang="en-GB"/>
        </a:p>
      </dgm:t>
    </dgm:pt>
    <dgm:pt modelId="{721FE345-BB97-4950-9036-94991912B489}" type="sibTrans" cxnId="{888BD8A8-0370-4A0B-A793-01A3BA31FFD8}">
      <dgm:prSet/>
      <dgm:spPr/>
      <dgm:t>
        <a:bodyPr/>
        <a:lstStyle/>
        <a:p>
          <a:endParaRPr lang="en-GB"/>
        </a:p>
      </dgm:t>
    </dgm:pt>
    <dgm:pt modelId="{28880612-7743-452E-ABB7-A0D1A24FDB74}">
      <dgm:prSet/>
      <dgm:spPr/>
      <dgm:t>
        <a:bodyPr/>
        <a:lstStyle/>
        <a:p>
          <a:pPr rtl="0"/>
          <a:r>
            <a:rPr lang="en-GB"/>
            <a:t>The bakery will be based in a rented retail shop in the Cardiff city centre, with in-store sales, online ordering, and local delivery.</a:t>
          </a:r>
          <a:endParaRPr lang="en-GB" dirty="0"/>
        </a:p>
      </dgm:t>
    </dgm:pt>
    <dgm:pt modelId="{29DED9DB-865F-4E4C-AEFD-CA3B03888B39}" type="parTrans" cxnId="{BA8CEFD5-D21D-46BC-A451-A1BC7F858FC4}">
      <dgm:prSet/>
      <dgm:spPr/>
      <dgm:t>
        <a:bodyPr/>
        <a:lstStyle/>
        <a:p>
          <a:endParaRPr lang="en-GB"/>
        </a:p>
      </dgm:t>
    </dgm:pt>
    <dgm:pt modelId="{1DA413AF-138C-4133-8E9B-671E4E1AB7D9}" type="sibTrans" cxnId="{BA8CEFD5-D21D-46BC-A451-A1BC7F858FC4}">
      <dgm:prSet/>
      <dgm:spPr/>
      <dgm:t>
        <a:bodyPr/>
        <a:lstStyle/>
        <a:p>
          <a:endParaRPr lang="en-GB"/>
        </a:p>
      </dgm:t>
    </dgm:pt>
    <dgm:pt modelId="{052AE6FB-5808-4610-A117-CD0E59D6DB5B}">
      <dgm:prSet/>
      <dgm:spPr/>
      <dgm:t>
        <a:bodyPr/>
        <a:lstStyle/>
        <a:p>
          <a:pPr rtl="0"/>
          <a:r>
            <a:rPr lang="en-GB"/>
            <a:t>It is based on successful bakery innovation models, in which ongoing product development improves brand image (Chatterjee, 2023). </a:t>
          </a:r>
          <a:endParaRPr lang="en-GB" dirty="0"/>
        </a:p>
      </dgm:t>
    </dgm:pt>
    <dgm:pt modelId="{82DCD5B7-F9E4-45B7-9BC3-E1706F1D1FF8}" type="parTrans" cxnId="{4A6F8A21-390B-4B58-B37F-0F5D95D06151}">
      <dgm:prSet/>
      <dgm:spPr/>
      <dgm:t>
        <a:bodyPr/>
        <a:lstStyle/>
        <a:p>
          <a:endParaRPr lang="en-GB"/>
        </a:p>
      </dgm:t>
    </dgm:pt>
    <dgm:pt modelId="{1C9ADB90-A97D-4C3B-8A12-BA745C3749EF}" type="sibTrans" cxnId="{4A6F8A21-390B-4B58-B37F-0F5D95D06151}">
      <dgm:prSet/>
      <dgm:spPr/>
      <dgm:t>
        <a:bodyPr/>
        <a:lstStyle/>
        <a:p>
          <a:endParaRPr lang="en-GB"/>
        </a:p>
      </dgm:t>
    </dgm:pt>
    <dgm:pt modelId="{5433552D-E7E5-4B67-A7E6-4D6D1AA85C8E}">
      <dgm:prSet/>
      <dgm:spPr/>
      <dgm:t>
        <a:bodyPr/>
        <a:lstStyle/>
        <a:p>
          <a:pPr rtl="0"/>
          <a:r>
            <a:rPr lang="en-GB"/>
            <a:t>Product innovation is vital for small bakeries to maintain competitiveness (Fidalgo and Miranda, 2023). </a:t>
          </a:r>
          <a:endParaRPr lang="en-GB" dirty="0"/>
        </a:p>
      </dgm:t>
    </dgm:pt>
    <dgm:pt modelId="{1CC7B876-A03B-4F54-B325-D9945E725887}" type="parTrans" cxnId="{81444700-284A-490A-9020-4655154FC4AD}">
      <dgm:prSet/>
      <dgm:spPr/>
      <dgm:t>
        <a:bodyPr/>
        <a:lstStyle/>
        <a:p>
          <a:endParaRPr lang="en-GB"/>
        </a:p>
      </dgm:t>
    </dgm:pt>
    <dgm:pt modelId="{80EB000E-465A-4D9D-B6B1-7578E7AAF99E}" type="sibTrans" cxnId="{81444700-284A-490A-9020-4655154FC4AD}">
      <dgm:prSet/>
      <dgm:spPr/>
      <dgm:t>
        <a:bodyPr/>
        <a:lstStyle/>
        <a:p>
          <a:endParaRPr lang="en-GB"/>
        </a:p>
      </dgm:t>
    </dgm:pt>
    <dgm:pt modelId="{3533A126-79D1-44D6-A1A1-A2CC7940CF42}" type="pres">
      <dgm:prSet presAssocID="{4306A905-9A3A-4D02-A06D-7CED06CF14B0}" presName="linear" presStyleCnt="0">
        <dgm:presLayoutVars>
          <dgm:animLvl val="lvl"/>
          <dgm:resizeHandles val="exact"/>
        </dgm:presLayoutVars>
      </dgm:prSet>
      <dgm:spPr/>
      <dgm:t>
        <a:bodyPr/>
        <a:lstStyle/>
        <a:p>
          <a:endParaRPr lang="en-GB"/>
        </a:p>
      </dgm:t>
    </dgm:pt>
    <dgm:pt modelId="{6786FFE1-A5AA-4CA5-ADFC-6255723A8918}" type="pres">
      <dgm:prSet presAssocID="{F9E08F7E-FC79-40D0-A1EA-C71648CC7C4F}" presName="parentText" presStyleLbl="node1" presStyleIdx="0" presStyleCnt="5">
        <dgm:presLayoutVars>
          <dgm:chMax val="0"/>
          <dgm:bulletEnabled val="1"/>
        </dgm:presLayoutVars>
      </dgm:prSet>
      <dgm:spPr/>
      <dgm:t>
        <a:bodyPr/>
        <a:lstStyle/>
        <a:p>
          <a:endParaRPr lang="en-GB"/>
        </a:p>
      </dgm:t>
    </dgm:pt>
    <dgm:pt modelId="{15F5EBD6-8D92-410D-81A9-51234AD49D47}" type="pres">
      <dgm:prSet presAssocID="{57AAA54C-AA87-4B26-9D61-36F182625482}" presName="spacer" presStyleCnt="0"/>
      <dgm:spPr/>
    </dgm:pt>
    <dgm:pt modelId="{D472C18B-273F-4161-89BF-A1266E14C0B9}" type="pres">
      <dgm:prSet presAssocID="{5433552D-E7E5-4B67-A7E6-4D6D1AA85C8E}" presName="parentText" presStyleLbl="node1" presStyleIdx="1" presStyleCnt="5">
        <dgm:presLayoutVars>
          <dgm:chMax val="0"/>
          <dgm:bulletEnabled val="1"/>
        </dgm:presLayoutVars>
      </dgm:prSet>
      <dgm:spPr/>
      <dgm:t>
        <a:bodyPr/>
        <a:lstStyle/>
        <a:p>
          <a:endParaRPr lang="en-GB"/>
        </a:p>
      </dgm:t>
    </dgm:pt>
    <dgm:pt modelId="{03082AAA-03B9-4207-AF3E-F995585058F5}" type="pres">
      <dgm:prSet presAssocID="{80EB000E-465A-4D9D-B6B1-7578E7AAF99E}" presName="spacer" presStyleCnt="0"/>
      <dgm:spPr/>
    </dgm:pt>
    <dgm:pt modelId="{B6795827-7205-42E4-95E4-A6A40A1FB52D}" type="pres">
      <dgm:prSet presAssocID="{052AE6FB-5808-4610-A117-CD0E59D6DB5B}" presName="parentText" presStyleLbl="node1" presStyleIdx="2" presStyleCnt="5">
        <dgm:presLayoutVars>
          <dgm:chMax val="0"/>
          <dgm:bulletEnabled val="1"/>
        </dgm:presLayoutVars>
      </dgm:prSet>
      <dgm:spPr/>
      <dgm:t>
        <a:bodyPr/>
        <a:lstStyle/>
        <a:p>
          <a:endParaRPr lang="en-GB"/>
        </a:p>
      </dgm:t>
    </dgm:pt>
    <dgm:pt modelId="{1DDA44E5-2579-49EF-B42E-7DDFB9593904}" type="pres">
      <dgm:prSet presAssocID="{1C9ADB90-A97D-4C3B-8A12-BA745C3749EF}" presName="spacer" presStyleCnt="0"/>
      <dgm:spPr/>
    </dgm:pt>
    <dgm:pt modelId="{89369D5A-7C80-49F1-A9AC-A96106AFD05F}" type="pres">
      <dgm:prSet presAssocID="{1025D2EC-BF7A-43AB-9736-7E22F530E6C0}" presName="parentText" presStyleLbl="node1" presStyleIdx="3" presStyleCnt="5">
        <dgm:presLayoutVars>
          <dgm:chMax val="0"/>
          <dgm:bulletEnabled val="1"/>
        </dgm:presLayoutVars>
      </dgm:prSet>
      <dgm:spPr/>
      <dgm:t>
        <a:bodyPr/>
        <a:lstStyle/>
        <a:p>
          <a:endParaRPr lang="en-GB"/>
        </a:p>
      </dgm:t>
    </dgm:pt>
    <dgm:pt modelId="{949F7DA2-3A75-4123-B014-EC20946E6E0F}" type="pres">
      <dgm:prSet presAssocID="{721FE345-BB97-4950-9036-94991912B489}" presName="spacer" presStyleCnt="0"/>
      <dgm:spPr/>
    </dgm:pt>
    <dgm:pt modelId="{D3DEB835-6521-40A5-BBE8-7F6FAA239548}" type="pres">
      <dgm:prSet presAssocID="{28880612-7743-452E-ABB7-A0D1A24FDB74}" presName="parentText" presStyleLbl="node1" presStyleIdx="4" presStyleCnt="5">
        <dgm:presLayoutVars>
          <dgm:chMax val="0"/>
          <dgm:bulletEnabled val="1"/>
        </dgm:presLayoutVars>
      </dgm:prSet>
      <dgm:spPr/>
      <dgm:t>
        <a:bodyPr/>
        <a:lstStyle/>
        <a:p>
          <a:endParaRPr lang="en-GB"/>
        </a:p>
      </dgm:t>
    </dgm:pt>
  </dgm:ptLst>
  <dgm:cxnLst>
    <dgm:cxn modelId="{EB1DCF9D-ADF2-439E-B25A-6C62CA71D5AD}" type="presOf" srcId="{28880612-7743-452E-ABB7-A0D1A24FDB74}" destId="{D3DEB835-6521-40A5-BBE8-7F6FAA239548}" srcOrd="0" destOrd="0" presId="urn:microsoft.com/office/officeart/2005/8/layout/vList2"/>
    <dgm:cxn modelId="{81444700-284A-490A-9020-4655154FC4AD}" srcId="{4306A905-9A3A-4D02-A06D-7CED06CF14B0}" destId="{5433552D-E7E5-4B67-A7E6-4D6D1AA85C8E}" srcOrd="1" destOrd="0" parTransId="{1CC7B876-A03B-4F54-B325-D9945E725887}" sibTransId="{80EB000E-465A-4D9D-B6B1-7578E7AAF99E}"/>
    <dgm:cxn modelId="{BA8CEFD5-D21D-46BC-A451-A1BC7F858FC4}" srcId="{4306A905-9A3A-4D02-A06D-7CED06CF14B0}" destId="{28880612-7743-452E-ABB7-A0D1A24FDB74}" srcOrd="4" destOrd="0" parTransId="{29DED9DB-865F-4E4C-AEFD-CA3B03888B39}" sibTransId="{1DA413AF-138C-4133-8E9B-671E4E1AB7D9}"/>
    <dgm:cxn modelId="{E8CB9649-A536-4B96-AFA9-99132BAAB486}" type="presOf" srcId="{F9E08F7E-FC79-40D0-A1EA-C71648CC7C4F}" destId="{6786FFE1-A5AA-4CA5-ADFC-6255723A8918}" srcOrd="0" destOrd="0" presId="urn:microsoft.com/office/officeart/2005/8/layout/vList2"/>
    <dgm:cxn modelId="{693E9D98-80A9-48D9-B626-CA552B365F80}" type="presOf" srcId="{1025D2EC-BF7A-43AB-9736-7E22F530E6C0}" destId="{89369D5A-7C80-49F1-A9AC-A96106AFD05F}" srcOrd="0" destOrd="0" presId="urn:microsoft.com/office/officeart/2005/8/layout/vList2"/>
    <dgm:cxn modelId="{888BD8A8-0370-4A0B-A793-01A3BA31FFD8}" srcId="{4306A905-9A3A-4D02-A06D-7CED06CF14B0}" destId="{1025D2EC-BF7A-43AB-9736-7E22F530E6C0}" srcOrd="3" destOrd="0" parTransId="{D55711CF-CA80-49C3-8A11-D17605BB8988}" sibTransId="{721FE345-BB97-4950-9036-94991912B489}"/>
    <dgm:cxn modelId="{E018D379-E5C4-4834-9B82-4850EE75EDF7}" type="presOf" srcId="{052AE6FB-5808-4610-A117-CD0E59D6DB5B}" destId="{B6795827-7205-42E4-95E4-A6A40A1FB52D}" srcOrd="0" destOrd="0" presId="urn:microsoft.com/office/officeart/2005/8/layout/vList2"/>
    <dgm:cxn modelId="{A92C17B3-1920-4630-8AD1-0E50E5244151}" type="presOf" srcId="{4306A905-9A3A-4D02-A06D-7CED06CF14B0}" destId="{3533A126-79D1-44D6-A1A1-A2CC7940CF42}" srcOrd="0" destOrd="0" presId="urn:microsoft.com/office/officeart/2005/8/layout/vList2"/>
    <dgm:cxn modelId="{C6B43236-7260-4DD9-B63F-CFAF088722C7}" srcId="{4306A905-9A3A-4D02-A06D-7CED06CF14B0}" destId="{F9E08F7E-FC79-40D0-A1EA-C71648CC7C4F}" srcOrd="0" destOrd="0" parTransId="{95E9C07E-C5ED-45A8-80A8-F8D2E94ABBDC}" sibTransId="{57AAA54C-AA87-4B26-9D61-36F182625482}"/>
    <dgm:cxn modelId="{2C91704C-EE59-4BFB-9F2B-1B0D2D11875E}" type="presOf" srcId="{5433552D-E7E5-4B67-A7E6-4D6D1AA85C8E}" destId="{D472C18B-273F-4161-89BF-A1266E14C0B9}" srcOrd="0" destOrd="0" presId="urn:microsoft.com/office/officeart/2005/8/layout/vList2"/>
    <dgm:cxn modelId="{4A6F8A21-390B-4B58-B37F-0F5D95D06151}" srcId="{4306A905-9A3A-4D02-A06D-7CED06CF14B0}" destId="{052AE6FB-5808-4610-A117-CD0E59D6DB5B}" srcOrd="2" destOrd="0" parTransId="{82DCD5B7-F9E4-45B7-9BC3-E1706F1D1FF8}" sibTransId="{1C9ADB90-A97D-4C3B-8A12-BA745C3749EF}"/>
    <dgm:cxn modelId="{5630C9D8-6FF5-4911-A46C-D851F5D741E2}" type="presParOf" srcId="{3533A126-79D1-44D6-A1A1-A2CC7940CF42}" destId="{6786FFE1-A5AA-4CA5-ADFC-6255723A8918}" srcOrd="0" destOrd="0" presId="urn:microsoft.com/office/officeart/2005/8/layout/vList2"/>
    <dgm:cxn modelId="{1428AAA9-1902-4BC2-9739-FC553F3C7977}" type="presParOf" srcId="{3533A126-79D1-44D6-A1A1-A2CC7940CF42}" destId="{15F5EBD6-8D92-410D-81A9-51234AD49D47}" srcOrd="1" destOrd="0" presId="urn:microsoft.com/office/officeart/2005/8/layout/vList2"/>
    <dgm:cxn modelId="{6A876DC0-B4EB-4EA4-8B6B-8ACD10DD5C42}" type="presParOf" srcId="{3533A126-79D1-44D6-A1A1-A2CC7940CF42}" destId="{D472C18B-273F-4161-89BF-A1266E14C0B9}" srcOrd="2" destOrd="0" presId="urn:microsoft.com/office/officeart/2005/8/layout/vList2"/>
    <dgm:cxn modelId="{C7F0AC66-6CBF-4D69-AE71-BDE566E85592}" type="presParOf" srcId="{3533A126-79D1-44D6-A1A1-A2CC7940CF42}" destId="{03082AAA-03B9-4207-AF3E-F995585058F5}" srcOrd="3" destOrd="0" presId="urn:microsoft.com/office/officeart/2005/8/layout/vList2"/>
    <dgm:cxn modelId="{8AEA3927-0154-4628-A13A-9C38F546A563}" type="presParOf" srcId="{3533A126-79D1-44D6-A1A1-A2CC7940CF42}" destId="{B6795827-7205-42E4-95E4-A6A40A1FB52D}" srcOrd="4" destOrd="0" presId="urn:microsoft.com/office/officeart/2005/8/layout/vList2"/>
    <dgm:cxn modelId="{5827AFBC-1CB5-439F-ACDC-AAC261851A19}" type="presParOf" srcId="{3533A126-79D1-44D6-A1A1-A2CC7940CF42}" destId="{1DDA44E5-2579-49EF-B42E-7DDFB9593904}" srcOrd="5" destOrd="0" presId="urn:microsoft.com/office/officeart/2005/8/layout/vList2"/>
    <dgm:cxn modelId="{039A67B9-BC96-4689-A872-F7918317C6A9}" type="presParOf" srcId="{3533A126-79D1-44D6-A1A1-A2CC7940CF42}" destId="{89369D5A-7C80-49F1-A9AC-A96106AFD05F}" srcOrd="6" destOrd="0" presId="urn:microsoft.com/office/officeart/2005/8/layout/vList2"/>
    <dgm:cxn modelId="{13CCDBD1-6352-4CD8-B7D2-CC6900369346}" type="presParOf" srcId="{3533A126-79D1-44D6-A1A1-A2CC7940CF42}" destId="{949F7DA2-3A75-4123-B014-EC20946E6E0F}" srcOrd="7" destOrd="0" presId="urn:microsoft.com/office/officeart/2005/8/layout/vList2"/>
    <dgm:cxn modelId="{20330AB9-7313-41E1-992E-E38353C177C9}" type="presParOf" srcId="{3533A126-79D1-44D6-A1A1-A2CC7940CF42}" destId="{D3DEB835-6521-40A5-BBE8-7F6FAA23954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1C4F12-AC61-4D69-B1EA-6DF9300D8FE2}" type="doc">
      <dgm:prSet loTypeId="urn:microsoft.com/office/officeart/2005/8/layout/hierarchy1" loCatId="hierarchy" qsTypeId="urn:microsoft.com/office/officeart/2005/8/quickstyle/simple1" qsCatId="simple" csTypeId="urn:microsoft.com/office/officeart/2005/8/colors/colorful4" csCatId="colorful" phldr="1"/>
      <dgm:spPr/>
      <dgm:t>
        <a:bodyPr/>
        <a:lstStyle/>
        <a:p>
          <a:endParaRPr lang="en-GB"/>
        </a:p>
      </dgm:t>
    </dgm:pt>
    <dgm:pt modelId="{61B67874-A3CB-4B6B-AE8F-7C69CB682309}">
      <dgm:prSet phldrT="[Text]"/>
      <dgm:spPr/>
      <dgm:t>
        <a:bodyPr/>
        <a:lstStyle/>
        <a:p>
          <a:pPr>
            <a:buFont typeface="Arial" panose="020B0604020202020204" pitchFamily="34" charset="0"/>
            <a:buChar char="•"/>
          </a:pPr>
          <a:r>
            <a:rPr lang="en-GB" b="1"/>
            <a:t>Owner / Director</a:t>
          </a:r>
          <a:endParaRPr lang="en-GB" dirty="0"/>
        </a:p>
      </dgm:t>
    </dgm:pt>
    <dgm:pt modelId="{8CDC271C-48A2-4E4E-9931-ADE9E305A680}" type="parTrans" cxnId="{254C9529-B7E6-4095-BF8B-E7287FC32D65}">
      <dgm:prSet/>
      <dgm:spPr/>
      <dgm:t>
        <a:bodyPr/>
        <a:lstStyle/>
        <a:p>
          <a:endParaRPr lang="en-GB"/>
        </a:p>
      </dgm:t>
    </dgm:pt>
    <dgm:pt modelId="{9121E79F-6BFC-47C6-A5B2-068F1CBE84BC}" type="sibTrans" cxnId="{254C9529-B7E6-4095-BF8B-E7287FC32D65}">
      <dgm:prSet/>
      <dgm:spPr/>
      <dgm:t>
        <a:bodyPr/>
        <a:lstStyle/>
        <a:p>
          <a:endParaRPr lang="en-GB"/>
        </a:p>
      </dgm:t>
    </dgm:pt>
    <dgm:pt modelId="{12277229-3797-40AC-9D2C-4DC340234CA9}">
      <dgm:prSet/>
      <dgm:spPr/>
      <dgm:t>
        <a:bodyPr/>
        <a:lstStyle/>
        <a:p>
          <a:pPr>
            <a:buFont typeface="Arial" panose="020B0604020202020204" pitchFamily="34" charset="0"/>
            <a:buChar char="•"/>
          </a:pPr>
          <a:r>
            <a:rPr lang="en-GB" b="1" dirty="0"/>
            <a:t>Bakery Manager</a:t>
          </a:r>
          <a:endParaRPr lang="en-GB" dirty="0"/>
        </a:p>
      </dgm:t>
    </dgm:pt>
    <dgm:pt modelId="{53F1972A-8978-42DB-AF90-76789D983A51}" type="parTrans" cxnId="{50364D10-DB81-412A-A284-396F8A72C0D9}">
      <dgm:prSet/>
      <dgm:spPr/>
      <dgm:t>
        <a:bodyPr/>
        <a:lstStyle/>
        <a:p>
          <a:endParaRPr lang="en-GB"/>
        </a:p>
      </dgm:t>
    </dgm:pt>
    <dgm:pt modelId="{56C29152-1779-42FA-B20E-CA50B54E2E02}" type="sibTrans" cxnId="{50364D10-DB81-412A-A284-396F8A72C0D9}">
      <dgm:prSet/>
      <dgm:spPr/>
      <dgm:t>
        <a:bodyPr/>
        <a:lstStyle/>
        <a:p>
          <a:endParaRPr lang="en-GB"/>
        </a:p>
      </dgm:t>
    </dgm:pt>
    <dgm:pt modelId="{7826F72B-481C-4BA3-8290-43A7ED6BDE26}">
      <dgm:prSet/>
      <dgm:spPr/>
      <dgm:t>
        <a:bodyPr/>
        <a:lstStyle/>
        <a:p>
          <a:pPr>
            <a:buFont typeface="Arial" panose="020B0604020202020204" pitchFamily="34" charset="0"/>
            <a:buChar char="•"/>
          </a:pPr>
          <a:r>
            <a:rPr lang="en-GB" b="1" dirty="0"/>
            <a:t>Head Baker</a:t>
          </a:r>
          <a:endParaRPr lang="en-GB" dirty="0"/>
        </a:p>
      </dgm:t>
    </dgm:pt>
    <dgm:pt modelId="{58B4D8CB-3B65-4099-A6C7-B06AB1AC627C}" type="parTrans" cxnId="{73193E5D-1444-4DB0-9BA5-1950073A4AA6}">
      <dgm:prSet/>
      <dgm:spPr/>
      <dgm:t>
        <a:bodyPr/>
        <a:lstStyle/>
        <a:p>
          <a:endParaRPr lang="en-GB"/>
        </a:p>
      </dgm:t>
    </dgm:pt>
    <dgm:pt modelId="{8EFA949A-C6C6-4100-A081-66692D01FD9B}" type="sibTrans" cxnId="{73193E5D-1444-4DB0-9BA5-1950073A4AA6}">
      <dgm:prSet/>
      <dgm:spPr/>
      <dgm:t>
        <a:bodyPr/>
        <a:lstStyle/>
        <a:p>
          <a:endParaRPr lang="en-GB"/>
        </a:p>
      </dgm:t>
    </dgm:pt>
    <dgm:pt modelId="{492BE727-7D96-4A6E-AD9E-AB64BBCFB1B5}">
      <dgm:prSet/>
      <dgm:spPr/>
      <dgm:t>
        <a:bodyPr/>
        <a:lstStyle/>
        <a:p>
          <a:pPr>
            <a:buFont typeface="Arial" panose="020B0604020202020204" pitchFamily="34" charset="0"/>
            <a:buChar char="•"/>
          </a:pPr>
          <a:r>
            <a:rPr lang="en-GB" b="1" dirty="0"/>
            <a:t>Marketing Officer</a:t>
          </a:r>
          <a:endParaRPr lang="en-GB" dirty="0"/>
        </a:p>
      </dgm:t>
    </dgm:pt>
    <dgm:pt modelId="{23855564-7EC4-4951-A811-5CFC81AF1A57}" type="parTrans" cxnId="{1483CC47-F07B-4E59-9515-A14BB6ACE2F6}">
      <dgm:prSet/>
      <dgm:spPr/>
      <dgm:t>
        <a:bodyPr/>
        <a:lstStyle/>
        <a:p>
          <a:endParaRPr lang="en-GB"/>
        </a:p>
      </dgm:t>
    </dgm:pt>
    <dgm:pt modelId="{D3EEE710-3F3E-4BB9-ABD3-F3470ACD80DD}" type="sibTrans" cxnId="{1483CC47-F07B-4E59-9515-A14BB6ACE2F6}">
      <dgm:prSet/>
      <dgm:spPr/>
      <dgm:t>
        <a:bodyPr/>
        <a:lstStyle/>
        <a:p>
          <a:endParaRPr lang="en-GB"/>
        </a:p>
      </dgm:t>
    </dgm:pt>
    <dgm:pt modelId="{6E192EC6-E625-4674-B800-5CB72FB95117}">
      <dgm:prSet/>
      <dgm:spPr/>
      <dgm:t>
        <a:bodyPr/>
        <a:lstStyle/>
        <a:p>
          <a:pPr>
            <a:buFont typeface="Arial" panose="020B0604020202020204" pitchFamily="34" charset="0"/>
            <a:buChar char="•"/>
          </a:pPr>
          <a:r>
            <a:rPr lang="en-GB" b="1"/>
            <a:t>Social Media Assistant</a:t>
          </a:r>
          <a:endParaRPr lang="en-GB"/>
        </a:p>
      </dgm:t>
    </dgm:pt>
    <dgm:pt modelId="{0A9DBFD4-FF6C-49F7-92E9-B5F50EFAA20C}" type="parTrans" cxnId="{48C7F843-7E06-4AB3-9B30-1DEED339188C}">
      <dgm:prSet/>
      <dgm:spPr/>
      <dgm:t>
        <a:bodyPr/>
        <a:lstStyle/>
        <a:p>
          <a:endParaRPr lang="en-GB"/>
        </a:p>
      </dgm:t>
    </dgm:pt>
    <dgm:pt modelId="{BCEB1FB6-A398-418B-8808-69DF5BF2B898}" type="sibTrans" cxnId="{48C7F843-7E06-4AB3-9B30-1DEED339188C}">
      <dgm:prSet/>
      <dgm:spPr/>
      <dgm:t>
        <a:bodyPr/>
        <a:lstStyle/>
        <a:p>
          <a:endParaRPr lang="en-GB"/>
        </a:p>
      </dgm:t>
    </dgm:pt>
    <dgm:pt modelId="{B039472C-886E-4FCF-8B66-4DAE85EA5413}">
      <dgm:prSet/>
      <dgm:spPr/>
      <dgm:t>
        <a:bodyPr/>
        <a:lstStyle/>
        <a:p>
          <a:pPr>
            <a:buFont typeface="Arial" panose="020B0604020202020204" pitchFamily="34" charset="0"/>
            <a:buChar char="•"/>
          </a:pPr>
          <a:r>
            <a:rPr lang="en-GB" b="1" dirty="0"/>
            <a:t>Store Supervisor</a:t>
          </a:r>
          <a:endParaRPr lang="en-GB" dirty="0"/>
        </a:p>
      </dgm:t>
    </dgm:pt>
    <dgm:pt modelId="{7052BC48-D700-4E24-8876-A93246BADB6C}" type="parTrans" cxnId="{A2838EDA-2E23-41CA-810C-1B41F15AEBC5}">
      <dgm:prSet/>
      <dgm:spPr/>
      <dgm:t>
        <a:bodyPr/>
        <a:lstStyle/>
        <a:p>
          <a:endParaRPr lang="en-GB"/>
        </a:p>
      </dgm:t>
    </dgm:pt>
    <dgm:pt modelId="{3AA21D71-D3D3-4904-9B27-EB8F5B7AFC8D}" type="sibTrans" cxnId="{A2838EDA-2E23-41CA-810C-1B41F15AEBC5}">
      <dgm:prSet/>
      <dgm:spPr/>
      <dgm:t>
        <a:bodyPr/>
        <a:lstStyle/>
        <a:p>
          <a:endParaRPr lang="en-GB"/>
        </a:p>
      </dgm:t>
    </dgm:pt>
    <dgm:pt modelId="{7970FE8C-FEA5-405C-8DEA-C33B75CD61FC}">
      <dgm:prSet/>
      <dgm:spPr/>
      <dgm:t>
        <a:bodyPr/>
        <a:lstStyle/>
        <a:p>
          <a:pPr>
            <a:buFont typeface="Arial" panose="020B0604020202020204" pitchFamily="34" charset="0"/>
            <a:buChar char="•"/>
          </a:pPr>
          <a:r>
            <a:rPr lang="en-GB" b="1"/>
            <a:t>Sales Staff</a:t>
          </a:r>
          <a:endParaRPr lang="en-GB"/>
        </a:p>
      </dgm:t>
    </dgm:pt>
    <dgm:pt modelId="{DFD1906C-9066-4035-87D7-A7BA41C66F55}" type="parTrans" cxnId="{83FEE7CC-1A91-4EB1-BB9C-7958AF836788}">
      <dgm:prSet/>
      <dgm:spPr/>
      <dgm:t>
        <a:bodyPr/>
        <a:lstStyle/>
        <a:p>
          <a:endParaRPr lang="en-GB"/>
        </a:p>
      </dgm:t>
    </dgm:pt>
    <dgm:pt modelId="{A7916C7C-65FB-4517-A723-6C45DEF1FDB8}" type="sibTrans" cxnId="{83FEE7CC-1A91-4EB1-BB9C-7958AF836788}">
      <dgm:prSet/>
      <dgm:spPr/>
      <dgm:t>
        <a:bodyPr/>
        <a:lstStyle/>
        <a:p>
          <a:endParaRPr lang="en-GB"/>
        </a:p>
      </dgm:t>
    </dgm:pt>
    <dgm:pt modelId="{64B197F4-1D5B-449B-AC5E-D6B33FCCCA8D}">
      <dgm:prSet/>
      <dgm:spPr/>
      <dgm:t>
        <a:bodyPr/>
        <a:lstStyle/>
        <a:p>
          <a:pPr>
            <a:buFont typeface="Arial" panose="020B0604020202020204" pitchFamily="34" charset="0"/>
            <a:buChar char="•"/>
          </a:pPr>
          <a:r>
            <a:rPr lang="en-GB" b="1" dirty="0"/>
            <a:t>Assistant Baker</a:t>
          </a:r>
          <a:endParaRPr lang="en-GB" dirty="0"/>
        </a:p>
      </dgm:t>
    </dgm:pt>
    <dgm:pt modelId="{8128AA64-90A4-4534-A8AA-056728CD2B68}" type="parTrans" cxnId="{369064D4-F548-449C-BFB1-62DA0698B89E}">
      <dgm:prSet/>
      <dgm:spPr/>
      <dgm:t>
        <a:bodyPr/>
        <a:lstStyle/>
        <a:p>
          <a:endParaRPr lang="en-GB"/>
        </a:p>
      </dgm:t>
    </dgm:pt>
    <dgm:pt modelId="{12DA224D-FCBD-4BF2-A2E3-C41DF3CF49A5}" type="sibTrans" cxnId="{369064D4-F548-449C-BFB1-62DA0698B89E}">
      <dgm:prSet/>
      <dgm:spPr/>
      <dgm:t>
        <a:bodyPr/>
        <a:lstStyle/>
        <a:p>
          <a:endParaRPr lang="en-GB"/>
        </a:p>
      </dgm:t>
    </dgm:pt>
    <dgm:pt modelId="{9FEBFE39-7F83-4AD4-A745-73F098D42044}">
      <dgm:prSet/>
      <dgm:spPr/>
      <dgm:t>
        <a:bodyPr/>
        <a:lstStyle/>
        <a:p>
          <a:pPr>
            <a:buFont typeface="Arial" panose="020B0604020202020204" pitchFamily="34" charset="0"/>
            <a:buChar char="•"/>
          </a:pPr>
          <a:r>
            <a:rPr lang="en-GB" b="1" dirty="0"/>
            <a:t>Production Assistants</a:t>
          </a:r>
          <a:endParaRPr lang="en-GB" dirty="0"/>
        </a:p>
      </dgm:t>
    </dgm:pt>
    <dgm:pt modelId="{797A21BC-5596-4F7B-A512-6FEFBCAFCEC1}" type="parTrans" cxnId="{DDDA2626-02D6-43E8-BA97-3A5BAF4AA575}">
      <dgm:prSet/>
      <dgm:spPr/>
      <dgm:t>
        <a:bodyPr/>
        <a:lstStyle/>
        <a:p>
          <a:endParaRPr lang="en-GB"/>
        </a:p>
      </dgm:t>
    </dgm:pt>
    <dgm:pt modelId="{D54C590E-6E3B-458B-839E-2CCCF2EBB028}" type="sibTrans" cxnId="{DDDA2626-02D6-43E8-BA97-3A5BAF4AA575}">
      <dgm:prSet/>
      <dgm:spPr/>
      <dgm:t>
        <a:bodyPr/>
        <a:lstStyle/>
        <a:p>
          <a:endParaRPr lang="en-GB"/>
        </a:p>
      </dgm:t>
    </dgm:pt>
    <dgm:pt modelId="{32B5D688-501C-40D1-9A08-DF813E8FFD93}" type="pres">
      <dgm:prSet presAssocID="{CC1C4F12-AC61-4D69-B1EA-6DF9300D8FE2}" presName="hierChild1" presStyleCnt="0">
        <dgm:presLayoutVars>
          <dgm:chPref val="1"/>
          <dgm:dir/>
          <dgm:animOne val="branch"/>
          <dgm:animLvl val="lvl"/>
          <dgm:resizeHandles/>
        </dgm:presLayoutVars>
      </dgm:prSet>
      <dgm:spPr/>
      <dgm:t>
        <a:bodyPr/>
        <a:lstStyle/>
        <a:p>
          <a:endParaRPr lang="en-GB"/>
        </a:p>
      </dgm:t>
    </dgm:pt>
    <dgm:pt modelId="{6CA64C20-0E0C-405B-91D3-8B7D25D30966}" type="pres">
      <dgm:prSet presAssocID="{61B67874-A3CB-4B6B-AE8F-7C69CB682309}" presName="hierRoot1" presStyleCnt="0"/>
      <dgm:spPr/>
    </dgm:pt>
    <dgm:pt modelId="{2997ACE9-2628-4334-9533-A643679B2ED8}" type="pres">
      <dgm:prSet presAssocID="{61B67874-A3CB-4B6B-AE8F-7C69CB682309}" presName="composite" presStyleCnt="0"/>
      <dgm:spPr/>
    </dgm:pt>
    <dgm:pt modelId="{2735124D-51E6-4CAE-8800-8348A53B12D6}" type="pres">
      <dgm:prSet presAssocID="{61B67874-A3CB-4B6B-AE8F-7C69CB682309}" presName="background" presStyleLbl="node0" presStyleIdx="0" presStyleCnt="1"/>
      <dgm:spPr/>
    </dgm:pt>
    <dgm:pt modelId="{B6DEA53E-AE26-46D2-9CF2-1CFB29013050}" type="pres">
      <dgm:prSet presAssocID="{61B67874-A3CB-4B6B-AE8F-7C69CB682309}" presName="text" presStyleLbl="fgAcc0" presStyleIdx="0" presStyleCnt="1">
        <dgm:presLayoutVars>
          <dgm:chPref val="3"/>
        </dgm:presLayoutVars>
      </dgm:prSet>
      <dgm:spPr/>
      <dgm:t>
        <a:bodyPr/>
        <a:lstStyle/>
        <a:p>
          <a:endParaRPr lang="en-GB"/>
        </a:p>
      </dgm:t>
    </dgm:pt>
    <dgm:pt modelId="{6D6CF7D1-800A-4B33-B612-BBC0E42B4E32}" type="pres">
      <dgm:prSet presAssocID="{61B67874-A3CB-4B6B-AE8F-7C69CB682309}" presName="hierChild2" presStyleCnt="0"/>
      <dgm:spPr/>
    </dgm:pt>
    <dgm:pt modelId="{260D2A21-7D85-4A35-B10B-3EE7C6503EC4}" type="pres">
      <dgm:prSet presAssocID="{53F1972A-8978-42DB-AF90-76789D983A51}" presName="Name10" presStyleLbl="parChTrans1D2" presStyleIdx="0" presStyleCnt="1"/>
      <dgm:spPr/>
      <dgm:t>
        <a:bodyPr/>
        <a:lstStyle/>
        <a:p>
          <a:endParaRPr lang="en-GB"/>
        </a:p>
      </dgm:t>
    </dgm:pt>
    <dgm:pt modelId="{81EEC7C8-5421-45CB-89D5-219E41D4308B}" type="pres">
      <dgm:prSet presAssocID="{12277229-3797-40AC-9D2C-4DC340234CA9}" presName="hierRoot2" presStyleCnt="0"/>
      <dgm:spPr/>
    </dgm:pt>
    <dgm:pt modelId="{D9CDB3C6-25B1-4A33-AB18-D8D6EE5B35C6}" type="pres">
      <dgm:prSet presAssocID="{12277229-3797-40AC-9D2C-4DC340234CA9}" presName="composite2" presStyleCnt="0"/>
      <dgm:spPr/>
    </dgm:pt>
    <dgm:pt modelId="{06997408-3D2B-4090-B92A-D1189D3A4F3B}" type="pres">
      <dgm:prSet presAssocID="{12277229-3797-40AC-9D2C-4DC340234CA9}" presName="background2" presStyleLbl="node2" presStyleIdx="0" presStyleCnt="1"/>
      <dgm:spPr/>
    </dgm:pt>
    <dgm:pt modelId="{26BE7539-C681-45D1-BDEF-9BE291BDBA63}" type="pres">
      <dgm:prSet presAssocID="{12277229-3797-40AC-9D2C-4DC340234CA9}" presName="text2" presStyleLbl="fgAcc2" presStyleIdx="0" presStyleCnt="1">
        <dgm:presLayoutVars>
          <dgm:chPref val="3"/>
        </dgm:presLayoutVars>
      </dgm:prSet>
      <dgm:spPr/>
      <dgm:t>
        <a:bodyPr/>
        <a:lstStyle/>
        <a:p>
          <a:endParaRPr lang="en-GB"/>
        </a:p>
      </dgm:t>
    </dgm:pt>
    <dgm:pt modelId="{176DE54A-C96F-4B50-86FF-C3A4D285A2E7}" type="pres">
      <dgm:prSet presAssocID="{12277229-3797-40AC-9D2C-4DC340234CA9}" presName="hierChild3" presStyleCnt="0"/>
      <dgm:spPr/>
    </dgm:pt>
    <dgm:pt modelId="{CD872947-3C5B-4FCB-A3EE-011C3A1482F2}" type="pres">
      <dgm:prSet presAssocID="{58B4D8CB-3B65-4099-A6C7-B06AB1AC627C}" presName="Name17" presStyleLbl="parChTrans1D3" presStyleIdx="0" presStyleCnt="3"/>
      <dgm:spPr/>
      <dgm:t>
        <a:bodyPr/>
        <a:lstStyle/>
        <a:p>
          <a:endParaRPr lang="en-GB"/>
        </a:p>
      </dgm:t>
    </dgm:pt>
    <dgm:pt modelId="{3CEA2EEA-C22D-486C-8838-BAD418C72354}" type="pres">
      <dgm:prSet presAssocID="{7826F72B-481C-4BA3-8290-43A7ED6BDE26}" presName="hierRoot3" presStyleCnt="0"/>
      <dgm:spPr/>
    </dgm:pt>
    <dgm:pt modelId="{9603144C-3FDF-4ED6-A857-FF49B4B3F298}" type="pres">
      <dgm:prSet presAssocID="{7826F72B-481C-4BA3-8290-43A7ED6BDE26}" presName="composite3" presStyleCnt="0"/>
      <dgm:spPr/>
    </dgm:pt>
    <dgm:pt modelId="{3C753D38-4E58-40C2-B21D-8FF464B469BC}" type="pres">
      <dgm:prSet presAssocID="{7826F72B-481C-4BA3-8290-43A7ED6BDE26}" presName="background3" presStyleLbl="node3" presStyleIdx="0" presStyleCnt="3"/>
      <dgm:spPr/>
    </dgm:pt>
    <dgm:pt modelId="{10FB5ACB-1474-4061-9570-D7146D816CE0}" type="pres">
      <dgm:prSet presAssocID="{7826F72B-481C-4BA3-8290-43A7ED6BDE26}" presName="text3" presStyleLbl="fgAcc3" presStyleIdx="0" presStyleCnt="3">
        <dgm:presLayoutVars>
          <dgm:chPref val="3"/>
        </dgm:presLayoutVars>
      </dgm:prSet>
      <dgm:spPr/>
      <dgm:t>
        <a:bodyPr/>
        <a:lstStyle/>
        <a:p>
          <a:endParaRPr lang="en-GB"/>
        </a:p>
      </dgm:t>
    </dgm:pt>
    <dgm:pt modelId="{5A6BB3F5-3939-4401-8918-65BB6FA0FF55}" type="pres">
      <dgm:prSet presAssocID="{7826F72B-481C-4BA3-8290-43A7ED6BDE26}" presName="hierChild4" presStyleCnt="0"/>
      <dgm:spPr/>
    </dgm:pt>
    <dgm:pt modelId="{A0685E35-2A33-43E3-A7D6-B568B2FA2A2B}" type="pres">
      <dgm:prSet presAssocID="{8128AA64-90A4-4534-A8AA-056728CD2B68}" presName="Name23" presStyleLbl="parChTrans1D4" presStyleIdx="0" presStyleCnt="4"/>
      <dgm:spPr/>
      <dgm:t>
        <a:bodyPr/>
        <a:lstStyle/>
        <a:p>
          <a:endParaRPr lang="en-GB"/>
        </a:p>
      </dgm:t>
    </dgm:pt>
    <dgm:pt modelId="{5A84E386-9F20-41DC-8161-0F0FD1D38A6F}" type="pres">
      <dgm:prSet presAssocID="{64B197F4-1D5B-449B-AC5E-D6B33FCCCA8D}" presName="hierRoot4" presStyleCnt="0"/>
      <dgm:spPr/>
    </dgm:pt>
    <dgm:pt modelId="{956204B2-E5B2-439E-9A62-C37C960BAD27}" type="pres">
      <dgm:prSet presAssocID="{64B197F4-1D5B-449B-AC5E-D6B33FCCCA8D}" presName="composite4" presStyleCnt="0"/>
      <dgm:spPr/>
    </dgm:pt>
    <dgm:pt modelId="{6F85289E-4CC4-4847-A83B-964A3C2DC21F}" type="pres">
      <dgm:prSet presAssocID="{64B197F4-1D5B-449B-AC5E-D6B33FCCCA8D}" presName="background4" presStyleLbl="node4" presStyleIdx="0" presStyleCnt="4"/>
      <dgm:spPr/>
    </dgm:pt>
    <dgm:pt modelId="{91C58EAD-0D49-4AA3-B739-7166318D0AED}" type="pres">
      <dgm:prSet presAssocID="{64B197F4-1D5B-449B-AC5E-D6B33FCCCA8D}" presName="text4" presStyleLbl="fgAcc4" presStyleIdx="0" presStyleCnt="4">
        <dgm:presLayoutVars>
          <dgm:chPref val="3"/>
        </dgm:presLayoutVars>
      </dgm:prSet>
      <dgm:spPr/>
      <dgm:t>
        <a:bodyPr/>
        <a:lstStyle/>
        <a:p>
          <a:endParaRPr lang="en-GB"/>
        </a:p>
      </dgm:t>
    </dgm:pt>
    <dgm:pt modelId="{CA4B9682-33B8-4343-BC72-9585892C0BAF}" type="pres">
      <dgm:prSet presAssocID="{64B197F4-1D5B-449B-AC5E-D6B33FCCCA8D}" presName="hierChild5" presStyleCnt="0"/>
      <dgm:spPr/>
    </dgm:pt>
    <dgm:pt modelId="{9E2E20B2-F4C5-4798-8458-4B77329FDC5D}" type="pres">
      <dgm:prSet presAssocID="{797A21BC-5596-4F7B-A512-6FEFBCAFCEC1}" presName="Name23" presStyleLbl="parChTrans1D4" presStyleIdx="1" presStyleCnt="4"/>
      <dgm:spPr/>
      <dgm:t>
        <a:bodyPr/>
        <a:lstStyle/>
        <a:p>
          <a:endParaRPr lang="en-GB"/>
        </a:p>
      </dgm:t>
    </dgm:pt>
    <dgm:pt modelId="{EF741C51-BB79-4F10-8555-2165F61021CA}" type="pres">
      <dgm:prSet presAssocID="{9FEBFE39-7F83-4AD4-A745-73F098D42044}" presName="hierRoot4" presStyleCnt="0"/>
      <dgm:spPr/>
    </dgm:pt>
    <dgm:pt modelId="{D99B9FC2-1361-43F9-A712-BCECF7B7974D}" type="pres">
      <dgm:prSet presAssocID="{9FEBFE39-7F83-4AD4-A745-73F098D42044}" presName="composite4" presStyleCnt="0"/>
      <dgm:spPr/>
    </dgm:pt>
    <dgm:pt modelId="{7D7A5BB2-F2F4-4004-9A35-E3B9D98CF4BA}" type="pres">
      <dgm:prSet presAssocID="{9FEBFE39-7F83-4AD4-A745-73F098D42044}" presName="background4" presStyleLbl="node4" presStyleIdx="1" presStyleCnt="4"/>
      <dgm:spPr/>
    </dgm:pt>
    <dgm:pt modelId="{865A8B95-629B-4662-A8BB-6401AC151606}" type="pres">
      <dgm:prSet presAssocID="{9FEBFE39-7F83-4AD4-A745-73F098D42044}" presName="text4" presStyleLbl="fgAcc4" presStyleIdx="1" presStyleCnt="4">
        <dgm:presLayoutVars>
          <dgm:chPref val="3"/>
        </dgm:presLayoutVars>
      </dgm:prSet>
      <dgm:spPr/>
      <dgm:t>
        <a:bodyPr/>
        <a:lstStyle/>
        <a:p>
          <a:endParaRPr lang="en-GB"/>
        </a:p>
      </dgm:t>
    </dgm:pt>
    <dgm:pt modelId="{2DB70025-2843-4AFA-9416-91E6B9EC8244}" type="pres">
      <dgm:prSet presAssocID="{9FEBFE39-7F83-4AD4-A745-73F098D42044}" presName="hierChild5" presStyleCnt="0"/>
      <dgm:spPr/>
    </dgm:pt>
    <dgm:pt modelId="{0E4CB2BE-E447-4231-95BF-777B6AD323D7}" type="pres">
      <dgm:prSet presAssocID="{23855564-7EC4-4951-A811-5CFC81AF1A57}" presName="Name17" presStyleLbl="parChTrans1D3" presStyleIdx="1" presStyleCnt="3"/>
      <dgm:spPr/>
      <dgm:t>
        <a:bodyPr/>
        <a:lstStyle/>
        <a:p>
          <a:endParaRPr lang="en-GB"/>
        </a:p>
      </dgm:t>
    </dgm:pt>
    <dgm:pt modelId="{461C750B-0DB8-40AC-97AE-85423A07CF5E}" type="pres">
      <dgm:prSet presAssocID="{492BE727-7D96-4A6E-AD9E-AB64BBCFB1B5}" presName="hierRoot3" presStyleCnt="0"/>
      <dgm:spPr/>
    </dgm:pt>
    <dgm:pt modelId="{C9E528EC-A0BD-4195-82B2-848433483D41}" type="pres">
      <dgm:prSet presAssocID="{492BE727-7D96-4A6E-AD9E-AB64BBCFB1B5}" presName="composite3" presStyleCnt="0"/>
      <dgm:spPr/>
    </dgm:pt>
    <dgm:pt modelId="{45B9CA54-0216-41BB-8F63-C2E79131D1F6}" type="pres">
      <dgm:prSet presAssocID="{492BE727-7D96-4A6E-AD9E-AB64BBCFB1B5}" presName="background3" presStyleLbl="node3" presStyleIdx="1" presStyleCnt="3"/>
      <dgm:spPr/>
    </dgm:pt>
    <dgm:pt modelId="{9D658951-1833-4BE5-A02A-9BAFA377E01C}" type="pres">
      <dgm:prSet presAssocID="{492BE727-7D96-4A6E-AD9E-AB64BBCFB1B5}" presName="text3" presStyleLbl="fgAcc3" presStyleIdx="1" presStyleCnt="3">
        <dgm:presLayoutVars>
          <dgm:chPref val="3"/>
        </dgm:presLayoutVars>
      </dgm:prSet>
      <dgm:spPr/>
      <dgm:t>
        <a:bodyPr/>
        <a:lstStyle/>
        <a:p>
          <a:endParaRPr lang="en-GB"/>
        </a:p>
      </dgm:t>
    </dgm:pt>
    <dgm:pt modelId="{AECD1A95-EDF7-401D-A209-744D36AFBB33}" type="pres">
      <dgm:prSet presAssocID="{492BE727-7D96-4A6E-AD9E-AB64BBCFB1B5}" presName="hierChild4" presStyleCnt="0"/>
      <dgm:spPr/>
    </dgm:pt>
    <dgm:pt modelId="{16692E7A-8128-4A36-8C59-AA7FF732D147}" type="pres">
      <dgm:prSet presAssocID="{0A9DBFD4-FF6C-49F7-92E9-B5F50EFAA20C}" presName="Name23" presStyleLbl="parChTrans1D4" presStyleIdx="2" presStyleCnt="4"/>
      <dgm:spPr/>
      <dgm:t>
        <a:bodyPr/>
        <a:lstStyle/>
        <a:p>
          <a:endParaRPr lang="en-GB"/>
        </a:p>
      </dgm:t>
    </dgm:pt>
    <dgm:pt modelId="{92AD77FA-1601-4445-BBA6-5966FE5ACC8B}" type="pres">
      <dgm:prSet presAssocID="{6E192EC6-E625-4674-B800-5CB72FB95117}" presName="hierRoot4" presStyleCnt="0"/>
      <dgm:spPr/>
    </dgm:pt>
    <dgm:pt modelId="{94669D7B-8406-42AF-BCC6-8F69DAADF43F}" type="pres">
      <dgm:prSet presAssocID="{6E192EC6-E625-4674-B800-5CB72FB95117}" presName="composite4" presStyleCnt="0"/>
      <dgm:spPr/>
    </dgm:pt>
    <dgm:pt modelId="{7585B654-D928-46CE-9FF9-508680A1ED59}" type="pres">
      <dgm:prSet presAssocID="{6E192EC6-E625-4674-B800-5CB72FB95117}" presName="background4" presStyleLbl="node4" presStyleIdx="2" presStyleCnt="4"/>
      <dgm:spPr/>
    </dgm:pt>
    <dgm:pt modelId="{480EDB4D-C315-4B8E-9051-5709D80BD902}" type="pres">
      <dgm:prSet presAssocID="{6E192EC6-E625-4674-B800-5CB72FB95117}" presName="text4" presStyleLbl="fgAcc4" presStyleIdx="2" presStyleCnt="4">
        <dgm:presLayoutVars>
          <dgm:chPref val="3"/>
        </dgm:presLayoutVars>
      </dgm:prSet>
      <dgm:spPr/>
      <dgm:t>
        <a:bodyPr/>
        <a:lstStyle/>
        <a:p>
          <a:endParaRPr lang="en-GB"/>
        </a:p>
      </dgm:t>
    </dgm:pt>
    <dgm:pt modelId="{D8555239-6800-43AF-AADF-93C64D384A76}" type="pres">
      <dgm:prSet presAssocID="{6E192EC6-E625-4674-B800-5CB72FB95117}" presName="hierChild5" presStyleCnt="0"/>
      <dgm:spPr/>
    </dgm:pt>
    <dgm:pt modelId="{7AE51569-E891-4833-A012-BDB6EDC7A166}" type="pres">
      <dgm:prSet presAssocID="{7052BC48-D700-4E24-8876-A93246BADB6C}" presName="Name17" presStyleLbl="parChTrans1D3" presStyleIdx="2" presStyleCnt="3"/>
      <dgm:spPr/>
      <dgm:t>
        <a:bodyPr/>
        <a:lstStyle/>
        <a:p>
          <a:endParaRPr lang="en-GB"/>
        </a:p>
      </dgm:t>
    </dgm:pt>
    <dgm:pt modelId="{50BEEEC9-9E76-425C-A11E-B5277AC12BB7}" type="pres">
      <dgm:prSet presAssocID="{B039472C-886E-4FCF-8B66-4DAE85EA5413}" presName="hierRoot3" presStyleCnt="0"/>
      <dgm:spPr/>
    </dgm:pt>
    <dgm:pt modelId="{AD85319B-DB59-466C-9593-3F1FFD2583D3}" type="pres">
      <dgm:prSet presAssocID="{B039472C-886E-4FCF-8B66-4DAE85EA5413}" presName="composite3" presStyleCnt="0"/>
      <dgm:spPr/>
    </dgm:pt>
    <dgm:pt modelId="{787B5F3F-0BAC-46E8-8972-66272573D817}" type="pres">
      <dgm:prSet presAssocID="{B039472C-886E-4FCF-8B66-4DAE85EA5413}" presName="background3" presStyleLbl="node3" presStyleIdx="2" presStyleCnt="3"/>
      <dgm:spPr/>
    </dgm:pt>
    <dgm:pt modelId="{9DA62A02-5420-46CD-9D6F-8E70E465B619}" type="pres">
      <dgm:prSet presAssocID="{B039472C-886E-4FCF-8B66-4DAE85EA5413}" presName="text3" presStyleLbl="fgAcc3" presStyleIdx="2" presStyleCnt="3">
        <dgm:presLayoutVars>
          <dgm:chPref val="3"/>
        </dgm:presLayoutVars>
      </dgm:prSet>
      <dgm:spPr/>
      <dgm:t>
        <a:bodyPr/>
        <a:lstStyle/>
        <a:p>
          <a:endParaRPr lang="en-GB"/>
        </a:p>
      </dgm:t>
    </dgm:pt>
    <dgm:pt modelId="{5D123AEB-C67D-436C-8BB5-D369FF9D1C4B}" type="pres">
      <dgm:prSet presAssocID="{B039472C-886E-4FCF-8B66-4DAE85EA5413}" presName="hierChild4" presStyleCnt="0"/>
      <dgm:spPr/>
    </dgm:pt>
    <dgm:pt modelId="{AF288EA3-B15D-45C7-A831-0E34902B4BEC}" type="pres">
      <dgm:prSet presAssocID="{DFD1906C-9066-4035-87D7-A7BA41C66F55}" presName="Name23" presStyleLbl="parChTrans1D4" presStyleIdx="3" presStyleCnt="4"/>
      <dgm:spPr/>
      <dgm:t>
        <a:bodyPr/>
        <a:lstStyle/>
        <a:p>
          <a:endParaRPr lang="en-GB"/>
        </a:p>
      </dgm:t>
    </dgm:pt>
    <dgm:pt modelId="{D48A1D82-6658-4B7D-96AE-4BE15351FE9F}" type="pres">
      <dgm:prSet presAssocID="{7970FE8C-FEA5-405C-8DEA-C33B75CD61FC}" presName="hierRoot4" presStyleCnt="0"/>
      <dgm:spPr/>
    </dgm:pt>
    <dgm:pt modelId="{DF0C9DD9-7CDD-4575-BED2-EA3389EE66ED}" type="pres">
      <dgm:prSet presAssocID="{7970FE8C-FEA5-405C-8DEA-C33B75CD61FC}" presName="composite4" presStyleCnt="0"/>
      <dgm:spPr/>
    </dgm:pt>
    <dgm:pt modelId="{53A4DEA7-3FDD-4D45-96F5-B402B53CC5F9}" type="pres">
      <dgm:prSet presAssocID="{7970FE8C-FEA5-405C-8DEA-C33B75CD61FC}" presName="background4" presStyleLbl="node4" presStyleIdx="3" presStyleCnt="4"/>
      <dgm:spPr/>
    </dgm:pt>
    <dgm:pt modelId="{869537EA-00E1-4B21-9083-57DDA5A8B9C0}" type="pres">
      <dgm:prSet presAssocID="{7970FE8C-FEA5-405C-8DEA-C33B75CD61FC}" presName="text4" presStyleLbl="fgAcc4" presStyleIdx="3" presStyleCnt="4">
        <dgm:presLayoutVars>
          <dgm:chPref val="3"/>
        </dgm:presLayoutVars>
      </dgm:prSet>
      <dgm:spPr/>
      <dgm:t>
        <a:bodyPr/>
        <a:lstStyle/>
        <a:p>
          <a:endParaRPr lang="en-GB"/>
        </a:p>
      </dgm:t>
    </dgm:pt>
    <dgm:pt modelId="{944E1D06-BEC8-4CA7-81F5-7362005D1259}" type="pres">
      <dgm:prSet presAssocID="{7970FE8C-FEA5-405C-8DEA-C33B75CD61FC}" presName="hierChild5" presStyleCnt="0"/>
      <dgm:spPr/>
    </dgm:pt>
  </dgm:ptLst>
  <dgm:cxnLst>
    <dgm:cxn modelId="{7F66D80F-0D8A-4977-BFDD-C964E77DB399}" type="presOf" srcId="{9FEBFE39-7F83-4AD4-A745-73F098D42044}" destId="{865A8B95-629B-4662-A8BB-6401AC151606}" srcOrd="0" destOrd="0" presId="urn:microsoft.com/office/officeart/2005/8/layout/hierarchy1"/>
    <dgm:cxn modelId="{CCEBB333-3E38-4BFB-9134-BC1BBD4045A0}" type="presOf" srcId="{492BE727-7D96-4A6E-AD9E-AB64BBCFB1B5}" destId="{9D658951-1833-4BE5-A02A-9BAFA377E01C}" srcOrd="0" destOrd="0" presId="urn:microsoft.com/office/officeart/2005/8/layout/hierarchy1"/>
    <dgm:cxn modelId="{DDDA2626-02D6-43E8-BA97-3A5BAF4AA575}" srcId="{7826F72B-481C-4BA3-8290-43A7ED6BDE26}" destId="{9FEBFE39-7F83-4AD4-A745-73F098D42044}" srcOrd="1" destOrd="0" parTransId="{797A21BC-5596-4F7B-A512-6FEFBCAFCEC1}" sibTransId="{D54C590E-6E3B-458B-839E-2CCCF2EBB028}"/>
    <dgm:cxn modelId="{E122B57D-DAD8-42BF-A324-A0093C66B628}" type="presOf" srcId="{B039472C-886E-4FCF-8B66-4DAE85EA5413}" destId="{9DA62A02-5420-46CD-9D6F-8E70E465B619}" srcOrd="0" destOrd="0" presId="urn:microsoft.com/office/officeart/2005/8/layout/hierarchy1"/>
    <dgm:cxn modelId="{83FEE7CC-1A91-4EB1-BB9C-7958AF836788}" srcId="{B039472C-886E-4FCF-8B66-4DAE85EA5413}" destId="{7970FE8C-FEA5-405C-8DEA-C33B75CD61FC}" srcOrd="0" destOrd="0" parTransId="{DFD1906C-9066-4035-87D7-A7BA41C66F55}" sibTransId="{A7916C7C-65FB-4517-A723-6C45DEF1FDB8}"/>
    <dgm:cxn modelId="{13CCE06F-E98F-4CEE-8265-FF4AA9CAFB67}" type="presOf" srcId="{0A9DBFD4-FF6C-49F7-92E9-B5F50EFAA20C}" destId="{16692E7A-8128-4A36-8C59-AA7FF732D147}" srcOrd="0" destOrd="0" presId="urn:microsoft.com/office/officeart/2005/8/layout/hierarchy1"/>
    <dgm:cxn modelId="{4EBFFE90-146F-40CC-B75C-4CB46F9F4A98}" type="presOf" srcId="{797A21BC-5596-4F7B-A512-6FEFBCAFCEC1}" destId="{9E2E20B2-F4C5-4798-8458-4B77329FDC5D}" srcOrd="0" destOrd="0" presId="urn:microsoft.com/office/officeart/2005/8/layout/hierarchy1"/>
    <dgm:cxn modelId="{2E5464AC-6086-46F5-A609-B77C0CB10DB8}" type="presOf" srcId="{12277229-3797-40AC-9D2C-4DC340234CA9}" destId="{26BE7539-C681-45D1-BDEF-9BE291BDBA63}" srcOrd="0" destOrd="0" presId="urn:microsoft.com/office/officeart/2005/8/layout/hierarchy1"/>
    <dgm:cxn modelId="{73193E5D-1444-4DB0-9BA5-1950073A4AA6}" srcId="{12277229-3797-40AC-9D2C-4DC340234CA9}" destId="{7826F72B-481C-4BA3-8290-43A7ED6BDE26}" srcOrd="0" destOrd="0" parTransId="{58B4D8CB-3B65-4099-A6C7-B06AB1AC627C}" sibTransId="{8EFA949A-C6C6-4100-A081-66692D01FD9B}"/>
    <dgm:cxn modelId="{351A73DF-7B15-42DE-8CA0-474C407E6A72}" type="presOf" srcId="{7970FE8C-FEA5-405C-8DEA-C33B75CD61FC}" destId="{869537EA-00E1-4B21-9083-57DDA5A8B9C0}" srcOrd="0" destOrd="0" presId="urn:microsoft.com/office/officeart/2005/8/layout/hierarchy1"/>
    <dgm:cxn modelId="{26B5985B-477B-47B3-B028-2BC7ACD5EF55}" type="presOf" srcId="{8128AA64-90A4-4534-A8AA-056728CD2B68}" destId="{A0685E35-2A33-43E3-A7D6-B568B2FA2A2B}" srcOrd="0" destOrd="0" presId="urn:microsoft.com/office/officeart/2005/8/layout/hierarchy1"/>
    <dgm:cxn modelId="{7D1EF67E-E987-4393-A649-649289CC284A}" type="presOf" srcId="{23855564-7EC4-4951-A811-5CFC81AF1A57}" destId="{0E4CB2BE-E447-4231-95BF-777B6AD323D7}" srcOrd="0" destOrd="0" presId="urn:microsoft.com/office/officeart/2005/8/layout/hierarchy1"/>
    <dgm:cxn modelId="{50364D10-DB81-412A-A284-396F8A72C0D9}" srcId="{61B67874-A3CB-4B6B-AE8F-7C69CB682309}" destId="{12277229-3797-40AC-9D2C-4DC340234CA9}" srcOrd="0" destOrd="0" parTransId="{53F1972A-8978-42DB-AF90-76789D983A51}" sibTransId="{56C29152-1779-42FA-B20E-CA50B54E2E02}"/>
    <dgm:cxn modelId="{6EE0DB2A-2CA4-4F36-9F4C-9011F4E76C95}" type="presOf" srcId="{7826F72B-481C-4BA3-8290-43A7ED6BDE26}" destId="{10FB5ACB-1474-4061-9570-D7146D816CE0}" srcOrd="0" destOrd="0" presId="urn:microsoft.com/office/officeart/2005/8/layout/hierarchy1"/>
    <dgm:cxn modelId="{D21B31C6-CEE8-44F5-897D-F2281DF382DE}" type="presOf" srcId="{7052BC48-D700-4E24-8876-A93246BADB6C}" destId="{7AE51569-E891-4833-A012-BDB6EDC7A166}" srcOrd="0" destOrd="0" presId="urn:microsoft.com/office/officeart/2005/8/layout/hierarchy1"/>
    <dgm:cxn modelId="{EA173CF7-9D9D-4258-A83A-B131E5732D0D}" type="presOf" srcId="{53F1972A-8978-42DB-AF90-76789D983A51}" destId="{260D2A21-7D85-4A35-B10B-3EE7C6503EC4}" srcOrd="0" destOrd="0" presId="urn:microsoft.com/office/officeart/2005/8/layout/hierarchy1"/>
    <dgm:cxn modelId="{86F75675-9BD6-418F-BBD8-68FF9DAB5868}" type="presOf" srcId="{6E192EC6-E625-4674-B800-5CB72FB95117}" destId="{480EDB4D-C315-4B8E-9051-5709D80BD902}" srcOrd="0" destOrd="0" presId="urn:microsoft.com/office/officeart/2005/8/layout/hierarchy1"/>
    <dgm:cxn modelId="{4BF09613-F9C9-4124-87EA-F7FDC41BD9EE}" type="presOf" srcId="{61B67874-A3CB-4B6B-AE8F-7C69CB682309}" destId="{B6DEA53E-AE26-46D2-9CF2-1CFB29013050}" srcOrd="0" destOrd="0" presId="urn:microsoft.com/office/officeart/2005/8/layout/hierarchy1"/>
    <dgm:cxn modelId="{460FAC7B-A614-45DB-9543-264AA0D2E706}" type="presOf" srcId="{58B4D8CB-3B65-4099-A6C7-B06AB1AC627C}" destId="{CD872947-3C5B-4FCB-A3EE-011C3A1482F2}" srcOrd="0" destOrd="0" presId="urn:microsoft.com/office/officeart/2005/8/layout/hierarchy1"/>
    <dgm:cxn modelId="{1483CC47-F07B-4E59-9515-A14BB6ACE2F6}" srcId="{12277229-3797-40AC-9D2C-4DC340234CA9}" destId="{492BE727-7D96-4A6E-AD9E-AB64BBCFB1B5}" srcOrd="1" destOrd="0" parTransId="{23855564-7EC4-4951-A811-5CFC81AF1A57}" sibTransId="{D3EEE710-3F3E-4BB9-ABD3-F3470ACD80DD}"/>
    <dgm:cxn modelId="{48C7F843-7E06-4AB3-9B30-1DEED339188C}" srcId="{492BE727-7D96-4A6E-AD9E-AB64BBCFB1B5}" destId="{6E192EC6-E625-4674-B800-5CB72FB95117}" srcOrd="0" destOrd="0" parTransId="{0A9DBFD4-FF6C-49F7-92E9-B5F50EFAA20C}" sibTransId="{BCEB1FB6-A398-418B-8808-69DF5BF2B898}"/>
    <dgm:cxn modelId="{254C9529-B7E6-4095-BF8B-E7287FC32D65}" srcId="{CC1C4F12-AC61-4D69-B1EA-6DF9300D8FE2}" destId="{61B67874-A3CB-4B6B-AE8F-7C69CB682309}" srcOrd="0" destOrd="0" parTransId="{8CDC271C-48A2-4E4E-9931-ADE9E305A680}" sibTransId="{9121E79F-6BFC-47C6-A5B2-068F1CBE84BC}"/>
    <dgm:cxn modelId="{DEBB9AA3-019D-4671-B45F-9383CF5E34C3}" type="presOf" srcId="{DFD1906C-9066-4035-87D7-A7BA41C66F55}" destId="{AF288EA3-B15D-45C7-A831-0E34902B4BEC}" srcOrd="0" destOrd="0" presId="urn:microsoft.com/office/officeart/2005/8/layout/hierarchy1"/>
    <dgm:cxn modelId="{A2838EDA-2E23-41CA-810C-1B41F15AEBC5}" srcId="{12277229-3797-40AC-9D2C-4DC340234CA9}" destId="{B039472C-886E-4FCF-8B66-4DAE85EA5413}" srcOrd="2" destOrd="0" parTransId="{7052BC48-D700-4E24-8876-A93246BADB6C}" sibTransId="{3AA21D71-D3D3-4904-9B27-EB8F5B7AFC8D}"/>
    <dgm:cxn modelId="{15187DDB-5D87-4E18-9DF7-6D03E0EF1451}" type="presOf" srcId="{CC1C4F12-AC61-4D69-B1EA-6DF9300D8FE2}" destId="{32B5D688-501C-40D1-9A08-DF813E8FFD93}" srcOrd="0" destOrd="0" presId="urn:microsoft.com/office/officeart/2005/8/layout/hierarchy1"/>
    <dgm:cxn modelId="{369064D4-F548-449C-BFB1-62DA0698B89E}" srcId="{7826F72B-481C-4BA3-8290-43A7ED6BDE26}" destId="{64B197F4-1D5B-449B-AC5E-D6B33FCCCA8D}" srcOrd="0" destOrd="0" parTransId="{8128AA64-90A4-4534-A8AA-056728CD2B68}" sibTransId="{12DA224D-FCBD-4BF2-A2E3-C41DF3CF49A5}"/>
    <dgm:cxn modelId="{92C1288D-47E1-4076-9899-F59D177BF3E6}" type="presOf" srcId="{64B197F4-1D5B-449B-AC5E-D6B33FCCCA8D}" destId="{91C58EAD-0D49-4AA3-B739-7166318D0AED}" srcOrd="0" destOrd="0" presId="urn:microsoft.com/office/officeart/2005/8/layout/hierarchy1"/>
    <dgm:cxn modelId="{866D3958-E1C3-43FC-A945-E48E27E49427}" type="presParOf" srcId="{32B5D688-501C-40D1-9A08-DF813E8FFD93}" destId="{6CA64C20-0E0C-405B-91D3-8B7D25D30966}" srcOrd="0" destOrd="0" presId="urn:microsoft.com/office/officeart/2005/8/layout/hierarchy1"/>
    <dgm:cxn modelId="{5A061837-5EC7-45F1-BB06-30800DC67357}" type="presParOf" srcId="{6CA64C20-0E0C-405B-91D3-8B7D25D30966}" destId="{2997ACE9-2628-4334-9533-A643679B2ED8}" srcOrd="0" destOrd="0" presId="urn:microsoft.com/office/officeart/2005/8/layout/hierarchy1"/>
    <dgm:cxn modelId="{0E9E185F-525F-4AEB-8C24-F286B86443C4}" type="presParOf" srcId="{2997ACE9-2628-4334-9533-A643679B2ED8}" destId="{2735124D-51E6-4CAE-8800-8348A53B12D6}" srcOrd="0" destOrd="0" presId="urn:microsoft.com/office/officeart/2005/8/layout/hierarchy1"/>
    <dgm:cxn modelId="{41CBDD8E-54F8-4B48-9944-BD56798CFC1C}" type="presParOf" srcId="{2997ACE9-2628-4334-9533-A643679B2ED8}" destId="{B6DEA53E-AE26-46D2-9CF2-1CFB29013050}" srcOrd="1" destOrd="0" presId="urn:microsoft.com/office/officeart/2005/8/layout/hierarchy1"/>
    <dgm:cxn modelId="{7BA399EC-F1B3-4D41-A12F-8303F83F584D}" type="presParOf" srcId="{6CA64C20-0E0C-405B-91D3-8B7D25D30966}" destId="{6D6CF7D1-800A-4B33-B612-BBC0E42B4E32}" srcOrd="1" destOrd="0" presId="urn:microsoft.com/office/officeart/2005/8/layout/hierarchy1"/>
    <dgm:cxn modelId="{98175AAC-A221-4EAD-952C-F34B45F80731}" type="presParOf" srcId="{6D6CF7D1-800A-4B33-B612-BBC0E42B4E32}" destId="{260D2A21-7D85-4A35-B10B-3EE7C6503EC4}" srcOrd="0" destOrd="0" presId="urn:microsoft.com/office/officeart/2005/8/layout/hierarchy1"/>
    <dgm:cxn modelId="{3BC43ACC-F191-41DC-A7CF-629DEF16C515}" type="presParOf" srcId="{6D6CF7D1-800A-4B33-B612-BBC0E42B4E32}" destId="{81EEC7C8-5421-45CB-89D5-219E41D4308B}" srcOrd="1" destOrd="0" presId="urn:microsoft.com/office/officeart/2005/8/layout/hierarchy1"/>
    <dgm:cxn modelId="{0C9753B0-9BCD-403C-8E99-C12097188A3A}" type="presParOf" srcId="{81EEC7C8-5421-45CB-89D5-219E41D4308B}" destId="{D9CDB3C6-25B1-4A33-AB18-D8D6EE5B35C6}" srcOrd="0" destOrd="0" presId="urn:microsoft.com/office/officeart/2005/8/layout/hierarchy1"/>
    <dgm:cxn modelId="{A6F191C0-11CD-4A3B-B748-E754820D41FA}" type="presParOf" srcId="{D9CDB3C6-25B1-4A33-AB18-D8D6EE5B35C6}" destId="{06997408-3D2B-4090-B92A-D1189D3A4F3B}" srcOrd="0" destOrd="0" presId="urn:microsoft.com/office/officeart/2005/8/layout/hierarchy1"/>
    <dgm:cxn modelId="{C30205B0-ACB1-4329-A790-D674C4DD17EB}" type="presParOf" srcId="{D9CDB3C6-25B1-4A33-AB18-D8D6EE5B35C6}" destId="{26BE7539-C681-45D1-BDEF-9BE291BDBA63}" srcOrd="1" destOrd="0" presId="urn:microsoft.com/office/officeart/2005/8/layout/hierarchy1"/>
    <dgm:cxn modelId="{6516B919-658E-4793-8815-4FF307B4AE09}" type="presParOf" srcId="{81EEC7C8-5421-45CB-89D5-219E41D4308B}" destId="{176DE54A-C96F-4B50-86FF-C3A4D285A2E7}" srcOrd="1" destOrd="0" presId="urn:microsoft.com/office/officeart/2005/8/layout/hierarchy1"/>
    <dgm:cxn modelId="{227A9841-2F09-493E-8A35-D984BE13935F}" type="presParOf" srcId="{176DE54A-C96F-4B50-86FF-C3A4D285A2E7}" destId="{CD872947-3C5B-4FCB-A3EE-011C3A1482F2}" srcOrd="0" destOrd="0" presId="urn:microsoft.com/office/officeart/2005/8/layout/hierarchy1"/>
    <dgm:cxn modelId="{99C1137F-39F6-420F-8751-AA8BDFC260F1}" type="presParOf" srcId="{176DE54A-C96F-4B50-86FF-C3A4D285A2E7}" destId="{3CEA2EEA-C22D-486C-8838-BAD418C72354}" srcOrd="1" destOrd="0" presId="urn:microsoft.com/office/officeart/2005/8/layout/hierarchy1"/>
    <dgm:cxn modelId="{2A2C2B96-CB16-44C2-AB52-7A5D5486CCCB}" type="presParOf" srcId="{3CEA2EEA-C22D-486C-8838-BAD418C72354}" destId="{9603144C-3FDF-4ED6-A857-FF49B4B3F298}" srcOrd="0" destOrd="0" presId="urn:microsoft.com/office/officeart/2005/8/layout/hierarchy1"/>
    <dgm:cxn modelId="{8B34F301-CC8A-4BA6-AC9C-78FC06016E40}" type="presParOf" srcId="{9603144C-3FDF-4ED6-A857-FF49B4B3F298}" destId="{3C753D38-4E58-40C2-B21D-8FF464B469BC}" srcOrd="0" destOrd="0" presId="urn:microsoft.com/office/officeart/2005/8/layout/hierarchy1"/>
    <dgm:cxn modelId="{81B8617C-B3CC-4408-BFDD-6F2BFEFEBE7E}" type="presParOf" srcId="{9603144C-3FDF-4ED6-A857-FF49B4B3F298}" destId="{10FB5ACB-1474-4061-9570-D7146D816CE0}" srcOrd="1" destOrd="0" presId="urn:microsoft.com/office/officeart/2005/8/layout/hierarchy1"/>
    <dgm:cxn modelId="{3EF2D3CE-A91D-4C60-96F0-A2301E9CF9D9}" type="presParOf" srcId="{3CEA2EEA-C22D-486C-8838-BAD418C72354}" destId="{5A6BB3F5-3939-4401-8918-65BB6FA0FF55}" srcOrd="1" destOrd="0" presId="urn:microsoft.com/office/officeart/2005/8/layout/hierarchy1"/>
    <dgm:cxn modelId="{359041E1-6B39-4E5E-822B-A053154CF132}" type="presParOf" srcId="{5A6BB3F5-3939-4401-8918-65BB6FA0FF55}" destId="{A0685E35-2A33-43E3-A7D6-B568B2FA2A2B}" srcOrd="0" destOrd="0" presId="urn:microsoft.com/office/officeart/2005/8/layout/hierarchy1"/>
    <dgm:cxn modelId="{AB9D98A2-A76A-42D2-8751-AB1FBC95F9E1}" type="presParOf" srcId="{5A6BB3F5-3939-4401-8918-65BB6FA0FF55}" destId="{5A84E386-9F20-41DC-8161-0F0FD1D38A6F}" srcOrd="1" destOrd="0" presId="urn:microsoft.com/office/officeart/2005/8/layout/hierarchy1"/>
    <dgm:cxn modelId="{32DEEF0B-6CCC-4159-93BD-1521C90AA718}" type="presParOf" srcId="{5A84E386-9F20-41DC-8161-0F0FD1D38A6F}" destId="{956204B2-E5B2-439E-9A62-C37C960BAD27}" srcOrd="0" destOrd="0" presId="urn:microsoft.com/office/officeart/2005/8/layout/hierarchy1"/>
    <dgm:cxn modelId="{349CA4C6-2181-4F66-AE66-C5D422BD4EC1}" type="presParOf" srcId="{956204B2-E5B2-439E-9A62-C37C960BAD27}" destId="{6F85289E-4CC4-4847-A83B-964A3C2DC21F}" srcOrd="0" destOrd="0" presId="urn:microsoft.com/office/officeart/2005/8/layout/hierarchy1"/>
    <dgm:cxn modelId="{BE7550AC-5EF7-4C0C-AA5B-15866EA1817D}" type="presParOf" srcId="{956204B2-E5B2-439E-9A62-C37C960BAD27}" destId="{91C58EAD-0D49-4AA3-B739-7166318D0AED}" srcOrd="1" destOrd="0" presId="urn:microsoft.com/office/officeart/2005/8/layout/hierarchy1"/>
    <dgm:cxn modelId="{08BD1ED2-295B-4F8C-B740-5C332715F41B}" type="presParOf" srcId="{5A84E386-9F20-41DC-8161-0F0FD1D38A6F}" destId="{CA4B9682-33B8-4343-BC72-9585892C0BAF}" srcOrd="1" destOrd="0" presId="urn:microsoft.com/office/officeart/2005/8/layout/hierarchy1"/>
    <dgm:cxn modelId="{64698138-36CB-4724-9AA6-E4F91B31659B}" type="presParOf" srcId="{5A6BB3F5-3939-4401-8918-65BB6FA0FF55}" destId="{9E2E20B2-F4C5-4798-8458-4B77329FDC5D}" srcOrd="2" destOrd="0" presId="urn:microsoft.com/office/officeart/2005/8/layout/hierarchy1"/>
    <dgm:cxn modelId="{54B71462-AA01-41CC-8C3C-93E48337074B}" type="presParOf" srcId="{5A6BB3F5-3939-4401-8918-65BB6FA0FF55}" destId="{EF741C51-BB79-4F10-8555-2165F61021CA}" srcOrd="3" destOrd="0" presId="urn:microsoft.com/office/officeart/2005/8/layout/hierarchy1"/>
    <dgm:cxn modelId="{14162D3D-8E78-439B-B3EE-50CE98C759AC}" type="presParOf" srcId="{EF741C51-BB79-4F10-8555-2165F61021CA}" destId="{D99B9FC2-1361-43F9-A712-BCECF7B7974D}" srcOrd="0" destOrd="0" presId="urn:microsoft.com/office/officeart/2005/8/layout/hierarchy1"/>
    <dgm:cxn modelId="{125FF9D0-D2FE-43BF-9AFD-D81669C32864}" type="presParOf" srcId="{D99B9FC2-1361-43F9-A712-BCECF7B7974D}" destId="{7D7A5BB2-F2F4-4004-9A35-E3B9D98CF4BA}" srcOrd="0" destOrd="0" presId="urn:microsoft.com/office/officeart/2005/8/layout/hierarchy1"/>
    <dgm:cxn modelId="{BDFABF37-E1F3-49FB-BD01-5F3B5D6E37D3}" type="presParOf" srcId="{D99B9FC2-1361-43F9-A712-BCECF7B7974D}" destId="{865A8B95-629B-4662-A8BB-6401AC151606}" srcOrd="1" destOrd="0" presId="urn:microsoft.com/office/officeart/2005/8/layout/hierarchy1"/>
    <dgm:cxn modelId="{41E0FBB5-BCE0-496A-91A1-AB3ABA9551DB}" type="presParOf" srcId="{EF741C51-BB79-4F10-8555-2165F61021CA}" destId="{2DB70025-2843-4AFA-9416-91E6B9EC8244}" srcOrd="1" destOrd="0" presId="urn:microsoft.com/office/officeart/2005/8/layout/hierarchy1"/>
    <dgm:cxn modelId="{3EAA81C3-E065-4977-832D-82D63F0C68F5}" type="presParOf" srcId="{176DE54A-C96F-4B50-86FF-C3A4D285A2E7}" destId="{0E4CB2BE-E447-4231-95BF-777B6AD323D7}" srcOrd="2" destOrd="0" presId="urn:microsoft.com/office/officeart/2005/8/layout/hierarchy1"/>
    <dgm:cxn modelId="{539F6F08-50EE-4CCC-A382-731AC59AF6D9}" type="presParOf" srcId="{176DE54A-C96F-4B50-86FF-C3A4D285A2E7}" destId="{461C750B-0DB8-40AC-97AE-85423A07CF5E}" srcOrd="3" destOrd="0" presId="urn:microsoft.com/office/officeart/2005/8/layout/hierarchy1"/>
    <dgm:cxn modelId="{BEDB2BC1-DC97-429B-971B-440E1C298B0A}" type="presParOf" srcId="{461C750B-0DB8-40AC-97AE-85423A07CF5E}" destId="{C9E528EC-A0BD-4195-82B2-848433483D41}" srcOrd="0" destOrd="0" presId="urn:microsoft.com/office/officeart/2005/8/layout/hierarchy1"/>
    <dgm:cxn modelId="{8282CAEC-88A5-40E5-B726-089A7A6ABDEE}" type="presParOf" srcId="{C9E528EC-A0BD-4195-82B2-848433483D41}" destId="{45B9CA54-0216-41BB-8F63-C2E79131D1F6}" srcOrd="0" destOrd="0" presId="urn:microsoft.com/office/officeart/2005/8/layout/hierarchy1"/>
    <dgm:cxn modelId="{45B5B906-197F-4A72-92BD-841167021FF3}" type="presParOf" srcId="{C9E528EC-A0BD-4195-82B2-848433483D41}" destId="{9D658951-1833-4BE5-A02A-9BAFA377E01C}" srcOrd="1" destOrd="0" presId="urn:microsoft.com/office/officeart/2005/8/layout/hierarchy1"/>
    <dgm:cxn modelId="{DEA2E124-CE69-4B9E-8121-9B7AA4C863E0}" type="presParOf" srcId="{461C750B-0DB8-40AC-97AE-85423A07CF5E}" destId="{AECD1A95-EDF7-401D-A209-744D36AFBB33}" srcOrd="1" destOrd="0" presId="urn:microsoft.com/office/officeart/2005/8/layout/hierarchy1"/>
    <dgm:cxn modelId="{905344BB-94F1-4BAB-8659-8171458E4699}" type="presParOf" srcId="{AECD1A95-EDF7-401D-A209-744D36AFBB33}" destId="{16692E7A-8128-4A36-8C59-AA7FF732D147}" srcOrd="0" destOrd="0" presId="urn:microsoft.com/office/officeart/2005/8/layout/hierarchy1"/>
    <dgm:cxn modelId="{157C06EC-15A3-4DD1-A8D8-EDF7112F69B7}" type="presParOf" srcId="{AECD1A95-EDF7-401D-A209-744D36AFBB33}" destId="{92AD77FA-1601-4445-BBA6-5966FE5ACC8B}" srcOrd="1" destOrd="0" presId="urn:microsoft.com/office/officeart/2005/8/layout/hierarchy1"/>
    <dgm:cxn modelId="{F267CBE4-D4B5-47F2-ABFE-802513FE82A9}" type="presParOf" srcId="{92AD77FA-1601-4445-BBA6-5966FE5ACC8B}" destId="{94669D7B-8406-42AF-BCC6-8F69DAADF43F}" srcOrd="0" destOrd="0" presId="urn:microsoft.com/office/officeart/2005/8/layout/hierarchy1"/>
    <dgm:cxn modelId="{C1418551-8535-4491-AE1B-41F83645AD21}" type="presParOf" srcId="{94669D7B-8406-42AF-BCC6-8F69DAADF43F}" destId="{7585B654-D928-46CE-9FF9-508680A1ED59}" srcOrd="0" destOrd="0" presId="urn:microsoft.com/office/officeart/2005/8/layout/hierarchy1"/>
    <dgm:cxn modelId="{C262D412-549D-4516-861F-D6B03B56E976}" type="presParOf" srcId="{94669D7B-8406-42AF-BCC6-8F69DAADF43F}" destId="{480EDB4D-C315-4B8E-9051-5709D80BD902}" srcOrd="1" destOrd="0" presId="urn:microsoft.com/office/officeart/2005/8/layout/hierarchy1"/>
    <dgm:cxn modelId="{AA434A2D-D55F-49DB-B15F-71C885980619}" type="presParOf" srcId="{92AD77FA-1601-4445-BBA6-5966FE5ACC8B}" destId="{D8555239-6800-43AF-AADF-93C64D384A76}" srcOrd="1" destOrd="0" presId="urn:microsoft.com/office/officeart/2005/8/layout/hierarchy1"/>
    <dgm:cxn modelId="{8E8CBE75-751A-432C-B855-62A4CC463AA0}" type="presParOf" srcId="{176DE54A-C96F-4B50-86FF-C3A4D285A2E7}" destId="{7AE51569-E891-4833-A012-BDB6EDC7A166}" srcOrd="4" destOrd="0" presId="urn:microsoft.com/office/officeart/2005/8/layout/hierarchy1"/>
    <dgm:cxn modelId="{2B4B4D7B-4DAF-4157-ACF4-CBBE0B2E82EB}" type="presParOf" srcId="{176DE54A-C96F-4B50-86FF-C3A4D285A2E7}" destId="{50BEEEC9-9E76-425C-A11E-B5277AC12BB7}" srcOrd="5" destOrd="0" presId="urn:microsoft.com/office/officeart/2005/8/layout/hierarchy1"/>
    <dgm:cxn modelId="{11F33B04-CDF7-498A-829F-15D4CDA9A2A9}" type="presParOf" srcId="{50BEEEC9-9E76-425C-A11E-B5277AC12BB7}" destId="{AD85319B-DB59-466C-9593-3F1FFD2583D3}" srcOrd="0" destOrd="0" presId="urn:microsoft.com/office/officeart/2005/8/layout/hierarchy1"/>
    <dgm:cxn modelId="{ABABE44D-866C-4B6E-9EF9-0A18972904C7}" type="presParOf" srcId="{AD85319B-DB59-466C-9593-3F1FFD2583D3}" destId="{787B5F3F-0BAC-46E8-8972-66272573D817}" srcOrd="0" destOrd="0" presId="urn:microsoft.com/office/officeart/2005/8/layout/hierarchy1"/>
    <dgm:cxn modelId="{993771C6-95A2-4AA9-9612-F823FA3BC21B}" type="presParOf" srcId="{AD85319B-DB59-466C-9593-3F1FFD2583D3}" destId="{9DA62A02-5420-46CD-9D6F-8E70E465B619}" srcOrd="1" destOrd="0" presId="urn:microsoft.com/office/officeart/2005/8/layout/hierarchy1"/>
    <dgm:cxn modelId="{4AEE67E2-5385-420F-98AF-C98C053FF1C6}" type="presParOf" srcId="{50BEEEC9-9E76-425C-A11E-B5277AC12BB7}" destId="{5D123AEB-C67D-436C-8BB5-D369FF9D1C4B}" srcOrd="1" destOrd="0" presId="urn:microsoft.com/office/officeart/2005/8/layout/hierarchy1"/>
    <dgm:cxn modelId="{702D274C-560D-4AC7-9B96-9643536BE591}" type="presParOf" srcId="{5D123AEB-C67D-436C-8BB5-D369FF9D1C4B}" destId="{AF288EA3-B15D-45C7-A831-0E34902B4BEC}" srcOrd="0" destOrd="0" presId="urn:microsoft.com/office/officeart/2005/8/layout/hierarchy1"/>
    <dgm:cxn modelId="{5F923656-1D0D-4FF5-8CCA-E4656FA13D12}" type="presParOf" srcId="{5D123AEB-C67D-436C-8BB5-D369FF9D1C4B}" destId="{D48A1D82-6658-4B7D-96AE-4BE15351FE9F}" srcOrd="1" destOrd="0" presId="urn:microsoft.com/office/officeart/2005/8/layout/hierarchy1"/>
    <dgm:cxn modelId="{505EA236-986D-4FE7-A589-90591709F442}" type="presParOf" srcId="{D48A1D82-6658-4B7D-96AE-4BE15351FE9F}" destId="{DF0C9DD9-7CDD-4575-BED2-EA3389EE66ED}" srcOrd="0" destOrd="0" presId="urn:microsoft.com/office/officeart/2005/8/layout/hierarchy1"/>
    <dgm:cxn modelId="{97365814-ADA6-4CE7-B0B6-976475390B3E}" type="presParOf" srcId="{DF0C9DD9-7CDD-4575-BED2-EA3389EE66ED}" destId="{53A4DEA7-3FDD-4D45-96F5-B402B53CC5F9}" srcOrd="0" destOrd="0" presId="urn:microsoft.com/office/officeart/2005/8/layout/hierarchy1"/>
    <dgm:cxn modelId="{47A04B36-EA69-47D8-8760-67E8A5E4EA6C}" type="presParOf" srcId="{DF0C9DD9-7CDD-4575-BED2-EA3389EE66ED}" destId="{869537EA-00E1-4B21-9083-57DDA5A8B9C0}" srcOrd="1" destOrd="0" presId="urn:microsoft.com/office/officeart/2005/8/layout/hierarchy1"/>
    <dgm:cxn modelId="{0BC9FA66-E1E4-4AC4-8701-F33A51A76A7F}" type="presParOf" srcId="{D48A1D82-6658-4B7D-96AE-4BE15351FE9F}" destId="{944E1D06-BEC8-4CA7-81F5-7362005D125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B40D80-7D02-4535-B7B1-52FE91B06F9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4491CDFB-8410-486D-9A4E-0DAF8CE67107}">
      <dgm:prSet/>
      <dgm:spPr/>
      <dgm:t>
        <a:bodyPr/>
        <a:lstStyle/>
        <a:p>
          <a:r>
            <a:rPr lang="en-GB" b="1"/>
            <a:t>Political</a:t>
          </a:r>
          <a:endParaRPr lang="en-GB"/>
        </a:p>
      </dgm:t>
    </dgm:pt>
    <dgm:pt modelId="{8A33EEC9-CEB2-4075-8CDC-2FD89C138EDB}" type="parTrans" cxnId="{A860E95C-8D4E-46E4-9A91-9564AC237419}">
      <dgm:prSet/>
      <dgm:spPr/>
      <dgm:t>
        <a:bodyPr/>
        <a:lstStyle/>
        <a:p>
          <a:endParaRPr lang="en-GB"/>
        </a:p>
      </dgm:t>
    </dgm:pt>
    <dgm:pt modelId="{C71F8289-698B-4685-987A-CF2095A8EB5D}" type="sibTrans" cxnId="{A860E95C-8D4E-46E4-9A91-9564AC237419}">
      <dgm:prSet/>
      <dgm:spPr/>
      <dgm:t>
        <a:bodyPr/>
        <a:lstStyle/>
        <a:p>
          <a:endParaRPr lang="en-GB"/>
        </a:p>
      </dgm:t>
    </dgm:pt>
    <dgm:pt modelId="{81BC4E7F-36E2-4B0A-B34F-A4A4948A6254}">
      <dgm:prSet/>
      <dgm:spPr/>
      <dgm:t>
        <a:bodyPr/>
        <a:lstStyle/>
        <a:p>
          <a:r>
            <a:rPr lang="en-US"/>
            <a:t>The bakery will be required to adhere to standard food safety, hygiene and local council licensing requirements in the United Kingdom. Government policies supporting small businesses and food regulations may affect operational and administrative costs. Compliance helps to maintain operations and minimise legal risks.</a:t>
          </a:r>
          <a:endParaRPr lang="en-GB"/>
        </a:p>
      </dgm:t>
    </dgm:pt>
    <dgm:pt modelId="{74C66C18-6E57-4513-B489-2B523D19FECA}" type="parTrans" cxnId="{38236AF6-869C-4B75-B639-40BFFE282991}">
      <dgm:prSet/>
      <dgm:spPr/>
      <dgm:t>
        <a:bodyPr/>
        <a:lstStyle/>
        <a:p>
          <a:endParaRPr lang="en-GB"/>
        </a:p>
      </dgm:t>
    </dgm:pt>
    <dgm:pt modelId="{265C76E2-CC76-45D6-84A6-F553C443CD48}" type="sibTrans" cxnId="{38236AF6-869C-4B75-B639-40BFFE282991}">
      <dgm:prSet/>
      <dgm:spPr/>
      <dgm:t>
        <a:bodyPr/>
        <a:lstStyle/>
        <a:p>
          <a:endParaRPr lang="en-GB"/>
        </a:p>
      </dgm:t>
    </dgm:pt>
    <dgm:pt modelId="{60332CE5-D2A6-4F1F-BD1A-AC3324B71E81}">
      <dgm:prSet/>
      <dgm:spPr/>
      <dgm:t>
        <a:bodyPr/>
        <a:lstStyle/>
        <a:p>
          <a:r>
            <a:rPr lang="en-US" b="1" dirty="0"/>
            <a:t>Economic</a:t>
          </a:r>
          <a:endParaRPr lang="en-GB" b="1" dirty="0"/>
        </a:p>
      </dgm:t>
    </dgm:pt>
    <dgm:pt modelId="{23B1EBC2-3266-4603-A71E-1A5CC6171D37}" type="parTrans" cxnId="{13104140-E774-4BEF-8207-AC71569B26B0}">
      <dgm:prSet/>
      <dgm:spPr/>
      <dgm:t>
        <a:bodyPr/>
        <a:lstStyle/>
        <a:p>
          <a:endParaRPr lang="en-GB"/>
        </a:p>
      </dgm:t>
    </dgm:pt>
    <dgm:pt modelId="{2CF1907E-55AE-4C9F-9FA7-BA86658E044E}" type="sibTrans" cxnId="{13104140-E774-4BEF-8207-AC71569B26B0}">
      <dgm:prSet/>
      <dgm:spPr/>
      <dgm:t>
        <a:bodyPr/>
        <a:lstStyle/>
        <a:p>
          <a:endParaRPr lang="en-GB"/>
        </a:p>
      </dgm:t>
    </dgm:pt>
    <dgm:pt modelId="{865CC2F2-58EE-4293-9B6D-94FD4EE3B242}">
      <dgm:prSet/>
      <dgm:spPr/>
      <dgm:t>
        <a:bodyPr/>
        <a:lstStyle/>
        <a:p>
          <a:r>
            <a:rPr lang="en-US" dirty="0"/>
            <a:t>Profitability can be affected by inflation, increased energy prices, and escalating ingredient costs. Prices of flour, butter and sugar are subject to variation due to world supply conditions. Bakery businesses require accurate forecasting to manage cost volatility and ensure profit margins (Usha, 2023). Proper financial planning will make the business stable, even in a volatile economy.</a:t>
          </a:r>
          <a:endParaRPr lang="en-GB" dirty="0"/>
        </a:p>
      </dgm:t>
    </dgm:pt>
    <dgm:pt modelId="{B0E80938-66F7-4226-864A-4F47CBFA270E}" type="parTrans" cxnId="{4144ADD4-A6D6-4B04-BB57-5FB578E91D4B}">
      <dgm:prSet/>
      <dgm:spPr/>
      <dgm:t>
        <a:bodyPr/>
        <a:lstStyle/>
        <a:p>
          <a:endParaRPr lang="en-GB"/>
        </a:p>
      </dgm:t>
    </dgm:pt>
    <dgm:pt modelId="{5A0C015E-E2A2-445D-A195-3A45B4FCA447}" type="sibTrans" cxnId="{4144ADD4-A6D6-4B04-BB57-5FB578E91D4B}">
      <dgm:prSet/>
      <dgm:spPr/>
      <dgm:t>
        <a:bodyPr/>
        <a:lstStyle/>
        <a:p>
          <a:endParaRPr lang="en-GB"/>
        </a:p>
      </dgm:t>
    </dgm:pt>
    <dgm:pt modelId="{6D44A868-652E-4B65-927C-DE19E372E16D}">
      <dgm:prSet/>
      <dgm:spPr/>
      <dgm:t>
        <a:bodyPr/>
        <a:lstStyle/>
        <a:p>
          <a:r>
            <a:rPr lang="en-US" b="1" dirty="0"/>
            <a:t>Social</a:t>
          </a:r>
          <a:endParaRPr lang="en-GB" b="1" dirty="0"/>
        </a:p>
      </dgm:t>
    </dgm:pt>
    <dgm:pt modelId="{36562E8B-CC98-4827-A6E3-A2AB0E2B452E}" type="parTrans" cxnId="{4C66D2CE-18A1-423E-830B-4D2772E5DDC6}">
      <dgm:prSet/>
      <dgm:spPr/>
      <dgm:t>
        <a:bodyPr/>
        <a:lstStyle/>
        <a:p>
          <a:endParaRPr lang="en-GB"/>
        </a:p>
      </dgm:t>
    </dgm:pt>
    <dgm:pt modelId="{A0E56DFD-F73D-4DC3-B916-26E26DB5B169}" type="sibTrans" cxnId="{4C66D2CE-18A1-423E-830B-4D2772E5DDC6}">
      <dgm:prSet/>
      <dgm:spPr/>
      <dgm:t>
        <a:bodyPr/>
        <a:lstStyle/>
        <a:p>
          <a:endParaRPr lang="en-GB"/>
        </a:p>
      </dgm:t>
    </dgm:pt>
    <dgm:pt modelId="{FB33615E-AB4F-4207-A7B2-0F56669A4644}">
      <dgm:prSet/>
      <dgm:spPr/>
      <dgm:t>
        <a:bodyPr/>
        <a:lstStyle/>
        <a:p>
          <a:r>
            <a:rPr lang="en-US" dirty="0"/>
            <a:t>The demand for bakery products is highly dependent on social trends. Consumers are showing interest in healthy, organic, and sustainable food. </a:t>
          </a:r>
          <a:r>
            <a:rPr lang="en-US" dirty="0" err="1"/>
            <a:t>Speciality</a:t>
          </a:r>
          <a:r>
            <a:rPr lang="en-US" dirty="0"/>
            <a:t> and </a:t>
          </a:r>
          <a:r>
            <a:rPr lang="en-US" dirty="0" err="1"/>
            <a:t>fibre</a:t>
          </a:r>
          <a:r>
            <a:rPr lang="en-US" dirty="0"/>
            <a:t>-enriched breads align with the rise in health awareness (Królak et al., 2022). Some also show increased enthusiasm for local businesses, which is helpful to small independent bakeries.</a:t>
          </a:r>
          <a:endParaRPr lang="en-GB" dirty="0"/>
        </a:p>
      </dgm:t>
    </dgm:pt>
    <dgm:pt modelId="{EBDF00C0-168E-4F5B-B754-267D4D29E35F}" type="parTrans" cxnId="{4A7A6AE7-91E1-4E99-BAEA-A4B641CA29CD}">
      <dgm:prSet/>
      <dgm:spPr/>
      <dgm:t>
        <a:bodyPr/>
        <a:lstStyle/>
        <a:p>
          <a:endParaRPr lang="en-GB"/>
        </a:p>
      </dgm:t>
    </dgm:pt>
    <dgm:pt modelId="{C7C74EAC-A158-43FD-B05D-2F080F7CA8F5}" type="sibTrans" cxnId="{4A7A6AE7-91E1-4E99-BAEA-A4B641CA29CD}">
      <dgm:prSet/>
      <dgm:spPr/>
      <dgm:t>
        <a:bodyPr/>
        <a:lstStyle/>
        <a:p>
          <a:endParaRPr lang="en-GB"/>
        </a:p>
      </dgm:t>
    </dgm:pt>
    <dgm:pt modelId="{035D5CB2-836D-4410-B96A-BCC19BD35B7A}">
      <dgm:prSet/>
      <dgm:spPr/>
      <dgm:t>
        <a:bodyPr/>
        <a:lstStyle/>
        <a:p>
          <a:r>
            <a:rPr lang="en-US" b="1" dirty="0"/>
            <a:t>Technological</a:t>
          </a:r>
          <a:endParaRPr lang="en-GB" b="1" dirty="0"/>
        </a:p>
      </dgm:t>
    </dgm:pt>
    <dgm:pt modelId="{0F66C16C-FB15-4271-9752-404B76013B87}" type="parTrans" cxnId="{29800E7D-AEB8-4006-9EDE-BC7B575CB577}">
      <dgm:prSet/>
      <dgm:spPr/>
      <dgm:t>
        <a:bodyPr/>
        <a:lstStyle/>
        <a:p>
          <a:endParaRPr lang="en-GB"/>
        </a:p>
      </dgm:t>
    </dgm:pt>
    <dgm:pt modelId="{0B7A1317-7BA4-49E6-ADF5-FA34C0133486}" type="sibTrans" cxnId="{29800E7D-AEB8-4006-9EDE-BC7B575CB577}">
      <dgm:prSet/>
      <dgm:spPr/>
      <dgm:t>
        <a:bodyPr/>
        <a:lstStyle/>
        <a:p>
          <a:endParaRPr lang="en-GB"/>
        </a:p>
      </dgm:t>
    </dgm:pt>
    <dgm:pt modelId="{8044092C-FF08-4E4B-9057-FF83804D189A}">
      <dgm:prSet/>
      <dgm:spPr/>
      <dgm:t>
        <a:bodyPr/>
        <a:lstStyle/>
        <a:p>
          <a:r>
            <a:rPr lang="en-US" dirty="0"/>
            <a:t>Digital tools give a small bakery a significant competitive advantage. Efficiency is enhanced by online ordering systems, online payment solutions, and inventory management software (Zaitsev, 2023). Automated bakery equipment and data-driven forecasting tools, which are part of Industry 4.0, are transforming bakery operations (Melesse and </a:t>
          </a:r>
          <a:r>
            <a:rPr lang="en-US" dirty="0" err="1"/>
            <a:t>Orrù</a:t>
          </a:r>
          <a:r>
            <a:rPr lang="en-US" dirty="0"/>
            <a:t>, 2025). Sweet Crumbs will use digital systems to streamline operations and enhance the customer experience.</a:t>
          </a:r>
          <a:endParaRPr lang="en-GB" dirty="0"/>
        </a:p>
      </dgm:t>
    </dgm:pt>
    <dgm:pt modelId="{2DA4F58A-90B1-428F-A3F2-5EC74BC81A01}" type="parTrans" cxnId="{FD910A3B-79ED-4D26-8ADC-0AAEE037D679}">
      <dgm:prSet/>
      <dgm:spPr/>
      <dgm:t>
        <a:bodyPr/>
        <a:lstStyle/>
        <a:p>
          <a:endParaRPr lang="en-GB"/>
        </a:p>
      </dgm:t>
    </dgm:pt>
    <dgm:pt modelId="{F6A52898-8003-41FD-9DEA-3A9BCABF79C6}" type="sibTrans" cxnId="{FD910A3B-79ED-4D26-8ADC-0AAEE037D679}">
      <dgm:prSet/>
      <dgm:spPr/>
      <dgm:t>
        <a:bodyPr/>
        <a:lstStyle/>
        <a:p>
          <a:endParaRPr lang="en-GB"/>
        </a:p>
      </dgm:t>
    </dgm:pt>
    <dgm:pt modelId="{DF760AAA-DB81-4458-8386-172836CC6FFC}">
      <dgm:prSet/>
      <dgm:spPr/>
      <dgm:t>
        <a:bodyPr/>
        <a:lstStyle/>
        <a:p>
          <a:r>
            <a:rPr lang="en-US" b="1" dirty="0"/>
            <a:t>Environmental</a:t>
          </a:r>
          <a:endParaRPr lang="en-GB" b="1" dirty="0"/>
        </a:p>
      </dgm:t>
    </dgm:pt>
    <dgm:pt modelId="{E92BEE8D-7E0E-4879-B72A-090D368420B2}" type="parTrans" cxnId="{5F049C26-4180-4A51-94AF-C7D897AAECBB}">
      <dgm:prSet/>
      <dgm:spPr/>
      <dgm:t>
        <a:bodyPr/>
        <a:lstStyle/>
        <a:p>
          <a:endParaRPr lang="en-GB"/>
        </a:p>
      </dgm:t>
    </dgm:pt>
    <dgm:pt modelId="{D42DB119-7784-4590-881C-0212BCA5B1E1}" type="sibTrans" cxnId="{5F049C26-4180-4A51-94AF-C7D897AAECBB}">
      <dgm:prSet/>
      <dgm:spPr/>
      <dgm:t>
        <a:bodyPr/>
        <a:lstStyle/>
        <a:p>
          <a:endParaRPr lang="en-GB"/>
        </a:p>
      </dgm:t>
    </dgm:pt>
    <dgm:pt modelId="{902ABF09-67AF-456B-8D11-F62DAA6C422D}">
      <dgm:prSet/>
      <dgm:spPr/>
      <dgm:t>
        <a:bodyPr/>
        <a:lstStyle/>
        <a:p>
          <a:r>
            <a:rPr lang="en-US" dirty="0"/>
            <a:t>Environmental sustainability is increasingly important in the bakery industry. Life cycle management methods contribute to </a:t>
          </a:r>
          <a:r>
            <a:rPr lang="en-US" dirty="0" err="1"/>
            <a:t>minimising</a:t>
          </a:r>
          <a:r>
            <a:rPr lang="en-US" dirty="0"/>
            <a:t> wastes, increasing energy efficiency, and sustainability performance (Monteiro et al., 2022). The problem of bread waste remains a significant concern in retail settings, and </a:t>
          </a:r>
          <a:r>
            <a:rPr lang="en-US" dirty="0" err="1"/>
            <a:t>minimising</a:t>
          </a:r>
          <a:r>
            <a:rPr lang="en-US" dirty="0"/>
            <a:t> waste enhances environmental and financial performance (</a:t>
          </a:r>
          <a:r>
            <a:rPr lang="en-US" dirty="0" err="1"/>
            <a:t>Goryńska</a:t>
          </a:r>
          <a:r>
            <a:rPr lang="en-US" dirty="0"/>
            <a:t>-Goldmann, 2022). Sweet Crumbs will also implement responsible sourcing, portion control, and day-to-day production planning to reduce waste.</a:t>
          </a:r>
          <a:endParaRPr lang="en-GB" dirty="0"/>
        </a:p>
      </dgm:t>
    </dgm:pt>
    <dgm:pt modelId="{7E94F5FF-A372-4F54-AA8F-3DE53EE504AF}" type="parTrans" cxnId="{CA9DF83F-FD5A-4947-A72B-133307153ADC}">
      <dgm:prSet/>
      <dgm:spPr/>
      <dgm:t>
        <a:bodyPr/>
        <a:lstStyle/>
        <a:p>
          <a:endParaRPr lang="en-GB"/>
        </a:p>
      </dgm:t>
    </dgm:pt>
    <dgm:pt modelId="{6C8EEA81-E4E6-4A14-89C8-FC46AB0D218B}" type="sibTrans" cxnId="{CA9DF83F-FD5A-4947-A72B-133307153ADC}">
      <dgm:prSet/>
      <dgm:spPr/>
      <dgm:t>
        <a:bodyPr/>
        <a:lstStyle/>
        <a:p>
          <a:endParaRPr lang="en-GB"/>
        </a:p>
      </dgm:t>
    </dgm:pt>
    <dgm:pt modelId="{8EC21DE4-A857-44F8-AB65-4F99877EAED0}">
      <dgm:prSet/>
      <dgm:spPr/>
      <dgm:t>
        <a:bodyPr/>
        <a:lstStyle/>
        <a:p>
          <a:r>
            <a:rPr lang="en-US" b="1" dirty="0"/>
            <a:t>Legal</a:t>
          </a:r>
          <a:endParaRPr lang="en-GB" b="1" dirty="0"/>
        </a:p>
      </dgm:t>
    </dgm:pt>
    <dgm:pt modelId="{A6FB70A6-D18F-4254-A580-FEE975C4B5D7}" type="parTrans" cxnId="{4A584559-74E0-4C9D-911C-B530E63765DE}">
      <dgm:prSet/>
      <dgm:spPr/>
      <dgm:t>
        <a:bodyPr/>
        <a:lstStyle/>
        <a:p>
          <a:endParaRPr lang="en-GB"/>
        </a:p>
      </dgm:t>
    </dgm:pt>
    <dgm:pt modelId="{3FC9F0F1-B615-44D0-A440-DF7CBAB34A5F}" type="sibTrans" cxnId="{4A584559-74E0-4C9D-911C-B530E63765DE}">
      <dgm:prSet/>
      <dgm:spPr/>
      <dgm:t>
        <a:bodyPr/>
        <a:lstStyle/>
        <a:p>
          <a:endParaRPr lang="en-GB"/>
        </a:p>
      </dgm:t>
    </dgm:pt>
    <dgm:pt modelId="{1ABCB490-7E2E-4284-BFF0-F3533D8FABBF}">
      <dgm:prSet/>
      <dgm:spPr/>
      <dgm:t>
        <a:bodyPr/>
        <a:lstStyle/>
        <a:p>
          <a:r>
            <a:rPr lang="en-US" dirty="0"/>
            <a:t>The business would have to abide by UK employment law, food and hygiene certification, health and safety standards, and the regulations for registering a business in the UK. Lack of compliance can lead to fines or the winding up of the business. Training and documentation will be used to secure complete legal compliance.</a:t>
          </a:r>
          <a:endParaRPr lang="en-GB" dirty="0"/>
        </a:p>
      </dgm:t>
    </dgm:pt>
    <dgm:pt modelId="{2E3C6155-95FA-482C-B5C0-ECEAB1819BCC}" type="parTrans" cxnId="{7CB9765F-BFFA-44DB-8638-78DEC060DD56}">
      <dgm:prSet/>
      <dgm:spPr/>
      <dgm:t>
        <a:bodyPr/>
        <a:lstStyle/>
        <a:p>
          <a:endParaRPr lang="en-GB"/>
        </a:p>
      </dgm:t>
    </dgm:pt>
    <dgm:pt modelId="{3609B67A-3C52-476B-A1D8-1CEDB2BF5CC0}" type="sibTrans" cxnId="{7CB9765F-BFFA-44DB-8638-78DEC060DD56}">
      <dgm:prSet/>
      <dgm:spPr/>
      <dgm:t>
        <a:bodyPr/>
        <a:lstStyle/>
        <a:p>
          <a:endParaRPr lang="en-GB"/>
        </a:p>
      </dgm:t>
    </dgm:pt>
    <dgm:pt modelId="{A53A78FC-E4B6-41C8-B980-F54E0928A091}" type="pres">
      <dgm:prSet presAssocID="{8BB40D80-7D02-4535-B7B1-52FE91B06F97}" presName="vert0" presStyleCnt="0">
        <dgm:presLayoutVars>
          <dgm:dir/>
          <dgm:animOne val="branch"/>
          <dgm:animLvl val="lvl"/>
        </dgm:presLayoutVars>
      </dgm:prSet>
      <dgm:spPr/>
      <dgm:t>
        <a:bodyPr/>
        <a:lstStyle/>
        <a:p>
          <a:endParaRPr lang="en-GB"/>
        </a:p>
      </dgm:t>
    </dgm:pt>
    <dgm:pt modelId="{5FBF8CE3-FCCF-413E-8E6D-488E414CD4F9}" type="pres">
      <dgm:prSet presAssocID="{4491CDFB-8410-486D-9A4E-0DAF8CE67107}" presName="thickLine" presStyleLbl="alignNode1" presStyleIdx="0" presStyleCnt="6"/>
      <dgm:spPr/>
    </dgm:pt>
    <dgm:pt modelId="{EFDF5459-6F0E-4F8D-B5B8-C8EB253EF7A2}" type="pres">
      <dgm:prSet presAssocID="{4491CDFB-8410-486D-9A4E-0DAF8CE67107}" presName="horz1" presStyleCnt="0"/>
      <dgm:spPr/>
    </dgm:pt>
    <dgm:pt modelId="{DAF0C925-D990-47D4-841A-078B01989859}" type="pres">
      <dgm:prSet presAssocID="{4491CDFB-8410-486D-9A4E-0DAF8CE67107}" presName="tx1" presStyleLbl="revTx" presStyleIdx="0" presStyleCnt="12"/>
      <dgm:spPr/>
      <dgm:t>
        <a:bodyPr/>
        <a:lstStyle/>
        <a:p>
          <a:endParaRPr lang="en-GB"/>
        </a:p>
      </dgm:t>
    </dgm:pt>
    <dgm:pt modelId="{ADA47EC2-C846-4668-B04E-65718102F72C}" type="pres">
      <dgm:prSet presAssocID="{4491CDFB-8410-486D-9A4E-0DAF8CE67107}" presName="vert1" presStyleCnt="0"/>
      <dgm:spPr/>
    </dgm:pt>
    <dgm:pt modelId="{33104FB0-5CA5-455C-8F9F-A836F8E840E3}" type="pres">
      <dgm:prSet presAssocID="{81BC4E7F-36E2-4B0A-B34F-A4A4948A6254}" presName="vertSpace2a" presStyleCnt="0"/>
      <dgm:spPr/>
    </dgm:pt>
    <dgm:pt modelId="{235ABDEA-29AE-4E04-B1E2-569A555B581C}" type="pres">
      <dgm:prSet presAssocID="{81BC4E7F-36E2-4B0A-B34F-A4A4948A6254}" presName="horz2" presStyleCnt="0"/>
      <dgm:spPr/>
    </dgm:pt>
    <dgm:pt modelId="{49A8FE06-19CC-4AEA-87F6-A4A0A1B90ED5}" type="pres">
      <dgm:prSet presAssocID="{81BC4E7F-36E2-4B0A-B34F-A4A4948A6254}" presName="horzSpace2" presStyleCnt="0"/>
      <dgm:spPr/>
    </dgm:pt>
    <dgm:pt modelId="{D0F0553A-96F1-4D5D-AE7B-890068D5B60C}" type="pres">
      <dgm:prSet presAssocID="{81BC4E7F-36E2-4B0A-B34F-A4A4948A6254}" presName="tx2" presStyleLbl="revTx" presStyleIdx="1" presStyleCnt="12"/>
      <dgm:spPr/>
      <dgm:t>
        <a:bodyPr/>
        <a:lstStyle/>
        <a:p>
          <a:endParaRPr lang="en-GB"/>
        </a:p>
      </dgm:t>
    </dgm:pt>
    <dgm:pt modelId="{8B773FC1-3542-4CC3-AD38-F2D48BCC006C}" type="pres">
      <dgm:prSet presAssocID="{81BC4E7F-36E2-4B0A-B34F-A4A4948A6254}" presName="vert2" presStyleCnt="0"/>
      <dgm:spPr/>
    </dgm:pt>
    <dgm:pt modelId="{C35AF81A-4773-44F8-BD81-0FA842A296ED}" type="pres">
      <dgm:prSet presAssocID="{81BC4E7F-36E2-4B0A-B34F-A4A4948A6254}" presName="thinLine2b" presStyleLbl="callout" presStyleIdx="0" presStyleCnt="6"/>
      <dgm:spPr/>
    </dgm:pt>
    <dgm:pt modelId="{6530C43B-8722-4283-BA3F-62D701DF937A}" type="pres">
      <dgm:prSet presAssocID="{81BC4E7F-36E2-4B0A-B34F-A4A4948A6254}" presName="vertSpace2b" presStyleCnt="0"/>
      <dgm:spPr/>
    </dgm:pt>
    <dgm:pt modelId="{418AC120-5123-4612-8AD0-D064ACBBB318}" type="pres">
      <dgm:prSet presAssocID="{60332CE5-D2A6-4F1F-BD1A-AC3324B71E81}" presName="thickLine" presStyleLbl="alignNode1" presStyleIdx="1" presStyleCnt="6"/>
      <dgm:spPr/>
    </dgm:pt>
    <dgm:pt modelId="{4E589C45-F5AB-4501-A160-C694F68C0CF5}" type="pres">
      <dgm:prSet presAssocID="{60332CE5-D2A6-4F1F-BD1A-AC3324B71E81}" presName="horz1" presStyleCnt="0"/>
      <dgm:spPr/>
    </dgm:pt>
    <dgm:pt modelId="{3BE24994-C6BE-4FC9-9AA3-A858E81732AC}" type="pres">
      <dgm:prSet presAssocID="{60332CE5-D2A6-4F1F-BD1A-AC3324B71E81}" presName="tx1" presStyleLbl="revTx" presStyleIdx="2" presStyleCnt="12"/>
      <dgm:spPr/>
      <dgm:t>
        <a:bodyPr/>
        <a:lstStyle/>
        <a:p>
          <a:endParaRPr lang="en-GB"/>
        </a:p>
      </dgm:t>
    </dgm:pt>
    <dgm:pt modelId="{207E61B6-25C9-4EDB-8C91-94CD581AA7F8}" type="pres">
      <dgm:prSet presAssocID="{60332CE5-D2A6-4F1F-BD1A-AC3324B71E81}" presName="vert1" presStyleCnt="0"/>
      <dgm:spPr/>
    </dgm:pt>
    <dgm:pt modelId="{FCCF87A7-D65F-4073-AF10-28AB38E24CB2}" type="pres">
      <dgm:prSet presAssocID="{865CC2F2-58EE-4293-9B6D-94FD4EE3B242}" presName="vertSpace2a" presStyleCnt="0"/>
      <dgm:spPr/>
    </dgm:pt>
    <dgm:pt modelId="{A6E1E4A0-2DC9-4188-97D2-4668F9BCBE0B}" type="pres">
      <dgm:prSet presAssocID="{865CC2F2-58EE-4293-9B6D-94FD4EE3B242}" presName="horz2" presStyleCnt="0"/>
      <dgm:spPr/>
    </dgm:pt>
    <dgm:pt modelId="{80822D7C-8201-4C76-9B10-B6416A8D08DF}" type="pres">
      <dgm:prSet presAssocID="{865CC2F2-58EE-4293-9B6D-94FD4EE3B242}" presName="horzSpace2" presStyleCnt="0"/>
      <dgm:spPr/>
    </dgm:pt>
    <dgm:pt modelId="{03753F58-0ADC-4D9A-9397-4F57B2A8B064}" type="pres">
      <dgm:prSet presAssocID="{865CC2F2-58EE-4293-9B6D-94FD4EE3B242}" presName="tx2" presStyleLbl="revTx" presStyleIdx="3" presStyleCnt="12"/>
      <dgm:spPr/>
      <dgm:t>
        <a:bodyPr/>
        <a:lstStyle/>
        <a:p>
          <a:endParaRPr lang="en-GB"/>
        </a:p>
      </dgm:t>
    </dgm:pt>
    <dgm:pt modelId="{02EA5B7C-0E4C-4FB2-A882-5D8727236B5B}" type="pres">
      <dgm:prSet presAssocID="{865CC2F2-58EE-4293-9B6D-94FD4EE3B242}" presName="vert2" presStyleCnt="0"/>
      <dgm:spPr/>
    </dgm:pt>
    <dgm:pt modelId="{BB28EE16-6D00-452B-AE22-3543C60FEE1C}" type="pres">
      <dgm:prSet presAssocID="{865CC2F2-58EE-4293-9B6D-94FD4EE3B242}" presName="thinLine2b" presStyleLbl="callout" presStyleIdx="1" presStyleCnt="6"/>
      <dgm:spPr/>
    </dgm:pt>
    <dgm:pt modelId="{D90211AD-440A-4100-A533-B250B7081E7F}" type="pres">
      <dgm:prSet presAssocID="{865CC2F2-58EE-4293-9B6D-94FD4EE3B242}" presName="vertSpace2b" presStyleCnt="0"/>
      <dgm:spPr/>
    </dgm:pt>
    <dgm:pt modelId="{649EAE85-073E-4096-89EC-3B6D2B6072F8}" type="pres">
      <dgm:prSet presAssocID="{6D44A868-652E-4B65-927C-DE19E372E16D}" presName="thickLine" presStyleLbl="alignNode1" presStyleIdx="2" presStyleCnt="6"/>
      <dgm:spPr/>
    </dgm:pt>
    <dgm:pt modelId="{4503809D-FD6F-4632-AF6A-228AEA890891}" type="pres">
      <dgm:prSet presAssocID="{6D44A868-652E-4B65-927C-DE19E372E16D}" presName="horz1" presStyleCnt="0"/>
      <dgm:spPr/>
    </dgm:pt>
    <dgm:pt modelId="{A5647660-0ECC-43F9-92E7-A49B97017C9F}" type="pres">
      <dgm:prSet presAssocID="{6D44A868-652E-4B65-927C-DE19E372E16D}" presName="tx1" presStyleLbl="revTx" presStyleIdx="4" presStyleCnt="12"/>
      <dgm:spPr/>
      <dgm:t>
        <a:bodyPr/>
        <a:lstStyle/>
        <a:p>
          <a:endParaRPr lang="en-GB"/>
        </a:p>
      </dgm:t>
    </dgm:pt>
    <dgm:pt modelId="{9DC80080-1981-42F4-879D-1841667C1398}" type="pres">
      <dgm:prSet presAssocID="{6D44A868-652E-4B65-927C-DE19E372E16D}" presName="vert1" presStyleCnt="0"/>
      <dgm:spPr/>
    </dgm:pt>
    <dgm:pt modelId="{9769D887-369A-4E08-A9EA-4BFD6FCC673E}" type="pres">
      <dgm:prSet presAssocID="{FB33615E-AB4F-4207-A7B2-0F56669A4644}" presName="vertSpace2a" presStyleCnt="0"/>
      <dgm:spPr/>
    </dgm:pt>
    <dgm:pt modelId="{A1DF6F5D-91AB-4998-A437-F3784AA5E07D}" type="pres">
      <dgm:prSet presAssocID="{FB33615E-AB4F-4207-A7B2-0F56669A4644}" presName="horz2" presStyleCnt="0"/>
      <dgm:spPr/>
    </dgm:pt>
    <dgm:pt modelId="{A5EEAC3F-20D7-4975-8F19-F7B1E4EFE612}" type="pres">
      <dgm:prSet presAssocID="{FB33615E-AB4F-4207-A7B2-0F56669A4644}" presName="horzSpace2" presStyleCnt="0"/>
      <dgm:spPr/>
    </dgm:pt>
    <dgm:pt modelId="{CAED6BEF-20BB-4E53-9E9A-7EABD34FBDD2}" type="pres">
      <dgm:prSet presAssocID="{FB33615E-AB4F-4207-A7B2-0F56669A4644}" presName="tx2" presStyleLbl="revTx" presStyleIdx="5" presStyleCnt="12"/>
      <dgm:spPr/>
      <dgm:t>
        <a:bodyPr/>
        <a:lstStyle/>
        <a:p>
          <a:endParaRPr lang="en-GB"/>
        </a:p>
      </dgm:t>
    </dgm:pt>
    <dgm:pt modelId="{B41F1DD5-20DF-4BC9-828D-D4C9F1B4FF8C}" type="pres">
      <dgm:prSet presAssocID="{FB33615E-AB4F-4207-A7B2-0F56669A4644}" presName="vert2" presStyleCnt="0"/>
      <dgm:spPr/>
    </dgm:pt>
    <dgm:pt modelId="{5B68EA17-6B80-4D00-9EF3-C98919A543ED}" type="pres">
      <dgm:prSet presAssocID="{FB33615E-AB4F-4207-A7B2-0F56669A4644}" presName="thinLine2b" presStyleLbl="callout" presStyleIdx="2" presStyleCnt="6"/>
      <dgm:spPr/>
    </dgm:pt>
    <dgm:pt modelId="{12C2B3FA-9C33-41CA-A51C-9C0AEDF563C8}" type="pres">
      <dgm:prSet presAssocID="{FB33615E-AB4F-4207-A7B2-0F56669A4644}" presName="vertSpace2b" presStyleCnt="0"/>
      <dgm:spPr/>
    </dgm:pt>
    <dgm:pt modelId="{AF0ECB60-0209-4C80-8CE2-F046C7AADA41}" type="pres">
      <dgm:prSet presAssocID="{035D5CB2-836D-4410-B96A-BCC19BD35B7A}" presName="thickLine" presStyleLbl="alignNode1" presStyleIdx="3" presStyleCnt="6"/>
      <dgm:spPr/>
    </dgm:pt>
    <dgm:pt modelId="{F33AD883-7B37-4598-B366-5718CECE7150}" type="pres">
      <dgm:prSet presAssocID="{035D5CB2-836D-4410-B96A-BCC19BD35B7A}" presName="horz1" presStyleCnt="0"/>
      <dgm:spPr/>
    </dgm:pt>
    <dgm:pt modelId="{A483D85F-4DDA-4469-9324-5171275DCD7C}" type="pres">
      <dgm:prSet presAssocID="{035D5CB2-836D-4410-B96A-BCC19BD35B7A}" presName="tx1" presStyleLbl="revTx" presStyleIdx="6" presStyleCnt="12"/>
      <dgm:spPr/>
      <dgm:t>
        <a:bodyPr/>
        <a:lstStyle/>
        <a:p>
          <a:endParaRPr lang="en-GB"/>
        </a:p>
      </dgm:t>
    </dgm:pt>
    <dgm:pt modelId="{1322A072-5508-4699-8589-F3C55997AB9A}" type="pres">
      <dgm:prSet presAssocID="{035D5CB2-836D-4410-B96A-BCC19BD35B7A}" presName="vert1" presStyleCnt="0"/>
      <dgm:spPr/>
    </dgm:pt>
    <dgm:pt modelId="{26B60174-D666-4EF3-979C-8B262E9556CE}" type="pres">
      <dgm:prSet presAssocID="{8044092C-FF08-4E4B-9057-FF83804D189A}" presName="vertSpace2a" presStyleCnt="0"/>
      <dgm:spPr/>
    </dgm:pt>
    <dgm:pt modelId="{6080253C-9920-49F2-ACF0-9C5FEE435F21}" type="pres">
      <dgm:prSet presAssocID="{8044092C-FF08-4E4B-9057-FF83804D189A}" presName="horz2" presStyleCnt="0"/>
      <dgm:spPr/>
    </dgm:pt>
    <dgm:pt modelId="{01B6F4C3-FD57-4F08-807F-28C1E94904D7}" type="pres">
      <dgm:prSet presAssocID="{8044092C-FF08-4E4B-9057-FF83804D189A}" presName="horzSpace2" presStyleCnt="0"/>
      <dgm:spPr/>
    </dgm:pt>
    <dgm:pt modelId="{36C5B084-D4FF-4ED3-A5CD-0907CC6A7E60}" type="pres">
      <dgm:prSet presAssocID="{8044092C-FF08-4E4B-9057-FF83804D189A}" presName="tx2" presStyleLbl="revTx" presStyleIdx="7" presStyleCnt="12"/>
      <dgm:spPr/>
      <dgm:t>
        <a:bodyPr/>
        <a:lstStyle/>
        <a:p>
          <a:endParaRPr lang="en-GB"/>
        </a:p>
      </dgm:t>
    </dgm:pt>
    <dgm:pt modelId="{82D378F7-8815-483A-8168-F273F6BF84EB}" type="pres">
      <dgm:prSet presAssocID="{8044092C-FF08-4E4B-9057-FF83804D189A}" presName="vert2" presStyleCnt="0"/>
      <dgm:spPr/>
    </dgm:pt>
    <dgm:pt modelId="{15F90733-9543-426F-B020-3EA86D953385}" type="pres">
      <dgm:prSet presAssocID="{8044092C-FF08-4E4B-9057-FF83804D189A}" presName="thinLine2b" presStyleLbl="callout" presStyleIdx="3" presStyleCnt="6"/>
      <dgm:spPr/>
    </dgm:pt>
    <dgm:pt modelId="{A11CB638-8BF0-4417-BA99-1C4E42D6F17B}" type="pres">
      <dgm:prSet presAssocID="{8044092C-FF08-4E4B-9057-FF83804D189A}" presName="vertSpace2b" presStyleCnt="0"/>
      <dgm:spPr/>
    </dgm:pt>
    <dgm:pt modelId="{49467C3B-F64A-4FF3-98F2-1708F31DA830}" type="pres">
      <dgm:prSet presAssocID="{DF760AAA-DB81-4458-8386-172836CC6FFC}" presName="thickLine" presStyleLbl="alignNode1" presStyleIdx="4" presStyleCnt="6"/>
      <dgm:spPr/>
    </dgm:pt>
    <dgm:pt modelId="{C679DA83-6887-4966-A667-4231BDF90DD9}" type="pres">
      <dgm:prSet presAssocID="{DF760AAA-DB81-4458-8386-172836CC6FFC}" presName="horz1" presStyleCnt="0"/>
      <dgm:spPr/>
    </dgm:pt>
    <dgm:pt modelId="{FF08AF16-1A54-41D8-BA2A-52DC1E254067}" type="pres">
      <dgm:prSet presAssocID="{DF760AAA-DB81-4458-8386-172836CC6FFC}" presName="tx1" presStyleLbl="revTx" presStyleIdx="8" presStyleCnt="12"/>
      <dgm:spPr/>
      <dgm:t>
        <a:bodyPr/>
        <a:lstStyle/>
        <a:p>
          <a:endParaRPr lang="en-GB"/>
        </a:p>
      </dgm:t>
    </dgm:pt>
    <dgm:pt modelId="{545B5BCE-A2BA-457A-AA90-8479A6E73702}" type="pres">
      <dgm:prSet presAssocID="{DF760AAA-DB81-4458-8386-172836CC6FFC}" presName="vert1" presStyleCnt="0"/>
      <dgm:spPr/>
    </dgm:pt>
    <dgm:pt modelId="{2D179810-71D9-440E-B2D4-06878AE72068}" type="pres">
      <dgm:prSet presAssocID="{902ABF09-67AF-456B-8D11-F62DAA6C422D}" presName="vertSpace2a" presStyleCnt="0"/>
      <dgm:spPr/>
    </dgm:pt>
    <dgm:pt modelId="{61CFB1AC-D7D1-4FC7-A2B2-0DC617D4F02B}" type="pres">
      <dgm:prSet presAssocID="{902ABF09-67AF-456B-8D11-F62DAA6C422D}" presName="horz2" presStyleCnt="0"/>
      <dgm:spPr/>
    </dgm:pt>
    <dgm:pt modelId="{DA5C0109-84BB-4E5F-B632-5E7B8C2F1C87}" type="pres">
      <dgm:prSet presAssocID="{902ABF09-67AF-456B-8D11-F62DAA6C422D}" presName="horzSpace2" presStyleCnt="0"/>
      <dgm:spPr/>
    </dgm:pt>
    <dgm:pt modelId="{576FF235-1760-450A-997B-976FE332E2CF}" type="pres">
      <dgm:prSet presAssocID="{902ABF09-67AF-456B-8D11-F62DAA6C422D}" presName="tx2" presStyleLbl="revTx" presStyleIdx="9" presStyleCnt="12"/>
      <dgm:spPr/>
      <dgm:t>
        <a:bodyPr/>
        <a:lstStyle/>
        <a:p>
          <a:endParaRPr lang="en-GB"/>
        </a:p>
      </dgm:t>
    </dgm:pt>
    <dgm:pt modelId="{F79EF1EC-510C-479B-BEF0-A398CE542C96}" type="pres">
      <dgm:prSet presAssocID="{902ABF09-67AF-456B-8D11-F62DAA6C422D}" presName="vert2" presStyleCnt="0"/>
      <dgm:spPr/>
    </dgm:pt>
    <dgm:pt modelId="{1F25C99D-8DCE-469D-8A3C-AD03C7E8B916}" type="pres">
      <dgm:prSet presAssocID="{902ABF09-67AF-456B-8D11-F62DAA6C422D}" presName="thinLine2b" presStyleLbl="callout" presStyleIdx="4" presStyleCnt="6"/>
      <dgm:spPr/>
    </dgm:pt>
    <dgm:pt modelId="{8C9E3DF8-1C02-4F94-8D31-6D88A1D94E51}" type="pres">
      <dgm:prSet presAssocID="{902ABF09-67AF-456B-8D11-F62DAA6C422D}" presName="vertSpace2b" presStyleCnt="0"/>
      <dgm:spPr/>
    </dgm:pt>
    <dgm:pt modelId="{8488C190-A679-4119-9B7C-8B604A9544E6}" type="pres">
      <dgm:prSet presAssocID="{8EC21DE4-A857-44F8-AB65-4F99877EAED0}" presName="thickLine" presStyleLbl="alignNode1" presStyleIdx="5" presStyleCnt="6"/>
      <dgm:spPr/>
    </dgm:pt>
    <dgm:pt modelId="{370C1333-8622-40F0-ACC2-B38B56156BCB}" type="pres">
      <dgm:prSet presAssocID="{8EC21DE4-A857-44F8-AB65-4F99877EAED0}" presName="horz1" presStyleCnt="0"/>
      <dgm:spPr/>
    </dgm:pt>
    <dgm:pt modelId="{5B4979B6-97F3-4C2D-9863-557B2CE431D7}" type="pres">
      <dgm:prSet presAssocID="{8EC21DE4-A857-44F8-AB65-4F99877EAED0}" presName="tx1" presStyleLbl="revTx" presStyleIdx="10" presStyleCnt="12"/>
      <dgm:spPr/>
      <dgm:t>
        <a:bodyPr/>
        <a:lstStyle/>
        <a:p>
          <a:endParaRPr lang="en-GB"/>
        </a:p>
      </dgm:t>
    </dgm:pt>
    <dgm:pt modelId="{B89BFC31-E4D1-446B-95B7-EF1A33ADA03D}" type="pres">
      <dgm:prSet presAssocID="{8EC21DE4-A857-44F8-AB65-4F99877EAED0}" presName="vert1" presStyleCnt="0"/>
      <dgm:spPr/>
    </dgm:pt>
    <dgm:pt modelId="{68C4DDF6-937B-42A8-AAC1-590F60682BC4}" type="pres">
      <dgm:prSet presAssocID="{1ABCB490-7E2E-4284-BFF0-F3533D8FABBF}" presName="vertSpace2a" presStyleCnt="0"/>
      <dgm:spPr/>
    </dgm:pt>
    <dgm:pt modelId="{A4049EC9-64EC-4BC9-AB3D-8A313C2CC7A5}" type="pres">
      <dgm:prSet presAssocID="{1ABCB490-7E2E-4284-BFF0-F3533D8FABBF}" presName="horz2" presStyleCnt="0"/>
      <dgm:spPr/>
    </dgm:pt>
    <dgm:pt modelId="{1B528E1C-0315-465C-A94D-AF882C5440F0}" type="pres">
      <dgm:prSet presAssocID="{1ABCB490-7E2E-4284-BFF0-F3533D8FABBF}" presName="horzSpace2" presStyleCnt="0"/>
      <dgm:spPr/>
    </dgm:pt>
    <dgm:pt modelId="{10C4239B-1E12-493D-B551-1F03C6BB7520}" type="pres">
      <dgm:prSet presAssocID="{1ABCB490-7E2E-4284-BFF0-F3533D8FABBF}" presName="tx2" presStyleLbl="revTx" presStyleIdx="11" presStyleCnt="12"/>
      <dgm:spPr/>
      <dgm:t>
        <a:bodyPr/>
        <a:lstStyle/>
        <a:p>
          <a:endParaRPr lang="en-GB"/>
        </a:p>
      </dgm:t>
    </dgm:pt>
    <dgm:pt modelId="{B310A137-0682-4989-8CA2-7AA0FB547F30}" type="pres">
      <dgm:prSet presAssocID="{1ABCB490-7E2E-4284-BFF0-F3533D8FABBF}" presName="vert2" presStyleCnt="0"/>
      <dgm:spPr/>
    </dgm:pt>
    <dgm:pt modelId="{94495364-05E6-4039-9DEE-921CA5FDA05E}" type="pres">
      <dgm:prSet presAssocID="{1ABCB490-7E2E-4284-BFF0-F3533D8FABBF}" presName="thinLine2b" presStyleLbl="callout" presStyleIdx="5" presStyleCnt="6"/>
      <dgm:spPr/>
    </dgm:pt>
    <dgm:pt modelId="{CB657CE0-AD36-42EC-9A86-D36DB22E4186}" type="pres">
      <dgm:prSet presAssocID="{1ABCB490-7E2E-4284-BFF0-F3533D8FABBF}" presName="vertSpace2b" presStyleCnt="0"/>
      <dgm:spPr/>
    </dgm:pt>
  </dgm:ptLst>
  <dgm:cxnLst>
    <dgm:cxn modelId="{4EA7A097-C382-4C63-A72C-572D62335A1C}" type="presOf" srcId="{865CC2F2-58EE-4293-9B6D-94FD4EE3B242}" destId="{03753F58-0ADC-4D9A-9397-4F57B2A8B064}" srcOrd="0" destOrd="0" presId="urn:microsoft.com/office/officeart/2008/layout/LinedList"/>
    <dgm:cxn modelId="{13104140-E774-4BEF-8207-AC71569B26B0}" srcId="{8BB40D80-7D02-4535-B7B1-52FE91B06F97}" destId="{60332CE5-D2A6-4F1F-BD1A-AC3324B71E81}" srcOrd="1" destOrd="0" parTransId="{23B1EBC2-3266-4603-A71E-1A5CC6171D37}" sibTransId="{2CF1907E-55AE-4C9F-9FA7-BA86658E044E}"/>
    <dgm:cxn modelId="{83BF380F-6E94-47AA-9935-27E0A4654AA1}" type="presOf" srcId="{035D5CB2-836D-4410-B96A-BCC19BD35B7A}" destId="{A483D85F-4DDA-4469-9324-5171275DCD7C}" srcOrd="0" destOrd="0" presId="urn:microsoft.com/office/officeart/2008/layout/LinedList"/>
    <dgm:cxn modelId="{E0B7D5E0-1EB8-4AC2-A205-946117A4AFD6}" type="presOf" srcId="{4491CDFB-8410-486D-9A4E-0DAF8CE67107}" destId="{DAF0C925-D990-47D4-841A-078B01989859}" srcOrd="0" destOrd="0" presId="urn:microsoft.com/office/officeart/2008/layout/LinedList"/>
    <dgm:cxn modelId="{56BDA999-BBAE-48EA-A8AF-ED94790054AE}" type="presOf" srcId="{DF760AAA-DB81-4458-8386-172836CC6FFC}" destId="{FF08AF16-1A54-41D8-BA2A-52DC1E254067}" srcOrd="0" destOrd="0" presId="urn:microsoft.com/office/officeart/2008/layout/LinedList"/>
    <dgm:cxn modelId="{4C66D2CE-18A1-423E-830B-4D2772E5DDC6}" srcId="{8BB40D80-7D02-4535-B7B1-52FE91B06F97}" destId="{6D44A868-652E-4B65-927C-DE19E372E16D}" srcOrd="2" destOrd="0" parTransId="{36562E8B-CC98-4827-A6E3-A2AB0E2B452E}" sibTransId="{A0E56DFD-F73D-4DC3-B916-26E26DB5B169}"/>
    <dgm:cxn modelId="{4A7A6AE7-91E1-4E99-BAEA-A4B641CA29CD}" srcId="{6D44A868-652E-4B65-927C-DE19E372E16D}" destId="{FB33615E-AB4F-4207-A7B2-0F56669A4644}" srcOrd="0" destOrd="0" parTransId="{EBDF00C0-168E-4F5B-B754-267D4D29E35F}" sibTransId="{C7C74EAC-A158-43FD-B05D-2F080F7CA8F5}"/>
    <dgm:cxn modelId="{CA9DF83F-FD5A-4947-A72B-133307153ADC}" srcId="{DF760AAA-DB81-4458-8386-172836CC6FFC}" destId="{902ABF09-67AF-456B-8D11-F62DAA6C422D}" srcOrd="0" destOrd="0" parTransId="{7E94F5FF-A372-4F54-AA8F-3DE53EE504AF}" sibTransId="{6C8EEA81-E4E6-4A14-89C8-FC46AB0D218B}"/>
    <dgm:cxn modelId="{94310F92-2A9F-410D-9C74-602C47026B99}" type="presOf" srcId="{8044092C-FF08-4E4B-9057-FF83804D189A}" destId="{36C5B084-D4FF-4ED3-A5CD-0907CC6A7E60}" srcOrd="0" destOrd="0" presId="urn:microsoft.com/office/officeart/2008/layout/LinedList"/>
    <dgm:cxn modelId="{FD910A3B-79ED-4D26-8ADC-0AAEE037D679}" srcId="{035D5CB2-836D-4410-B96A-BCC19BD35B7A}" destId="{8044092C-FF08-4E4B-9057-FF83804D189A}" srcOrd="0" destOrd="0" parTransId="{2DA4F58A-90B1-428F-A3F2-5EC74BC81A01}" sibTransId="{F6A52898-8003-41FD-9DEA-3A9BCABF79C6}"/>
    <dgm:cxn modelId="{4144ADD4-A6D6-4B04-BB57-5FB578E91D4B}" srcId="{60332CE5-D2A6-4F1F-BD1A-AC3324B71E81}" destId="{865CC2F2-58EE-4293-9B6D-94FD4EE3B242}" srcOrd="0" destOrd="0" parTransId="{B0E80938-66F7-4226-864A-4F47CBFA270E}" sibTransId="{5A0C015E-E2A2-445D-A195-3A45B4FCA447}"/>
    <dgm:cxn modelId="{90DCD936-45AC-4144-937E-25BF7B9751C2}" type="presOf" srcId="{81BC4E7F-36E2-4B0A-B34F-A4A4948A6254}" destId="{D0F0553A-96F1-4D5D-AE7B-890068D5B60C}" srcOrd="0" destOrd="0" presId="urn:microsoft.com/office/officeart/2008/layout/LinedList"/>
    <dgm:cxn modelId="{4A584559-74E0-4C9D-911C-B530E63765DE}" srcId="{8BB40D80-7D02-4535-B7B1-52FE91B06F97}" destId="{8EC21DE4-A857-44F8-AB65-4F99877EAED0}" srcOrd="5" destOrd="0" parTransId="{A6FB70A6-D18F-4254-A580-FEE975C4B5D7}" sibTransId="{3FC9F0F1-B615-44D0-A440-DF7CBAB34A5F}"/>
    <dgm:cxn modelId="{6AB7B697-6B2F-4D34-A45B-97BC3FE2C9A3}" type="presOf" srcId="{6D44A868-652E-4B65-927C-DE19E372E16D}" destId="{A5647660-0ECC-43F9-92E7-A49B97017C9F}" srcOrd="0" destOrd="0" presId="urn:microsoft.com/office/officeart/2008/layout/LinedList"/>
    <dgm:cxn modelId="{38236AF6-869C-4B75-B639-40BFFE282991}" srcId="{4491CDFB-8410-486D-9A4E-0DAF8CE67107}" destId="{81BC4E7F-36E2-4B0A-B34F-A4A4948A6254}" srcOrd="0" destOrd="0" parTransId="{74C66C18-6E57-4513-B489-2B523D19FECA}" sibTransId="{265C76E2-CC76-45D6-84A6-F553C443CD48}"/>
    <dgm:cxn modelId="{A42F0D06-03C5-495A-B1A6-2141A142B729}" type="presOf" srcId="{FB33615E-AB4F-4207-A7B2-0F56669A4644}" destId="{CAED6BEF-20BB-4E53-9E9A-7EABD34FBDD2}" srcOrd="0" destOrd="0" presId="urn:microsoft.com/office/officeart/2008/layout/LinedList"/>
    <dgm:cxn modelId="{5F049C26-4180-4A51-94AF-C7D897AAECBB}" srcId="{8BB40D80-7D02-4535-B7B1-52FE91B06F97}" destId="{DF760AAA-DB81-4458-8386-172836CC6FFC}" srcOrd="4" destOrd="0" parTransId="{E92BEE8D-7E0E-4879-B72A-090D368420B2}" sibTransId="{D42DB119-7784-4590-881C-0212BCA5B1E1}"/>
    <dgm:cxn modelId="{96D780BC-788D-4D97-AB02-7856A5EA25CE}" type="presOf" srcId="{1ABCB490-7E2E-4284-BFF0-F3533D8FABBF}" destId="{10C4239B-1E12-493D-B551-1F03C6BB7520}" srcOrd="0" destOrd="0" presId="urn:microsoft.com/office/officeart/2008/layout/LinedList"/>
    <dgm:cxn modelId="{1AB31267-B66A-4239-A38B-65DFCF948A47}" type="presOf" srcId="{60332CE5-D2A6-4F1F-BD1A-AC3324B71E81}" destId="{3BE24994-C6BE-4FC9-9AA3-A858E81732AC}" srcOrd="0" destOrd="0" presId="urn:microsoft.com/office/officeart/2008/layout/LinedList"/>
    <dgm:cxn modelId="{19FCE2FA-E2FA-4A99-A18C-7CDF7FC71922}" type="presOf" srcId="{902ABF09-67AF-456B-8D11-F62DAA6C422D}" destId="{576FF235-1760-450A-997B-976FE332E2CF}" srcOrd="0" destOrd="0" presId="urn:microsoft.com/office/officeart/2008/layout/LinedList"/>
    <dgm:cxn modelId="{29800E7D-AEB8-4006-9EDE-BC7B575CB577}" srcId="{8BB40D80-7D02-4535-B7B1-52FE91B06F97}" destId="{035D5CB2-836D-4410-B96A-BCC19BD35B7A}" srcOrd="3" destOrd="0" parTransId="{0F66C16C-FB15-4271-9752-404B76013B87}" sibTransId="{0B7A1317-7BA4-49E6-ADF5-FA34C0133486}"/>
    <dgm:cxn modelId="{E62C3FD8-58C1-4D0F-8036-0309B5469D49}" type="presOf" srcId="{8EC21DE4-A857-44F8-AB65-4F99877EAED0}" destId="{5B4979B6-97F3-4C2D-9863-557B2CE431D7}" srcOrd="0" destOrd="0" presId="urn:microsoft.com/office/officeart/2008/layout/LinedList"/>
    <dgm:cxn modelId="{A860E95C-8D4E-46E4-9A91-9564AC237419}" srcId="{8BB40D80-7D02-4535-B7B1-52FE91B06F97}" destId="{4491CDFB-8410-486D-9A4E-0DAF8CE67107}" srcOrd="0" destOrd="0" parTransId="{8A33EEC9-CEB2-4075-8CDC-2FD89C138EDB}" sibTransId="{C71F8289-698B-4685-987A-CF2095A8EB5D}"/>
    <dgm:cxn modelId="{7CB9765F-BFFA-44DB-8638-78DEC060DD56}" srcId="{8EC21DE4-A857-44F8-AB65-4F99877EAED0}" destId="{1ABCB490-7E2E-4284-BFF0-F3533D8FABBF}" srcOrd="0" destOrd="0" parTransId="{2E3C6155-95FA-482C-B5C0-ECEAB1819BCC}" sibTransId="{3609B67A-3C52-476B-A1D8-1CEDB2BF5CC0}"/>
    <dgm:cxn modelId="{A018FE91-A79F-4DDA-9170-A5725F8953AF}" type="presOf" srcId="{8BB40D80-7D02-4535-B7B1-52FE91B06F97}" destId="{A53A78FC-E4B6-41C8-B980-F54E0928A091}" srcOrd="0" destOrd="0" presId="urn:microsoft.com/office/officeart/2008/layout/LinedList"/>
    <dgm:cxn modelId="{A39D6C3E-EA1A-4AF0-BB7D-6B400C7080FF}" type="presParOf" srcId="{A53A78FC-E4B6-41C8-B980-F54E0928A091}" destId="{5FBF8CE3-FCCF-413E-8E6D-488E414CD4F9}" srcOrd="0" destOrd="0" presId="urn:microsoft.com/office/officeart/2008/layout/LinedList"/>
    <dgm:cxn modelId="{4EF22D4C-0D94-43CD-A439-96841FE5547A}" type="presParOf" srcId="{A53A78FC-E4B6-41C8-B980-F54E0928A091}" destId="{EFDF5459-6F0E-4F8D-B5B8-C8EB253EF7A2}" srcOrd="1" destOrd="0" presId="urn:microsoft.com/office/officeart/2008/layout/LinedList"/>
    <dgm:cxn modelId="{C4E611CB-A12B-4008-BA3E-14195A48F0D3}" type="presParOf" srcId="{EFDF5459-6F0E-4F8D-B5B8-C8EB253EF7A2}" destId="{DAF0C925-D990-47D4-841A-078B01989859}" srcOrd="0" destOrd="0" presId="urn:microsoft.com/office/officeart/2008/layout/LinedList"/>
    <dgm:cxn modelId="{5D7CB3AA-6674-4A34-BF11-F7AFEDE3B861}" type="presParOf" srcId="{EFDF5459-6F0E-4F8D-B5B8-C8EB253EF7A2}" destId="{ADA47EC2-C846-4668-B04E-65718102F72C}" srcOrd="1" destOrd="0" presId="urn:microsoft.com/office/officeart/2008/layout/LinedList"/>
    <dgm:cxn modelId="{64C207DD-882E-483C-A2DA-46D35790FD8B}" type="presParOf" srcId="{ADA47EC2-C846-4668-B04E-65718102F72C}" destId="{33104FB0-5CA5-455C-8F9F-A836F8E840E3}" srcOrd="0" destOrd="0" presId="urn:microsoft.com/office/officeart/2008/layout/LinedList"/>
    <dgm:cxn modelId="{50FB368B-B3C9-4077-B612-AE09E9700F18}" type="presParOf" srcId="{ADA47EC2-C846-4668-B04E-65718102F72C}" destId="{235ABDEA-29AE-4E04-B1E2-569A555B581C}" srcOrd="1" destOrd="0" presId="urn:microsoft.com/office/officeart/2008/layout/LinedList"/>
    <dgm:cxn modelId="{A16D4331-3DAB-4BAC-8CD6-0F6438E860B0}" type="presParOf" srcId="{235ABDEA-29AE-4E04-B1E2-569A555B581C}" destId="{49A8FE06-19CC-4AEA-87F6-A4A0A1B90ED5}" srcOrd="0" destOrd="0" presId="urn:microsoft.com/office/officeart/2008/layout/LinedList"/>
    <dgm:cxn modelId="{53932D7D-1EF8-49C0-9D36-C9DC283E2739}" type="presParOf" srcId="{235ABDEA-29AE-4E04-B1E2-569A555B581C}" destId="{D0F0553A-96F1-4D5D-AE7B-890068D5B60C}" srcOrd="1" destOrd="0" presId="urn:microsoft.com/office/officeart/2008/layout/LinedList"/>
    <dgm:cxn modelId="{A8577659-98A7-44F1-BE4C-277165A1DD8C}" type="presParOf" srcId="{235ABDEA-29AE-4E04-B1E2-569A555B581C}" destId="{8B773FC1-3542-4CC3-AD38-F2D48BCC006C}" srcOrd="2" destOrd="0" presId="urn:microsoft.com/office/officeart/2008/layout/LinedList"/>
    <dgm:cxn modelId="{7619D91C-7B2D-44E9-9F65-922DA55D5125}" type="presParOf" srcId="{ADA47EC2-C846-4668-B04E-65718102F72C}" destId="{C35AF81A-4773-44F8-BD81-0FA842A296ED}" srcOrd="2" destOrd="0" presId="urn:microsoft.com/office/officeart/2008/layout/LinedList"/>
    <dgm:cxn modelId="{FD1E20F5-7B2B-44B6-B623-35F779C787BF}" type="presParOf" srcId="{ADA47EC2-C846-4668-B04E-65718102F72C}" destId="{6530C43B-8722-4283-BA3F-62D701DF937A}" srcOrd="3" destOrd="0" presId="urn:microsoft.com/office/officeart/2008/layout/LinedList"/>
    <dgm:cxn modelId="{246719E5-C900-407F-A1E3-366E8FEC2B6B}" type="presParOf" srcId="{A53A78FC-E4B6-41C8-B980-F54E0928A091}" destId="{418AC120-5123-4612-8AD0-D064ACBBB318}" srcOrd="2" destOrd="0" presId="urn:microsoft.com/office/officeart/2008/layout/LinedList"/>
    <dgm:cxn modelId="{4AC85296-2784-49EB-A156-ADB49EC0EB58}" type="presParOf" srcId="{A53A78FC-E4B6-41C8-B980-F54E0928A091}" destId="{4E589C45-F5AB-4501-A160-C694F68C0CF5}" srcOrd="3" destOrd="0" presId="urn:microsoft.com/office/officeart/2008/layout/LinedList"/>
    <dgm:cxn modelId="{37A497CA-C54E-4827-8A18-D274B91A6B1B}" type="presParOf" srcId="{4E589C45-F5AB-4501-A160-C694F68C0CF5}" destId="{3BE24994-C6BE-4FC9-9AA3-A858E81732AC}" srcOrd="0" destOrd="0" presId="urn:microsoft.com/office/officeart/2008/layout/LinedList"/>
    <dgm:cxn modelId="{DB9B1EFB-A395-4132-AE15-126AFA7A3CBC}" type="presParOf" srcId="{4E589C45-F5AB-4501-A160-C694F68C0CF5}" destId="{207E61B6-25C9-4EDB-8C91-94CD581AA7F8}" srcOrd="1" destOrd="0" presId="urn:microsoft.com/office/officeart/2008/layout/LinedList"/>
    <dgm:cxn modelId="{85B4BA39-95B3-4FF0-A29C-3C7C03503E91}" type="presParOf" srcId="{207E61B6-25C9-4EDB-8C91-94CD581AA7F8}" destId="{FCCF87A7-D65F-4073-AF10-28AB38E24CB2}" srcOrd="0" destOrd="0" presId="urn:microsoft.com/office/officeart/2008/layout/LinedList"/>
    <dgm:cxn modelId="{3C4F8C12-8E16-4C87-BDDB-27E43282314C}" type="presParOf" srcId="{207E61B6-25C9-4EDB-8C91-94CD581AA7F8}" destId="{A6E1E4A0-2DC9-4188-97D2-4668F9BCBE0B}" srcOrd="1" destOrd="0" presId="urn:microsoft.com/office/officeart/2008/layout/LinedList"/>
    <dgm:cxn modelId="{D4B01121-3167-4DAC-9D61-85BCD4518435}" type="presParOf" srcId="{A6E1E4A0-2DC9-4188-97D2-4668F9BCBE0B}" destId="{80822D7C-8201-4C76-9B10-B6416A8D08DF}" srcOrd="0" destOrd="0" presId="urn:microsoft.com/office/officeart/2008/layout/LinedList"/>
    <dgm:cxn modelId="{AB064518-E9D9-4CE7-80D5-A9E9FA6A9144}" type="presParOf" srcId="{A6E1E4A0-2DC9-4188-97D2-4668F9BCBE0B}" destId="{03753F58-0ADC-4D9A-9397-4F57B2A8B064}" srcOrd="1" destOrd="0" presId="urn:microsoft.com/office/officeart/2008/layout/LinedList"/>
    <dgm:cxn modelId="{07835AF0-D3DE-488B-8931-C91049825A6B}" type="presParOf" srcId="{A6E1E4A0-2DC9-4188-97D2-4668F9BCBE0B}" destId="{02EA5B7C-0E4C-4FB2-A882-5D8727236B5B}" srcOrd="2" destOrd="0" presId="urn:microsoft.com/office/officeart/2008/layout/LinedList"/>
    <dgm:cxn modelId="{B3F08361-CE68-4BBF-BBBB-CF001C6731A7}" type="presParOf" srcId="{207E61B6-25C9-4EDB-8C91-94CD581AA7F8}" destId="{BB28EE16-6D00-452B-AE22-3543C60FEE1C}" srcOrd="2" destOrd="0" presId="urn:microsoft.com/office/officeart/2008/layout/LinedList"/>
    <dgm:cxn modelId="{84DE1F8A-B0DE-4EB3-B566-277258C27488}" type="presParOf" srcId="{207E61B6-25C9-4EDB-8C91-94CD581AA7F8}" destId="{D90211AD-440A-4100-A533-B250B7081E7F}" srcOrd="3" destOrd="0" presId="urn:microsoft.com/office/officeart/2008/layout/LinedList"/>
    <dgm:cxn modelId="{27E6AEFB-4E84-4911-A696-851B6CC4DDDD}" type="presParOf" srcId="{A53A78FC-E4B6-41C8-B980-F54E0928A091}" destId="{649EAE85-073E-4096-89EC-3B6D2B6072F8}" srcOrd="4" destOrd="0" presId="urn:microsoft.com/office/officeart/2008/layout/LinedList"/>
    <dgm:cxn modelId="{12D527AF-DC6F-49AB-849E-2E8D95245697}" type="presParOf" srcId="{A53A78FC-E4B6-41C8-B980-F54E0928A091}" destId="{4503809D-FD6F-4632-AF6A-228AEA890891}" srcOrd="5" destOrd="0" presId="urn:microsoft.com/office/officeart/2008/layout/LinedList"/>
    <dgm:cxn modelId="{5F42E744-8D60-4CF1-9229-CA43981A6FAD}" type="presParOf" srcId="{4503809D-FD6F-4632-AF6A-228AEA890891}" destId="{A5647660-0ECC-43F9-92E7-A49B97017C9F}" srcOrd="0" destOrd="0" presId="urn:microsoft.com/office/officeart/2008/layout/LinedList"/>
    <dgm:cxn modelId="{98F3ECC3-7898-44D3-9C9B-1BB110DE249C}" type="presParOf" srcId="{4503809D-FD6F-4632-AF6A-228AEA890891}" destId="{9DC80080-1981-42F4-879D-1841667C1398}" srcOrd="1" destOrd="0" presId="urn:microsoft.com/office/officeart/2008/layout/LinedList"/>
    <dgm:cxn modelId="{9580E3BD-6F77-4E02-ACAF-F6069395FF37}" type="presParOf" srcId="{9DC80080-1981-42F4-879D-1841667C1398}" destId="{9769D887-369A-4E08-A9EA-4BFD6FCC673E}" srcOrd="0" destOrd="0" presId="urn:microsoft.com/office/officeart/2008/layout/LinedList"/>
    <dgm:cxn modelId="{C5C817B7-BF7B-4F80-89A7-9F9748626A93}" type="presParOf" srcId="{9DC80080-1981-42F4-879D-1841667C1398}" destId="{A1DF6F5D-91AB-4998-A437-F3784AA5E07D}" srcOrd="1" destOrd="0" presId="urn:microsoft.com/office/officeart/2008/layout/LinedList"/>
    <dgm:cxn modelId="{023CB53F-E6FF-4DD8-B646-733C465DB74C}" type="presParOf" srcId="{A1DF6F5D-91AB-4998-A437-F3784AA5E07D}" destId="{A5EEAC3F-20D7-4975-8F19-F7B1E4EFE612}" srcOrd="0" destOrd="0" presId="urn:microsoft.com/office/officeart/2008/layout/LinedList"/>
    <dgm:cxn modelId="{EA36EE57-B282-4319-A0FA-E429D53FD8C0}" type="presParOf" srcId="{A1DF6F5D-91AB-4998-A437-F3784AA5E07D}" destId="{CAED6BEF-20BB-4E53-9E9A-7EABD34FBDD2}" srcOrd="1" destOrd="0" presId="urn:microsoft.com/office/officeart/2008/layout/LinedList"/>
    <dgm:cxn modelId="{CC1110E1-019C-43CA-A9D0-CC081615E448}" type="presParOf" srcId="{A1DF6F5D-91AB-4998-A437-F3784AA5E07D}" destId="{B41F1DD5-20DF-4BC9-828D-D4C9F1B4FF8C}" srcOrd="2" destOrd="0" presId="urn:microsoft.com/office/officeart/2008/layout/LinedList"/>
    <dgm:cxn modelId="{3B67A94F-AB8D-4741-AD7E-A644E2011EAF}" type="presParOf" srcId="{9DC80080-1981-42F4-879D-1841667C1398}" destId="{5B68EA17-6B80-4D00-9EF3-C98919A543ED}" srcOrd="2" destOrd="0" presId="urn:microsoft.com/office/officeart/2008/layout/LinedList"/>
    <dgm:cxn modelId="{8A59CD99-B201-426D-A921-873B38F15ACF}" type="presParOf" srcId="{9DC80080-1981-42F4-879D-1841667C1398}" destId="{12C2B3FA-9C33-41CA-A51C-9C0AEDF563C8}" srcOrd="3" destOrd="0" presId="urn:microsoft.com/office/officeart/2008/layout/LinedList"/>
    <dgm:cxn modelId="{57ACD317-5A8E-46B3-8684-5D4463F197D5}" type="presParOf" srcId="{A53A78FC-E4B6-41C8-B980-F54E0928A091}" destId="{AF0ECB60-0209-4C80-8CE2-F046C7AADA41}" srcOrd="6" destOrd="0" presId="urn:microsoft.com/office/officeart/2008/layout/LinedList"/>
    <dgm:cxn modelId="{4959EAE3-39BD-4EC2-82A3-CF804F9A7FD9}" type="presParOf" srcId="{A53A78FC-E4B6-41C8-B980-F54E0928A091}" destId="{F33AD883-7B37-4598-B366-5718CECE7150}" srcOrd="7" destOrd="0" presId="urn:microsoft.com/office/officeart/2008/layout/LinedList"/>
    <dgm:cxn modelId="{36F58091-E4C4-4A72-B09E-54D474D12C31}" type="presParOf" srcId="{F33AD883-7B37-4598-B366-5718CECE7150}" destId="{A483D85F-4DDA-4469-9324-5171275DCD7C}" srcOrd="0" destOrd="0" presId="urn:microsoft.com/office/officeart/2008/layout/LinedList"/>
    <dgm:cxn modelId="{55C10EFA-47D1-4F58-AB39-174FA5A5B0D4}" type="presParOf" srcId="{F33AD883-7B37-4598-B366-5718CECE7150}" destId="{1322A072-5508-4699-8589-F3C55997AB9A}" srcOrd="1" destOrd="0" presId="urn:microsoft.com/office/officeart/2008/layout/LinedList"/>
    <dgm:cxn modelId="{52F00A5A-AF80-466E-90E0-1FC2C8B6CCB8}" type="presParOf" srcId="{1322A072-5508-4699-8589-F3C55997AB9A}" destId="{26B60174-D666-4EF3-979C-8B262E9556CE}" srcOrd="0" destOrd="0" presId="urn:microsoft.com/office/officeart/2008/layout/LinedList"/>
    <dgm:cxn modelId="{EF276DDE-1589-48E6-823A-6F82D55EA97B}" type="presParOf" srcId="{1322A072-5508-4699-8589-F3C55997AB9A}" destId="{6080253C-9920-49F2-ACF0-9C5FEE435F21}" srcOrd="1" destOrd="0" presId="urn:microsoft.com/office/officeart/2008/layout/LinedList"/>
    <dgm:cxn modelId="{642C005A-C5DC-4B60-8D09-12B34F011AE8}" type="presParOf" srcId="{6080253C-9920-49F2-ACF0-9C5FEE435F21}" destId="{01B6F4C3-FD57-4F08-807F-28C1E94904D7}" srcOrd="0" destOrd="0" presId="urn:microsoft.com/office/officeart/2008/layout/LinedList"/>
    <dgm:cxn modelId="{5A04ABDC-4579-4C5B-BDB1-E12DF5B93049}" type="presParOf" srcId="{6080253C-9920-49F2-ACF0-9C5FEE435F21}" destId="{36C5B084-D4FF-4ED3-A5CD-0907CC6A7E60}" srcOrd="1" destOrd="0" presId="urn:microsoft.com/office/officeart/2008/layout/LinedList"/>
    <dgm:cxn modelId="{5E758A82-1B6F-4CC3-911C-6A2D48861CFD}" type="presParOf" srcId="{6080253C-9920-49F2-ACF0-9C5FEE435F21}" destId="{82D378F7-8815-483A-8168-F273F6BF84EB}" srcOrd="2" destOrd="0" presId="urn:microsoft.com/office/officeart/2008/layout/LinedList"/>
    <dgm:cxn modelId="{B9D6D202-E95B-49A1-A681-2CC5B6BEBD19}" type="presParOf" srcId="{1322A072-5508-4699-8589-F3C55997AB9A}" destId="{15F90733-9543-426F-B020-3EA86D953385}" srcOrd="2" destOrd="0" presId="urn:microsoft.com/office/officeart/2008/layout/LinedList"/>
    <dgm:cxn modelId="{7734D983-F8F6-4476-AC18-9E10B3AA4FCA}" type="presParOf" srcId="{1322A072-5508-4699-8589-F3C55997AB9A}" destId="{A11CB638-8BF0-4417-BA99-1C4E42D6F17B}" srcOrd="3" destOrd="0" presId="urn:microsoft.com/office/officeart/2008/layout/LinedList"/>
    <dgm:cxn modelId="{B1053499-DA98-4630-B070-BB1C6EF61E2D}" type="presParOf" srcId="{A53A78FC-E4B6-41C8-B980-F54E0928A091}" destId="{49467C3B-F64A-4FF3-98F2-1708F31DA830}" srcOrd="8" destOrd="0" presId="urn:microsoft.com/office/officeart/2008/layout/LinedList"/>
    <dgm:cxn modelId="{7A28F53D-43A2-4465-B548-02552C8FB0C9}" type="presParOf" srcId="{A53A78FC-E4B6-41C8-B980-F54E0928A091}" destId="{C679DA83-6887-4966-A667-4231BDF90DD9}" srcOrd="9" destOrd="0" presId="urn:microsoft.com/office/officeart/2008/layout/LinedList"/>
    <dgm:cxn modelId="{3B61812B-3CA2-4833-A4A9-60C86DAFB78E}" type="presParOf" srcId="{C679DA83-6887-4966-A667-4231BDF90DD9}" destId="{FF08AF16-1A54-41D8-BA2A-52DC1E254067}" srcOrd="0" destOrd="0" presId="urn:microsoft.com/office/officeart/2008/layout/LinedList"/>
    <dgm:cxn modelId="{5B85CB9E-0E71-4164-9594-2E34F791715C}" type="presParOf" srcId="{C679DA83-6887-4966-A667-4231BDF90DD9}" destId="{545B5BCE-A2BA-457A-AA90-8479A6E73702}" srcOrd="1" destOrd="0" presId="urn:microsoft.com/office/officeart/2008/layout/LinedList"/>
    <dgm:cxn modelId="{346B5D49-12DA-4A3C-BD0F-95EA12330EB5}" type="presParOf" srcId="{545B5BCE-A2BA-457A-AA90-8479A6E73702}" destId="{2D179810-71D9-440E-B2D4-06878AE72068}" srcOrd="0" destOrd="0" presId="urn:microsoft.com/office/officeart/2008/layout/LinedList"/>
    <dgm:cxn modelId="{EF3FBCAD-ECC2-4C09-97C3-3C5E4AE73495}" type="presParOf" srcId="{545B5BCE-A2BA-457A-AA90-8479A6E73702}" destId="{61CFB1AC-D7D1-4FC7-A2B2-0DC617D4F02B}" srcOrd="1" destOrd="0" presId="urn:microsoft.com/office/officeart/2008/layout/LinedList"/>
    <dgm:cxn modelId="{DCB7A376-9E7B-4B76-BD7B-983AF9113DB0}" type="presParOf" srcId="{61CFB1AC-D7D1-4FC7-A2B2-0DC617D4F02B}" destId="{DA5C0109-84BB-4E5F-B632-5E7B8C2F1C87}" srcOrd="0" destOrd="0" presId="urn:microsoft.com/office/officeart/2008/layout/LinedList"/>
    <dgm:cxn modelId="{71A28CA2-AEA3-4E48-B979-DB6BA08FCCA3}" type="presParOf" srcId="{61CFB1AC-D7D1-4FC7-A2B2-0DC617D4F02B}" destId="{576FF235-1760-450A-997B-976FE332E2CF}" srcOrd="1" destOrd="0" presId="urn:microsoft.com/office/officeart/2008/layout/LinedList"/>
    <dgm:cxn modelId="{39097AFC-B371-489A-BEC1-C37987F790D8}" type="presParOf" srcId="{61CFB1AC-D7D1-4FC7-A2B2-0DC617D4F02B}" destId="{F79EF1EC-510C-479B-BEF0-A398CE542C96}" srcOrd="2" destOrd="0" presId="urn:microsoft.com/office/officeart/2008/layout/LinedList"/>
    <dgm:cxn modelId="{7E433CB1-E7BB-4B94-99B0-834ED2AE57A6}" type="presParOf" srcId="{545B5BCE-A2BA-457A-AA90-8479A6E73702}" destId="{1F25C99D-8DCE-469D-8A3C-AD03C7E8B916}" srcOrd="2" destOrd="0" presId="urn:microsoft.com/office/officeart/2008/layout/LinedList"/>
    <dgm:cxn modelId="{7606ABA5-B107-432C-B505-282827C29026}" type="presParOf" srcId="{545B5BCE-A2BA-457A-AA90-8479A6E73702}" destId="{8C9E3DF8-1C02-4F94-8D31-6D88A1D94E51}" srcOrd="3" destOrd="0" presId="urn:microsoft.com/office/officeart/2008/layout/LinedList"/>
    <dgm:cxn modelId="{5FF68845-D248-4419-96C9-0B24FC44CDD6}" type="presParOf" srcId="{A53A78FC-E4B6-41C8-B980-F54E0928A091}" destId="{8488C190-A679-4119-9B7C-8B604A9544E6}" srcOrd="10" destOrd="0" presId="urn:microsoft.com/office/officeart/2008/layout/LinedList"/>
    <dgm:cxn modelId="{62E74B71-F97D-4846-A54F-8FE7A4E25F6D}" type="presParOf" srcId="{A53A78FC-E4B6-41C8-B980-F54E0928A091}" destId="{370C1333-8622-40F0-ACC2-B38B56156BCB}" srcOrd="11" destOrd="0" presId="urn:microsoft.com/office/officeart/2008/layout/LinedList"/>
    <dgm:cxn modelId="{CA2140B8-01E1-4F0E-9694-FBEA083AC5B8}" type="presParOf" srcId="{370C1333-8622-40F0-ACC2-B38B56156BCB}" destId="{5B4979B6-97F3-4C2D-9863-557B2CE431D7}" srcOrd="0" destOrd="0" presId="urn:microsoft.com/office/officeart/2008/layout/LinedList"/>
    <dgm:cxn modelId="{95350E92-D51D-410A-A552-185A7DE20064}" type="presParOf" srcId="{370C1333-8622-40F0-ACC2-B38B56156BCB}" destId="{B89BFC31-E4D1-446B-95B7-EF1A33ADA03D}" srcOrd="1" destOrd="0" presId="urn:microsoft.com/office/officeart/2008/layout/LinedList"/>
    <dgm:cxn modelId="{109EE8C4-A901-418E-B6CF-DC6805484CA3}" type="presParOf" srcId="{B89BFC31-E4D1-446B-95B7-EF1A33ADA03D}" destId="{68C4DDF6-937B-42A8-AAC1-590F60682BC4}" srcOrd="0" destOrd="0" presId="urn:microsoft.com/office/officeart/2008/layout/LinedList"/>
    <dgm:cxn modelId="{E45C546A-31DD-4FA6-A717-D580B01FA161}" type="presParOf" srcId="{B89BFC31-E4D1-446B-95B7-EF1A33ADA03D}" destId="{A4049EC9-64EC-4BC9-AB3D-8A313C2CC7A5}" srcOrd="1" destOrd="0" presId="urn:microsoft.com/office/officeart/2008/layout/LinedList"/>
    <dgm:cxn modelId="{A8E89F5E-46FE-4DC6-BB5A-1CB27AD813B8}" type="presParOf" srcId="{A4049EC9-64EC-4BC9-AB3D-8A313C2CC7A5}" destId="{1B528E1C-0315-465C-A94D-AF882C5440F0}" srcOrd="0" destOrd="0" presId="urn:microsoft.com/office/officeart/2008/layout/LinedList"/>
    <dgm:cxn modelId="{0D088804-2E97-4162-A03C-57777EAEDD38}" type="presParOf" srcId="{A4049EC9-64EC-4BC9-AB3D-8A313C2CC7A5}" destId="{10C4239B-1E12-493D-B551-1F03C6BB7520}" srcOrd="1" destOrd="0" presId="urn:microsoft.com/office/officeart/2008/layout/LinedList"/>
    <dgm:cxn modelId="{1D85FD46-E45B-48AD-8589-706E4D8B3304}" type="presParOf" srcId="{A4049EC9-64EC-4BC9-AB3D-8A313C2CC7A5}" destId="{B310A137-0682-4989-8CA2-7AA0FB547F30}" srcOrd="2" destOrd="0" presId="urn:microsoft.com/office/officeart/2008/layout/LinedList"/>
    <dgm:cxn modelId="{D48D11F4-8097-4BE2-9214-6EE151F621A9}" type="presParOf" srcId="{B89BFC31-E4D1-446B-95B7-EF1A33ADA03D}" destId="{94495364-05E6-4039-9DEE-921CA5FDA05E}" srcOrd="2" destOrd="0" presId="urn:microsoft.com/office/officeart/2008/layout/LinedList"/>
    <dgm:cxn modelId="{414299FD-322E-4D4F-8C5D-39AB3116028C}" type="presParOf" srcId="{B89BFC31-E4D1-446B-95B7-EF1A33ADA03D}" destId="{CB657CE0-AD36-42EC-9A86-D36DB22E4186}"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DE09D7-56F3-4EE6-AE13-D7E65BF30040}" type="doc">
      <dgm:prSet loTypeId="urn:microsoft.com/office/officeart/2008/layout/LinedList" loCatId="list" qsTypeId="urn:microsoft.com/office/officeart/2005/8/quickstyle/simple3" qsCatId="simple" csTypeId="urn:microsoft.com/office/officeart/2005/8/colors/colorful5" csCatId="colorful" phldr="1"/>
      <dgm:spPr/>
      <dgm:t>
        <a:bodyPr/>
        <a:lstStyle/>
        <a:p>
          <a:endParaRPr lang="en-GB"/>
        </a:p>
      </dgm:t>
    </dgm:pt>
    <dgm:pt modelId="{6C52AE89-BC1A-4E4A-9624-72AC90CB9D6D}">
      <dgm:prSet/>
      <dgm:spPr/>
      <dgm:t>
        <a:bodyPr/>
        <a:lstStyle/>
        <a:p>
          <a:pPr rtl="0"/>
          <a:r>
            <a:rPr lang="en-GB" b="1"/>
            <a:t>Product</a:t>
          </a:r>
          <a:endParaRPr lang="en-GB"/>
        </a:p>
      </dgm:t>
    </dgm:pt>
    <dgm:pt modelId="{B0D26F9E-21AA-41F7-8383-8D007AE6F4A1}" type="parTrans" cxnId="{D92143BD-5240-468F-82D3-E464E2FB7CD3}">
      <dgm:prSet/>
      <dgm:spPr/>
      <dgm:t>
        <a:bodyPr/>
        <a:lstStyle/>
        <a:p>
          <a:endParaRPr lang="en-GB"/>
        </a:p>
      </dgm:t>
    </dgm:pt>
    <dgm:pt modelId="{9EBBF324-B94D-4931-8EAB-ADFCA11EBEDD}" type="sibTrans" cxnId="{D92143BD-5240-468F-82D3-E464E2FB7CD3}">
      <dgm:prSet/>
      <dgm:spPr/>
      <dgm:t>
        <a:bodyPr/>
        <a:lstStyle/>
        <a:p>
          <a:endParaRPr lang="en-GB"/>
        </a:p>
      </dgm:t>
    </dgm:pt>
    <dgm:pt modelId="{F5BAEB55-D3BF-45FD-B733-6D3357464788}">
      <dgm:prSet/>
      <dgm:spPr/>
      <dgm:t>
        <a:bodyPr/>
        <a:lstStyle/>
        <a:p>
          <a:pPr>
            <a:buNone/>
          </a:pPr>
          <a:r>
            <a:rPr lang="en-GB" dirty="0"/>
            <a:t>Sweet Crumbs will provide artisan breads, loaves of fibre-enriched breads, pastries, gluten-free products and customised cakes. Constant product innovation helps to enhance the resilience of the bakery and provide the opportunity to survive over time (Semenova and Semenov, 2023). The product will be offered as a seasonal, limited-edition item, encouraging people to buy it again and again.</a:t>
          </a:r>
        </a:p>
      </dgm:t>
    </dgm:pt>
    <dgm:pt modelId="{862F549B-88AA-4149-9812-58311B459FD9}" type="parTrans" cxnId="{6079A9CF-99CE-44ED-BD64-76E727A91CEB}">
      <dgm:prSet/>
      <dgm:spPr/>
      <dgm:t>
        <a:bodyPr/>
        <a:lstStyle/>
        <a:p>
          <a:endParaRPr lang="en-GB"/>
        </a:p>
      </dgm:t>
    </dgm:pt>
    <dgm:pt modelId="{07AD27AF-A57C-4C19-9829-18F99069D82D}" type="sibTrans" cxnId="{6079A9CF-99CE-44ED-BD64-76E727A91CEB}">
      <dgm:prSet/>
      <dgm:spPr/>
      <dgm:t>
        <a:bodyPr/>
        <a:lstStyle/>
        <a:p>
          <a:endParaRPr lang="en-GB"/>
        </a:p>
      </dgm:t>
    </dgm:pt>
    <dgm:pt modelId="{860A070A-B316-407D-A36F-1F40CA5D74CE}">
      <dgm:prSet/>
      <dgm:spPr/>
      <dgm:t>
        <a:bodyPr/>
        <a:lstStyle/>
        <a:p>
          <a:pPr>
            <a:buNone/>
          </a:pPr>
          <a:r>
            <a:rPr lang="en-GB" b="1" dirty="0"/>
            <a:t>Price</a:t>
          </a:r>
        </a:p>
      </dgm:t>
    </dgm:pt>
    <dgm:pt modelId="{629333C3-2D1F-49B7-9AD1-A265E2D31C3F}" type="parTrans" cxnId="{13813DA3-BD65-4BCE-99C0-6CAE7F1374B8}">
      <dgm:prSet/>
      <dgm:spPr/>
      <dgm:t>
        <a:bodyPr/>
        <a:lstStyle/>
        <a:p>
          <a:endParaRPr lang="en-GB"/>
        </a:p>
      </dgm:t>
    </dgm:pt>
    <dgm:pt modelId="{912E7519-76C9-449D-97BA-A209EC46BFEC}" type="sibTrans" cxnId="{13813DA3-BD65-4BCE-99C0-6CAE7F1374B8}">
      <dgm:prSet/>
      <dgm:spPr/>
      <dgm:t>
        <a:bodyPr/>
        <a:lstStyle/>
        <a:p>
          <a:endParaRPr lang="en-GB"/>
        </a:p>
      </dgm:t>
    </dgm:pt>
    <dgm:pt modelId="{041EE711-18A9-46C8-AE41-0119E45C240F}">
      <dgm:prSet/>
      <dgm:spPr/>
      <dgm:t>
        <a:bodyPr/>
        <a:lstStyle/>
        <a:p>
          <a:pPr>
            <a:buNone/>
          </a:pPr>
          <a:r>
            <a:rPr lang="en-GB" dirty="0"/>
            <a:t>It will use a competitive pricing strategy. Premium similar breads will cost between 2.5 and 4.5, and personalised cakes will cost as low as 30. Pricing will be based on product quality, with rates affordable for the local market.</a:t>
          </a:r>
        </a:p>
      </dgm:t>
    </dgm:pt>
    <dgm:pt modelId="{9E9858B0-501F-401E-941F-921B772135CF}" type="parTrans" cxnId="{BBA7B0F2-CEFC-410C-99B0-497094157C45}">
      <dgm:prSet/>
      <dgm:spPr/>
      <dgm:t>
        <a:bodyPr/>
        <a:lstStyle/>
        <a:p>
          <a:endParaRPr lang="en-GB"/>
        </a:p>
      </dgm:t>
    </dgm:pt>
    <dgm:pt modelId="{3E058B31-EB73-43B5-8207-96F9032C053F}" type="sibTrans" cxnId="{BBA7B0F2-CEFC-410C-99B0-497094157C45}">
      <dgm:prSet/>
      <dgm:spPr/>
      <dgm:t>
        <a:bodyPr/>
        <a:lstStyle/>
        <a:p>
          <a:endParaRPr lang="en-GB"/>
        </a:p>
      </dgm:t>
    </dgm:pt>
    <dgm:pt modelId="{CBA91B70-6D39-4ED6-9300-8BE2C729CE86}">
      <dgm:prSet/>
      <dgm:spPr/>
      <dgm:t>
        <a:bodyPr/>
        <a:lstStyle/>
        <a:p>
          <a:pPr>
            <a:buNone/>
          </a:pPr>
          <a:r>
            <a:rPr lang="en-GB" b="1" dirty="0"/>
            <a:t>Place</a:t>
          </a:r>
        </a:p>
      </dgm:t>
    </dgm:pt>
    <dgm:pt modelId="{5B7EA4EA-728B-460D-9984-3B5AF47F743E}" type="parTrans" cxnId="{C4401AD1-EA97-4159-BB07-057B744FC603}">
      <dgm:prSet/>
      <dgm:spPr/>
      <dgm:t>
        <a:bodyPr/>
        <a:lstStyle/>
        <a:p>
          <a:endParaRPr lang="en-GB"/>
        </a:p>
      </dgm:t>
    </dgm:pt>
    <dgm:pt modelId="{51F1A213-C59C-47CB-A916-628E3666B107}" type="sibTrans" cxnId="{C4401AD1-EA97-4159-BB07-057B744FC603}">
      <dgm:prSet/>
      <dgm:spPr/>
      <dgm:t>
        <a:bodyPr/>
        <a:lstStyle/>
        <a:p>
          <a:endParaRPr lang="en-GB"/>
        </a:p>
      </dgm:t>
    </dgm:pt>
    <dgm:pt modelId="{59EDD695-4DE9-4D61-B3C8-09EC431D2AA5}">
      <dgm:prSet/>
      <dgm:spPr/>
      <dgm:t>
        <a:bodyPr/>
        <a:lstStyle/>
        <a:p>
          <a:pPr>
            <a:buNone/>
          </a:pPr>
          <a:r>
            <a:rPr lang="en-GB" dirty="0"/>
            <a:t>The goods will be marketed through a brick-and-mortar shop in Cardiff Central and an online ordering system, with delivery to households in the city. This two-channel approach makes this more convenient and more accessible.</a:t>
          </a:r>
        </a:p>
      </dgm:t>
    </dgm:pt>
    <dgm:pt modelId="{E5CAD587-CA15-4755-A8FC-66B368DBBF7B}" type="parTrans" cxnId="{F361252F-96F9-4219-91C4-5E50EED18679}">
      <dgm:prSet/>
      <dgm:spPr/>
      <dgm:t>
        <a:bodyPr/>
        <a:lstStyle/>
        <a:p>
          <a:endParaRPr lang="en-GB"/>
        </a:p>
      </dgm:t>
    </dgm:pt>
    <dgm:pt modelId="{98886091-6D13-4287-A3FB-899F42C70FE7}" type="sibTrans" cxnId="{F361252F-96F9-4219-91C4-5E50EED18679}">
      <dgm:prSet/>
      <dgm:spPr/>
      <dgm:t>
        <a:bodyPr/>
        <a:lstStyle/>
        <a:p>
          <a:endParaRPr lang="en-GB"/>
        </a:p>
      </dgm:t>
    </dgm:pt>
    <dgm:pt modelId="{EDE26990-DA51-4D01-ADF9-6CD2EC73E70B}">
      <dgm:prSet/>
      <dgm:spPr/>
      <dgm:t>
        <a:bodyPr/>
        <a:lstStyle/>
        <a:p>
          <a:pPr>
            <a:buNone/>
          </a:pPr>
          <a:r>
            <a:rPr lang="en-GB" b="1" dirty="0"/>
            <a:t>Promotion</a:t>
          </a:r>
        </a:p>
      </dgm:t>
    </dgm:pt>
    <dgm:pt modelId="{3FFD1591-0C4F-4DBE-B47F-D8BA398A053C}" type="parTrans" cxnId="{160BA257-779A-4CAC-98AF-D76B8D4E3DA0}">
      <dgm:prSet/>
      <dgm:spPr/>
      <dgm:t>
        <a:bodyPr/>
        <a:lstStyle/>
        <a:p>
          <a:endParaRPr lang="en-GB"/>
        </a:p>
      </dgm:t>
    </dgm:pt>
    <dgm:pt modelId="{0C109FD0-D546-492E-B19F-DBC9BEF389D6}" type="sibTrans" cxnId="{160BA257-779A-4CAC-98AF-D76B8D4E3DA0}">
      <dgm:prSet/>
      <dgm:spPr/>
      <dgm:t>
        <a:bodyPr/>
        <a:lstStyle/>
        <a:p>
          <a:endParaRPr lang="en-GB"/>
        </a:p>
      </dgm:t>
    </dgm:pt>
    <dgm:pt modelId="{A617BE0D-E327-4A5C-890B-77AD02B2D01E}">
      <dgm:prSet/>
      <dgm:spPr/>
      <dgm:t>
        <a:bodyPr/>
        <a:lstStyle/>
        <a:p>
          <a:pPr>
            <a:buNone/>
          </a:pPr>
          <a:r>
            <a:rPr lang="en-GB" dirty="0"/>
            <a:t>Some of the promotional strategies will involve social media campaigns, loyalty programmes, partnerships with local cafes, and influencer marketing. Digital tools enhance visibility and reach to the customers (Zaitsev, 2023). Visionary leadership in entrepreneurship and flexibility facilitates the long-term development and a possible increase in the market (Shahriar et al., 2021).</a:t>
          </a:r>
        </a:p>
      </dgm:t>
    </dgm:pt>
    <dgm:pt modelId="{81BF094A-70BB-48D5-A209-5B8A38E1B648}" type="parTrans" cxnId="{0569B03E-792F-4315-BA8D-80DD4C9E186C}">
      <dgm:prSet/>
      <dgm:spPr/>
      <dgm:t>
        <a:bodyPr/>
        <a:lstStyle/>
        <a:p>
          <a:endParaRPr lang="en-GB"/>
        </a:p>
      </dgm:t>
    </dgm:pt>
    <dgm:pt modelId="{CBA94136-8B11-4608-BA54-EF5E0B7C4823}" type="sibTrans" cxnId="{0569B03E-792F-4315-BA8D-80DD4C9E186C}">
      <dgm:prSet/>
      <dgm:spPr/>
      <dgm:t>
        <a:bodyPr/>
        <a:lstStyle/>
        <a:p>
          <a:endParaRPr lang="en-GB"/>
        </a:p>
      </dgm:t>
    </dgm:pt>
    <dgm:pt modelId="{DF970238-9F1B-439C-A92A-1F2B6FDA0810}" type="pres">
      <dgm:prSet presAssocID="{6CDE09D7-56F3-4EE6-AE13-D7E65BF30040}" presName="vert0" presStyleCnt="0">
        <dgm:presLayoutVars>
          <dgm:dir/>
          <dgm:animOne val="branch"/>
          <dgm:animLvl val="lvl"/>
        </dgm:presLayoutVars>
      </dgm:prSet>
      <dgm:spPr/>
      <dgm:t>
        <a:bodyPr/>
        <a:lstStyle/>
        <a:p>
          <a:endParaRPr lang="en-GB"/>
        </a:p>
      </dgm:t>
    </dgm:pt>
    <dgm:pt modelId="{854F705C-9B87-4AAD-BEEB-278F6CA8A0AF}" type="pres">
      <dgm:prSet presAssocID="{6C52AE89-BC1A-4E4A-9624-72AC90CB9D6D}" presName="thickLine" presStyleLbl="alignNode1" presStyleIdx="0" presStyleCnt="4"/>
      <dgm:spPr/>
    </dgm:pt>
    <dgm:pt modelId="{7F98CA8F-D594-46CD-BF7D-1496AE4108C5}" type="pres">
      <dgm:prSet presAssocID="{6C52AE89-BC1A-4E4A-9624-72AC90CB9D6D}" presName="horz1" presStyleCnt="0"/>
      <dgm:spPr/>
    </dgm:pt>
    <dgm:pt modelId="{32518013-4EB0-4574-81CE-C6331A52B726}" type="pres">
      <dgm:prSet presAssocID="{6C52AE89-BC1A-4E4A-9624-72AC90CB9D6D}" presName="tx1" presStyleLbl="revTx" presStyleIdx="0" presStyleCnt="8"/>
      <dgm:spPr/>
      <dgm:t>
        <a:bodyPr/>
        <a:lstStyle/>
        <a:p>
          <a:endParaRPr lang="en-GB"/>
        </a:p>
      </dgm:t>
    </dgm:pt>
    <dgm:pt modelId="{BCB98EB3-B855-4F0F-A592-B2A279E86DC7}" type="pres">
      <dgm:prSet presAssocID="{6C52AE89-BC1A-4E4A-9624-72AC90CB9D6D}" presName="vert1" presStyleCnt="0"/>
      <dgm:spPr/>
    </dgm:pt>
    <dgm:pt modelId="{F2B6B558-522D-4AE4-B7E8-4D3C66926696}" type="pres">
      <dgm:prSet presAssocID="{F5BAEB55-D3BF-45FD-B733-6D3357464788}" presName="vertSpace2a" presStyleCnt="0"/>
      <dgm:spPr/>
    </dgm:pt>
    <dgm:pt modelId="{94B6AA5C-9FA6-4B84-9F6F-D8396A54659A}" type="pres">
      <dgm:prSet presAssocID="{F5BAEB55-D3BF-45FD-B733-6D3357464788}" presName="horz2" presStyleCnt="0"/>
      <dgm:spPr/>
    </dgm:pt>
    <dgm:pt modelId="{DF79619A-D925-42AA-81AC-619C3AF2A8E7}" type="pres">
      <dgm:prSet presAssocID="{F5BAEB55-D3BF-45FD-B733-6D3357464788}" presName="horzSpace2" presStyleCnt="0"/>
      <dgm:spPr/>
    </dgm:pt>
    <dgm:pt modelId="{F0FEBB1E-D81E-4CD6-89A8-8C2ACCF16544}" type="pres">
      <dgm:prSet presAssocID="{F5BAEB55-D3BF-45FD-B733-6D3357464788}" presName="tx2" presStyleLbl="revTx" presStyleIdx="1" presStyleCnt="8"/>
      <dgm:spPr/>
      <dgm:t>
        <a:bodyPr/>
        <a:lstStyle/>
        <a:p>
          <a:endParaRPr lang="en-GB"/>
        </a:p>
      </dgm:t>
    </dgm:pt>
    <dgm:pt modelId="{364F3544-E4AA-44FC-84E5-FE6927BD2A73}" type="pres">
      <dgm:prSet presAssocID="{F5BAEB55-D3BF-45FD-B733-6D3357464788}" presName="vert2" presStyleCnt="0"/>
      <dgm:spPr/>
    </dgm:pt>
    <dgm:pt modelId="{7DDFA536-3871-48B4-8D80-2A6D90CEACAE}" type="pres">
      <dgm:prSet presAssocID="{F5BAEB55-D3BF-45FD-B733-6D3357464788}" presName="thinLine2b" presStyleLbl="callout" presStyleIdx="0" presStyleCnt="4"/>
      <dgm:spPr/>
    </dgm:pt>
    <dgm:pt modelId="{59118746-4477-4C93-B1A0-11FCDDEA56F1}" type="pres">
      <dgm:prSet presAssocID="{F5BAEB55-D3BF-45FD-B733-6D3357464788}" presName="vertSpace2b" presStyleCnt="0"/>
      <dgm:spPr/>
    </dgm:pt>
    <dgm:pt modelId="{3B6D428A-A810-4135-A072-21F15DAFA1FD}" type="pres">
      <dgm:prSet presAssocID="{860A070A-B316-407D-A36F-1F40CA5D74CE}" presName="thickLine" presStyleLbl="alignNode1" presStyleIdx="1" presStyleCnt="4"/>
      <dgm:spPr/>
    </dgm:pt>
    <dgm:pt modelId="{975081BF-6325-4AD3-AF45-EF9DD5A9F9CB}" type="pres">
      <dgm:prSet presAssocID="{860A070A-B316-407D-A36F-1F40CA5D74CE}" presName="horz1" presStyleCnt="0"/>
      <dgm:spPr/>
    </dgm:pt>
    <dgm:pt modelId="{67729647-63EC-4173-9283-380BFFC2F7A1}" type="pres">
      <dgm:prSet presAssocID="{860A070A-B316-407D-A36F-1F40CA5D74CE}" presName="tx1" presStyleLbl="revTx" presStyleIdx="2" presStyleCnt="8"/>
      <dgm:spPr/>
      <dgm:t>
        <a:bodyPr/>
        <a:lstStyle/>
        <a:p>
          <a:endParaRPr lang="en-GB"/>
        </a:p>
      </dgm:t>
    </dgm:pt>
    <dgm:pt modelId="{2AD793CF-3371-4AA1-96E3-FA32E2AB6422}" type="pres">
      <dgm:prSet presAssocID="{860A070A-B316-407D-A36F-1F40CA5D74CE}" presName="vert1" presStyleCnt="0"/>
      <dgm:spPr/>
    </dgm:pt>
    <dgm:pt modelId="{EB76B96E-D827-4036-8978-DAFD9431F66C}" type="pres">
      <dgm:prSet presAssocID="{041EE711-18A9-46C8-AE41-0119E45C240F}" presName="vertSpace2a" presStyleCnt="0"/>
      <dgm:spPr/>
    </dgm:pt>
    <dgm:pt modelId="{8B8DC2FB-CC91-4FC4-B202-A9B986C1DB75}" type="pres">
      <dgm:prSet presAssocID="{041EE711-18A9-46C8-AE41-0119E45C240F}" presName="horz2" presStyleCnt="0"/>
      <dgm:spPr/>
    </dgm:pt>
    <dgm:pt modelId="{8CE8A4EC-5AFA-4541-8CA4-A90291539813}" type="pres">
      <dgm:prSet presAssocID="{041EE711-18A9-46C8-AE41-0119E45C240F}" presName="horzSpace2" presStyleCnt="0"/>
      <dgm:spPr/>
    </dgm:pt>
    <dgm:pt modelId="{696CA011-DAE0-4EA5-A551-D35408397FF9}" type="pres">
      <dgm:prSet presAssocID="{041EE711-18A9-46C8-AE41-0119E45C240F}" presName="tx2" presStyleLbl="revTx" presStyleIdx="3" presStyleCnt="8"/>
      <dgm:spPr/>
      <dgm:t>
        <a:bodyPr/>
        <a:lstStyle/>
        <a:p>
          <a:endParaRPr lang="en-GB"/>
        </a:p>
      </dgm:t>
    </dgm:pt>
    <dgm:pt modelId="{C01EAC87-A0FB-4D2C-8501-906E982F9286}" type="pres">
      <dgm:prSet presAssocID="{041EE711-18A9-46C8-AE41-0119E45C240F}" presName="vert2" presStyleCnt="0"/>
      <dgm:spPr/>
    </dgm:pt>
    <dgm:pt modelId="{5E5D4AA8-410E-46F5-B2EA-E17931E9D9CE}" type="pres">
      <dgm:prSet presAssocID="{041EE711-18A9-46C8-AE41-0119E45C240F}" presName="thinLine2b" presStyleLbl="callout" presStyleIdx="1" presStyleCnt="4"/>
      <dgm:spPr/>
    </dgm:pt>
    <dgm:pt modelId="{615CEDA6-7250-4348-8032-D41FC213A742}" type="pres">
      <dgm:prSet presAssocID="{041EE711-18A9-46C8-AE41-0119E45C240F}" presName="vertSpace2b" presStyleCnt="0"/>
      <dgm:spPr/>
    </dgm:pt>
    <dgm:pt modelId="{2242734E-AF3D-4B86-AF27-4379EAA5A0F8}" type="pres">
      <dgm:prSet presAssocID="{CBA91B70-6D39-4ED6-9300-8BE2C729CE86}" presName="thickLine" presStyleLbl="alignNode1" presStyleIdx="2" presStyleCnt="4"/>
      <dgm:spPr/>
    </dgm:pt>
    <dgm:pt modelId="{00D4E26A-C4AD-4DC8-AE6F-23237D309780}" type="pres">
      <dgm:prSet presAssocID="{CBA91B70-6D39-4ED6-9300-8BE2C729CE86}" presName="horz1" presStyleCnt="0"/>
      <dgm:spPr/>
    </dgm:pt>
    <dgm:pt modelId="{D13ACAFD-853A-4A49-9490-EFEDC8AA6392}" type="pres">
      <dgm:prSet presAssocID="{CBA91B70-6D39-4ED6-9300-8BE2C729CE86}" presName="tx1" presStyleLbl="revTx" presStyleIdx="4" presStyleCnt="8"/>
      <dgm:spPr/>
      <dgm:t>
        <a:bodyPr/>
        <a:lstStyle/>
        <a:p>
          <a:endParaRPr lang="en-GB"/>
        </a:p>
      </dgm:t>
    </dgm:pt>
    <dgm:pt modelId="{D2164DAD-E7CF-4CDC-A801-279EE67182B1}" type="pres">
      <dgm:prSet presAssocID="{CBA91B70-6D39-4ED6-9300-8BE2C729CE86}" presName="vert1" presStyleCnt="0"/>
      <dgm:spPr/>
    </dgm:pt>
    <dgm:pt modelId="{A4886626-B7FA-47E8-91DB-7C9FAB352378}" type="pres">
      <dgm:prSet presAssocID="{59EDD695-4DE9-4D61-B3C8-09EC431D2AA5}" presName="vertSpace2a" presStyleCnt="0"/>
      <dgm:spPr/>
    </dgm:pt>
    <dgm:pt modelId="{A0546384-7192-444F-AF3E-7D9CED8FE7D5}" type="pres">
      <dgm:prSet presAssocID="{59EDD695-4DE9-4D61-B3C8-09EC431D2AA5}" presName="horz2" presStyleCnt="0"/>
      <dgm:spPr/>
    </dgm:pt>
    <dgm:pt modelId="{035D7FAD-836F-4001-B2D2-F6120DCBA542}" type="pres">
      <dgm:prSet presAssocID="{59EDD695-4DE9-4D61-B3C8-09EC431D2AA5}" presName="horzSpace2" presStyleCnt="0"/>
      <dgm:spPr/>
    </dgm:pt>
    <dgm:pt modelId="{5FA5E8BD-D56D-43D7-A159-EB354ECCC5F1}" type="pres">
      <dgm:prSet presAssocID="{59EDD695-4DE9-4D61-B3C8-09EC431D2AA5}" presName="tx2" presStyleLbl="revTx" presStyleIdx="5" presStyleCnt="8"/>
      <dgm:spPr/>
      <dgm:t>
        <a:bodyPr/>
        <a:lstStyle/>
        <a:p>
          <a:endParaRPr lang="en-GB"/>
        </a:p>
      </dgm:t>
    </dgm:pt>
    <dgm:pt modelId="{1C5E11CF-A154-44E8-AF57-7ABACCC3AE1F}" type="pres">
      <dgm:prSet presAssocID="{59EDD695-4DE9-4D61-B3C8-09EC431D2AA5}" presName="vert2" presStyleCnt="0"/>
      <dgm:spPr/>
    </dgm:pt>
    <dgm:pt modelId="{24A4E523-8109-4276-9367-C15F719EA051}" type="pres">
      <dgm:prSet presAssocID="{59EDD695-4DE9-4D61-B3C8-09EC431D2AA5}" presName="thinLine2b" presStyleLbl="callout" presStyleIdx="2" presStyleCnt="4"/>
      <dgm:spPr/>
    </dgm:pt>
    <dgm:pt modelId="{897CA17F-6DBB-4B3E-BBD2-E78D71E365FA}" type="pres">
      <dgm:prSet presAssocID="{59EDD695-4DE9-4D61-B3C8-09EC431D2AA5}" presName="vertSpace2b" presStyleCnt="0"/>
      <dgm:spPr/>
    </dgm:pt>
    <dgm:pt modelId="{A946E589-73E7-4631-A8CA-968C63E5C98B}" type="pres">
      <dgm:prSet presAssocID="{EDE26990-DA51-4D01-ADF9-6CD2EC73E70B}" presName="thickLine" presStyleLbl="alignNode1" presStyleIdx="3" presStyleCnt="4"/>
      <dgm:spPr/>
    </dgm:pt>
    <dgm:pt modelId="{4343FDEE-9488-4D69-B1FB-6AE6E0D6D093}" type="pres">
      <dgm:prSet presAssocID="{EDE26990-DA51-4D01-ADF9-6CD2EC73E70B}" presName="horz1" presStyleCnt="0"/>
      <dgm:spPr/>
    </dgm:pt>
    <dgm:pt modelId="{7B66C2AB-DFC7-45AB-93E6-26E4899E4CBC}" type="pres">
      <dgm:prSet presAssocID="{EDE26990-DA51-4D01-ADF9-6CD2EC73E70B}" presName="tx1" presStyleLbl="revTx" presStyleIdx="6" presStyleCnt="8"/>
      <dgm:spPr/>
      <dgm:t>
        <a:bodyPr/>
        <a:lstStyle/>
        <a:p>
          <a:endParaRPr lang="en-GB"/>
        </a:p>
      </dgm:t>
    </dgm:pt>
    <dgm:pt modelId="{FB028130-E350-41E7-8025-F84A83C4A0FD}" type="pres">
      <dgm:prSet presAssocID="{EDE26990-DA51-4D01-ADF9-6CD2EC73E70B}" presName="vert1" presStyleCnt="0"/>
      <dgm:spPr/>
    </dgm:pt>
    <dgm:pt modelId="{44612061-A837-4580-97FE-8C06225A001B}" type="pres">
      <dgm:prSet presAssocID="{A617BE0D-E327-4A5C-890B-77AD02B2D01E}" presName="vertSpace2a" presStyleCnt="0"/>
      <dgm:spPr/>
    </dgm:pt>
    <dgm:pt modelId="{CAD8F441-80E9-482D-ADBE-1D31B6C7FFE6}" type="pres">
      <dgm:prSet presAssocID="{A617BE0D-E327-4A5C-890B-77AD02B2D01E}" presName="horz2" presStyleCnt="0"/>
      <dgm:spPr/>
    </dgm:pt>
    <dgm:pt modelId="{2D856AB0-B31D-4AD9-AE30-A303D9329434}" type="pres">
      <dgm:prSet presAssocID="{A617BE0D-E327-4A5C-890B-77AD02B2D01E}" presName="horzSpace2" presStyleCnt="0"/>
      <dgm:spPr/>
    </dgm:pt>
    <dgm:pt modelId="{A9AE1E94-4450-418A-8BC9-F26857B7790A}" type="pres">
      <dgm:prSet presAssocID="{A617BE0D-E327-4A5C-890B-77AD02B2D01E}" presName="tx2" presStyleLbl="revTx" presStyleIdx="7" presStyleCnt="8"/>
      <dgm:spPr/>
      <dgm:t>
        <a:bodyPr/>
        <a:lstStyle/>
        <a:p>
          <a:endParaRPr lang="en-GB"/>
        </a:p>
      </dgm:t>
    </dgm:pt>
    <dgm:pt modelId="{DBCA1DDC-6A0E-4771-AE6F-B05CD3880B92}" type="pres">
      <dgm:prSet presAssocID="{A617BE0D-E327-4A5C-890B-77AD02B2D01E}" presName="vert2" presStyleCnt="0"/>
      <dgm:spPr/>
    </dgm:pt>
    <dgm:pt modelId="{E151BD1B-E1E9-4ED7-B3F0-690D92F11BF8}" type="pres">
      <dgm:prSet presAssocID="{A617BE0D-E327-4A5C-890B-77AD02B2D01E}" presName="thinLine2b" presStyleLbl="callout" presStyleIdx="3" presStyleCnt="4"/>
      <dgm:spPr/>
    </dgm:pt>
    <dgm:pt modelId="{3FEEF71B-DEAE-4EC5-A0A7-1E7344C7E669}" type="pres">
      <dgm:prSet presAssocID="{A617BE0D-E327-4A5C-890B-77AD02B2D01E}" presName="vertSpace2b" presStyleCnt="0"/>
      <dgm:spPr/>
    </dgm:pt>
  </dgm:ptLst>
  <dgm:cxnLst>
    <dgm:cxn modelId="{7E86B0D6-2C1D-47AA-8A64-2BB51230C113}" type="presOf" srcId="{A617BE0D-E327-4A5C-890B-77AD02B2D01E}" destId="{A9AE1E94-4450-418A-8BC9-F26857B7790A}" srcOrd="0" destOrd="0" presId="urn:microsoft.com/office/officeart/2008/layout/LinedList"/>
    <dgm:cxn modelId="{F361252F-96F9-4219-91C4-5E50EED18679}" srcId="{CBA91B70-6D39-4ED6-9300-8BE2C729CE86}" destId="{59EDD695-4DE9-4D61-B3C8-09EC431D2AA5}" srcOrd="0" destOrd="0" parTransId="{E5CAD587-CA15-4755-A8FC-66B368DBBF7B}" sibTransId="{98886091-6D13-4287-A3FB-899F42C70FE7}"/>
    <dgm:cxn modelId="{BA04EFDE-1E58-4302-81D0-EB8D4FA0C4DA}" type="presOf" srcId="{F5BAEB55-D3BF-45FD-B733-6D3357464788}" destId="{F0FEBB1E-D81E-4CD6-89A8-8C2ACCF16544}" srcOrd="0" destOrd="0" presId="urn:microsoft.com/office/officeart/2008/layout/LinedList"/>
    <dgm:cxn modelId="{D92143BD-5240-468F-82D3-E464E2FB7CD3}" srcId="{6CDE09D7-56F3-4EE6-AE13-D7E65BF30040}" destId="{6C52AE89-BC1A-4E4A-9624-72AC90CB9D6D}" srcOrd="0" destOrd="0" parTransId="{B0D26F9E-21AA-41F7-8383-8D007AE6F4A1}" sibTransId="{9EBBF324-B94D-4931-8EAB-ADFCA11EBEDD}"/>
    <dgm:cxn modelId="{BBA7B0F2-CEFC-410C-99B0-497094157C45}" srcId="{860A070A-B316-407D-A36F-1F40CA5D74CE}" destId="{041EE711-18A9-46C8-AE41-0119E45C240F}" srcOrd="0" destOrd="0" parTransId="{9E9858B0-501F-401E-941F-921B772135CF}" sibTransId="{3E058B31-EB73-43B5-8207-96F9032C053F}"/>
    <dgm:cxn modelId="{A2BAB52E-04B6-4937-BCCA-A9DBA4C5C923}" type="presOf" srcId="{041EE711-18A9-46C8-AE41-0119E45C240F}" destId="{696CA011-DAE0-4EA5-A551-D35408397FF9}" srcOrd="0" destOrd="0" presId="urn:microsoft.com/office/officeart/2008/layout/LinedList"/>
    <dgm:cxn modelId="{C33CC418-1764-4372-9649-6874C24ACD48}" type="presOf" srcId="{6C52AE89-BC1A-4E4A-9624-72AC90CB9D6D}" destId="{32518013-4EB0-4574-81CE-C6331A52B726}" srcOrd="0" destOrd="0" presId="urn:microsoft.com/office/officeart/2008/layout/LinedList"/>
    <dgm:cxn modelId="{6079A9CF-99CE-44ED-BD64-76E727A91CEB}" srcId="{6C52AE89-BC1A-4E4A-9624-72AC90CB9D6D}" destId="{F5BAEB55-D3BF-45FD-B733-6D3357464788}" srcOrd="0" destOrd="0" parTransId="{862F549B-88AA-4149-9812-58311B459FD9}" sibTransId="{07AD27AF-A57C-4C19-9829-18F99069D82D}"/>
    <dgm:cxn modelId="{1E8EFFEC-85DD-4502-ADE2-82787DCE8F55}" type="presOf" srcId="{EDE26990-DA51-4D01-ADF9-6CD2EC73E70B}" destId="{7B66C2AB-DFC7-45AB-93E6-26E4899E4CBC}" srcOrd="0" destOrd="0" presId="urn:microsoft.com/office/officeart/2008/layout/LinedList"/>
    <dgm:cxn modelId="{50CB7B5B-6CF9-47F9-88E2-D116195FAAC0}" type="presOf" srcId="{860A070A-B316-407D-A36F-1F40CA5D74CE}" destId="{67729647-63EC-4173-9283-380BFFC2F7A1}" srcOrd="0" destOrd="0" presId="urn:microsoft.com/office/officeart/2008/layout/LinedList"/>
    <dgm:cxn modelId="{C8619E8B-CB55-445F-8DDB-9D14CE6FCEB3}" type="presOf" srcId="{6CDE09D7-56F3-4EE6-AE13-D7E65BF30040}" destId="{DF970238-9F1B-439C-A92A-1F2B6FDA0810}" srcOrd="0" destOrd="0" presId="urn:microsoft.com/office/officeart/2008/layout/LinedList"/>
    <dgm:cxn modelId="{E07AF224-FFE0-47A0-8CC9-FEFCB0A6842E}" type="presOf" srcId="{CBA91B70-6D39-4ED6-9300-8BE2C729CE86}" destId="{D13ACAFD-853A-4A49-9490-EFEDC8AA6392}" srcOrd="0" destOrd="0" presId="urn:microsoft.com/office/officeart/2008/layout/LinedList"/>
    <dgm:cxn modelId="{0569B03E-792F-4315-BA8D-80DD4C9E186C}" srcId="{EDE26990-DA51-4D01-ADF9-6CD2EC73E70B}" destId="{A617BE0D-E327-4A5C-890B-77AD02B2D01E}" srcOrd="0" destOrd="0" parTransId="{81BF094A-70BB-48D5-A209-5B8A38E1B648}" sibTransId="{CBA94136-8B11-4608-BA54-EF5E0B7C4823}"/>
    <dgm:cxn modelId="{160BA257-779A-4CAC-98AF-D76B8D4E3DA0}" srcId="{6CDE09D7-56F3-4EE6-AE13-D7E65BF30040}" destId="{EDE26990-DA51-4D01-ADF9-6CD2EC73E70B}" srcOrd="3" destOrd="0" parTransId="{3FFD1591-0C4F-4DBE-B47F-D8BA398A053C}" sibTransId="{0C109FD0-D546-492E-B19F-DBC9BEF389D6}"/>
    <dgm:cxn modelId="{C4401AD1-EA97-4159-BB07-057B744FC603}" srcId="{6CDE09D7-56F3-4EE6-AE13-D7E65BF30040}" destId="{CBA91B70-6D39-4ED6-9300-8BE2C729CE86}" srcOrd="2" destOrd="0" parTransId="{5B7EA4EA-728B-460D-9984-3B5AF47F743E}" sibTransId="{51F1A213-C59C-47CB-A916-628E3666B107}"/>
    <dgm:cxn modelId="{13813DA3-BD65-4BCE-99C0-6CAE7F1374B8}" srcId="{6CDE09D7-56F3-4EE6-AE13-D7E65BF30040}" destId="{860A070A-B316-407D-A36F-1F40CA5D74CE}" srcOrd="1" destOrd="0" parTransId="{629333C3-2D1F-49B7-9AD1-A265E2D31C3F}" sibTransId="{912E7519-76C9-449D-97BA-A209EC46BFEC}"/>
    <dgm:cxn modelId="{26C8BF13-3E16-4CBB-95B6-0C5B33DF2FB9}" type="presOf" srcId="{59EDD695-4DE9-4D61-B3C8-09EC431D2AA5}" destId="{5FA5E8BD-D56D-43D7-A159-EB354ECCC5F1}" srcOrd="0" destOrd="0" presId="urn:microsoft.com/office/officeart/2008/layout/LinedList"/>
    <dgm:cxn modelId="{9B43D5C9-C93E-43D3-B135-D455410B64AC}" type="presParOf" srcId="{DF970238-9F1B-439C-A92A-1F2B6FDA0810}" destId="{854F705C-9B87-4AAD-BEEB-278F6CA8A0AF}" srcOrd="0" destOrd="0" presId="urn:microsoft.com/office/officeart/2008/layout/LinedList"/>
    <dgm:cxn modelId="{AA2D88F0-5366-47C0-83D1-EAAD1A753C36}" type="presParOf" srcId="{DF970238-9F1B-439C-A92A-1F2B6FDA0810}" destId="{7F98CA8F-D594-46CD-BF7D-1496AE4108C5}" srcOrd="1" destOrd="0" presId="urn:microsoft.com/office/officeart/2008/layout/LinedList"/>
    <dgm:cxn modelId="{003CB3BD-3792-4385-A95F-49B7BA4DC787}" type="presParOf" srcId="{7F98CA8F-D594-46CD-BF7D-1496AE4108C5}" destId="{32518013-4EB0-4574-81CE-C6331A52B726}" srcOrd="0" destOrd="0" presId="urn:microsoft.com/office/officeart/2008/layout/LinedList"/>
    <dgm:cxn modelId="{7C6C471B-33D2-4B4A-8B8C-414A885B066C}" type="presParOf" srcId="{7F98CA8F-D594-46CD-BF7D-1496AE4108C5}" destId="{BCB98EB3-B855-4F0F-A592-B2A279E86DC7}" srcOrd="1" destOrd="0" presId="urn:microsoft.com/office/officeart/2008/layout/LinedList"/>
    <dgm:cxn modelId="{3E8CFD33-3A20-4707-8667-5B27E7ECE9EE}" type="presParOf" srcId="{BCB98EB3-B855-4F0F-A592-B2A279E86DC7}" destId="{F2B6B558-522D-4AE4-B7E8-4D3C66926696}" srcOrd="0" destOrd="0" presId="urn:microsoft.com/office/officeart/2008/layout/LinedList"/>
    <dgm:cxn modelId="{DE82CA3F-57D1-48EE-BA9C-D9FBE8E9D163}" type="presParOf" srcId="{BCB98EB3-B855-4F0F-A592-B2A279E86DC7}" destId="{94B6AA5C-9FA6-4B84-9F6F-D8396A54659A}" srcOrd="1" destOrd="0" presId="urn:microsoft.com/office/officeart/2008/layout/LinedList"/>
    <dgm:cxn modelId="{BD2BD877-9D9D-4984-B5F7-3E2B736AA134}" type="presParOf" srcId="{94B6AA5C-9FA6-4B84-9F6F-D8396A54659A}" destId="{DF79619A-D925-42AA-81AC-619C3AF2A8E7}" srcOrd="0" destOrd="0" presId="urn:microsoft.com/office/officeart/2008/layout/LinedList"/>
    <dgm:cxn modelId="{E48CAE37-1FBE-4629-B0BB-7EBF4319796E}" type="presParOf" srcId="{94B6AA5C-9FA6-4B84-9F6F-D8396A54659A}" destId="{F0FEBB1E-D81E-4CD6-89A8-8C2ACCF16544}" srcOrd="1" destOrd="0" presId="urn:microsoft.com/office/officeart/2008/layout/LinedList"/>
    <dgm:cxn modelId="{54638C0F-DEBD-448E-A6E8-311EC87B6DAD}" type="presParOf" srcId="{94B6AA5C-9FA6-4B84-9F6F-D8396A54659A}" destId="{364F3544-E4AA-44FC-84E5-FE6927BD2A73}" srcOrd="2" destOrd="0" presId="urn:microsoft.com/office/officeart/2008/layout/LinedList"/>
    <dgm:cxn modelId="{F7AE6A62-AF2F-46D4-9BA2-86E9FFEFC80F}" type="presParOf" srcId="{BCB98EB3-B855-4F0F-A592-B2A279E86DC7}" destId="{7DDFA536-3871-48B4-8D80-2A6D90CEACAE}" srcOrd="2" destOrd="0" presId="urn:microsoft.com/office/officeart/2008/layout/LinedList"/>
    <dgm:cxn modelId="{FEAC0976-C33C-4732-91D4-C63DF09C150C}" type="presParOf" srcId="{BCB98EB3-B855-4F0F-A592-B2A279E86DC7}" destId="{59118746-4477-4C93-B1A0-11FCDDEA56F1}" srcOrd="3" destOrd="0" presId="urn:microsoft.com/office/officeart/2008/layout/LinedList"/>
    <dgm:cxn modelId="{8241D068-E99C-4D09-8CAD-09804EE60540}" type="presParOf" srcId="{DF970238-9F1B-439C-A92A-1F2B6FDA0810}" destId="{3B6D428A-A810-4135-A072-21F15DAFA1FD}" srcOrd="2" destOrd="0" presId="urn:microsoft.com/office/officeart/2008/layout/LinedList"/>
    <dgm:cxn modelId="{EC3DDDFE-768B-4638-AA40-C68D6224EEFE}" type="presParOf" srcId="{DF970238-9F1B-439C-A92A-1F2B6FDA0810}" destId="{975081BF-6325-4AD3-AF45-EF9DD5A9F9CB}" srcOrd="3" destOrd="0" presId="urn:microsoft.com/office/officeart/2008/layout/LinedList"/>
    <dgm:cxn modelId="{37AEC145-741D-4D28-825B-52E22BADEE2F}" type="presParOf" srcId="{975081BF-6325-4AD3-AF45-EF9DD5A9F9CB}" destId="{67729647-63EC-4173-9283-380BFFC2F7A1}" srcOrd="0" destOrd="0" presId="urn:microsoft.com/office/officeart/2008/layout/LinedList"/>
    <dgm:cxn modelId="{5BF2B4A3-A77F-4ECE-A4FB-6A004CEDFEA0}" type="presParOf" srcId="{975081BF-6325-4AD3-AF45-EF9DD5A9F9CB}" destId="{2AD793CF-3371-4AA1-96E3-FA32E2AB6422}" srcOrd="1" destOrd="0" presId="urn:microsoft.com/office/officeart/2008/layout/LinedList"/>
    <dgm:cxn modelId="{91FF1069-3111-462F-910E-C0626F776862}" type="presParOf" srcId="{2AD793CF-3371-4AA1-96E3-FA32E2AB6422}" destId="{EB76B96E-D827-4036-8978-DAFD9431F66C}" srcOrd="0" destOrd="0" presId="urn:microsoft.com/office/officeart/2008/layout/LinedList"/>
    <dgm:cxn modelId="{A121786C-4930-46B4-A93F-35622FCCAB12}" type="presParOf" srcId="{2AD793CF-3371-4AA1-96E3-FA32E2AB6422}" destId="{8B8DC2FB-CC91-4FC4-B202-A9B986C1DB75}" srcOrd="1" destOrd="0" presId="urn:microsoft.com/office/officeart/2008/layout/LinedList"/>
    <dgm:cxn modelId="{42853DDE-B1EF-4578-B90D-33256C4EC040}" type="presParOf" srcId="{8B8DC2FB-CC91-4FC4-B202-A9B986C1DB75}" destId="{8CE8A4EC-5AFA-4541-8CA4-A90291539813}" srcOrd="0" destOrd="0" presId="urn:microsoft.com/office/officeart/2008/layout/LinedList"/>
    <dgm:cxn modelId="{B2B3E9A9-7223-4C07-9842-D2AAEBE04B79}" type="presParOf" srcId="{8B8DC2FB-CC91-4FC4-B202-A9B986C1DB75}" destId="{696CA011-DAE0-4EA5-A551-D35408397FF9}" srcOrd="1" destOrd="0" presId="urn:microsoft.com/office/officeart/2008/layout/LinedList"/>
    <dgm:cxn modelId="{B9131A0D-D68F-4236-8BEE-720937AF9862}" type="presParOf" srcId="{8B8DC2FB-CC91-4FC4-B202-A9B986C1DB75}" destId="{C01EAC87-A0FB-4D2C-8501-906E982F9286}" srcOrd="2" destOrd="0" presId="urn:microsoft.com/office/officeart/2008/layout/LinedList"/>
    <dgm:cxn modelId="{5A260072-8791-4E05-B009-6A545779A39F}" type="presParOf" srcId="{2AD793CF-3371-4AA1-96E3-FA32E2AB6422}" destId="{5E5D4AA8-410E-46F5-B2EA-E17931E9D9CE}" srcOrd="2" destOrd="0" presId="urn:microsoft.com/office/officeart/2008/layout/LinedList"/>
    <dgm:cxn modelId="{A9130545-4AE6-433F-8C61-BC300A112522}" type="presParOf" srcId="{2AD793CF-3371-4AA1-96E3-FA32E2AB6422}" destId="{615CEDA6-7250-4348-8032-D41FC213A742}" srcOrd="3" destOrd="0" presId="urn:microsoft.com/office/officeart/2008/layout/LinedList"/>
    <dgm:cxn modelId="{B5E4909D-C4A7-4029-A671-FE22EB854167}" type="presParOf" srcId="{DF970238-9F1B-439C-A92A-1F2B6FDA0810}" destId="{2242734E-AF3D-4B86-AF27-4379EAA5A0F8}" srcOrd="4" destOrd="0" presId="urn:microsoft.com/office/officeart/2008/layout/LinedList"/>
    <dgm:cxn modelId="{9F6812D0-D930-4CEA-A026-7321E56E7BD7}" type="presParOf" srcId="{DF970238-9F1B-439C-A92A-1F2B6FDA0810}" destId="{00D4E26A-C4AD-4DC8-AE6F-23237D309780}" srcOrd="5" destOrd="0" presId="urn:microsoft.com/office/officeart/2008/layout/LinedList"/>
    <dgm:cxn modelId="{B602D746-908A-41AA-9064-8C2A77D62A4B}" type="presParOf" srcId="{00D4E26A-C4AD-4DC8-AE6F-23237D309780}" destId="{D13ACAFD-853A-4A49-9490-EFEDC8AA6392}" srcOrd="0" destOrd="0" presId="urn:microsoft.com/office/officeart/2008/layout/LinedList"/>
    <dgm:cxn modelId="{1F65DF8C-6370-4086-9234-76CC270AAE46}" type="presParOf" srcId="{00D4E26A-C4AD-4DC8-AE6F-23237D309780}" destId="{D2164DAD-E7CF-4CDC-A801-279EE67182B1}" srcOrd="1" destOrd="0" presId="urn:microsoft.com/office/officeart/2008/layout/LinedList"/>
    <dgm:cxn modelId="{B9798626-F567-4C26-A401-9E37D0B15E7B}" type="presParOf" srcId="{D2164DAD-E7CF-4CDC-A801-279EE67182B1}" destId="{A4886626-B7FA-47E8-91DB-7C9FAB352378}" srcOrd="0" destOrd="0" presId="urn:microsoft.com/office/officeart/2008/layout/LinedList"/>
    <dgm:cxn modelId="{FCB6F7AA-60E6-4140-8965-E8CF14F484CC}" type="presParOf" srcId="{D2164DAD-E7CF-4CDC-A801-279EE67182B1}" destId="{A0546384-7192-444F-AF3E-7D9CED8FE7D5}" srcOrd="1" destOrd="0" presId="urn:microsoft.com/office/officeart/2008/layout/LinedList"/>
    <dgm:cxn modelId="{7D3402FE-0A8A-44D5-996E-11DD898ACEEB}" type="presParOf" srcId="{A0546384-7192-444F-AF3E-7D9CED8FE7D5}" destId="{035D7FAD-836F-4001-B2D2-F6120DCBA542}" srcOrd="0" destOrd="0" presId="urn:microsoft.com/office/officeart/2008/layout/LinedList"/>
    <dgm:cxn modelId="{7367202A-D32C-446E-B1C1-B62E9FD48F52}" type="presParOf" srcId="{A0546384-7192-444F-AF3E-7D9CED8FE7D5}" destId="{5FA5E8BD-D56D-43D7-A159-EB354ECCC5F1}" srcOrd="1" destOrd="0" presId="urn:microsoft.com/office/officeart/2008/layout/LinedList"/>
    <dgm:cxn modelId="{87C80C32-3856-4B50-B6BC-EAE9629D1504}" type="presParOf" srcId="{A0546384-7192-444F-AF3E-7D9CED8FE7D5}" destId="{1C5E11CF-A154-44E8-AF57-7ABACCC3AE1F}" srcOrd="2" destOrd="0" presId="urn:microsoft.com/office/officeart/2008/layout/LinedList"/>
    <dgm:cxn modelId="{00929ACA-B47B-49B8-9EC0-E818424AA731}" type="presParOf" srcId="{D2164DAD-E7CF-4CDC-A801-279EE67182B1}" destId="{24A4E523-8109-4276-9367-C15F719EA051}" srcOrd="2" destOrd="0" presId="urn:microsoft.com/office/officeart/2008/layout/LinedList"/>
    <dgm:cxn modelId="{9FD24916-00A6-4ADD-AD1B-3F3A09A7314D}" type="presParOf" srcId="{D2164DAD-E7CF-4CDC-A801-279EE67182B1}" destId="{897CA17F-6DBB-4B3E-BBD2-E78D71E365FA}" srcOrd="3" destOrd="0" presId="urn:microsoft.com/office/officeart/2008/layout/LinedList"/>
    <dgm:cxn modelId="{7F403A76-4A24-4D2A-86C3-AB2907069AC3}" type="presParOf" srcId="{DF970238-9F1B-439C-A92A-1F2B6FDA0810}" destId="{A946E589-73E7-4631-A8CA-968C63E5C98B}" srcOrd="6" destOrd="0" presId="urn:microsoft.com/office/officeart/2008/layout/LinedList"/>
    <dgm:cxn modelId="{C4DEACAE-CB41-43D3-B4A9-B59547DFB544}" type="presParOf" srcId="{DF970238-9F1B-439C-A92A-1F2B6FDA0810}" destId="{4343FDEE-9488-4D69-B1FB-6AE6E0D6D093}" srcOrd="7" destOrd="0" presId="urn:microsoft.com/office/officeart/2008/layout/LinedList"/>
    <dgm:cxn modelId="{C58AF710-5C47-442B-92DF-769EECCECC42}" type="presParOf" srcId="{4343FDEE-9488-4D69-B1FB-6AE6E0D6D093}" destId="{7B66C2AB-DFC7-45AB-93E6-26E4899E4CBC}" srcOrd="0" destOrd="0" presId="urn:microsoft.com/office/officeart/2008/layout/LinedList"/>
    <dgm:cxn modelId="{F1309212-E0DF-40F8-81F1-7EF0A559D1D8}" type="presParOf" srcId="{4343FDEE-9488-4D69-B1FB-6AE6E0D6D093}" destId="{FB028130-E350-41E7-8025-F84A83C4A0FD}" srcOrd="1" destOrd="0" presId="urn:microsoft.com/office/officeart/2008/layout/LinedList"/>
    <dgm:cxn modelId="{A4541E80-CFEC-4B73-954A-60BF4BB8D7FA}" type="presParOf" srcId="{FB028130-E350-41E7-8025-F84A83C4A0FD}" destId="{44612061-A837-4580-97FE-8C06225A001B}" srcOrd="0" destOrd="0" presId="urn:microsoft.com/office/officeart/2008/layout/LinedList"/>
    <dgm:cxn modelId="{2A8D2BC4-09B7-4ED6-94B8-06AF3AF22255}" type="presParOf" srcId="{FB028130-E350-41E7-8025-F84A83C4A0FD}" destId="{CAD8F441-80E9-482D-ADBE-1D31B6C7FFE6}" srcOrd="1" destOrd="0" presId="urn:microsoft.com/office/officeart/2008/layout/LinedList"/>
    <dgm:cxn modelId="{CB671243-02D5-417A-B1B6-1B0AABF0EAA2}" type="presParOf" srcId="{CAD8F441-80E9-482D-ADBE-1D31B6C7FFE6}" destId="{2D856AB0-B31D-4AD9-AE30-A303D9329434}" srcOrd="0" destOrd="0" presId="urn:microsoft.com/office/officeart/2008/layout/LinedList"/>
    <dgm:cxn modelId="{261D3CD0-CCE4-465C-9E9B-D80DC82D3FF2}" type="presParOf" srcId="{CAD8F441-80E9-482D-ADBE-1D31B6C7FFE6}" destId="{A9AE1E94-4450-418A-8BC9-F26857B7790A}" srcOrd="1" destOrd="0" presId="urn:microsoft.com/office/officeart/2008/layout/LinedList"/>
    <dgm:cxn modelId="{B345800A-2B5F-47AD-B1C4-2BD7719577C8}" type="presParOf" srcId="{CAD8F441-80E9-482D-ADBE-1D31B6C7FFE6}" destId="{DBCA1DDC-6A0E-4771-AE6F-B05CD3880B92}" srcOrd="2" destOrd="0" presId="urn:microsoft.com/office/officeart/2008/layout/LinedList"/>
    <dgm:cxn modelId="{B7F232E6-3BF1-4800-A381-9E5687ECA8D4}" type="presParOf" srcId="{FB028130-E350-41E7-8025-F84A83C4A0FD}" destId="{E151BD1B-E1E9-4ED7-B3F0-690D92F11BF8}" srcOrd="2" destOrd="0" presId="urn:microsoft.com/office/officeart/2008/layout/LinedList"/>
    <dgm:cxn modelId="{A42D4F01-957D-4F98-B224-3BB899158061}" type="presParOf" srcId="{FB028130-E350-41E7-8025-F84A83C4A0FD}" destId="{3FEEF71B-DEAE-4EC5-A0A7-1E7344C7E669}"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2F3DB7-ACFA-42C8-9F50-3B1C8C6CABD4}"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GB"/>
        </a:p>
      </dgm:t>
    </dgm:pt>
    <dgm:pt modelId="{33F0B3A5-0BEF-489A-980C-77BF10226A82}">
      <dgm:prSet/>
      <dgm:spPr/>
      <dgm:t>
        <a:bodyPr/>
        <a:lstStyle/>
        <a:p>
          <a:pPr algn="just" rtl="0"/>
          <a:r>
            <a:rPr lang="en-GB" dirty="0"/>
            <a:t>The Sweet Crumbs Artisan Bakery is a viable business opportunity in Cardiff. </a:t>
          </a:r>
        </a:p>
      </dgm:t>
    </dgm:pt>
    <dgm:pt modelId="{EB01C6A4-C754-4D6C-8F76-AE9D33BC3726}" type="parTrans" cxnId="{7A5207EE-D2EC-4DD4-AF54-44B64F0479CF}">
      <dgm:prSet/>
      <dgm:spPr/>
      <dgm:t>
        <a:bodyPr/>
        <a:lstStyle/>
        <a:p>
          <a:endParaRPr lang="en-GB"/>
        </a:p>
      </dgm:t>
    </dgm:pt>
    <dgm:pt modelId="{CC987039-06D6-4007-921D-E62FCDE7ABE2}" type="sibTrans" cxnId="{7A5207EE-D2EC-4DD4-AF54-44B64F0479CF}">
      <dgm:prSet/>
      <dgm:spPr/>
      <dgm:t>
        <a:bodyPr/>
        <a:lstStyle/>
        <a:p>
          <a:endParaRPr lang="en-GB"/>
        </a:p>
      </dgm:t>
    </dgm:pt>
    <dgm:pt modelId="{00D53F45-028B-4D2B-80C1-4BDB1037950A}">
      <dgm:prSet/>
      <dgm:spPr/>
      <dgm:t>
        <a:bodyPr/>
        <a:lstStyle/>
        <a:p>
          <a:pPr algn="just" rtl="0"/>
          <a:r>
            <a:rPr lang="en-GB" dirty="0"/>
            <a:t>The bakery will break even in 12 months and grow steadily by focusing on product innovation, operational efficiency, and online marketing. </a:t>
          </a:r>
        </a:p>
      </dgm:t>
    </dgm:pt>
    <dgm:pt modelId="{43B9777F-843B-4FCE-A157-A0F1E4969715}" type="parTrans" cxnId="{FF53C928-9E47-4196-8128-2DB0EF821928}">
      <dgm:prSet/>
      <dgm:spPr/>
      <dgm:t>
        <a:bodyPr/>
        <a:lstStyle/>
        <a:p>
          <a:endParaRPr lang="en-GB"/>
        </a:p>
      </dgm:t>
    </dgm:pt>
    <dgm:pt modelId="{D74151CF-08BF-4C56-8372-7B06B9DE2CD2}" type="sibTrans" cxnId="{FF53C928-9E47-4196-8128-2DB0EF821928}">
      <dgm:prSet/>
      <dgm:spPr/>
      <dgm:t>
        <a:bodyPr/>
        <a:lstStyle/>
        <a:p>
          <a:endParaRPr lang="en-GB"/>
        </a:p>
      </dgm:t>
    </dgm:pt>
    <dgm:pt modelId="{B670CF13-75AC-40B4-86CF-16971C592A27}">
      <dgm:prSet/>
      <dgm:spPr/>
      <dgm:t>
        <a:bodyPr/>
        <a:lstStyle/>
        <a:p>
          <a:pPr algn="just" rtl="0"/>
          <a:r>
            <a:rPr lang="en-GB" dirty="0"/>
            <a:t>The bakery will use innovation, sustainability, and digital tools to develop a competitive advantage with an investment of 35,000 pounds.</a:t>
          </a:r>
        </a:p>
      </dgm:t>
    </dgm:pt>
    <dgm:pt modelId="{1D867099-FB6C-46CC-BD44-CE13445619DF}" type="parTrans" cxnId="{481AC7C8-83B2-46FC-8F81-99D0857BE9C6}">
      <dgm:prSet/>
      <dgm:spPr/>
      <dgm:t>
        <a:bodyPr/>
        <a:lstStyle/>
        <a:p>
          <a:endParaRPr lang="en-GB"/>
        </a:p>
      </dgm:t>
    </dgm:pt>
    <dgm:pt modelId="{E652689A-423A-4FC3-A405-4AC3F230A68E}" type="sibTrans" cxnId="{481AC7C8-83B2-46FC-8F81-99D0857BE9C6}">
      <dgm:prSet/>
      <dgm:spPr/>
      <dgm:t>
        <a:bodyPr/>
        <a:lstStyle/>
        <a:p>
          <a:endParaRPr lang="en-GB"/>
        </a:p>
      </dgm:t>
    </dgm:pt>
    <dgm:pt modelId="{451F0C5F-0A54-4A6F-B073-BABD3986DE07}">
      <dgm:prSet/>
      <dgm:spPr/>
      <dgm:t>
        <a:bodyPr/>
        <a:lstStyle/>
        <a:p>
          <a:pPr algn="just" rtl="0"/>
          <a:r>
            <a:rPr lang="en-GB" dirty="0"/>
            <a:t>Market entry is supported by consumer demand for healthier, locally baked goods. </a:t>
          </a:r>
        </a:p>
      </dgm:t>
    </dgm:pt>
    <dgm:pt modelId="{C541E9D0-AF90-403D-82EC-E268A5A42060}" type="parTrans" cxnId="{4FA71648-F90D-4C94-9281-7DED1E2AEC60}">
      <dgm:prSet/>
      <dgm:spPr/>
      <dgm:t>
        <a:bodyPr/>
        <a:lstStyle/>
        <a:p>
          <a:endParaRPr lang="en-GB"/>
        </a:p>
      </dgm:t>
    </dgm:pt>
    <dgm:pt modelId="{69B104D5-E9D1-4B00-9D21-AAA7CCD81D26}" type="sibTrans" cxnId="{4FA71648-F90D-4C94-9281-7DED1E2AEC60}">
      <dgm:prSet/>
      <dgm:spPr/>
      <dgm:t>
        <a:bodyPr/>
        <a:lstStyle/>
        <a:p>
          <a:endParaRPr lang="en-GB"/>
        </a:p>
      </dgm:t>
    </dgm:pt>
    <dgm:pt modelId="{6B127C74-D484-49EB-84FE-C15A9080D1FB}">
      <dgm:prSet/>
      <dgm:spPr/>
      <dgm:t>
        <a:bodyPr/>
        <a:lstStyle/>
        <a:p>
          <a:pPr algn="just" rtl="0"/>
          <a:r>
            <a:rPr lang="en-GB"/>
            <a:t>Sustainability practises and innovation strategies will make the bakery operation resilient and capable of growth in the long term, as the industry is competitive.</a:t>
          </a:r>
          <a:endParaRPr lang="en-GB" dirty="0"/>
        </a:p>
      </dgm:t>
    </dgm:pt>
    <dgm:pt modelId="{45BAA532-AB6A-4C47-8505-9DEDD38AC0B8}" type="parTrans" cxnId="{BABA2931-8060-442D-9855-82FCB31E33E0}">
      <dgm:prSet/>
      <dgm:spPr/>
      <dgm:t>
        <a:bodyPr/>
        <a:lstStyle/>
        <a:p>
          <a:endParaRPr lang="en-GB"/>
        </a:p>
      </dgm:t>
    </dgm:pt>
    <dgm:pt modelId="{B556FC09-F3D4-4BDA-9CEB-0ED447FAFDA0}" type="sibTrans" cxnId="{BABA2931-8060-442D-9855-82FCB31E33E0}">
      <dgm:prSet/>
      <dgm:spPr/>
      <dgm:t>
        <a:bodyPr/>
        <a:lstStyle/>
        <a:p>
          <a:endParaRPr lang="en-GB"/>
        </a:p>
      </dgm:t>
    </dgm:pt>
    <dgm:pt modelId="{37478006-F563-40DD-8104-9968203F30BB}" type="pres">
      <dgm:prSet presAssocID="{972F3DB7-ACFA-42C8-9F50-3B1C8C6CABD4}" presName="vert0" presStyleCnt="0">
        <dgm:presLayoutVars>
          <dgm:dir/>
          <dgm:animOne val="branch"/>
          <dgm:animLvl val="lvl"/>
        </dgm:presLayoutVars>
      </dgm:prSet>
      <dgm:spPr/>
      <dgm:t>
        <a:bodyPr/>
        <a:lstStyle/>
        <a:p>
          <a:endParaRPr lang="en-GB"/>
        </a:p>
      </dgm:t>
    </dgm:pt>
    <dgm:pt modelId="{7D67C2F2-2957-4E41-AF96-4EA6B3C4D38E}" type="pres">
      <dgm:prSet presAssocID="{33F0B3A5-0BEF-489A-980C-77BF10226A82}" presName="thickLine" presStyleLbl="alignNode1" presStyleIdx="0" presStyleCnt="5"/>
      <dgm:spPr/>
    </dgm:pt>
    <dgm:pt modelId="{191A7B96-A012-4548-BC7D-D6DEAAAE6110}" type="pres">
      <dgm:prSet presAssocID="{33F0B3A5-0BEF-489A-980C-77BF10226A82}" presName="horz1" presStyleCnt="0"/>
      <dgm:spPr/>
    </dgm:pt>
    <dgm:pt modelId="{9A8E9928-593A-4EE2-AED2-A61DED935216}" type="pres">
      <dgm:prSet presAssocID="{33F0B3A5-0BEF-489A-980C-77BF10226A82}" presName="tx1" presStyleLbl="revTx" presStyleIdx="0" presStyleCnt="5"/>
      <dgm:spPr/>
      <dgm:t>
        <a:bodyPr/>
        <a:lstStyle/>
        <a:p>
          <a:endParaRPr lang="en-GB"/>
        </a:p>
      </dgm:t>
    </dgm:pt>
    <dgm:pt modelId="{12379F29-B997-40E9-86FA-157FC1885EEF}" type="pres">
      <dgm:prSet presAssocID="{33F0B3A5-0BEF-489A-980C-77BF10226A82}" presName="vert1" presStyleCnt="0"/>
      <dgm:spPr/>
    </dgm:pt>
    <dgm:pt modelId="{083FA13F-15C5-468C-9DED-0C80A113D2DF}" type="pres">
      <dgm:prSet presAssocID="{B670CF13-75AC-40B4-86CF-16971C592A27}" presName="thickLine" presStyleLbl="alignNode1" presStyleIdx="1" presStyleCnt="5"/>
      <dgm:spPr/>
    </dgm:pt>
    <dgm:pt modelId="{9AE4726A-6333-4974-934F-1874CC516AA2}" type="pres">
      <dgm:prSet presAssocID="{B670CF13-75AC-40B4-86CF-16971C592A27}" presName="horz1" presStyleCnt="0"/>
      <dgm:spPr/>
    </dgm:pt>
    <dgm:pt modelId="{B20502FD-5F06-49C0-BDB8-20D0C2BEA787}" type="pres">
      <dgm:prSet presAssocID="{B670CF13-75AC-40B4-86CF-16971C592A27}" presName="tx1" presStyleLbl="revTx" presStyleIdx="1" presStyleCnt="5"/>
      <dgm:spPr/>
      <dgm:t>
        <a:bodyPr/>
        <a:lstStyle/>
        <a:p>
          <a:endParaRPr lang="en-GB"/>
        </a:p>
      </dgm:t>
    </dgm:pt>
    <dgm:pt modelId="{36B84BAF-AAC7-4089-9583-CA3F46A650A8}" type="pres">
      <dgm:prSet presAssocID="{B670CF13-75AC-40B4-86CF-16971C592A27}" presName="vert1" presStyleCnt="0"/>
      <dgm:spPr/>
    </dgm:pt>
    <dgm:pt modelId="{944AFBD9-3BC1-47D7-89C8-D04603D7CBCA}" type="pres">
      <dgm:prSet presAssocID="{451F0C5F-0A54-4A6F-B073-BABD3986DE07}" presName="thickLine" presStyleLbl="alignNode1" presStyleIdx="2" presStyleCnt="5"/>
      <dgm:spPr/>
    </dgm:pt>
    <dgm:pt modelId="{18915A04-35FA-48B4-B8E3-7E12481355C7}" type="pres">
      <dgm:prSet presAssocID="{451F0C5F-0A54-4A6F-B073-BABD3986DE07}" presName="horz1" presStyleCnt="0"/>
      <dgm:spPr/>
    </dgm:pt>
    <dgm:pt modelId="{FD2C4F7B-5AA0-4EA3-ACEE-AD8A2D9851BB}" type="pres">
      <dgm:prSet presAssocID="{451F0C5F-0A54-4A6F-B073-BABD3986DE07}" presName="tx1" presStyleLbl="revTx" presStyleIdx="2" presStyleCnt="5"/>
      <dgm:spPr/>
      <dgm:t>
        <a:bodyPr/>
        <a:lstStyle/>
        <a:p>
          <a:endParaRPr lang="en-GB"/>
        </a:p>
      </dgm:t>
    </dgm:pt>
    <dgm:pt modelId="{23E22E84-CC0F-47A5-B3BA-E0F4F12E0CB5}" type="pres">
      <dgm:prSet presAssocID="{451F0C5F-0A54-4A6F-B073-BABD3986DE07}" presName="vert1" presStyleCnt="0"/>
      <dgm:spPr/>
    </dgm:pt>
    <dgm:pt modelId="{D161B041-7CCC-487F-95A6-A12E8980E6D5}" type="pres">
      <dgm:prSet presAssocID="{00D53F45-028B-4D2B-80C1-4BDB1037950A}" presName="thickLine" presStyleLbl="alignNode1" presStyleIdx="3" presStyleCnt="5"/>
      <dgm:spPr/>
    </dgm:pt>
    <dgm:pt modelId="{C4DBCDA6-C9E1-4182-BA02-1CAD27772622}" type="pres">
      <dgm:prSet presAssocID="{00D53F45-028B-4D2B-80C1-4BDB1037950A}" presName="horz1" presStyleCnt="0"/>
      <dgm:spPr/>
    </dgm:pt>
    <dgm:pt modelId="{4CBCD48F-BF9F-4E09-A3C3-2AE28A8962F2}" type="pres">
      <dgm:prSet presAssocID="{00D53F45-028B-4D2B-80C1-4BDB1037950A}" presName="tx1" presStyleLbl="revTx" presStyleIdx="3" presStyleCnt="5"/>
      <dgm:spPr/>
      <dgm:t>
        <a:bodyPr/>
        <a:lstStyle/>
        <a:p>
          <a:endParaRPr lang="en-GB"/>
        </a:p>
      </dgm:t>
    </dgm:pt>
    <dgm:pt modelId="{0D757181-9D16-4DA4-B600-61456D4B409F}" type="pres">
      <dgm:prSet presAssocID="{00D53F45-028B-4D2B-80C1-4BDB1037950A}" presName="vert1" presStyleCnt="0"/>
      <dgm:spPr/>
    </dgm:pt>
    <dgm:pt modelId="{E0EABB56-16EA-4AD8-834F-9CEA9A7614B3}" type="pres">
      <dgm:prSet presAssocID="{6B127C74-D484-49EB-84FE-C15A9080D1FB}" presName="thickLine" presStyleLbl="alignNode1" presStyleIdx="4" presStyleCnt="5"/>
      <dgm:spPr/>
    </dgm:pt>
    <dgm:pt modelId="{6600346C-E891-47C6-BABD-BA86C014D995}" type="pres">
      <dgm:prSet presAssocID="{6B127C74-D484-49EB-84FE-C15A9080D1FB}" presName="horz1" presStyleCnt="0"/>
      <dgm:spPr/>
    </dgm:pt>
    <dgm:pt modelId="{93B7FFFD-3C96-4833-B3B3-E402B2824CFE}" type="pres">
      <dgm:prSet presAssocID="{6B127C74-D484-49EB-84FE-C15A9080D1FB}" presName="tx1" presStyleLbl="revTx" presStyleIdx="4" presStyleCnt="5"/>
      <dgm:spPr/>
      <dgm:t>
        <a:bodyPr/>
        <a:lstStyle/>
        <a:p>
          <a:endParaRPr lang="en-GB"/>
        </a:p>
      </dgm:t>
    </dgm:pt>
    <dgm:pt modelId="{1618CE9F-43C3-45AF-B258-E23E15C903B5}" type="pres">
      <dgm:prSet presAssocID="{6B127C74-D484-49EB-84FE-C15A9080D1FB}" presName="vert1" presStyleCnt="0"/>
      <dgm:spPr/>
    </dgm:pt>
  </dgm:ptLst>
  <dgm:cxnLst>
    <dgm:cxn modelId="{47701624-2464-4020-A80F-2A7FF745AD55}" type="presOf" srcId="{00D53F45-028B-4D2B-80C1-4BDB1037950A}" destId="{4CBCD48F-BF9F-4E09-A3C3-2AE28A8962F2}" srcOrd="0" destOrd="0" presId="urn:microsoft.com/office/officeart/2008/layout/LinedList"/>
    <dgm:cxn modelId="{7A5207EE-D2EC-4DD4-AF54-44B64F0479CF}" srcId="{972F3DB7-ACFA-42C8-9F50-3B1C8C6CABD4}" destId="{33F0B3A5-0BEF-489A-980C-77BF10226A82}" srcOrd="0" destOrd="0" parTransId="{EB01C6A4-C754-4D6C-8F76-AE9D33BC3726}" sibTransId="{CC987039-06D6-4007-921D-E62FCDE7ABE2}"/>
    <dgm:cxn modelId="{FE033FDC-0936-4FA6-A96B-6209F7F81E2B}" type="presOf" srcId="{6B127C74-D484-49EB-84FE-C15A9080D1FB}" destId="{93B7FFFD-3C96-4833-B3B3-E402B2824CFE}" srcOrd="0" destOrd="0" presId="urn:microsoft.com/office/officeart/2008/layout/LinedList"/>
    <dgm:cxn modelId="{80BF1089-7322-43B4-86D9-5F07930BCF0D}" type="presOf" srcId="{B670CF13-75AC-40B4-86CF-16971C592A27}" destId="{B20502FD-5F06-49C0-BDB8-20D0C2BEA787}" srcOrd="0" destOrd="0" presId="urn:microsoft.com/office/officeart/2008/layout/LinedList"/>
    <dgm:cxn modelId="{481AC7C8-83B2-46FC-8F81-99D0857BE9C6}" srcId="{972F3DB7-ACFA-42C8-9F50-3B1C8C6CABD4}" destId="{B670CF13-75AC-40B4-86CF-16971C592A27}" srcOrd="1" destOrd="0" parTransId="{1D867099-FB6C-46CC-BD44-CE13445619DF}" sibTransId="{E652689A-423A-4FC3-A405-4AC3F230A68E}"/>
    <dgm:cxn modelId="{4FA71648-F90D-4C94-9281-7DED1E2AEC60}" srcId="{972F3DB7-ACFA-42C8-9F50-3B1C8C6CABD4}" destId="{451F0C5F-0A54-4A6F-B073-BABD3986DE07}" srcOrd="2" destOrd="0" parTransId="{C541E9D0-AF90-403D-82EC-E268A5A42060}" sibTransId="{69B104D5-E9D1-4B00-9D21-AAA7CCD81D26}"/>
    <dgm:cxn modelId="{4FE27C2B-EBE1-4E3F-B00B-7F4C209C1998}" type="presOf" srcId="{972F3DB7-ACFA-42C8-9F50-3B1C8C6CABD4}" destId="{37478006-F563-40DD-8104-9968203F30BB}" srcOrd="0" destOrd="0" presId="urn:microsoft.com/office/officeart/2008/layout/LinedList"/>
    <dgm:cxn modelId="{229B8246-6447-41ED-AC43-21AA1710BA18}" type="presOf" srcId="{33F0B3A5-0BEF-489A-980C-77BF10226A82}" destId="{9A8E9928-593A-4EE2-AED2-A61DED935216}" srcOrd="0" destOrd="0" presId="urn:microsoft.com/office/officeart/2008/layout/LinedList"/>
    <dgm:cxn modelId="{FF53C928-9E47-4196-8128-2DB0EF821928}" srcId="{972F3DB7-ACFA-42C8-9F50-3B1C8C6CABD4}" destId="{00D53F45-028B-4D2B-80C1-4BDB1037950A}" srcOrd="3" destOrd="0" parTransId="{43B9777F-843B-4FCE-A157-A0F1E4969715}" sibTransId="{D74151CF-08BF-4C56-8372-7B06B9DE2CD2}"/>
    <dgm:cxn modelId="{FDB919A8-D448-4BCB-961A-2B9219C4A556}" type="presOf" srcId="{451F0C5F-0A54-4A6F-B073-BABD3986DE07}" destId="{FD2C4F7B-5AA0-4EA3-ACEE-AD8A2D9851BB}" srcOrd="0" destOrd="0" presId="urn:microsoft.com/office/officeart/2008/layout/LinedList"/>
    <dgm:cxn modelId="{BABA2931-8060-442D-9855-82FCB31E33E0}" srcId="{972F3DB7-ACFA-42C8-9F50-3B1C8C6CABD4}" destId="{6B127C74-D484-49EB-84FE-C15A9080D1FB}" srcOrd="4" destOrd="0" parTransId="{45BAA532-AB6A-4C47-8505-9DEDD38AC0B8}" sibTransId="{B556FC09-F3D4-4BDA-9CEB-0ED447FAFDA0}"/>
    <dgm:cxn modelId="{9AA0A071-75EF-4BDC-A149-C6B6CF5C0FF1}" type="presParOf" srcId="{37478006-F563-40DD-8104-9968203F30BB}" destId="{7D67C2F2-2957-4E41-AF96-4EA6B3C4D38E}" srcOrd="0" destOrd="0" presId="urn:microsoft.com/office/officeart/2008/layout/LinedList"/>
    <dgm:cxn modelId="{0BCC14B5-AFFC-4594-806D-A26B44695B36}" type="presParOf" srcId="{37478006-F563-40DD-8104-9968203F30BB}" destId="{191A7B96-A012-4548-BC7D-D6DEAAAE6110}" srcOrd="1" destOrd="0" presId="urn:microsoft.com/office/officeart/2008/layout/LinedList"/>
    <dgm:cxn modelId="{05080ACB-7A21-4653-8C94-8EDBA03F0287}" type="presParOf" srcId="{191A7B96-A012-4548-BC7D-D6DEAAAE6110}" destId="{9A8E9928-593A-4EE2-AED2-A61DED935216}" srcOrd="0" destOrd="0" presId="urn:microsoft.com/office/officeart/2008/layout/LinedList"/>
    <dgm:cxn modelId="{5639351B-4AFB-46FF-96B2-2D3A593EBDB3}" type="presParOf" srcId="{191A7B96-A012-4548-BC7D-D6DEAAAE6110}" destId="{12379F29-B997-40E9-86FA-157FC1885EEF}" srcOrd="1" destOrd="0" presId="urn:microsoft.com/office/officeart/2008/layout/LinedList"/>
    <dgm:cxn modelId="{43F3FF49-128E-46D7-B896-784855DC13A2}" type="presParOf" srcId="{37478006-F563-40DD-8104-9968203F30BB}" destId="{083FA13F-15C5-468C-9DED-0C80A113D2DF}" srcOrd="2" destOrd="0" presId="urn:microsoft.com/office/officeart/2008/layout/LinedList"/>
    <dgm:cxn modelId="{DAE80D71-C3A9-45B6-B428-01639E6327CE}" type="presParOf" srcId="{37478006-F563-40DD-8104-9968203F30BB}" destId="{9AE4726A-6333-4974-934F-1874CC516AA2}" srcOrd="3" destOrd="0" presId="urn:microsoft.com/office/officeart/2008/layout/LinedList"/>
    <dgm:cxn modelId="{11B1FC21-F6EB-46CF-8113-972B2487A847}" type="presParOf" srcId="{9AE4726A-6333-4974-934F-1874CC516AA2}" destId="{B20502FD-5F06-49C0-BDB8-20D0C2BEA787}" srcOrd="0" destOrd="0" presId="urn:microsoft.com/office/officeart/2008/layout/LinedList"/>
    <dgm:cxn modelId="{4AAB3A8A-7168-4FEC-BC08-E4DE5AB90B36}" type="presParOf" srcId="{9AE4726A-6333-4974-934F-1874CC516AA2}" destId="{36B84BAF-AAC7-4089-9583-CA3F46A650A8}" srcOrd="1" destOrd="0" presId="urn:microsoft.com/office/officeart/2008/layout/LinedList"/>
    <dgm:cxn modelId="{282482EE-E91C-4D96-9B55-31F94CD0D181}" type="presParOf" srcId="{37478006-F563-40DD-8104-9968203F30BB}" destId="{944AFBD9-3BC1-47D7-89C8-D04603D7CBCA}" srcOrd="4" destOrd="0" presId="urn:microsoft.com/office/officeart/2008/layout/LinedList"/>
    <dgm:cxn modelId="{A0AEBAED-7647-4B9F-8E10-F3342C00520D}" type="presParOf" srcId="{37478006-F563-40DD-8104-9968203F30BB}" destId="{18915A04-35FA-48B4-B8E3-7E12481355C7}" srcOrd="5" destOrd="0" presId="urn:microsoft.com/office/officeart/2008/layout/LinedList"/>
    <dgm:cxn modelId="{483E8309-8E7F-446B-B0BE-7EA6678FD088}" type="presParOf" srcId="{18915A04-35FA-48B4-B8E3-7E12481355C7}" destId="{FD2C4F7B-5AA0-4EA3-ACEE-AD8A2D9851BB}" srcOrd="0" destOrd="0" presId="urn:microsoft.com/office/officeart/2008/layout/LinedList"/>
    <dgm:cxn modelId="{3F4713D7-20A6-4BF8-A8A7-C2297FE0BB2A}" type="presParOf" srcId="{18915A04-35FA-48B4-B8E3-7E12481355C7}" destId="{23E22E84-CC0F-47A5-B3BA-E0F4F12E0CB5}" srcOrd="1" destOrd="0" presId="urn:microsoft.com/office/officeart/2008/layout/LinedList"/>
    <dgm:cxn modelId="{50D741A8-E2FC-4022-AE80-49A972B13E8F}" type="presParOf" srcId="{37478006-F563-40DD-8104-9968203F30BB}" destId="{D161B041-7CCC-487F-95A6-A12E8980E6D5}" srcOrd="6" destOrd="0" presId="urn:microsoft.com/office/officeart/2008/layout/LinedList"/>
    <dgm:cxn modelId="{3CC3E333-D0A8-4349-8748-C160B04524D6}" type="presParOf" srcId="{37478006-F563-40DD-8104-9968203F30BB}" destId="{C4DBCDA6-C9E1-4182-BA02-1CAD27772622}" srcOrd="7" destOrd="0" presId="urn:microsoft.com/office/officeart/2008/layout/LinedList"/>
    <dgm:cxn modelId="{E1185E1C-D9A8-4D26-B1F7-F9728C46F41D}" type="presParOf" srcId="{C4DBCDA6-C9E1-4182-BA02-1CAD27772622}" destId="{4CBCD48F-BF9F-4E09-A3C3-2AE28A8962F2}" srcOrd="0" destOrd="0" presId="urn:microsoft.com/office/officeart/2008/layout/LinedList"/>
    <dgm:cxn modelId="{982CEE96-2AB5-493E-BBAA-710FF4034FEC}" type="presParOf" srcId="{C4DBCDA6-C9E1-4182-BA02-1CAD27772622}" destId="{0D757181-9D16-4DA4-B600-61456D4B409F}" srcOrd="1" destOrd="0" presId="urn:microsoft.com/office/officeart/2008/layout/LinedList"/>
    <dgm:cxn modelId="{75C239AC-6514-4926-BA77-500C0F9CB2CC}" type="presParOf" srcId="{37478006-F563-40DD-8104-9968203F30BB}" destId="{E0EABB56-16EA-4AD8-834F-9CEA9A7614B3}" srcOrd="8" destOrd="0" presId="urn:microsoft.com/office/officeart/2008/layout/LinedList"/>
    <dgm:cxn modelId="{A433E112-0945-4698-B3CA-DF0FA22DDCB9}" type="presParOf" srcId="{37478006-F563-40DD-8104-9968203F30BB}" destId="{6600346C-E891-47C6-BABD-BA86C014D995}" srcOrd="9" destOrd="0" presId="urn:microsoft.com/office/officeart/2008/layout/LinedList"/>
    <dgm:cxn modelId="{968E8652-A565-4A41-9032-858FE403CDC8}" type="presParOf" srcId="{6600346C-E891-47C6-BABD-BA86C014D995}" destId="{93B7FFFD-3C96-4833-B3B3-E402B2824CFE}" srcOrd="0" destOrd="0" presId="urn:microsoft.com/office/officeart/2008/layout/LinedList"/>
    <dgm:cxn modelId="{66841BFC-C710-421F-B57D-3F26EDC5588E}" type="presParOf" srcId="{6600346C-E891-47C6-BABD-BA86C014D995}" destId="{1618CE9F-43C3-45AF-B258-E23E15C903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C21B11-AB21-49D1-A2B8-DE7F7E79274C}"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F4A7DA-333A-45D9-BA54-4E3362380BC3}" type="slidenum">
              <a:rPr lang="en-GB" smtClean="0"/>
              <a:t>‹#›</a:t>
            </a:fld>
            <a:endParaRPr lang="en-GB"/>
          </a:p>
        </p:txBody>
      </p:sp>
    </p:spTree>
    <p:extLst>
      <p:ext uri="{BB962C8B-B14F-4D97-AF65-F5344CB8AC3E}">
        <p14:creationId xmlns:p14="http://schemas.microsoft.com/office/powerpoint/2010/main" val="2858699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Sweet Crumbs Artisan Bakery will be a private limited firm. The bakery will include hand-crafted loaves of bread, high-fibre loaves, gluten-free loaves, pastries, and personalised cakes. Product innovation is vital for small bakeries to maintain competitiveness (Fidalgo and Miranda, 2023). It is based on successful bakery innovation models, in which ongoing product development improves brand image (Chatterjee, 2023). The need to consume healthier bakery products continues to increase, especially for fibre-enriched bread (Królak et al., 2022). The bakery will be based in a rented retail shop in the Cardiff city centre, with in-store sales, online ordering, and local delivery.</a:t>
            </a:r>
          </a:p>
        </p:txBody>
      </p:sp>
      <p:sp>
        <p:nvSpPr>
          <p:cNvPr id="4" name="Slide Number Placeholder 3"/>
          <p:cNvSpPr>
            <a:spLocks noGrp="1"/>
          </p:cNvSpPr>
          <p:nvPr>
            <p:ph type="sldNum" sz="quarter" idx="10"/>
          </p:nvPr>
        </p:nvSpPr>
        <p:spPr/>
        <p:txBody>
          <a:bodyPr/>
          <a:lstStyle/>
          <a:p>
            <a:fld id="{DBF4A7DA-333A-45D9-BA54-4E3362380BC3}" type="slidenum">
              <a:rPr lang="en-GB" smtClean="0"/>
              <a:t>4</a:t>
            </a:fld>
            <a:endParaRPr lang="en-GB"/>
          </a:p>
        </p:txBody>
      </p:sp>
    </p:spTree>
    <p:extLst>
      <p:ext uri="{BB962C8B-B14F-4D97-AF65-F5344CB8AC3E}">
        <p14:creationId xmlns:p14="http://schemas.microsoft.com/office/powerpoint/2010/main" val="339349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Legal </a:t>
            </a:r>
            <a:r>
              <a:rPr lang="en-US" dirty="0" err="1"/>
              <a:t>FormatSweet</a:t>
            </a:r>
            <a:r>
              <a:rPr lang="en-US" dirty="0"/>
              <a:t> Crumbs Artisan Bakery will be registered as a Private Limited Company (Ltd) in the United Kingdom. This legal structure is suitable for small businesses as it provides limited liability protection, meaning the personal assets of the owner are protected if the business faces financial </a:t>
            </a:r>
            <a:r>
              <a:rPr lang="en-US" dirty="0" err="1"/>
              <a:t>difficulties.A</a:t>
            </a:r>
            <a:r>
              <a:rPr lang="en-US" dirty="0"/>
              <a:t> limited company also improves credibility with suppliers, customers, and potential investors. It allows the business to raise funds more easily through loans or future investment. Additionally, profits are taxed through corporation tax, which can be more efficient compared to sole trader </a:t>
            </a:r>
            <a:r>
              <a:rPr lang="en-US" dirty="0" err="1"/>
              <a:t>taxation.The</a:t>
            </a:r>
            <a:r>
              <a:rPr lang="en-US" dirty="0"/>
              <a:t> business will be registered with Companies House and will comply with all UK legal requirements, including food safety regulations, employment laws, and health and safety standards. This ensures that the bakery operates legally and maintains high standards of quality and </a:t>
            </a:r>
            <a:r>
              <a:rPr lang="en-US" dirty="0" err="1"/>
              <a:t>safety.Management</a:t>
            </a:r>
            <a:r>
              <a:rPr lang="en-US" dirty="0"/>
              <a:t> </a:t>
            </a:r>
            <a:r>
              <a:rPr lang="en-US" dirty="0" err="1"/>
              <a:t>StructureSweet</a:t>
            </a:r>
            <a:r>
              <a:rPr lang="en-US" dirty="0"/>
              <a:t> Crumbs will follow a simple hierarchical management structure, suitable for a small startup. This structure ensures clear roles, efficient communication, and effective decision-making. The Owner and Manager will oversee all operations, while </a:t>
            </a:r>
            <a:r>
              <a:rPr lang="en-US" dirty="0" err="1"/>
              <a:t>specialised</a:t>
            </a:r>
            <a:r>
              <a:rPr lang="en-US" dirty="0"/>
              <a:t> staff will handle baking, sales, and marketing functions.</a:t>
            </a:r>
            <a:endParaRPr lang="en-GB" dirty="0"/>
          </a:p>
        </p:txBody>
      </p:sp>
      <p:sp>
        <p:nvSpPr>
          <p:cNvPr id="4" name="Slide Number Placeholder 3"/>
          <p:cNvSpPr>
            <a:spLocks noGrp="1"/>
          </p:cNvSpPr>
          <p:nvPr>
            <p:ph type="sldNum" sz="quarter" idx="5"/>
          </p:nvPr>
        </p:nvSpPr>
        <p:spPr/>
        <p:txBody>
          <a:bodyPr/>
          <a:lstStyle/>
          <a:p>
            <a:fld id="{DBF4A7DA-333A-45D9-BA54-4E3362380BC3}" type="slidenum">
              <a:rPr lang="en-GB" smtClean="0"/>
              <a:t>5</a:t>
            </a:fld>
            <a:endParaRPr lang="en-GB"/>
          </a:p>
        </p:txBody>
      </p:sp>
    </p:spTree>
    <p:extLst>
      <p:ext uri="{BB962C8B-B14F-4D97-AF65-F5344CB8AC3E}">
        <p14:creationId xmlns:p14="http://schemas.microsoft.com/office/powerpoint/2010/main" val="1999137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A7DA-333A-45D9-BA54-4E3362380BC3}" type="slidenum">
              <a:rPr lang="en-GB" smtClean="0"/>
              <a:t>6</a:t>
            </a:fld>
            <a:endParaRPr lang="en-GB"/>
          </a:p>
        </p:txBody>
      </p:sp>
    </p:spTree>
    <p:extLst>
      <p:ext uri="{BB962C8B-B14F-4D97-AF65-F5344CB8AC3E}">
        <p14:creationId xmlns:p14="http://schemas.microsoft.com/office/powerpoint/2010/main" val="943201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A7DA-333A-45D9-BA54-4E3362380BC3}" type="slidenum">
              <a:rPr lang="en-GB" smtClean="0"/>
              <a:t>8</a:t>
            </a:fld>
            <a:endParaRPr lang="en-GB"/>
          </a:p>
        </p:txBody>
      </p:sp>
    </p:spTree>
    <p:extLst>
      <p:ext uri="{BB962C8B-B14F-4D97-AF65-F5344CB8AC3E}">
        <p14:creationId xmlns:p14="http://schemas.microsoft.com/office/powerpoint/2010/main" val="2043714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17F61F-CA16-2555-CE86-2C9C6F2616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3636A679-A6F4-D6C7-9083-8F10E9B8CA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FBB94E94-4B31-A914-1A35-4CF7A802FB03}"/>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5" name="Footer Placeholder 4">
            <a:extLst>
              <a:ext uri="{FF2B5EF4-FFF2-40B4-BE49-F238E27FC236}">
                <a16:creationId xmlns="" xmlns:a16="http://schemas.microsoft.com/office/drawing/2014/main" id="{14E0ACE2-426B-6E57-6132-4DCAD7409F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80A9F512-E7FC-AE50-C45F-50B4C6153FAB}"/>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9776087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2AF268B-2453-4C81-301E-CC30951B0D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6CA15E02-B02C-0D37-0FC4-915B4AA853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3F4B0CA0-5128-03CA-B289-1E9F25D8D802}"/>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5" name="Footer Placeholder 4">
            <a:extLst>
              <a:ext uri="{FF2B5EF4-FFF2-40B4-BE49-F238E27FC236}">
                <a16:creationId xmlns="" xmlns:a16="http://schemas.microsoft.com/office/drawing/2014/main" id="{7D690053-4A5E-4733-63B8-ADD415DC6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01F7901C-BD94-BFFA-9844-DCDE39559DEA}"/>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989357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52D32D-184C-22A5-CA96-AD779D8262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548EFBFC-1B97-93E5-3A7B-2EE0BEBAE5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50EA7204-84B1-58DA-7093-8A149BE37812}"/>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5" name="Footer Placeholder 4">
            <a:extLst>
              <a:ext uri="{FF2B5EF4-FFF2-40B4-BE49-F238E27FC236}">
                <a16:creationId xmlns="" xmlns:a16="http://schemas.microsoft.com/office/drawing/2014/main" id="{F4E55047-19DD-3E0A-C748-9EEB80A28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0BAD8A17-DD1A-7B23-F238-E62B8E49A99B}"/>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3700936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5F2D2E1-A7AC-6F14-E379-7CA702914D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5683D1C7-5D4D-FAB9-B6F6-A3A3F1877E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BE7E35F2-D637-847A-87F8-6B40530FF5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4FBB7A84-B12F-499C-F496-38673DAAD71C}"/>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6" name="Footer Placeholder 5">
            <a:extLst>
              <a:ext uri="{FF2B5EF4-FFF2-40B4-BE49-F238E27FC236}">
                <a16:creationId xmlns="" xmlns:a16="http://schemas.microsoft.com/office/drawing/2014/main" id="{24D7B8B4-2DF0-FB7D-1EEA-AE3FB60AE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7169BB65-1491-266D-AF2F-34407FD87122}"/>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255179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3541D36-5A98-CB0A-F541-596E8DD059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5B2B1B1E-601C-D511-9E8A-FA0FC3864E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9BFC6561-7D99-A9AC-ACEF-17EB295D20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B6C3BB8D-C5C8-FBAE-0341-F0C88E30E9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AD6D9A87-67FE-82EE-8A75-D8296FDA5E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A6B037DC-0050-3201-75BC-1737DB0F4E95}"/>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8" name="Footer Placeholder 7">
            <a:extLst>
              <a:ext uri="{FF2B5EF4-FFF2-40B4-BE49-F238E27FC236}">
                <a16:creationId xmlns="" xmlns:a16="http://schemas.microsoft.com/office/drawing/2014/main" id="{FD0582A2-7C6B-06E3-0F0F-7DD36BEF93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46691BA9-90A6-9C70-E082-13567460E5B7}"/>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6811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083C63F-445B-64EF-A30B-81718B83D0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907BBA96-CB80-4ADF-EAD8-B8301BC76823}"/>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4" name="Footer Placeholder 3">
            <a:extLst>
              <a:ext uri="{FF2B5EF4-FFF2-40B4-BE49-F238E27FC236}">
                <a16:creationId xmlns="" xmlns:a16="http://schemas.microsoft.com/office/drawing/2014/main" id="{8C8FFB25-61E5-4BFA-8F4C-907018EB55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19F75EDF-51FC-1034-8D77-88A45297B32C}"/>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36734982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D64E8F02-F9A4-04D8-5ABF-BDC0FBD7183E}"/>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3" name="Footer Placeholder 2">
            <a:extLst>
              <a:ext uri="{FF2B5EF4-FFF2-40B4-BE49-F238E27FC236}">
                <a16:creationId xmlns="" xmlns:a16="http://schemas.microsoft.com/office/drawing/2014/main" id="{9C02B067-34F3-38D2-4042-702F676455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8F0B4675-6980-3E0A-AD30-845EF9F02A9B}"/>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28017250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3ADDAE1-4FB6-EC7F-CAA3-478C1B3B43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ED56B3AA-6AD3-861A-77B4-84F9138A31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2FD0CCA3-256D-CD06-2160-F522BB181D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8BE4BDBC-C6A2-5E1C-5B16-41B5705D671F}"/>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6" name="Footer Placeholder 5">
            <a:extLst>
              <a:ext uri="{FF2B5EF4-FFF2-40B4-BE49-F238E27FC236}">
                <a16:creationId xmlns="" xmlns:a16="http://schemas.microsoft.com/office/drawing/2014/main" id="{0566FE07-5B36-3871-F667-FAAF33324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384ABB28-443E-7F98-219B-48AF0A4836BD}"/>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4011201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B170C2B-61F9-61F1-4C24-B8E1BDC28E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F4C31000-EDEC-D0C7-C847-22C4D4B9CB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0CA0A8E2-52EE-E38F-42BE-48C9FD98D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E3B34835-DB8D-4B87-4621-F78231308F79}"/>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6" name="Footer Placeholder 5">
            <a:extLst>
              <a:ext uri="{FF2B5EF4-FFF2-40B4-BE49-F238E27FC236}">
                <a16:creationId xmlns="" xmlns:a16="http://schemas.microsoft.com/office/drawing/2014/main" id="{9B21175D-BB91-EC35-7193-5134D722A0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E37F2F25-D349-F990-FA1D-5F714F87CD50}"/>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41941924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0ABA170-FF70-B32E-3E4E-FBB6D2FF32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5E685B27-E341-6CC4-96F7-DD89F3E89E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36CB1DD-EC92-15E6-7A7F-C03CB74C8798}"/>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5" name="Footer Placeholder 4">
            <a:extLst>
              <a:ext uri="{FF2B5EF4-FFF2-40B4-BE49-F238E27FC236}">
                <a16:creationId xmlns="" xmlns:a16="http://schemas.microsoft.com/office/drawing/2014/main" id="{5ABB57CD-7687-335C-0ECA-D5651C29C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BFD47335-B8CC-D176-10CF-C488D433882D}"/>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035765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151C7FB5-F540-C5E3-D773-6B7291C682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CA2CDA84-51A4-9310-AF20-1306B69137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552EA5AC-DE73-E165-C486-2785361DDE55}"/>
              </a:ext>
            </a:extLst>
          </p:cNvPr>
          <p:cNvSpPr>
            <a:spLocks noGrp="1"/>
          </p:cNvSpPr>
          <p:nvPr>
            <p:ph type="dt" sz="half" idx="10"/>
          </p:nvPr>
        </p:nvSpPr>
        <p:spPr/>
        <p:txBody>
          <a:bodyPr/>
          <a:lstStyle/>
          <a:p>
            <a:fld id="{BF11EB27-8CFD-41F3-8995-85AE4595B73F}" type="datetimeFigureOut">
              <a:rPr lang="en-GB" smtClean="0"/>
              <a:t>19/04/2026</a:t>
            </a:fld>
            <a:endParaRPr lang="en-GB"/>
          </a:p>
        </p:txBody>
      </p:sp>
      <p:sp>
        <p:nvSpPr>
          <p:cNvPr id="5" name="Footer Placeholder 4">
            <a:extLst>
              <a:ext uri="{FF2B5EF4-FFF2-40B4-BE49-F238E27FC236}">
                <a16:creationId xmlns="" xmlns:a16="http://schemas.microsoft.com/office/drawing/2014/main" id="{9D582825-62C5-DD00-BA23-A2DCA47D9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9062B195-1106-2A08-3D32-12E4020C1FD1}"/>
              </a:ext>
            </a:extLst>
          </p:cNvPr>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63911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CB798B82-FED4-3D3D-6A6E-13095A2BEA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353F28BB-4A99-E3C0-9C09-643BEB90C5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1148496-8A1D-0996-1AF3-E01C00EBC4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11EB27-8CFD-41F3-8995-85AE4595B73F}" type="datetimeFigureOut">
              <a:rPr lang="en-GB" smtClean="0"/>
              <a:t>19/04/2026</a:t>
            </a:fld>
            <a:endParaRPr lang="en-GB"/>
          </a:p>
        </p:txBody>
      </p:sp>
      <p:sp>
        <p:nvSpPr>
          <p:cNvPr id="5" name="Footer Placeholder 4">
            <a:extLst>
              <a:ext uri="{FF2B5EF4-FFF2-40B4-BE49-F238E27FC236}">
                <a16:creationId xmlns="" xmlns:a16="http://schemas.microsoft.com/office/drawing/2014/main" id="{CE960152-3FFD-5C46-8645-D32591BCC5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E658DE13-0263-C75A-8171-2BBAC13921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15D4DC-F807-4AE5-BAE4-3DD6E7884D62}" type="slidenum">
              <a:rPr lang="en-GB" smtClean="0"/>
              <a:t>‹#›</a:t>
            </a:fld>
            <a:endParaRPr lang="en-GB"/>
          </a:p>
        </p:txBody>
      </p:sp>
    </p:spTree>
    <p:extLst>
      <p:ext uri="{BB962C8B-B14F-4D97-AF65-F5344CB8AC3E}">
        <p14:creationId xmlns:p14="http://schemas.microsoft.com/office/powerpoint/2010/main" val="388807595"/>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2601" y="500743"/>
            <a:ext cx="10993549" cy="2383321"/>
          </a:xfrm>
        </p:spPr>
        <p:txBody>
          <a:bodyPr>
            <a:normAutofit fontScale="90000"/>
          </a:bodyPr>
          <a:lstStyle/>
          <a:p>
            <a:r>
              <a:rPr lang="en-GB" b="1" dirty="0"/>
              <a:t>Enterprise </a:t>
            </a:r>
            <a:r>
              <a:rPr lang="en-GB" b="1" dirty="0" smtClean="0"/>
              <a:t>&amp; Entrepreneurship</a:t>
            </a:r>
            <a:br>
              <a:rPr lang="en-GB" b="1" dirty="0" smtClean="0"/>
            </a:br>
            <a:r>
              <a:rPr lang="en-GB" sz="4400" b="1" i="1" u="sng" dirty="0" smtClean="0">
                <a:effectLst>
                  <a:outerShdw blurRad="38100" dist="38100" dir="2700000" algn="tl">
                    <a:srgbClr val="000000">
                      <a:alpha val="43137"/>
                    </a:srgbClr>
                  </a:outerShdw>
                </a:effectLst>
              </a:rPr>
              <a:t>Sweet </a:t>
            </a:r>
            <a:r>
              <a:rPr lang="en-GB" sz="4400" b="1" i="1" u="sng" dirty="0">
                <a:effectLst>
                  <a:outerShdw blurRad="38100" dist="38100" dir="2700000" algn="tl">
                    <a:srgbClr val="000000">
                      <a:alpha val="43137"/>
                    </a:srgbClr>
                  </a:outerShdw>
                </a:effectLst>
              </a:rPr>
              <a:t>Crumbs Artisan Bakery </a:t>
            </a:r>
            <a:br>
              <a:rPr lang="en-GB" sz="4400" b="1" i="1" u="sng" dirty="0">
                <a:effectLst>
                  <a:outerShdw blurRad="38100" dist="38100" dir="2700000" algn="tl">
                    <a:srgbClr val="000000">
                      <a:alpha val="43137"/>
                    </a:srgbClr>
                  </a:outerShdw>
                </a:effectLst>
              </a:rPr>
            </a:br>
            <a:r>
              <a:rPr lang="en-GB" sz="4400" i="1" u="sng" dirty="0">
                <a:effectLst>
                  <a:outerShdw blurRad="38100" dist="38100" dir="2700000" algn="tl">
                    <a:srgbClr val="000000">
                      <a:alpha val="43137"/>
                    </a:srgbClr>
                  </a:outerShdw>
                </a:effectLst>
              </a:rPr>
              <a:t>Business Plan</a:t>
            </a:r>
            <a:endParaRPr lang="en-GB" i="1" u="sng" dirty="0">
              <a:effectLst>
                <a:outerShdw blurRad="38100" dist="38100" dir="2700000" algn="tl">
                  <a:srgbClr val="000000">
                    <a:alpha val="43137"/>
                  </a:srgbClr>
                </a:outerShdw>
              </a:effectLst>
            </a:endParaRPr>
          </a:p>
        </p:txBody>
      </p:sp>
      <p:pic>
        <p:nvPicPr>
          <p:cNvPr id="3" name="Picture 2">
            <a:extLst>
              <a:ext uri="{FF2B5EF4-FFF2-40B4-BE49-F238E27FC236}">
                <a16:creationId xmlns="" xmlns:a16="http://schemas.microsoft.com/office/drawing/2014/main" id="{DEB49B2B-8BB3-D93E-E41F-2A537CF2D3D8}"/>
              </a:ext>
            </a:extLst>
          </p:cNvPr>
          <p:cNvPicPr>
            <a:picLocks noChangeAspect="1"/>
          </p:cNvPicPr>
          <p:nvPr/>
        </p:nvPicPr>
        <p:blipFill>
          <a:blip r:embed="rId2"/>
          <a:stretch>
            <a:fillRect/>
          </a:stretch>
        </p:blipFill>
        <p:spPr>
          <a:xfrm>
            <a:off x="683421" y="3209544"/>
            <a:ext cx="3205827" cy="3075431"/>
          </a:xfrm>
          <a:prstGeom prst="rect">
            <a:avLst/>
          </a:prstGeom>
          <a:ln>
            <a:noFill/>
          </a:ln>
          <a:effectLst>
            <a:softEdge rad="112500"/>
          </a:effectLst>
        </p:spPr>
      </p:pic>
      <p:pic>
        <p:nvPicPr>
          <p:cNvPr id="4" name="Picture 3">
            <a:extLst>
              <a:ext uri="{FF2B5EF4-FFF2-40B4-BE49-F238E27FC236}">
                <a16:creationId xmlns="" xmlns:a16="http://schemas.microsoft.com/office/drawing/2014/main" id="{E0C7AA77-E4EC-8A93-D757-02EA01B9AF39}"/>
              </a:ext>
            </a:extLst>
          </p:cNvPr>
          <p:cNvPicPr>
            <a:picLocks noChangeAspect="1"/>
          </p:cNvPicPr>
          <p:nvPr/>
        </p:nvPicPr>
        <p:blipFill>
          <a:blip r:embed="rId3"/>
          <a:stretch>
            <a:fillRect/>
          </a:stretch>
        </p:blipFill>
        <p:spPr>
          <a:xfrm>
            <a:off x="4115654" y="3209544"/>
            <a:ext cx="7392925" cy="3217438"/>
          </a:xfrm>
          <a:prstGeom prst="rect">
            <a:avLst/>
          </a:prstGeom>
          <a:ln>
            <a:noFill/>
          </a:ln>
          <a:effectLst>
            <a:softEdge rad="112500"/>
          </a:effectLst>
        </p:spPr>
      </p:pic>
    </p:spTree>
    <p:extLst>
      <p:ext uri="{BB962C8B-B14F-4D97-AF65-F5344CB8AC3E}">
        <p14:creationId xmlns:p14="http://schemas.microsoft.com/office/powerpoint/2010/main" val="2939253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 xmlns:a16="http://schemas.microsoft.com/office/drawing/2014/main" id="{A3363552-F7DB-6278-6EF8-39EEBA42F8E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65320" y="351790"/>
            <a:ext cx="2895600" cy="965200"/>
          </a:xfrm>
          <a:prstGeom prst="rect">
            <a:avLst/>
          </a:prstGeom>
          <a:noFill/>
          <a:ln>
            <a:noFill/>
          </a:ln>
        </p:spPr>
      </p:pic>
      <p:sp>
        <p:nvSpPr>
          <p:cNvPr id="8" name="TextBox 7">
            <a:extLst>
              <a:ext uri="{FF2B5EF4-FFF2-40B4-BE49-F238E27FC236}">
                <a16:creationId xmlns="" xmlns:a16="http://schemas.microsoft.com/office/drawing/2014/main" id="{C7403820-0A0D-E811-F9AD-8BDE330D59E5}"/>
              </a:ext>
            </a:extLst>
          </p:cNvPr>
          <p:cNvSpPr txBox="1"/>
          <p:nvPr/>
        </p:nvSpPr>
        <p:spPr>
          <a:xfrm>
            <a:off x="3047048" y="1542172"/>
            <a:ext cx="6097904" cy="2262158"/>
          </a:xfrm>
          <a:prstGeom prst="rect">
            <a:avLst/>
          </a:prstGeom>
          <a:noFill/>
        </p:spPr>
        <p:txBody>
          <a:bodyPr wrap="square">
            <a:spAutoFit/>
          </a:bodyPr>
          <a:lstStyle/>
          <a:p>
            <a:pPr algn="ctr">
              <a:lnSpc>
                <a:spcPct val="150000"/>
              </a:lnSpc>
              <a:spcBef>
                <a:spcPts val="600"/>
              </a:spcBef>
              <a:spcAft>
                <a:spcPts val="600"/>
              </a:spcAft>
            </a:pPr>
            <a:r>
              <a:rPr lang="en-GB" b="1" dirty="0"/>
              <a:t>Enterprise &amp; Entrepreneurship</a:t>
            </a:r>
            <a:endParaRPr lang="en-GB" sz="1800" dirty="0" smtClean="0">
              <a:effectLst/>
              <a:latin typeface="Arial" panose="020B0604020202020204" pitchFamily="34" charset="0"/>
              <a:ea typeface="Calibri" panose="020F0502020204030204" pitchFamily="34" charset="0"/>
              <a:cs typeface="Arial" panose="020B0604020202020204" pitchFamily="34" charset="0"/>
            </a:endParaRPr>
          </a:p>
          <a:p>
            <a:pPr marL="0" marR="0" indent="0" algn="ctr">
              <a:lnSpc>
                <a:spcPct val="150000"/>
              </a:lnSpc>
              <a:spcBef>
                <a:spcPts val="600"/>
              </a:spcBef>
              <a:spcAft>
                <a:spcPts val="600"/>
              </a:spcAft>
              <a:buNone/>
            </a:pPr>
            <a:r>
              <a:rPr lang="en-GB" sz="1800" dirty="0" smtClean="0">
                <a:effectLst/>
                <a:latin typeface="Arial" panose="020B0604020202020204" pitchFamily="34" charset="0"/>
                <a:ea typeface="Calibri" panose="020F0502020204030204" pitchFamily="34" charset="0"/>
                <a:cs typeface="Arial" panose="020B0604020202020204" pitchFamily="34" charset="0"/>
              </a:rPr>
              <a:t>Managing </a:t>
            </a:r>
            <a:r>
              <a:rPr lang="en-GB" sz="1800" dirty="0">
                <a:effectLst/>
                <a:latin typeface="Arial" panose="020B0604020202020204" pitchFamily="34" charset="0"/>
                <a:ea typeface="Calibri" panose="020F0502020204030204" pitchFamily="34" charset="0"/>
                <a:cs typeface="Arial" panose="020B0604020202020204" pitchFamily="34" charset="0"/>
              </a:rPr>
              <a:t>Enterprise in the 21st Century</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marR="0" indent="0" algn="ctr">
              <a:lnSpc>
                <a:spcPct val="150000"/>
              </a:lnSpc>
              <a:spcBef>
                <a:spcPts val="600"/>
              </a:spcBef>
              <a:spcAft>
                <a:spcPts val="600"/>
              </a:spcAft>
              <a:buNone/>
            </a:pP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2400" b="1" dirty="0" smtClean="0">
                <a:effectLst/>
                <a:latin typeface="Arial" panose="020B0604020202020204" pitchFamily="34" charset="0"/>
                <a:ea typeface="Calibri" panose="020F0502020204030204" pitchFamily="34" charset="0"/>
                <a:cs typeface="Arial" panose="020B0604020202020204" pitchFamily="34" charset="0"/>
              </a:rPr>
              <a:t>Business </a:t>
            </a:r>
            <a:r>
              <a:rPr lang="en-GB" sz="2400" b="1" dirty="0">
                <a:effectLst/>
                <a:latin typeface="Arial" panose="020B0604020202020204" pitchFamily="34" charset="0"/>
                <a:ea typeface="Calibri" panose="020F0502020204030204" pitchFamily="34" charset="0"/>
                <a:cs typeface="Arial" panose="020B0604020202020204" pitchFamily="34" charset="0"/>
              </a:rPr>
              <a:t>Plan</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marR="0" indent="0" algn="ctr">
              <a:lnSpc>
                <a:spcPct val="150000"/>
              </a:lnSpc>
              <a:spcBef>
                <a:spcPts val="600"/>
              </a:spcBef>
              <a:spcAft>
                <a:spcPts val="6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GB" sz="1400" b="1" dirty="0" smtClean="0">
                <a:effectLst/>
                <a:latin typeface="Arial" panose="020B0604020202020204" pitchFamily="34" charset="0"/>
                <a:ea typeface="Calibri" panose="020F0502020204030204" pitchFamily="34" charset="0"/>
              </a:rPr>
              <a:t>Sweet </a:t>
            </a:r>
            <a:r>
              <a:rPr lang="en-GB" sz="1400" b="1" dirty="0">
                <a:effectLst/>
                <a:latin typeface="Arial" panose="020B0604020202020204" pitchFamily="34" charset="0"/>
                <a:ea typeface="Calibri" panose="020F0502020204030204" pitchFamily="34" charset="0"/>
              </a:rPr>
              <a:t>Crumbs Artisan Bakery</a:t>
            </a:r>
            <a:endParaRPr lang="en-GB" dirty="0"/>
          </a:p>
        </p:txBody>
      </p:sp>
      <p:sp>
        <p:nvSpPr>
          <p:cNvPr id="10" name="TextBox 9">
            <a:extLst>
              <a:ext uri="{FF2B5EF4-FFF2-40B4-BE49-F238E27FC236}">
                <a16:creationId xmlns="" xmlns:a16="http://schemas.microsoft.com/office/drawing/2014/main" id="{7297AC59-2343-1C04-FBA7-217020091015}"/>
              </a:ext>
            </a:extLst>
          </p:cNvPr>
          <p:cNvSpPr txBox="1"/>
          <p:nvPr/>
        </p:nvSpPr>
        <p:spPr>
          <a:xfrm>
            <a:off x="627426" y="3728506"/>
            <a:ext cx="7134088" cy="2523768"/>
          </a:xfrm>
          <a:prstGeom prst="rect">
            <a:avLst/>
          </a:prstGeom>
          <a:noFill/>
        </p:spPr>
        <p:txBody>
          <a:bodyPr wrap="square">
            <a:spAutoFit/>
          </a:bodyPr>
          <a:lstStyle/>
          <a:p>
            <a:pPr algn="just">
              <a:spcBef>
                <a:spcPts val="600"/>
              </a:spcBef>
              <a:spcAft>
                <a:spcPts val="600"/>
              </a:spcAft>
            </a:pPr>
            <a:r>
              <a:rPr lang="en-GB" b="1" dirty="0">
                <a:latin typeface="Arial" panose="020B0604020202020204" pitchFamily="34" charset="0"/>
                <a:ea typeface="Calibri" panose="020F0502020204030204" pitchFamily="34" charset="0"/>
                <a:cs typeface="Arial" panose="020B0604020202020204" pitchFamily="34" charset="0"/>
              </a:rPr>
              <a:t>Student </a:t>
            </a:r>
            <a:r>
              <a:rPr lang="en-GB" b="1" dirty="0" smtClean="0">
                <a:latin typeface="Arial" panose="020B0604020202020204" pitchFamily="34" charset="0"/>
                <a:ea typeface="Calibri" panose="020F0502020204030204" pitchFamily="34" charset="0"/>
                <a:cs typeface="Arial" panose="020B0604020202020204" pitchFamily="34" charset="0"/>
              </a:rPr>
              <a:t>Name</a:t>
            </a:r>
            <a:r>
              <a:rPr lang="en-GB" b="1" dirty="0">
                <a:latin typeface="Arial" panose="020B0604020202020204" pitchFamily="34" charset="0"/>
                <a:ea typeface="Calibri" panose="020F0502020204030204" pitchFamily="34" charset="0"/>
                <a:cs typeface="Arial" panose="020B0604020202020204" pitchFamily="34" charset="0"/>
              </a:rPr>
              <a:t>: </a:t>
            </a:r>
            <a:r>
              <a:rPr lang="en-GB" b="1" dirty="0" err="1">
                <a:latin typeface="Arial" panose="020B0604020202020204" pitchFamily="34" charset="0"/>
                <a:ea typeface="Calibri" panose="020F0502020204030204" pitchFamily="34" charset="0"/>
                <a:cs typeface="Arial" panose="020B0604020202020204" pitchFamily="34" charset="0"/>
              </a:rPr>
              <a:t>Sekou</a:t>
            </a:r>
            <a:r>
              <a:rPr lang="en-GB" b="1" dirty="0">
                <a:latin typeface="Arial" panose="020B0604020202020204" pitchFamily="34" charset="0"/>
                <a:ea typeface="Calibri" panose="020F0502020204030204" pitchFamily="34" charset="0"/>
                <a:cs typeface="Arial" panose="020B0604020202020204" pitchFamily="34" charset="0"/>
              </a:rPr>
              <a:t> </a:t>
            </a:r>
            <a:r>
              <a:rPr lang="en-GB" b="1" dirty="0" err="1" smtClean="0">
                <a:latin typeface="Arial" panose="020B0604020202020204" pitchFamily="34" charset="0"/>
                <a:ea typeface="Calibri" panose="020F0502020204030204" pitchFamily="34" charset="0"/>
                <a:cs typeface="Arial" panose="020B0604020202020204" pitchFamily="34" charset="0"/>
              </a:rPr>
              <a:t>Kone</a:t>
            </a:r>
            <a:endParaRPr lang="en-GB" b="1" dirty="0" smtClean="0">
              <a:latin typeface="Arial" panose="020B0604020202020204" pitchFamily="34" charset="0"/>
              <a:ea typeface="Calibri" panose="020F0502020204030204" pitchFamily="34" charset="0"/>
              <a:cs typeface="Arial" panose="020B0604020202020204" pitchFamily="34" charset="0"/>
            </a:endParaRPr>
          </a:p>
          <a:p>
            <a:pPr algn="just">
              <a:spcBef>
                <a:spcPts val="600"/>
              </a:spcBef>
              <a:spcAft>
                <a:spcPts val="600"/>
              </a:spcAft>
            </a:pPr>
            <a:r>
              <a:rPr lang="en-GB" b="1" dirty="0" smtClean="0">
                <a:latin typeface="Arial" panose="020B0604020202020204" pitchFamily="34" charset="0"/>
                <a:ea typeface="Calibri" panose="020F0502020204030204" pitchFamily="34" charset="0"/>
                <a:cs typeface="Arial" panose="020B0604020202020204" pitchFamily="34" charset="0"/>
              </a:rPr>
              <a:t>Student Number</a:t>
            </a:r>
            <a:r>
              <a:rPr lang="en-GB" b="1" dirty="0">
                <a:latin typeface="Arial" panose="020B0604020202020204" pitchFamily="34" charset="0"/>
                <a:ea typeface="Calibri" panose="020F0502020204030204" pitchFamily="34" charset="0"/>
                <a:cs typeface="Arial" panose="020B0604020202020204" pitchFamily="34" charset="0"/>
              </a:rPr>
              <a:t>: </a:t>
            </a:r>
            <a:r>
              <a:rPr lang="en-GB" b="1" dirty="0" smtClean="0">
                <a:latin typeface="Arial" panose="020B0604020202020204" pitchFamily="34" charset="0"/>
                <a:ea typeface="Calibri" panose="020F0502020204030204" pitchFamily="34" charset="0"/>
                <a:cs typeface="Arial" panose="020B0604020202020204" pitchFamily="34" charset="0"/>
              </a:rPr>
              <a:t>2439873</a:t>
            </a:r>
          </a:p>
          <a:p>
            <a:pPr algn="just">
              <a:spcBef>
                <a:spcPts val="600"/>
              </a:spcBef>
              <a:spcAft>
                <a:spcPts val="600"/>
              </a:spcAft>
            </a:pPr>
            <a:r>
              <a:rPr lang="en-GB" b="1" dirty="0" smtClean="0">
                <a:latin typeface="Arial" panose="020B0604020202020204" pitchFamily="34" charset="0"/>
                <a:ea typeface="Calibri" panose="020F0502020204030204" pitchFamily="34" charset="0"/>
                <a:cs typeface="Arial" panose="020B0604020202020204" pitchFamily="34" charset="0"/>
              </a:rPr>
              <a:t>Module Title: </a:t>
            </a:r>
            <a:r>
              <a:rPr lang="en-GB" b="1" dirty="0"/>
              <a:t>Enterprise &amp; Entrepreneurship</a:t>
            </a:r>
            <a:endParaRPr lang="en-GB" dirty="0">
              <a:latin typeface="Arial" panose="020B0604020202020204" pitchFamily="34" charset="0"/>
              <a:ea typeface="Calibri" panose="020F0502020204030204" pitchFamily="34" charset="0"/>
              <a:cs typeface="Arial" panose="020B0604020202020204" pitchFamily="34" charset="0"/>
            </a:endParaRPr>
          </a:p>
          <a:p>
            <a:pPr algn="just">
              <a:spcBef>
                <a:spcPts val="600"/>
              </a:spcBef>
              <a:spcAft>
                <a:spcPts val="600"/>
              </a:spcAft>
            </a:pPr>
            <a:r>
              <a:rPr lang="en-GB" b="1" dirty="0" smtClean="0">
                <a:latin typeface="Arial" panose="020B0604020202020204" pitchFamily="34" charset="0"/>
                <a:ea typeface="Calibri" panose="020F0502020204030204" pitchFamily="34" charset="0"/>
                <a:cs typeface="Arial" panose="020B0604020202020204" pitchFamily="34" charset="0"/>
              </a:rPr>
              <a:t>Module Number: </a:t>
            </a:r>
            <a:r>
              <a:rPr lang="en-GB" b="1" dirty="0">
                <a:latin typeface="Arial" panose="020B0604020202020204" pitchFamily="34" charset="0"/>
                <a:ea typeface="Calibri" panose="020F0502020204030204" pitchFamily="34" charset="0"/>
                <a:cs typeface="Arial" panose="020B0604020202020204" pitchFamily="34" charset="0"/>
              </a:rPr>
              <a:t>LCLM4006</a:t>
            </a:r>
            <a:endParaRPr lang="en-GB" b="1" dirty="0" smtClean="0">
              <a:latin typeface="Arial" panose="020B0604020202020204" pitchFamily="34" charset="0"/>
              <a:ea typeface="Calibri" panose="020F0502020204030204" pitchFamily="34" charset="0"/>
              <a:cs typeface="Arial" panose="020B0604020202020204" pitchFamily="34" charset="0"/>
            </a:endParaRPr>
          </a:p>
          <a:p>
            <a:pPr algn="just">
              <a:spcBef>
                <a:spcPts val="600"/>
              </a:spcBef>
              <a:spcAft>
                <a:spcPts val="600"/>
              </a:spcAft>
            </a:pPr>
            <a:r>
              <a:rPr lang="en-GB" b="1" dirty="0" smtClean="0">
                <a:latin typeface="Arial" panose="020B0604020202020204" pitchFamily="34" charset="0"/>
                <a:ea typeface="Calibri" panose="020F0502020204030204" pitchFamily="34" charset="0"/>
                <a:cs typeface="Arial" panose="020B0604020202020204" pitchFamily="34" charset="0"/>
              </a:rPr>
              <a:t>Lecturer Name</a:t>
            </a:r>
            <a:r>
              <a:rPr lang="en-GB" b="1" dirty="0">
                <a:latin typeface="Arial" panose="020B0604020202020204" pitchFamily="34" charset="0"/>
                <a:ea typeface="Calibri" panose="020F0502020204030204" pitchFamily="34" charset="0"/>
                <a:cs typeface="Arial" panose="020B0604020202020204" pitchFamily="34" charset="0"/>
              </a:rPr>
              <a:t>: Thomas </a:t>
            </a:r>
            <a:r>
              <a:rPr lang="en-GB" b="1" dirty="0" err="1">
                <a:latin typeface="Arial" panose="020B0604020202020204" pitchFamily="34" charset="0"/>
                <a:ea typeface="Calibri" panose="020F0502020204030204" pitchFamily="34" charset="0"/>
                <a:cs typeface="Arial" panose="020B0604020202020204" pitchFamily="34" charset="0"/>
              </a:rPr>
              <a:t>Adeyemi</a:t>
            </a:r>
            <a:r>
              <a:rPr lang="en-GB" b="1" dirty="0">
                <a:latin typeface="Arial" panose="020B0604020202020204" pitchFamily="34" charset="0"/>
                <a:ea typeface="Calibri" panose="020F0502020204030204" pitchFamily="34" charset="0"/>
                <a:cs typeface="Arial" panose="020B0604020202020204" pitchFamily="34" charset="0"/>
              </a:rPr>
              <a:t> </a:t>
            </a:r>
            <a:endParaRPr lang="en-GB" b="1" dirty="0" smtClean="0">
              <a:latin typeface="Arial" panose="020B0604020202020204" pitchFamily="34" charset="0"/>
              <a:ea typeface="Calibri" panose="020F0502020204030204" pitchFamily="34" charset="0"/>
              <a:cs typeface="Arial" panose="020B0604020202020204" pitchFamily="34" charset="0"/>
            </a:endParaRPr>
          </a:p>
          <a:p>
            <a:pPr algn="just">
              <a:spcBef>
                <a:spcPts val="600"/>
              </a:spcBef>
              <a:spcAft>
                <a:spcPts val="600"/>
              </a:spcAft>
            </a:pPr>
            <a:r>
              <a:rPr lang="en-GB" b="1" dirty="0" smtClean="0">
                <a:latin typeface="Arial" panose="020B0604020202020204" pitchFamily="34" charset="0"/>
                <a:ea typeface="Calibri" panose="020F0502020204030204" pitchFamily="34" charset="0"/>
                <a:cs typeface="Arial" panose="020B0604020202020204" pitchFamily="34" charset="0"/>
              </a:rPr>
              <a:t>Submission Date</a:t>
            </a:r>
            <a:r>
              <a:rPr lang="en-GB" b="1" dirty="0">
                <a:latin typeface="Arial" panose="020B0604020202020204" pitchFamily="34" charset="0"/>
                <a:ea typeface="Calibri" panose="020F0502020204030204" pitchFamily="34" charset="0"/>
                <a:cs typeface="Arial" panose="020B0604020202020204" pitchFamily="34" charset="0"/>
              </a:rPr>
              <a:t>: </a:t>
            </a:r>
            <a:r>
              <a:rPr lang="en-GB" b="1" dirty="0" smtClean="0">
                <a:latin typeface="Arial" panose="020B0604020202020204" pitchFamily="34" charset="0"/>
                <a:ea typeface="Calibri" panose="020F0502020204030204" pitchFamily="34" charset="0"/>
                <a:cs typeface="Arial" panose="020B0604020202020204" pitchFamily="34" charset="0"/>
              </a:rPr>
              <a:t>19/04/2026</a:t>
            </a:r>
            <a:endParaRPr lang="en-GB" b="1"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10552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AB9BAA6-AD02-6039-8937-7151789AFBFA}"/>
              </a:ext>
            </a:extLst>
          </p:cNvPr>
          <p:cNvSpPr>
            <a:spLocks noGrp="1"/>
          </p:cNvSpPr>
          <p:nvPr>
            <p:ph type="title"/>
          </p:nvPr>
        </p:nvSpPr>
        <p:spPr/>
        <p:txBody>
          <a:bodyPr/>
          <a:lstStyle/>
          <a:p>
            <a:r>
              <a:rPr lang="en-US" b="1" dirty="0"/>
              <a:t>Table of Content</a:t>
            </a:r>
            <a:endParaRPr lang="en-GB" b="1" dirty="0"/>
          </a:p>
        </p:txBody>
      </p:sp>
      <p:sp>
        <p:nvSpPr>
          <p:cNvPr id="3" name="Content Placeholder 2">
            <a:extLst>
              <a:ext uri="{FF2B5EF4-FFF2-40B4-BE49-F238E27FC236}">
                <a16:creationId xmlns="" xmlns:a16="http://schemas.microsoft.com/office/drawing/2014/main" id="{84449088-5021-8BD8-1B45-FDB6672975B9}"/>
              </a:ext>
            </a:extLst>
          </p:cNvPr>
          <p:cNvSpPr>
            <a:spLocks noGrp="1"/>
          </p:cNvSpPr>
          <p:nvPr>
            <p:ph idx="1"/>
          </p:nvPr>
        </p:nvSpPr>
        <p:spPr/>
        <p:txBody>
          <a:bodyPr/>
          <a:lstStyle/>
          <a:p>
            <a:r>
              <a:rPr lang="en-US" dirty="0"/>
              <a:t>Section 1 – Overview of Business Idea</a:t>
            </a:r>
          </a:p>
          <a:p>
            <a:r>
              <a:rPr lang="en-US" dirty="0"/>
              <a:t>Section 2 - Legal Format and Management Structure</a:t>
            </a:r>
          </a:p>
          <a:p>
            <a:r>
              <a:rPr lang="en-GB" dirty="0"/>
              <a:t>Section 3 – PESTEL Analysis</a:t>
            </a:r>
          </a:p>
          <a:p>
            <a:r>
              <a:rPr lang="en-GB" dirty="0"/>
              <a:t>Section 4 - Marketing Strategies</a:t>
            </a:r>
          </a:p>
          <a:p>
            <a:r>
              <a:rPr lang="en-US" dirty="0"/>
              <a:t>Section 5 - Funding Requirements and Allocation</a:t>
            </a:r>
          </a:p>
          <a:p>
            <a:r>
              <a:rPr lang="en-GB" dirty="0"/>
              <a:t>Conclusion</a:t>
            </a:r>
          </a:p>
          <a:p>
            <a:r>
              <a:rPr lang="en-GB" dirty="0"/>
              <a:t>References</a:t>
            </a:r>
          </a:p>
        </p:txBody>
      </p:sp>
    </p:spTree>
    <p:extLst>
      <p:ext uri="{BB962C8B-B14F-4D97-AF65-F5344CB8AC3E}">
        <p14:creationId xmlns:p14="http://schemas.microsoft.com/office/powerpoint/2010/main" val="2226337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677772"/>
            <a:ext cx="11029616" cy="1013800"/>
          </a:xfrm>
        </p:spPr>
        <p:txBody>
          <a:bodyPr/>
          <a:lstStyle/>
          <a:p>
            <a:r>
              <a:rPr lang="en-GB" b="1" i="1" dirty="0"/>
              <a:t>Section 1 – Overview of Business Idea</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71195165"/>
              </p:ext>
            </p:extLst>
          </p:nvPr>
        </p:nvGraphicFramePr>
        <p:xfrm>
          <a:off x="131681" y="1853184"/>
          <a:ext cx="8024767" cy="4940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 xmlns:a16="http://schemas.microsoft.com/office/drawing/2014/main" id="{1F479C32-210D-FB78-08FE-DA3A76CAA9BE}"/>
              </a:ext>
            </a:extLst>
          </p:cNvPr>
          <p:cNvPicPr>
            <a:picLocks noChangeAspect="1"/>
          </p:cNvPicPr>
          <p:nvPr/>
        </p:nvPicPr>
        <p:blipFill>
          <a:blip r:embed="rId8"/>
          <a:stretch>
            <a:fillRect/>
          </a:stretch>
        </p:blipFill>
        <p:spPr>
          <a:xfrm>
            <a:off x="8461248" y="1998946"/>
            <a:ext cx="3486912" cy="4649216"/>
          </a:xfrm>
          <a:prstGeom prst="rect">
            <a:avLst/>
          </a:prstGeom>
          <a:ln>
            <a:noFill/>
          </a:ln>
          <a:effectLst>
            <a:softEdge rad="112500"/>
          </a:effectLst>
        </p:spPr>
      </p:pic>
    </p:spTree>
    <p:extLst>
      <p:ext uri="{BB962C8B-B14F-4D97-AF65-F5344CB8AC3E}">
        <p14:creationId xmlns:p14="http://schemas.microsoft.com/office/powerpoint/2010/main" val="28026722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583AA5D-5EA6-68C4-CB39-D917E890D578}"/>
              </a:ext>
            </a:extLst>
          </p:cNvPr>
          <p:cNvSpPr>
            <a:spLocks noGrp="1"/>
          </p:cNvSpPr>
          <p:nvPr>
            <p:ph type="title"/>
          </p:nvPr>
        </p:nvSpPr>
        <p:spPr/>
        <p:txBody>
          <a:bodyPr/>
          <a:lstStyle/>
          <a:p>
            <a:r>
              <a:rPr lang="en-US" b="1" i="1" dirty="0"/>
              <a:t>Section 2 - Legal Format and Management Structure</a:t>
            </a:r>
            <a:endParaRPr lang="en-GB" b="1" i="1" dirty="0"/>
          </a:p>
        </p:txBody>
      </p:sp>
      <p:graphicFrame>
        <p:nvGraphicFramePr>
          <p:cNvPr id="4" name="Content Placeholder 3">
            <a:extLst>
              <a:ext uri="{FF2B5EF4-FFF2-40B4-BE49-F238E27FC236}">
                <a16:creationId xmlns="" xmlns:a16="http://schemas.microsoft.com/office/drawing/2014/main" id="{9606194F-8579-7196-5FB0-67FF2D0B8D33}"/>
              </a:ext>
            </a:extLst>
          </p:cNvPr>
          <p:cNvGraphicFramePr>
            <a:graphicFrameLocks noGrp="1"/>
          </p:cNvGraphicFramePr>
          <p:nvPr>
            <p:ph idx="1"/>
            <p:extLst>
              <p:ext uri="{D42A27DB-BD31-4B8C-83A1-F6EECF244321}">
                <p14:modId xmlns:p14="http://schemas.microsoft.com/office/powerpoint/2010/main" val="2852769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5556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Business Objectives</a:t>
            </a:r>
            <a:endParaRPr lang="en-GB" dirty="0"/>
          </a:p>
        </p:txBody>
      </p:sp>
      <p:sp>
        <p:nvSpPr>
          <p:cNvPr id="5" name="TextBox 4">
            <a:extLst>
              <a:ext uri="{FF2B5EF4-FFF2-40B4-BE49-F238E27FC236}">
                <a16:creationId xmlns="" xmlns:a16="http://schemas.microsoft.com/office/drawing/2014/main" id="{489B37D5-C317-D50B-3B4D-F78428F72C89}"/>
              </a:ext>
            </a:extLst>
          </p:cNvPr>
          <p:cNvSpPr txBox="1"/>
          <p:nvPr/>
        </p:nvSpPr>
        <p:spPr>
          <a:xfrm>
            <a:off x="1549255" y="1876654"/>
            <a:ext cx="3083705" cy="456535"/>
          </a:xfrm>
          <a:prstGeom prst="rect">
            <a:avLst/>
          </a:prstGeom>
          <a:noFill/>
        </p:spPr>
        <p:txBody>
          <a:bodyPr wrap="square">
            <a:spAutoFit/>
          </a:bodyPr>
          <a:lstStyle/>
          <a:p>
            <a:pPr marL="0" marR="0" algn="just">
              <a:lnSpc>
                <a:spcPct val="150000"/>
              </a:lnSpc>
              <a:spcBef>
                <a:spcPts val="600"/>
              </a:spcBef>
              <a:spcAft>
                <a:spcPts val="600"/>
              </a:spcAft>
              <a:buNone/>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SMART Objectives</a:t>
            </a:r>
          </a:p>
        </p:txBody>
      </p:sp>
      <p:sp>
        <p:nvSpPr>
          <p:cNvPr id="11" name="TextBox 10">
            <a:extLst>
              <a:ext uri="{FF2B5EF4-FFF2-40B4-BE49-F238E27FC236}">
                <a16:creationId xmlns="" xmlns:a16="http://schemas.microsoft.com/office/drawing/2014/main" id="{AA337782-7EBE-C974-85E5-4B3B35233759}"/>
              </a:ext>
            </a:extLst>
          </p:cNvPr>
          <p:cNvSpPr txBox="1"/>
          <p:nvPr/>
        </p:nvSpPr>
        <p:spPr>
          <a:xfrm>
            <a:off x="5839967" y="1783773"/>
            <a:ext cx="6096000" cy="456535"/>
          </a:xfrm>
          <a:prstGeom prst="rect">
            <a:avLst/>
          </a:prstGeom>
          <a:noFill/>
        </p:spPr>
        <p:txBody>
          <a:bodyPr wrap="square">
            <a:spAutoFit/>
          </a:bodyPr>
          <a:lstStyle/>
          <a:p>
            <a:pPr marL="0" marR="0" algn="just">
              <a:lnSpc>
                <a:spcPct val="150000"/>
              </a:lnSpc>
              <a:spcBef>
                <a:spcPts val="600"/>
              </a:spcBef>
              <a:spcAft>
                <a:spcPts val="600"/>
              </a:spcAft>
              <a:buNone/>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Short-Term Objectives (Less Than One Year)</a:t>
            </a:r>
          </a:p>
        </p:txBody>
      </p:sp>
      <p:sp>
        <p:nvSpPr>
          <p:cNvPr id="14" name="TextBox 13">
            <a:extLst>
              <a:ext uri="{FF2B5EF4-FFF2-40B4-BE49-F238E27FC236}">
                <a16:creationId xmlns="" xmlns:a16="http://schemas.microsoft.com/office/drawing/2014/main" id="{4DDC80CB-1AF1-7830-5B14-03B81DFBEDC1}"/>
              </a:ext>
            </a:extLst>
          </p:cNvPr>
          <p:cNvSpPr txBox="1"/>
          <p:nvPr/>
        </p:nvSpPr>
        <p:spPr>
          <a:xfrm>
            <a:off x="5839967" y="4384533"/>
            <a:ext cx="6096000" cy="456535"/>
          </a:xfrm>
          <a:prstGeom prst="rect">
            <a:avLst/>
          </a:prstGeom>
          <a:noFill/>
        </p:spPr>
        <p:txBody>
          <a:bodyPr wrap="square">
            <a:spAutoFit/>
          </a:bodyPr>
          <a:lstStyle/>
          <a:p>
            <a:pPr marL="0" marR="0" algn="just">
              <a:lnSpc>
                <a:spcPct val="150000"/>
              </a:lnSpc>
              <a:spcBef>
                <a:spcPts val="600"/>
              </a:spcBef>
              <a:spcAft>
                <a:spcPts val="600"/>
              </a:spcAft>
              <a:buNone/>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Long-Term Objectives (More Than One Year)</a:t>
            </a:r>
          </a:p>
        </p:txBody>
      </p:sp>
      <p:graphicFrame>
        <p:nvGraphicFramePr>
          <p:cNvPr id="4" name="Table 3">
            <a:extLst>
              <a:ext uri="{FF2B5EF4-FFF2-40B4-BE49-F238E27FC236}">
                <a16:creationId xmlns="" xmlns:a16="http://schemas.microsoft.com/office/drawing/2014/main" id="{BEA2ECAC-63B6-2C37-A9EA-4CC7E96D819E}"/>
              </a:ext>
            </a:extLst>
          </p:cNvPr>
          <p:cNvGraphicFramePr>
            <a:graphicFrameLocks noGrp="1"/>
          </p:cNvGraphicFramePr>
          <p:nvPr>
            <p:extLst>
              <p:ext uri="{D42A27DB-BD31-4B8C-83A1-F6EECF244321}">
                <p14:modId xmlns:p14="http://schemas.microsoft.com/office/powerpoint/2010/main" val="1990134736"/>
              </p:ext>
            </p:extLst>
          </p:nvPr>
        </p:nvGraphicFramePr>
        <p:xfrm>
          <a:off x="69899" y="2430744"/>
          <a:ext cx="5727396" cy="4364112"/>
        </p:xfrm>
        <a:graphic>
          <a:graphicData uri="http://schemas.openxmlformats.org/drawingml/2006/table">
            <a:tbl>
              <a:tblPr firstRow="1" firstCol="1" bandRow="1">
                <a:tableStyleId>{5C22544A-7EE6-4342-B048-85BDC9FD1C3A}</a:tableStyleId>
              </a:tblPr>
              <a:tblGrid>
                <a:gridCol w="954566">
                  <a:extLst>
                    <a:ext uri="{9D8B030D-6E8A-4147-A177-3AD203B41FA5}">
                      <a16:colId xmlns="" xmlns:a16="http://schemas.microsoft.com/office/drawing/2014/main" val="4115975224"/>
                    </a:ext>
                  </a:extLst>
                </a:gridCol>
                <a:gridCol w="954566">
                  <a:extLst>
                    <a:ext uri="{9D8B030D-6E8A-4147-A177-3AD203B41FA5}">
                      <a16:colId xmlns="" xmlns:a16="http://schemas.microsoft.com/office/drawing/2014/main" val="1076478078"/>
                    </a:ext>
                  </a:extLst>
                </a:gridCol>
                <a:gridCol w="954566">
                  <a:extLst>
                    <a:ext uri="{9D8B030D-6E8A-4147-A177-3AD203B41FA5}">
                      <a16:colId xmlns="" xmlns:a16="http://schemas.microsoft.com/office/drawing/2014/main" val="2310809501"/>
                    </a:ext>
                  </a:extLst>
                </a:gridCol>
                <a:gridCol w="954566">
                  <a:extLst>
                    <a:ext uri="{9D8B030D-6E8A-4147-A177-3AD203B41FA5}">
                      <a16:colId xmlns="" xmlns:a16="http://schemas.microsoft.com/office/drawing/2014/main" val="1690336598"/>
                    </a:ext>
                  </a:extLst>
                </a:gridCol>
                <a:gridCol w="954566">
                  <a:extLst>
                    <a:ext uri="{9D8B030D-6E8A-4147-A177-3AD203B41FA5}">
                      <a16:colId xmlns="" xmlns:a16="http://schemas.microsoft.com/office/drawing/2014/main" val="4235343034"/>
                    </a:ext>
                  </a:extLst>
                </a:gridCol>
                <a:gridCol w="954566">
                  <a:extLst>
                    <a:ext uri="{9D8B030D-6E8A-4147-A177-3AD203B41FA5}">
                      <a16:colId xmlns="" xmlns:a16="http://schemas.microsoft.com/office/drawing/2014/main" val="1896223179"/>
                    </a:ext>
                  </a:extLst>
                </a:gridCol>
              </a:tblGrid>
              <a:tr h="778357">
                <a:tc>
                  <a:txBody>
                    <a:bodyPr/>
                    <a:lstStyle/>
                    <a:p>
                      <a:pPr indent="0" algn="just">
                        <a:lnSpc>
                          <a:spcPct val="100000"/>
                        </a:lnSpc>
                        <a:spcBef>
                          <a:spcPts val="0"/>
                        </a:spcBef>
                        <a:spcAft>
                          <a:spcPts val="0"/>
                        </a:spcAft>
                        <a:buNone/>
                      </a:pPr>
                      <a:r>
                        <a:rPr lang="en-GB" sz="1400" dirty="0">
                          <a:effectLst/>
                        </a:rPr>
                        <a:t>Objective</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Specific</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Measurable</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Achievable</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Relevant</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Time-bound</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998532646"/>
                  </a:ext>
                </a:extLst>
              </a:tr>
              <a:tr h="1375562">
                <a:tc>
                  <a:txBody>
                    <a:bodyPr/>
                    <a:lstStyle/>
                    <a:p>
                      <a:pPr indent="0" algn="just">
                        <a:lnSpc>
                          <a:spcPct val="100000"/>
                        </a:lnSpc>
                        <a:spcBef>
                          <a:spcPts val="0"/>
                        </a:spcBef>
                        <a:spcAft>
                          <a:spcPts val="0"/>
                        </a:spcAft>
                        <a:buNone/>
                      </a:pPr>
                      <a:r>
                        <a:rPr lang="en-GB" sz="1400" dirty="0">
                          <a:effectLst/>
                        </a:rPr>
                        <a:t>Achieve break-even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Reach a monthly revenue of £12,000</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Financial reports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Based on the sales forecast</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Ensures survival</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Within 12 months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800868403"/>
                  </a:ext>
                </a:extLst>
              </a:tr>
              <a:tr h="1105299">
                <a:tc>
                  <a:txBody>
                    <a:bodyPr/>
                    <a:lstStyle/>
                    <a:p>
                      <a:pPr indent="0" algn="just">
                        <a:lnSpc>
                          <a:spcPct val="100000"/>
                        </a:lnSpc>
                        <a:spcBef>
                          <a:spcPts val="0"/>
                        </a:spcBef>
                        <a:spcAft>
                          <a:spcPts val="0"/>
                        </a:spcAft>
                        <a:buNone/>
                      </a:pPr>
                      <a:r>
                        <a:rPr lang="en-GB" sz="1400">
                          <a:effectLst/>
                        </a:rPr>
                        <a:t>Build a customer base.</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Gain 1,000 repeat customers</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CRM records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Through the loyalty program</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Supports growth</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Within the first year</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648081506"/>
                  </a:ext>
                </a:extLst>
              </a:tr>
              <a:tr h="1104894">
                <a:tc>
                  <a:txBody>
                    <a:bodyPr/>
                    <a:lstStyle/>
                    <a:p>
                      <a:pPr indent="0" algn="just">
                        <a:lnSpc>
                          <a:spcPct val="100000"/>
                        </a:lnSpc>
                        <a:spcBef>
                          <a:spcPts val="0"/>
                        </a:spcBef>
                        <a:spcAft>
                          <a:spcPts val="0"/>
                        </a:spcAft>
                        <a:buNone/>
                      </a:pPr>
                      <a:r>
                        <a:rPr lang="en-GB" sz="1400">
                          <a:effectLst/>
                        </a:rPr>
                        <a:t>Launch online store</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Develop an e-commerce website</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Website live</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With a hired developer</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Supports digital reach</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Within 6 months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019677956"/>
                  </a:ext>
                </a:extLst>
              </a:tr>
            </a:tbl>
          </a:graphicData>
        </a:graphic>
      </p:graphicFrame>
      <p:graphicFrame>
        <p:nvGraphicFramePr>
          <p:cNvPr id="7" name="Table 6">
            <a:extLst>
              <a:ext uri="{FF2B5EF4-FFF2-40B4-BE49-F238E27FC236}">
                <a16:creationId xmlns="" xmlns:a16="http://schemas.microsoft.com/office/drawing/2014/main" id="{05ED4F80-41B8-C18E-E506-B56B42BF701F}"/>
              </a:ext>
            </a:extLst>
          </p:cNvPr>
          <p:cNvGraphicFramePr>
            <a:graphicFrameLocks noGrp="1"/>
          </p:cNvGraphicFramePr>
          <p:nvPr>
            <p:extLst>
              <p:ext uri="{D42A27DB-BD31-4B8C-83A1-F6EECF244321}">
                <p14:modId xmlns:p14="http://schemas.microsoft.com/office/powerpoint/2010/main" val="1897317302"/>
              </p:ext>
            </p:extLst>
          </p:nvPr>
        </p:nvGraphicFramePr>
        <p:xfrm>
          <a:off x="5925311" y="2308125"/>
          <a:ext cx="5984301" cy="2196770"/>
        </p:xfrm>
        <a:graphic>
          <a:graphicData uri="http://schemas.openxmlformats.org/drawingml/2006/table">
            <a:tbl>
              <a:tblPr firstRow="1" firstCol="1" bandRow="1">
                <a:tableStyleId>{5C22544A-7EE6-4342-B048-85BDC9FD1C3A}</a:tableStyleId>
              </a:tblPr>
              <a:tblGrid>
                <a:gridCol w="2967701">
                  <a:extLst>
                    <a:ext uri="{9D8B030D-6E8A-4147-A177-3AD203B41FA5}">
                      <a16:colId xmlns="" xmlns:a16="http://schemas.microsoft.com/office/drawing/2014/main" val="4287995102"/>
                    </a:ext>
                  </a:extLst>
                </a:gridCol>
                <a:gridCol w="3016600">
                  <a:extLst>
                    <a:ext uri="{9D8B030D-6E8A-4147-A177-3AD203B41FA5}">
                      <a16:colId xmlns="" xmlns:a16="http://schemas.microsoft.com/office/drawing/2014/main" val="10243232"/>
                    </a:ext>
                  </a:extLst>
                </a:gridCol>
              </a:tblGrid>
              <a:tr h="439354">
                <a:tc>
                  <a:txBody>
                    <a:bodyPr/>
                    <a:lstStyle/>
                    <a:p>
                      <a:pPr indent="0" algn="just">
                        <a:lnSpc>
                          <a:spcPct val="100000"/>
                        </a:lnSpc>
                        <a:spcBef>
                          <a:spcPts val="0"/>
                        </a:spcBef>
                        <a:spcAft>
                          <a:spcPts val="0"/>
                        </a:spcAft>
                        <a:buNone/>
                      </a:pPr>
                      <a:r>
                        <a:rPr lang="en-GB" sz="1400" dirty="0">
                          <a:effectLst/>
                        </a:rPr>
                        <a:t>Objective</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a:effectLst/>
                        </a:rPr>
                        <a:t>Action</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828393655"/>
                  </a:ext>
                </a:extLst>
              </a:tr>
              <a:tr h="439354">
                <a:tc>
                  <a:txBody>
                    <a:bodyPr/>
                    <a:lstStyle/>
                    <a:p>
                      <a:pPr indent="0" algn="just">
                        <a:lnSpc>
                          <a:spcPct val="100000"/>
                        </a:lnSpc>
                        <a:spcBef>
                          <a:spcPts val="0"/>
                        </a:spcBef>
                        <a:spcAft>
                          <a:spcPts val="0"/>
                        </a:spcAft>
                        <a:buNone/>
                      </a:pPr>
                      <a:r>
                        <a:rPr lang="en-GB" sz="1400" dirty="0">
                          <a:effectLst/>
                        </a:rPr>
                        <a:t>Secure premises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Finalise the lease agreement.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603505276"/>
                  </a:ext>
                </a:extLst>
              </a:tr>
              <a:tr h="439354">
                <a:tc>
                  <a:txBody>
                    <a:bodyPr/>
                    <a:lstStyle/>
                    <a:p>
                      <a:pPr indent="0" algn="just">
                        <a:lnSpc>
                          <a:spcPct val="100000"/>
                        </a:lnSpc>
                        <a:spcBef>
                          <a:spcPts val="0"/>
                        </a:spcBef>
                        <a:spcAft>
                          <a:spcPts val="0"/>
                        </a:spcAft>
                        <a:buNone/>
                      </a:pPr>
                      <a:r>
                        <a:rPr lang="en-GB" sz="1400" dirty="0">
                          <a:effectLst/>
                        </a:rPr>
                        <a:t>Purchase equipment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Install ovens, mixers, and display units.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871292686"/>
                  </a:ext>
                </a:extLst>
              </a:tr>
              <a:tr h="449616">
                <a:tc>
                  <a:txBody>
                    <a:bodyPr/>
                    <a:lstStyle/>
                    <a:p>
                      <a:pPr indent="0" algn="just">
                        <a:lnSpc>
                          <a:spcPct val="100000"/>
                        </a:lnSpc>
                        <a:spcBef>
                          <a:spcPts val="0"/>
                        </a:spcBef>
                        <a:spcAft>
                          <a:spcPts val="0"/>
                        </a:spcAft>
                        <a:buNone/>
                      </a:pPr>
                      <a:r>
                        <a:rPr lang="en-GB" sz="1400">
                          <a:effectLst/>
                        </a:rPr>
                        <a:t>Launch marketing campaign</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Social media and local promotions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672401943"/>
                  </a:ext>
                </a:extLst>
              </a:tr>
              <a:tr h="429092">
                <a:tc>
                  <a:txBody>
                    <a:bodyPr/>
                    <a:lstStyle/>
                    <a:p>
                      <a:pPr indent="0" algn="just">
                        <a:lnSpc>
                          <a:spcPct val="100000"/>
                        </a:lnSpc>
                        <a:spcBef>
                          <a:spcPts val="0"/>
                        </a:spcBef>
                        <a:spcAft>
                          <a:spcPts val="0"/>
                        </a:spcAft>
                        <a:buNone/>
                      </a:pPr>
                      <a:r>
                        <a:rPr lang="en-GB" sz="1400" dirty="0">
                          <a:effectLst/>
                        </a:rPr>
                        <a:t>Hire staff</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Recruit 3 employees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721457507"/>
                  </a:ext>
                </a:extLst>
              </a:tr>
            </a:tbl>
          </a:graphicData>
        </a:graphic>
      </p:graphicFrame>
      <p:graphicFrame>
        <p:nvGraphicFramePr>
          <p:cNvPr id="8" name="Table 7">
            <a:extLst>
              <a:ext uri="{FF2B5EF4-FFF2-40B4-BE49-F238E27FC236}">
                <a16:creationId xmlns="" xmlns:a16="http://schemas.microsoft.com/office/drawing/2014/main" id="{27EF0A0C-84D6-A79F-28EF-6F928946C855}"/>
              </a:ext>
            </a:extLst>
          </p:cNvPr>
          <p:cNvGraphicFramePr>
            <a:graphicFrameLocks noGrp="1"/>
          </p:cNvGraphicFramePr>
          <p:nvPr>
            <p:extLst>
              <p:ext uri="{D42A27DB-BD31-4B8C-83A1-F6EECF244321}">
                <p14:modId xmlns:p14="http://schemas.microsoft.com/office/powerpoint/2010/main" val="2126676380"/>
              </p:ext>
            </p:extLst>
          </p:nvPr>
        </p:nvGraphicFramePr>
        <p:xfrm>
          <a:off x="5925311" y="4841068"/>
          <a:ext cx="6010656" cy="2018045"/>
        </p:xfrm>
        <a:graphic>
          <a:graphicData uri="http://schemas.openxmlformats.org/drawingml/2006/table">
            <a:tbl>
              <a:tblPr firstRow="1" firstCol="1" bandRow="1">
                <a:tableStyleId>{5C22544A-7EE6-4342-B048-85BDC9FD1C3A}</a:tableStyleId>
              </a:tblPr>
              <a:tblGrid>
                <a:gridCol w="2993381">
                  <a:extLst>
                    <a:ext uri="{9D8B030D-6E8A-4147-A177-3AD203B41FA5}">
                      <a16:colId xmlns="" xmlns:a16="http://schemas.microsoft.com/office/drawing/2014/main" val="178822435"/>
                    </a:ext>
                  </a:extLst>
                </a:gridCol>
                <a:gridCol w="3017275">
                  <a:extLst>
                    <a:ext uri="{9D8B030D-6E8A-4147-A177-3AD203B41FA5}">
                      <a16:colId xmlns="" xmlns:a16="http://schemas.microsoft.com/office/drawing/2014/main" val="1557636475"/>
                    </a:ext>
                  </a:extLst>
                </a:gridCol>
              </a:tblGrid>
              <a:tr h="433798">
                <a:tc>
                  <a:txBody>
                    <a:bodyPr/>
                    <a:lstStyle/>
                    <a:p>
                      <a:pPr indent="457200" algn="just">
                        <a:lnSpc>
                          <a:spcPct val="100000"/>
                        </a:lnSpc>
                        <a:spcBef>
                          <a:spcPts val="0"/>
                        </a:spcBef>
                        <a:spcAft>
                          <a:spcPts val="0"/>
                        </a:spcAft>
                        <a:buNone/>
                      </a:pPr>
                      <a:r>
                        <a:rPr lang="en-GB" sz="1200" dirty="0">
                          <a:effectLst/>
                        </a:rPr>
                        <a:t>Objective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457200" algn="just">
                        <a:lnSpc>
                          <a:spcPct val="100000"/>
                        </a:lnSpc>
                        <a:spcBef>
                          <a:spcPts val="0"/>
                        </a:spcBef>
                        <a:spcAft>
                          <a:spcPts val="0"/>
                        </a:spcAft>
                        <a:buNone/>
                      </a:pPr>
                      <a:r>
                        <a:rPr lang="en-GB" sz="1200">
                          <a:effectLst/>
                        </a:rPr>
                        <a:t>Action</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013246329"/>
                  </a:ext>
                </a:extLst>
              </a:tr>
              <a:tr h="716651">
                <a:tc>
                  <a:txBody>
                    <a:bodyPr/>
                    <a:lstStyle/>
                    <a:p>
                      <a:pPr indent="0" algn="just">
                        <a:lnSpc>
                          <a:spcPct val="100000"/>
                        </a:lnSpc>
                        <a:spcBef>
                          <a:spcPts val="0"/>
                        </a:spcBef>
                        <a:spcAft>
                          <a:spcPts val="0"/>
                        </a:spcAft>
                        <a:buNone/>
                      </a:pPr>
                      <a:r>
                        <a:rPr lang="en-GB" sz="1400" dirty="0">
                          <a:effectLst/>
                        </a:rPr>
                        <a:t>Expand product line</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Introduce seasonal and speciality products.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902624261"/>
                  </a:ext>
                </a:extLst>
              </a:tr>
              <a:tr h="433798">
                <a:tc>
                  <a:txBody>
                    <a:bodyPr/>
                    <a:lstStyle/>
                    <a:p>
                      <a:pPr indent="0" algn="just">
                        <a:lnSpc>
                          <a:spcPct val="100000"/>
                        </a:lnSpc>
                        <a:spcBef>
                          <a:spcPts val="0"/>
                        </a:spcBef>
                        <a:spcAft>
                          <a:spcPts val="0"/>
                        </a:spcAft>
                        <a:buNone/>
                      </a:pPr>
                      <a:r>
                        <a:rPr lang="en-GB" sz="1400">
                          <a:effectLst/>
                        </a:rPr>
                        <a:t>Increase capacity</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Invest in additional equipment.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074516728"/>
                  </a:ext>
                </a:extLst>
              </a:tr>
              <a:tr h="433798">
                <a:tc>
                  <a:txBody>
                    <a:bodyPr/>
                    <a:lstStyle/>
                    <a:p>
                      <a:pPr indent="0" algn="just">
                        <a:lnSpc>
                          <a:spcPct val="100000"/>
                        </a:lnSpc>
                        <a:spcBef>
                          <a:spcPts val="0"/>
                        </a:spcBef>
                        <a:spcAft>
                          <a:spcPts val="0"/>
                        </a:spcAft>
                        <a:buNone/>
                      </a:pPr>
                      <a:r>
                        <a:rPr lang="en-GB" sz="1400">
                          <a:effectLst/>
                        </a:rPr>
                        <a:t>Open the second branch.</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400" dirty="0">
                          <a:effectLst/>
                        </a:rPr>
                        <a:t>Evaluate the new location after 3 years.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401876940"/>
                  </a:ext>
                </a:extLst>
              </a:tr>
            </a:tbl>
          </a:graphicData>
        </a:graphic>
      </p:graphicFrame>
    </p:spTree>
    <p:extLst>
      <p:ext uri="{BB962C8B-B14F-4D97-AF65-F5344CB8AC3E}">
        <p14:creationId xmlns:p14="http://schemas.microsoft.com/office/powerpoint/2010/main" val="19495497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Section 3 – PESTEL Analysis</a:t>
            </a:r>
            <a:endParaRPr lang="en-GB" b="1" i="1" dirty="0"/>
          </a:p>
        </p:txBody>
      </p:sp>
      <p:graphicFrame>
        <p:nvGraphicFramePr>
          <p:cNvPr id="3" name="Content Placeholder 2">
            <a:extLst>
              <a:ext uri="{FF2B5EF4-FFF2-40B4-BE49-F238E27FC236}">
                <a16:creationId xmlns="" xmlns:a16="http://schemas.microsoft.com/office/drawing/2014/main" id="{5DF4CC31-40CE-2E0B-FA11-30AD2E9F86F1}"/>
              </a:ext>
            </a:extLst>
          </p:cNvPr>
          <p:cNvGraphicFramePr>
            <a:graphicFrameLocks noGrp="1"/>
          </p:cNvGraphicFramePr>
          <p:nvPr>
            <p:ph sz="half" idx="1"/>
            <p:extLst>
              <p:ext uri="{D42A27DB-BD31-4B8C-83A1-F6EECF244321}">
                <p14:modId xmlns:p14="http://schemas.microsoft.com/office/powerpoint/2010/main" val="2058475406"/>
              </p:ext>
            </p:extLst>
          </p:nvPr>
        </p:nvGraphicFramePr>
        <p:xfrm>
          <a:off x="233659" y="1828801"/>
          <a:ext cx="11802131" cy="4892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70288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Section 4 - Marketing Strategies</a:t>
            </a:r>
            <a:endParaRPr lang="en-GB" b="1" i="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734772446"/>
              </p:ext>
            </p:extLst>
          </p:nvPr>
        </p:nvGraphicFramePr>
        <p:xfrm>
          <a:off x="680320" y="2336872"/>
          <a:ext cx="11348393" cy="4303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1439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Section 4 - Marketing Strategies</a:t>
            </a:r>
          </a:p>
        </p:txBody>
      </p:sp>
      <p:sp>
        <p:nvSpPr>
          <p:cNvPr id="6" name="Rectangle 5"/>
          <p:cNvSpPr/>
          <p:nvPr/>
        </p:nvSpPr>
        <p:spPr>
          <a:xfrm>
            <a:off x="4326303" y="1992934"/>
            <a:ext cx="1707519" cy="335156"/>
          </a:xfrm>
          <a:prstGeom prst="rect">
            <a:avLst/>
          </a:prstGeom>
        </p:spPr>
        <p:txBody>
          <a:bodyPr wrap="none">
            <a:spAutoFit/>
          </a:bodyPr>
          <a:lstStyle/>
          <a:p>
            <a:pPr algn="just">
              <a:lnSpc>
                <a:spcPct val="150000"/>
              </a:lnSpc>
              <a:spcBef>
                <a:spcPts val="600"/>
              </a:spcBef>
              <a:spcAft>
                <a:spcPts val="600"/>
              </a:spcAft>
            </a:pPr>
            <a:r>
              <a:rPr lang="en-GB" sz="1200" b="1" i="1" dirty="0">
                <a:effectLst/>
                <a:latin typeface="Arial" panose="020B0604020202020204" pitchFamily="34" charset="0"/>
                <a:ea typeface="Times New Roman" panose="02020603050405020304" pitchFamily="18" charset="0"/>
                <a:cs typeface="Times New Roman" panose="02020603050405020304" pitchFamily="18" charset="0"/>
              </a:rPr>
              <a:t>Organisational Chart</a:t>
            </a:r>
          </a:p>
        </p:txBody>
      </p:sp>
      <p:sp>
        <p:nvSpPr>
          <p:cNvPr id="8" name="Rectangle 7"/>
          <p:cNvSpPr/>
          <p:nvPr/>
        </p:nvSpPr>
        <p:spPr>
          <a:xfrm>
            <a:off x="4366132" y="3856995"/>
            <a:ext cx="1303562" cy="335156"/>
          </a:xfrm>
          <a:prstGeom prst="rect">
            <a:avLst/>
          </a:prstGeom>
        </p:spPr>
        <p:txBody>
          <a:bodyPr wrap="none">
            <a:spAutoFit/>
          </a:bodyPr>
          <a:lstStyle/>
          <a:p>
            <a:pPr algn="just">
              <a:lnSpc>
                <a:spcPct val="150000"/>
              </a:lnSpc>
              <a:spcBef>
                <a:spcPts val="600"/>
              </a:spcBef>
              <a:spcAft>
                <a:spcPts val="600"/>
              </a:spcAft>
            </a:pPr>
            <a:r>
              <a:rPr lang="en-GB" sz="1200" b="1" i="1" dirty="0">
                <a:effectLst/>
                <a:latin typeface="Arial" panose="020B0604020202020204" pitchFamily="34" charset="0"/>
                <a:ea typeface="Times New Roman" panose="02020603050405020304" pitchFamily="18" charset="0"/>
                <a:cs typeface="Times New Roman" panose="02020603050405020304" pitchFamily="18" charset="0"/>
              </a:rPr>
              <a:t>Key Milestones</a:t>
            </a:r>
          </a:p>
        </p:txBody>
      </p:sp>
      <p:sp>
        <p:nvSpPr>
          <p:cNvPr id="10" name="TextBox 9">
            <a:extLst>
              <a:ext uri="{FF2B5EF4-FFF2-40B4-BE49-F238E27FC236}">
                <a16:creationId xmlns="" xmlns:a16="http://schemas.microsoft.com/office/drawing/2014/main" id="{B57670F4-92A2-EE22-F9A8-367B82D452C7}"/>
              </a:ext>
            </a:extLst>
          </p:cNvPr>
          <p:cNvSpPr txBox="1"/>
          <p:nvPr/>
        </p:nvSpPr>
        <p:spPr>
          <a:xfrm>
            <a:off x="456520" y="1927385"/>
            <a:ext cx="3298371" cy="314894"/>
          </a:xfrm>
          <a:prstGeom prst="rect">
            <a:avLst/>
          </a:prstGeom>
          <a:noFill/>
        </p:spPr>
        <p:txBody>
          <a:bodyPr wrap="square">
            <a:spAutoFit/>
          </a:bodyPr>
          <a:lstStyle/>
          <a:p>
            <a:pPr marL="0" marR="0" algn="just">
              <a:lnSpc>
                <a:spcPct val="150000"/>
              </a:lnSpc>
              <a:spcBef>
                <a:spcPts val="600"/>
              </a:spcBef>
              <a:spcAft>
                <a:spcPts val="600"/>
              </a:spcAft>
              <a:buNone/>
            </a:pPr>
            <a:r>
              <a:rPr lang="en-GB" sz="1100" b="1" i="1" dirty="0">
                <a:effectLst/>
                <a:latin typeface="Arial" panose="020B0604020202020204" pitchFamily="34" charset="0"/>
                <a:ea typeface="Times New Roman" panose="02020603050405020304" pitchFamily="18" charset="0"/>
                <a:cs typeface="Times New Roman" panose="02020603050405020304" pitchFamily="18" charset="0"/>
              </a:rPr>
              <a:t>Management Team and Their Background</a:t>
            </a:r>
          </a:p>
        </p:txBody>
      </p:sp>
      <p:graphicFrame>
        <p:nvGraphicFramePr>
          <p:cNvPr id="4" name="Table 3">
            <a:extLst>
              <a:ext uri="{FF2B5EF4-FFF2-40B4-BE49-F238E27FC236}">
                <a16:creationId xmlns="" xmlns:a16="http://schemas.microsoft.com/office/drawing/2014/main" id="{C9A6583C-4A3B-84AC-63CD-46945E735967}"/>
              </a:ext>
            </a:extLst>
          </p:cNvPr>
          <p:cNvGraphicFramePr>
            <a:graphicFrameLocks noGrp="1"/>
          </p:cNvGraphicFramePr>
          <p:nvPr>
            <p:extLst>
              <p:ext uri="{D42A27DB-BD31-4B8C-83A1-F6EECF244321}">
                <p14:modId xmlns:p14="http://schemas.microsoft.com/office/powerpoint/2010/main" val="9520798"/>
              </p:ext>
            </p:extLst>
          </p:nvPr>
        </p:nvGraphicFramePr>
        <p:xfrm>
          <a:off x="263691" y="2412438"/>
          <a:ext cx="3393909" cy="3866440"/>
        </p:xfrm>
        <a:graphic>
          <a:graphicData uri="http://schemas.openxmlformats.org/drawingml/2006/table">
            <a:tbl>
              <a:tblPr firstRow="1" firstCol="1" bandRow="1">
                <a:tableStyleId>{5C22544A-7EE6-4342-B048-85BDC9FD1C3A}</a:tableStyleId>
              </a:tblPr>
              <a:tblGrid>
                <a:gridCol w="933005">
                  <a:extLst>
                    <a:ext uri="{9D8B030D-6E8A-4147-A177-3AD203B41FA5}">
                      <a16:colId xmlns="" xmlns:a16="http://schemas.microsoft.com/office/drawing/2014/main" val="2197011789"/>
                    </a:ext>
                  </a:extLst>
                </a:gridCol>
                <a:gridCol w="2460904">
                  <a:extLst>
                    <a:ext uri="{9D8B030D-6E8A-4147-A177-3AD203B41FA5}">
                      <a16:colId xmlns="" xmlns:a16="http://schemas.microsoft.com/office/drawing/2014/main" val="3126251570"/>
                    </a:ext>
                  </a:extLst>
                </a:gridCol>
              </a:tblGrid>
              <a:tr h="966610">
                <a:tc>
                  <a:txBody>
                    <a:bodyPr/>
                    <a:lstStyle/>
                    <a:p>
                      <a:pPr indent="0" algn="just">
                        <a:lnSpc>
                          <a:spcPct val="100000"/>
                        </a:lnSpc>
                        <a:spcBef>
                          <a:spcPts val="600"/>
                        </a:spcBef>
                        <a:spcAft>
                          <a:spcPts val="600"/>
                        </a:spcAft>
                        <a:buNone/>
                      </a:pPr>
                      <a:r>
                        <a:rPr lang="en-GB" sz="1200" dirty="0">
                          <a:effectLst/>
                        </a:rPr>
                        <a:t>Role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600"/>
                        </a:spcBef>
                        <a:spcAft>
                          <a:spcPts val="600"/>
                        </a:spcAft>
                        <a:buNone/>
                      </a:pPr>
                      <a:r>
                        <a:rPr lang="en-GB" sz="1200" dirty="0">
                          <a:effectLst/>
                        </a:rPr>
                        <a:t>Background</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889173092"/>
                  </a:ext>
                </a:extLst>
              </a:tr>
              <a:tr h="966610">
                <a:tc>
                  <a:txBody>
                    <a:bodyPr/>
                    <a:lstStyle/>
                    <a:p>
                      <a:pPr indent="0" algn="just">
                        <a:lnSpc>
                          <a:spcPct val="100000"/>
                        </a:lnSpc>
                        <a:spcBef>
                          <a:spcPts val="600"/>
                        </a:spcBef>
                        <a:spcAft>
                          <a:spcPts val="600"/>
                        </a:spcAft>
                        <a:buNone/>
                      </a:pPr>
                      <a:r>
                        <a:rPr lang="en-GB" sz="1200">
                          <a:effectLst/>
                        </a:rPr>
                        <a:t>Owner and Manager</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600"/>
                        </a:spcBef>
                        <a:spcAft>
                          <a:spcPts val="600"/>
                        </a:spcAft>
                        <a:buNone/>
                      </a:pPr>
                      <a:r>
                        <a:rPr lang="en-GB" sz="1200" dirty="0">
                          <a:effectLst/>
                        </a:rPr>
                        <a:t>Degree in Business Management with bakery experience.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33724295"/>
                  </a:ext>
                </a:extLst>
              </a:tr>
              <a:tr h="966610">
                <a:tc>
                  <a:txBody>
                    <a:bodyPr/>
                    <a:lstStyle/>
                    <a:p>
                      <a:pPr indent="0" algn="just">
                        <a:lnSpc>
                          <a:spcPct val="100000"/>
                        </a:lnSpc>
                        <a:spcBef>
                          <a:spcPts val="600"/>
                        </a:spcBef>
                        <a:spcAft>
                          <a:spcPts val="600"/>
                        </a:spcAft>
                        <a:buNone/>
                      </a:pPr>
                      <a:r>
                        <a:rPr lang="en-GB" sz="1200">
                          <a:effectLst/>
                        </a:rPr>
                        <a:t>Head Baker</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600"/>
                        </a:spcBef>
                        <a:spcAft>
                          <a:spcPts val="600"/>
                        </a:spcAft>
                        <a:buNone/>
                      </a:pPr>
                      <a:r>
                        <a:rPr lang="en-GB" sz="1200" dirty="0">
                          <a:effectLst/>
                        </a:rPr>
                        <a:t>8 years of experience in artisan baking.</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517561382"/>
                  </a:ext>
                </a:extLst>
              </a:tr>
              <a:tr h="966610">
                <a:tc>
                  <a:txBody>
                    <a:bodyPr/>
                    <a:lstStyle/>
                    <a:p>
                      <a:pPr indent="0" algn="just">
                        <a:lnSpc>
                          <a:spcPct val="100000"/>
                        </a:lnSpc>
                        <a:spcBef>
                          <a:spcPts val="600"/>
                        </a:spcBef>
                        <a:spcAft>
                          <a:spcPts val="600"/>
                        </a:spcAft>
                        <a:buNone/>
                      </a:pPr>
                      <a:r>
                        <a:rPr lang="en-GB" sz="1200">
                          <a:effectLst/>
                        </a:rPr>
                        <a:t>Marketing Officer</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600"/>
                        </a:spcBef>
                        <a:spcAft>
                          <a:spcPts val="600"/>
                        </a:spcAft>
                        <a:buNone/>
                      </a:pPr>
                      <a:r>
                        <a:rPr lang="en-GB" sz="1200" dirty="0">
                          <a:effectLst/>
                        </a:rPr>
                        <a:t>Skilled in digital marketing and social media campaigns.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244781885"/>
                  </a:ext>
                </a:extLst>
              </a:tr>
            </a:tbl>
          </a:graphicData>
        </a:graphic>
      </p:graphicFrame>
      <p:graphicFrame>
        <p:nvGraphicFramePr>
          <p:cNvPr id="5" name="Table 4">
            <a:extLst>
              <a:ext uri="{FF2B5EF4-FFF2-40B4-BE49-F238E27FC236}">
                <a16:creationId xmlns="" xmlns:a16="http://schemas.microsoft.com/office/drawing/2014/main" id="{78D7906C-BDEC-FF4E-09C2-654C397F5811}"/>
              </a:ext>
            </a:extLst>
          </p:cNvPr>
          <p:cNvGraphicFramePr>
            <a:graphicFrameLocks noGrp="1"/>
          </p:cNvGraphicFramePr>
          <p:nvPr>
            <p:extLst>
              <p:ext uri="{D42A27DB-BD31-4B8C-83A1-F6EECF244321}">
                <p14:modId xmlns:p14="http://schemas.microsoft.com/office/powerpoint/2010/main" val="330239681"/>
              </p:ext>
            </p:extLst>
          </p:nvPr>
        </p:nvGraphicFramePr>
        <p:xfrm>
          <a:off x="4275869" y="2357221"/>
          <a:ext cx="2600419" cy="1684155"/>
        </p:xfrm>
        <a:graphic>
          <a:graphicData uri="http://schemas.openxmlformats.org/drawingml/2006/table">
            <a:tbl>
              <a:tblPr firstRow="1" firstCol="1" bandRow="1">
                <a:tableStyleId>{5C22544A-7EE6-4342-B048-85BDC9FD1C3A}</a:tableStyleId>
              </a:tblPr>
              <a:tblGrid>
                <a:gridCol w="1424603">
                  <a:extLst>
                    <a:ext uri="{9D8B030D-6E8A-4147-A177-3AD203B41FA5}">
                      <a16:colId xmlns="" xmlns:a16="http://schemas.microsoft.com/office/drawing/2014/main" val="1314055263"/>
                    </a:ext>
                  </a:extLst>
                </a:gridCol>
                <a:gridCol w="1175816">
                  <a:extLst>
                    <a:ext uri="{9D8B030D-6E8A-4147-A177-3AD203B41FA5}">
                      <a16:colId xmlns="" xmlns:a16="http://schemas.microsoft.com/office/drawing/2014/main" val="2693531060"/>
                    </a:ext>
                  </a:extLst>
                </a:gridCol>
              </a:tblGrid>
              <a:tr h="292340">
                <a:tc>
                  <a:txBody>
                    <a:bodyPr/>
                    <a:lstStyle/>
                    <a:p>
                      <a:pPr indent="0" algn="just">
                        <a:lnSpc>
                          <a:spcPct val="150000"/>
                        </a:lnSpc>
                        <a:spcBef>
                          <a:spcPts val="600"/>
                        </a:spcBef>
                        <a:spcAft>
                          <a:spcPts val="600"/>
                        </a:spcAft>
                        <a:buNone/>
                      </a:pPr>
                      <a:r>
                        <a:rPr lang="en-GB" sz="1200" dirty="0">
                          <a:effectLst/>
                        </a:rPr>
                        <a:t>Position</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a:effectLst/>
                        </a:rPr>
                        <a:t>Reports To</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293438060"/>
                  </a:ext>
                </a:extLst>
              </a:tr>
              <a:tr h="292340">
                <a:tc>
                  <a:txBody>
                    <a:bodyPr/>
                    <a:lstStyle/>
                    <a:p>
                      <a:pPr indent="0" algn="just">
                        <a:lnSpc>
                          <a:spcPct val="150000"/>
                        </a:lnSpc>
                        <a:spcBef>
                          <a:spcPts val="600"/>
                        </a:spcBef>
                        <a:spcAft>
                          <a:spcPts val="600"/>
                        </a:spcAft>
                        <a:buNone/>
                      </a:pPr>
                      <a:r>
                        <a:rPr lang="en-GB" sz="1200">
                          <a:effectLst/>
                        </a:rPr>
                        <a:t>Owner</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Board/Investors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994598815"/>
                  </a:ext>
                </a:extLst>
              </a:tr>
              <a:tr h="292340">
                <a:tc>
                  <a:txBody>
                    <a:bodyPr/>
                    <a:lstStyle/>
                    <a:p>
                      <a:pPr indent="0" algn="just">
                        <a:lnSpc>
                          <a:spcPct val="150000"/>
                        </a:lnSpc>
                        <a:spcBef>
                          <a:spcPts val="600"/>
                        </a:spcBef>
                        <a:spcAft>
                          <a:spcPts val="600"/>
                        </a:spcAft>
                        <a:buNone/>
                      </a:pPr>
                      <a:r>
                        <a:rPr lang="en-GB" sz="1200">
                          <a:effectLst/>
                        </a:rPr>
                        <a:t>Head Baker</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Owner</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975697615"/>
                  </a:ext>
                </a:extLst>
              </a:tr>
              <a:tr h="292340">
                <a:tc>
                  <a:txBody>
                    <a:bodyPr/>
                    <a:lstStyle/>
                    <a:p>
                      <a:pPr indent="0" algn="just">
                        <a:lnSpc>
                          <a:spcPct val="150000"/>
                        </a:lnSpc>
                        <a:spcBef>
                          <a:spcPts val="600"/>
                        </a:spcBef>
                        <a:spcAft>
                          <a:spcPts val="600"/>
                        </a:spcAft>
                        <a:buNone/>
                      </a:pPr>
                      <a:r>
                        <a:rPr lang="en-GB" sz="1200">
                          <a:effectLst/>
                        </a:rPr>
                        <a:t>Sales Staff</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Owner</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219028227"/>
                  </a:ext>
                </a:extLst>
              </a:tr>
              <a:tr h="292340">
                <a:tc>
                  <a:txBody>
                    <a:bodyPr/>
                    <a:lstStyle/>
                    <a:p>
                      <a:pPr indent="0" algn="just">
                        <a:lnSpc>
                          <a:spcPct val="150000"/>
                        </a:lnSpc>
                        <a:spcBef>
                          <a:spcPts val="600"/>
                        </a:spcBef>
                        <a:spcAft>
                          <a:spcPts val="600"/>
                        </a:spcAft>
                        <a:buNone/>
                      </a:pPr>
                      <a:r>
                        <a:rPr lang="en-GB" sz="1200" dirty="0">
                          <a:effectLst/>
                        </a:rPr>
                        <a:t>Marketing Officer</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Owner</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847682075"/>
                  </a:ext>
                </a:extLst>
              </a:tr>
            </a:tbl>
          </a:graphicData>
        </a:graphic>
      </p:graphicFrame>
      <p:graphicFrame>
        <p:nvGraphicFramePr>
          <p:cNvPr id="7" name="Table 6">
            <a:extLst>
              <a:ext uri="{FF2B5EF4-FFF2-40B4-BE49-F238E27FC236}">
                <a16:creationId xmlns="" xmlns:a16="http://schemas.microsoft.com/office/drawing/2014/main" id="{F105843B-6162-0513-8AA8-179EFCCA4C53}"/>
              </a:ext>
            </a:extLst>
          </p:cNvPr>
          <p:cNvGraphicFramePr>
            <a:graphicFrameLocks noGrp="1"/>
          </p:cNvGraphicFramePr>
          <p:nvPr>
            <p:extLst>
              <p:ext uri="{D42A27DB-BD31-4B8C-83A1-F6EECF244321}">
                <p14:modId xmlns:p14="http://schemas.microsoft.com/office/powerpoint/2010/main" val="3432973361"/>
              </p:ext>
            </p:extLst>
          </p:nvPr>
        </p:nvGraphicFramePr>
        <p:xfrm>
          <a:off x="4366132" y="4431054"/>
          <a:ext cx="2388236" cy="1847822"/>
        </p:xfrm>
        <a:graphic>
          <a:graphicData uri="http://schemas.openxmlformats.org/drawingml/2006/table">
            <a:tbl>
              <a:tblPr firstRow="1" firstCol="1" bandRow="1">
                <a:tableStyleId>{5C22544A-7EE6-4342-B048-85BDC9FD1C3A}</a:tableStyleId>
              </a:tblPr>
              <a:tblGrid>
                <a:gridCol w="1597693">
                  <a:extLst>
                    <a:ext uri="{9D8B030D-6E8A-4147-A177-3AD203B41FA5}">
                      <a16:colId xmlns="" xmlns:a16="http://schemas.microsoft.com/office/drawing/2014/main" val="894954353"/>
                    </a:ext>
                  </a:extLst>
                </a:gridCol>
                <a:gridCol w="790543">
                  <a:extLst>
                    <a:ext uri="{9D8B030D-6E8A-4147-A177-3AD203B41FA5}">
                      <a16:colId xmlns="" xmlns:a16="http://schemas.microsoft.com/office/drawing/2014/main" val="630819081"/>
                    </a:ext>
                  </a:extLst>
                </a:gridCol>
              </a:tblGrid>
              <a:tr h="552877">
                <a:tc>
                  <a:txBody>
                    <a:bodyPr/>
                    <a:lstStyle/>
                    <a:p>
                      <a:pPr indent="0" algn="just">
                        <a:lnSpc>
                          <a:spcPct val="150000"/>
                        </a:lnSpc>
                        <a:spcBef>
                          <a:spcPts val="600"/>
                        </a:spcBef>
                        <a:spcAft>
                          <a:spcPts val="600"/>
                        </a:spcAft>
                        <a:buNone/>
                      </a:pPr>
                      <a:r>
                        <a:rPr lang="en-GB" sz="1200" dirty="0">
                          <a:effectLst/>
                        </a:rPr>
                        <a:t>Milestone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a:effectLst/>
                        </a:rPr>
                        <a:t>Timeline</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187810956"/>
                  </a:ext>
                </a:extLst>
              </a:tr>
              <a:tr h="258989">
                <a:tc>
                  <a:txBody>
                    <a:bodyPr/>
                    <a:lstStyle/>
                    <a:p>
                      <a:pPr indent="0" algn="just">
                        <a:lnSpc>
                          <a:spcPct val="150000"/>
                        </a:lnSpc>
                        <a:spcBef>
                          <a:spcPts val="600"/>
                        </a:spcBef>
                        <a:spcAft>
                          <a:spcPts val="600"/>
                        </a:spcAft>
                        <a:buNone/>
                      </a:pPr>
                      <a:r>
                        <a:rPr lang="en-GB" sz="1200">
                          <a:effectLst/>
                        </a:rPr>
                        <a:t>Secure funding</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Month 1</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736696420"/>
                  </a:ext>
                </a:extLst>
              </a:tr>
              <a:tr h="258989">
                <a:tc>
                  <a:txBody>
                    <a:bodyPr/>
                    <a:lstStyle/>
                    <a:p>
                      <a:pPr indent="0" algn="just">
                        <a:lnSpc>
                          <a:spcPct val="150000"/>
                        </a:lnSpc>
                        <a:spcBef>
                          <a:spcPts val="600"/>
                        </a:spcBef>
                        <a:spcAft>
                          <a:spcPts val="600"/>
                        </a:spcAft>
                        <a:buNone/>
                      </a:pPr>
                      <a:r>
                        <a:rPr lang="en-GB" sz="1200">
                          <a:effectLst/>
                        </a:rPr>
                        <a:t>Lease premises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Month 2</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651000730"/>
                  </a:ext>
                </a:extLst>
              </a:tr>
              <a:tr h="258989">
                <a:tc>
                  <a:txBody>
                    <a:bodyPr/>
                    <a:lstStyle/>
                    <a:p>
                      <a:pPr indent="0" algn="just">
                        <a:lnSpc>
                          <a:spcPct val="150000"/>
                        </a:lnSpc>
                        <a:spcBef>
                          <a:spcPts val="600"/>
                        </a:spcBef>
                        <a:spcAft>
                          <a:spcPts val="600"/>
                        </a:spcAft>
                        <a:buNone/>
                      </a:pPr>
                      <a:r>
                        <a:rPr lang="en-GB" sz="1200">
                          <a:effectLst/>
                        </a:rPr>
                        <a:t>Install equipment</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Month 3</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688127947"/>
                  </a:ext>
                </a:extLst>
              </a:tr>
              <a:tr h="258989">
                <a:tc>
                  <a:txBody>
                    <a:bodyPr/>
                    <a:lstStyle/>
                    <a:p>
                      <a:pPr indent="0" algn="just">
                        <a:lnSpc>
                          <a:spcPct val="150000"/>
                        </a:lnSpc>
                        <a:spcBef>
                          <a:spcPts val="600"/>
                        </a:spcBef>
                        <a:spcAft>
                          <a:spcPts val="600"/>
                        </a:spcAft>
                        <a:buNone/>
                      </a:pPr>
                      <a:r>
                        <a:rPr lang="en-GB" sz="1200">
                          <a:effectLst/>
                        </a:rPr>
                        <a:t>Launch operations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Month 4</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692404206"/>
                  </a:ext>
                </a:extLst>
              </a:tr>
              <a:tr h="258989">
                <a:tc>
                  <a:txBody>
                    <a:bodyPr/>
                    <a:lstStyle/>
                    <a:p>
                      <a:pPr indent="0" algn="just">
                        <a:lnSpc>
                          <a:spcPct val="150000"/>
                        </a:lnSpc>
                        <a:spcBef>
                          <a:spcPts val="600"/>
                        </a:spcBef>
                        <a:spcAft>
                          <a:spcPts val="600"/>
                        </a:spcAft>
                        <a:buNone/>
                      </a:pPr>
                      <a:r>
                        <a:rPr lang="en-GB" sz="1200" dirty="0">
                          <a:effectLst/>
                        </a:rPr>
                        <a:t>Break-even</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50000"/>
                        </a:lnSpc>
                        <a:spcBef>
                          <a:spcPts val="600"/>
                        </a:spcBef>
                        <a:spcAft>
                          <a:spcPts val="600"/>
                        </a:spcAft>
                        <a:buNone/>
                      </a:pPr>
                      <a:r>
                        <a:rPr lang="en-GB" sz="1200" dirty="0">
                          <a:effectLst/>
                        </a:rPr>
                        <a:t>Month 12</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91489882"/>
                  </a:ext>
                </a:extLst>
              </a:tr>
            </a:tbl>
          </a:graphicData>
        </a:graphic>
      </p:graphicFrame>
      <p:sp>
        <p:nvSpPr>
          <p:cNvPr id="13" name="TextBox 12">
            <a:extLst>
              <a:ext uri="{FF2B5EF4-FFF2-40B4-BE49-F238E27FC236}">
                <a16:creationId xmlns="" xmlns:a16="http://schemas.microsoft.com/office/drawing/2014/main" id="{9B624801-3672-95D3-59A9-2E8E0D75A024}"/>
              </a:ext>
            </a:extLst>
          </p:cNvPr>
          <p:cNvSpPr txBox="1"/>
          <p:nvPr/>
        </p:nvSpPr>
        <p:spPr>
          <a:xfrm>
            <a:off x="7181088" y="3092226"/>
            <a:ext cx="4747221" cy="2677656"/>
          </a:xfrm>
          <a:prstGeom prst="rect">
            <a:avLst/>
          </a:prstGeom>
          <a:noFill/>
        </p:spPr>
        <p:txBody>
          <a:bodyPr wrap="square">
            <a:spAutoFit/>
          </a:bodyPr>
          <a:lstStyle/>
          <a:p>
            <a:pPr algn="just"/>
            <a:r>
              <a:rPr lang="en-US" sz="1400" dirty="0"/>
              <a:t>The Management team includes the Owner and Manager, the Head Baker, and the Marketing Officer. The Owner has a degree in Business Management and experience in the bakery industry. The Head Baker has 8 years of artisan baking experience. The Marketing Officer focuses on customer engagement and digital marketing strategies. The </a:t>
            </a:r>
            <a:r>
              <a:rPr lang="en-US" sz="1400" dirty="0" err="1"/>
              <a:t>organisational</a:t>
            </a:r>
            <a:r>
              <a:rPr lang="en-US" sz="1400" dirty="0"/>
              <a:t> structure is </a:t>
            </a:r>
            <a:r>
              <a:rPr lang="en-US" sz="1400" dirty="0" err="1"/>
              <a:t>centralised</a:t>
            </a:r>
            <a:r>
              <a:rPr lang="en-US" sz="1400" dirty="0"/>
              <a:t> and is simple, which gives absolute communication and control of operations. The milestones to be met are funding by month 1, premises by month 2, equipment by month 3, operations by month 4, and break-even in 12 months. This systematic process will provide regulated growth, operational stability, and sustainability.</a:t>
            </a:r>
            <a:endParaRPr lang="en-GB" sz="1400" dirty="0"/>
          </a:p>
        </p:txBody>
      </p:sp>
    </p:spTree>
    <p:extLst>
      <p:ext uri="{BB962C8B-B14F-4D97-AF65-F5344CB8AC3E}">
        <p14:creationId xmlns:p14="http://schemas.microsoft.com/office/powerpoint/2010/main" val="37187678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Section 5 - Funding Requirements and Allocation</a:t>
            </a:r>
            <a:endParaRPr lang="en-GB" b="1" i="1" dirty="0"/>
          </a:p>
        </p:txBody>
      </p:sp>
      <p:sp>
        <p:nvSpPr>
          <p:cNvPr id="10" name="TextBox 9">
            <a:extLst>
              <a:ext uri="{FF2B5EF4-FFF2-40B4-BE49-F238E27FC236}">
                <a16:creationId xmlns="" xmlns:a16="http://schemas.microsoft.com/office/drawing/2014/main" id="{F448C04F-3BAE-6D6A-9817-C9B11C868B65}"/>
              </a:ext>
            </a:extLst>
          </p:cNvPr>
          <p:cNvSpPr txBox="1"/>
          <p:nvPr/>
        </p:nvSpPr>
        <p:spPr>
          <a:xfrm>
            <a:off x="151164" y="2087290"/>
            <a:ext cx="1741715" cy="375552"/>
          </a:xfrm>
          <a:prstGeom prst="rect">
            <a:avLst/>
          </a:prstGeom>
          <a:noFill/>
        </p:spPr>
        <p:txBody>
          <a:bodyPr wrap="square">
            <a:spAutoFit/>
          </a:bodyPr>
          <a:lstStyle/>
          <a:p>
            <a:pPr marL="0" marR="0" algn="just">
              <a:lnSpc>
                <a:spcPct val="150000"/>
              </a:lnSpc>
              <a:spcBef>
                <a:spcPts val="600"/>
              </a:spcBef>
              <a:spcAft>
                <a:spcPts val="600"/>
              </a:spcAft>
              <a:buNone/>
            </a:pPr>
            <a:r>
              <a:rPr lang="en-GB" sz="1400" b="1" i="1" dirty="0">
                <a:effectLst/>
                <a:latin typeface="Arial" panose="020B0604020202020204" pitchFamily="34" charset="0"/>
                <a:ea typeface="Times New Roman" panose="02020603050405020304" pitchFamily="18" charset="0"/>
                <a:cs typeface="Times New Roman" panose="02020603050405020304" pitchFamily="18" charset="0"/>
              </a:rPr>
              <a:t>Startup Costs</a:t>
            </a:r>
          </a:p>
        </p:txBody>
      </p:sp>
      <p:sp>
        <p:nvSpPr>
          <p:cNvPr id="13" name="TextBox 12">
            <a:extLst>
              <a:ext uri="{FF2B5EF4-FFF2-40B4-BE49-F238E27FC236}">
                <a16:creationId xmlns="" xmlns:a16="http://schemas.microsoft.com/office/drawing/2014/main" id="{68C0A01E-BB32-7F3C-B3E1-600EB09DCC13}"/>
              </a:ext>
            </a:extLst>
          </p:cNvPr>
          <p:cNvSpPr txBox="1"/>
          <p:nvPr/>
        </p:nvSpPr>
        <p:spPr>
          <a:xfrm>
            <a:off x="2169426" y="2109216"/>
            <a:ext cx="2536371" cy="375552"/>
          </a:xfrm>
          <a:prstGeom prst="rect">
            <a:avLst/>
          </a:prstGeom>
          <a:noFill/>
        </p:spPr>
        <p:txBody>
          <a:bodyPr wrap="square">
            <a:spAutoFit/>
          </a:bodyPr>
          <a:lstStyle/>
          <a:p>
            <a:pPr marL="0" marR="0" algn="just">
              <a:lnSpc>
                <a:spcPct val="150000"/>
              </a:lnSpc>
              <a:spcBef>
                <a:spcPts val="600"/>
              </a:spcBef>
              <a:spcAft>
                <a:spcPts val="600"/>
              </a:spcAft>
              <a:buNone/>
            </a:pPr>
            <a:r>
              <a:rPr lang="en-GB" sz="1400" b="1" i="1" dirty="0">
                <a:effectLst/>
                <a:latin typeface="Arial" panose="020B0604020202020204" pitchFamily="34" charset="0"/>
                <a:ea typeface="Times New Roman" panose="02020603050405020304" pitchFamily="18" charset="0"/>
                <a:cs typeface="Times New Roman" panose="02020603050405020304" pitchFamily="18" charset="0"/>
              </a:rPr>
              <a:t>Sources of Finance</a:t>
            </a:r>
          </a:p>
        </p:txBody>
      </p:sp>
      <p:sp>
        <p:nvSpPr>
          <p:cNvPr id="16" name="TextBox 15">
            <a:extLst>
              <a:ext uri="{FF2B5EF4-FFF2-40B4-BE49-F238E27FC236}">
                <a16:creationId xmlns="" xmlns:a16="http://schemas.microsoft.com/office/drawing/2014/main" id="{129F8EF8-4625-5339-D538-5DF4775A3221}"/>
              </a:ext>
            </a:extLst>
          </p:cNvPr>
          <p:cNvSpPr txBox="1"/>
          <p:nvPr/>
        </p:nvSpPr>
        <p:spPr>
          <a:xfrm>
            <a:off x="4221945" y="2097024"/>
            <a:ext cx="2799506" cy="375552"/>
          </a:xfrm>
          <a:prstGeom prst="rect">
            <a:avLst/>
          </a:prstGeom>
          <a:noFill/>
        </p:spPr>
        <p:txBody>
          <a:bodyPr wrap="square">
            <a:spAutoFit/>
          </a:bodyPr>
          <a:lstStyle/>
          <a:p>
            <a:pPr marL="0" marR="0" algn="just">
              <a:lnSpc>
                <a:spcPct val="150000"/>
              </a:lnSpc>
              <a:spcBef>
                <a:spcPts val="600"/>
              </a:spcBef>
              <a:spcAft>
                <a:spcPts val="600"/>
              </a:spcAft>
              <a:buNone/>
            </a:pPr>
            <a:r>
              <a:rPr lang="en-GB" sz="1400" b="1" i="1" dirty="0">
                <a:effectLst/>
                <a:latin typeface="Arial" panose="020B0604020202020204" pitchFamily="34" charset="0"/>
                <a:ea typeface="Times New Roman" panose="02020603050405020304" pitchFamily="18" charset="0"/>
                <a:cs typeface="Times New Roman" panose="02020603050405020304" pitchFamily="18" charset="0"/>
              </a:rPr>
              <a:t>Monthly Operating Expenses</a:t>
            </a:r>
          </a:p>
        </p:txBody>
      </p:sp>
      <p:sp>
        <p:nvSpPr>
          <p:cNvPr id="19" name="TextBox 18">
            <a:extLst>
              <a:ext uri="{FF2B5EF4-FFF2-40B4-BE49-F238E27FC236}">
                <a16:creationId xmlns="" xmlns:a16="http://schemas.microsoft.com/office/drawing/2014/main" id="{D3BAC7DF-C7BD-D441-7A93-ADB8222F4319}"/>
              </a:ext>
            </a:extLst>
          </p:cNvPr>
          <p:cNvSpPr txBox="1"/>
          <p:nvPr/>
        </p:nvSpPr>
        <p:spPr>
          <a:xfrm>
            <a:off x="7009217" y="2109216"/>
            <a:ext cx="2341300" cy="375552"/>
          </a:xfrm>
          <a:prstGeom prst="rect">
            <a:avLst/>
          </a:prstGeom>
          <a:noFill/>
        </p:spPr>
        <p:txBody>
          <a:bodyPr wrap="square">
            <a:spAutoFit/>
          </a:bodyPr>
          <a:lstStyle/>
          <a:p>
            <a:pPr marL="0" marR="0" algn="just">
              <a:lnSpc>
                <a:spcPct val="150000"/>
              </a:lnSpc>
              <a:spcBef>
                <a:spcPts val="600"/>
              </a:spcBef>
              <a:spcAft>
                <a:spcPts val="600"/>
              </a:spcAft>
              <a:buNone/>
            </a:pPr>
            <a:r>
              <a:rPr lang="en-GB" sz="1400" b="1" i="1" dirty="0">
                <a:effectLst/>
                <a:latin typeface="Arial" panose="020B0604020202020204" pitchFamily="34" charset="0"/>
                <a:ea typeface="Times New Roman" panose="02020603050405020304" pitchFamily="18" charset="0"/>
                <a:cs typeface="Times New Roman" panose="02020603050405020304" pitchFamily="18" charset="0"/>
              </a:rPr>
              <a:t>Sales Forecast</a:t>
            </a:r>
          </a:p>
        </p:txBody>
      </p:sp>
      <p:graphicFrame>
        <p:nvGraphicFramePr>
          <p:cNvPr id="3" name="Table 2">
            <a:extLst>
              <a:ext uri="{FF2B5EF4-FFF2-40B4-BE49-F238E27FC236}">
                <a16:creationId xmlns="" xmlns:a16="http://schemas.microsoft.com/office/drawing/2014/main" id="{D7AA060A-8C9B-E3A1-F4CA-CF7BD5D29EEA}"/>
              </a:ext>
            </a:extLst>
          </p:cNvPr>
          <p:cNvGraphicFramePr>
            <a:graphicFrameLocks noGrp="1"/>
          </p:cNvGraphicFramePr>
          <p:nvPr>
            <p:extLst>
              <p:ext uri="{D42A27DB-BD31-4B8C-83A1-F6EECF244321}">
                <p14:modId xmlns:p14="http://schemas.microsoft.com/office/powerpoint/2010/main" val="4253364799"/>
              </p:ext>
            </p:extLst>
          </p:nvPr>
        </p:nvGraphicFramePr>
        <p:xfrm>
          <a:off x="151164" y="2592616"/>
          <a:ext cx="1921476" cy="4100792"/>
        </p:xfrm>
        <a:graphic>
          <a:graphicData uri="http://schemas.openxmlformats.org/drawingml/2006/table">
            <a:tbl>
              <a:tblPr firstRow="1" firstCol="1" bandRow="1">
                <a:tableStyleId>{5C22544A-7EE6-4342-B048-85BDC9FD1C3A}</a:tableStyleId>
              </a:tblPr>
              <a:tblGrid>
                <a:gridCol w="1075599">
                  <a:extLst>
                    <a:ext uri="{9D8B030D-6E8A-4147-A177-3AD203B41FA5}">
                      <a16:colId xmlns="" xmlns:a16="http://schemas.microsoft.com/office/drawing/2014/main" val="1619187829"/>
                    </a:ext>
                  </a:extLst>
                </a:gridCol>
                <a:gridCol w="845877">
                  <a:extLst>
                    <a:ext uri="{9D8B030D-6E8A-4147-A177-3AD203B41FA5}">
                      <a16:colId xmlns="" xmlns:a16="http://schemas.microsoft.com/office/drawing/2014/main" val="858932469"/>
                    </a:ext>
                  </a:extLst>
                </a:gridCol>
              </a:tblGrid>
              <a:tr h="469941">
                <a:tc>
                  <a:txBody>
                    <a:bodyPr/>
                    <a:lstStyle/>
                    <a:p>
                      <a:pPr indent="0" algn="just">
                        <a:lnSpc>
                          <a:spcPct val="100000"/>
                        </a:lnSpc>
                        <a:spcBef>
                          <a:spcPts val="0"/>
                        </a:spcBef>
                        <a:spcAft>
                          <a:spcPts val="0"/>
                        </a:spcAft>
                        <a:buNone/>
                      </a:pPr>
                      <a:r>
                        <a:rPr lang="en-GB" sz="1200" dirty="0">
                          <a:effectLst/>
                        </a:rPr>
                        <a:t>Item</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tc>
                  <a:txBody>
                    <a:bodyPr/>
                    <a:lstStyle/>
                    <a:p>
                      <a:pPr indent="0" algn="just">
                        <a:lnSpc>
                          <a:spcPct val="100000"/>
                        </a:lnSpc>
                        <a:spcBef>
                          <a:spcPts val="0"/>
                        </a:spcBef>
                        <a:spcAft>
                          <a:spcPts val="0"/>
                        </a:spcAft>
                        <a:buNone/>
                      </a:pPr>
                      <a:r>
                        <a:rPr lang="en-GB" sz="1200">
                          <a:effectLst/>
                        </a:rPr>
                        <a:t>Cost (£)</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extLst>
                  <a:ext uri="{0D108BD9-81ED-4DB2-BD59-A6C34878D82A}">
                    <a16:rowId xmlns="" xmlns:a16="http://schemas.microsoft.com/office/drawing/2014/main" val="4277927198"/>
                  </a:ext>
                </a:extLst>
              </a:tr>
              <a:tr h="481385">
                <a:tc>
                  <a:txBody>
                    <a:bodyPr/>
                    <a:lstStyle/>
                    <a:p>
                      <a:pPr indent="0" algn="just">
                        <a:lnSpc>
                          <a:spcPct val="100000"/>
                        </a:lnSpc>
                        <a:spcBef>
                          <a:spcPts val="0"/>
                        </a:spcBef>
                        <a:spcAft>
                          <a:spcPts val="0"/>
                        </a:spcAft>
                        <a:buNone/>
                      </a:pPr>
                      <a:r>
                        <a:rPr lang="en-GB" sz="1200" dirty="0">
                          <a:effectLst/>
                        </a:rPr>
                        <a:t>Equipment</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tc>
                  <a:txBody>
                    <a:bodyPr/>
                    <a:lstStyle/>
                    <a:p>
                      <a:pPr indent="0" algn="just">
                        <a:lnSpc>
                          <a:spcPct val="100000"/>
                        </a:lnSpc>
                        <a:spcBef>
                          <a:spcPts val="0"/>
                        </a:spcBef>
                        <a:spcAft>
                          <a:spcPts val="0"/>
                        </a:spcAft>
                        <a:buNone/>
                      </a:pPr>
                      <a:r>
                        <a:rPr lang="en-GB" sz="1200" dirty="0">
                          <a:effectLst/>
                        </a:rPr>
                        <a:t>15,000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extLst>
                  <a:ext uri="{0D108BD9-81ED-4DB2-BD59-A6C34878D82A}">
                    <a16:rowId xmlns="" xmlns:a16="http://schemas.microsoft.com/office/drawing/2014/main" val="2408111248"/>
                  </a:ext>
                </a:extLst>
              </a:tr>
              <a:tr h="469941">
                <a:tc>
                  <a:txBody>
                    <a:bodyPr/>
                    <a:lstStyle/>
                    <a:p>
                      <a:pPr indent="0" algn="just">
                        <a:lnSpc>
                          <a:spcPct val="100000"/>
                        </a:lnSpc>
                        <a:spcBef>
                          <a:spcPts val="0"/>
                        </a:spcBef>
                        <a:spcAft>
                          <a:spcPts val="0"/>
                        </a:spcAft>
                        <a:buNone/>
                      </a:pPr>
                      <a:r>
                        <a:rPr lang="en-GB" sz="1200">
                          <a:effectLst/>
                        </a:rPr>
                        <a:t>Renovation</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tc>
                  <a:txBody>
                    <a:bodyPr/>
                    <a:lstStyle/>
                    <a:p>
                      <a:pPr indent="0" algn="just">
                        <a:lnSpc>
                          <a:spcPct val="100000"/>
                        </a:lnSpc>
                        <a:spcBef>
                          <a:spcPts val="0"/>
                        </a:spcBef>
                        <a:spcAft>
                          <a:spcPts val="0"/>
                        </a:spcAft>
                        <a:buNone/>
                      </a:pPr>
                      <a:r>
                        <a:rPr lang="en-GB" sz="1200" dirty="0">
                          <a:effectLst/>
                        </a:rPr>
                        <a:t>5,000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extLst>
                  <a:ext uri="{0D108BD9-81ED-4DB2-BD59-A6C34878D82A}">
                    <a16:rowId xmlns="" xmlns:a16="http://schemas.microsoft.com/office/drawing/2014/main" val="3266014932"/>
                  </a:ext>
                </a:extLst>
              </a:tr>
              <a:tr h="579881">
                <a:tc>
                  <a:txBody>
                    <a:bodyPr/>
                    <a:lstStyle/>
                    <a:p>
                      <a:pPr indent="0" algn="just">
                        <a:lnSpc>
                          <a:spcPct val="100000"/>
                        </a:lnSpc>
                        <a:spcBef>
                          <a:spcPts val="0"/>
                        </a:spcBef>
                        <a:spcAft>
                          <a:spcPts val="0"/>
                        </a:spcAft>
                        <a:buNone/>
                      </a:pPr>
                      <a:r>
                        <a:rPr lang="en-GB" sz="1200">
                          <a:effectLst/>
                        </a:rPr>
                        <a:t>Initial inventory</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tc>
                  <a:txBody>
                    <a:bodyPr/>
                    <a:lstStyle/>
                    <a:p>
                      <a:pPr indent="0" algn="just">
                        <a:lnSpc>
                          <a:spcPct val="100000"/>
                        </a:lnSpc>
                        <a:spcBef>
                          <a:spcPts val="0"/>
                        </a:spcBef>
                        <a:spcAft>
                          <a:spcPts val="0"/>
                        </a:spcAft>
                        <a:buNone/>
                      </a:pPr>
                      <a:r>
                        <a:rPr lang="en-GB" sz="1200" dirty="0">
                          <a:effectLst/>
                        </a:rPr>
                        <a:t>4,000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extLst>
                  <a:ext uri="{0D108BD9-81ED-4DB2-BD59-A6C34878D82A}">
                    <a16:rowId xmlns="" xmlns:a16="http://schemas.microsoft.com/office/drawing/2014/main" val="283871303"/>
                  </a:ext>
                </a:extLst>
              </a:tr>
              <a:tr h="469941">
                <a:tc>
                  <a:txBody>
                    <a:bodyPr/>
                    <a:lstStyle/>
                    <a:p>
                      <a:pPr indent="0" algn="just">
                        <a:lnSpc>
                          <a:spcPct val="100000"/>
                        </a:lnSpc>
                        <a:spcBef>
                          <a:spcPts val="0"/>
                        </a:spcBef>
                        <a:spcAft>
                          <a:spcPts val="0"/>
                        </a:spcAft>
                        <a:buNone/>
                      </a:pPr>
                      <a:r>
                        <a:rPr lang="en-GB" sz="1200">
                          <a:effectLst/>
                        </a:rPr>
                        <a:t>Marketing</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tc>
                  <a:txBody>
                    <a:bodyPr/>
                    <a:lstStyle/>
                    <a:p>
                      <a:pPr indent="0" algn="just">
                        <a:lnSpc>
                          <a:spcPct val="100000"/>
                        </a:lnSpc>
                        <a:spcBef>
                          <a:spcPts val="0"/>
                        </a:spcBef>
                        <a:spcAft>
                          <a:spcPts val="0"/>
                        </a:spcAft>
                        <a:buNone/>
                      </a:pPr>
                      <a:r>
                        <a:rPr lang="en-GB" sz="1200">
                          <a:effectLst/>
                        </a:rPr>
                        <a:t>3,000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extLst>
                  <a:ext uri="{0D108BD9-81ED-4DB2-BD59-A6C34878D82A}">
                    <a16:rowId xmlns="" xmlns:a16="http://schemas.microsoft.com/office/drawing/2014/main" val="1255414667"/>
                  </a:ext>
                </a:extLst>
              </a:tr>
              <a:tr h="579881">
                <a:tc>
                  <a:txBody>
                    <a:bodyPr/>
                    <a:lstStyle/>
                    <a:p>
                      <a:pPr indent="0" algn="just">
                        <a:lnSpc>
                          <a:spcPct val="100000"/>
                        </a:lnSpc>
                        <a:spcBef>
                          <a:spcPts val="0"/>
                        </a:spcBef>
                        <a:spcAft>
                          <a:spcPts val="0"/>
                        </a:spcAft>
                        <a:buNone/>
                      </a:pPr>
                      <a:r>
                        <a:rPr lang="en-GB" sz="1200">
                          <a:effectLst/>
                        </a:rPr>
                        <a:t>Licenses and permits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tc>
                  <a:txBody>
                    <a:bodyPr/>
                    <a:lstStyle/>
                    <a:p>
                      <a:pPr indent="0" algn="just">
                        <a:lnSpc>
                          <a:spcPct val="100000"/>
                        </a:lnSpc>
                        <a:spcBef>
                          <a:spcPts val="0"/>
                        </a:spcBef>
                        <a:spcAft>
                          <a:spcPts val="0"/>
                        </a:spcAft>
                        <a:buNone/>
                      </a:pPr>
                      <a:r>
                        <a:rPr lang="en-GB" sz="1200" dirty="0">
                          <a:effectLst/>
                        </a:rPr>
                        <a:t>2,000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extLst>
                  <a:ext uri="{0D108BD9-81ED-4DB2-BD59-A6C34878D82A}">
                    <a16:rowId xmlns="" xmlns:a16="http://schemas.microsoft.com/office/drawing/2014/main" val="1567248247"/>
                  </a:ext>
                </a:extLst>
              </a:tr>
              <a:tr h="579881">
                <a:tc>
                  <a:txBody>
                    <a:bodyPr/>
                    <a:lstStyle/>
                    <a:p>
                      <a:pPr indent="0" algn="just">
                        <a:lnSpc>
                          <a:spcPct val="100000"/>
                        </a:lnSpc>
                        <a:spcBef>
                          <a:spcPts val="0"/>
                        </a:spcBef>
                        <a:spcAft>
                          <a:spcPts val="0"/>
                        </a:spcAft>
                        <a:buNone/>
                      </a:pPr>
                      <a:r>
                        <a:rPr lang="en-GB" sz="1200">
                          <a:effectLst/>
                        </a:rPr>
                        <a:t>Working capital</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tc>
                  <a:txBody>
                    <a:bodyPr/>
                    <a:lstStyle/>
                    <a:p>
                      <a:pPr indent="0" algn="just">
                        <a:lnSpc>
                          <a:spcPct val="100000"/>
                        </a:lnSpc>
                        <a:spcBef>
                          <a:spcPts val="0"/>
                        </a:spcBef>
                        <a:spcAft>
                          <a:spcPts val="0"/>
                        </a:spcAft>
                        <a:buNone/>
                      </a:pPr>
                      <a:r>
                        <a:rPr lang="en-GB" sz="1200" dirty="0">
                          <a:effectLst/>
                        </a:rPr>
                        <a:t>6,000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extLst>
                  <a:ext uri="{0D108BD9-81ED-4DB2-BD59-A6C34878D82A}">
                    <a16:rowId xmlns="" xmlns:a16="http://schemas.microsoft.com/office/drawing/2014/main" val="3901099802"/>
                  </a:ext>
                </a:extLst>
              </a:tr>
              <a:tr h="469941">
                <a:tc>
                  <a:txBody>
                    <a:bodyPr/>
                    <a:lstStyle/>
                    <a:p>
                      <a:pPr indent="0" algn="just">
                        <a:lnSpc>
                          <a:spcPct val="100000"/>
                        </a:lnSpc>
                        <a:spcBef>
                          <a:spcPts val="0"/>
                        </a:spcBef>
                        <a:spcAft>
                          <a:spcPts val="0"/>
                        </a:spcAft>
                        <a:buNone/>
                      </a:pPr>
                      <a:r>
                        <a:rPr lang="en-GB" sz="1200">
                          <a:effectLst/>
                        </a:rPr>
                        <a:t>Total</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tc>
                  <a:txBody>
                    <a:bodyPr/>
                    <a:lstStyle/>
                    <a:p>
                      <a:pPr indent="0" algn="just">
                        <a:lnSpc>
                          <a:spcPct val="100000"/>
                        </a:lnSpc>
                        <a:spcBef>
                          <a:spcPts val="0"/>
                        </a:spcBef>
                        <a:spcAft>
                          <a:spcPts val="0"/>
                        </a:spcAft>
                        <a:buNone/>
                      </a:pPr>
                      <a:r>
                        <a:rPr lang="en-GB" sz="1200" dirty="0">
                          <a:effectLst/>
                        </a:rPr>
                        <a:t>35,000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6390" marR="66390" marT="0" marB="0"/>
                </a:tc>
                <a:extLst>
                  <a:ext uri="{0D108BD9-81ED-4DB2-BD59-A6C34878D82A}">
                    <a16:rowId xmlns="" xmlns:a16="http://schemas.microsoft.com/office/drawing/2014/main" val="4029873737"/>
                  </a:ext>
                </a:extLst>
              </a:tr>
            </a:tbl>
          </a:graphicData>
        </a:graphic>
      </p:graphicFrame>
      <p:graphicFrame>
        <p:nvGraphicFramePr>
          <p:cNvPr id="4" name="Table 3">
            <a:extLst>
              <a:ext uri="{FF2B5EF4-FFF2-40B4-BE49-F238E27FC236}">
                <a16:creationId xmlns="" xmlns:a16="http://schemas.microsoft.com/office/drawing/2014/main" id="{669CEEF0-837C-9360-D776-A6FCD434FCFE}"/>
              </a:ext>
            </a:extLst>
          </p:cNvPr>
          <p:cNvGraphicFramePr>
            <a:graphicFrameLocks noGrp="1"/>
          </p:cNvGraphicFramePr>
          <p:nvPr>
            <p:extLst>
              <p:ext uri="{D42A27DB-BD31-4B8C-83A1-F6EECF244321}">
                <p14:modId xmlns:p14="http://schemas.microsoft.com/office/powerpoint/2010/main" val="1577758288"/>
              </p:ext>
            </p:extLst>
          </p:nvPr>
        </p:nvGraphicFramePr>
        <p:xfrm>
          <a:off x="2269228" y="2588336"/>
          <a:ext cx="1628867" cy="3905721"/>
        </p:xfrm>
        <a:graphic>
          <a:graphicData uri="http://schemas.openxmlformats.org/drawingml/2006/table">
            <a:tbl>
              <a:tblPr firstRow="1" firstCol="1" bandRow="1">
                <a:tableStyleId>{5C22544A-7EE6-4342-B048-85BDC9FD1C3A}</a:tableStyleId>
              </a:tblPr>
              <a:tblGrid>
                <a:gridCol w="666385">
                  <a:extLst>
                    <a:ext uri="{9D8B030D-6E8A-4147-A177-3AD203B41FA5}">
                      <a16:colId xmlns="" xmlns:a16="http://schemas.microsoft.com/office/drawing/2014/main" val="197698324"/>
                    </a:ext>
                  </a:extLst>
                </a:gridCol>
                <a:gridCol w="962482">
                  <a:extLst>
                    <a:ext uri="{9D8B030D-6E8A-4147-A177-3AD203B41FA5}">
                      <a16:colId xmlns="" xmlns:a16="http://schemas.microsoft.com/office/drawing/2014/main" val="3779882883"/>
                    </a:ext>
                  </a:extLst>
                </a:gridCol>
              </a:tblGrid>
              <a:tr h="970601">
                <a:tc>
                  <a:txBody>
                    <a:bodyPr/>
                    <a:lstStyle/>
                    <a:p>
                      <a:pPr indent="0" algn="just">
                        <a:lnSpc>
                          <a:spcPct val="100000"/>
                        </a:lnSpc>
                        <a:spcBef>
                          <a:spcPts val="0"/>
                        </a:spcBef>
                        <a:spcAft>
                          <a:spcPts val="0"/>
                        </a:spcAft>
                        <a:buNone/>
                      </a:pPr>
                      <a:r>
                        <a:rPr lang="en-GB" sz="1200" dirty="0">
                          <a:effectLst/>
                        </a:rPr>
                        <a:t>Source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Amount (£)</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942337945"/>
                  </a:ext>
                </a:extLst>
              </a:tr>
              <a:tr h="993918">
                <a:tc>
                  <a:txBody>
                    <a:bodyPr/>
                    <a:lstStyle/>
                    <a:p>
                      <a:pPr indent="0" algn="just">
                        <a:lnSpc>
                          <a:spcPct val="100000"/>
                        </a:lnSpc>
                        <a:spcBef>
                          <a:spcPts val="0"/>
                        </a:spcBef>
                        <a:spcAft>
                          <a:spcPts val="0"/>
                        </a:spcAft>
                        <a:buNone/>
                      </a:pPr>
                      <a:r>
                        <a:rPr lang="en-GB" sz="1200" dirty="0">
                          <a:effectLst/>
                        </a:rPr>
                        <a:t>Personal savings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15,000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981239319"/>
                  </a:ext>
                </a:extLst>
              </a:tr>
              <a:tr h="970601">
                <a:tc>
                  <a:txBody>
                    <a:bodyPr/>
                    <a:lstStyle/>
                    <a:p>
                      <a:pPr indent="0" algn="just">
                        <a:lnSpc>
                          <a:spcPct val="100000"/>
                        </a:lnSpc>
                        <a:spcBef>
                          <a:spcPts val="0"/>
                        </a:spcBef>
                        <a:spcAft>
                          <a:spcPts val="0"/>
                        </a:spcAft>
                        <a:buNone/>
                      </a:pPr>
                      <a:r>
                        <a:rPr lang="en-GB" sz="1200" dirty="0">
                          <a:effectLst/>
                        </a:rPr>
                        <a:t>Bank loan</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20,000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070690516"/>
                  </a:ext>
                </a:extLst>
              </a:tr>
              <a:tr h="970601">
                <a:tc>
                  <a:txBody>
                    <a:bodyPr/>
                    <a:lstStyle/>
                    <a:p>
                      <a:pPr indent="0" algn="just">
                        <a:lnSpc>
                          <a:spcPct val="100000"/>
                        </a:lnSpc>
                        <a:spcBef>
                          <a:spcPts val="0"/>
                        </a:spcBef>
                        <a:spcAft>
                          <a:spcPts val="0"/>
                        </a:spcAft>
                        <a:buNone/>
                      </a:pPr>
                      <a:r>
                        <a:rPr lang="en-GB" sz="1200">
                          <a:effectLst/>
                        </a:rPr>
                        <a:t>Total</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35,000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771965728"/>
                  </a:ext>
                </a:extLst>
              </a:tr>
            </a:tbl>
          </a:graphicData>
        </a:graphic>
      </p:graphicFrame>
      <p:graphicFrame>
        <p:nvGraphicFramePr>
          <p:cNvPr id="5" name="Table 4">
            <a:extLst>
              <a:ext uri="{FF2B5EF4-FFF2-40B4-BE49-F238E27FC236}">
                <a16:creationId xmlns="" xmlns:a16="http://schemas.microsoft.com/office/drawing/2014/main" id="{9A79E745-9124-AC29-FD83-B14549C6D370}"/>
              </a:ext>
            </a:extLst>
          </p:cNvPr>
          <p:cNvGraphicFramePr>
            <a:graphicFrameLocks noGrp="1"/>
          </p:cNvGraphicFramePr>
          <p:nvPr>
            <p:extLst>
              <p:ext uri="{D42A27DB-BD31-4B8C-83A1-F6EECF244321}">
                <p14:modId xmlns:p14="http://schemas.microsoft.com/office/powerpoint/2010/main" val="616167111"/>
              </p:ext>
            </p:extLst>
          </p:nvPr>
        </p:nvGraphicFramePr>
        <p:xfrm>
          <a:off x="4331672" y="2591968"/>
          <a:ext cx="2386119" cy="3905720"/>
        </p:xfrm>
        <a:graphic>
          <a:graphicData uri="http://schemas.openxmlformats.org/drawingml/2006/table">
            <a:tbl>
              <a:tblPr firstRow="1" firstCol="1" bandRow="1">
                <a:tableStyleId>{5C22544A-7EE6-4342-B048-85BDC9FD1C3A}</a:tableStyleId>
              </a:tblPr>
              <a:tblGrid>
                <a:gridCol w="1565117">
                  <a:extLst>
                    <a:ext uri="{9D8B030D-6E8A-4147-A177-3AD203B41FA5}">
                      <a16:colId xmlns="" xmlns:a16="http://schemas.microsoft.com/office/drawing/2014/main" val="3949690482"/>
                    </a:ext>
                  </a:extLst>
                </a:gridCol>
                <a:gridCol w="821002">
                  <a:extLst>
                    <a:ext uri="{9D8B030D-6E8A-4147-A177-3AD203B41FA5}">
                      <a16:colId xmlns="" xmlns:a16="http://schemas.microsoft.com/office/drawing/2014/main" val="3065336013"/>
                    </a:ext>
                  </a:extLst>
                </a:gridCol>
              </a:tblGrid>
              <a:tr h="488215">
                <a:tc>
                  <a:txBody>
                    <a:bodyPr/>
                    <a:lstStyle/>
                    <a:p>
                      <a:pPr indent="0" algn="just">
                        <a:lnSpc>
                          <a:spcPct val="100000"/>
                        </a:lnSpc>
                        <a:spcBef>
                          <a:spcPts val="0"/>
                        </a:spcBef>
                        <a:spcAft>
                          <a:spcPts val="0"/>
                        </a:spcAft>
                        <a:buNone/>
                      </a:pPr>
                      <a:r>
                        <a:rPr lang="en-GB" sz="1200" dirty="0">
                          <a:effectLst/>
                        </a:rPr>
                        <a:t>Expense</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Amount (£)</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465579389"/>
                  </a:ext>
                </a:extLst>
              </a:tr>
              <a:tr h="488215">
                <a:tc>
                  <a:txBody>
                    <a:bodyPr/>
                    <a:lstStyle/>
                    <a:p>
                      <a:pPr indent="0" algn="just">
                        <a:lnSpc>
                          <a:spcPct val="100000"/>
                        </a:lnSpc>
                        <a:spcBef>
                          <a:spcPts val="0"/>
                        </a:spcBef>
                        <a:spcAft>
                          <a:spcPts val="0"/>
                        </a:spcAft>
                        <a:buNone/>
                      </a:pPr>
                      <a:r>
                        <a:rPr lang="en-GB" sz="1200" dirty="0">
                          <a:effectLst/>
                        </a:rPr>
                        <a:t>Rent</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2,000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138498179"/>
                  </a:ext>
                </a:extLst>
              </a:tr>
              <a:tr h="488215">
                <a:tc>
                  <a:txBody>
                    <a:bodyPr/>
                    <a:lstStyle/>
                    <a:p>
                      <a:pPr indent="0" algn="just">
                        <a:lnSpc>
                          <a:spcPct val="100000"/>
                        </a:lnSpc>
                        <a:spcBef>
                          <a:spcPts val="0"/>
                        </a:spcBef>
                        <a:spcAft>
                          <a:spcPts val="0"/>
                        </a:spcAft>
                        <a:buNone/>
                      </a:pPr>
                      <a:r>
                        <a:rPr lang="en-GB" sz="1200" dirty="0">
                          <a:effectLst/>
                        </a:rPr>
                        <a:t>Salaries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4,000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211482173"/>
                  </a:ext>
                </a:extLst>
              </a:tr>
              <a:tr h="488215">
                <a:tc>
                  <a:txBody>
                    <a:bodyPr/>
                    <a:lstStyle/>
                    <a:p>
                      <a:pPr indent="0" algn="just">
                        <a:lnSpc>
                          <a:spcPct val="100000"/>
                        </a:lnSpc>
                        <a:spcBef>
                          <a:spcPts val="0"/>
                        </a:spcBef>
                        <a:spcAft>
                          <a:spcPts val="0"/>
                        </a:spcAft>
                        <a:buNone/>
                      </a:pPr>
                      <a:r>
                        <a:rPr lang="en-GB" sz="1200">
                          <a:effectLst/>
                        </a:rPr>
                        <a:t>Utilities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800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4012083295"/>
                  </a:ext>
                </a:extLst>
              </a:tr>
              <a:tr h="488215">
                <a:tc>
                  <a:txBody>
                    <a:bodyPr/>
                    <a:lstStyle/>
                    <a:p>
                      <a:pPr indent="0" algn="just">
                        <a:lnSpc>
                          <a:spcPct val="100000"/>
                        </a:lnSpc>
                        <a:spcBef>
                          <a:spcPts val="0"/>
                        </a:spcBef>
                        <a:spcAft>
                          <a:spcPts val="0"/>
                        </a:spcAft>
                        <a:buNone/>
                      </a:pPr>
                      <a:r>
                        <a:rPr lang="en-GB" sz="1200">
                          <a:effectLst/>
                        </a:rPr>
                        <a:t>Ingredients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2,500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683532098"/>
                  </a:ext>
                </a:extLst>
              </a:tr>
              <a:tr h="488215">
                <a:tc>
                  <a:txBody>
                    <a:bodyPr/>
                    <a:lstStyle/>
                    <a:p>
                      <a:pPr indent="0" algn="just">
                        <a:lnSpc>
                          <a:spcPct val="100000"/>
                        </a:lnSpc>
                        <a:spcBef>
                          <a:spcPts val="0"/>
                        </a:spcBef>
                        <a:spcAft>
                          <a:spcPts val="0"/>
                        </a:spcAft>
                        <a:buNone/>
                      </a:pPr>
                      <a:r>
                        <a:rPr lang="en-GB" sz="1200">
                          <a:effectLst/>
                        </a:rPr>
                        <a:t>Marketing</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700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856161337"/>
                  </a:ext>
                </a:extLst>
              </a:tr>
              <a:tr h="488215">
                <a:tc>
                  <a:txBody>
                    <a:bodyPr/>
                    <a:lstStyle/>
                    <a:p>
                      <a:pPr indent="0" algn="just">
                        <a:lnSpc>
                          <a:spcPct val="100000"/>
                        </a:lnSpc>
                        <a:spcBef>
                          <a:spcPts val="0"/>
                        </a:spcBef>
                        <a:spcAft>
                          <a:spcPts val="0"/>
                        </a:spcAft>
                        <a:buNone/>
                      </a:pPr>
                      <a:r>
                        <a:rPr lang="en-GB" sz="1200">
                          <a:effectLst/>
                        </a:rPr>
                        <a:t>Miscellaneous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500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045151428"/>
                  </a:ext>
                </a:extLst>
              </a:tr>
              <a:tr h="488215">
                <a:tc>
                  <a:txBody>
                    <a:bodyPr/>
                    <a:lstStyle/>
                    <a:p>
                      <a:pPr indent="0" algn="just">
                        <a:lnSpc>
                          <a:spcPct val="100000"/>
                        </a:lnSpc>
                        <a:spcBef>
                          <a:spcPts val="0"/>
                        </a:spcBef>
                        <a:spcAft>
                          <a:spcPts val="0"/>
                        </a:spcAft>
                        <a:buNone/>
                      </a:pPr>
                      <a:r>
                        <a:rPr lang="en-GB" sz="1200">
                          <a:effectLst/>
                        </a:rPr>
                        <a:t>Total</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10,500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370186837"/>
                  </a:ext>
                </a:extLst>
              </a:tr>
            </a:tbl>
          </a:graphicData>
        </a:graphic>
      </p:graphicFrame>
      <p:graphicFrame>
        <p:nvGraphicFramePr>
          <p:cNvPr id="6" name="Table 5">
            <a:extLst>
              <a:ext uri="{FF2B5EF4-FFF2-40B4-BE49-F238E27FC236}">
                <a16:creationId xmlns="" xmlns:a16="http://schemas.microsoft.com/office/drawing/2014/main" id="{4269DF53-1F5F-1691-40A5-0D9CE648D9FD}"/>
              </a:ext>
            </a:extLst>
          </p:cNvPr>
          <p:cNvGraphicFramePr>
            <a:graphicFrameLocks noGrp="1"/>
          </p:cNvGraphicFramePr>
          <p:nvPr>
            <p:extLst>
              <p:ext uri="{D42A27DB-BD31-4B8C-83A1-F6EECF244321}">
                <p14:modId xmlns:p14="http://schemas.microsoft.com/office/powerpoint/2010/main" val="4020237737"/>
              </p:ext>
            </p:extLst>
          </p:nvPr>
        </p:nvGraphicFramePr>
        <p:xfrm>
          <a:off x="7009217" y="2588336"/>
          <a:ext cx="1628867" cy="3905721"/>
        </p:xfrm>
        <a:graphic>
          <a:graphicData uri="http://schemas.openxmlformats.org/drawingml/2006/table">
            <a:tbl>
              <a:tblPr firstRow="1" firstCol="1" bandRow="1">
                <a:tableStyleId>{5C22544A-7EE6-4342-B048-85BDC9FD1C3A}</a:tableStyleId>
              </a:tblPr>
              <a:tblGrid>
                <a:gridCol w="854837">
                  <a:extLst>
                    <a:ext uri="{9D8B030D-6E8A-4147-A177-3AD203B41FA5}">
                      <a16:colId xmlns="" xmlns:a16="http://schemas.microsoft.com/office/drawing/2014/main" val="470476889"/>
                    </a:ext>
                  </a:extLst>
                </a:gridCol>
                <a:gridCol w="774030">
                  <a:extLst>
                    <a:ext uri="{9D8B030D-6E8A-4147-A177-3AD203B41FA5}">
                      <a16:colId xmlns="" xmlns:a16="http://schemas.microsoft.com/office/drawing/2014/main" val="3410978916"/>
                    </a:ext>
                  </a:extLst>
                </a:gridCol>
              </a:tblGrid>
              <a:tr h="777528">
                <a:tc>
                  <a:txBody>
                    <a:bodyPr/>
                    <a:lstStyle/>
                    <a:p>
                      <a:pPr indent="0" algn="just">
                        <a:lnSpc>
                          <a:spcPct val="100000"/>
                        </a:lnSpc>
                        <a:spcBef>
                          <a:spcPts val="0"/>
                        </a:spcBef>
                        <a:spcAft>
                          <a:spcPts val="0"/>
                        </a:spcAft>
                        <a:buNone/>
                      </a:pPr>
                      <a:r>
                        <a:rPr lang="en-GB" sz="1200" dirty="0">
                          <a:effectLst/>
                        </a:rPr>
                        <a:t>Month</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Sales (£)</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300476051"/>
                  </a:ext>
                </a:extLst>
              </a:tr>
              <a:tr h="795609">
                <a:tc>
                  <a:txBody>
                    <a:bodyPr/>
                    <a:lstStyle/>
                    <a:p>
                      <a:pPr indent="0" algn="just">
                        <a:lnSpc>
                          <a:spcPct val="100000"/>
                        </a:lnSpc>
                        <a:spcBef>
                          <a:spcPts val="0"/>
                        </a:spcBef>
                        <a:spcAft>
                          <a:spcPts val="0"/>
                        </a:spcAft>
                        <a:buNone/>
                      </a:pPr>
                      <a:r>
                        <a:rPr lang="en-GB" sz="1200" dirty="0">
                          <a:effectLst/>
                        </a:rPr>
                        <a:t>1 to 3</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9,000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618293388"/>
                  </a:ext>
                </a:extLst>
              </a:tr>
              <a:tr h="777528">
                <a:tc>
                  <a:txBody>
                    <a:bodyPr/>
                    <a:lstStyle/>
                    <a:p>
                      <a:pPr indent="0" algn="just">
                        <a:lnSpc>
                          <a:spcPct val="100000"/>
                        </a:lnSpc>
                        <a:spcBef>
                          <a:spcPts val="0"/>
                        </a:spcBef>
                        <a:spcAft>
                          <a:spcPts val="0"/>
                        </a:spcAft>
                        <a:buNone/>
                      </a:pPr>
                      <a:r>
                        <a:rPr lang="en-GB" sz="1200" dirty="0">
                          <a:effectLst/>
                        </a:rPr>
                        <a:t>4 to 6</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11,000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768152190"/>
                  </a:ext>
                </a:extLst>
              </a:tr>
              <a:tr h="777528">
                <a:tc>
                  <a:txBody>
                    <a:bodyPr/>
                    <a:lstStyle/>
                    <a:p>
                      <a:pPr indent="0" algn="just">
                        <a:lnSpc>
                          <a:spcPct val="100000"/>
                        </a:lnSpc>
                        <a:spcBef>
                          <a:spcPts val="0"/>
                        </a:spcBef>
                        <a:spcAft>
                          <a:spcPts val="0"/>
                        </a:spcAft>
                        <a:buNone/>
                      </a:pPr>
                      <a:r>
                        <a:rPr lang="en-GB" sz="1200">
                          <a:effectLst/>
                        </a:rPr>
                        <a:t>7 to 9</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12,000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4117079561"/>
                  </a:ext>
                </a:extLst>
              </a:tr>
              <a:tr h="777528">
                <a:tc>
                  <a:txBody>
                    <a:bodyPr/>
                    <a:lstStyle/>
                    <a:p>
                      <a:pPr indent="0" algn="just">
                        <a:lnSpc>
                          <a:spcPct val="100000"/>
                        </a:lnSpc>
                        <a:spcBef>
                          <a:spcPts val="0"/>
                        </a:spcBef>
                        <a:spcAft>
                          <a:spcPts val="0"/>
                        </a:spcAft>
                        <a:buNone/>
                      </a:pPr>
                      <a:r>
                        <a:rPr lang="en-GB" sz="1200">
                          <a:effectLst/>
                        </a:rPr>
                        <a:t>10 to 12</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13,000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343274184"/>
                  </a:ext>
                </a:extLst>
              </a:tr>
            </a:tbl>
          </a:graphicData>
        </a:graphic>
      </p:graphicFrame>
      <p:sp>
        <p:nvSpPr>
          <p:cNvPr id="9" name="TextBox 8">
            <a:extLst>
              <a:ext uri="{FF2B5EF4-FFF2-40B4-BE49-F238E27FC236}">
                <a16:creationId xmlns="" xmlns:a16="http://schemas.microsoft.com/office/drawing/2014/main" id="{440981A5-2766-AE72-A6FD-5D23266C5571}"/>
              </a:ext>
            </a:extLst>
          </p:cNvPr>
          <p:cNvSpPr txBox="1"/>
          <p:nvPr/>
        </p:nvSpPr>
        <p:spPr>
          <a:xfrm>
            <a:off x="8951195" y="2155065"/>
            <a:ext cx="2958774" cy="307777"/>
          </a:xfrm>
          <a:prstGeom prst="rect">
            <a:avLst/>
          </a:prstGeom>
          <a:noFill/>
        </p:spPr>
        <p:txBody>
          <a:bodyPr wrap="square">
            <a:spAutoFit/>
          </a:bodyPr>
          <a:lstStyle/>
          <a:p>
            <a:r>
              <a:rPr lang="en-GB" sz="1400" b="1" i="1" dirty="0"/>
              <a:t>Cost of Production Forecast</a:t>
            </a:r>
          </a:p>
        </p:txBody>
      </p:sp>
      <p:graphicFrame>
        <p:nvGraphicFramePr>
          <p:cNvPr id="12" name="Table 11">
            <a:extLst>
              <a:ext uri="{FF2B5EF4-FFF2-40B4-BE49-F238E27FC236}">
                <a16:creationId xmlns="" xmlns:a16="http://schemas.microsoft.com/office/drawing/2014/main" id="{0607FA81-F246-5F2B-B628-BC1B9C87D797}"/>
              </a:ext>
            </a:extLst>
          </p:cNvPr>
          <p:cNvGraphicFramePr>
            <a:graphicFrameLocks noGrp="1"/>
          </p:cNvGraphicFramePr>
          <p:nvPr>
            <p:extLst>
              <p:ext uri="{D42A27DB-BD31-4B8C-83A1-F6EECF244321}">
                <p14:modId xmlns:p14="http://schemas.microsoft.com/office/powerpoint/2010/main" val="3957316391"/>
              </p:ext>
            </p:extLst>
          </p:nvPr>
        </p:nvGraphicFramePr>
        <p:xfrm>
          <a:off x="8733756" y="2543200"/>
          <a:ext cx="3307080" cy="1746185"/>
        </p:xfrm>
        <a:graphic>
          <a:graphicData uri="http://schemas.openxmlformats.org/drawingml/2006/table">
            <a:tbl>
              <a:tblPr firstRow="1" firstCol="1" bandRow="1">
                <a:tableStyleId>{5C22544A-7EE6-4342-B048-85BDC9FD1C3A}</a:tableStyleId>
              </a:tblPr>
              <a:tblGrid>
                <a:gridCol w="1887220">
                  <a:extLst>
                    <a:ext uri="{9D8B030D-6E8A-4147-A177-3AD203B41FA5}">
                      <a16:colId xmlns="" xmlns:a16="http://schemas.microsoft.com/office/drawing/2014/main" val="4256409599"/>
                    </a:ext>
                  </a:extLst>
                </a:gridCol>
                <a:gridCol w="1419860">
                  <a:extLst>
                    <a:ext uri="{9D8B030D-6E8A-4147-A177-3AD203B41FA5}">
                      <a16:colId xmlns="" xmlns:a16="http://schemas.microsoft.com/office/drawing/2014/main" val="1642487859"/>
                    </a:ext>
                  </a:extLst>
                </a:gridCol>
              </a:tblGrid>
              <a:tr h="249455">
                <a:tc>
                  <a:txBody>
                    <a:bodyPr/>
                    <a:lstStyle/>
                    <a:p>
                      <a:pPr indent="0" algn="just">
                        <a:lnSpc>
                          <a:spcPct val="100000"/>
                        </a:lnSpc>
                        <a:spcBef>
                          <a:spcPts val="0"/>
                        </a:spcBef>
                        <a:spcAft>
                          <a:spcPts val="0"/>
                        </a:spcAft>
                        <a:buNone/>
                      </a:pPr>
                      <a:r>
                        <a:rPr lang="en-GB" sz="1200" dirty="0">
                          <a:effectLst/>
                        </a:rPr>
                        <a:t>Item</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Monthly Cost (£)</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748271060"/>
                  </a:ext>
                </a:extLst>
              </a:tr>
              <a:tr h="249455">
                <a:tc>
                  <a:txBody>
                    <a:bodyPr/>
                    <a:lstStyle/>
                    <a:p>
                      <a:pPr indent="0" algn="just">
                        <a:lnSpc>
                          <a:spcPct val="100000"/>
                        </a:lnSpc>
                        <a:spcBef>
                          <a:spcPts val="0"/>
                        </a:spcBef>
                        <a:spcAft>
                          <a:spcPts val="0"/>
                        </a:spcAft>
                        <a:buNone/>
                      </a:pPr>
                      <a:r>
                        <a:rPr lang="en-GB" sz="1200" dirty="0">
                          <a:effectLst/>
                        </a:rPr>
                        <a:t>Flour and raw materials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2,000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872838099"/>
                  </a:ext>
                </a:extLst>
              </a:tr>
              <a:tr h="249455">
                <a:tc>
                  <a:txBody>
                    <a:bodyPr/>
                    <a:lstStyle/>
                    <a:p>
                      <a:pPr indent="0" algn="just">
                        <a:lnSpc>
                          <a:spcPct val="100000"/>
                        </a:lnSpc>
                        <a:spcBef>
                          <a:spcPts val="0"/>
                        </a:spcBef>
                        <a:spcAft>
                          <a:spcPts val="0"/>
                        </a:spcAft>
                        <a:buNone/>
                      </a:pPr>
                      <a:r>
                        <a:rPr lang="en-GB" sz="1200">
                          <a:effectLst/>
                        </a:rPr>
                        <a:t>Packaging</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500</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28243289"/>
                  </a:ext>
                </a:extLst>
              </a:tr>
              <a:tr h="249455">
                <a:tc>
                  <a:txBody>
                    <a:bodyPr/>
                    <a:lstStyle/>
                    <a:p>
                      <a:pPr indent="0" algn="just">
                        <a:lnSpc>
                          <a:spcPct val="100000"/>
                        </a:lnSpc>
                        <a:spcBef>
                          <a:spcPts val="0"/>
                        </a:spcBef>
                        <a:spcAft>
                          <a:spcPts val="0"/>
                        </a:spcAft>
                        <a:buNone/>
                      </a:pPr>
                      <a:r>
                        <a:rPr lang="en-GB" sz="1200" dirty="0">
                          <a:effectLst/>
                        </a:rPr>
                        <a:t>Utilities for production</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800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422827085"/>
                  </a:ext>
                </a:extLst>
              </a:tr>
              <a:tr h="498910">
                <a:tc>
                  <a:txBody>
                    <a:bodyPr/>
                    <a:lstStyle/>
                    <a:p>
                      <a:pPr indent="0" algn="just">
                        <a:lnSpc>
                          <a:spcPct val="100000"/>
                        </a:lnSpc>
                        <a:spcBef>
                          <a:spcPts val="0"/>
                        </a:spcBef>
                        <a:spcAft>
                          <a:spcPts val="0"/>
                        </a:spcAft>
                        <a:buNone/>
                      </a:pPr>
                      <a:r>
                        <a:rPr lang="en-GB" sz="1200">
                          <a:effectLst/>
                        </a:rPr>
                        <a:t>Labour (production portion)</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2,000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4054900621"/>
                  </a:ext>
                </a:extLst>
              </a:tr>
              <a:tr h="249455">
                <a:tc>
                  <a:txBody>
                    <a:bodyPr/>
                    <a:lstStyle/>
                    <a:p>
                      <a:pPr indent="0" algn="just">
                        <a:lnSpc>
                          <a:spcPct val="100000"/>
                        </a:lnSpc>
                        <a:spcBef>
                          <a:spcPts val="0"/>
                        </a:spcBef>
                        <a:spcAft>
                          <a:spcPts val="0"/>
                        </a:spcAft>
                        <a:buNone/>
                      </a:pPr>
                      <a:r>
                        <a:rPr lang="en-GB" sz="1200">
                          <a:effectLst/>
                        </a:rPr>
                        <a:t>Total</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5,300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3454335923"/>
                  </a:ext>
                </a:extLst>
              </a:tr>
            </a:tbl>
          </a:graphicData>
        </a:graphic>
      </p:graphicFrame>
      <p:sp>
        <p:nvSpPr>
          <p:cNvPr id="18" name="TextBox 17">
            <a:extLst>
              <a:ext uri="{FF2B5EF4-FFF2-40B4-BE49-F238E27FC236}">
                <a16:creationId xmlns="" xmlns:a16="http://schemas.microsoft.com/office/drawing/2014/main" id="{465FAF06-E72F-B7AD-5989-D510A5CCCFE7}"/>
              </a:ext>
            </a:extLst>
          </p:cNvPr>
          <p:cNvSpPr txBox="1"/>
          <p:nvPr/>
        </p:nvSpPr>
        <p:spPr>
          <a:xfrm>
            <a:off x="9433572" y="4267460"/>
            <a:ext cx="1994020" cy="375552"/>
          </a:xfrm>
          <a:prstGeom prst="rect">
            <a:avLst/>
          </a:prstGeom>
          <a:noFill/>
        </p:spPr>
        <p:txBody>
          <a:bodyPr wrap="square">
            <a:spAutoFit/>
          </a:bodyPr>
          <a:lstStyle/>
          <a:p>
            <a:pPr algn="just">
              <a:lnSpc>
                <a:spcPct val="150000"/>
              </a:lnSpc>
              <a:spcBef>
                <a:spcPts val="600"/>
              </a:spcBef>
              <a:spcAft>
                <a:spcPts val="600"/>
              </a:spcAft>
              <a:buNone/>
            </a:pPr>
            <a:r>
              <a:rPr lang="en-GB" sz="1400" b="1" i="1" dirty="0">
                <a:effectLst/>
                <a:latin typeface="Arial" panose="020B0604020202020204" pitchFamily="34" charset="0"/>
                <a:ea typeface="Times New Roman" panose="02020603050405020304" pitchFamily="18" charset="0"/>
                <a:cs typeface="Times New Roman" panose="02020603050405020304" pitchFamily="18" charset="0"/>
              </a:rPr>
              <a:t>Break-Even Analysis</a:t>
            </a:r>
          </a:p>
        </p:txBody>
      </p:sp>
      <p:graphicFrame>
        <p:nvGraphicFramePr>
          <p:cNvPr id="20" name="Table 19">
            <a:extLst>
              <a:ext uri="{FF2B5EF4-FFF2-40B4-BE49-F238E27FC236}">
                <a16:creationId xmlns="" xmlns:a16="http://schemas.microsoft.com/office/drawing/2014/main" id="{8865294D-0766-FB93-02E4-B4ACEDC9A105}"/>
              </a:ext>
            </a:extLst>
          </p:cNvPr>
          <p:cNvGraphicFramePr>
            <a:graphicFrameLocks noGrp="1"/>
          </p:cNvGraphicFramePr>
          <p:nvPr>
            <p:extLst>
              <p:ext uri="{D42A27DB-BD31-4B8C-83A1-F6EECF244321}">
                <p14:modId xmlns:p14="http://schemas.microsoft.com/office/powerpoint/2010/main" val="2739801038"/>
              </p:ext>
            </p:extLst>
          </p:nvPr>
        </p:nvGraphicFramePr>
        <p:xfrm>
          <a:off x="8758429" y="4645152"/>
          <a:ext cx="3307080" cy="1848905"/>
        </p:xfrm>
        <a:graphic>
          <a:graphicData uri="http://schemas.openxmlformats.org/drawingml/2006/table">
            <a:tbl>
              <a:tblPr firstRow="1" firstCol="1" bandRow="1">
                <a:tableStyleId>{5C22544A-7EE6-4342-B048-85BDC9FD1C3A}</a:tableStyleId>
              </a:tblPr>
              <a:tblGrid>
                <a:gridCol w="1830887">
                  <a:extLst>
                    <a:ext uri="{9D8B030D-6E8A-4147-A177-3AD203B41FA5}">
                      <a16:colId xmlns="" xmlns:a16="http://schemas.microsoft.com/office/drawing/2014/main" val="2948557344"/>
                    </a:ext>
                  </a:extLst>
                </a:gridCol>
                <a:gridCol w="1476193">
                  <a:extLst>
                    <a:ext uri="{9D8B030D-6E8A-4147-A177-3AD203B41FA5}">
                      <a16:colId xmlns="" xmlns:a16="http://schemas.microsoft.com/office/drawing/2014/main" val="1603779627"/>
                    </a:ext>
                  </a:extLst>
                </a:gridCol>
              </a:tblGrid>
              <a:tr h="264129">
                <a:tc>
                  <a:txBody>
                    <a:bodyPr/>
                    <a:lstStyle/>
                    <a:p>
                      <a:pPr indent="0" algn="just">
                        <a:lnSpc>
                          <a:spcPct val="100000"/>
                        </a:lnSpc>
                        <a:spcBef>
                          <a:spcPts val="0"/>
                        </a:spcBef>
                        <a:spcAft>
                          <a:spcPts val="0"/>
                        </a:spcAft>
                        <a:buNone/>
                      </a:pPr>
                      <a:r>
                        <a:rPr lang="en-GB" sz="1200" dirty="0">
                          <a:effectLst/>
                        </a:rPr>
                        <a:t>Item</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Value</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4101902781"/>
                  </a:ext>
                </a:extLst>
              </a:tr>
              <a:tr h="264129">
                <a:tc>
                  <a:txBody>
                    <a:bodyPr/>
                    <a:lstStyle/>
                    <a:p>
                      <a:pPr indent="0" algn="just">
                        <a:lnSpc>
                          <a:spcPct val="100000"/>
                        </a:lnSpc>
                        <a:spcBef>
                          <a:spcPts val="0"/>
                        </a:spcBef>
                        <a:spcAft>
                          <a:spcPts val="0"/>
                        </a:spcAft>
                        <a:buNone/>
                      </a:pPr>
                      <a:r>
                        <a:rPr lang="en-GB" sz="1200" dirty="0">
                          <a:effectLst/>
                        </a:rPr>
                        <a:t>Fixed Costs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a:effectLst/>
                        </a:rPr>
                        <a:t>£8,000 per month</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2917640738"/>
                  </a:ext>
                </a:extLst>
              </a:tr>
              <a:tr h="528259">
                <a:tc>
                  <a:txBody>
                    <a:bodyPr/>
                    <a:lstStyle/>
                    <a:p>
                      <a:pPr indent="0" algn="just">
                        <a:lnSpc>
                          <a:spcPct val="100000"/>
                        </a:lnSpc>
                        <a:spcBef>
                          <a:spcPts val="0"/>
                        </a:spcBef>
                        <a:spcAft>
                          <a:spcPts val="0"/>
                        </a:spcAft>
                        <a:buNone/>
                      </a:pPr>
                      <a:r>
                        <a:rPr lang="en-GB" sz="1200" dirty="0">
                          <a:effectLst/>
                        </a:rPr>
                        <a:t>Average Contribution Margin</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40%</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959299986"/>
                  </a:ext>
                </a:extLst>
              </a:tr>
              <a:tr h="264129">
                <a:tc>
                  <a:txBody>
                    <a:bodyPr/>
                    <a:lstStyle/>
                    <a:p>
                      <a:pPr indent="0" algn="just">
                        <a:lnSpc>
                          <a:spcPct val="100000"/>
                        </a:lnSpc>
                        <a:spcBef>
                          <a:spcPts val="0"/>
                        </a:spcBef>
                        <a:spcAft>
                          <a:spcPts val="0"/>
                        </a:spcAft>
                        <a:buNone/>
                      </a:pPr>
                      <a:r>
                        <a:rPr lang="en-GB" sz="1200">
                          <a:effectLst/>
                        </a:rPr>
                        <a:t>Break-even Sales</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£12,000 per month</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10550381"/>
                  </a:ext>
                </a:extLst>
              </a:tr>
              <a:tr h="528259">
                <a:tc>
                  <a:txBody>
                    <a:bodyPr/>
                    <a:lstStyle/>
                    <a:p>
                      <a:pPr indent="0" algn="just">
                        <a:lnSpc>
                          <a:spcPct val="100000"/>
                        </a:lnSpc>
                        <a:spcBef>
                          <a:spcPts val="0"/>
                        </a:spcBef>
                        <a:spcAft>
                          <a:spcPts val="0"/>
                        </a:spcAft>
                        <a:buNone/>
                      </a:pPr>
                      <a:r>
                        <a:rPr lang="en-GB" sz="1200">
                          <a:effectLst/>
                        </a:rPr>
                        <a:t>Expected Break-even Time</a:t>
                      </a:r>
                      <a:endParaRPr lang="en-GB" sz="12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indent="0" algn="just">
                        <a:lnSpc>
                          <a:spcPct val="100000"/>
                        </a:lnSpc>
                        <a:spcBef>
                          <a:spcPts val="0"/>
                        </a:spcBef>
                        <a:spcAft>
                          <a:spcPts val="0"/>
                        </a:spcAft>
                        <a:buNone/>
                      </a:pPr>
                      <a:r>
                        <a:rPr lang="en-GB" sz="1200" dirty="0">
                          <a:effectLst/>
                        </a:rPr>
                        <a:t>Within 12 months</a:t>
                      </a:r>
                      <a:endParaRPr lang="en-GB"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 xmlns:a16="http://schemas.microsoft.com/office/drawing/2014/main" val="767795443"/>
                  </a:ext>
                </a:extLst>
              </a:tr>
            </a:tbl>
          </a:graphicData>
        </a:graphic>
      </p:graphicFrame>
    </p:spTree>
    <p:extLst>
      <p:ext uri="{BB962C8B-B14F-4D97-AF65-F5344CB8AC3E}">
        <p14:creationId xmlns:p14="http://schemas.microsoft.com/office/powerpoint/2010/main" val="35702782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Conclusion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36596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11015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References</a:t>
            </a:r>
            <a:endParaRPr lang="en-GB" dirty="0"/>
          </a:p>
        </p:txBody>
      </p:sp>
      <p:sp>
        <p:nvSpPr>
          <p:cNvPr id="3" name="Content Placeholder 2"/>
          <p:cNvSpPr>
            <a:spLocks noGrp="1"/>
          </p:cNvSpPr>
          <p:nvPr>
            <p:ph idx="1"/>
          </p:nvPr>
        </p:nvSpPr>
        <p:spPr>
          <a:xfrm>
            <a:off x="450033" y="2048256"/>
            <a:ext cx="11476892" cy="4466492"/>
          </a:xfrm>
        </p:spPr>
        <p:txBody>
          <a:bodyPr>
            <a:normAutofit fontScale="47500" lnSpcReduction="20000"/>
          </a:bodyPr>
          <a:lstStyle/>
          <a:p>
            <a:pPr algn="just">
              <a:spcBef>
                <a:spcPts val="0"/>
              </a:spcBef>
              <a:spcAft>
                <a:spcPts val="0"/>
              </a:spcAft>
            </a:pPr>
            <a:r>
              <a:rPr lang="en-GB" dirty="0"/>
              <a:t>Chatterjee, S. (2023). </a:t>
            </a:r>
            <a:r>
              <a:rPr lang="en-GB" dirty="0" err="1"/>
              <a:t>BreadTalk's</a:t>
            </a:r>
            <a:r>
              <a:rPr lang="en-GB" dirty="0"/>
              <a:t> innovation in the bakery industry. In </a:t>
            </a:r>
            <a:r>
              <a:rPr lang="en-GB" i="1" dirty="0"/>
              <a:t>Singapore Inc.: A Century of Business Success in Global Markets</a:t>
            </a:r>
            <a:r>
              <a:rPr lang="en-GB" dirty="0"/>
              <a:t> (pp. 164-166). Routledge.</a:t>
            </a:r>
          </a:p>
          <a:p>
            <a:pPr algn="just">
              <a:spcBef>
                <a:spcPts val="0"/>
              </a:spcBef>
              <a:spcAft>
                <a:spcPts val="0"/>
              </a:spcAft>
            </a:pPr>
            <a:r>
              <a:rPr lang="en-GB" dirty="0"/>
              <a:t>Fidalgo, A., and Miranda, J. (2023). Innovation in the commercial system of the small bakery industry. In </a:t>
            </a:r>
            <a:r>
              <a:rPr lang="en-GB" i="1" dirty="0"/>
              <a:t>Baking Business Sustainability Through Life Cycle Management</a:t>
            </a:r>
            <a:r>
              <a:rPr lang="en-GB" dirty="0"/>
              <a:t> (pp. 261-275). Cham: Springer International Publishing.</a:t>
            </a:r>
          </a:p>
          <a:p>
            <a:pPr algn="just">
              <a:spcBef>
                <a:spcPts val="0"/>
              </a:spcBef>
              <a:spcAft>
                <a:spcPts val="0"/>
              </a:spcAft>
            </a:pPr>
            <a:r>
              <a:rPr lang="en-GB" dirty="0" err="1"/>
              <a:t>Goryńska</a:t>
            </a:r>
            <a:r>
              <a:rPr lang="en-GB" dirty="0"/>
              <a:t>-Goldmann, E. (2022). Bread and other bakery and confectionery products waste in selected retail stores. </a:t>
            </a:r>
            <a:r>
              <a:rPr lang="en-GB" i="1" dirty="0" err="1"/>
              <a:t>Roczniki</a:t>
            </a:r>
            <a:r>
              <a:rPr lang="en-GB" i="1" dirty="0"/>
              <a:t> (Annals)</a:t>
            </a:r>
            <a:r>
              <a:rPr lang="en-GB" dirty="0"/>
              <a:t>, </a:t>
            </a:r>
            <a:r>
              <a:rPr lang="en-GB" i="1" dirty="0"/>
              <a:t>2022</a:t>
            </a:r>
            <a:r>
              <a:rPr lang="en-GB" dirty="0"/>
              <a:t>(4).</a:t>
            </a:r>
          </a:p>
          <a:p>
            <a:pPr algn="just">
              <a:spcBef>
                <a:spcPts val="0"/>
              </a:spcBef>
              <a:spcAft>
                <a:spcPts val="0"/>
              </a:spcAft>
            </a:pPr>
            <a:r>
              <a:rPr lang="en-GB" dirty="0"/>
              <a:t>Kostyuchenko, M., Martirosyan, V., Shaposhnikov, I., and Kosovan, A. (2024). The ecosystem of the bakery business is to Be Resilient Under Uncertainty and New Consumer Trends. In </a:t>
            </a:r>
            <a:r>
              <a:rPr lang="en-GB" i="1" dirty="0"/>
              <a:t>the International Conference Ecosystems without Borders</a:t>
            </a:r>
            <a:r>
              <a:rPr lang="en-GB" dirty="0"/>
              <a:t> (pp. 197-205). Cham: Springer Nature Switzerland.</a:t>
            </a:r>
          </a:p>
          <a:p>
            <a:pPr algn="just">
              <a:spcBef>
                <a:spcPts val="0"/>
              </a:spcBef>
              <a:spcAft>
                <a:spcPts val="0"/>
              </a:spcAft>
            </a:pPr>
            <a:r>
              <a:rPr lang="en-GB" dirty="0"/>
              <a:t>Królak, M., </a:t>
            </a:r>
            <a:r>
              <a:rPr lang="en-GB" dirty="0" err="1"/>
              <a:t>Górska-Warsewicz</a:t>
            </a:r>
            <a:r>
              <a:rPr lang="en-GB" dirty="0"/>
              <a:t>, H., </a:t>
            </a:r>
            <a:r>
              <a:rPr lang="en-GB" dirty="0" err="1"/>
              <a:t>Mądra</a:t>
            </a:r>
            <a:r>
              <a:rPr lang="en-GB" dirty="0"/>
              <a:t>-Sawicka, M., Rejman, K., </a:t>
            </a:r>
            <a:r>
              <a:rPr lang="en-GB" dirty="0" err="1"/>
              <a:t>Żakowska</a:t>
            </a:r>
            <a:r>
              <a:rPr lang="en-GB" dirty="0"/>
              <a:t>-Biemans, S., </a:t>
            </a:r>
            <a:r>
              <a:rPr lang="en-GB" dirty="0" err="1"/>
              <a:t>Szlachciuk</a:t>
            </a:r>
            <a:r>
              <a:rPr lang="en-GB" dirty="0"/>
              <a:t>, J., </a:t>
            </a:r>
            <a:r>
              <a:rPr lang="en-GB" dirty="0" err="1"/>
              <a:t>Czeczotko</a:t>
            </a:r>
            <a:r>
              <a:rPr lang="en-GB" dirty="0"/>
              <a:t>, M., Kwiatkowski, B., Zaremba, R. and Wojtaszek, M., (2022). Towards sustainable innovation in the bakery sector—An example of fibre-enriched bread. </a:t>
            </a:r>
            <a:r>
              <a:rPr lang="en-GB" i="1" dirty="0"/>
              <a:t>Sustainability</a:t>
            </a:r>
            <a:r>
              <a:rPr lang="en-GB" dirty="0"/>
              <a:t>, </a:t>
            </a:r>
            <a:r>
              <a:rPr lang="en-GB" i="1" dirty="0"/>
              <a:t>14</a:t>
            </a:r>
            <a:r>
              <a:rPr lang="en-GB" dirty="0"/>
              <a:t>(5), </a:t>
            </a:r>
            <a:r>
              <a:rPr lang="en-GB" dirty="0" err="1"/>
              <a:t>p.2743</a:t>
            </a:r>
            <a:r>
              <a:rPr lang="en-GB" dirty="0"/>
              <a:t>.</a:t>
            </a:r>
          </a:p>
          <a:p>
            <a:pPr algn="just">
              <a:spcBef>
                <a:spcPts val="0"/>
              </a:spcBef>
              <a:spcAft>
                <a:spcPts val="0"/>
              </a:spcAft>
            </a:pPr>
            <a:r>
              <a:rPr lang="en-GB" dirty="0" err="1"/>
              <a:t>Linzalone</a:t>
            </a:r>
            <a:r>
              <a:rPr lang="en-GB" dirty="0"/>
              <a:t>, R., and Lerro, A. (2021). Managing positional innovation in small food enterprises. The bakery industry. </a:t>
            </a:r>
            <a:r>
              <a:rPr lang="en-GB" i="1" dirty="0"/>
              <a:t>Measuring Business Excellence</a:t>
            </a:r>
            <a:r>
              <a:rPr lang="en-GB" dirty="0"/>
              <a:t>, </a:t>
            </a:r>
            <a:r>
              <a:rPr lang="en-GB" i="1" dirty="0"/>
              <a:t>25</a:t>
            </a:r>
            <a:r>
              <a:rPr lang="en-GB" dirty="0"/>
              <a:t>(4), 509-526.</a:t>
            </a:r>
          </a:p>
          <a:p>
            <a:pPr algn="just">
              <a:spcBef>
                <a:spcPts val="0"/>
              </a:spcBef>
              <a:spcAft>
                <a:spcPts val="0"/>
              </a:spcAft>
            </a:pPr>
            <a:r>
              <a:rPr lang="en-GB" dirty="0"/>
              <a:t>Melesse, T. Y., and </a:t>
            </a:r>
            <a:r>
              <a:rPr lang="en-GB" dirty="0" err="1"/>
              <a:t>Orrù</a:t>
            </a:r>
            <a:r>
              <a:rPr lang="en-GB" dirty="0"/>
              <a:t>, P. F. (2025). The digital revolution in the bakery sector: Innovations, challenges, and opportunities from Industry 4.0. </a:t>
            </a:r>
            <a:r>
              <a:rPr lang="en-GB" i="1" dirty="0"/>
              <a:t>Foods</a:t>
            </a:r>
            <a:r>
              <a:rPr lang="en-GB" dirty="0"/>
              <a:t>, </a:t>
            </a:r>
            <a:r>
              <a:rPr lang="en-GB" i="1" dirty="0"/>
              <a:t>14</a:t>
            </a:r>
            <a:r>
              <a:rPr lang="en-GB" dirty="0"/>
              <a:t>(3), 526.</a:t>
            </a:r>
          </a:p>
          <a:p>
            <a:pPr algn="just">
              <a:spcBef>
                <a:spcPts val="0"/>
              </a:spcBef>
              <a:spcAft>
                <a:spcPts val="0"/>
              </a:spcAft>
            </a:pPr>
            <a:r>
              <a:rPr lang="en-GB" dirty="0"/>
              <a:t>Monteiro, N. B. R., Moita Neto, J. M., e da Silva, E. A. (2022). Life cycle management in bakeries: a proposed roadmap towards sustainability. </a:t>
            </a:r>
            <a:r>
              <a:rPr lang="en-GB" i="1" dirty="0"/>
              <a:t>The international journal of life cycle assessment</a:t>
            </a:r>
            <a:r>
              <a:rPr lang="en-GB" dirty="0"/>
              <a:t>, </a:t>
            </a:r>
            <a:r>
              <a:rPr lang="en-GB" i="1" dirty="0"/>
              <a:t>27</a:t>
            </a:r>
            <a:r>
              <a:rPr lang="en-GB" dirty="0"/>
              <a:t>(1), 82-97.</a:t>
            </a:r>
          </a:p>
          <a:p>
            <a:pPr algn="just">
              <a:spcBef>
                <a:spcPts val="0"/>
              </a:spcBef>
              <a:spcAft>
                <a:spcPts val="0"/>
              </a:spcAft>
            </a:pPr>
            <a:r>
              <a:rPr lang="en-GB" dirty="0"/>
              <a:t>Naqvi, N. (2022). Making the local bakery business successful.</a:t>
            </a:r>
          </a:p>
          <a:p>
            <a:pPr algn="just">
              <a:spcBef>
                <a:spcPts val="0"/>
              </a:spcBef>
              <a:spcAft>
                <a:spcPts val="0"/>
              </a:spcAft>
            </a:pPr>
            <a:r>
              <a:rPr lang="en-GB" dirty="0"/>
              <a:t>Patel, H. (2023). Impact of consumer behaviour towards bakery products.</a:t>
            </a:r>
          </a:p>
          <a:p>
            <a:pPr algn="just">
              <a:spcBef>
                <a:spcPts val="0"/>
              </a:spcBef>
              <a:spcAft>
                <a:spcPts val="0"/>
              </a:spcAft>
            </a:pPr>
            <a:r>
              <a:rPr lang="en-GB" dirty="0"/>
              <a:t>Semenova, E. I., and Semenov, A. V. (2023). Impact of bakery innovation on business resilience growth. In </a:t>
            </a:r>
            <a:r>
              <a:rPr lang="en-GB" i="1" dirty="0"/>
              <a:t>Baking business sustainability through life cycle management</a:t>
            </a:r>
            <a:r>
              <a:rPr lang="en-GB" dirty="0"/>
              <a:t> (pp. 241-259). Cham: Springer International Publishing.</a:t>
            </a:r>
          </a:p>
          <a:p>
            <a:pPr algn="just">
              <a:spcBef>
                <a:spcPts val="0"/>
              </a:spcBef>
              <a:spcAft>
                <a:spcPts val="0"/>
              </a:spcAft>
            </a:pPr>
            <a:r>
              <a:rPr lang="en-GB" dirty="0"/>
              <a:t>Shahriar, M. S., Zaman, D. A., </a:t>
            </a:r>
            <a:r>
              <a:rPr lang="en-GB" dirty="0" err="1"/>
              <a:t>Chukwue</a:t>
            </a:r>
            <a:r>
              <a:rPr lang="en-GB" dirty="0"/>
              <a:t>, G. K., and Asheq, A. S. (2021). Business Development of a Hypothetical Organisation in an International Market: A Focus on Cross-cultural Entrepreneurial Leadership.</a:t>
            </a:r>
          </a:p>
          <a:p>
            <a:pPr algn="just">
              <a:spcBef>
                <a:spcPts val="0"/>
              </a:spcBef>
              <a:spcAft>
                <a:spcPts val="0"/>
              </a:spcAft>
            </a:pPr>
            <a:r>
              <a:rPr lang="en-GB" dirty="0"/>
              <a:t>Usha, S. P. (2023). Business challenges of forecasting sales in the bakery industry: Applications of machine learning algorithms. In </a:t>
            </a:r>
            <a:r>
              <a:rPr lang="en-GB" i="1" dirty="0"/>
              <a:t>Proceedings of the International Conference on Emerging Trends in Business and Management (</a:t>
            </a:r>
            <a:r>
              <a:rPr lang="en-GB" i="1" dirty="0" err="1"/>
              <a:t>ICETBM</a:t>
            </a:r>
            <a:r>
              <a:rPr lang="en-GB" i="1" dirty="0"/>
              <a:t> 2023)</a:t>
            </a:r>
            <a:r>
              <a:rPr lang="en-GB" dirty="0"/>
              <a:t> (p. 335). Springer Nature.</a:t>
            </a:r>
          </a:p>
          <a:p>
            <a:pPr algn="just">
              <a:spcBef>
                <a:spcPts val="0"/>
              </a:spcBef>
              <a:spcAft>
                <a:spcPts val="0"/>
              </a:spcAft>
            </a:pPr>
            <a:r>
              <a:rPr lang="en-GB" dirty="0"/>
              <a:t>Zaitsev, S. (2023). Using digital tools to increase the competitiveness of small businesses (experience of full-service bakeries). </a:t>
            </a:r>
            <a:r>
              <a:rPr lang="en-GB" i="1" dirty="0"/>
              <a:t>Futurity of Social Sciences</a:t>
            </a:r>
            <a:r>
              <a:rPr lang="en-GB" dirty="0"/>
              <a:t>, </a:t>
            </a:r>
            <a:r>
              <a:rPr lang="en-GB" i="1" dirty="0"/>
              <a:t>1</a:t>
            </a:r>
            <a:r>
              <a:rPr lang="en-GB" dirty="0"/>
              <a:t>(4), 75-90.</a:t>
            </a:r>
          </a:p>
        </p:txBody>
      </p:sp>
    </p:spTree>
    <p:extLst>
      <p:ext uri="{BB962C8B-B14F-4D97-AF65-F5344CB8AC3E}">
        <p14:creationId xmlns:p14="http://schemas.microsoft.com/office/powerpoint/2010/main" val="32666492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126</TotalTime>
  <Words>1774</Words>
  <Application>Microsoft Office PowerPoint</Application>
  <PresentationFormat>Widescreen</PresentationFormat>
  <Paragraphs>244</Paragraphs>
  <Slides>12</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Enterprise &amp; Entrepreneurship Sweet Crumbs Artisan Bakery  Business Plan</vt:lpstr>
      <vt:lpstr>PowerPoint Presentation</vt:lpstr>
      <vt:lpstr>Table of Content</vt:lpstr>
      <vt:lpstr>Section 1 – Overview of Business Idea</vt:lpstr>
      <vt:lpstr>Section 2 - Legal Format and Management Structure</vt:lpstr>
      <vt:lpstr>Business Objectives</vt:lpstr>
      <vt:lpstr>Section 3 – PESTEL Analysis</vt:lpstr>
      <vt:lpstr>Section 4 - Marketing Strategies</vt:lpstr>
      <vt:lpstr>Section 4 - Marketing Strategies</vt:lpstr>
      <vt:lpstr>Section 5 - Funding Requirements and Allocation</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Coffee and Study Hub (Eco Café for Students)</dc:title>
  <dc:creator>Admin</dc:creator>
  <cp:lastModifiedBy>Microsoft account</cp:lastModifiedBy>
  <cp:revision>22</cp:revision>
  <dcterms:created xsi:type="dcterms:W3CDTF">2026-02-27T08:22:05Z</dcterms:created>
  <dcterms:modified xsi:type="dcterms:W3CDTF">2026-04-19T13:06:01Z</dcterms:modified>
</cp:coreProperties>
</file>