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7"/>
  </p:notesMasterIdLst>
  <p:handoutMasterIdLst>
    <p:handoutMasterId r:id="rId18"/>
  </p:handoutMasterIdLst>
  <p:sldIdLst>
    <p:sldId id="482" r:id="rId2"/>
    <p:sldId id="257" r:id="rId3"/>
    <p:sldId id="258" r:id="rId4"/>
    <p:sldId id="259" r:id="rId5"/>
    <p:sldId id="262" r:id="rId6"/>
    <p:sldId id="263" r:id="rId7"/>
    <p:sldId id="264" r:id="rId8"/>
    <p:sldId id="265" r:id="rId9"/>
    <p:sldId id="267" r:id="rId10"/>
    <p:sldId id="492" r:id="rId11"/>
    <p:sldId id="493" r:id="rId12"/>
    <p:sldId id="269" r:id="rId13"/>
    <p:sldId id="261" r:id="rId14"/>
    <p:sldId id="260"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A70532"/>
    <a:srgbClr val="B303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71915" autoAdjust="0"/>
  </p:normalViewPr>
  <p:slideViewPr>
    <p:cSldViewPr>
      <p:cViewPr varScale="1">
        <p:scale>
          <a:sx n="71" d="100"/>
          <a:sy n="71" d="100"/>
        </p:scale>
        <p:origin x="2778" y="2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7E638540-FA2B-43E5-84A0-A2EE3C7BEEE7}"/>
    <pc:docChg chg="delSld modSld">
      <pc:chgData name="Julie Thomas" userId="2af13b6d24d29b42" providerId="LiveId" clId="{7E638540-FA2B-43E5-84A0-A2EE3C7BEEE7}" dt="2025-06-16T16:49:23.813" v="21" actId="2696"/>
      <pc:docMkLst>
        <pc:docMk/>
      </pc:docMkLst>
      <pc:sldChg chg="del">
        <pc:chgData name="Julie Thomas" userId="2af13b6d24d29b42" providerId="LiveId" clId="{7E638540-FA2B-43E5-84A0-A2EE3C7BEEE7}" dt="2025-06-16T16:49:23.813" v="21" actId="2696"/>
        <pc:sldMkLst>
          <pc:docMk/>
          <pc:sldMk cId="2137895983" sldId="256"/>
        </pc:sldMkLst>
      </pc:sldChg>
      <pc:sldChg chg="del">
        <pc:chgData name="Julie Thomas" userId="2af13b6d24d29b42" providerId="LiveId" clId="{7E638540-FA2B-43E5-84A0-A2EE3C7BEEE7}" dt="2025-06-16T16:49:19.819" v="20" actId="2696"/>
        <pc:sldMkLst>
          <pc:docMk/>
          <pc:sldMk cId="804155128" sldId="268"/>
        </pc:sldMkLst>
      </pc:sldChg>
      <pc:sldChg chg="del">
        <pc:chgData name="Julie Thomas" userId="2af13b6d24d29b42" providerId="LiveId" clId="{7E638540-FA2B-43E5-84A0-A2EE3C7BEEE7}" dt="2025-06-16T16:49:19.819" v="20" actId="2696"/>
        <pc:sldMkLst>
          <pc:docMk/>
          <pc:sldMk cId="3673838326" sldId="481"/>
        </pc:sldMkLst>
      </pc:sldChg>
      <pc:sldChg chg="modSp mod">
        <pc:chgData name="Julie Thomas" userId="2af13b6d24d29b42" providerId="LiveId" clId="{7E638540-FA2B-43E5-84A0-A2EE3C7BEEE7}" dt="2025-06-16T16:48:19.608" v="19" actId="20577"/>
        <pc:sldMkLst>
          <pc:docMk/>
          <pc:sldMk cId="2746290940" sldId="482"/>
        </pc:sldMkLst>
        <pc:spChg chg="mod">
          <ac:chgData name="Julie Thomas" userId="2af13b6d24d29b42" providerId="LiveId" clId="{7E638540-FA2B-43E5-84A0-A2EE3C7BEEE7}" dt="2025-06-16T16:48:19.608" v="19" actId="20577"/>
          <ac:spMkLst>
            <pc:docMk/>
            <pc:sldMk cId="2746290940" sldId="482"/>
            <ac:spMk id="4" creationId="{AD411420-8284-4669-A46C-A45D4DBB1DD7}"/>
          </ac:spMkLst>
        </pc:spChg>
      </pc:sldChg>
      <pc:sldChg chg="del">
        <pc:chgData name="Julie Thomas" userId="2af13b6d24d29b42" providerId="LiveId" clId="{7E638540-FA2B-43E5-84A0-A2EE3C7BEEE7}" dt="2025-06-16T16:49:19.819" v="20" actId="2696"/>
        <pc:sldMkLst>
          <pc:docMk/>
          <pc:sldMk cId="3126496496" sldId="483"/>
        </pc:sldMkLst>
      </pc:sldChg>
      <pc:sldChg chg="del">
        <pc:chgData name="Julie Thomas" userId="2af13b6d24d29b42" providerId="LiveId" clId="{7E638540-FA2B-43E5-84A0-A2EE3C7BEEE7}" dt="2025-06-16T16:49:19.819" v="20" actId="2696"/>
        <pc:sldMkLst>
          <pc:docMk/>
          <pc:sldMk cId="2707190722" sldId="486"/>
        </pc:sldMkLst>
      </pc:sldChg>
      <pc:sldChg chg="del">
        <pc:chgData name="Julie Thomas" userId="2af13b6d24d29b42" providerId="LiveId" clId="{7E638540-FA2B-43E5-84A0-A2EE3C7BEEE7}" dt="2025-06-16T16:49:19.819" v="20" actId="2696"/>
        <pc:sldMkLst>
          <pc:docMk/>
          <pc:sldMk cId="2096146040" sldId="491"/>
        </pc:sldMkLst>
      </pc:sldChg>
      <pc:sldChg chg="del">
        <pc:chgData name="Julie Thomas" userId="2af13b6d24d29b42" providerId="LiveId" clId="{7E638540-FA2B-43E5-84A0-A2EE3C7BEEE7}" dt="2025-06-16T16:49:19.819" v="20" actId="2696"/>
        <pc:sldMkLst>
          <pc:docMk/>
          <pc:sldMk cId="1932487518" sldId="496"/>
        </pc:sldMkLst>
      </pc:sldChg>
      <pc:sldChg chg="del">
        <pc:chgData name="Julie Thomas" userId="2af13b6d24d29b42" providerId="LiveId" clId="{7E638540-FA2B-43E5-84A0-A2EE3C7BEEE7}" dt="2025-06-16T16:49:19.819" v="20" actId="2696"/>
        <pc:sldMkLst>
          <pc:docMk/>
          <pc:sldMk cId="799236921" sldId="497"/>
        </pc:sldMkLst>
      </pc:sldChg>
      <pc:sldChg chg="del">
        <pc:chgData name="Julie Thomas" userId="2af13b6d24d29b42" providerId="LiveId" clId="{7E638540-FA2B-43E5-84A0-A2EE3C7BEEE7}" dt="2025-06-16T16:49:19.819" v="20" actId="2696"/>
        <pc:sldMkLst>
          <pc:docMk/>
          <pc:sldMk cId="194779058" sldId="498"/>
        </pc:sldMkLst>
      </pc:sldChg>
      <pc:sldChg chg="del">
        <pc:chgData name="Julie Thomas" userId="2af13b6d24d29b42" providerId="LiveId" clId="{7E638540-FA2B-43E5-84A0-A2EE3C7BEEE7}" dt="2025-06-16T16:49:19.819" v="20" actId="2696"/>
        <pc:sldMkLst>
          <pc:docMk/>
          <pc:sldMk cId="2074907154" sldId="499"/>
        </pc:sldMkLst>
      </pc:sldChg>
      <pc:sldChg chg="del">
        <pc:chgData name="Julie Thomas" userId="2af13b6d24d29b42" providerId="LiveId" clId="{7E638540-FA2B-43E5-84A0-A2EE3C7BEEE7}" dt="2025-06-16T16:49:19.819" v="20" actId="2696"/>
        <pc:sldMkLst>
          <pc:docMk/>
          <pc:sldMk cId="4094114267" sldId="500"/>
        </pc:sldMkLst>
      </pc:sldChg>
      <pc:sldChg chg="del">
        <pc:chgData name="Julie Thomas" userId="2af13b6d24d29b42" providerId="LiveId" clId="{7E638540-FA2B-43E5-84A0-A2EE3C7BEEE7}" dt="2025-06-16T16:49:19.819" v="20" actId="2696"/>
        <pc:sldMkLst>
          <pc:docMk/>
          <pc:sldMk cId="235017591" sldId="501"/>
        </pc:sldMkLst>
      </pc:sldChg>
      <pc:sldChg chg="del">
        <pc:chgData name="Julie Thomas" userId="2af13b6d24d29b42" providerId="LiveId" clId="{7E638540-FA2B-43E5-84A0-A2EE3C7BEEE7}" dt="2025-06-16T16:49:19.819" v="20" actId="2696"/>
        <pc:sldMkLst>
          <pc:docMk/>
          <pc:sldMk cId="1815507268" sldId="502"/>
        </pc:sldMkLst>
      </pc:sldChg>
      <pc:sldChg chg="del">
        <pc:chgData name="Julie Thomas" userId="2af13b6d24d29b42" providerId="LiveId" clId="{7E638540-FA2B-43E5-84A0-A2EE3C7BEEE7}" dt="2025-06-16T16:49:19.819" v="20" actId="2696"/>
        <pc:sldMkLst>
          <pc:docMk/>
          <pc:sldMk cId="3060631014" sldId="503"/>
        </pc:sldMkLst>
      </pc:sldChg>
      <pc:sldChg chg="del">
        <pc:chgData name="Julie Thomas" userId="2af13b6d24d29b42" providerId="LiveId" clId="{7E638540-FA2B-43E5-84A0-A2EE3C7BEEE7}" dt="2025-06-16T16:49:19.819" v="20" actId="2696"/>
        <pc:sldMkLst>
          <pc:docMk/>
          <pc:sldMk cId="135322268" sldId="504"/>
        </pc:sldMkLst>
      </pc:sldChg>
      <pc:sldChg chg="del">
        <pc:chgData name="Julie Thomas" userId="2af13b6d24d29b42" providerId="LiveId" clId="{7E638540-FA2B-43E5-84A0-A2EE3C7BEEE7}" dt="2025-06-16T16:49:19.819" v="20" actId="2696"/>
        <pc:sldMkLst>
          <pc:docMk/>
          <pc:sldMk cId="2537656875" sldId="505"/>
        </pc:sldMkLst>
      </pc:sldChg>
      <pc:sldChg chg="del">
        <pc:chgData name="Julie Thomas" userId="2af13b6d24d29b42" providerId="LiveId" clId="{7E638540-FA2B-43E5-84A0-A2EE3C7BEEE7}" dt="2025-06-16T16:49:19.819" v="20" actId="2696"/>
        <pc:sldMkLst>
          <pc:docMk/>
          <pc:sldMk cId="4229071227" sldId="506"/>
        </pc:sldMkLst>
      </pc:sldChg>
      <pc:sldChg chg="del">
        <pc:chgData name="Julie Thomas" userId="2af13b6d24d29b42" providerId="LiveId" clId="{7E638540-FA2B-43E5-84A0-A2EE3C7BEEE7}" dt="2025-06-16T16:49:19.819" v="20" actId="2696"/>
        <pc:sldMkLst>
          <pc:docMk/>
          <pc:sldMk cId="1855376424" sldId="50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6434" name="Rectangle 2">
            <a:extLst>
              <a:ext uri="{FF2B5EF4-FFF2-40B4-BE49-F238E27FC236}">
                <a16:creationId xmlns:a16="http://schemas.microsoft.com/office/drawing/2014/main" id="{88543CCC-3923-45E8-BA9D-596BA7CF5C96}"/>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ltLang="en-US"/>
          </a:p>
        </p:txBody>
      </p:sp>
      <p:sp>
        <p:nvSpPr>
          <p:cNvPr id="146435" name="Rectangle 3">
            <a:extLst>
              <a:ext uri="{FF2B5EF4-FFF2-40B4-BE49-F238E27FC236}">
                <a16:creationId xmlns:a16="http://schemas.microsoft.com/office/drawing/2014/main" id="{C5194F3F-5CE9-4CD7-925B-B822E44557B0}"/>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GB" altLang="en-US"/>
          </a:p>
        </p:txBody>
      </p:sp>
      <p:sp>
        <p:nvSpPr>
          <p:cNvPr id="146436" name="Rectangle 4">
            <a:extLst>
              <a:ext uri="{FF2B5EF4-FFF2-40B4-BE49-F238E27FC236}">
                <a16:creationId xmlns:a16="http://schemas.microsoft.com/office/drawing/2014/main" id="{31839ED4-EC67-4457-AA6A-277DEB1AFB2B}"/>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GB" altLang="en-US"/>
          </a:p>
        </p:txBody>
      </p:sp>
      <p:sp>
        <p:nvSpPr>
          <p:cNvPr id="146437" name="Rectangle 5">
            <a:extLst>
              <a:ext uri="{FF2B5EF4-FFF2-40B4-BE49-F238E27FC236}">
                <a16:creationId xmlns:a16="http://schemas.microsoft.com/office/drawing/2014/main" id="{51F5E9A3-EFF1-48CD-8F06-0A2C8929807B}"/>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5BA4173D-4D62-4B10-9864-040E90D1294B}"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FE9E340-3A0E-4B9E-BD4A-446779E85D61}"/>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endParaRPr lang="en-GB" altLang="en-US"/>
          </a:p>
        </p:txBody>
      </p:sp>
      <p:sp>
        <p:nvSpPr>
          <p:cNvPr id="22531" name="Rectangle 3">
            <a:extLst>
              <a:ext uri="{FF2B5EF4-FFF2-40B4-BE49-F238E27FC236}">
                <a16:creationId xmlns:a16="http://schemas.microsoft.com/office/drawing/2014/main" id="{B6A4417C-251D-4137-A2B3-BC0FABEB519E}"/>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GB" altLang="en-US"/>
          </a:p>
        </p:txBody>
      </p:sp>
      <p:sp>
        <p:nvSpPr>
          <p:cNvPr id="22532" name="Rectangle 4">
            <a:extLst>
              <a:ext uri="{FF2B5EF4-FFF2-40B4-BE49-F238E27FC236}">
                <a16:creationId xmlns:a16="http://schemas.microsoft.com/office/drawing/2014/main" id="{4C25CA6D-DA02-4925-8ECF-C37A3CCB7D36}"/>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2533" name="Rectangle 5">
            <a:extLst>
              <a:ext uri="{FF2B5EF4-FFF2-40B4-BE49-F238E27FC236}">
                <a16:creationId xmlns:a16="http://schemas.microsoft.com/office/drawing/2014/main" id="{CE43189D-2280-4A50-9B37-E68A2C0B1508}"/>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2534" name="Rectangle 6">
            <a:extLst>
              <a:ext uri="{FF2B5EF4-FFF2-40B4-BE49-F238E27FC236}">
                <a16:creationId xmlns:a16="http://schemas.microsoft.com/office/drawing/2014/main" id="{A71E2621-79DA-4F58-AAC6-F9DE1E8F5722}"/>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endParaRPr lang="en-GB" altLang="en-US"/>
          </a:p>
        </p:txBody>
      </p:sp>
      <p:sp>
        <p:nvSpPr>
          <p:cNvPr id="22535" name="Rectangle 7">
            <a:extLst>
              <a:ext uri="{FF2B5EF4-FFF2-40B4-BE49-F238E27FC236}">
                <a16:creationId xmlns:a16="http://schemas.microsoft.com/office/drawing/2014/main" id="{9E1F4C2B-8AA8-4297-B73A-9AB44D6D7B04}"/>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3D78E00E-C595-47E0-9C1C-F624B767F588}"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fontAlgn="base">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empathy – businesses should understand their impact on employees and change if their impact adversely affects them.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57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8772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782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45E41A-E8B7-4917-9B93-44A1891A38B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27322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6362E849-225B-4469-B30B-3AE583DB3C24}" type="datetimeFigureOut">
              <a:rPr lang="en-GB" smtClean="0"/>
              <a:t>16/06/2025</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286259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16/06/2025</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321999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62E849-225B-4469-B30B-3AE583DB3C24}" type="datetimeFigureOut">
              <a:rPr lang="en-GB" smtClean="0"/>
              <a:t>16/06/2025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783646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16/06/2025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711502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16/06/2025</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574283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362E849-225B-4469-B30B-3AE583DB3C24}" type="datetimeFigureOut">
              <a:rPr lang="en-GB" smtClean="0"/>
              <a:t>16/06/2025</a:t>
            </a:fld>
            <a:endParaRPr lang="en-GB"/>
          </a:p>
        </p:txBody>
      </p:sp>
      <p:sp>
        <p:nvSpPr>
          <p:cNvPr id="5" name="Slide Number Placeholder 4"/>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758175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62E849-225B-4469-B30B-3AE583DB3C24}" type="datetimeFigureOut">
              <a:rPr lang="en-GB" smtClean="0"/>
              <a:t>16/06/2025</a:t>
            </a:fld>
            <a:endParaRPr lang="en-GB"/>
          </a:p>
        </p:txBody>
      </p:sp>
      <p:sp>
        <p:nvSpPr>
          <p:cNvPr id="4" name="Slide Number Placeholder 3"/>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561978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16/06/2025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502262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362E849-225B-4469-B30B-3AE583DB3C24}" type="datetimeFigureOut">
              <a:rPr lang="en-GB" smtClean="0"/>
              <a:t>16/06/2025</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794664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16/06/2025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291655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16/06/2025</a:t>
            </a:fld>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246667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6362E849-225B-4469-B30B-3AE583DB3C24}" type="datetimeFigureOut">
              <a:rPr lang="en-GB" smtClean="0"/>
              <a:t>16/06/2025</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070C8BF7-86D3-4E92-B92C-831E4EA6026C}" type="slidenum">
              <a:rPr lang="en-GB" smtClean="0"/>
              <a:t>‹#›</a:t>
            </a:fld>
            <a:endParaRPr lang="en-GB"/>
          </a:p>
        </p:txBody>
      </p:sp>
    </p:spTree>
    <p:extLst>
      <p:ext uri="{BB962C8B-B14F-4D97-AF65-F5344CB8AC3E}">
        <p14:creationId xmlns:p14="http://schemas.microsoft.com/office/powerpoint/2010/main" val="252396266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greatergood.berkeley.edu/quizzes/take_quiz/empath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411420-8284-4669-A46C-A45D4DBB1DD7}"/>
              </a:ext>
            </a:extLst>
          </p:cNvPr>
          <p:cNvSpPr>
            <a:spLocks noGrp="1"/>
          </p:cNvSpPr>
          <p:nvPr>
            <p:ph type="ctrTitle"/>
          </p:nvPr>
        </p:nvSpPr>
        <p:spPr>
          <a:xfrm>
            <a:off x="755576" y="1484784"/>
            <a:ext cx="7772400" cy="1470025"/>
          </a:xfrm>
        </p:spPr>
        <p:txBody>
          <a:bodyPr>
            <a:normAutofit/>
          </a:bodyPr>
          <a:lstStyle/>
          <a:p>
            <a:r>
              <a:rPr lang="en-GB" b="1" dirty="0"/>
              <a:t>Empathy</a:t>
            </a:r>
          </a:p>
        </p:txBody>
      </p:sp>
      <p:sp>
        <p:nvSpPr>
          <p:cNvPr id="5" name="Subtitle 4">
            <a:extLst>
              <a:ext uri="{FF2B5EF4-FFF2-40B4-BE49-F238E27FC236}">
                <a16:creationId xmlns:a16="http://schemas.microsoft.com/office/drawing/2014/main" id="{D19024FF-810E-4807-A5CB-FAEEE27FA5D8}"/>
              </a:ext>
            </a:extLst>
          </p:cNvPr>
          <p:cNvSpPr>
            <a:spLocks noGrp="1"/>
          </p:cNvSpPr>
          <p:nvPr>
            <p:ph type="subTitle" idx="1"/>
          </p:nvPr>
        </p:nvSpPr>
        <p:spPr>
          <a:xfrm>
            <a:off x="1441376" y="3026892"/>
            <a:ext cx="6400800" cy="1752600"/>
          </a:xfrm>
        </p:spPr>
        <p:txBody>
          <a:bodyPr/>
          <a:lstStyle/>
          <a:p>
            <a:r>
              <a:rPr lang="en-GB" dirty="0"/>
              <a:t>Julie Thomas</a:t>
            </a:r>
          </a:p>
        </p:txBody>
      </p:sp>
    </p:spTree>
    <p:extLst>
      <p:ext uri="{BB962C8B-B14F-4D97-AF65-F5344CB8AC3E}">
        <p14:creationId xmlns:p14="http://schemas.microsoft.com/office/powerpoint/2010/main" val="2746290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p:txBody>
          <a:bodyPr/>
          <a:lstStyle/>
          <a:p>
            <a:r>
              <a:rPr lang="en-GB" b="1" dirty="0"/>
              <a:t>Reminder – What is Empathy?</a:t>
            </a:r>
          </a:p>
        </p:txBody>
      </p: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p:txBody>
          <a:bodyPr>
            <a:normAutofit fontScale="85000" lnSpcReduction="10000"/>
          </a:bodyPr>
          <a:lstStyle/>
          <a:p>
            <a:pPr marL="0" indent="0">
              <a:buNone/>
            </a:pPr>
            <a:r>
              <a:rPr lang="en-GB" dirty="0"/>
              <a:t>‘The capacity for one person (a perceiver) to share and understand internal states of someone else (a target)’. It is ‘a social bridge that allows us to connect with one another’ (Weisz and </a:t>
            </a:r>
            <a:r>
              <a:rPr lang="en-GB" dirty="0" err="1"/>
              <a:t>Zaki</a:t>
            </a:r>
            <a:r>
              <a:rPr lang="en-GB" dirty="0"/>
              <a:t>, 2017). </a:t>
            </a:r>
          </a:p>
          <a:p>
            <a:pPr marL="0" indent="0">
              <a:buNone/>
            </a:pPr>
            <a:endParaRPr lang="en-GB" dirty="0"/>
          </a:p>
          <a:p>
            <a:pPr marL="0" indent="0">
              <a:buNone/>
            </a:pPr>
            <a:r>
              <a:rPr lang="en-GB" dirty="0"/>
              <a:t>Corporate empathy is about understanding our emotional impact on others and making change as a result (Parmar, 2016). </a:t>
            </a:r>
          </a:p>
          <a:p>
            <a:pPr marL="0" indent="0">
              <a:buNone/>
            </a:pPr>
            <a:endParaRPr lang="en-GB" dirty="0"/>
          </a:p>
          <a:p>
            <a:pPr marL="0" indent="0">
              <a:buNone/>
            </a:pPr>
            <a:r>
              <a:rPr lang="en-GB" dirty="0"/>
              <a:t>‘Empathy is about earnest listening, relating to one another, and putting yourself in someone else’s shoes’ (Ackerman, 2020).</a:t>
            </a:r>
          </a:p>
          <a:p>
            <a:pPr marL="0" indent="0">
              <a:buNone/>
            </a:pPr>
            <a:endParaRPr lang="en-GB" dirty="0"/>
          </a:p>
          <a:p>
            <a:pPr marL="0" indent="0">
              <a:buNone/>
            </a:pPr>
            <a:r>
              <a:rPr lang="en-GB" dirty="0"/>
              <a:t>Empathy is the ‘social awareness’ element of Emotional Intelligence</a:t>
            </a:r>
          </a:p>
        </p:txBody>
      </p:sp>
    </p:spTree>
    <p:extLst>
      <p:ext uri="{BB962C8B-B14F-4D97-AF65-F5344CB8AC3E}">
        <p14:creationId xmlns:p14="http://schemas.microsoft.com/office/powerpoint/2010/main" val="1600140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a:xfrm>
            <a:off x="251520" y="274638"/>
            <a:ext cx="8712968" cy="1143000"/>
          </a:xfrm>
        </p:spPr>
        <p:txBody>
          <a:bodyPr/>
          <a:lstStyle/>
          <a:p>
            <a:r>
              <a:rPr lang="en-GB" b="1" dirty="0"/>
              <a:t>Difference between Empathy and Sympathy</a:t>
            </a:r>
          </a:p>
        </p:txBody>
      </p:sp>
      <p:pic>
        <p:nvPicPr>
          <p:cNvPr id="5" name="Content Placeholder 4" descr="A close up of a logo&#10;&#10;Description automatically generated">
            <a:extLst>
              <a:ext uri="{FF2B5EF4-FFF2-40B4-BE49-F238E27FC236}">
                <a16:creationId xmlns:a16="http://schemas.microsoft.com/office/drawing/2014/main" id="{5FC177CD-E2D7-4D71-A875-56D5341E39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4256" y="1850961"/>
            <a:ext cx="4058817" cy="3298319"/>
          </a:xfrm>
        </p:spPr>
      </p:pic>
    </p:spTree>
    <p:extLst>
      <p:ext uri="{BB962C8B-B14F-4D97-AF65-F5344CB8AC3E}">
        <p14:creationId xmlns:p14="http://schemas.microsoft.com/office/powerpoint/2010/main" val="3372131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p:txBody>
          <a:bodyPr/>
          <a:lstStyle/>
          <a:p>
            <a:r>
              <a:rPr lang="en-GB" b="1" dirty="0"/>
              <a:t>Why is Empathy important?</a:t>
            </a:r>
          </a:p>
        </p:txBody>
      </p:sp>
      <p:sp>
        <p:nvSpPr>
          <p:cNvPr id="3" name="Content Placeholder 2">
            <a:extLst>
              <a:ext uri="{FF2B5EF4-FFF2-40B4-BE49-F238E27FC236}">
                <a16:creationId xmlns:a16="http://schemas.microsoft.com/office/drawing/2014/main" id="{4C17078D-5FBC-4F5E-94BE-B0FE5D750E2B}"/>
              </a:ext>
            </a:extLst>
          </p:cNvPr>
          <p:cNvSpPr>
            <a:spLocks noGrp="1"/>
          </p:cNvSpPr>
          <p:nvPr>
            <p:ph idx="1"/>
          </p:nvPr>
        </p:nvSpPr>
        <p:spPr/>
        <p:txBody>
          <a:bodyPr/>
          <a:lstStyle/>
          <a:p>
            <a:r>
              <a:rPr lang="en-GB" dirty="0"/>
              <a:t>To fully support employees to perform at their best, we need to understand the challenges employees have, as well as their feelings and emotional state</a:t>
            </a:r>
          </a:p>
          <a:p>
            <a:r>
              <a:rPr lang="en-GB" dirty="0"/>
              <a:t>We need to confirm our thoughts about their perspective</a:t>
            </a:r>
          </a:p>
          <a:p>
            <a:r>
              <a:rPr lang="en-GB" dirty="0"/>
              <a:t>Showing you care matters – people need to feel valued and appreciated. This aids motivation, loyalty and retention. </a:t>
            </a:r>
          </a:p>
        </p:txBody>
      </p:sp>
    </p:spTree>
    <p:extLst>
      <p:ext uri="{BB962C8B-B14F-4D97-AF65-F5344CB8AC3E}">
        <p14:creationId xmlns:p14="http://schemas.microsoft.com/office/powerpoint/2010/main" val="482053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D4172-70E1-4926-8590-08ED8C532798}"/>
              </a:ext>
            </a:extLst>
          </p:cNvPr>
          <p:cNvSpPr>
            <a:spLocks noGrp="1"/>
          </p:cNvSpPr>
          <p:nvPr>
            <p:ph type="title"/>
          </p:nvPr>
        </p:nvSpPr>
        <p:spPr>
          <a:xfrm>
            <a:off x="457200" y="476672"/>
            <a:ext cx="8229600" cy="927677"/>
          </a:xfrm>
        </p:spPr>
        <p:txBody>
          <a:bodyPr>
            <a:normAutofit/>
          </a:bodyPr>
          <a:lstStyle/>
          <a:p>
            <a:r>
              <a:rPr lang="en-GB" b="1" dirty="0"/>
              <a:t>Activity (10 minutes)</a:t>
            </a:r>
          </a:p>
        </p:txBody>
      </p:sp>
      <p:sp>
        <p:nvSpPr>
          <p:cNvPr id="3" name="Content Placeholder 2">
            <a:extLst>
              <a:ext uri="{FF2B5EF4-FFF2-40B4-BE49-F238E27FC236}">
                <a16:creationId xmlns:a16="http://schemas.microsoft.com/office/drawing/2014/main" id="{5DCC430F-F33B-4FF3-ADD8-B6C12FBE332F}"/>
              </a:ext>
            </a:extLst>
          </p:cNvPr>
          <p:cNvSpPr>
            <a:spLocks noGrp="1"/>
          </p:cNvSpPr>
          <p:nvPr>
            <p:ph idx="1"/>
          </p:nvPr>
        </p:nvSpPr>
        <p:spPr>
          <a:xfrm>
            <a:off x="457200" y="1558462"/>
            <a:ext cx="8229600" cy="3559995"/>
          </a:xfrm>
        </p:spPr>
        <p:txBody>
          <a:bodyPr>
            <a:normAutofit fontScale="62500" lnSpcReduction="20000"/>
          </a:bodyPr>
          <a:lstStyle/>
          <a:p>
            <a:pPr marL="0" indent="0">
              <a:buNone/>
            </a:pPr>
            <a:r>
              <a:rPr lang="en-GB" dirty="0"/>
              <a:t>I’m going to read out a statement. Listen to the response and give it one of the following labels. The aim of the exercise is to spot the empathic (and therefore ideal) response! </a:t>
            </a:r>
          </a:p>
          <a:p>
            <a:pPr marL="0" indent="0">
              <a:buNone/>
            </a:pPr>
            <a:endParaRPr lang="en-GB" dirty="0"/>
          </a:p>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57795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9E5A2-51D1-49BD-B656-52205FEEC81E}"/>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CA54E440-F5E2-4A41-A21F-33A7067723A6}"/>
              </a:ext>
            </a:extLst>
          </p:cNvPr>
          <p:cNvSpPr>
            <a:spLocks noGrp="1"/>
          </p:cNvSpPr>
          <p:nvPr>
            <p:ph sz="half" idx="1"/>
          </p:nvPr>
        </p:nvSpPr>
        <p:spPr/>
        <p:txBody>
          <a:bodyPr>
            <a:normAutofit fontScale="92500" lnSpcReduction="10000"/>
          </a:bodyPr>
          <a:lstStyle/>
          <a:p>
            <a:pPr marL="0" indent="0">
              <a:buNone/>
            </a:pPr>
            <a:r>
              <a:rPr lang="en-GB" dirty="0"/>
              <a:t>A I’m worried about having enough money to pay my bills this month. </a:t>
            </a:r>
          </a:p>
          <a:p>
            <a:pPr marL="0" indent="0">
              <a:buNone/>
            </a:pPr>
            <a:r>
              <a:rPr lang="en-GB" dirty="0"/>
              <a:t>B I’ll loan you the money.</a:t>
            </a:r>
          </a:p>
        </p:txBody>
      </p:sp>
      <p:sp>
        <p:nvSpPr>
          <p:cNvPr id="4" name="Content Placeholder 3">
            <a:extLst>
              <a:ext uri="{FF2B5EF4-FFF2-40B4-BE49-F238E27FC236}">
                <a16:creationId xmlns:a16="http://schemas.microsoft.com/office/drawing/2014/main" id="{574B8342-49DD-4FAA-8980-FDAA144CD68B}"/>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2585466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9369-0B37-4504-9C87-22193654C31E}"/>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383DC1FA-42BC-4370-A69B-25CEE226CCC5}"/>
              </a:ext>
            </a:extLst>
          </p:cNvPr>
          <p:cNvSpPr>
            <a:spLocks noGrp="1"/>
          </p:cNvSpPr>
          <p:nvPr>
            <p:ph sz="half" idx="1"/>
          </p:nvPr>
        </p:nvSpPr>
        <p:spPr/>
        <p:txBody>
          <a:bodyPr>
            <a:normAutofit fontScale="92500" lnSpcReduction="10000"/>
          </a:bodyPr>
          <a:lstStyle/>
          <a:p>
            <a:pPr marL="0" indent="0">
              <a:buNone/>
            </a:pPr>
            <a:r>
              <a:rPr lang="en-GB" dirty="0"/>
              <a:t>A Look at my scar from the cycling accident. </a:t>
            </a:r>
          </a:p>
          <a:p>
            <a:pPr marL="0" indent="0">
              <a:buNone/>
            </a:pPr>
            <a:r>
              <a:rPr lang="en-GB" dirty="0"/>
              <a:t>B That’s nothing, you should see the one I have on my knee</a:t>
            </a:r>
          </a:p>
        </p:txBody>
      </p:sp>
      <p:sp>
        <p:nvSpPr>
          <p:cNvPr id="4" name="Content Placeholder 3">
            <a:extLst>
              <a:ext uri="{FF2B5EF4-FFF2-40B4-BE49-F238E27FC236}">
                <a16:creationId xmlns:a16="http://schemas.microsoft.com/office/drawing/2014/main" id="{22BD4C2D-16D8-4478-80F0-57AD9ED19200}"/>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p:txBody>
      </p:sp>
    </p:spTree>
    <p:extLst>
      <p:ext uri="{BB962C8B-B14F-4D97-AF65-F5344CB8AC3E}">
        <p14:creationId xmlns:p14="http://schemas.microsoft.com/office/powerpoint/2010/main" val="1839114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5BD97-0A8A-410A-AA60-ED9099793829}"/>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CCA5671E-AE9F-4B7F-BBEA-00CD6DEB02D2}"/>
              </a:ext>
            </a:extLst>
          </p:cNvPr>
          <p:cNvSpPr>
            <a:spLocks noGrp="1"/>
          </p:cNvSpPr>
          <p:nvPr>
            <p:ph sz="half" idx="1"/>
          </p:nvPr>
        </p:nvSpPr>
        <p:spPr/>
        <p:txBody>
          <a:bodyPr>
            <a:normAutofit fontScale="92500" lnSpcReduction="10000"/>
          </a:bodyPr>
          <a:lstStyle/>
          <a:p>
            <a:pPr marL="0" indent="0">
              <a:buNone/>
            </a:pPr>
            <a:r>
              <a:rPr lang="en-GB" dirty="0"/>
              <a:t>A I got caught in traffic for 2 hours in 100 degree </a:t>
            </a:r>
            <a:r>
              <a:rPr lang="en-GB" dirty="0" err="1"/>
              <a:t>fahrenheit</a:t>
            </a:r>
            <a:r>
              <a:rPr lang="en-GB" dirty="0"/>
              <a:t> weather and no air conditioning. </a:t>
            </a:r>
          </a:p>
          <a:p>
            <a:pPr marL="0" indent="0">
              <a:buNone/>
            </a:pPr>
            <a:r>
              <a:rPr lang="en-GB" dirty="0"/>
              <a:t>B That reminds me of the time....</a:t>
            </a:r>
          </a:p>
        </p:txBody>
      </p:sp>
      <p:sp>
        <p:nvSpPr>
          <p:cNvPr id="4" name="Content Placeholder 3">
            <a:extLst>
              <a:ext uri="{FF2B5EF4-FFF2-40B4-BE49-F238E27FC236}">
                <a16:creationId xmlns:a16="http://schemas.microsoft.com/office/drawing/2014/main" id="{60B8BCC6-7205-46F6-BC66-2F52D302C16B}"/>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055260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94EF-F6CB-435B-B277-87C3C7703742}"/>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CA69AC6E-6DCC-4E5C-9B06-2BB914EA18BD}"/>
              </a:ext>
            </a:extLst>
          </p:cNvPr>
          <p:cNvSpPr>
            <a:spLocks noGrp="1"/>
          </p:cNvSpPr>
          <p:nvPr>
            <p:ph sz="half" idx="1"/>
          </p:nvPr>
        </p:nvSpPr>
        <p:spPr/>
        <p:txBody>
          <a:bodyPr>
            <a:normAutofit fontScale="92500" lnSpcReduction="10000"/>
          </a:bodyPr>
          <a:lstStyle/>
          <a:p>
            <a:pPr marL="0" indent="0">
              <a:buNone/>
            </a:pPr>
            <a:r>
              <a:rPr lang="en-GB" dirty="0"/>
              <a:t>A I feel so sad that my son was court ordered to a rehab centre. </a:t>
            </a:r>
          </a:p>
          <a:p>
            <a:pPr marL="0" indent="0">
              <a:buNone/>
            </a:pPr>
            <a:r>
              <a:rPr lang="en-GB" dirty="0"/>
              <a:t>B It’s not your fault, you are a good parent. You did the best you could.</a:t>
            </a:r>
          </a:p>
        </p:txBody>
      </p:sp>
      <p:sp>
        <p:nvSpPr>
          <p:cNvPr id="4" name="Content Placeholder 3">
            <a:extLst>
              <a:ext uri="{FF2B5EF4-FFF2-40B4-BE49-F238E27FC236}">
                <a16:creationId xmlns:a16="http://schemas.microsoft.com/office/drawing/2014/main" id="{F3145AC5-156F-46B8-B248-F10657C9BF80}"/>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139136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A1D0F-2A69-4BB5-A876-A9E98D1642F7}"/>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8C8671C9-B3E3-4DC9-890D-2F3F9B9FAB60}"/>
              </a:ext>
            </a:extLst>
          </p:cNvPr>
          <p:cNvSpPr>
            <a:spLocks noGrp="1"/>
          </p:cNvSpPr>
          <p:nvPr>
            <p:ph sz="half" idx="1"/>
          </p:nvPr>
        </p:nvSpPr>
        <p:spPr/>
        <p:txBody>
          <a:bodyPr>
            <a:normAutofit fontScale="92500" lnSpcReduction="10000"/>
          </a:bodyPr>
          <a:lstStyle/>
          <a:p>
            <a:pPr marL="0" indent="0">
              <a:buNone/>
            </a:pPr>
            <a:r>
              <a:rPr lang="en-GB" dirty="0"/>
              <a:t>A I just got the lab report back and it was what I most feared. </a:t>
            </a:r>
          </a:p>
          <a:p>
            <a:pPr marL="0" indent="0">
              <a:buNone/>
            </a:pPr>
            <a:r>
              <a:rPr lang="en-GB" dirty="0"/>
              <a:t>B Oh you poor thing.</a:t>
            </a:r>
          </a:p>
        </p:txBody>
      </p:sp>
      <p:sp>
        <p:nvSpPr>
          <p:cNvPr id="4" name="Content Placeholder 3">
            <a:extLst>
              <a:ext uri="{FF2B5EF4-FFF2-40B4-BE49-F238E27FC236}">
                <a16:creationId xmlns:a16="http://schemas.microsoft.com/office/drawing/2014/main" id="{24BADF9D-B2BA-4B45-81A4-8AD6F8CD3682}"/>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1646312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A63F-E02E-4FFF-81D8-1D1664D4D0FF}"/>
              </a:ext>
            </a:extLst>
          </p:cNvPr>
          <p:cNvSpPr>
            <a:spLocks noGrp="1"/>
          </p:cNvSpPr>
          <p:nvPr>
            <p:ph type="title"/>
          </p:nvPr>
        </p:nvSpPr>
        <p:spPr/>
        <p:txBody>
          <a:bodyPr/>
          <a:lstStyle/>
          <a:p>
            <a:r>
              <a:rPr lang="en-GB" b="1" dirty="0"/>
              <a:t>What type of response is it?</a:t>
            </a:r>
          </a:p>
        </p:txBody>
      </p:sp>
      <p:sp>
        <p:nvSpPr>
          <p:cNvPr id="4" name="Content Placeholder 3">
            <a:extLst>
              <a:ext uri="{FF2B5EF4-FFF2-40B4-BE49-F238E27FC236}">
                <a16:creationId xmlns:a16="http://schemas.microsoft.com/office/drawing/2014/main" id="{7763879F-4311-4E07-9154-60742D400544}"/>
              </a:ext>
            </a:extLst>
          </p:cNvPr>
          <p:cNvSpPr>
            <a:spLocks noGrp="1"/>
          </p:cNvSpPr>
          <p:nvPr>
            <p:ph sz="half" idx="1"/>
          </p:nvPr>
        </p:nvSpPr>
        <p:spPr/>
        <p:txBody>
          <a:bodyPr>
            <a:normAutofit fontScale="92500" lnSpcReduction="10000"/>
          </a:bodyPr>
          <a:lstStyle/>
          <a:p>
            <a:pPr marL="0" indent="0">
              <a:buNone/>
            </a:pPr>
            <a:r>
              <a:rPr lang="en-GB" dirty="0"/>
              <a:t>A I have so much to do today. </a:t>
            </a:r>
          </a:p>
          <a:p>
            <a:pPr marL="0" indent="0">
              <a:buNone/>
            </a:pPr>
            <a:r>
              <a:rPr lang="en-GB" dirty="0"/>
              <a:t>B Are you feeling overwhelmed and wanting support?</a:t>
            </a:r>
          </a:p>
        </p:txBody>
      </p:sp>
      <p:sp>
        <p:nvSpPr>
          <p:cNvPr id="5" name="Content Placeholder 4">
            <a:extLst>
              <a:ext uri="{FF2B5EF4-FFF2-40B4-BE49-F238E27FC236}">
                <a16:creationId xmlns:a16="http://schemas.microsoft.com/office/drawing/2014/main" id="{D4A737F8-ED21-4389-BE25-601A8BDA6042}"/>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endParaRPr lang="en-GB" dirty="0"/>
          </a:p>
        </p:txBody>
      </p:sp>
    </p:spTree>
    <p:extLst>
      <p:ext uri="{BB962C8B-B14F-4D97-AF65-F5344CB8AC3E}">
        <p14:creationId xmlns:p14="http://schemas.microsoft.com/office/powerpoint/2010/main" val="2550549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0651-E245-4539-98F4-ABFFB9F5E606}"/>
              </a:ext>
            </a:extLst>
          </p:cNvPr>
          <p:cNvSpPr>
            <a:spLocks noGrp="1"/>
          </p:cNvSpPr>
          <p:nvPr>
            <p:ph type="title"/>
          </p:nvPr>
        </p:nvSpPr>
        <p:spPr/>
        <p:txBody>
          <a:bodyPr/>
          <a:lstStyle/>
          <a:p>
            <a:r>
              <a:rPr lang="en-GB" b="1" dirty="0"/>
              <a:t>What type of response is it?</a:t>
            </a:r>
          </a:p>
        </p:txBody>
      </p:sp>
      <p:sp>
        <p:nvSpPr>
          <p:cNvPr id="3" name="Content Placeholder 2">
            <a:extLst>
              <a:ext uri="{FF2B5EF4-FFF2-40B4-BE49-F238E27FC236}">
                <a16:creationId xmlns:a16="http://schemas.microsoft.com/office/drawing/2014/main" id="{E54A2CB4-E21C-4C1A-BB38-42B6AA6AD88F}"/>
              </a:ext>
            </a:extLst>
          </p:cNvPr>
          <p:cNvSpPr>
            <a:spLocks noGrp="1"/>
          </p:cNvSpPr>
          <p:nvPr>
            <p:ph sz="half" idx="1"/>
          </p:nvPr>
        </p:nvSpPr>
        <p:spPr/>
        <p:txBody>
          <a:bodyPr>
            <a:normAutofit fontScale="92500" lnSpcReduction="10000"/>
          </a:bodyPr>
          <a:lstStyle/>
          <a:p>
            <a:pPr marL="0" indent="0">
              <a:buNone/>
            </a:pPr>
            <a:r>
              <a:rPr lang="en-GB" dirty="0"/>
              <a:t>A I lost my job.</a:t>
            </a:r>
          </a:p>
          <a:p>
            <a:pPr marL="0" indent="0">
              <a:buNone/>
            </a:pPr>
            <a:r>
              <a:rPr lang="en-GB" dirty="0"/>
              <a:t>B Cheer up, let’s go eat</a:t>
            </a:r>
          </a:p>
        </p:txBody>
      </p:sp>
      <p:sp>
        <p:nvSpPr>
          <p:cNvPr id="4" name="Content Placeholder 3">
            <a:extLst>
              <a:ext uri="{FF2B5EF4-FFF2-40B4-BE49-F238E27FC236}">
                <a16:creationId xmlns:a16="http://schemas.microsoft.com/office/drawing/2014/main" id="{B643DA00-8C39-451B-AEE0-3235ABE227FC}"/>
              </a:ext>
            </a:extLst>
          </p:cNvPr>
          <p:cNvSpPr>
            <a:spLocks noGrp="1"/>
          </p:cNvSpPr>
          <p:nvPr>
            <p:ph sz="half" idx="2"/>
          </p:nvPr>
        </p:nvSpPr>
        <p:spPr/>
        <p:txBody>
          <a:bodyPr>
            <a:normAutofit fontScale="92500" lnSpcReduction="10000"/>
          </a:bodyPr>
          <a:lstStyle/>
          <a:p>
            <a:r>
              <a:rPr lang="en-GB" dirty="0"/>
              <a:t>ADVISING </a:t>
            </a:r>
          </a:p>
          <a:p>
            <a:r>
              <a:rPr lang="en-GB" dirty="0"/>
              <a:t>ONE -UPPING </a:t>
            </a:r>
          </a:p>
          <a:p>
            <a:r>
              <a:rPr lang="en-GB" dirty="0"/>
              <a:t>EDUCATING </a:t>
            </a:r>
          </a:p>
          <a:p>
            <a:r>
              <a:rPr lang="en-GB" dirty="0"/>
              <a:t>CONSOLING </a:t>
            </a:r>
          </a:p>
          <a:p>
            <a:r>
              <a:rPr lang="en-GB" dirty="0"/>
              <a:t>STORY-TELLING </a:t>
            </a:r>
          </a:p>
          <a:p>
            <a:r>
              <a:rPr lang="en-GB" dirty="0"/>
              <a:t>SHUTTING-DOWN</a:t>
            </a:r>
          </a:p>
          <a:p>
            <a:r>
              <a:rPr lang="en-GB" dirty="0"/>
              <a:t>SYMPATHISING</a:t>
            </a:r>
          </a:p>
          <a:p>
            <a:r>
              <a:rPr lang="en-GB" dirty="0"/>
              <a:t>INTERROGATING </a:t>
            </a:r>
          </a:p>
          <a:p>
            <a:r>
              <a:rPr lang="en-GB" dirty="0"/>
              <a:t>EXPLAINING </a:t>
            </a:r>
          </a:p>
          <a:p>
            <a:r>
              <a:rPr lang="en-GB" dirty="0"/>
              <a:t>CORRECTING </a:t>
            </a:r>
          </a:p>
          <a:p>
            <a:r>
              <a:rPr lang="en-GB" dirty="0"/>
              <a:t>FIXING IT </a:t>
            </a:r>
          </a:p>
          <a:p>
            <a:r>
              <a:rPr lang="en-GB" dirty="0"/>
              <a:t>EMPATHISING</a:t>
            </a:r>
          </a:p>
          <a:p>
            <a:pPr marL="0" indent="0">
              <a:buNone/>
            </a:pPr>
            <a:endParaRPr lang="en-GB" dirty="0"/>
          </a:p>
        </p:txBody>
      </p:sp>
    </p:spTree>
    <p:extLst>
      <p:ext uri="{BB962C8B-B14F-4D97-AF65-F5344CB8AC3E}">
        <p14:creationId xmlns:p14="http://schemas.microsoft.com/office/powerpoint/2010/main" val="3134570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7C5F-732B-41FD-A27C-75377C917C43}"/>
              </a:ext>
            </a:extLst>
          </p:cNvPr>
          <p:cNvSpPr>
            <a:spLocks noGrp="1"/>
          </p:cNvSpPr>
          <p:nvPr>
            <p:ph type="title"/>
          </p:nvPr>
        </p:nvSpPr>
        <p:spPr/>
        <p:txBody>
          <a:bodyPr/>
          <a:lstStyle/>
          <a:p>
            <a:r>
              <a:rPr lang="en-GB" b="1" dirty="0"/>
              <a:t>Activity (10 minutes)</a:t>
            </a:r>
          </a:p>
        </p:txBody>
      </p:sp>
      <p:sp>
        <p:nvSpPr>
          <p:cNvPr id="3" name="Content Placeholder 2">
            <a:extLst>
              <a:ext uri="{FF2B5EF4-FFF2-40B4-BE49-F238E27FC236}">
                <a16:creationId xmlns:a16="http://schemas.microsoft.com/office/drawing/2014/main" id="{E22A65D5-B777-4081-8C64-14123FA41CC7}"/>
              </a:ext>
            </a:extLst>
          </p:cNvPr>
          <p:cNvSpPr>
            <a:spLocks noGrp="1"/>
          </p:cNvSpPr>
          <p:nvPr>
            <p:ph idx="1"/>
          </p:nvPr>
        </p:nvSpPr>
        <p:spPr/>
        <p:txBody>
          <a:bodyPr>
            <a:normAutofit/>
          </a:bodyPr>
          <a:lstStyle/>
          <a:p>
            <a:r>
              <a:rPr lang="en-GB" dirty="0"/>
              <a:t>Describe a time when you’ve felt empathy towards someone else, meaning that you felt sad or happy because you could sense what they were feeling.</a:t>
            </a:r>
          </a:p>
          <a:p>
            <a:r>
              <a:rPr lang="en-GB" dirty="0"/>
              <a:t>How did you respond? Could your response have been better?</a:t>
            </a:r>
          </a:p>
          <a:p>
            <a:r>
              <a:rPr lang="en-GB" dirty="0"/>
              <a:t>Empathy is just like any other skill: the more we practise it, the stronger it gets. How might you increase your empathy by showing care and concern for others?</a:t>
            </a:r>
          </a:p>
          <a:p>
            <a:endParaRPr lang="en-GB" dirty="0"/>
          </a:p>
        </p:txBody>
      </p:sp>
    </p:spTree>
    <p:extLst>
      <p:ext uri="{BB962C8B-B14F-4D97-AF65-F5344CB8AC3E}">
        <p14:creationId xmlns:p14="http://schemas.microsoft.com/office/powerpoint/2010/main" val="2148913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1A61-BA8F-4AC8-96BF-46EC0B6058EE}"/>
              </a:ext>
            </a:extLst>
          </p:cNvPr>
          <p:cNvSpPr>
            <a:spLocks noGrp="1"/>
          </p:cNvSpPr>
          <p:nvPr>
            <p:ph type="title"/>
          </p:nvPr>
        </p:nvSpPr>
        <p:spPr>
          <a:xfrm>
            <a:off x="251520" y="274638"/>
            <a:ext cx="8640960" cy="1143000"/>
          </a:xfrm>
        </p:spPr>
        <p:txBody>
          <a:bodyPr/>
          <a:lstStyle/>
          <a:p>
            <a:r>
              <a:rPr lang="en-GB" b="1" dirty="0"/>
              <a:t>Tips to increase your ability to empathise</a:t>
            </a:r>
          </a:p>
        </p:txBody>
      </p:sp>
      <p:sp>
        <p:nvSpPr>
          <p:cNvPr id="3" name="Content Placeholder 2">
            <a:extLst>
              <a:ext uri="{FF2B5EF4-FFF2-40B4-BE49-F238E27FC236}">
                <a16:creationId xmlns:a16="http://schemas.microsoft.com/office/drawing/2014/main" id="{01440497-4B38-4E87-92F0-D42AEB3BDC16}"/>
              </a:ext>
            </a:extLst>
          </p:cNvPr>
          <p:cNvSpPr>
            <a:spLocks noGrp="1"/>
          </p:cNvSpPr>
          <p:nvPr>
            <p:ph idx="1"/>
          </p:nvPr>
        </p:nvSpPr>
        <p:spPr/>
        <p:txBody>
          <a:bodyPr>
            <a:normAutofit fontScale="92500"/>
          </a:bodyPr>
          <a:lstStyle/>
          <a:p>
            <a:r>
              <a:rPr lang="en-GB" dirty="0"/>
              <a:t>Have one conversation a day in which your sole purpose is to understand the other person, not to solve problems or give advice</a:t>
            </a:r>
          </a:p>
          <a:p>
            <a:r>
              <a:rPr lang="en-GB" dirty="0"/>
              <a:t>When listening, stop what you are doing and give that person your full attention. Notice their body language, tone of voice, emotional cues – what are they really saying?</a:t>
            </a:r>
          </a:p>
          <a:p>
            <a:r>
              <a:rPr lang="en-GB" dirty="0"/>
              <a:t>When making a decision that impacts others, think about the personal implications of the decision. Address these issues. </a:t>
            </a:r>
          </a:p>
          <a:p>
            <a:pPr marL="0" indent="0">
              <a:buNone/>
            </a:pPr>
            <a:endParaRPr lang="en-GB" dirty="0"/>
          </a:p>
          <a:p>
            <a:pPr marL="0" indent="0">
              <a:buNone/>
            </a:pPr>
            <a:r>
              <a:rPr lang="en-GB" dirty="0"/>
              <a:t>(Smith, </a:t>
            </a:r>
            <a:r>
              <a:rPr lang="en-GB" dirty="0" err="1"/>
              <a:t>Oosten</a:t>
            </a:r>
            <a:r>
              <a:rPr lang="en-GB" dirty="0"/>
              <a:t> and Boyatzis, 2020)</a:t>
            </a:r>
          </a:p>
          <a:p>
            <a:endParaRPr lang="en-GB" dirty="0"/>
          </a:p>
        </p:txBody>
      </p:sp>
    </p:spTree>
    <p:extLst>
      <p:ext uri="{BB962C8B-B14F-4D97-AF65-F5344CB8AC3E}">
        <p14:creationId xmlns:p14="http://schemas.microsoft.com/office/powerpoint/2010/main" val="2619371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9598F-2E71-448B-A6A6-1D36B1E2E502}"/>
              </a:ext>
            </a:extLst>
          </p:cNvPr>
          <p:cNvSpPr>
            <a:spLocks noGrp="1"/>
          </p:cNvSpPr>
          <p:nvPr>
            <p:ph type="title"/>
          </p:nvPr>
        </p:nvSpPr>
        <p:spPr/>
        <p:txBody>
          <a:bodyPr/>
          <a:lstStyle/>
          <a:p>
            <a:r>
              <a:rPr lang="en-GB" b="1" dirty="0"/>
              <a:t>Quiz in own time</a:t>
            </a:r>
          </a:p>
        </p:txBody>
      </p:sp>
      <p:sp>
        <p:nvSpPr>
          <p:cNvPr id="3" name="Content Placeholder 2">
            <a:extLst>
              <a:ext uri="{FF2B5EF4-FFF2-40B4-BE49-F238E27FC236}">
                <a16:creationId xmlns:a16="http://schemas.microsoft.com/office/drawing/2014/main" id="{3D353565-2A39-4586-9CE1-F34B37D2AD7C}"/>
              </a:ext>
            </a:extLst>
          </p:cNvPr>
          <p:cNvSpPr>
            <a:spLocks noGrp="1"/>
          </p:cNvSpPr>
          <p:nvPr>
            <p:ph idx="1"/>
          </p:nvPr>
        </p:nvSpPr>
        <p:spPr/>
        <p:txBody>
          <a:bodyPr/>
          <a:lstStyle/>
          <a:p>
            <a:r>
              <a:rPr lang="en-GB" dirty="0">
                <a:hlinkClick r:id="rId2"/>
              </a:rPr>
              <a:t>Empathy Quiz | Greater Good (berkeley.edu)</a:t>
            </a:r>
            <a:endParaRPr lang="en-GB" dirty="0"/>
          </a:p>
        </p:txBody>
      </p:sp>
    </p:spTree>
    <p:extLst>
      <p:ext uri="{BB962C8B-B14F-4D97-AF65-F5344CB8AC3E}">
        <p14:creationId xmlns:p14="http://schemas.microsoft.com/office/powerpoint/2010/main" val="2326202751"/>
      </p:ext>
    </p:extLst>
  </p:cSld>
  <p:clrMapOvr>
    <a:masterClrMapping/>
  </p:clrMapOvr>
</p:sld>
</file>

<file path=ppt/theme/theme1.xml><?xml version="1.0" encoding="utf-8"?>
<a:theme xmlns:a="http://schemas.openxmlformats.org/drawingml/2006/main" name="1_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4024</TotalTime>
  <Words>759</Words>
  <Application>Microsoft Office PowerPoint</Application>
  <PresentationFormat>On-screen Show (4:3)</PresentationFormat>
  <Paragraphs>152</Paragraphs>
  <Slides>15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Myriad Pro</vt:lpstr>
      <vt:lpstr>Times New Roman</vt:lpstr>
      <vt:lpstr>1_ThemeUWTSD</vt:lpstr>
      <vt:lpstr>Empathy</vt:lpstr>
      <vt:lpstr>Reminder – What is Empathy?</vt:lpstr>
      <vt:lpstr>Difference between Empathy and Sympathy</vt:lpstr>
      <vt:lpstr>Why is Empathy important?</vt:lpstr>
      <vt:lpstr>Activity (10 minutes)</vt:lpstr>
      <vt:lpstr>What type of response is it?</vt:lpstr>
      <vt:lpstr>What type of response is it?</vt:lpstr>
      <vt:lpstr>What type of response is it?</vt:lpstr>
      <vt:lpstr>What type of response is it?</vt:lpstr>
      <vt:lpstr>What type of response is it?</vt:lpstr>
      <vt:lpstr>What type of response is it?</vt:lpstr>
      <vt:lpstr>What type of response is it?</vt:lpstr>
      <vt:lpstr>Activity (10 minutes)</vt:lpstr>
      <vt:lpstr>Tips to increase your ability to empathise</vt:lpstr>
      <vt:lpstr>Quiz in own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HSE Management Standards Approach</dc:title>
  <dc:creator>HSE</dc:creator>
  <cp:keywords>management, standards, tool, presentation</cp:keywords>
  <cp:lastModifiedBy>Julie Thomas</cp:lastModifiedBy>
  <cp:revision>230</cp:revision>
  <dcterms:created xsi:type="dcterms:W3CDTF">2005-01-26T16:59:27Z</dcterms:created>
  <dcterms:modified xsi:type="dcterms:W3CDTF">2025-06-16T16:49:27Z</dcterms:modified>
</cp:coreProperties>
</file>