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320" r:id="rId7"/>
    <p:sldId id="317" r:id="rId8"/>
    <p:sldId id="324" r:id="rId9"/>
    <p:sldId id="299" r:id="rId10"/>
    <p:sldId id="327" r:id="rId11"/>
    <p:sldId id="325" r:id="rId12"/>
    <p:sldId id="326" r:id="rId13"/>
    <p:sldId id="328" r:id="rId14"/>
    <p:sldId id="329" r:id="rId15"/>
    <p:sldId id="330" r:id="rId16"/>
    <p:sldId id="331" r:id="rId17"/>
    <p:sldId id="332" r:id="rId18"/>
    <p:sldId id="333" r:id="rId19"/>
    <p:sldId id="334" r:id="rId20"/>
    <p:sldId id="335" r:id="rId21"/>
    <p:sldId id="336" r:id="rId22"/>
    <p:sldId id="337" r:id="rId23"/>
    <p:sldId id="338" r:id="rId24"/>
    <p:sldId id="339" r:id="rId25"/>
    <p:sldId id="340" r:id="rId26"/>
    <p:sldId id="341" r:id="rId27"/>
    <p:sldId id="342" r:id="rId28"/>
    <p:sldId id="343" r:id="rId29"/>
    <p:sldId id="300"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506" autoAdjust="0"/>
  </p:normalViewPr>
  <p:slideViewPr>
    <p:cSldViewPr>
      <p:cViewPr varScale="1">
        <p:scale>
          <a:sx n="55" d="100"/>
          <a:sy n="55" d="100"/>
        </p:scale>
        <p:origin x="1836" y="60"/>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25/09/2019</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8D4FFA4-F19C-4939-B9A9-9C60295EBF09}" type="datetimeFigureOut">
              <a:rPr lang="en-GB" smtClean="0"/>
              <a:t>25/09/2019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a:t>
            </a:fld>
            <a:endParaRPr lang="en-GB"/>
          </a:p>
        </p:txBody>
      </p:sp>
    </p:spTree>
    <p:extLst>
      <p:ext uri="{BB962C8B-B14F-4D97-AF65-F5344CB8AC3E}">
        <p14:creationId xmlns:p14="http://schemas.microsoft.com/office/powerpoint/2010/main" val="3782009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371B1ABB-E222-4BE5-99F1-9FD156E85ACA}" type="slidenum">
              <a:rPr lang="en-GB" smtClean="0"/>
              <a:t>2</a:t>
            </a:fld>
            <a:endParaRPr lang="en-GB"/>
          </a:p>
        </p:txBody>
      </p:sp>
    </p:spTree>
    <p:extLst>
      <p:ext uri="{BB962C8B-B14F-4D97-AF65-F5344CB8AC3E}">
        <p14:creationId xmlns:p14="http://schemas.microsoft.com/office/powerpoint/2010/main" val="1303951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361461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742510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2859167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dirty="0"/>
          </a:p>
        </p:txBody>
      </p:sp>
    </p:spTree>
    <p:extLst>
      <p:ext uri="{BB962C8B-B14F-4D97-AF65-F5344CB8AC3E}">
        <p14:creationId xmlns:p14="http://schemas.microsoft.com/office/powerpoint/2010/main" val="3880965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322662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2258744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2226380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4255771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7030A0"/>
              </a:solidFill>
              <a:latin typeface="Calibri" panose="020F0502020204030204" pitchFamily="34" charset="0"/>
            </a:endParaRPr>
          </a:p>
          <a:p>
            <a:endParaRPr lang="en-GB" b="1" dirty="0"/>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29618355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2344568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2173347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2924985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4933625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4042925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5775717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573074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8457785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3946529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705563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64718" y="3417373"/>
            <a:ext cx="4755946" cy="59081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b="1" dirty="0"/>
          </a:p>
        </p:txBody>
      </p:sp>
      <p:sp>
        <p:nvSpPr>
          <p:cNvPr id="79875" name="Rectangle 3"/>
          <p:cNvSpPr>
            <a:spLocks noGrp="1" noRot="1" noChangeAspect="1" noChangeArrowheads="1" noTextEdit="1"/>
          </p:cNvSpPr>
          <p:nvPr>
            <p:ph type="sldImg"/>
          </p:nvPr>
        </p:nvSpPr>
        <p:spPr bwMode="auto">
          <a:xfrm>
            <a:off x="1090613" y="100013"/>
            <a:ext cx="4305300" cy="322897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22328742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22230165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24</a:t>
            </a:fld>
            <a:endParaRPr lang="en-GB" dirty="0"/>
          </a:p>
        </p:txBody>
      </p:sp>
    </p:spTree>
    <p:extLst>
      <p:ext uri="{BB962C8B-B14F-4D97-AF65-F5344CB8AC3E}">
        <p14:creationId xmlns:p14="http://schemas.microsoft.com/office/powerpoint/2010/main" val="1477154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371B1ABB-E222-4BE5-99F1-9FD156E85ACA}" type="slidenum">
              <a:rPr lang="en-GB" smtClean="0"/>
              <a:t>25</a:t>
            </a:fld>
            <a:endParaRPr lang="en-GB"/>
          </a:p>
        </p:txBody>
      </p:sp>
    </p:spTree>
    <p:extLst>
      <p:ext uri="{BB962C8B-B14F-4D97-AF65-F5344CB8AC3E}">
        <p14:creationId xmlns:p14="http://schemas.microsoft.com/office/powerpoint/2010/main" val="34454494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26</a:t>
            </a:fld>
            <a:endParaRPr lang="en-GB"/>
          </a:p>
        </p:txBody>
      </p:sp>
    </p:spTree>
    <p:extLst>
      <p:ext uri="{BB962C8B-B14F-4D97-AF65-F5344CB8AC3E}">
        <p14:creationId xmlns:p14="http://schemas.microsoft.com/office/powerpoint/2010/main" val="33066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25/09/2019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44kHp0hmEtA&amp;index=1&amp;list=PLqN3xqoWyrcAL9W8AAEGaJlzwmzqgzqF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solidFill>
                  <a:schemeClr val="bg1"/>
                </a:solidFill>
                <a:effectLst>
                  <a:outerShdw blurRad="38100" dist="38100" dir="2700000" algn="tl">
                    <a:srgbClr val="000000">
                      <a:alpha val="43137"/>
                    </a:srgbClr>
                  </a:outerShdw>
                </a:effectLst>
              </a:rPr>
              <a:t>CertHE Skills for the Workplace</a:t>
            </a:r>
            <a:br>
              <a:rPr lang="en-GB" altLang="en-US" dirty="0">
                <a:solidFill>
                  <a:schemeClr val="bg1"/>
                </a:solidFill>
              </a:rPr>
            </a:br>
            <a:r>
              <a:rPr lang="en-GB" altLang="en-US" dirty="0">
                <a:solidFill>
                  <a:schemeClr val="bg1"/>
                </a:solidFill>
              </a:rPr>
              <a:t>Module: BMSK4002</a:t>
            </a:r>
            <a:endParaRPr lang="en-GB" dirty="0">
              <a:solidFill>
                <a:schemeClr val="bg1"/>
              </a:solidFill>
            </a:endParaRPr>
          </a:p>
        </p:txBody>
      </p:sp>
      <p:sp>
        <p:nvSpPr>
          <p:cNvPr id="3" name="Subtitle 2"/>
          <p:cNvSpPr>
            <a:spLocks noGrp="1"/>
          </p:cNvSpPr>
          <p:nvPr>
            <p:ph type="subTitle" idx="1"/>
          </p:nvPr>
        </p:nvSpPr>
        <p:spPr/>
        <p:txBody>
          <a:bodyPr>
            <a:normAutofit fontScale="92500" lnSpcReduction="20000"/>
          </a:bodyPr>
          <a:lstStyle/>
          <a:p>
            <a:r>
              <a:rPr lang="en-GB" b="1" dirty="0">
                <a:solidFill>
                  <a:schemeClr val="bg1"/>
                </a:solidFill>
              </a:rPr>
              <a:t>Effective Team Working and Communication</a:t>
            </a:r>
            <a:br>
              <a:rPr lang="en-GB" b="1" dirty="0">
                <a:solidFill>
                  <a:schemeClr val="bg1"/>
                </a:solidFill>
              </a:rPr>
            </a:br>
            <a:br>
              <a:rPr lang="en-GB" altLang="en-US" sz="1600" dirty="0">
                <a:solidFill>
                  <a:schemeClr val="bg1"/>
                </a:solidFill>
              </a:rPr>
            </a:br>
            <a:r>
              <a:rPr lang="en-GB" altLang="en-US" sz="2000" b="1" dirty="0">
                <a:solidFill>
                  <a:schemeClr val="bg1"/>
                </a:solidFill>
              </a:rPr>
              <a:t>Lecture 5</a:t>
            </a:r>
            <a:br>
              <a:rPr lang="en-GB" altLang="en-US" dirty="0">
                <a:solidFill>
                  <a:schemeClr val="bg1"/>
                </a:solidFill>
              </a:rPr>
            </a:br>
            <a:endParaRPr lang="en-GB"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Lecture 5</a:t>
            </a:r>
          </a:p>
        </p:txBody>
      </p:sp>
      <p:sp>
        <p:nvSpPr>
          <p:cNvPr id="3" name="Content Placeholder 2"/>
          <p:cNvSpPr>
            <a:spLocks noGrp="1"/>
          </p:cNvSpPr>
          <p:nvPr>
            <p:ph idx="1"/>
          </p:nvPr>
        </p:nvSpPr>
        <p:spPr/>
        <p:txBody>
          <a:bodyPr/>
          <a:lstStyle/>
          <a:p>
            <a:r>
              <a:rPr lang="en-GB" dirty="0"/>
              <a:t>Conflict</a:t>
            </a:r>
          </a:p>
          <a:p>
            <a:r>
              <a:rPr lang="en-GB" dirty="0"/>
              <a:t>Thomas-</a:t>
            </a:r>
            <a:r>
              <a:rPr lang="en-GB" dirty="0" err="1"/>
              <a:t>Kilmann</a:t>
            </a:r>
            <a:r>
              <a:rPr lang="en-GB" dirty="0"/>
              <a:t> Conflict Resolution</a:t>
            </a:r>
          </a:p>
          <a:p>
            <a:r>
              <a:rPr lang="en-GB" dirty="0"/>
              <a:t>Preparation for Presentation </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conflict?</a:t>
            </a:r>
          </a:p>
        </p:txBody>
      </p:sp>
      <p:sp>
        <p:nvSpPr>
          <p:cNvPr id="3" name="Content Placeholder 2"/>
          <p:cNvSpPr>
            <a:spLocks noGrp="1"/>
          </p:cNvSpPr>
          <p:nvPr>
            <p:ph idx="1"/>
          </p:nvPr>
        </p:nvSpPr>
        <p:spPr/>
        <p:txBody>
          <a:bodyPr/>
          <a:lstStyle/>
          <a:p>
            <a:pPr marL="0" indent="0" algn="just">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191679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Quick intro to workplace conflict</a:t>
            </a:r>
          </a:p>
        </p:txBody>
      </p:sp>
      <p:sp>
        <p:nvSpPr>
          <p:cNvPr id="3" name="Content Placeholder 2"/>
          <p:cNvSpPr>
            <a:spLocks noGrp="1"/>
          </p:cNvSpPr>
          <p:nvPr>
            <p:ph idx="1"/>
          </p:nvPr>
        </p:nvSpPr>
        <p:spPr/>
        <p:txBody>
          <a:bodyPr/>
          <a:lstStyle/>
          <a:p>
            <a:pPr marL="0" indent="0">
              <a:buNone/>
            </a:pPr>
            <a:r>
              <a:rPr lang="en-GB" dirty="0">
                <a:hlinkClick r:id="rId3"/>
              </a:rPr>
              <a:t>https://www.youtube.com/watch?v=44kHp0hmEtA&amp;index=1&amp;list=PLqN3xqoWyrcAL9W8AAEGaJlzwmzqgzqF2</a:t>
            </a:r>
            <a:endParaRPr lang="en-GB" dirty="0"/>
          </a:p>
          <a:p>
            <a:endParaRPr lang="en-GB" dirty="0"/>
          </a:p>
        </p:txBody>
      </p:sp>
    </p:spTree>
    <p:extLst>
      <p:ext uri="{BB962C8B-B14F-4D97-AF65-F5344CB8AC3E}">
        <p14:creationId xmlns:p14="http://schemas.microsoft.com/office/powerpoint/2010/main" val="1076104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1256096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b="1"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Natural phenomenon within teams</a:t>
            </a:r>
          </a:p>
          <a:p>
            <a:r>
              <a:rPr lang="en-GB" dirty="0"/>
              <a:t>Expected within the ‘Storming’ phase of team development</a:t>
            </a:r>
          </a:p>
          <a:p>
            <a:r>
              <a:rPr lang="en-GB" dirty="0"/>
              <a:t>It can and will occur at any time</a:t>
            </a:r>
          </a:p>
          <a:p>
            <a:r>
              <a:rPr lang="en-GB" dirty="0"/>
              <a:t>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dirty="0">
                <a:solidFill>
                  <a:srgbClr val="F8007C"/>
                </a:solidFill>
              </a:rPr>
              <a:t>Misunderstandings</a:t>
            </a:r>
            <a:endParaRPr lang="en-GB" altLang="en-US" sz="2000" b="1" dirty="0">
              <a:solidFill>
                <a:srgbClr val="FF99CC"/>
              </a:solidFill>
            </a:endParaRPr>
          </a:p>
          <a:p>
            <a:pPr lvl="1">
              <a:buFontTx/>
              <a:buNone/>
            </a:pPr>
            <a:endParaRPr lang="en-GB" altLang="en-US" sz="2000" b="1" dirty="0"/>
          </a:p>
          <a:p>
            <a:pPr lvl="1">
              <a:buFontTx/>
              <a:buNone/>
            </a:pPr>
            <a:r>
              <a:rPr lang="en-GB" altLang="en-US" sz="2000" b="1" dirty="0">
                <a:solidFill>
                  <a:srgbClr val="E400E4"/>
                </a:solidFill>
              </a:rPr>
              <a:t>Interpersonal differences (personality clashes)</a:t>
            </a:r>
            <a:endParaRPr lang="en-GB" altLang="en-US" sz="2000" b="1" dirty="0"/>
          </a:p>
          <a:p>
            <a:pPr lvl="1">
              <a:buFontTx/>
              <a:buNone/>
            </a:pPr>
            <a:endParaRPr lang="en-GB" altLang="en-US" sz="2000" b="1" dirty="0"/>
          </a:p>
          <a:p>
            <a:pPr lvl="2">
              <a:buFontTx/>
              <a:buNone/>
            </a:pPr>
            <a:r>
              <a:rPr lang="en-GB" altLang="en-US" b="1" dirty="0">
                <a:solidFill>
                  <a:srgbClr val="C600C6"/>
                </a:solidFill>
              </a:rPr>
              <a:t>Differing interests (e.g. resource battles) - these are typically </a:t>
            </a:r>
            <a:r>
              <a:rPr lang="en-GB" altLang="en-US" b="1" dirty="0">
                <a:solidFill>
                  <a:schemeClr val="folHlink"/>
                </a:solidFill>
              </a:rPr>
              <a:t>hidden</a:t>
            </a:r>
            <a:endParaRPr lang="en-GB" altLang="en-US" sz="2800" b="1" dirty="0">
              <a:solidFill>
                <a:srgbClr val="FF66FF"/>
              </a:solidFill>
            </a:endParaRPr>
          </a:p>
          <a:p>
            <a:pPr lvl="2">
              <a:buFontTx/>
              <a:buNone/>
            </a:pPr>
            <a:endParaRPr lang="en-GB" altLang="en-US" sz="2000" b="1" dirty="0"/>
          </a:p>
          <a:p>
            <a:pPr lvl="3">
              <a:buFont typeface="Wingdings" pitchFamily="2" charset="2"/>
              <a:buNone/>
            </a:pPr>
            <a:r>
              <a:rPr lang="en-GB" altLang="en-US" sz="2400" b="1" dirty="0">
                <a:solidFill>
                  <a:srgbClr val="98004C"/>
                </a:solidFill>
              </a:rPr>
              <a:t>Differing beliefs (e.g. about how to increase profits)</a:t>
            </a:r>
            <a:endParaRPr lang="en-GB" altLang="en-US" sz="2400" b="1" dirty="0"/>
          </a:p>
          <a:p>
            <a:pPr lvl="3">
              <a:buFont typeface="Wingdings" pitchFamily="2" charset="2"/>
              <a:buNone/>
            </a:pPr>
            <a:endParaRPr lang="en-GB" altLang="en-US" b="1" dirty="0"/>
          </a:p>
          <a:p>
            <a:pPr lvl="4">
              <a:buFontTx/>
              <a:buNone/>
            </a:pPr>
            <a:r>
              <a:rPr lang="en-GB" altLang="en-US" sz="2800" b="1" dirty="0">
                <a:solidFill>
                  <a:srgbClr val="6E006E"/>
                </a:solidFill>
              </a:rPr>
              <a:t>Differing values (e.g. about what is right or wrong)</a:t>
            </a:r>
            <a:endParaRPr lang="en-GB" altLang="en-US" sz="2800" b="1" dirty="0"/>
          </a:p>
        </p:txBody>
      </p:sp>
      <p:sp>
        <p:nvSpPr>
          <p:cNvPr id="39939" name="Rectangle 2"/>
          <p:cNvSpPr>
            <a:spLocks noGrp="1" noChangeArrowheads="1"/>
          </p:cNvSpPr>
          <p:nvPr>
            <p:ph type="title"/>
          </p:nvPr>
        </p:nvSpPr>
        <p:spPr bwMode="auto">
          <a:xfrm>
            <a:off x="251520" y="332656"/>
            <a:ext cx="7772400" cy="9207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r>
              <a:rPr lang="en-GB" altLang="en-US" sz="3600" b="1"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1043" name="Clip" r:id="rId4" imgW="4010025" imgH="2571750" progId="MS_ClipArt_Gallery.2">
                  <p:embed/>
                </p:oleObj>
              </mc:Choice>
              <mc:Fallback>
                <p:oleObj name="Clip" r:id="rId4" imgW="4010025" imgH="2571750" progId="MS_ClipArt_Gallery.2">
                  <p:embed/>
                  <p:pic>
                    <p:nvPicPr>
                      <p:cNvPr id="39948"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14560629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938">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9938">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993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b="1" dirty="0"/>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Can lay problems on the table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spTree>
    <p:extLst>
      <p:ext uri="{BB962C8B-B14F-4D97-AF65-F5344CB8AC3E}">
        <p14:creationId xmlns:p14="http://schemas.microsoft.com/office/powerpoint/2010/main" val="223621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3609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68612" y="269547"/>
            <a:ext cx="4608512" cy="769441"/>
          </a:xfrm>
          <a:prstGeom prst="rect">
            <a:avLst/>
          </a:prstGeom>
          <a:noFill/>
        </p:spPr>
        <p:txBody>
          <a:bodyPr wrap="square" rtlCol="0">
            <a:spAutoFit/>
          </a:bodyPr>
          <a:lstStyle/>
          <a:p>
            <a:pPr algn="ctr"/>
            <a:r>
              <a:rPr lang="en-GB" sz="4400" b="1" dirty="0">
                <a:latin typeface="Calibri" panose="020F0502020204030204" pitchFamily="34" charset="0"/>
              </a:rPr>
              <a:t>Two</a:t>
            </a:r>
            <a:r>
              <a:rPr lang="en-GB" sz="3600" b="1" dirty="0">
                <a:latin typeface="Calibri" panose="020F0502020204030204" pitchFamily="34" charset="0"/>
              </a:rPr>
              <a:t> </a:t>
            </a:r>
            <a:r>
              <a:rPr lang="en-GB" sz="4400" b="1" dirty="0">
                <a:latin typeface="Calibri" panose="020F0502020204030204" pitchFamily="34" charset="0"/>
              </a:rPr>
              <a:t>key terms</a:t>
            </a:r>
            <a:endParaRPr lang="en-GB" sz="3600" b="1" dirty="0">
              <a:latin typeface="Calibri" panose="020F0502020204030204" pitchFamily="34" charset="0"/>
            </a:endParaRPr>
          </a:p>
        </p:txBody>
      </p:sp>
      <p:sp>
        <p:nvSpPr>
          <p:cNvPr id="7" name="TextBox 6">
            <a:extLst>
              <a:ext uri="{FF2B5EF4-FFF2-40B4-BE49-F238E27FC236}">
                <a16:creationId xmlns:a16="http://schemas.microsoft.com/office/drawing/2014/main" id="{1787DD61-0A10-483E-ADD6-0F763B37E0CD}"/>
              </a:ext>
            </a:extLst>
          </p:cNvPr>
          <p:cNvSpPr txBox="1"/>
          <p:nvPr/>
        </p:nvSpPr>
        <p:spPr>
          <a:xfrm>
            <a:off x="755576" y="1038988"/>
            <a:ext cx="7992888" cy="4985980"/>
          </a:xfrm>
          <a:prstGeom prst="rect">
            <a:avLst/>
          </a:prstGeom>
          <a:noFill/>
        </p:spPr>
        <p:txBody>
          <a:bodyPr wrap="square" rtlCol="0">
            <a:spAutoFit/>
          </a:bodyPr>
          <a:lstStyle/>
          <a:p>
            <a:pPr marL="457200" indent="-457200" algn="just">
              <a:buAutoNum type="arabicParenR"/>
            </a:pPr>
            <a:r>
              <a:rPr lang="en-GB" sz="2400" b="1" dirty="0">
                <a:latin typeface="Arial" panose="020B0604020202020204" pitchFamily="34" charset="0"/>
                <a:cs typeface="Arial" panose="020B0604020202020204" pitchFamily="34" charset="0"/>
              </a:rPr>
              <a:t>Assertiveness:</a:t>
            </a:r>
          </a:p>
          <a:p>
            <a:pPr marL="342900" indent="-342900"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Communication style</a:t>
            </a:r>
          </a:p>
          <a:p>
            <a:pPr marL="342900" indent="-342900"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Being able to express your feelings, thoughts, beliefs, and opinions in an open manner that doesn't violate the rights of others</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2) Cooperativeness:</a:t>
            </a:r>
          </a:p>
          <a:p>
            <a:pPr marL="342900" indent="-342900"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Personality trait</a:t>
            </a:r>
          </a:p>
          <a:p>
            <a:pPr marL="342900" indent="-342900"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Concerned with the degree to which a person is generally agreeable in their relations with other people, as opposed to aggressively self-centred and hostile</a:t>
            </a:r>
          </a:p>
          <a:p>
            <a:endParaRPr lang="en-GB" dirty="0">
              <a:latin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42825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b="1"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Thomas/Kilmann</a:t>
            </a:r>
          </a:p>
        </p:txBody>
      </p:sp>
    </p:spTree>
    <p:extLst>
      <p:ext uri="{BB962C8B-B14F-4D97-AF65-F5344CB8AC3E}">
        <p14:creationId xmlns:p14="http://schemas.microsoft.com/office/powerpoint/2010/main" val="2904210493"/>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dirty="0"/>
              <a:t>Avoiding  </a:t>
            </a:r>
          </a:p>
          <a:p>
            <a:r>
              <a:rPr lang="en-US" altLang="en-US" dirty="0"/>
              <a:t>Accommodating </a:t>
            </a:r>
          </a:p>
          <a:p>
            <a:r>
              <a:rPr lang="en-US" altLang="en-US" dirty="0"/>
              <a:t>Competing</a:t>
            </a:r>
          </a:p>
          <a:p>
            <a:r>
              <a:rPr lang="en-US" altLang="en-US" dirty="0"/>
              <a:t>Compromising</a:t>
            </a:r>
          </a:p>
          <a:p>
            <a:r>
              <a:rPr lang="en-US" altLang="en-US" dirty="0"/>
              <a:t>Collaborating</a:t>
            </a:r>
          </a:p>
        </p:txBody>
      </p:sp>
      <p:sp>
        <p:nvSpPr>
          <p:cNvPr id="26627" name="Title 2"/>
          <p:cNvSpPr>
            <a:spLocks noGrp="1"/>
          </p:cNvSpPr>
          <p:nvPr>
            <p:ph type="title"/>
          </p:nvPr>
        </p:nvSpPr>
        <p:spPr/>
        <p:txBody>
          <a:bodyPr/>
          <a:lstStyle/>
          <a:p>
            <a:r>
              <a:rPr lang="en-US" altLang="en-US" b="1" dirty="0"/>
              <a:t>Ways we handle conflict</a:t>
            </a:r>
            <a:endParaRPr lang="en-US" altLang="en-US" b="1" dirty="0">
              <a:solidFill>
                <a:srgbClr val="FF0000"/>
              </a:solidFill>
            </a:endParaRPr>
          </a:p>
        </p:txBody>
      </p:sp>
    </p:spTree>
    <p:extLst>
      <p:ext uri="{BB962C8B-B14F-4D97-AF65-F5344CB8AC3E}">
        <p14:creationId xmlns:p14="http://schemas.microsoft.com/office/powerpoint/2010/main" val="123414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662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62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dirty="0"/>
              <a:t>Avoiding </a:t>
            </a:r>
          </a:p>
          <a:p>
            <a:pPr lvl="1"/>
            <a:r>
              <a:rPr lang="en-US" altLang="en-US" dirty="0"/>
              <a:t>Ignoring the conflict</a:t>
            </a:r>
          </a:p>
          <a:p>
            <a:pPr lvl="1"/>
            <a:r>
              <a:rPr lang="en-US" altLang="en-US" dirty="0"/>
              <a:t>Lose-lose situation</a:t>
            </a:r>
          </a:p>
          <a:p>
            <a:pPr lvl="1"/>
            <a:r>
              <a:rPr lang="en-US" altLang="en-US" dirty="0"/>
              <a:t>Physical/Conversational avoidance</a:t>
            </a:r>
          </a:p>
        </p:txBody>
      </p:sp>
      <p:sp>
        <p:nvSpPr>
          <p:cNvPr id="27651" name="Title 2"/>
          <p:cNvSpPr>
            <a:spLocks noGrp="1"/>
          </p:cNvSpPr>
          <p:nvPr>
            <p:ph type="title"/>
          </p:nvPr>
        </p:nvSpPr>
        <p:spPr/>
        <p:txBody>
          <a:bodyPr>
            <a:normAutofit fontScale="90000"/>
          </a:bodyPr>
          <a:lstStyle/>
          <a:p>
            <a:r>
              <a:rPr lang="en-US" altLang="en-US" b="1" dirty="0"/>
              <a:t>Ways we handle conflict (</a:t>
            </a:r>
            <a:r>
              <a:rPr lang="en-US" altLang="en-US" b="1" dirty="0" err="1"/>
              <a:t>cont</a:t>
            </a:r>
            <a:r>
              <a:rPr lang="en-US" altLang="en-US" b="1" dirty="0"/>
              <a:t>…)</a:t>
            </a:r>
          </a:p>
        </p:txBody>
      </p:sp>
    </p:spTree>
    <p:extLst>
      <p:ext uri="{BB962C8B-B14F-4D97-AF65-F5344CB8AC3E}">
        <p14:creationId xmlns:p14="http://schemas.microsoft.com/office/powerpoint/2010/main" val="199036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dirty="0"/>
              <a:t>Accommodating</a:t>
            </a:r>
          </a:p>
          <a:p>
            <a:pPr lvl="1"/>
            <a:r>
              <a:rPr lang="en-US" altLang="en-US" dirty="0"/>
              <a:t>The act of giving in to one's needs while ignoring your own</a:t>
            </a:r>
          </a:p>
          <a:p>
            <a:pPr lvl="1"/>
            <a:r>
              <a:rPr lang="en-US" altLang="en-US" dirty="0"/>
              <a:t>Lose-win situation</a:t>
            </a:r>
          </a:p>
          <a:p>
            <a:pPr lvl="2"/>
            <a:r>
              <a:rPr lang="en-US" altLang="en-US" sz="2800" dirty="0"/>
              <a:t>Low concern for self</a:t>
            </a:r>
          </a:p>
          <a:p>
            <a:pPr lvl="2"/>
            <a:r>
              <a:rPr lang="en-US" altLang="en-US" sz="2800" dirty="0"/>
              <a:t>High concern for other party</a:t>
            </a:r>
          </a:p>
          <a:p>
            <a:pPr lvl="1"/>
            <a:endParaRPr lang="en-US" altLang="en-US" dirty="0"/>
          </a:p>
        </p:txBody>
      </p:sp>
      <p:sp>
        <p:nvSpPr>
          <p:cNvPr id="28675" name="Title 2"/>
          <p:cNvSpPr>
            <a:spLocks noGrp="1"/>
          </p:cNvSpPr>
          <p:nvPr>
            <p:ph type="title"/>
          </p:nvPr>
        </p:nvSpPr>
        <p:spPr/>
        <p:txBody>
          <a:bodyPr>
            <a:normAutofit fontScale="90000"/>
          </a:bodyPr>
          <a:lstStyle/>
          <a:p>
            <a:r>
              <a:rPr lang="en-US" altLang="en-US" b="1" dirty="0"/>
              <a:t>Ways we handle conflict (</a:t>
            </a:r>
            <a:r>
              <a:rPr lang="en-US" altLang="en-US" b="1" dirty="0" err="1"/>
              <a:t>cont</a:t>
            </a:r>
            <a:r>
              <a:rPr lang="en-US" altLang="en-US" b="1" dirty="0"/>
              <a:t>…)</a:t>
            </a:r>
          </a:p>
        </p:txBody>
      </p:sp>
    </p:spTree>
    <p:extLst>
      <p:ext uri="{BB962C8B-B14F-4D97-AF65-F5344CB8AC3E}">
        <p14:creationId xmlns:p14="http://schemas.microsoft.com/office/powerpoint/2010/main" val="255915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867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dirty="0"/>
              <a:t>Competing</a:t>
            </a:r>
          </a:p>
          <a:p>
            <a:pPr lvl="1"/>
            <a:r>
              <a:rPr lang="en-US" altLang="en-US" dirty="0"/>
              <a:t>Win-lose</a:t>
            </a:r>
          </a:p>
          <a:p>
            <a:pPr lvl="2"/>
            <a:r>
              <a:rPr lang="en-US" altLang="en-US" sz="2800" dirty="0"/>
              <a:t>High concern for personal needs</a:t>
            </a:r>
          </a:p>
          <a:p>
            <a:pPr lvl="2"/>
            <a:r>
              <a:rPr lang="en-US" altLang="en-US" sz="2800" dirty="0"/>
              <a:t>Low concern for other party</a:t>
            </a:r>
          </a:p>
          <a:p>
            <a:pPr lvl="1"/>
            <a:r>
              <a:rPr lang="en-US" altLang="en-US" dirty="0"/>
              <a:t>Friendly competition</a:t>
            </a:r>
          </a:p>
        </p:txBody>
      </p:sp>
      <p:sp>
        <p:nvSpPr>
          <p:cNvPr id="29699" name="Title 2"/>
          <p:cNvSpPr>
            <a:spLocks noGrp="1"/>
          </p:cNvSpPr>
          <p:nvPr>
            <p:ph type="title"/>
          </p:nvPr>
        </p:nvSpPr>
        <p:spPr/>
        <p:txBody>
          <a:bodyPr>
            <a:normAutofit fontScale="90000"/>
          </a:bodyPr>
          <a:lstStyle/>
          <a:p>
            <a:r>
              <a:rPr lang="en-US" altLang="en-US" b="1" dirty="0"/>
              <a:t>Ways we handle conflict (</a:t>
            </a:r>
            <a:r>
              <a:rPr lang="en-US" altLang="en-US" b="1" dirty="0" err="1"/>
              <a:t>cont</a:t>
            </a:r>
            <a:r>
              <a:rPr lang="en-US" altLang="en-US" b="1" dirty="0"/>
              <a:t>…)</a:t>
            </a:r>
          </a:p>
        </p:txBody>
      </p:sp>
    </p:spTree>
    <p:extLst>
      <p:ext uri="{BB962C8B-B14F-4D97-AF65-F5344CB8AC3E}">
        <p14:creationId xmlns:p14="http://schemas.microsoft.com/office/powerpoint/2010/main" val="188320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69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69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dirty="0"/>
              <a:t>Compromise</a:t>
            </a:r>
          </a:p>
          <a:p>
            <a:pPr lvl="1"/>
            <a:r>
              <a:rPr lang="en-US" altLang="en-US" dirty="0"/>
              <a:t>Both parties give up something to receive something</a:t>
            </a:r>
          </a:p>
          <a:p>
            <a:pPr lvl="1"/>
            <a:r>
              <a:rPr lang="en-US" altLang="en-US" dirty="0"/>
              <a:t>Partial lose-lose</a:t>
            </a:r>
          </a:p>
          <a:p>
            <a:pPr lvl="1"/>
            <a:r>
              <a:rPr lang="en-US" altLang="en-US" dirty="0"/>
              <a:t>Goals are not worth disruption</a:t>
            </a:r>
          </a:p>
        </p:txBody>
      </p:sp>
      <p:sp>
        <p:nvSpPr>
          <p:cNvPr id="30723" name="Title 2"/>
          <p:cNvSpPr>
            <a:spLocks noGrp="1"/>
          </p:cNvSpPr>
          <p:nvPr>
            <p:ph type="title"/>
          </p:nvPr>
        </p:nvSpPr>
        <p:spPr/>
        <p:txBody>
          <a:bodyPr>
            <a:normAutofit fontScale="90000"/>
          </a:bodyPr>
          <a:lstStyle/>
          <a:p>
            <a:r>
              <a:rPr lang="en-US" altLang="en-US" b="1" dirty="0"/>
              <a:t>Ways we handle conflict (</a:t>
            </a:r>
            <a:r>
              <a:rPr lang="en-US" altLang="en-US" b="1" dirty="0" err="1"/>
              <a:t>cont</a:t>
            </a:r>
            <a:r>
              <a:rPr lang="en-US" altLang="en-US" b="1" dirty="0"/>
              <a:t>…)</a:t>
            </a:r>
          </a:p>
        </p:txBody>
      </p:sp>
    </p:spTree>
    <p:extLst>
      <p:ext uri="{BB962C8B-B14F-4D97-AF65-F5344CB8AC3E}">
        <p14:creationId xmlns:p14="http://schemas.microsoft.com/office/powerpoint/2010/main" val="181410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72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dirty="0"/>
              <a:t>Collaborating</a:t>
            </a:r>
          </a:p>
          <a:p>
            <a:pPr lvl="1"/>
            <a:r>
              <a:rPr lang="en-US" altLang="en-US" dirty="0"/>
              <a:t>Working towards a solution that will satisfy both parties</a:t>
            </a:r>
          </a:p>
          <a:p>
            <a:pPr lvl="2"/>
            <a:r>
              <a:rPr lang="en-US" altLang="en-US" sz="2800" dirty="0"/>
              <a:t>High concern for self</a:t>
            </a:r>
          </a:p>
          <a:p>
            <a:pPr lvl="2"/>
            <a:r>
              <a:rPr lang="en-US" altLang="en-US" sz="2800" dirty="0"/>
              <a:t>High concern for other party</a:t>
            </a:r>
          </a:p>
          <a:p>
            <a:pPr lvl="1"/>
            <a:r>
              <a:rPr lang="en-US" altLang="en-US" dirty="0"/>
              <a:t>Win-win</a:t>
            </a:r>
          </a:p>
        </p:txBody>
      </p:sp>
      <p:sp>
        <p:nvSpPr>
          <p:cNvPr id="31747" name="Title 2"/>
          <p:cNvSpPr>
            <a:spLocks noGrp="1"/>
          </p:cNvSpPr>
          <p:nvPr>
            <p:ph type="title"/>
          </p:nvPr>
        </p:nvSpPr>
        <p:spPr/>
        <p:txBody>
          <a:bodyPr>
            <a:normAutofit fontScale="90000"/>
          </a:bodyPr>
          <a:lstStyle/>
          <a:p>
            <a:r>
              <a:rPr lang="en-US" altLang="en-US" b="1" dirty="0"/>
              <a:t>Ways we handle conflict (</a:t>
            </a:r>
            <a:r>
              <a:rPr lang="en-US" altLang="en-US" b="1" dirty="0" err="1"/>
              <a:t>cont</a:t>
            </a:r>
            <a:r>
              <a:rPr lang="en-US" altLang="en-US" b="1" dirty="0"/>
              <a:t>…)</a:t>
            </a:r>
          </a:p>
        </p:txBody>
      </p:sp>
    </p:spTree>
    <p:extLst>
      <p:ext uri="{BB962C8B-B14F-4D97-AF65-F5344CB8AC3E}">
        <p14:creationId xmlns:p14="http://schemas.microsoft.com/office/powerpoint/2010/main" val="150485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74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174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174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Thomas-Kilmann</a:t>
            </a:r>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0580" y="4077072"/>
            <a:ext cx="2137884" cy="1396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67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Exercise:</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r>
              <a:rPr lang="en-GB" dirty="0"/>
              <a:t>Share your style with your groups:</a:t>
            </a:r>
          </a:p>
          <a:p>
            <a:r>
              <a:rPr lang="en-US" dirty="0"/>
              <a:t>Reflect on the strengths and weaknesses of the style that the questionnaire indicates as your strongest/most preferred style</a:t>
            </a:r>
          </a:p>
          <a:p>
            <a:r>
              <a:rPr lang="en-US" dirty="0"/>
              <a:t>Reflect on when this kind of conflict style is useful; what can be difficult about it; how well they think it works for them in group settings</a:t>
            </a:r>
          </a:p>
          <a:p>
            <a:r>
              <a:rPr lang="en-US" dirty="0"/>
              <a:t>BE HONEST</a:t>
            </a:r>
            <a:endParaRPr lang="en-GB" dirty="0"/>
          </a:p>
          <a:p>
            <a:endParaRPr lang="en-GB" dirty="0"/>
          </a:p>
        </p:txBody>
      </p:sp>
    </p:spTree>
    <p:extLst>
      <p:ext uri="{BB962C8B-B14F-4D97-AF65-F5344CB8AC3E}">
        <p14:creationId xmlns:p14="http://schemas.microsoft.com/office/powerpoint/2010/main" val="180135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616624"/>
          </a:xfrm>
        </p:spPr>
        <p:txBody>
          <a:bodyPr>
            <a:normAutofit fontScale="40000" lnSpcReduction="20000"/>
          </a:bodyPr>
          <a:lstStyle/>
          <a:p>
            <a:pPr algn="just"/>
            <a:r>
              <a:rPr lang="en-GB" sz="5000" dirty="0"/>
              <a:t>Usually, after getting the results of any test or assessment, the first question people ask is: "What are the right answers?" In the case of conflict-handling behaviour, there are no universal right answers. </a:t>
            </a:r>
          </a:p>
          <a:p>
            <a:pPr marL="0" indent="0" algn="just">
              <a:buNone/>
            </a:pPr>
            <a:endParaRPr lang="en-GB" sz="5000" dirty="0"/>
          </a:p>
          <a:p>
            <a:pPr algn="just"/>
            <a:r>
              <a:rPr lang="en-GB" sz="5000" dirty="0"/>
              <a:t>All five modes are useful in some situations: each represents a set of useful social skills. Our conventional wisdom recognises,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pPr algn="just"/>
            <a:endParaRPr lang="en-GB" sz="5000" dirty="0"/>
          </a:p>
          <a:p>
            <a:pPr algn="just"/>
            <a:r>
              <a:rPr lang="en-GB" sz="5000"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spTree>
    <p:extLst>
      <p:ext uri="{BB962C8B-B14F-4D97-AF65-F5344CB8AC3E}">
        <p14:creationId xmlns:p14="http://schemas.microsoft.com/office/powerpoint/2010/main" val="3406873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b="1"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dirty="0"/>
              <a:t>Encourage openness</a:t>
            </a:r>
          </a:p>
          <a:p>
            <a:pPr>
              <a:lnSpc>
                <a:spcPct val="130000"/>
              </a:lnSpc>
            </a:pPr>
            <a:r>
              <a:rPr lang="en-GB" altLang="en-US" sz="2000" dirty="0"/>
              <a:t>Model appropriate responses</a:t>
            </a:r>
          </a:p>
          <a:p>
            <a:pPr>
              <a:lnSpc>
                <a:spcPct val="130000"/>
              </a:lnSpc>
            </a:pPr>
            <a:r>
              <a:rPr lang="en-GB" altLang="en-US" sz="2000" dirty="0"/>
              <a:t>Provide summaries and restatements of the position</a:t>
            </a:r>
          </a:p>
          <a:p>
            <a:pPr>
              <a:lnSpc>
                <a:spcPct val="130000"/>
              </a:lnSpc>
            </a:pPr>
            <a:r>
              <a:rPr lang="en-GB" altLang="en-US" sz="2000" dirty="0"/>
              <a:t>Bring in people who are not directly involved</a:t>
            </a:r>
          </a:p>
          <a:p>
            <a:pPr>
              <a:lnSpc>
                <a:spcPct val="130000"/>
              </a:lnSpc>
            </a:pPr>
            <a:r>
              <a:rPr lang="en-GB" altLang="en-US" sz="2000" dirty="0"/>
              <a:t>Encourage people to take time to think and reassess</a:t>
            </a:r>
          </a:p>
          <a:p>
            <a:pPr>
              <a:lnSpc>
                <a:spcPct val="130000"/>
              </a:lnSpc>
            </a:pPr>
            <a:r>
              <a:rPr lang="en-GB" altLang="en-US" sz="2000" dirty="0"/>
              <a:t>Use the strengths of the group</a:t>
            </a:r>
          </a:p>
          <a:p>
            <a:pPr>
              <a:lnSpc>
                <a:spcPct val="130000"/>
              </a:lnSpc>
            </a:pPr>
            <a:r>
              <a:rPr lang="en-GB" altLang="en-US" sz="2000" dirty="0"/>
              <a:t>Focus on shared goals</a:t>
            </a:r>
          </a:p>
          <a:p>
            <a:pPr>
              <a:lnSpc>
                <a:spcPct val="130000"/>
              </a:lnSpc>
            </a:pPr>
            <a:r>
              <a:rPr lang="en-GB" altLang="en-US" sz="2000" dirty="0"/>
              <a:t>Use directions and interests to develop areas of new gain</a:t>
            </a:r>
          </a:p>
          <a:p>
            <a:pPr>
              <a:lnSpc>
                <a:spcPct val="130000"/>
              </a:lnSpc>
            </a:pPr>
            <a:r>
              <a:rPr lang="en-GB" altLang="en-US" sz="2000" dirty="0"/>
              <a:t>Try to build objectivity into the process</a:t>
            </a:r>
          </a:p>
          <a:p>
            <a:pPr>
              <a:lnSpc>
                <a:spcPct val="130000"/>
              </a:lnSpc>
            </a:pPr>
            <a:r>
              <a:rPr lang="en-GB" altLang="en-US" sz="2000" dirty="0"/>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p:spTree>
    <p:extLst>
      <p:ext uri="{BB962C8B-B14F-4D97-AF65-F5344CB8AC3E}">
        <p14:creationId xmlns:p14="http://schemas.microsoft.com/office/powerpoint/2010/main" val="40719398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4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14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4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4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4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4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144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144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144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p:spTree>
    <p:extLst>
      <p:ext uri="{BB962C8B-B14F-4D97-AF65-F5344CB8AC3E}">
        <p14:creationId xmlns:p14="http://schemas.microsoft.com/office/powerpoint/2010/main" val="1864106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b="1" dirty="0"/>
              <a:t>Conflict: Exercise</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Identify how conflict can be a positive part of team performance</a:t>
            </a:r>
          </a:p>
          <a:p>
            <a:r>
              <a:rPr lang="en-GB" dirty="0"/>
              <a:t>Identify the Team Leader’s role in managing conflict</a:t>
            </a:r>
          </a:p>
          <a:p>
            <a:pPr marL="0" indent="0">
              <a:buNone/>
            </a:pPr>
            <a:endParaRPr lang="en-GB" dirty="0"/>
          </a:p>
        </p:txBody>
      </p:sp>
    </p:spTree>
    <p:extLst>
      <p:ext uri="{BB962C8B-B14F-4D97-AF65-F5344CB8AC3E}">
        <p14:creationId xmlns:p14="http://schemas.microsoft.com/office/powerpoint/2010/main" val="244743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b="1" dirty="0"/>
              <a:t>Conflict: Conclusions</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a:xfrm>
            <a:off x="323528" y="1417638"/>
            <a:ext cx="8496944" cy="3917032"/>
          </a:xfrm>
        </p:spPr>
        <p:txBody>
          <a:bodyPr>
            <a:normAutofit fontScale="92500" lnSpcReduction="20000"/>
          </a:bodyPr>
          <a:lstStyle/>
          <a:p>
            <a:r>
              <a:rPr lang="en-GB" dirty="0"/>
              <a:t>Inevitable in organisations - places of compromises, adjustment and change</a:t>
            </a:r>
          </a:p>
          <a:p>
            <a:pPr algn="just"/>
            <a:r>
              <a:rPr lang="en-GB" dirty="0"/>
              <a:t>People may feel threatened and resist</a:t>
            </a:r>
          </a:p>
          <a:p>
            <a:pPr algn="just"/>
            <a:r>
              <a:rPr lang="en-GB" dirty="0"/>
              <a:t>Conflict is needed for team success – allows for differences of opinion, beliefs, points of view and ideas</a:t>
            </a:r>
          </a:p>
          <a:p>
            <a:pPr algn="just"/>
            <a:r>
              <a:rPr lang="en-GB" dirty="0"/>
              <a:t>Discussion and negotiation are key processes</a:t>
            </a:r>
          </a:p>
          <a:p>
            <a:pPr algn="just"/>
            <a:r>
              <a:rPr lang="en-GB" dirty="0"/>
              <a:t>‘Win-win’ conflict resolution helps build synergy</a:t>
            </a:r>
          </a:p>
        </p:txBody>
      </p:sp>
    </p:spTree>
    <p:extLst>
      <p:ext uri="{BB962C8B-B14F-4D97-AF65-F5344CB8AC3E}">
        <p14:creationId xmlns:p14="http://schemas.microsoft.com/office/powerpoint/2010/main" val="242327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a908d394-d138-480e-87a3-ff44c37f991a"/>
    <ds:schemaRef ds:uri="http://www.w3.org/XML/1998/namespace"/>
    <ds:schemaRef ds:uri="http://purl.org/dc/dcmitype/"/>
    <ds:schemaRef ds:uri="http://purl.org/dc/terms/"/>
    <ds:schemaRef ds:uri="http://schemas.microsoft.com/office/2006/metadata/properties"/>
    <ds:schemaRef ds:uri="http://schemas.microsoft.com/office/infopath/2007/PartnerControls"/>
    <ds:schemaRef ds:uri="f66716c4-314f-46c1-b01e-5a44c61897d8"/>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3325</TotalTime>
  <Words>1090</Words>
  <Application>Microsoft Office PowerPoint</Application>
  <PresentationFormat>On-screen Show (4:3)</PresentationFormat>
  <Paragraphs>172</Paragraphs>
  <Slides>26</Slides>
  <Notes>26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4" baseType="lpstr">
      <vt:lpstr>Arial</vt:lpstr>
      <vt:lpstr>Calibri</vt:lpstr>
      <vt:lpstr>Comic Sans MS</vt:lpstr>
      <vt:lpstr>Myriad Pro</vt:lpstr>
      <vt:lpstr>Times New Roman</vt:lpstr>
      <vt:lpstr>Wingdings</vt:lpstr>
      <vt:lpstr>20140311PresentationUWTSDTemplate</vt:lpstr>
      <vt:lpstr>Clip</vt:lpstr>
      <vt:lpstr>CertHE Skills for the Workplace Module: BMSK4002</vt:lpstr>
      <vt:lpstr>Structure of Lecture 5</vt:lpstr>
      <vt:lpstr>What is conflict?</vt:lpstr>
      <vt:lpstr>Quick intro to workplace conflict</vt:lpstr>
      <vt:lpstr>PowerPoint Presentation</vt:lpstr>
      <vt:lpstr>Conflict</vt:lpstr>
      <vt:lpstr>Layers in Organisational Conflict</vt:lpstr>
      <vt:lpstr>What are the signs that there is conflict?</vt:lpstr>
      <vt:lpstr>Positive aspects of conflict?</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Thomas-Kilmann</vt:lpstr>
      <vt:lpstr>Exercise:</vt:lpstr>
      <vt:lpstr>PowerPoint Presentation</vt:lpstr>
      <vt:lpstr>Dealing With Conflict</vt:lpstr>
      <vt:lpstr>One Approach - Mindtools Video</vt:lpstr>
      <vt:lpstr>Conflict: Exercise</vt:lpstr>
      <vt:lpstr>Conflict: Conclusions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52</cp:revision>
  <cp:lastPrinted>2018-10-15T09:38:10Z</cp:lastPrinted>
  <dcterms:created xsi:type="dcterms:W3CDTF">2015-04-14T15:21:28Z</dcterms:created>
  <dcterms:modified xsi:type="dcterms:W3CDTF">2019-09-25T09:44:19Z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