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321" r:id="rId30"/>
    <p:sldId id="322" r:id="rId31"/>
    <p:sldId id="323" r:id="rId32"/>
    <p:sldId id="324" r:id="rId33"/>
    <p:sldId id="325" r:id="rId34"/>
    <p:sldId id="326" r:id="rId35"/>
    <p:sldId id="327" r:id="rId36"/>
    <p:sldId id="328" r:id="rId37"/>
    <p:sldId id="329" r:id="rId38"/>
    <p:sldId id="330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86" d="100"/>
          <a:sy n="86" d="100"/>
        </p:scale>
        <p:origin x="2364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https://docs.microsoft.com/en-us/dotnet/csharp/programming-guide/statements-expressions-operators/lambda-expressions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30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A delegate is a reference type used to encapsulate a named or anonymous method.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method has a return value and any number of parameters of any type.</a:t>
            </a:r>
          </a:p>
          <a:p>
            <a:endParaRPr lang="en-GB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https://docs.microsoft.com/en-us/dotnet/csharp/programming-guide/delegates/index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775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478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about</a:t>
            </a:r>
            <a:r>
              <a:rPr lang="en-GB" baseline="0" dirty="0" smtClean="0"/>
              <a:t> expression trees: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https://www.techopedia.com/definition/19245/expression-tree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https://www.geeksforgeeks.org/expression-tree/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https://blogs.msdn.microsoft.com/charlie/2008/01/31/expression-tree-basics/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https://docs.microsoft.com/en-us/dotnet/csharp/programming-guide/concepts/expression-trees/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0798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65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30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Lambda</a:t>
            </a:r>
            <a:r>
              <a:rPr lang="en-GB" baseline="0" dirty="0" smtClean="0"/>
              <a:t> Expressions with multiple input parameters can also call a method e.g.</a:t>
            </a:r>
          </a:p>
          <a:p>
            <a:r>
              <a:rPr lang="en-GB" baseline="0" dirty="0" smtClean="0"/>
              <a:t>(x, y) =&gt; Add(x, y);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Input Parameters: x, y</a:t>
            </a:r>
          </a:p>
          <a:p>
            <a:r>
              <a:rPr lang="en-GB" baseline="0" dirty="0" smtClean="0"/>
              <a:t>Expression: Calls Add() method passing in the input parameters i.e. Add(x, y) and returns the result of this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297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Standard Query Operators: https://docs.microsoft.com/en-us/dotnet/csharp/programming-guide/concepts/linq/standard-query-operators-overview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LINQ (Language Integrated</a:t>
            </a:r>
            <a:r>
              <a:rPr lang="en-GB" baseline="0" dirty="0" smtClean="0"/>
              <a:t> Query)</a:t>
            </a:r>
            <a:r>
              <a:rPr lang="en-GB" dirty="0" smtClean="0"/>
              <a:t>: https://docs.microsoft.com/en-us/dotnet/csharp/programming-guide/concepts/linq/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165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https://docs.microsoft.com/en-us/dotnet/csharp/programming-guide/concepts/linq/standard-query-operators-overview</a:t>
            </a:r>
          </a:p>
          <a:p>
            <a:r>
              <a:rPr lang="en-GB" dirty="0" smtClean="0"/>
              <a:t>https://docs.microsoft.com/en-us/dotnet/csharp/language-reference/keywords/query-keywords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8678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other for</a:t>
            </a:r>
            <a:r>
              <a:rPr lang="en-GB" baseline="0" dirty="0" smtClean="0"/>
              <a:t> { … } loop syntax:</a:t>
            </a:r>
          </a:p>
          <a:p>
            <a:pPr marL="457200" lvl="1" indent="-32004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Looping variable: number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82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https://docs.microsoft.com/en-us/dotnet/csharp/programming-guide/concepts/linq/filtering-data</a:t>
            </a:r>
          </a:p>
          <a:p>
            <a:endParaRPr lang="en-GB" dirty="0" smtClean="0"/>
          </a:p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In these</a:t>
            </a:r>
            <a:r>
              <a:rPr lang="en-GB" baseline="0" dirty="0" smtClean="0"/>
              <a:t> examples, I will use the extension methods syntax for the LINQ query operations provided by the Enumerable and 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classes.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my opinion, extension methods are simpler to 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LINQ query operation statements are more similar to SQL but in a sort of backwards way.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Enumerable Class: https://docs.microsoft.com/en-us/dotnet/api/system.linq.enumerable</a:t>
            </a:r>
          </a:p>
          <a:p>
            <a:r>
              <a:rPr lang="en-GB" baseline="0" dirty="0" err="1" smtClean="0"/>
              <a:t>Queryable</a:t>
            </a:r>
            <a:r>
              <a:rPr lang="en-GB" baseline="0" dirty="0" smtClean="0"/>
              <a:t> Class: https://docs.microsoft.com/en-us/dotnet/api/system.linq.queryable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6354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325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https://www.tutorialsteacher.com/csharp/csharp-predicate</a:t>
            </a:r>
          </a:p>
          <a:p>
            <a:r>
              <a:rPr lang="en-GB" dirty="0" smtClean="0"/>
              <a:t>https://docs.microsoft.com/en-us/dotnet/api/system.predicate-1?view=netframework-4.7.2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672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These</a:t>
            </a:r>
            <a:r>
              <a:rPr lang="en-GB" baseline="0" dirty="0" smtClean="0"/>
              <a:t> examples are using the Enumerable/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extension .Where() method for the LINQ query operation: WHERE.</a:t>
            </a:r>
          </a:p>
          <a:p>
            <a:endParaRPr lang="en-GB" dirty="0" smtClean="0"/>
          </a:p>
          <a:p>
            <a:r>
              <a:rPr lang="en-GB" dirty="0" smtClean="0"/>
              <a:t>The Lambda expression is known as a Predicate,</a:t>
            </a:r>
            <a:r>
              <a:rPr lang="en-GB" baseline="0" dirty="0" smtClean="0"/>
              <a:t> that is a</a:t>
            </a:r>
            <a:r>
              <a:rPr lang="en-GB" dirty="0" smtClean="0"/>
              <a:t> delegate to a method or lambda expression that returns true if the parameter passed to it matches the expression criteria.</a:t>
            </a:r>
          </a:p>
          <a:p>
            <a:endParaRPr lang="en-GB" dirty="0" smtClean="0"/>
          </a:p>
          <a:p>
            <a:r>
              <a:rPr lang="en-GB" dirty="0" smtClean="0"/>
              <a:t>Note</a:t>
            </a:r>
            <a:r>
              <a:rPr lang="en-GB" baseline="0" dirty="0" smtClean="0"/>
              <a:t>: there are other versions of this method e.g. .Find(), .First(), .Last(), etc.</a:t>
            </a:r>
          </a:p>
          <a:p>
            <a:r>
              <a:rPr lang="en-GB" baseline="0" dirty="0" smtClean="0"/>
              <a:t>They follow the same principle.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211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7238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277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it is common practice for the lambda</a:t>
            </a:r>
            <a:r>
              <a:rPr lang="en-GB" baseline="0" dirty="0" smtClean="0"/>
              <a:t> expression parameter to be a one or two letters representing the first letter of the type of the model entity.</a:t>
            </a:r>
          </a:p>
          <a:p>
            <a:r>
              <a:rPr lang="en-GB" baseline="0" dirty="0" smtClean="0"/>
              <a:t>For example: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 for Film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fs for </a:t>
            </a:r>
            <a:r>
              <a:rPr lang="en-GB" baseline="0" dirty="0" err="1" smtClean="0"/>
              <a:t>FilmShowing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2337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7071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977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https://docs.microsoft.com/en-us/ef/core/api/microsoft.entityframeworkcore.entityframeworkqueryableextensions.include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0595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the VS </a:t>
            </a:r>
            <a:r>
              <a:rPr lang="en-GB" dirty="0" err="1" smtClean="0"/>
              <a:t>Intellisense</a:t>
            </a:r>
            <a:r>
              <a:rPr lang="en-GB" baseline="0" dirty="0" smtClean="0"/>
              <a:t> does not work for the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 method, but the code should compile successfully without any errors.</a:t>
            </a:r>
          </a:p>
          <a:p>
            <a:endParaRPr lang="en-GB" baseline="0" dirty="0" smtClean="0"/>
          </a:p>
          <a:p>
            <a:r>
              <a:rPr lang="en-GB" dirty="0" smtClean="0"/>
              <a:t>https://docs.microsoft.com/en-us/ef/core/api/microsoft.entityframeworkcore.entityframeworkqueryableextensions.theninclude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3329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https://docs.microsoft.com/en-us/dotnet/api/system.linq.queryable.select</a:t>
            </a:r>
          </a:p>
          <a:p>
            <a:endParaRPr lang="en-GB" dirty="0" smtClean="0"/>
          </a:p>
          <a:p>
            <a:r>
              <a:rPr lang="en-GB" dirty="0" smtClean="0"/>
              <a:t>Selecting</a:t>
            </a:r>
            <a:r>
              <a:rPr lang="en-GB" baseline="0" dirty="0" smtClean="0"/>
              <a:t> and sending only the data that is needed or required by a view is very important.</a:t>
            </a:r>
          </a:p>
          <a:p>
            <a:r>
              <a:rPr lang="en-GB" baseline="0" dirty="0" smtClean="0"/>
              <a:t>We’ll talk more about it later or see this article: https://andrewlock.net/preventing-mass-assignment-or-over-posting-in-asp-net-core/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8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statements-expressions-operators/lambda-expression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oncepts/linq/standard-query-operators-overview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llections.generic.ienumerable-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iqueryable-1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linq.enumerabl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queryabl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statements-expressions-operators/lambda-express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Lambda Expressions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/>
              <a:t>3</a:t>
            </a:r>
            <a:r>
              <a:rPr lang="en-GB" dirty="0" smtClean="0"/>
              <a:t>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  <a:p>
            <a:r>
              <a:rPr lang="en-GB" dirty="0"/>
              <a:t>Lambda Expressions and Query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1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Lambda expressions</a:t>
            </a:r>
            <a:r>
              <a:rPr lang="en-GB" dirty="0" smtClean="0"/>
              <a:t> are </a:t>
            </a:r>
            <a:r>
              <a:rPr lang="en-GB" b="1" dirty="0" smtClean="0"/>
              <a:t>anonymous functions</a:t>
            </a:r>
            <a:r>
              <a:rPr lang="en-GB" dirty="0" smtClean="0"/>
              <a:t> that you can use to create:</a:t>
            </a:r>
          </a:p>
          <a:p>
            <a:pPr lvl="1"/>
            <a:r>
              <a:rPr lang="en-GB" dirty="0" smtClean="0"/>
              <a:t>Delegates</a:t>
            </a:r>
          </a:p>
          <a:p>
            <a:pPr lvl="1"/>
            <a:r>
              <a:rPr lang="en-GB" dirty="0" smtClean="0"/>
              <a:t>Expression Tree Types</a:t>
            </a:r>
          </a:p>
          <a:p>
            <a:r>
              <a:rPr lang="en-GB" dirty="0" smtClean="0"/>
              <a:t>Programmers like them because they provide a </a:t>
            </a:r>
            <a:r>
              <a:rPr lang="en-GB" b="1" dirty="0" smtClean="0"/>
              <a:t>shorthand</a:t>
            </a:r>
            <a:r>
              <a:rPr lang="en-GB" dirty="0" smtClean="0"/>
              <a:t> way for writing methods and executable code.</a:t>
            </a:r>
          </a:p>
          <a:p>
            <a:pPr lvl="1"/>
            <a:r>
              <a:rPr lang="en-GB" dirty="0" smtClean="0"/>
              <a:t>But, it does take some getting used to.</a:t>
            </a:r>
          </a:p>
          <a:p>
            <a:pPr lvl="1"/>
            <a:r>
              <a:rPr lang="en-GB" dirty="0" smtClean="0"/>
              <a:t>Most examples on the Internet will use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65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 smtClean="0"/>
              <a:t> is a type that represents references to methods (named or anonymous) with:</a:t>
            </a:r>
          </a:p>
          <a:p>
            <a:pPr lvl="1"/>
            <a:r>
              <a:rPr lang="en-GB" dirty="0" smtClean="0"/>
              <a:t>A parameter list</a:t>
            </a:r>
          </a:p>
          <a:p>
            <a:pPr lvl="1"/>
            <a:r>
              <a:rPr lang="en-GB" dirty="0" smtClean="0"/>
              <a:t>A return type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50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declaration of a delegate is similar to a method signature (no implementation). E.g.:</a:t>
            </a:r>
            <a:endParaRPr lang="en-GB" dirty="0"/>
          </a:p>
          <a:p>
            <a:pPr marL="36576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y);</a:t>
            </a:r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/>
              <a:t> is a reference type used to </a:t>
            </a:r>
            <a:r>
              <a:rPr lang="en-GB" b="1" i="1" dirty="0"/>
              <a:t>encapsulate a named or anonymous method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They are used to </a:t>
            </a:r>
            <a:r>
              <a:rPr lang="en-GB" b="1" i="1" dirty="0" smtClean="0"/>
              <a:t>pass methods as arguments to other methods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As long as the </a:t>
            </a:r>
            <a:r>
              <a:rPr lang="en-GB" dirty="0"/>
              <a:t>method </a:t>
            </a:r>
            <a:r>
              <a:rPr lang="en-GB" dirty="0" smtClean="0"/>
              <a:t>(named or anonymous) has the same declaration pattern as the delegate.</a:t>
            </a:r>
          </a:p>
          <a:p>
            <a:r>
              <a:rPr lang="en-GB" dirty="0" smtClean="0"/>
              <a:t>This makes for flexible programming.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68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previous delegate example:</a:t>
            </a:r>
          </a:p>
          <a:p>
            <a:pPr marL="32004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dirty="0" smtClean="0"/>
              <a:t>The following methods </a:t>
            </a:r>
            <a:r>
              <a:rPr lang="en-GB" b="1" u="sng" dirty="0" smtClean="0"/>
              <a:t>all match</a:t>
            </a:r>
            <a:r>
              <a:rPr lang="en-GB" dirty="0" smtClean="0"/>
              <a:t> the delegate:</a:t>
            </a:r>
          </a:p>
          <a:p>
            <a:pPr lvl="1"/>
            <a:r>
              <a:rPr lang="en-GB" b="1" dirty="0" smtClean="0"/>
              <a:t>Add two numbers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Add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 + 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b="1" dirty="0" smtClean="0"/>
              <a:t>Multiply </a:t>
            </a:r>
            <a:r>
              <a:rPr lang="en-GB" b="1" dirty="0"/>
              <a:t>two </a:t>
            </a:r>
            <a:r>
              <a:rPr lang="en-GB" b="1" dirty="0" smtClean="0"/>
              <a:t>numbers</a:t>
            </a:r>
            <a:r>
              <a:rPr lang="en-GB" dirty="0" smtClean="0"/>
              <a:t>:</a:t>
            </a:r>
            <a:endParaRPr lang="en-GB" dirty="0"/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Multiply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 </a:t>
            </a: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x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31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 technique of </a:t>
            </a:r>
            <a:r>
              <a:rPr lang="en-GB" b="1" i="1" dirty="0"/>
              <a:t>representing language level code in the form of data</a:t>
            </a:r>
            <a:r>
              <a:rPr lang="en-GB" dirty="0"/>
              <a:t>, which is stored in a tree-shaped structure.</a:t>
            </a:r>
          </a:p>
          <a:p>
            <a:r>
              <a:rPr lang="en-GB" dirty="0" smtClean="0"/>
              <a:t>An expression tree is simply a </a:t>
            </a:r>
            <a:r>
              <a:rPr lang="en-GB" b="1" i="1" dirty="0" smtClean="0"/>
              <a:t>data structure that represents executable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code it represents can be compiled and executed providing useful dynamic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346871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Expression Trees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Expression trees make it possible:</a:t>
            </a:r>
          </a:p>
          <a:p>
            <a:pPr lvl="1"/>
            <a:r>
              <a:rPr lang="en-GB" dirty="0" smtClean="0"/>
              <a:t>to convert code such as a query expression into a string,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uch that the </a:t>
            </a:r>
            <a:r>
              <a:rPr lang="en-GB" b="1" i="1" dirty="0" smtClean="0"/>
              <a:t>code as a string</a:t>
            </a:r>
            <a:r>
              <a:rPr lang="en-GB" dirty="0" smtClean="0"/>
              <a:t> </a:t>
            </a:r>
            <a:r>
              <a:rPr lang="en-GB" b="1" i="1" dirty="0" smtClean="0"/>
              <a:t>can </a:t>
            </a:r>
            <a:r>
              <a:rPr lang="en-GB" b="1" i="1" dirty="0"/>
              <a:t>be passed to some other process and executed there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/>
              <a:t>In data applications, this makes expression trees useful for: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creation of dynamic queries.</a:t>
            </a:r>
          </a:p>
          <a:p>
            <a:pPr lvl="1"/>
            <a:r>
              <a:rPr lang="en-GB" dirty="0"/>
              <a:t>The execution of LINQ queries in various databases.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37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Trees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data applications, you </a:t>
            </a:r>
            <a:r>
              <a:rPr lang="en-GB" u="sng" dirty="0" smtClean="0"/>
              <a:t>can</a:t>
            </a:r>
            <a:r>
              <a:rPr lang="en-GB" dirty="0" smtClean="0"/>
              <a:t> construct query expressions as </a:t>
            </a:r>
            <a:r>
              <a:rPr lang="en-GB" b="1" dirty="0" smtClean="0"/>
              <a:t>Lambda expressions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query expressions are not executed in your C# program.</a:t>
            </a:r>
          </a:p>
          <a:p>
            <a:pPr lvl="1"/>
            <a:r>
              <a:rPr lang="en-GB" dirty="0" smtClean="0"/>
              <a:t>It get gets translated to an expression tree that represents the query to be performed.</a:t>
            </a:r>
          </a:p>
          <a:p>
            <a:pPr lvl="1"/>
            <a:r>
              <a:rPr lang="en-GB" dirty="0" smtClean="0"/>
              <a:t>Passed across to the database source and executed on the database 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27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</a:t>
            </a:r>
            <a:r>
              <a:rPr lang="en-GB" b="1" dirty="0" smtClean="0"/>
              <a:t>Lambda Operation (=&gt;) </a:t>
            </a:r>
            <a:r>
              <a:rPr lang="en-GB" dirty="0" smtClean="0"/>
              <a:t>to create a Lambda Expression. </a:t>
            </a:r>
          </a:p>
          <a:p>
            <a:r>
              <a:rPr lang="en-GB" dirty="0" smtClean="0"/>
              <a:t>The syntax is:</a:t>
            </a:r>
          </a:p>
          <a:p>
            <a:pPr marL="36576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=&gt;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expression</a:t>
            </a:r>
            <a:endParaRPr lang="en-GB" dirty="0" smtClean="0"/>
          </a:p>
          <a:p>
            <a:pPr lvl="1"/>
            <a:r>
              <a:rPr lang="en-GB" b="1" dirty="0" smtClean="0"/>
              <a:t>Input parameters</a:t>
            </a:r>
            <a:r>
              <a:rPr lang="en-GB" dirty="0" smtClean="0"/>
              <a:t>: any input parameters to the expression on the right (separated by commas).</a:t>
            </a:r>
          </a:p>
          <a:p>
            <a:pPr lvl="2"/>
            <a:r>
              <a:rPr lang="en-GB" dirty="0" smtClean="0"/>
              <a:t>Brackets are </a:t>
            </a:r>
            <a:r>
              <a:rPr lang="en-GB" b="1" i="1" dirty="0" smtClean="0"/>
              <a:t>optional if there is only one</a:t>
            </a:r>
            <a:r>
              <a:rPr lang="en-GB" dirty="0" smtClean="0"/>
              <a:t> input parameter. </a:t>
            </a:r>
            <a:r>
              <a:rPr lang="en-GB" b="1" i="1" dirty="0" smtClean="0"/>
              <a:t>Required if zero or two or more</a:t>
            </a:r>
            <a:r>
              <a:rPr lang="en-GB" dirty="0" smtClean="0"/>
              <a:t> are used.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some expression </a:t>
            </a:r>
            <a:r>
              <a:rPr lang="en-GB" dirty="0"/>
              <a:t>or </a:t>
            </a:r>
            <a:r>
              <a:rPr lang="en-GB" dirty="0" smtClean="0"/>
              <a:t>code statement </a:t>
            </a:r>
            <a:r>
              <a:rPr lang="en-GB" dirty="0"/>
              <a:t>block to execute on the </a:t>
            </a:r>
            <a:r>
              <a:rPr lang="en-GB" dirty="0" smtClean="0"/>
              <a:t>right.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(Two) Input Parameters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Recall that Lambda </a:t>
            </a:r>
            <a:r>
              <a:rPr lang="en-GB" dirty="0"/>
              <a:t>expressions are </a:t>
            </a:r>
            <a:r>
              <a:rPr lang="en-GB" b="1" dirty="0"/>
              <a:t>anonymous functions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 smtClean="0"/>
              <a:t>Lambda expression: </a:t>
            </a:r>
            <a:r>
              <a:rPr lang="en-GB" b="1" dirty="0" smtClean="0"/>
              <a:t>checks x equals y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(x, y) =&gt; x == y</a:t>
            </a:r>
            <a:endParaRPr lang="en-GB" sz="2400" dirty="0" smtClean="0"/>
          </a:p>
          <a:p>
            <a:pPr lvl="1"/>
            <a:r>
              <a:rPr lang="en-GB" b="1" dirty="0" smtClean="0"/>
              <a:t>Input parameters </a:t>
            </a:r>
            <a:r>
              <a:rPr lang="en-GB" dirty="0" smtClean="0"/>
              <a:t>on Left:	(x, y)</a:t>
            </a:r>
          </a:p>
          <a:p>
            <a:pPr lvl="1"/>
            <a:r>
              <a:rPr lang="en-GB" b="1" dirty="0" smtClean="0"/>
              <a:t>Expression to Execute </a:t>
            </a:r>
            <a:r>
              <a:rPr lang="en-GB" dirty="0" smtClean="0"/>
              <a:t>on Right: x == y</a:t>
            </a:r>
          </a:p>
          <a:p>
            <a:pPr lvl="2"/>
            <a:r>
              <a:rPr lang="en-GB" dirty="0" smtClean="0"/>
              <a:t>Returns true if x equals y, otherwise false</a:t>
            </a:r>
            <a:endParaRPr lang="en-GB" dirty="0"/>
          </a:p>
          <a:p>
            <a:r>
              <a:rPr lang="en-GB" dirty="0" smtClean="0"/>
              <a:t> You do not need to add the return statement.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86104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48064" y="4293096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924608" y="3861048"/>
            <a:ext cx="1287352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940152" y="4725144"/>
            <a:ext cx="114333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One Input Parameter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returns x</a:t>
            </a:r>
            <a:r>
              <a:rPr lang="en-GB" b="1" baseline="30000" dirty="0" smtClean="0"/>
              <a:t>2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x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x *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x</a:t>
            </a:r>
          </a:p>
          <a:p>
            <a:pPr lvl="2"/>
            <a:r>
              <a:rPr lang="en-GB" dirty="0" smtClean="0"/>
              <a:t>As only one parameter, brackets not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x </a:t>
            </a:r>
            <a:r>
              <a:rPr lang="en-GB" dirty="0" smtClean="0"/>
              <a:t>* x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140968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051721" y="3140968"/>
            <a:ext cx="1152128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148064" y="3645024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2160" y="4509120"/>
            <a:ext cx="86409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17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Zero (No) Input Parameters, Expression Calls Method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anonymous function: </a:t>
            </a:r>
            <a:r>
              <a:rPr lang="en-GB" b="1" dirty="0" smtClean="0"/>
              <a:t>returns the result of some method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SomeMethod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none</a:t>
            </a:r>
          </a:p>
          <a:p>
            <a:pPr lvl="2"/>
            <a:r>
              <a:rPr lang="en-GB" dirty="0" smtClean="0"/>
              <a:t>As zero (no) input parameters, brackets are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</a:t>
            </a:r>
            <a:r>
              <a:rPr lang="en-GB" dirty="0" smtClean="0"/>
              <a:t>Calls </a:t>
            </a:r>
            <a:r>
              <a:rPr lang="en-GB" dirty="0" err="1" smtClean="0"/>
              <a:t>SomeMethod</a:t>
            </a:r>
            <a:r>
              <a:rPr lang="en-GB" dirty="0" smtClean="0"/>
              <a:t>();</a:t>
            </a:r>
          </a:p>
          <a:p>
            <a:pPr lvl="2"/>
            <a:r>
              <a:rPr lang="en-GB" dirty="0" smtClean="0"/>
              <a:t>Returns result of </a:t>
            </a:r>
            <a:r>
              <a:rPr lang="en-GB" dirty="0" err="1" smtClean="0"/>
              <a:t>SomeMethod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096" y="3400101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67744" y="3429000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220072" y="3832149"/>
            <a:ext cx="86409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013176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Input Parameters with Different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b="1" i="1" u="sng" dirty="0" smtClean="0"/>
              <a:t>all</a:t>
            </a:r>
            <a:r>
              <a:rPr lang="en-GB" b="1" i="1" dirty="0" smtClean="0"/>
              <a:t> input parameters have the same type</a:t>
            </a:r>
            <a:r>
              <a:rPr lang="en-GB" dirty="0" smtClean="0"/>
              <a:t>, you do not need to specify the type for the input parameters.</a:t>
            </a:r>
          </a:p>
          <a:p>
            <a:pPr lvl="1"/>
            <a:r>
              <a:rPr lang="en-GB" dirty="0" smtClean="0"/>
              <a:t>See previous examples, no types specified.</a:t>
            </a:r>
            <a:endParaRPr lang="en-GB" dirty="0"/>
          </a:p>
          <a:p>
            <a:pPr lvl="1"/>
            <a:r>
              <a:rPr lang="en-GB" b="1" i="1" dirty="0" smtClean="0"/>
              <a:t>Otherwise you have to specify the types</a:t>
            </a:r>
            <a:r>
              <a:rPr lang="en-GB" dirty="0" smtClean="0"/>
              <a:t>.</a:t>
            </a:r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check </a:t>
            </a:r>
            <a:r>
              <a:rPr lang="en-GB" b="1" dirty="0"/>
              <a:t>if the length </a:t>
            </a:r>
            <a:r>
              <a:rPr lang="en-GB" b="1" dirty="0" smtClean="0"/>
              <a:t>of some string is greater than some number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s)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s.Length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x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941168"/>
            <a:ext cx="648072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555776" y="494116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30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Expressions: Query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 are particularly useful with </a:t>
            </a:r>
            <a:r>
              <a:rPr lang="en-GB" dirty="0" smtClean="0">
                <a:hlinkClick r:id="rId3"/>
              </a:rPr>
              <a:t>standard query operators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Standard query operators are methods that form </a:t>
            </a:r>
            <a:r>
              <a:rPr lang="en-GB" dirty="0"/>
              <a:t>the </a:t>
            </a:r>
            <a:r>
              <a:rPr lang="en-GB" dirty="0" smtClean="0"/>
              <a:t>Language-Integrated </a:t>
            </a:r>
            <a:r>
              <a:rPr lang="en-GB" dirty="0"/>
              <a:t>Query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LINQ</a:t>
            </a:r>
            <a:r>
              <a:rPr lang="en-GB" dirty="0" smtClean="0"/>
              <a:t>) pattern. </a:t>
            </a:r>
          </a:p>
          <a:p>
            <a:pPr lvl="1"/>
            <a:r>
              <a:rPr lang="en-GB" dirty="0" smtClean="0"/>
              <a:t>LINQ: set of technologies that integrate query capabilities into C#.</a:t>
            </a:r>
          </a:p>
          <a:p>
            <a:pPr lvl="2"/>
            <a:r>
              <a:rPr lang="en-GB" dirty="0" smtClean="0"/>
              <a:t>Filtering (WHERE)</a:t>
            </a:r>
          </a:p>
          <a:p>
            <a:pPr lvl="2"/>
            <a:r>
              <a:rPr lang="en-GB" dirty="0" smtClean="0"/>
              <a:t>Ordering</a:t>
            </a:r>
          </a:p>
          <a:p>
            <a:pPr lvl="2"/>
            <a:r>
              <a:rPr lang="en-GB" dirty="0" smtClean="0"/>
              <a:t>Grouping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4365104"/>
            <a:ext cx="4824536" cy="1282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Joining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Selecting (aka as Projections</a:t>
            </a:r>
            <a:r>
              <a:rPr lang="en-GB" sz="2300" dirty="0" smtClean="0">
                <a:solidFill>
                  <a:prstClr val="black"/>
                </a:solidFill>
              </a:rPr>
              <a:t>)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Etc.</a:t>
            </a:r>
            <a:endParaRPr lang="en-GB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 Query </a:t>
            </a:r>
            <a:r>
              <a:rPr lang="en-GB" dirty="0"/>
              <a:t>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standard query methods operate on objects implementing the following interfaces:</a:t>
            </a:r>
          </a:p>
          <a:p>
            <a:pPr lvl="1"/>
            <a:r>
              <a:rPr lang="en-GB" dirty="0" err="1" smtClean="0">
                <a:hlinkClick r:id="rId3"/>
              </a:rPr>
              <a:t>IEnumerable</a:t>
            </a:r>
            <a:r>
              <a:rPr lang="en-GB" dirty="0" smtClean="0"/>
              <a:t>: supports iteration (looping) over a collection of a specified type.</a:t>
            </a:r>
          </a:p>
          <a:p>
            <a:pPr lvl="2"/>
            <a:r>
              <a:rPr lang="en-GB" dirty="0" smtClean="0"/>
              <a:t>E.g. Collections, Arrays, Lists, etc.</a:t>
            </a:r>
          </a:p>
          <a:p>
            <a:pPr lvl="1"/>
            <a:r>
              <a:rPr lang="en-GB" dirty="0" err="1" smtClean="0">
                <a:hlinkClick r:id="rId4"/>
              </a:rPr>
              <a:t>IQueryable</a:t>
            </a:r>
            <a:r>
              <a:rPr lang="en-GB" dirty="0" smtClean="0"/>
              <a:t>: functionality to evaluate queries against a specific data source.</a:t>
            </a:r>
          </a:p>
          <a:p>
            <a:pPr lvl="2"/>
            <a:r>
              <a:rPr lang="en-GB" dirty="0" smtClean="0"/>
              <a:t>E.g. Database records i.e. your model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89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following is an array of integers: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sz="1900" dirty="0"/>
          </a:p>
          <a:p>
            <a:r>
              <a:rPr lang="en-GB" dirty="0" smtClean="0"/>
              <a:t>To find all numbers in the array greater than 5, you will normally use a for { … }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is actually the standard query (LINQ) operation for filtering (</a:t>
            </a:r>
            <a:r>
              <a:rPr lang="en-GB" b="1" dirty="0" smtClean="0"/>
              <a:t>Where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51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for { … } on previous slide implements the </a:t>
            </a:r>
            <a:r>
              <a:rPr lang="en-GB" dirty="0"/>
              <a:t>standard query (LINQ) operation for filtering (</a:t>
            </a:r>
            <a:r>
              <a:rPr lang="en-GB" b="1" dirty="0"/>
              <a:t>Where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Find objects in source (array)</a:t>
            </a:r>
            <a:r>
              <a:rPr lang="en-GB" dirty="0"/>
              <a:t> </a:t>
            </a:r>
            <a:r>
              <a:rPr lang="en-GB" dirty="0" smtClean="0"/>
              <a:t>matching a set of criteria (number &gt; 5).</a:t>
            </a:r>
          </a:p>
          <a:p>
            <a:r>
              <a:rPr lang="en-GB" dirty="0" smtClean="0"/>
              <a:t>You could use a </a:t>
            </a:r>
            <a:r>
              <a:rPr lang="en-GB" b="1" i="1" dirty="0" smtClean="0"/>
              <a:t>lambda expression to create a predicate delegate </a:t>
            </a:r>
            <a:r>
              <a:rPr lang="en-GB" dirty="0" smtClean="0"/>
              <a:t>for this.</a:t>
            </a:r>
          </a:p>
          <a:p>
            <a:pPr lvl="1"/>
            <a:r>
              <a:rPr lang="en-GB" dirty="0" smtClean="0"/>
              <a:t>Pass the function code as an argument </a:t>
            </a:r>
            <a:r>
              <a:rPr lang="en-GB" dirty="0"/>
              <a:t>to </a:t>
            </a:r>
            <a:r>
              <a:rPr lang="en-GB" dirty="0" smtClean="0"/>
              <a:t>a Where() method.</a:t>
            </a:r>
          </a:p>
          <a:p>
            <a:pPr lvl="1"/>
            <a:r>
              <a:rPr lang="en-GB" dirty="0" smtClean="0"/>
              <a:t>But in a much simpler format - One line of code!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22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Query Operator Extension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Please note</a:t>
            </a:r>
            <a:r>
              <a:rPr lang="en-GB" dirty="0" smtClean="0"/>
              <a:t>: I </a:t>
            </a:r>
            <a:r>
              <a:rPr lang="en-GB" dirty="0"/>
              <a:t>will use the </a:t>
            </a:r>
            <a:r>
              <a:rPr lang="en-GB" b="1" dirty="0"/>
              <a:t>extension methods </a:t>
            </a:r>
            <a:r>
              <a:rPr lang="en-GB" dirty="0"/>
              <a:t>syntax for the LINQ query operations provided by the </a:t>
            </a:r>
            <a:r>
              <a:rPr lang="en-GB" dirty="0">
                <a:hlinkClick r:id="rId3"/>
              </a:rPr>
              <a:t>Enumerable</a:t>
            </a:r>
            <a:r>
              <a:rPr lang="en-GB" dirty="0"/>
              <a:t> and </a:t>
            </a:r>
            <a:r>
              <a:rPr lang="en-GB" dirty="0" err="1">
                <a:hlinkClick r:id="rId4"/>
              </a:rPr>
              <a:t>Queryable</a:t>
            </a:r>
            <a:r>
              <a:rPr lang="en-GB" dirty="0"/>
              <a:t> classes.</a:t>
            </a:r>
          </a:p>
          <a:p>
            <a:r>
              <a:rPr lang="en-GB" dirty="0" smtClean="0"/>
              <a:t>In </a:t>
            </a:r>
            <a:r>
              <a:rPr lang="en-GB" dirty="0"/>
              <a:t>my opinion, </a:t>
            </a:r>
            <a:r>
              <a:rPr lang="en-GB" dirty="0" smtClean="0"/>
              <a:t>the extension </a:t>
            </a:r>
            <a:r>
              <a:rPr lang="en-GB" dirty="0"/>
              <a:t>methods are simpler to </a:t>
            </a:r>
            <a:r>
              <a:rPr lang="en-GB" dirty="0" smtClean="0"/>
              <a:t>read and write.</a:t>
            </a:r>
            <a:endParaRPr lang="en-GB" dirty="0"/>
          </a:p>
          <a:p>
            <a:r>
              <a:rPr lang="en-GB" dirty="0"/>
              <a:t>The LINQ query operation statements are </a:t>
            </a:r>
            <a:r>
              <a:rPr lang="en-GB" dirty="0" smtClean="0"/>
              <a:t>similar </a:t>
            </a:r>
            <a:r>
              <a:rPr lang="en-GB" dirty="0"/>
              <a:t>to SQL but in a sort of backwards </a:t>
            </a:r>
            <a:r>
              <a:rPr lang="en-GB" dirty="0" smtClean="0"/>
              <a:t>way, e.g.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query =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word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words 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word.Length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== 3 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word;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1931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Query Operator Extension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query operator extension methods accept a </a:t>
            </a:r>
            <a:r>
              <a:rPr lang="en-GB" b="1" dirty="0" smtClean="0"/>
              <a:t>Predicate Delegate</a:t>
            </a:r>
            <a:r>
              <a:rPr lang="en-GB" dirty="0" smtClean="0"/>
              <a:t>:</a:t>
            </a:r>
          </a:p>
          <a:p>
            <a:r>
              <a:rPr lang="en-GB" dirty="0" smtClean="0"/>
              <a:t>A predicate delegate is a method that:</a:t>
            </a:r>
          </a:p>
          <a:p>
            <a:pPr lvl="1"/>
            <a:r>
              <a:rPr lang="en-GB" dirty="0" smtClean="0"/>
              <a:t>Accepts </a:t>
            </a:r>
            <a:r>
              <a:rPr lang="en-GB" b="1" i="1" dirty="0" smtClean="0"/>
              <a:t>one input parameter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ontains a </a:t>
            </a:r>
            <a:r>
              <a:rPr lang="en-GB" b="1" i="1" dirty="0" smtClean="0"/>
              <a:t>set of criteria to check</a:t>
            </a:r>
          </a:p>
          <a:p>
            <a:pPr lvl="1"/>
            <a:r>
              <a:rPr lang="en-GB" dirty="0" smtClean="0"/>
              <a:t>Checks whether the </a:t>
            </a:r>
            <a:r>
              <a:rPr lang="en-GB" b="1" i="1" dirty="0" smtClean="0"/>
              <a:t>parameter passed to the method meets the criteria or not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i.e. returns true or false if the parameter matches the criteria.</a:t>
            </a:r>
            <a:endParaRPr lang="en-GB" dirty="0"/>
          </a:p>
          <a:p>
            <a:r>
              <a:rPr lang="en-GB" dirty="0" smtClean="0"/>
              <a:t>They are commonly written as Lambda Expressions!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0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LINQ Filtering: .Where() Method</a:t>
            </a:r>
            <a:br>
              <a:rPr lang="en-GB" dirty="0" smtClean="0"/>
            </a:br>
            <a:r>
              <a:rPr lang="en-GB" sz="3100" dirty="0"/>
              <a:t>Find objects in source matching a set of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Syntax (one input parameter):</a:t>
            </a:r>
          </a:p>
          <a:p>
            <a:pPr marL="640080" lvl="2" indent="0">
              <a:buNone/>
            </a:pP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source.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(parameter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Expression);</a:t>
            </a:r>
            <a:endParaRPr lang="en-GB" dirty="0" smtClean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smtClean="0"/>
              <a:t>Source</a:t>
            </a:r>
            <a:r>
              <a:rPr lang="en-GB" dirty="0" smtClean="0"/>
              <a:t>: is the </a:t>
            </a:r>
            <a:r>
              <a:rPr lang="en-GB" dirty="0" err="1" smtClean="0"/>
              <a:t>IEnumerable</a:t>
            </a:r>
            <a:r>
              <a:rPr lang="en-GB" dirty="0" smtClean="0"/>
              <a:t> or </a:t>
            </a:r>
            <a:r>
              <a:rPr lang="en-GB" dirty="0" err="1" smtClean="0"/>
              <a:t>IQueryable</a:t>
            </a:r>
            <a:r>
              <a:rPr lang="en-GB" dirty="0" smtClean="0"/>
              <a:t> collection object to filter for matches.</a:t>
            </a:r>
          </a:p>
          <a:p>
            <a:pPr lvl="1"/>
            <a:r>
              <a:rPr lang="en-GB" b="1" dirty="0" smtClean="0"/>
              <a:t>Parameter</a:t>
            </a:r>
            <a:r>
              <a:rPr lang="en-GB" dirty="0" smtClean="0"/>
              <a:t>: is the current looping item (object or entity data item) in the collection.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Boolean expression to test for matches.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86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};</a:t>
            </a:r>
            <a:endParaRPr lang="en-GB" sz="2000" dirty="0" smtClean="0"/>
          </a:p>
          <a:p>
            <a:r>
              <a:rPr lang="en-GB" dirty="0" smtClean="0"/>
              <a:t>Find numbers &gt; 5 using for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 smtClean="0"/>
              <a:t>Current looping item: number[</a:t>
            </a:r>
            <a:r>
              <a:rPr lang="en-GB" dirty="0" err="1" smtClean="0"/>
              <a:t>i</a:t>
            </a:r>
            <a:r>
              <a:rPr lang="en-GB" dirty="0"/>
              <a:t>]</a:t>
            </a:r>
            <a:endParaRPr lang="en-GB" dirty="0" smtClean="0"/>
          </a:p>
          <a:p>
            <a:r>
              <a:rPr lang="en-GB" dirty="0" smtClean="0"/>
              <a:t>Using Lambda Expression for Filtering: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</a:t>
            </a:r>
            <a:r>
              <a:rPr lang="en-GB" sz="24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Where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=&gt; 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&gt; 5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4000" dirty="0">
              <a:solidFill>
                <a:prstClr val="black"/>
              </a:solidFill>
            </a:endParaRPr>
          </a:p>
          <a:p>
            <a:pPr lvl="1"/>
            <a:r>
              <a:rPr lang="en-GB" dirty="0" smtClean="0"/>
              <a:t>Current looping item: </a:t>
            </a:r>
            <a:r>
              <a:rPr lang="en-GB" b="1" dirty="0" smtClean="0"/>
              <a:t>n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67744" y="5157192"/>
            <a:ext cx="324036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52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greater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&gt; 5);</a:t>
            </a:r>
            <a:endParaRPr lang="en-GB" sz="2400" dirty="0"/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The looping variable in this example is </a:t>
            </a:r>
            <a:r>
              <a:rPr lang="en-GB" b="1" dirty="0" smtClean="0"/>
              <a:t>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common practice to use a single letter for the looping variable but you can use longer names too.</a:t>
            </a:r>
          </a:p>
          <a:p>
            <a:r>
              <a:rPr lang="en-GB" dirty="0" smtClean="0"/>
              <a:t>For example, using “number” as the loop variable: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(number =&gt; number &gt; 5);</a:t>
            </a:r>
            <a:endParaRPr lang="en-GB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355976" y="2996952"/>
            <a:ext cx="309634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663952"/>
            <a:ext cx="441007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416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less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5);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odd numbers in 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% 2 = 1);</a:t>
            </a:r>
            <a:endParaRPr lang="en-GB" sz="2400" dirty="0" smtClean="0"/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The current looping item in each example is </a:t>
            </a:r>
            <a:r>
              <a:rPr lang="en-GB" b="1" i="1" dirty="0" smtClean="0"/>
              <a:t>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3632076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644008" y="4648014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94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[] names = {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"Jack"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John"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"Peter"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starting with “J”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n.StartsWith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containing an “e”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n.Contains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"e"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)););</a:t>
            </a:r>
            <a:endParaRPr lang="en-GB" sz="2400" dirty="0" smtClean="0"/>
          </a:p>
          <a:p>
            <a:pPr marL="320040" lvl="1" indent="0">
              <a:buNone/>
            </a:pPr>
            <a:r>
              <a:rPr lang="en-GB" i="1" dirty="0"/>
              <a:t>The current looping item in each example is n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57301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501317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0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Filtering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many other filtering methods in C#.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Find() or </a:t>
            </a:r>
            <a:r>
              <a:rPr lang="en-GB" dirty="0" err="1" smtClean="0"/>
              <a:t>FindAll</a:t>
            </a:r>
            <a:r>
              <a:rPr lang="en-GB" dirty="0" smtClean="0"/>
              <a:t>(): synonymous with Where()</a:t>
            </a:r>
          </a:p>
          <a:p>
            <a:pPr lvl="1"/>
            <a:r>
              <a:rPr lang="en-GB" dirty="0" err="1" smtClean="0"/>
              <a:t>FindFirst</a:t>
            </a:r>
            <a:r>
              <a:rPr lang="en-GB" dirty="0" smtClean="0"/>
              <a:t>() or First(): finds the first match</a:t>
            </a:r>
          </a:p>
          <a:p>
            <a:pPr lvl="1"/>
            <a:r>
              <a:rPr lang="en-GB" dirty="0" err="1" smtClean="0"/>
              <a:t>FindLast</a:t>
            </a:r>
            <a:r>
              <a:rPr lang="en-GB" dirty="0" smtClean="0"/>
              <a:t>() or Last(): finds the last match</a:t>
            </a:r>
          </a:p>
          <a:p>
            <a:pPr lvl="1"/>
            <a:r>
              <a:rPr lang="en-GB" dirty="0" smtClean="0"/>
              <a:t>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66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 with 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Lambda Expressions in EF are used to perform all the standard query operations.</a:t>
            </a:r>
          </a:p>
          <a:p>
            <a:r>
              <a:rPr lang="en-GB" dirty="0" smtClean="0"/>
              <a:t>That is:</a:t>
            </a:r>
          </a:p>
          <a:p>
            <a:pPr lvl="1"/>
            <a:r>
              <a:rPr lang="en-GB" dirty="0"/>
              <a:t>Filtering (WHERE)</a:t>
            </a:r>
          </a:p>
          <a:p>
            <a:pPr lvl="1"/>
            <a:r>
              <a:rPr lang="en-GB" dirty="0"/>
              <a:t>Ordering</a:t>
            </a:r>
          </a:p>
          <a:p>
            <a:pPr lvl="1"/>
            <a:r>
              <a:rPr lang="en-GB" dirty="0"/>
              <a:t>Grouping</a:t>
            </a:r>
          </a:p>
          <a:p>
            <a:pPr lvl="1"/>
            <a:r>
              <a:rPr lang="en-GB" dirty="0" smtClean="0"/>
              <a:t>Selecting (aka Projecting)</a:t>
            </a:r>
          </a:p>
          <a:p>
            <a:pPr lvl="1"/>
            <a:r>
              <a:rPr lang="en-GB" dirty="0" smtClean="0"/>
              <a:t>Joining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44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SQL, to filter selected rows from a table you add a WHERE clause.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.Where() method</a:t>
            </a:r>
            <a:r>
              <a:rPr lang="en-GB" dirty="0" smtClean="0"/>
              <a:t> passing it a lambda expression.</a:t>
            </a:r>
          </a:p>
          <a:p>
            <a:r>
              <a:rPr lang="en-GB" dirty="0" smtClean="0"/>
              <a:t>E.g. </a:t>
            </a:r>
            <a:r>
              <a:rPr lang="en-GB" b="1" dirty="0" smtClean="0"/>
              <a:t>find all films of the action genre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.Genre.Contains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"action"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000" dirty="0" smtClean="0"/>
          </a:p>
          <a:p>
            <a:pPr lvl="1"/>
            <a:r>
              <a:rPr lang="en-GB" b="1" dirty="0" smtClean="0"/>
              <a:t>f </a:t>
            </a:r>
            <a:r>
              <a:rPr lang="en-GB" dirty="0" smtClean="0"/>
              <a:t>in the lambda expression represents the current looping film item.</a:t>
            </a:r>
          </a:p>
          <a:p>
            <a:pPr lvl="1"/>
            <a:r>
              <a:rPr lang="en-GB" dirty="0" smtClean="0"/>
              <a:t>Use f to access the film’s properties e.g. </a:t>
            </a:r>
            <a:r>
              <a:rPr lang="en-GB" dirty="0" err="1" smtClean="0"/>
              <a:t>f</a:t>
            </a:r>
            <a:r>
              <a:rPr lang="en-GB" b="1" dirty="0" err="1" smtClean="0"/>
              <a:t>.Genre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619672" y="4221088"/>
            <a:ext cx="6552728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78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</a:t>
            </a:r>
            <a:r>
              <a:rPr lang="en-GB" b="1" dirty="0"/>
              <a:t>films rated PG</a:t>
            </a:r>
            <a:r>
              <a:rPr lang="en-GB" dirty="0"/>
              <a:t>:</a:t>
            </a: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.Films</a:t>
            </a:r>
            <a:endParaRPr lang="en-GB" sz="22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.Where(f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f.AgeRating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200" dirty="0" err="1">
                <a:solidFill>
                  <a:schemeClr val="accent1"/>
                </a:solidFill>
                <a:latin typeface="Consolas" panose="020B0609020204030204" pitchFamily="49" charset="0"/>
              </a:rPr>
              <a:t>AgeRating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.RatingPG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f represents the current looping film showing item.</a:t>
            </a:r>
          </a:p>
          <a:p>
            <a:r>
              <a:rPr lang="en-GB" dirty="0" smtClean="0"/>
              <a:t>Find all </a:t>
            </a:r>
            <a:r>
              <a:rPr lang="en-GB" b="1" dirty="0" err="1" smtClean="0"/>
              <a:t>FilmShowings</a:t>
            </a:r>
            <a:r>
              <a:rPr lang="en-GB" b="1" dirty="0" smtClean="0"/>
              <a:t> for </a:t>
            </a:r>
            <a:r>
              <a:rPr lang="en-GB" b="1" dirty="0" err="1" smtClean="0"/>
              <a:t>FilmID</a:t>
            </a:r>
            <a:r>
              <a:rPr lang="en-GB" b="1" dirty="0" smtClean="0"/>
              <a:t> = 1 showing today</a:t>
            </a:r>
            <a:r>
              <a:rPr lang="en-GB" dirty="0" smtClean="0"/>
              <a:t>.</a:t>
            </a:r>
          </a:p>
          <a:p>
            <a:pPr marL="41148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.FilmShowings</a:t>
            </a:r>
            <a:endParaRPr lang="en-GB" sz="2200" b="1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Where(fs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fs.FilmId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1 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&amp;&amp;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fs.DateTime.Date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==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DateTime.Today.Date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 smtClean="0"/>
              <a:t>fs </a:t>
            </a:r>
            <a:r>
              <a:rPr lang="en-GB" dirty="0"/>
              <a:t>represents the current looping film </a:t>
            </a:r>
            <a:r>
              <a:rPr lang="en-GB" dirty="0" smtClean="0"/>
              <a:t>showing item.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35456" y="2550604"/>
            <a:ext cx="7208951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035457" y="4797152"/>
            <a:ext cx="6920919" cy="79208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12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Ordering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SQL, to </a:t>
            </a:r>
            <a:r>
              <a:rPr lang="en-GB" dirty="0" smtClean="0"/>
              <a:t>sort the rows retrieved from </a:t>
            </a:r>
            <a:r>
              <a:rPr lang="en-GB" dirty="0"/>
              <a:t>a table you add </a:t>
            </a:r>
            <a:r>
              <a:rPr lang="en-GB" dirty="0" smtClean="0"/>
              <a:t>an ORDER BY clause.</a:t>
            </a:r>
          </a:p>
          <a:p>
            <a:r>
              <a:rPr lang="en-GB" dirty="0" smtClean="0"/>
              <a:t>In EF, you use the </a:t>
            </a:r>
            <a:r>
              <a:rPr lang="en-GB" b="1" dirty="0" err="1" smtClean="0"/>
              <a:t>OrderBy</a:t>
            </a:r>
            <a:r>
              <a:rPr lang="en-GB" b="1" dirty="0" smtClean="0"/>
              <a:t>()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and Sort by the Title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r>
              <a:rPr lang="en-GB" sz="25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.OrderBy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f.Title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Retrieve </a:t>
            </a:r>
            <a:r>
              <a:rPr lang="en-GB" b="1" dirty="0" smtClean="0"/>
              <a:t>all Films,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79912" y="3645024"/>
            <a:ext cx="410445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42222" y="5517232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74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Combining Filtering and </a:t>
            </a:r>
            <a:r>
              <a:rPr lang="en-GB" sz="3100" dirty="0"/>
              <a:t>O</a:t>
            </a:r>
            <a:r>
              <a:rPr lang="en-GB" sz="3100" dirty="0" smtClean="0"/>
              <a:t>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</a:t>
            </a:r>
            <a:r>
              <a:rPr lang="en-GB" i="1" dirty="0" smtClean="0"/>
              <a:t>combine query operations</a:t>
            </a:r>
            <a:r>
              <a:rPr lang="en-GB" dirty="0" smtClean="0"/>
              <a:t>..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Released this year,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f.ReleaseDate.Year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		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DateTime.Today.Year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342222" y="4293096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72933" y="3501008"/>
            <a:ext cx="6583441" cy="79208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68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SQL, </a:t>
            </a:r>
            <a:r>
              <a:rPr lang="en-GB" dirty="0" smtClean="0"/>
              <a:t>to retrieve data </a:t>
            </a:r>
            <a:r>
              <a:rPr lang="en-GB" dirty="0"/>
              <a:t>from </a:t>
            </a:r>
            <a:r>
              <a:rPr lang="en-GB" dirty="0" smtClean="0"/>
              <a:t>multiple related tables </a:t>
            </a:r>
            <a:r>
              <a:rPr lang="en-GB" dirty="0"/>
              <a:t>you add </a:t>
            </a:r>
            <a:r>
              <a:rPr lang="en-GB" dirty="0" smtClean="0"/>
              <a:t>JOIN clause</a:t>
            </a:r>
            <a:r>
              <a:rPr lang="en-GB" dirty="0"/>
              <a:t>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Include() and </a:t>
            </a:r>
            <a:r>
              <a:rPr lang="en-GB" b="1" dirty="0" err="1" smtClean="0"/>
              <a:t>ThenInclude</a:t>
            </a:r>
            <a:r>
              <a:rPr lang="en-GB" b="1" dirty="0" smtClean="0"/>
              <a:t>() methods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the Booking with ID = 1 and all Booked Tickets i.e. include all related </a:t>
            </a:r>
            <a:r>
              <a:rPr lang="en-GB" dirty="0" err="1" smtClean="0"/>
              <a:t>BookingTicket</a:t>
            </a:r>
            <a:r>
              <a:rPr lang="en-GB" dirty="0" smtClean="0"/>
              <a:t> records.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context.Bookings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Where(b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b.BookingId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b.Tickets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022589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72933" y="5013176"/>
            <a:ext cx="4999267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04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ThenInclude</a:t>
            </a:r>
            <a:r>
              <a:rPr lang="en-GB" dirty="0" smtClean="0"/>
              <a:t>() is used to include related grand-children records at the same time.</a:t>
            </a:r>
          </a:p>
          <a:p>
            <a:r>
              <a:rPr lang="en-GB" dirty="0" smtClean="0"/>
              <a:t>For example, retrieve Film with ID = 1 and at the same time retrieve:</a:t>
            </a:r>
          </a:p>
          <a:p>
            <a:pPr lvl="1"/>
            <a:r>
              <a:rPr lang="en-GB" dirty="0" smtClean="0"/>
              <a:t>All related child </a:t>
            </a:r>
            <a:r>
              <a:rPr lang="en-GB" dirty="0" err="1" smtClean="0"/>
              <a:t>FilmShowings</a:t>
            </a:r>
            <a:endParaRPr lang="en-GB" dirty="0" smtClean="0"/>
          </a:p>
          <a:p>
            <a:pPr lvl="1"/>
            <a:r>
              <a:rPr lang="en-GB" dirty="0" smtClean="0"/>
              <a:t>All related Bookings for the </a:t>
            </a:r>
            <a:r>
              <a:rPr lang="en-GB" dirty="0" err="1" smtClean="0"/>
              <a:t>FilmShowings</a:t>
            </a:r>
            <a:endParaRPr lang="en-GB" dirty="0"/>
          </a:p>
          <a:p>
            <a:pPr marL="68580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context.Films.Where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f.FilmId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Include(f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f.FilmShowings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ThenInclude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(fs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fs.Bookings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89407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88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 smtClean="0"/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Projection (Select) is used to transform an entity object into a new form.</a:t>
            </a:r>
          </a:p>
          <a:p>
            <a:r>
              <a:rPr lang="en-GB" dirty="0" smtClean="0"/>
              <a:t>Used </a:t>
            </a:r>
            <a:r>
              <a:rPr lang="en-GB" b="1" dirty="0" smtClean="0"/>
              <a:t>to select </a:t>
            </a:r>
            <a:r>
              <a:rPr lang="en-GB" b="1" u="sng" dirty="0" smtClean="0"/>
              <a:t>only</a:t>
            </a:r>
            <a:r>
              <a:rPr lang="en-GB" b="1" dirty="0" smtClean="0"/>
              <a:t> the properties that will be needed or used</a:t>
            </a:r>
            <a:r>
              <a:rPr lang="en-GB" dirty="0" smtClean="0"/>
              <a:t> by the view, controller, etc.</a:t>
            </a:r>
          </a:p>
          <a:p>
            <a:r>
              <a:rPr lang="en-GB" dirty="0" smtClean="0"/>
              <a:t>Using projection, you can:</a:t>
            </a:r>
          </a:p>
          <a:p>
            <a:pPr lvl="1"/>
            <a:r>
              <a:rPr lang="en-GB" dirty="0" smtClean="0"/>
              <a:t>Construct a new type that is built from selected properties.</a:t>
            </a:r>
          </a:p>
          <a:p>
            <a:pPr lvl="2"/>
            <a:r>
              <a:rPr lang="en-GB" dirty="0" smtClean="0"/>
              <a:t>In MVC the new type is often referred to as a </a:t>
            </a:r>
            <a:r>
              <a:rPr lang="en-GB" b="1" dirty="0" err="1" smtClean="0"/>
              <a:t>ViewModel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Perform calculations and other operations on the properties selected to create the new type.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22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Lambda Expressions with EF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Example in class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64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Types of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can also have:</a:t>
            </a:r>
          </a:p>
          <a:p>
            <a:r>
              <a:rPr lang="en-GB" dirty="0" smtClean="0"/>
              <a:t>Statement Lambdas:</a:t>
            </a:r>
          </a:p>
          <a:p>
            <a:pPr lvl="1"/>
            <a:r>
              <a:rPr lang="en-GB" dirty="0" smtClean="0"/>
              <a:t>Execute a block of code { … } but do not return a value.</a:t>
            </a:r>
            <a:endParaRPr lang="en-GB" dirty="0"/>
          </a:p>
          <a:p>
            <a:r>
              <a:rPr lang="en-GB" dirty="0" err="1" smtClean="0"/>
              <a:t>Async</a:t>
            </a:r>
            <a:r>
              <a:rPr lang="en-GB" dirty="0" smtClean="0"/>
              <a:t> Lambdas</a:t>
            </a:r>
          </a:p>
          <a:p>
            <a:pPr lvl="1"/>
            <a:r>
              <a:rPr lang="en-GB" dirty="0" smtClean="0"/>
              <a:t>Lambda expressions that execute asynchronously.</a:t>
            </a:r>
          </a:p>
          <a:p>
            <a:r>
              <a:rPr lang="en-GB" dirty="0" smtClean="0"/>
              <a:t>See more </a:t>
            </a:r>
            <a:r>
              <a:rPr lang="en-GB" dirty="0" smtClean="0">
                <a:hlinkClick r:id="rId2"/>
              </a:rPr>
              <a:t>here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54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14927</TotalTime>
  <Words>2407</Words>
  <Application>Microsoft Office PowerPoint</Application>
  <PresentationFormat>On-screen Show (4:3)</PresentationFormat>
  <Paragraphs>350</Paragraphs>
  <Slides>36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Lambda Expressions</vt:lpstr>
      <vt:lpstr>Content</vt:lpstr>
      <vt:lpstr>Lambda Expressions</vt:lpstr>
      <vt:lpstr>Delegates</vt:lpstr>
      <vt:lpstr>Delegates</vt:lpstr>
      <vt:lpstr>Delegates</vt:lpstr>
      <vt:lpstr>Expression Tree Types</vt:lpstr>
      <vt:lpstr>Expression Trees</vt:lpstr>
      <vt:lpstr>Expression Trees and SQL</vt:lpstr>
      <vt:lpstr>Lambda Expression Syntax</vt:lpstr>
      <vt:lpstr>Lambda Expression Examples Multiple (Two) Input Parameters</vt:lpstr>
      <vt:lpstr>Lambda Expression Examples One Input Parameter</vt:lpstr>
      <vt:lpstr>Lambda Expression Examples Zero (No) Input Parameters, Expression Calls Method</vt:lpstr>
      <vt:lpstr>Lambda Expression Examples Multiple Input Parameters with Different Types</vt:lpstr>
      <vt:lpstr>Lambda Expressions: Query Operators</vt:lpstr>
      <vt:lpstr>Standard Query Operators</vt:lpstr>
      <vt:lpstr>Lambda Expressions: Query Operators</vt:lpstr>
      <vt:lpstr>Lambda Expressions: Query Operators</vt:lpstr>
      <vt:lpstr>Query Operator Extension Methods</vt:lpstr>
      <vt:lpstr>Query Operator Extension Methods</vt:lpstr>
      <vt:lpstr>LINQ Filtering: .Where() Method Find objects in source matching a set of criteria</vt:lpstr>
      <vt:lpstr>Lambda Expressions: Query Operators</vt:lpstr>
      <vt:lpstr>Lambda Expression Examples Standard Query Operators</vt:lpstr>
      <vt:lpstr>Lambda Expression Examples Standard Query Operators</vt:lpstr>
      <vt:lpstr>Lambda Expression Examples Standard Query Operators</vt:lpstr>
      <vt:lpstr>Other Filtering Methods</vt:lpstr>
      <vt:lpstr>Lambda Expressions with EF</vt:lpstr>
      <vt:lpstr>Lambda Expressions with EF Filtering</vt:lpstr>
      <vt:lpstr>Lambda Expressions with EF Filtering</vt:lpstr>
      <vt:lpstr>Lambda Expressions with EF Ordering</vt:lpstr>
      <vt:lpstr>Lambda Expressions with EF Combining Filtering and Ordering</vt:lpstr>
      <vt:lpstr>Lambda Expressions with EF Joining</vt:lpstr>
      <vt:lpstr>Lambda Expressions with EF Joining</vt:lpstr>
      <vt:lpstr>Lambda Expressions with EF Selecting (Projection Query Operation)</vt:lpstr>
      <vt:lpstr>Lambda Expressions with EF Selecting (Projection Query Operation)</vt:lpstr>
      <vt:lpstr>Other Types of Lambda Expressions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1495</cp:revision>
  <cp:lastPrinted>2014-09-29T16:21:25Z</cp:lastPrinted>
  <dcterms:created xsi:type="dcterms:W3CDTF">2013-09-18T07:00:31Z</dcterms:created>
  <dcterms:modified xsi:type="dcterms:W3CDTF">2019-03-15T17:49:58Z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