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5"/>
  </p:notesMasterIdLst>
  <p:handoutMasterIdLst>
    <p:handoutMasterId r:id="rId26"/>
  </p:handoutMasterIdLst>
  <p:sldIdLst>
    <p:sldId id="398" r:id="rId2"/>
    <p:sldId id="396" r:id="rId3"/>
    <p:sldId id="369" r:id="rId4"/>
    <p:sldId id="370" r:id="rId5"/>
    <p:sldId id="371" r:id="rId6"/>
    <p:sldId id="372" r:id="rId7"/>
    <p:sldId id="373" r:id="rId8"/>
    <p:sldId id="374" r:id="rId9"/>
    <p:sldId id="375" r:id="rId10"/>
    <p:sldId id="376" r:id="rId11"/>
    <p:sldId id="377" r:id="rId12"/>
    <p:sldId id="379" r:id="rId13"/>
    <p:sldId id="381" r:id="rId14"/>
    <p:sldId id="382" r:id="rId15"/>
    <p:sldId id="384" r:id="rId16"/>
    <p:sldId id="385" r:id="rId17"/>
    <p:sldId id="386" r:id="rId18"/>
    <p:sldId id="387" r:id="rId19"/>
    <p:sldId id="389" r:id="rId20"/>
    <p:sldId id="391" r:id="rId21"/>
    <p:sldId id="392" r:id="rId22"/>
    <p:sldId id="393" r:id="rId23"/>
    <p:sldId id="394" r:id="rId24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130" autoAdjust="0"/>
    <p:restoredTop sz="94576" autoAdjust="0"/>
  </p:normalViewPr>
  <p:slideViewPr>
    <p:cSldViewPr>
      <p:cViewPr varScale="1">
        <p:scale>
          <a:sx n="67" d="100"/>
          <a:sy n="67" d="100"/>
        </p:scale>
        <p:origin x="1164" y="3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1B7C24AB-3B9D-49FE-BB1F-61DAAA7AC94F}" type="slidenum">
              <a:rPr lang="en-GB" altLang="en-US" sz="1200"/>
              <a:pPr/>
              <a:t>2</a:t>
            </a:fld>
            <a:endParaRPr lang="en-GB" altLang="en-US" sz="1200"/>
          </a:p>
        </p:txBody>
      </p:sp>
      <p:sp>
        <p:nvSpPr>
          <p:cNvPr id="204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7203840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89855DE3-9E0B-42C1-930C-B853F2CA0CCC}" type="slidenum">
              <a:rPr lang="en-GB" altLang="en-US" sz="1200"/>
              <a:pPr/>
              <a:t>3</a:t>
            </a:fld>
            <a:endParaRPr lang="en-GB" altLang="en-US" sz="1200"/>
          </a:p>
        </p:txBody>
      </p:sp>
      <p:sp>
        <p:nvSpPr>
          <p:cNvPr id="225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2908932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1E638627-A11F-4CCE-A1B2-63964A1B7DBD}" type="slidenum">
              <a:rPr lang="en-GB" altLang="en-US" sz="1200"/>
              <a:pPr/>
              <a:t>4</a:t>
            </a:fld>
            <a:endParaRPr lang="en-GB" altLang="en-US" sz="1200"/>
          </a:p>
        </p:txBody>
      </p:sp>
      <p:sp>
        <p:nvSpPr>
          <p:cNvPr id="245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45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2453192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C0BF19B8-DC0E-464F-9E23-04C29AF8B045}" type="slidenum">
              <a:rPr lang="en-GB" altLang="en-US" sz="1200"/>
              <a:pPr/>
              <a:t>5</a:t>
            </a:fld>
            <a:endParaRPr lang="en-GB" altLang="en-US" sz="1200"/>
          </a:p>
        </p:txBody>
      </p:sp>
      <p:sp>
        <p:nvSpPr>
          <p:cNvPr id="266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62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7727353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792C9666-6966-4D5C-B27E-2135C8A57AE7}" type="slidenum">
              <a:rPr lang="en-GB" altLang="en-US" sz="1200"/>
              <a:pPr/>
              <a:t>7</a:t>
            </a:fld>
            <a:endParaRPr lang="en-GB" altLang="en-US" sz="1200"/>
          </a:p>
        </p:txBody>
      </p:sp>
      <p:sp>
        <p:nvSpPr>
          <p:cNvPr id="296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70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6479415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AE12EC3C-C1F4-4065-9657-BC0EF222668C}" type="slidenum">
              <a:rPr lang="en-GB" altLang="en-US" sz="1200"/>
              <a:pPr/>
              <a:t>8</a:t>
            </a:fld>
            <a:endParaRPr lang="en-GB" altLang="en-US" sz="1200"/>
          </a:p>
        </p:txBody>
      </p:sp>
      <p:sp>
        <p:nvSpPr>
          <p:cNvPr id="317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8909485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27BFA26B-6AE6-4085-AA02-D186816EF3E0}" type="slidenum">
              <a:rPr lang="en-GB" altLang="en-US" sz="1200"/>
              <a:pPr/>
              <a:t>9</a:t>
            </a:fld>
            <a:endParaRPr lang="en-GB" altLang="en-US" sz="1200"/>
          </a:p>
        </p:txBody>
      </p:sp>
      <p:sp>
        <p:nvSpPr>
          <p:cNvPr id="337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379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77769247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4B4C2DE2-487A-459D-A72D-7F77B1B101A9}" type="slidenum">
              <a:rPr lang="en-GB" altLang="en-US" sz="1200"/>
              <a:pPr/>
              <a:t>10</a:t>
            </a:fld>
            <a:endParaRPr lang="en-GB" altLang="en-US" sz="1200"/>
          </a:p>
        </p:txBody>
      </p:sp>
      <p:sp>
        <p:nvSpPr>
          <p:cNvPr id="358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58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32237395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074FF63A-3956-4689-9720-D2E926BA876D}" type="slidenum">
              <a:rPr lang="en-GB" altLang="en-US" sz="1200"/>
              <a:pPr/>
              <a:t>11</a:t>
            </a:fld>
            <a:endParaRPr lang="en-GB" altLang="en-US" sz="1200"/>
          </a:p>
        </p:txBody>
      </p:sp>
      <p:sp>
        <p:nvSpPr>
          <p:cNvPr id="378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89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28310731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4C23E9B5-E39F-4186-A71B-A4B490DB8424}" type="slidenum">
              <a:rPr lang="en-GB" altLang="en-US" sz="1200"/>
              <a:pPr/>
              <a:t>12</a:t>
            </a:fld>
            <a:endParaRPr lang="en-GB" altLang="en-US" sz="1200"/>
          </a:p>
        </p:txBody>
      </p:sp>
      <p:sp>
        <p:nvSpPr>
          <p:cNvPr id="409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3060908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65762548-47DF-4325-BC54-DABF469E01FC}" type="slidenum">
              <a:rPr lang="en-GB" altLang="en-US" sz="1200"/>
              <a:pPr/>
              <a:t>13</a:t>
            </a:fld>
            <a:endParaRPr lang="en-GB" altLang="en-US" sz="1200"/>
          </a:p>
        </p:txBody>
      </p:sp>
      <p:sp>
        <p:nvSpPr>
          <p:cNvPr id="440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40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5160838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0F76EA3D-E79C-430E-905E-C812D8976C47}" type="slidenum">
              <a:rPr lang="en-GB" altLang="en-US" sz="1200"/>
              <a:pPr/>
              <a:t>14</a:t>
            </a:fld>
            <a:endParaRPr lang="en-GB" altLang="en-US" sz="1200"/>
          </a:p>
        </p:txBody>
      </p:sp>
      <p:sp>
        <p:nvSpPr>
          <p:cNvPr id="460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608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3045314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88CD8017-5639-49D2-A0DD-09D1F2C5666B}" type="slidenum">
              <a:rPr lang="en-GB" altLang="en-US" sz="1200"/>
              <a:pPr/>
              <a:t>15</a:t>
            </a:fld>
            <a:endParaRPr lang="en-GB" altLang="en-US" sz="1200"/>
          </a:p>
        </p:txBody>
      </p:sp>
      <p:sp>
        <p:nvSpPr>
          <p:cNvPr id="4915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915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772731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932B7638-4E2D-4AE5-9153-D908205AC233}" type="slidenum">
              <a:rPr lang="en-GB" altLang="en-US" sz="1200"/>
              <a:pPr/>
              <a:t>16</a:t>
            </a:fld>
            <a:endParaRPr lang="en-GB" altLang="en-US" sz="1200"/>
          </a:p>
        </p:txBody>
      </p:sp>
      <p:sp>
        <p:nvSpPr>
          <p:cNvPr id="5120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0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8447387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9589C78A-010F-4502-8F18-2576F556457D}" type="slidenum">
              <a:rPr lang="en-GB" altLang="en-US" sz="1200"/>
              <a:pPr/>
              <a:t>17</a:t>
            </a:fld>
            <a:endParaRPr lang="en-GB" altLang="en-US" sz="1200"/>
          </a:p>
        </p:txBody>
      </p:sp>
      <p:sp>
        <p:nvSpPr>
          <p:cNvPr id="5325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325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7156460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F489E6CA-8798-4B0D-AF13-238372912287}" type="slidenum">
              <a:rPr lang="en-GB" altLang="en-US" sz="1200"/>
              <a:pPr/>
              <a:t>18</a:t>
            </a:fld>
            <a:endParaRPr lang="en-GB" altLang="en-US" sz="1200"/>
          </a:p>
        </p:txBody>
      </p:sp>
      <p:sp>
        <p:nvSpPr>
          <p:cNvPr id="552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530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8969381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E5910A74-AB3B-4F39-8A43-DE34AE052E1B}" type="slidenum">
              <a:rPr lang="en-GB" altLang="en-US" sz="1200"/>
              <a:pPr/>
              <a:t>20</a:t>
            </a:fld>
            <a:endParaRPr lang="en-GB" altLang="en-US" sz="1200"/>
          </a:p>
        </p:txBody>
      </p:sp>
      <p:sp>
        <p:nvSpPr>
          <p:cNvPr id="614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14156949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98956455-E58C-457B-A3DA-8A87B9A04502}" type="slidenum">
              <a:rPr lang="en-GB" altLang="en-US" sz="1200"/>
              <a:pPr/>
              <a:t>21</a:t>
            </a:fld>
            <a:endParaRPr lang="en-GB" altLang="en-US" sz="1200"/>
          </a:p>
        </p:txBody>
      </p:sp>
      <p:sp>
        <p:nvSpPr>
          <p:cNvPr id="634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349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51828440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DE575A94-7968-4C60-862A-DCAF43D18899}" type="slidenum">
              <a:rPr lang="en-GB" altLang="en-US" sz="1200"/>
              <a:pPr/>
              <a:t>23</a:t>
            </a:fld>
            <a:endParaRPr lang="en-GB" altLang="en-US" sz="1200"/>
          </a:p>
        </p:txBody>
      </p:sp>
      <p:sp>
        <p:nvSpPr>
          <p:cNvPr id="665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65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795958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09/07/2023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09/07/2023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09/07/2023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09/07/2023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09/07/2023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09/07/2023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09/07/2023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09/07/2023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09/07/2023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09/07/2023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09/07/2023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09/07/2023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bc.co.uk/news/business-34403005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s://www.youtube.com/watch?v=GO7YF7BfgXk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478508-593F-429C-9843-43C4D635BC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699022"/>
            <a:ext cx="6858000" cy="1241822"/>
          </a:xfrm>
        </p:spPr>
        <p:txBody>
          <a:bodyPr>
            <a:normAutofit fontScale="90000"/>
          </a:bodyPr>
          <a:lstStyle/>
          <a:p>
            <a:r>
              <a:rPr lang="en-GB" sz="4800" dirty="0">
                <a:effectLst>
                  <a:outerShdw blurRad="38100" dist="38100" dir="2700000" algn="tl">
                    <a:srgbClr val="000000"/>
                  </a:outerShdw>
                </a:effectLst>
                <a:cs typeface="Arial" charset="0"/>
              </a:rPr>
              <a:t>The Legal  Environment</a:t>
            </a:r>
            <a:br>
              <a:rPr lang="en-GB" sz="4800" dirty="0">
                <a:effectLst>
                  <a:outerShdw blurRad="38100" dist="38100" dir="2700000" algn="tl">
                    <a:srgbClr val="000000"/>
                  </a:outerShdw>
                </a:effectLst>
                <a:cs typeface="Arial" charset="0"/>
              </a:rPr>
            </a:br>
            <a:endParaRPr lang="en-GB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807869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2988167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360000" y="360000"/>
            <a:ext cx="4576210" cy="438163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sz="2800" dirty="0"/>
              <a:t>LEARNING OBJECTIVES</a:t>
            </a:r>
          </a:p>
        </p:txBody>
      </p:sp>
      <p:sp>
        <p:nvSpPr>
          <p:cNvPr id="19459" name="Rectangle 4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en-GB" altLang="en-US" sz="2400" dirty="0"/>
              <a:t>To understand </a:t>
            </a:r>
          </a:p>
          <a:p>
            <a:pPr lvl="1" eaLnBrk="1" hangingPunct="1">
              <a:buFont typeface="Symbol" panose="05050102010706020507" pitchFamily="18" charset="2"/>
              <a:buChar char="·"/>
            </a:pPr>
            <a:r>
              <a:rPr lang="en-GB" altLang="en-US" dirty="0"/>
              <a:t>The principal sources of law </a:t>
            </a:r>
          </a:p>
          <a:p>
            <a:pPr lvl="1" eaLnBrk="1" hangingPunct="1">
              <a:buFont typeface="Symbol" panose="05050102010706020507" pitchFamily="18" charset="2"/>
              <a:buChar char="·"/>
            </a:pPr>
            <a:r>
              <a:rPr lang="en-GB" altLang="en-US" dirty="0"/>
              <a:t>The impacts of law on business activities</a:t>
            </a:r>
          </a:p>
          <a:p>
            <a:pPr lvl="1" eaLnBrk="1" hangingPunct="1">
              <a:buFont typeface="Symbol" panose="05050102010706020507" pitchFamily="18" charset="2"/>
              <a:buChar char="·"/>
            </a:pPr>
            <a:r>
              <a:rPr lang="en-GB" altLang="en-US" dirty="0"/>
              <a:t>legal remedies and processes available to a firm's customers</a:t>
            </a:r>
          </a:p>
          <a:p>
            <a:pPr lvl="1" eaLnBrk="1" hangingPunct="1">
              <a:buFont typeface="Symbol" panose="05050102010706020507" pitchFamily="18" charset="2"/>
              <a:buChar char="·"/>
            </a:pPr>
            <a:r>
              <a:rPr lang="en-GB" altLang="en-US" dirty="0"/>
              <a:t>Voluntary codes of conduct as an alternative to law</a:t>
            </a:r>
          </a:p>
          <a:p>
            <a:pPr lvl="1" eaLnBrk="1" hangingPunct="1">
              <a:buFont typeface="Symbol" panose="05050102010706020507" pitchFamily="18" charset="2"/>
              <a:buNone/>
            </a:pPr>
            <a:endParaRPr lang="en-GB" altLang="en-US" dirty="0">
              <a:solidFill>
                <a:srgbClr val="000000"/>
              </a:solidFill>
            </a:endParaRPr>
          </a:p>
          <a:p>
            <a:pPr marL="457200" lvl="1" indent="0" eaLnBrk="1" hangingPunct="1">
              <a:buNone/>
            </a:pPr>
            <a:endParaRPr lang="en-GB" altLang="en-US" dirty="0"/>
          </a:p>
        </p:txBody>
      </p:sp>
      <p:sp>
        <p:nvSpPr>
          <p:cNvPr id="19460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C29C4D2D-A741-4B01-8965-09B0A1A57912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761195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417289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387458" y="333375"/>
            <a:ext cx="8432692" cy="859994"/>
          </a:xfrm>
        </p:spPr>
        <p:txBody>
          <a:bodyPr/>
          <a:lstStyle/>
          <a:p>
            <a:pPr eaLnBrk="1" hangingPunct="1"/>
            <a:r>
              <a:rPr lang="en-GB" altLang="en-US" sz="2800" dirty="0"/>
              <a:t>THE LEGAL ENVIRONMENT AFFECTS BUSINESSES IN MANY WAYS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idx="1"/>
          </p:nvPr>
        </p:nvSpPr>
        <p:spPr>
          <a:xfrm>
            <a:off x="323850" y="1557339"/>
            <a:ext cx="8496300" cy="4440506"/>
          </a:xfrm>
        </p:spPr>
        <p:txBody>
          <a:bodyPr/>
          <a:lstStyle/>
          <a:p>
            <a:pPr eaLnBrk="1" hangingPunct="1">
              <a:buFont typeface="Symbol" panose="05050102010706020507" pitchFamily="18" charset="2"/>
              <a:buChar char="·"/>
            </a:pPr>
            <a:r>
              <a:rPr lang="en-GB" altLang="en-US" sz="2400" dirty="0">
                <a:solidFill>
                  <a:srgbClr val="000000"/>
                </a:solidFill>
              </a:rPr>
              <a:t>Contractual relationships with customers / suppliers</a:t>
            </a:r>
          </a:p>
          <a:p>
            <a:pPr eaLnBrk="1" hangingPunct="1">
              <a:buFont typeface="Symbol" panose="05050102010706020507" pitchFamily="18" charset="2"/>
              <a:buChar char="·"/>
            </a:pPr>
            <a:r>
              <a:rPr lang="en-GB" altLang="en-US" sz="2400" dirty="0">
                <a:solidFill>
                  <a:srgbClr val="000000"/>
                </a:solidFill>
              </a:rPr>
              <a:t>Owes duty of care to members of the public</a:t>
            </a:r>
          </a:p>
          <a:p>
            <a:pPr eaLnBrk="1" hangingPunct="1">
              <a:buFont typeface="Symbol" panose="05050102010706020507" pitchFamily="18" charset="2"/>
              <a:buChar char="·"/>
            </a:pPr>
            <a:r>
              <a:rPr lang="en-GB" altLang="en-US" sz="2400" dirty="0">
                <a:solidFill>
                  <a:srgbClr val="000000"/>
                </a:solidFill>
              </a:rPr>
              <a:t>Increasingly complex employment legislation</a:t>
            </a:r>
          </a:p>
          <a:p>
            <a:pPr eaLnBrk="1" hangingPunct="1">
              <a:buFont typeface="Symbol" panose="05050102010706020507" pitchFamily="18" charset="2"/>
              <a:buChar char="·"/>
            </a:pPr>
            <a:r>
              <a:rPr lang="en-GB" altLang="en-US" sz="2400" dirty="0">
                <a:solidFill>
                  <a:srgbClr val="000000"/>
                </a:solidFill>
              </a:rPr>
              <a:t>The legal environment influences the relationship between business enterprises themselves</a:t>
            </a:r>
          </a:p>
          <a:p>
            <a:pPr eaLnBrk="1" hangingPunct="1">
              <a:buFont typeface="Symbol" panose="05050102010706020507" pitchFamily="18" charset="2"/>
              <a:buChar char="·"/>
            </a:pPr>
            <a:r>
              <a:rPr lang="en-GB" altLang="en-US" sz="2400" dirty="0">
                <a:solidFill>
                  <a:srgbClr val="000000"/>
                </a:solidFill>
              </a:rPr>
              <a:t>The laws of copyright and patent protect a firm's investment in research</a:t>
            </a:r>
          </a:p>
          <a:p>
            <a:pPr eaLnBrk="1" hangingPunct="1">
              <a:buFont typeface="Symbol" panose="05050102010706020507" pitchFamily="18" charset="2"/>
              <a:buChar char="·"/>
            </a:pPr>
            <a:r>
              <a:rPr lang="en-GB" altLang="en-US" sz="2400" dirty="0">
                <a:solidFill>
                  <a:srgbClr val="000000"/>
                </a:solidFill>
              </a:rPr>
              <a:t>The legal environment influences the production possibilities of an enterprise and hence the products that can be offered to consumers</a:t>
            </a:r>
            <a:endParaRPr lang="en-GB" altLang="en-US" sz="2400" dirty="0"/>
          </a:p>
        </p:txBody>
      </p:sp>
      <p:sp>
        <p:nvSpPr>
          <p:cNvPr id="21508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94A45345-0FF8-4668-A3F1-2A0CA87DCC27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3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761195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02618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2800" dirty="0"/>
              <a:t>TWO SOURCES OF LAW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Symbol" panose="05050102010706020507" pitchFamily="18" charset="2"/>
              <a:buNone/>
            </a:pPr>
            <a:r>
              <a:rPr lang="en-GB" altLang="en-US" dirty="0">
                <a:solidFill>
                  <a:srgbClr val="000000"/>
                </a:solidFill>
              </a:rPr>
              <a:t>In UK:</a:t>
            </a:r>
          </a:p>
          <a:p>
            <a:pPr eaLnBrk="1" hangingPunct="1">
              <a:buFont typeface="Symbol" panose="05050102010706020507" pitchFamily="18" charset="2"/>
              <a:buChar char="·"/>
            </a:pPr>
            <a:r>
              <a:rPr lang="en-GB" altLang="en-US" dirty="0">
                <a:solidFill>
                  <a:srgbClr val="000000"/>
                </a:solidFill>
              </a:rPr>
              <a:t>Common law </a:t>
            </a:r>
          </a:p>
          <a:p>
            <a:pPr lvl="1" eaLnBrk="1" hangingPunct="1">
              <a:buFont typeface="Symbol" panose="05050102010706020507" pitchFamily="18" charset="2"/>
              <a:buNone/>
            </a:pPr>
            <a:r>
              <a:rPr lang="en-GB" altLang="en-US" dirty="0">
                <a:solidFill>
                  <a:srgbClr val="000000"/>
                </a:solidFill>
              </a:rPr>
              <a:t>- develops on the basis of judgements in the courts. Previous cases set precedent</a:t>
            </a:r>
          </a:p>
          <a:p>
            <a:pPr eaLnBrk="1" hangingPunct="1">
              <a:buFont typeface="Symbol" panose="05050102010706020507" pitchFamily="18" charset="2"/>
              <a:buChar char="·"/>
            </a:pPr>
            <a:r>
              <a:rPr lang="en-GB" altLang="en-US" dirty="0">
                <a:solidFill>
                  <a:srgbClr val="000000"/>
                </a:solidFill>
              </a:rPr>
              <a:t>Statute law </a:t>
            </a:r>
          </a:p>
          <a:p>
            <a:pPr lvl="1" eaLnBrk="1" hangingPunct="1">
              <a:buFont typeface="Symbol" panose="05050102010706020507" pitchFamily="18" charset="2"/>
              <a:buNone/>
            </a:pPr>
            <a:r>
              <a:rPr lang="en-GB" altLang="en-US" dirty="0">
                <a:solidFill>
                  <a:srgbClr val="000000"/>
                </a:solidFill>
              </a:rPr>
              <a:t>- passed by Parliament</a:t>
            </a:r>
          </a:p>
          <a:p>
            <a:pPr eaLnBrk="1" hangingPunct="1"/>
            <a:endParaRPr lang="en-GB" altLang="en-US" dirty="0"/>
          </a:p>
        </p:txBody>
      </p:sp>
      <p:sp>
        <p:nvSpPr>
          <p:cNvPr id="23556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E03D712A-3EB5-49C1-ACE9-8DDDA4B084AF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4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761195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454424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260350"/>
            <a:ext cx="7772400" cy="545562"/>
          </a:xfrm>
        </p:spPr>
        <p:txBody>
          <a:bodyPr/>
          <a:lstStyle/>
          <a:p>
            <a:pPr eaLnBrk="1" hangingPunct="1"/>
            <a:r>
              <a:rPr lang="en-GB" altLang="en-US" sz="2800" dirty="0"/>
              <a:t>THE LAW OF CONTRACT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idx="1"/>
          </p:nvPr>
        </p:nvSpPr>
        <p:spPr>
          <a:xfrm>
            <a:off x="684213" y="1015139"/>
            <a:ext cx="7772400" cy="4728436"/>
          </a:xfrm>
        </p:spPr>
        <p:txBody>
          <a:bodyPr/>
          <a:lstStyle/>
          <a:p>
            <a:pPr eaLnBrk="1" hangingPunct="1"/>
            <a:r>
              <a:rPr lang="en-GB" altLang="en-US" dirty="0"/>
              <a:t>Vital elements for a contract to exist:</a:t>
            </a:r>
          </a:p>
          <a:p>
            <a:pPr lvl="1" eaLnBrk="1" hangingPunct="1"/>
            <a:r>
              <a:rPr lang="en-GB" altLang="en-US" dirty="0">
                <a:solidFill>
                  <a:srgbClr val="000000"/>
                </a:solidFill>
              </a:rPr>
              <a:t>offer</a:t>
            </a:r>
          </a:p>
          <a:p>
            <a:pPr lvl="1" eaLnBrk="1" hangingPunct="1"/>
            <a:r>
              <a:rPr lang="en-GB" altLang="en-US" dirty="0">
                <a:solidFill>
                  <a:srgbClr val="000000"/>
                </a:solidFill>
              </a:rPr>
              <a:t>acceptance</a:t>
            </a:r>
          </a:p>
          <a:p>
            <a:pPr lvl="1" eaLnBrk="1" hangingPunct="1"/>
            <a:r>
              <a:rPr lang="en-GB" altLang="en-US" dirty="0">
                <a:solidFill>
                  <a:srgbClr val="000000"/>
                </a:solidFill>
              </a:rPr>
              <a:t>intention to create legal relations</a:t>
            </a:r>
          </a:p>
          <a:p>
            <a:pPr lvl="1" eaLnBrk="1" hangingPunct="1"/>
            <a:r>
              <a:rPr lang="en-GB" altLang="en-US" dirty="0">
                <a:solidFill>
                  <a:srgbClr val="000000"/>
                </a:solidFill>
              </a:rPr>
              <a:t>consideration</a:t>
            </a:r>
          </a:p>
          <a:p>
            <a:pPr lvl="1" eaLnBrk="1" hangingPunct="1"/>
            <a:r>
              <a:rPr lang="en-GB" altLang="en-US" dirty="0">
                <a:solidFill>
                  <a:srgbClr val="000000"/>
                </a:solidFill>
              </a:rPr>
              <a:t>capacity</a:t>
            </a:r>
          </a:p>
          <a:p>
            <a:pPr eaLnBrk="1" hangingPunct="1"/>
            <a:r>
              <a:rPr lang="en-GB" altLang="en-US" sz="2800" dirty="0">
                <a:solidFill>
                  <a:srgbClr val="000000"/>
                </a:solidFill>
              </a:rPr>
              <a:t>Must not be Misrepresentation </a:t>
            </a:r>
          </a:p>
          <a:p>
            <a:pPr eaLnBrk="1" hangingPunct="1"/>
            <a:r>
              <a:rPr lang="en-GB" altLang="en-US" sz="2800" dirty="0">
                <a:solidFill>
                  <a:srgbClr val="000000"/>
                </a:solidFill>
              </a:rPr>
              <a:t>Damages for breach of contract</a:t>
            </a:r>
          </a:p>
          <a:p>
            <a:pPr eaLnBrk="1" hangingPunct="1">
              <a:buFontTx/>
              <a:buNone/>
            </a:pPr>
            <a:endParaRPr lang="en-GB" altLang="en-US" sz="2800" dirty="0"/>
          </a:p>
        </p:txBody>
      </p:sp>
      <p:sp>
        <p:nvSpPr>
          <p:cNvPr id="25604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879506A3-3B62-40AC-9F47-6B3F28AD8E0A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5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761195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63551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3"/>
          <p:cNvSpPr>
            <a:spLocks noGrp="1" noChangeArrowheads="1"/>
          </p:cNvSpPr>
          <p:nvPr>
            <p:ph idx="1"/>
          </p:nvPr>
        </p:nvSpPr>
        <p:spPr>
          <a:xfrm>
            <a:off x="323850" y="2276476"/>
            <a:ext cx="8496300" cy="3147932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Many long-term relationships between businesses may be based on vague understandings between the party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E.g. Marks and Spencer's has had close business relationships with many suppliers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But can M&amp;S be in breach of contract if it suddenly stops giving orders to its suppliers?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When does a general understanding become a contractual obligation to place orders?</a:t>
            </a:r>
          </a:p>
        </p:txBody>
      </p:sp>
      <p:sp>
        <p:nvSpPr>
          <p:cNvPr id="27654" name="Slide Number Placeholder 5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F41591BD-FD9E-46D9-A0C2-35DAD6EAE370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6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sp>
        <p:nvSpPr>
          <p:cNvPr id="27651" name="AutoShape 4"/>
          <p:cNvSpPr>
            <a:spLocks noChangeArrowheads="1"/>
          </p:cNvSpPr>
          <p:nvPr/>
        </p:nvSpPr>
        <p:spPr bwMode="auto">
          <a:xfrm>
            <a:off x="539750" y="340963"/>
            <a:ext cx="2808288" cy="1286360"/>
          </a:xfrm>
          <a:prstGeom prst="cloudCallout">
            <a:avLst>
              <a:gd name="adj1" fmla="val 66056"/>
              <a:gd name="adj2" fmla="val -5014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 type="none" w="sm" len="sm"/>
            <a:tailEnd type="none" w="sm" len="sm"/>
          </a:ln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GB" altLang="en-US" sz="2400" dirty="0">
                <a:latin typeface="Tahoma" panose="020B0604030504040204" pitchFamily="34" charset="0"/>
              </a:rPr>
              <a:t>THINKING AROUND</a:t>
            </a:r>
          </a:p>
        </p:txBody>
      </p:sp>
      <p:sp>
        <p:nvSpPr>
          <p:cNvPr id="27652" name="Text Box 5"/>
          <p:cNvSpPr txBox="1">
            <a:spLocks noChangeArrowheads="1"/>
          </p:cNvSpPr>
          <p:nvPr/>
        </p:nvSpPr>
        <p:spPr bwMode="auto">
          <a:xfrm>
            <a:off x="3851275" y="620713"/>
            <a:ext cx="5292725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lang="en-GB" altLang="en-US" sz="2400" b="1" dirty="0">
                <a:solidFill>
                  <a:schemeClr val="accent6"/>
                </a:solidFill>
                <a:latin typeface="Tahoma" panose="020B0604030504040204" pitchFamily="34" charset="0"/>
              </a:rPr>
              <a:t>IS A BUSINESS RELATIONSHIP A CONTRACT?</a:t>
            </a:r>
          </a:p>
        </p:txBody>
      </p:sp>
    </p:spTree>
    <p:extLst>
      <p:ext uri="{BB962C8B-B14F-4D97-AF65-F5344CB8AC3E}">
        <p14:creationId xmlns:p14="http://schemas.microsoft.com/office/powerpoint/2010/main" val="14180539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404813"/>
            <a:ext cx="7772400" cy="556082"/>
          </a:xfrm>
        </p:spPr>
        <p:txBody>
          <a:bodyPr/>
          <a:lstStyle/>
          <a:p>
            <a:pPr eaLnBrk="1" hangingPunct="1"/>
            <a:r>
              <a:rPr lang="en-GB" altLang="en-US" sz="2400" dirty="0"/>
              <a:t>LAW OF NEGLIGENCE</a:t>
            </a:r>
          </a:p>
        </p:txBody>
      </p:sp>
      <p:sp>
        <p:nvSpPr>
          <p:cNvPr id="28675" name="Rectangle 3"/>
          <p:cNvSpPr>
            <a:spLocks noGrp="1" noChangeArrowheads="1"/>
          </p:cNvSpPr>
          <p:nvPr>
            <p:ph idx="1"/>
          </p:nvPr>
        </p:nvSpPr>
        <p:spPr>
          <a:xfrm>
            <a:off x="684213" y="1175845"/>
            <a:ext cx="7772400" cy="3533614"/>
          </a:xfrm>
        </p:spPr>
        <p:txBody>
          <a:bodyPr/>
          <a:lstStyle/>
          <a:p>
            <a:pPr eaLnBrk="1" hangingPunct="1"/>
            <a:r>
              <a:rPr lang="en-GB" altLang="en-US" dirty="0">
                <a:solidFill>
                  <a:srgbClr val="000000"/>
                </a:solidFill>
              </a:rPr>
              <a:t>A civil remedy based mainly on decided cases</a:t>
            </a:r>
          </a:p>
          <a:p>
            <a:pPr lvl="1" eaLnBrk="1" hangingPunct="1"/>
            <a:r>
              <a:rPr lang="en-GB" altLang="en-US" dirty="0">
                <a:solidFill>
                  <a:srgbClr val="000000"/>
                </a:solidFill>
              </a:rPr>
              <a:t>Does the company owe a ‘duty of care’ to an individual?</a:t>
            </a:r>
          </a:p>
          <a:p>
            <a:pPr lvl="1" eaLnBrk="1" hangingPunct="1"/>
            <a:r>
              <a:rPr lang="en-GB" altLang="en-US" dirty="0">
                <a:solidFill>
                  <a:srgbClr val="000000"/>
                </a:solidFill>
              </a:rPr>
              <a:t>Were they in breach of that duty?</a:t>
            </a:r>
          </a:p>
          <a:p>
            <a:pPr lvl="1" eaLnBrk="1" hangingPunct="1"/>
            <a:r>
              <a:rPr lang="en-GB" altLang="en-US" dirty="0">
                <a:solidFill>
                  <a:srgbClr val="000000"/>
                </a:solidFill>
              </a:rPr>
              <a:t>Is damage of a type that ought reasonably to have been foreseen?</a:t>
            </a:r>
          </a:p>
          <a:p>
            <a:pPr eaLnBrk="1" hangingPunct="1"/>
            <a:r>
              <a:rPr lang="en-GB" altLang="en-US" dirty="0">
                <a:solidFill>
                  <a:srgbClr val="000000"/>
                </a:solidFill>
              </a:rPr>
              <a:t>Definition of “reasonable” changes over time</a:t>
            </a:r>
          </a:p>
        </p:txBody>
      </p:sp>
      <p:sp>
        <p:nvSpPr>
          <p:cNvPr id="28676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02C9324D-3D79-46B7-A5A5-9058DE7AB5E1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7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761195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039275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>
          <a:xfrm>
            <a:off x="611188" y="449450"/>
            <a:ext cx="8281987" cy="519193"/>
          </a:xfrm>
        </p:spPr>
        <p:txBody>
          <a:bodyPr/>
          <a:lstStyle/>
          <a:p>
            <a:pPr eaLnBrk="1" hangingPunct="1"/>
            <a:r>
              <a:rPr lang="en-GB" altLang="en-US" sz="2800" dirty="0"/>
              <a:t>THE LEGAL SYSTEM (In England)</a:t>
            </a:r>
          </a:p>
        </p:txBody>
      </p:sp>
      <p:sp>
        <p:nvSpPr>
          <p:cNvPr id="30723" name="Rectangle 3"/>
          <p:cNvSpPr>
            <a:spLocks noGrp="1" noChangeArrowheads="1"/>
          </p:cNvSpPr>
          <p:nvPr>
            <p:ph idx="1"/>
          </p:nvPr>
        </p:nvSpPr>
        <p:spPr>
          <a:xfrm>
            <a:off x="611188" y="1125538"/>
            <a:ext cx="7772400" cy="4415106"/>
          </a:xfrm>
        </p:spPr>
        <p:txBody>
          <a:bodyPr/>
          <a:lstStyle/>
          <a:p>
            <a:pPr eaLnBrk="1" hangingPunct="1"/>
            <a:r>
              <a:rPr lang="en-GB" altLang="en-US" sz="2400" dirty="0">
                <a:solidFill>
                  <a:srgbClr val="000000"/>
                </a:solidFill>
              </a:rPr>
              <a:t>The Magistrates Court - mainly criminal matters</a:t>
            </a:r>
          </a:p>
          <a:p>
            <a:pPr eaLnBrk="1" hangingPunct="1"/>
            <a:r>
              <a:rPr lang="en-GB" altLang="en-US" sz="2400" dirty="0">
                <a:solidFill>
                  <a:srgbClr val="000000"/>
                </a:solidFill>
              </a:rPr>
              <a:t>Crown Court -   more serious cases   committed to it for trial on ‘indictment’</a:t>
            </a:r>
          </a:p>
          <a:p>
            <a:pPr eaLnBrk="1" hangingPunct="1"/>
            <a:r>
              <a:rPr lang="en-GB" altLang="en-US" sz="2400" dirty="0">
                <a:solidFill>
                  <a:srgbClr val="000000"/>
                </a:solidFill>
              </a:rPr>
              <a:t>High Court - hears appeals from the Magistrates Court</a:t>
            </a:r>
          </a:p>
          <a:p>
            <a:pPr eaLnBrk="1" hangingPunct="1"/>
            <a:r>
              <a:rPr lang="en-GB" altLang="en-US" sz="2400" dirty="0">
                <a:solidFill>
                  <a:srgbClr val="000000"/>
                </a:solidFill>
              </a:rPr>
              <a:t>Court of Appeal - deals with appeals from Crown Court.</a:t>
            </a:r>
          </a:p>
          <a:p>
            <a:pPr eaLnBrk="1" hangingPunct="1"/>
            <a:r>
              <a:rPr lang="en-GB" altLang="en-US" sz="2400" dirty="0">
                <a:solidFill>
                  <a:srgbClr val="000000"/>
                </a:solidFill>
              </a:rPr>
              <a:t>County Courts -  the courts of first instance in most civil matters</a:t>
            </a:r>
          </a:p>
          <a:p>
            <a:pPr eaLnBrk="1" hangingPunct="1"/>
            <a:r>
              <a:rPr lang="en-GB" altLang="en-US" sz="2400" dirty="0">
                <a:solidFill>
                  <a:srgbClr val="000000"/>
                </a:solidFill>
              </a:rPr>
              <a:t>Supreme Court - ultimate appeal court </a:t>
            </a:r>
          </a:p>
        </p:txBody>
      </p:sp>
      <p:sp>
        <p:nvSpPr>
          <p:cNvPr id="30724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98FE01A2-E51A-42C9-9D08-1F0F0CDC6A00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8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761195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791828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2" y="360000"/>
            <a:ext cx="8099787" cy="540000"/>
          </a:xfrm>
        </p:spPr>
        <p:txBody>
          <a:bodyPr/>
          <a:lstStyle/>
          <a:p>
            <a:pPr eaLnBrk="1" hangingPunct="1"/>
            <a:r>
              <a:rPr lang="en-GB" altLang="en-US" sz="2800" dirty="0"/>
              <a:t>ENFORCEMENT OF CONSUMER LEGISLATION</a:t>
            </a:r>
          </a:p>
        </p:txBody>
      </p:sp>
      <p:sp>
        <p:nvSpPr>
          <p:cNvPr id="32771" name="Rectangle 3"/>
          <p:cNvSpPr>
            <a:spLocks noGrp="1" noChangeArrowheads="1"/>
          </p:cNvSpPr>
          <p:nvPr>
            <p:ph idx="1"/>
          </p:nvPr>
        </p:nvSpPr>
        <p:spPr>
          <a:xfrm>
            <a:off x="684213" y="1247614"/>
            <a:ext cx="7772400" cy="1859796"/>
          </a:xfrm>
        </p:spPr>
        <p:txBody>
          <a:bodyPr/>
          <a:lstStyle/>
          <a:p>
            <a:pPr eaLnBrk="1" hangingPunct="1">
              <a:buFont typeface="Symbol" panose="05050102010706020507" pitchFamily="18" charset="2"/>
              <a:buChar char="·"/>
            </a:pPr>
            <a:r>
              <a:rPr lang="en-GB" altLang="en-US" sz="2400" dirty="0">
                <a:solidFill>
                  <a:srgbClr val="000000"/>
                </a:solidFill>
              </a:rPr>
              <a:t>Trading Standards Departments</a:t>
            </a:r>
          </a:p>
          <a:p>
            <a:pPr eaLnBrk="1" hangingPunct="1">
              <a:buFont typeface="Symbol" panose="05050102010706020507" pitchFamily="18" charset="2"/>
              <a:buChar char="·"/>
            </a:pPr>
            <a:r>
              <a:rPr lang="en-GB" altLang="en-US" sz="2400" dirty="0">
                <a:solidFill>
                  <a:srgbClr val="000000"/>
                </a:solidFill>
              </a:rPr>
              <a:t>Environmental Health Departments</a:t>
            </a:r>
          </a:p>
          <a:p>
            <a:pPr eaLnBrk="1" hangingPunct="1">
              <a:buFont typeface="Symbol" panose="05050102010706020507" pitchFamily="18" charset="2"/>
              <a:buChar char="·"/>
            </a:pPr>
            <a:r>
              <a:rPr lang="en-GB" altLang="en-US" sz="2400" dirty="0">
                <a:solidFill>
                  <a:srgbClr val="000000"/>
                </a:solidFill>
              </a:rPr>
              <a:t>Utility regulators</a:t>
            </a:r>
          </a:p>
          <a:p>
            <a:pPr eaLnBrk="1" hangingPunct="1">
              <a:buFont typeface="Symbol" panose="05050102010706020507" pitchFamily="18" charset="2"/>
              <a:buNone/>
            </a:pPr>
            <a:endParaRPr lang="en-GB" altLang="en-US" dirty="0">
              <a:solidFill>
                <a:srgbClr val="000000"/>
              </a:solidFill>
            </a:endParaRPr>
          </a:p>
        </p:txBody>
      </p:sp>
      <p:sp>
        <p:nvSpPr>
          <p:cNvPr id="32772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AB23E01-8244-4F1F-AE09-FB60C814E190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9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761195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7351846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2" y="228600"/>
            <a:ext cx="7181177" cy="809786"/>
          </a:xfrm>
        </p:spPr>
        <p:txBody>
          <a:bodyPr/>
          <a:lstStyle/>
          <a:p>
            <a:pPr eaLnBrk="1" hangingPunct="1"/>
            <a:r>
              <a:rPr lang="en-GB" altLang="en-US" sz="2800" dirty="0"/>
              <a:t>STATUTORY INTERVENTION IN CONSUMER LAW</a:t>
            </a:r>
          </a:p>
        </p:txBody>
      </p:sp>
      <p:sp>
        <p:nvSpPr>
          <p:cNvPr id="34819" name="Rectangle 3"/>
          <p:cNvSpPr>
            <a:spLocks noGrp="1" noChangeArrowheads="1"/>
          </p:cNvSpPr>
          <p:nvPr>
            <p:ph idx="1"/>
          </p:nvPr>
        </p:nvSpPr>
        <p:spPr>
          <a:xfrm>
            <a:off x="450166" y="1038385"/>
            <a:ext cx="8412847" cy="4722809"/>
          </a:xfrm>
        </p:spPr>
        <p:txBody>
          <a:bodyPr>
            <a:normAutofit fontScale="62500" lnSpcReduction="20000"/>
          </a:bodyPr>
          <a:lstStyle/>
          <a:p>
            <a:pPr eaLnBrk="1" hangingPunct="1">
              <a:buFontTx/>
              <a:buNone/>
            </a:pPr>
            <a:r>
              <a:rPr lang="en-GB" altLang="en-US" sz="3600" dirty="0">
                <a:solidFill>
                  <a:srgbClr val="000000"/>
                </a:solidFill>
              </a:rPr>
              <a:t>Main Legislation:</a:t>
            </a:r>
          </a:p>
          <a:p>
            <a:pPr eaLnBrk="1" hangingPunct="1">
              <a:buFontTx/>
              <a:buNone/>
            </a:pPr>
            <a:endParaRPr lang="en-GB" altLang="en-US" sz="3600" dirty="0">
              <a:solidFill>
                <a:srgbClr val="000000"/>
              </a:solidFill>
            </a:endParaRPr>
          </a:p>
          <a:p>
            <a:pPr lvl="1" eaLnBrk="1" hangingPunct="1"/>
            <a:r>
              <a:rPr lang="en-GB" altLang="en-US" sz="3600" dirty="0">
                <a:solidFill>
                  <a:srgbClr val="000000"/>
                </a:solidFill>
              </a:rPr>
              <a:t>Trade Descriptions Act 1968</a:t>
            </a:r>
          </a:p>
          <a:p>
            <a:pPr lvl="1" eaLnBrk="1" hangingPunct="1"/>
            <a:endParaRPr lang="en-GB" altLang="en-US" sz="3600" dirty="0">
              <a:solidFill>
                <a:srgbClr val="000000"/>
              </a:solidFill>
            </a:endParaRPr>
          </a:p>
          <a:p>
            <a:pPr lvl="1" eaLnBrk="1" hangingPunct="1"/>
            <a:r>
              <a:rPr lang="en-GB" altLang="en-US" sz="3600" dirty="0">
                <a:solidFill>
                  <a:srgbClr val="000000"/>
                </a:solidFill>
              </a:rPr>
              <a:t>Sale of Goods Act 1979</a:t>
            </a:r>
          </a:p>
          <a:p>
            <a:pPr lvl="1" eaLnBrk="1" hangingPunct="1"/>
            <a:endParaRPr lang="en-GB" altLang="en-US" sz="3600" dirty="0">
              <a:solidFill>
                <a:srgbClr val="000000"/>
              </a:solidFill>
            </a:endParaRPr>
          </a:p>
          <a:p>
            <a:pPr lvl="1" eaLnBrk="1" hangingPunct="1"/>
            <a:r>
              <a:rPr lang="en-GB" altLang="en-US" sz="3600" dirty="0">
                <a:solidFill>
                  <a:srgbClr val="000000"/>
                </a:solidFill>
              </a:rPr>
              <a:t>Misrepresentation Act 1967</a:t>
            </a:r>
          </a:p>
          <a:p>
            <a:pPr lvl="1" eaLnBrk="1" hangingPunct="1"/>
            <a:endParaRPr lang="en-GB" altLang="en-US" sz="3600" dirty="0">
              <a:solidFill>
                <a:srgbClr val="000000"/>
              </a:solidFill>
            </a:endParaRPr>
          </a:p>
          <a:p>
            <a:pPr lvl="1" eaLnBrk="1" hangingPunct="1"/>
            <a:r>
              <a:rPr lang="en-GB" altLang="en-US" sz="3600" dirty="0">
                <a:solidFill>
                  <a:srgbClr val="000000"/>
                </a:solidFill>
              </a:rPr>
              <a:t>The Consumer Protection Act 1987</a:t>
            </a:r>
          </a:p>
          <a:p>
            <a:pPr marL="342900" lvl="1" indent="0" eaLnBrk="1" hangingPunct="1">
              <a:buNone/>
            </a:pPr>
            <a:endParaRPr lang="en-GB" altLang="en-US" sz="3600" dirty="0">
              <a:solidFill>
                <a:srgbClr val="000000"/>
              </a:solidFill>
            </a:endParaRPr>
          </a:p>
          <a:p>
            <a:pPr lvl="1" eaLnBrk="1" hangingPunct="1"/>
            <a:r>
              <a:rPr lang="en-GB" altLang="en-US" sz="3600" dirty="0">
                <a:solidFill>
                  <a:srgbClr val="000000"/>
                </a:solidFill>
              </a:rPr>
              <a:t>Consumer Credit Act 1974</a:t>
            </a:r>
          </a:p>
          <a:p>
            <a:pPr lvl="1" eaLnBrk="1" hangingPunct="1"/>
            <a:endParaRPr lang="en-GB" altLang="en-US" sz="3600" dirty="0">
              <a:solidFill>
                <a:srgbClr val="000000"/>
              </a:solidFill>
            </a:endParaRPr>
          </a:p>
          <a:p>
            <a:pPr lvl="1"/>
            <a:r>
              <a:rPr lang="en-GB" altLang="en-US" sz="3600" b="1" dirty="0">
                <a:solidFill>
                  <a:srgbClr val="000000"/>
                </a:solidFill>
                <a:hlinkClick r:id="rId3"/>
              </a:rPr>
              <a:t>http://www.bbc.co.uk/news/business-34403005</a:t>
            </a:r>
            <a:endParaRPr lang="en-GB" altLang="en-US" sz="3600" b="1" dirty="0">
              <a:solidFill>
                <a:srgbClr val="000000"/>
              </a:solidFill>
            </a:endParaRPr>
          </a:p>
          <a:p>
            <a:pPr lvl="1"/>
            <a:endParaRPr lang="en-GB" altLang="en-US" b="1" dirty="0">
              <a:solidFill>
                <a:srgbClr val="000000"/>
              </a:solidFill>
            </a:endParaRPr>
          </a:p>
        </p:txBody>
      </p:sp>
      <p:sp>
        <p:nvSpPr>
          <p:cNvPr id="34820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8B9A0BF-702D-4EBC-8313-8216343D2828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10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761195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8264355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260350"/>
            <a:ext cx="7772400" cy="568809"/>
          </a:xfrm>
        </p:spPr>
        <p:txBody>
          <a:bodyPr/>
          <a:lstStyle/>
          <a:p>
            <a:pPr eaLnBrk="1" hangingPunct="1"/>
            <a:r>
              <a:rPr lang="en-GB" altLang="en-US" sz="2400" dirty="0"/>
              <a:t>CODES OF CONDUCT</a:t>
            </a:r>
          </a:p>
        </p:txBody>
      </p:sp>
      <p:sp>
        <p:nvSpPr>
          <p:cNvPr id="36867" name="Rectangle 3"/>
          <p:cNvSpPr>
            <a:spLocks noGrp="1" noChangeArrowheads="1"/>
          </p:cNvSpPr>
          <p:nvPr>
            <p:ph idx="1"/>
          </p:nvPr>
        </p:nvSpPr>
        <p:spPr>
          <a:xfrm>
            <a:off x="684213" y="953147"/>
            <a:ext cx="7772400" cy="2998922"/>
          </a:xfrm>
        </p:spPr>
        <p:txBody>
          <a:bodyPr/>
          <a:lstStyle/>
          <a:p>
            <a:pPr eaLnBrk="1" hangingPunct="1"/>
            <a:r>
              <a:rPr lang="en-GB" altLang="en-US" sz="2400" dirty="0"/>
              <a:t>A voluntary agreement (e.g. ASA Code)</a:t>
            </a:r>
          </a:p>
          <a:p>
            <a:pPr eaLnBrk="1" hangingPunct="1"/>
            <a:r>
              <a:rPr lang="en-GB" altLang="en-US" sz="2400" dirty="0"/>
              <a:t>Can help raise standards in an industry sector</a:t>
            </a:r>
          </a:p>
          <a:p>
            <a:pPr eaLnBrk="1" hangingPunct="1"/>
            <a:r>
              <a:rPr lang="en-GB" altLang="en-US" sz="2400" dirty="0"/>
              <a:t>More flexible than legislation</a:t>
            </a:r>
          </a:p>
          <a:p>
            <a:pPr eaLnBrk="1" hangingPunct="1"/>
            <a:r>
              <a:rPr lang="en-GB" altLang="en-US" sz="2400" dirty="0"/>
              <a:t>Can be quicker and cheaper than recourse to the law</a:t>
            </a:r>
          </a:p>
          <a:p>
            <a:pPr eaLnBrk="1" hangingPunct="1"/>
            <a:r>
              <a:rPr lang="en-GB" altLang="en-US" sz="2400" dirty="0"/>
              <a:t>Threat of new law if code breaks down</a:t>
            </a:r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E3E9620B-1CB5-4669-96D7-468FEFBD3932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11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761195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4934899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333375"/>
            <a:ext cx="7772400" cy="573276"/>
          </a:xfrm>
        </p:spPr>
        <p:txBody>
          <a:bodyPr/>
          <a:lstStyle/>
          <a:p>
            <a:pPr eaLnBrk="1" hangingPunct="1"/>
            <a:r>
              <a:rPr lang="en-GB" altLang="en-US" sz="2800" dirty="0"/>
              <a:t>EMPLOYMENT LAW</a:t>
            </a:r>
          </a:p>
        </p:txBody>
      </p:sp>
      <p:sp>
        <p:nvSpPr>
          <p:cNvPr id="39939" name="Rectangle 3"/>
          <p:cNvSpPr>
            <a:spLocks noGrp="1" noChangeArrowheads="1"/>
          </p:cNvSpPr>
          <p:nvPr>
            <p:ph idx="1"/>
          </p:nvPr>
        </p:nvSpPr>
        <p:spPr>
          <a:xfrm>
            <a:off x="684213" y="1628775"/>
            <a:ext cx="7772400" cy="2617761"/>
          </a:xfrm>
        </p:spPr>
        <p:txBody>
          <a:bodyPr/>
          <a:lstStyle/>
          <a:p>
            <a:pPr eaLnBrk="1" hangingPunct="1"/>
            <a:r>
              <a:rPr lang="en-GB" altLang="en-US" sz="2400" dirty="0"/>
              <a:t>Based on principles of contract law and negligence</a:t>
            </a:r>
          </a:p>
          <a:p>
            <a:pPr eaLnBrk="1" hangingPunct="1"/>
            <a:r>
              <a:rPr lang="en-GB" altLang="en-US" sz="2400" dirty="0"/>
              <a:t>Employer vicariously liable for actions of employees</a:t>
            </a:r>
          </a:p>
          <a:p>
            <a:pPr eaLnBrk="1" hangingPunct="1"/>
            <a:r>
              <a:rPr lang="en-GB" altLang="en-US" sz="2400" dirty="0"/>
              <a:t>Increasing amount of statutory legislation</a:t>
            </a:r>
          </a:p>
          <a:p>
            <a:pPr eaLnBrk="1" hangingPunct="1"/>
            <a:r>
              <a:rPr lang="en-GB" altLang="en-US" sz="2400" dirty="0"/>
              <a:t>Need to distinguish between an employee and a self-employed contractor</a:t>
            </a:r>
          </a:p>
        </p:txBody>
      </p:sp>
      <p:sp>
        <p:nvSpPr>
          <p:cNvPr id="39940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0C436672-2BEA-4FD0-B3B3-050005B16897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12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761195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3506468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ChangeArrowheads="1"/>
          </p:cNvSpPr>
          <p:nvPr>
            <p:ph type="title"/>
          </p:nvPr>
        </p:nvSpPr>
        <p:spPr>
          <a:xfrm>
            <a:off x="1325105" y="340962"/>
            <a:ext cx="5633634" cy="550191"/>
          </a:xfrm>
        </p:spPr>
        <p:txBody>
          <a:bodyPr/>
          <a:lstStyle/>
          <a:p>
            <a:pPr eaLnBrk="1" hangingPunct="1"/>
            <a:r>
              <a:rPr lang="en-GB" altLang="en-US" sz="2800" dirty="0"/>
              <a:t>CONTRACT OF EMPLOYMENT</a:t>
            </a:r>
          </a:p>
        </p:txBody>
      </p:sp>
      <p:sp>
        <p:nvSpPr>
          <p:cNvPr id="43011" name="Rectangle 3"/>
          <p:cNvSpPr>
            <a:spLocks noGrp="1" noChangeArrowheads="1"/>
          </p:cNvSpPr>
          <p:nvPr>
            <p:ph idx="1"/>
          </p:nvPr>
        </p:nvSpPr>
        <p:spPr>
          <a:xfrm>
            <a:off x="755650" y="1196975"/>
            <a:ext cx="7772400" cy="4114800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dirty="0">
                <a:solidFill>
                  <a:srgbClr val="000000"/>
                </a:solidFill>
              </a:rPr>
              <a:t>	</a:t>
            </a:r>
            <a:r>
              <a:rPr lang="en-GB" altLang="en-US" sz="2400" dirty="0">
                <a:solidFill>
                  <a:srgbClr val="000000"/>
                </a:solidFill>
              </a:rPr>
              <a:t>An employer must issue its employees with a written contract of employment within 13 weeks of starting their employment (Employment Rights Act 1996)</a:t>
            </a:r>
          </a:p>
          <a:p>
            <a:pPr lvl="1" eaLnBrk="1" hangingPunct="1"/>
            <a:r>
              <a:rPr lang="en-GB" altLang="en-US" sz="2000" dirty="0">
                <a:solidFill>
                  <a:srgbClr val="000000"/>
                </a:solidFill>
              </a:rPr>
              <a:t>Contains details of hours of work, pay, conditions </a:t>
            </a:r>
            <a:r>
              <a:rPr lang="en-GB" altLang="en-US" sz="2000" dirty="0" err="1">
                <a:solidFill>
                  <a:srgbClr val="000000"/>
                </a:solidFill>
              </a:rPr>
              <a:t>etc</a:t>
            </a:r>
            <a:endParaRPr lang="en-GB" altLang="en-US" sz="2000" dirty="0">
              <a:solidFill>
                <a:srgbClr val="000000"/>
              </a:solidFill>
            </a:endParaRPr>
          </a:p>
          <a:p>
            <a:pPr lvl="1" eaLnBrk="1" hangingPunct="1"/>
            <a:r>
              <a:rPr lang="en-GB" altLang="en-US" sz="2000" dirty="0">
                <a:solidFill>
                  <a:srgbClr val="000000"/>
                </a:solidFill>
              </a:rPr>
              <a:t>Terms cannot be altered without agreement</a:t>
            </a:r>
          </a:p>
          <a:p>
            <a:pPr lvl="1" eaLnBrk="1" hangingPunct="1"/>
            <a:r>
              <a:rPr lang="en-GB" altLang="en-US" sz="2000" dirty="0">
                <a:solidFill>
                  <a:srgbClr val="000000"/>
                </a:solidFill>
              </a:rPr>
              <a:t>Contract may refer to a collective agreement</a:t>
            </a:r>
          </a:p>
        </p:txBody>
      </p:sp>
      <p:sp>
        <p:nvSpPr>
          <p:cNvPr id="43012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84C98880-1EF2-45A8-A0CC-5849506D8D9F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13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761195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9556130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ChangeArrowheads="1"/>
          </p:cNvSpPr>
          <p:nvPr>
            <p:ph type="title"/>
          </p:nvPr>
        </p:nvSpPr>
        <p:spPr>
          <a:xfrm>
            <a:off x="774915" y="260350"/>
            <a:ext cx="8056348" cy="1143000"/>
          </a:xfrm>
        </p:spPr>
        <p:txBody>
          <a:bodyPr/>
          <a:lstStyle/>
          <a:p>
            <a:pPr eaLnBrk="1" hangingPunct="1"/>
            <a:r>
              <a:rPr lang="en-GB" altLang="en-US" sz="2800" dirty="0"/>
              <a:t>INCREASING LEVELS OF LEGAL PROTECTION FOR EMPLOYEES</a:t>
            </a:r>
          </a:p>
        </p:txBody>
      </p:sp>
      <p:sp>
        <p:nvSpPr>
          <p:cNvPr id="45059" name="Rectangle 3"/>
          <p:cNvSpPr>
            <a:spLocks noGrp="1" noChangeArrowheads="1"/>
          </p:cNvSpPr>
          <p:nvPr>
            <p:ph idx="1"/>
          </p:nvPr>
        </p:nvSpPr>
        <p:spPr>
          <a:xfrm>
            <a:off x="468313" y="1403350"/>
            <a:ext cx="8178800" cy="3850575"/>
          </a:xfrm>
        </p:spPr>
        <p:txBody>
          <a:bodyPr/>
          <a:lstStyle/>
          <a:p>
            <a:pPr eaLnBrk="1" hangingPunct="1"/>
            <a:r>
              <a:rPr lang="en-GB" altLang="en-US" sz="2400" dirty="0"/>
              <a:t>To redress imbalance of power between employer and employee</a:t>
            </a:r>
          </a:p>
          <a:p>
            <a:pPr eaLnBrk="1" hangingPunct="1"/>
            <a:r>
              <a:rPr lang="en-GB" altLang="en-US" sz="2400" dirty="0"/>
              <a:t>Examples:</a:t>
            </a:r>
          </a:p>
          <a:p>
            <a:pPr lvl="1" algn="just" eaLnBrk="1" hangingPunct="1">
              <a:buFont typeface="Symbol" panose="05050102010706020507" pitchFamily="18" charset="2"/>
              <a:buChar char="·"/>
            </a:pPr>
            <a:r>
              <a:rPr lang="en-GB" altLang="en-US" sz="2000" dirty="0">
                <a:solidFill>
                  <a:srgbClr val="000000"/>
                </a:solidFill>
              </a:rPr>
              <a:t>Health and Safety legislation</a:t>
            </a:r>
          </a:p>
          <a:p>
            <a:pPr lvl="1" algn="just" eaLnBrk="1" hangingPunct="1">
              <a:buFont typeface="Symbol" panose="05050102010706020507" pitchFamily="18" charset="2"/>
              <a:buChar char="·"/>
            </a:pPr>
            <a:r>
              <a:rPr lang="en-GB" altLang="en-US" sz="2000" dirty="0">
                <a:solidFill>
                  <a:srgbClr val="000000"/>
                </a:solidFill>
              </a:rPr>
              <a:t>Minimum wage legislation</a:t>
            </a:r>
          </a:p>
          <a:p>
            <a:pPr lvl="1" eaLnBrk="1" hangingPunct="1"/>
            <a:r>
              <a:rPr lang="en-GB" altLang="en-US" sz="2000" dirty="0"/>
              <a:t>Working Hours directive</a:t>
            </a:r>
          </a:p>
          <a:p>
            <a:pPr eaLnBrk="1" hangingPunct="1"/>
            <a:r>
              <a:rPr lang="en-GB" altLang="en-US" sz="2400" dirty="0"/>
              <a:t>Statutory redress for unfair dismissal/ redundancy</a:t>
            </a:r>
          </a:p>
        </p:txBody>
      </p:sp>
      <p:sp>
        <p:nvSpPr>
          <p:cNvPr id="45060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9CB54C84-C461-42BE-90B2-03BCEC534EF0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14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761195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6467625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333375"/>
            <a:ext cx="7772400" cy="743757"/>
          </a:xfrm>
        </p:spPr>
        <p:txBody>
          <a:bodyPr/>
          <a:lstStyle/>
          <a:p>
            <a:pPr eaLnBrk="1" hangingPunct="1"/>
            <a:r>
              <a:rPr lang="en-GB" altLang="en-US" sz="2800" dirty="0"/>
              <a:t>DISCRIMINATION AT WORK</a:t>
            </a:r>
          </a:p>
        </p:txBody>
      </p:sp>
      <p:sp>
        <p:nvSpPr>
          <p:cNvPr id="48131" name="Rectangle 3"/>
          <p:cNvSpPr>
            <a:spLocks noGrp="1" noChangeArrowheads="1"/>
          </p:cNvSpPr>
          <p:nvPr>
            <p:ph idx="1"/>
          </p:nvPr>
        </p:nvSpPr>
        <p:spPr>
          <a:xfrm>
            <a:off x="684213" y="1700213"/>
            <a:ext cx="7772400" cy="2391340"/>
          </a:xfrm>
        </p:spPr>
        <p:txBody>
          <a:bodyPr/>
          <a:lstStyle/>
          <a:p>
            <a:pPr eaLnBrk="1" hangingPunct="1">
              <a:spcBef>
                <a:spcPts val="500"/>
              </a:spcBef>
              <a:spcAft>
                <a:spcPts val="500"/>
              </a:spcAft>
            </a:pPr>
            <a:r>
              <a:rPr lang="en-GB" altLang="en-US" sz="2400" dirty="0">
                <a:solidFill>
                  <a:srgbClr val="000000"/>
                </a:solidFill>
              </a:rPr>
              <a:t>Legislation seeks to protect disadvantaged groups  </a:t>
            </a:r>
          </a:p>
          <a:p>
            <a:pPr lvl="1" eaLnBrk="1" hangingPunct="1">
              <a:spcBef>
                <a:spcPts val="500"/>
              </a:spcBef>
              <a:spcAft>
                <a:spcPts val="500"/>
              </a:spcAft>
            </a:pPr>
            <a:r>
              <a:rPr lang="en-GB" altLang="en-US" sz="2000" dirty="0"/>
              <a:t>The Sex Discrimination Act 1975 (SDA)  </a:t>
            </a:r>
            <a:endParaRPr lang="en-GB" altLang="en-US" sz="2000" b="1" dirty="0"/>
          </a:p>
          <a:p>
            <a:pPr lvl="1" eaLnBrk="1" hangingPunct="1">
              <a:spcBef>
                <a:spcPts val="500"/>
              </a:spcBef>
              <a:spcAft>
                <a:spcPts val="500"/>
              </a:spcAft>
            </a:pPr>
            <a:r>
              <a:rPr lang="en-GB" altLang="en-US" sz="2000" dirty="0"/>
              <a:t>The Equal Pay Act 1970  </a:t>
            </a:r>
          </a:p>
          <a:p>
            <a:pPr lvl="1" eaLnBrk="1" hangingPunct="1"/>
            <a:r>
              <a:rPr lang="en-GB" altLang="en-US" sz="2000" dirty="0"/>
              <a:t>Race Relations Act 1976  </a:t>
            </a:r>
          </a:p>
          <a:p>
            <a:pPr eaLnBrk="1" hangingPunct="1"/>
            <a:endParaRPr lang="en-GB" altLang="en-US" dirty="0"/>
          </a:p>
        </p:txBody>
      </p:sp>
      <p:sp>
        <p:nvSpPr>
          <p:cNvPr id="48132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5B9B98EF-46E8-4974-B246-5C87C319DA54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15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761195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4090113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 noChangeArrowheads="1"/>
          </p:cNvSpPr>
          <p:nvPr>
            <p:ph type="title"/>
          </p:nvPr>
        </p:nvSpPr>
        <p:spPr>
          <a:xfrm>
            <a:off x="611188" y="260350"/>
            <a:ext cx="7772400" cy="739291"/>
          </a:xfrm>
        </p:spPr>
        <p:txBody>
          <a:bodyPr/>
          <a:lstStyle/>
          <a:p>
            <a:pPr eaLnBrk="1" hangingPunct="1"/>
            <a:r>
              <a:rPr lang="en-GB" altLang="en-US" sz="2800" dirty="0"/>
              <a:t>RIGHTS TO WORKERS’ REPRESENTATION</a:t>
            </a:r>
          </a:p>
        </p:txBody>
      </p:sp>
      <p:sp>
        <p:nvSpPr>
          <p:cNvPr id="50179" name="Rectangle 3"/>
          <p:cNvSpPr>
            <a:spLocks noGrp="1" noChangeArrowheads="1"/>
          </p:cNvSpPr>
          <p:nvPr>
            <p:ph idx="1"/>
          </p:nvPr>
        </p:nvSpPr>
        <p:spPr>
          <a:xfrm>
            <a:off x="498233" y="967326"/>
            <a:ext cx="7772400" cy="3209467"/>
          </a:xfrm>
        </p:spPr>
        <p:txBody>
          <a:bodyPr/>
          <a:lstStyle/>
          <a:p>
            <a:pPr eaLnBrk="1" hangingPunct="1"/>
            <a:r>
              <a:rPr lang="en-GB" altLang="en-US" sz="2400" dirty="0">
                <a:solidFill>
                  <a:srgbClr val="000000"/>
                </a:solidFill>
              </a:rPr>
              <a:t>Traditionally, Labour governments have    advanced the cause of organised labour;  Conservative governments have taken a more individualist approach  </a:t>
            </a:r>
          </a:p>
          <a:p>
            <a:pPr eaLnBrk="1" hangingPunct="1"/>
            <a:r>
              <a:rPr lang="en-GB" altLang="en-US" sz="2400" dirty="0"/>
              <a:t>The Employment Relations Act 1999  established a statutory procedure through which trades unions can seek recognition for collective bargaining  </a:t>
            </a:r>
          </a:p>
        </p:txBody>
      </p:sp>
      <p:sp>
        <p:nvSpPr>
          <p:cNvPr id="50180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2B32B64A-C869-44EF-985B-58DBFDED2A4B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16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761195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3799364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188913"/>
            <a:ext cx="7772400" cy="538163"/>
          </a:xfrm>
        </p:spPr>
        <p:txBody>
          <a:bodyPr/>
          <a:lstStyle/>
          <a:p>
            <a:pPr eaLnBrk="1" hangingPunct="1"/>
            <a:r>
              <a:rPr lang="en-GB" altLang="en-US" sz="2800" dirty="0"/>
              <a:t>HUMAN RIGHTS ACTS</a:t>
            </a:r>
          </a:p>
        </p:txBody>
      </p:sp>
      <p:sp>
        <p:nvSpPr>
          <p:cNvPr id="52227" name="Rectangle 3"/>
          <p:cNvSpPr>
            <a:spLocks noGrp="1" noChangeArrowheads="1"/>
          </p:cNvSpPr>
          <p:nvPr>
            <p:ph idx="1"/>
          </p:nvPr>
        </p:nvSpPr>
        <p:spPr>
          <a:xfrm>
            <a:off x="684213" y="860156"/>
            <a:ext cx="7772400" cy="4738957"/>
          </a:xfrm>
        </p:spPr>
        <p:txBody>
          <a:bodyPr/>
          <a:lstStyle/>
          <a:p>
            <a:pPr eaLnBrk="1" hangingPunct="1">
              <a:spcBef>
                <a:spcPts val="500"/>
              </a:spcBef>
              <a:spcAft>
                <a:spcPts val="500"/>
              </a:spcAft>
            </a:pPr>
            <a:r>
              <a:rPr lang="en-GB" altLang="en-US" sz="2400" dirty="0">
                <a:solidFill>
                  <a:srgbClr val="000000"/>
                </a:solidFill>
              </a:rPr>
              <a:t>The Human Rights Act came into force in the UK in 2000 </a:t>
            </a:r>
          </a:p>
          <a:p>
            <a:pPr eaLnBrk="1" hangingPunct="1"/>
            <a:r>
              <a:rPr lang="en-GB" altLang="en-US" sz="2400" dirty="0">
                <a:solidFill>
                  <a:srgbClr val="000000"/>
                </a:solidFill>
              </a:rPr>
              <a:t>Has presented a number of new legal challenges for business organisations.</a:t>
            </a:r>
            <a:endParaRPr lang="en-GB" altLang="en-US" sz="2400" dirty="0"/>
          </a:p>
          <a:p>
            <a:pPr eaLnBrk="1" hangingPunct="1"/>
            <a:r>
              <a:rPr lang="en-GB" altLang="en-US" sz="2400" dirty="0">
                <a:solidFill>
                  <a:srgbClr val="000000"/>
                </a:solidFill>
              </a:rPr>
              <a:t>Many of the rights specified in the Act are already protected e.g. Sex Discrimination Act 1975</a:t>
            </a:r>
          </a:p>
          <a:p>
            <a:pPr eaLnBrk="1" hangingPunct="1"/>
            <a:r>
              <a:rPr lang="en-GB" altLang="en-US" sz="2400" dirty="0">
                <a:solidFill>
                  <a:srgbClr val="000000"/>
                </a:solidFill>
              </a:rPr>
              <a:t>Courts in the UK can now issue injunctions to prevent violations of rights</a:t>
            </a:r>
          </a:p>
          <a:p>
            <a:pPr marL="0" indent="0" eaLnBrk="1" hangingPunct="1">
              <a:buNone/>
            </a:pPr>
            <a:endParaRPr lang="en-GB" altLang="en-US" dirty="0"/>
          </a:p>
        </p:txBody>
      </p:sp>
      <p:sp>
        <p:nvSpPr>
          <p:cNvPr id="52228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D44C1472-A269-4AB4-9AD4-A87E3A2C35F2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17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761195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7153048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202" name="Rectangle 2"/>
          <p:cNvSpPr>
            <a:spLocks noGrp="1" noChangeArrowheads="1"/>
          </p:cNvSpPr>
          <p:nvPr>
            <p:ph type="title"/>
          </p:nvPr>
        </p:nvSpPr>
        <p:spPr>
          <a:xfrm>
            <a:off x="601824" y="260350"/>
            <a:ext cx="8512175" cy="816782"/>
          </a:xfrm>
        </p:spPr>
        <p:txBody>
          <a:bodyPr/>
          <a:lstStyle/>
          <a:p>
            <a:pPr eaLnBrk="1" hangingPunct="1">
              <a:defRPr/>
            </a:pPr>
            <a:r>
              <a:rPr lang="en-GB" sz="2800" dirty="0"/>
              <a:t>PROTECTION OF COMPANY’S INTANGIBLE ASSETS</a:t>
            </a:r>
          </a:p>
        </p:txBody>
      </p:sp>
      <p:sp>
        <p:nvSpPr>
          <p:cNvPr id="54275" name="Rectangle 3"/>
          <p:cNvSpPr>
            <a:spLocks noGrp="1" noChangeArrowheads="1"/>
          </p:cNvSpPr>
          <p:nvPr>
            <p:ph idx="1"/>
          </p:nvPr>
        </p:nvSpPr>
        <p:spPr>
          <a:xfrm>
            <a:off x="611188" y="1844675"/>
            <a:ext cx="8178800" cy="3153528"/>
          </a:xfrm>
        </p:spPr>
        <p:txBody>
          <a:bodyPr/>
          <a:lstStyle/>
          <a:p>
            <a:pPr eaLnBrk="1" hangingPunct="1"/>
            <a:r>
              <a:rPr lang="en-GB" altLang="en-US" sz="2400" dirty="0"/>
              <a:t>PATENTS</a:t>
            </a:r>
          </a:p>
          <a:p>
            <a:pPr lvl="1" eaLnBrk="1" hangingPunct="1"/>
            <a:r>
              <a:rPr lang="en-GB" altLang="en-US" sz="2000" dirty="0">
                <a:solidFill>
                  <a:srgbClr val="000000"/>
                </a:solidFill>
              </a:rPr>
              <a:t>Patents Act 1977 gives right to an inventor to reap the benefits from their invention  </a:t>
            </a:r>
          </a:p>
          <a:p>
            <a:pPr eaLnBrk="1" hangingPunct="1"/>
            <a:r>
              <a:rPr lang="en-GB" altLang="en-US" sz="2400" dirty="0">
                <a:solidFill>
                  <a:srgbClr val="000000"/>
                </a:solidFill>
              </a:rPr>
              <a:t>TRADE MARKS</a:t>
            </a:r>
          </a:p>
          <a:p>
            <a:pPr lvl="1" eaLnBrk="1" hangingPunct="1"/>
            <a:r>
              <a:rPr lang="en-GB" altLang="en-US" sz="2000" dirty="0">
                <a:solidFill>
                  <a:srgbClr val="000000"/>
                </a:solidFill>
              </a:rPr>
              <a:t>The Trade Marks Act 1994 provides protection for trade marks (defined as any sign capable of being represented graphically to distinguish  goods or services from those of competitors)</a:t>
            </a:r>
          </a:p>
        </p:txBody>
      </p:sp>
      <p:sp>
        <p:nvSpPr>
          <p:cNvPr id="54276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CFC1E15D-8052-46C7-A25C-AEC6BCE13FFB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18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761195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7382129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2"/>
          <p:cNvSpPr>
            <a:spLocks noGrp="1" noChangeArrowheads="1"/>
          </p:cNvSpPr>
          <p:nvPr>
            <p:ph type="title"/>
          </p:nvPr>
        </p:nvSpPr>
        <p:spPr>
          <a:xfrm>
            <a:off x="491736" y="360000"/>
            <a:ext cx="8424000" cy="540000"/>
          </a:xfrm>
        </p:spPr>
        <p:txBody>
          <a:bodyPr/>
          <a:lstStyle/>
          <a:p>
            <a:pPr eaLnBrk="1" hangingPunct="1"/>
            <a:r>
              <a:rPr lang="en-GB" altLang="en-US" sz="2800" dirty="0"/>
              <a:t>LAW AND THE INTERNET</a:t>
            </a:r>
          </a:p>
        </p:txBody>
      </p:sp>
      <p:sp>
        <p:nvSpPr>
          <p:cNvPr id="58371" name="Rectangle 3"/>
          <p:cNvSpPr>
            <a:spLocks noGrp="1" noChangeArrowheads="1"/>
          </p:cNvSpPr>
          <p:nvPr>
            <p:ph idx="1"/>
          </p:nvPr>
        </p:nvSpPr>
        <p:spPr>
          <a:xfrm>
            <a:off x="360000" y="1260001"/>
            <a:ext cx="8424000" cy="2087633"/>
          </a:xfrm>
        </p:spPr>
        <p:txBody>
          <a:bodyPr/>
          <a:lstStyle/>
          <a:p>
            <a:pPr eaLnBrk="1" hangingPunct="1"/>
            <a:r>
              <a:rPr lang="en-GB" altLang="en-US" sz="2400" dirty="0"/>
              <a:t>Same basic principles of law apply online</a:t>
            </a:r>
          </a:p>
          <a:p>
            <a:pPr eaLnBrk="1" hangingPunct="1"/>
            <a:r>
              <a:rPr lang="en-GB" altLang="en-US" sz="2400" dirty="0"/>
              <a:t>But can be difficult to determine the legal jurisdiction that governs a contract</a:t>
            </a:r>
          </a:p>
          <a:p>
            <a:pPr eaLnBrk="1" hangingPunct="1"/>
            <a:r>
              <a:rPr lang="en-GB" altLang="en-US" sz="2400" dirty="0"/>
              <a:t>Can be difficult to track down the other party in cyberspace in order to enforce legal requirements</a:t>
            </a:r>
          </a:p>
        </p:txBody>
      </p:sp>
      <p:sp>
        <p:nvSpPr>
          <p:cNvPr id="58372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6875EF52-D8E9-41F8-A433-EE2F526E2E04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19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761195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8700801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2"/>
          <p:cNvSpPr>
            <a:spLocks noGrp="1" noChangeArrowheads="1"/>
          </p:cNvSpPr>
          <p:nvPr>
            <p:ph type="title"/>
          </p:nvPr>
        </p:nvSpPr>
        <p:spPr>
          <a:xfrm>
            <a:off x="561478" y="360000"/>
            <a:ext cx="8424000" cy="540000"/>
          </a:xfrm>
        </p:spPr>
        <p:txBody>
          <a:bodyPr/>
          <a:lstStyle/>
          <a:p>
            <a:pPr eaLnBrk="1" hangingPunct="1"/>
            <a:r>
              <a:rPr lang="en-GB" altLang="en-US" sz="2800" dirty="0"/>
              <a:t>LAW AND PRODUCTION PROCESSES</a:t>
            </a:r>
          </a:p>
        </p:txBody>
      </p:sp>
      <p:sp>
        <p:nvSpPr>
          <p:cNvPr id="60419" name="Rectangle 3"/>
          <p:cNvSpPr>
            <a:spLocks noGrp="1" noChangeArrowheads="1"/>
          </p:cNvSpPr>
          <p:nvPr>
            <p:ph idx="1"/>
          </p:nvPr>
        </p:nvSpPr>
        <p:spPr>
          <a:xfrm>
            <a:off x="296755" y="1202626"/>
            <a:ext cx="7772400" cy="4114800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dirty="0"/>
              <a:t>	</a:t>
            </a:r>
            <a:r>
              <a:rPr lang="en-GB" altLang="en-US" sz="2400" dirty="0"/>
              <a:t>Increasing level of legislation to reduce external costs of production, e.g.:</a:t>
            </a:r>
          </a:p>
          <a:p>
            <a:pPr eaLnBrk="1" hangingPunct="1">
              <a:buFontTx/>
              <a:buNone/>
            </a:pPr>
            <a:endParaRPr lang="en-GB" altLang="en-US" dirty="0"/>
          </a:p>
          <a:p>
            <a:pPr lvl="1" eaLnBrk="1" hangingPunct="1"/>
            <a:r>
              <a:rPr lang="en-GB" altLang="en-US" sz="2000" dirty="0"/>
              <a:t>Environmental Protection Act 1995</a:t>
            </a:r>
          </a:p>
          <a:p>
            <a:pPr lvl="1" eaLnBrk="1" hangingPunct="1"/>
            <a:r>
              <a:rPr lang="en-GB" altLang="en-US" sz="2000" dirty="0"/>
              <a:t>Environment Act 1990</a:t>
            </a:r>
          </a:p>
          <a:p>
            <a:pPr lvl="1" eaLnBrk="1" hangingPunct="1"/>
            <a:r>
              <a:rPr lang="en-GB" altLang="en-US" sz="2000" dirty="0"/>
              <a:t>Water Resources Act 1991</a:t>
            </a:r>
          </a:p>
        </p:txBody>
      </p:sp>
      <p:sp>
        <p:nvSpPr>
          <p:cNvPr id="60420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E1C80069-7887-42A0-8F0F-9BBC3640E38C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20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761195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0568200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2"/>
          <p:cNvSpPr>
            <a:spLocks noGrp="1" noChangeArrowheads="1"/>
          </p:cNvSpPr>
          <p:nvPr>
            <p:ph type="title"/>
          </p:nvPr>
        </p:nvSpPr>
        <p:spPr>
          <a:xfrm>
            <a:off x="539750" y="476250"/>
            <a:ext cx="7772400" cy="1143000"/>
          </a:xfrm>
        </p:spPr>
        <p:txBody>
          <a:bodyPr/>
          <a:lstStyle/>
          <a:p>
            <a:pPr eaLnBrk="1" hangingPunct="1"/>
            <a:r>
              <a:rPr lang="en-GB" altLang="en-US" sz="2800" dirty="0"/>
              <a:t>LEGISLATION TO PROTECT THE COMPETITIVENESS OF MARKETS</a:t>
            </a:r>
          </a:p>
        </p:txBody>
      </p:sp>
      <p:sp>
        <p:nvSpPr>
          <p:cNvPr id="62467" name="Rectangle 3"/>
          <p:cNvSpPr>
            <a:spLocks noGrp="1" noChangeArrowheads="1"/>
          </p:cNvSpPr>
          <p:nvPr>
            <p:ph idx="1"/>
          </p:nvPr>
        </p:nvSpPr>
        <p:spPr>
          <a:xfrm>
            <a:off x="398571" y="1759058"/>
            <a:ext cx="8178800" cy="3858514"/>
          </a:xfrm>
        </p:spPr>
        <p:txBody>
          <a:bodyPr/>
          <a:lstStyle/>
          <a:p>
            <a:pPr eaLnBrk="1" hangingPunct="1"/>
            <a:r>
              <a:rPr lang="en-GB" altLang="en-US" sz="2400" dirty="0"/>
              <a:t>Presumption that competitive markets are more efficient</a:t>
            </a:r>
          </a:p>
          <a:p>
            <a:pPr eaLnBrk="1" hangingPunct="1"/>
            <a:r>
              <a:rPr lang="en-GB" altLang="en-US" sz="2400" dirty="0"/>
              <a:t>Common law acts against restraint of trade</a:t>
            </a:r>
          </a:p>
          <a:p>
            <a:pPr eaLnBrk="1" hangingPunct="1"/>
            <a:r>
              <a:rPr lang="en-GB" altLang="en-US" sz="2400" dirty="0"/>
              <a:t>Statutory regulatory framework (e.g. Competition Act; Articles 85 and 86 of Treaty of Rome)</a:t>
            </a:r>
          </a:p>
        </p:txBody>
      </p:sp>
      <p:sp>
        <p:nvSpPr>
          <p:cNvPr id="62468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AF6F74FD-90B6-426E-9A4E-6C9A5899CF54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21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817466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117626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Rectangle 3"/>
          <p:cNvSpPr>
            <a:spLocks noGrp="1" noChangeArrowheads="1"/>
          </p:cNvSpPr>
          <p:nvPr>
            <p:ph idx="1"/>
          </p:nvPr>
        </p:nvSpPr>
        <p:spPr>
          <a:xfrm>
            <a:off x="395289" y="2060575"/>
            <a:ext cx="7082644" cy="2255703"/>
          </a:xfrm>
        </p:spPr>
        <p:txBody>
          <a:bodyPr>
            <a:normAutofit fontScale="92500"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Holidays are bought on trust – you cannot evaluate the holiday until after purchase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Many codes of conduct have had mixed success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Now much more legislation to protect consumers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But is there now too much protection?</a:t>
            </a:r>
          </a:p>
          <a:p>
            <a:r>
              <a:rPr lang="en-GB" altLang="en-US" sz="2400" dirty="0">
                <a:hlinkClick r:id="rId2"/>
              </a:rPr>
              <a:t>https://www.youtube.com/watch?v=GO7YF7BfgXk</a:t>
            </a:r>
            <a:endParaRPr lang="en-GB" altLang="en-US" sz="2400" dirty="0"/>
          </a:p>
          <a:p>
            <a:endParaRPr lang="en-GB" altLang="en-US" sz="2400" dirty="0"/>
          </a:p>
        </p:txBody>
      </p:sp>
      <p:sp>
        <p:nvSpPr>
          <p:cNvPr id="64519" name="Slide Number Placeholder 6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5F48488A-33BB-4B92-8DCA-A98D3959D631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22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sp>
        <p:nvSpPr>
          <p:cNvPr id="64515" name="AutoShape 4"/>
          <p:cNvSpPr>
            <a:spLocks noChangeArrowheads="1"/>
          </p:cNvSpPr>
          <p:nvPr/>
        </p:nvSpPr>
        <p:spPr bwMode="auto">
          <a:xfrm>
            <a:off x="694733" y="271930"/>
            <a:ext cx="2808288" cy="1350425"/>
          </a:xfrm>
          <a:prstGeom prst="cloudCallout">
            <a:avLst>
              <a:gd name="adj1" fmla="val 71481"/>
              <a:gd name="adj2" fmla="val -11477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 type="none" w="sm" len="sm"/>
            <a:tailEnd type="none" w="sm" len="sm"/>
          </a:ln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GB" altLang="en-US" dirty="0">
                <a:latin typeface="Tahoma" panose="020B0604030504040204" pitchFamily="34" charset="0"/>
              </a:rPr>
              <a:t>CASE STUDY</a:t>
            </a:r>
          </a:p>
        </p:txBody>
      </p:sp>
      <p:sp>
        <p:nvSpPr>
          <p:cNvPr id="64516" name="Text Box 5"/>
          <p:cNvSpPr txBox="1">
            <a:spLocks noChangeArrowheads="1"/>
          </p:cNvSpPr>
          <p:nvPr/>
        </p:nvSpPr>
        <p:spPr bwMode="auto">
          <a:xfrm>
            <a:off x="4030663" y="476250"/>
            <a:ext cx="5113337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lang="en-GB" altLang="en-US" sz="2000" b="1" dirty="0">
                <a:solidFill>
                  <a:schemeClr val="accent6"/>
                </a:solidFill>
                <a:latin typeface="Tahoma" panose="020B0604030504040204" pitchFamily="34" charset="0"/>
              </a:rPr>
              <a:t>LEGISLATION STRENGTHENED IN A BID TO END “NIGHTMARE” HOLIDAYS</a:t>
            </a:r>
          </a:p>
        </p:txBody>
      </p:sp>
      <p:pic>
        <p:nvPicPr>
          <p:cNvPr id="64518" name="Picture 8" descr="Case Study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1482" y="1184136"/>
            <a:ext cx="2072517" cy="18752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817466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1320223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Rectangle 2"/>
          <p:cNvSpPr>
            <a:spLocks noGrp="1" noChangeArrowheads="1"/>
          </p:cNvSpPr>
          <p:nvPr>
            <p:ph type="title"/>
          </p:nvPr>
        </p:nvSpPr>
        <p:spPr>
          <a:xfrm>
            <a:off x="706465" y="300038"/>
            <a:ext cx="7772400" cy="571500"/>
          </a:xfrm>
        </p:spPr>
        <p:txBody>
          <a:bodyPr/>
          <a:lstStyle/>
          <a:p>
            <a:pPr eaLnBrk="1" hangingPunct="1"/>
            <a:r>
              <a:rPr lang="en-GB" altLang="en-US" sz="2800" dirty="0"/>
              <a:t>SUMMARY</a:t>
            </a:r>
          </a:p>
        </p:txBody>
      </p:sp>
      <p:sp>
        <p:nvSpPr>
          <p:cNvPr id="65539" name="Rectangle 3"/>
          <p:cNvSpPr>
            <a:spLocks noGrp="1" noChangeArrowheads="1"/>
          </p:cNvSpPr>
          <p:nvPr>
            <p:ph idx="1"/>
          </p:nvPr>
        </p:nvSpPr>
        <p:spPr>
          <a:xfrm>
            <a:off x="684213" y="1484313"/>
            <a:ext cx="7772400" cy="4259262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400" dirty="0"/>
              <a:t>You should now understand 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sz="800" dirty="0"/>
          </a:p>
          <a:p>
            <a:pPr lvl="1" eaLnBrk="1" hangingPunct="1">
              <a:lnSpc>
                <a:spcPct val="90000"/>
              </a:lnSpc>
              <a:buFont typeface="Symbol" panose="05050102010706020507" pitchFamily="18" charset="2"/>
              <a:buChar char="·"/>
            </a:pPr>
            <a:r>
              <a:rPr lang="en-GB" altLang="en-US" sz="2000" dirty="0"/>
              <a:t>The basic principles of law as they affect business organisations </a:t>
            </a:r>
          </a:p>
          <a:p>
            <a:pPr lvl="1" eaLnBrk="1" hangingPunct="1">
              <a:lnSpc>
                <a:spcPct val="90000"/>
              </a:lnSpc>
              <a:buFont typeface="Symbol" panose="05050102010706020507" pitchFamily="18" charset="2"/>
              <a:buChar char="·"/>
            </a:pPr>
            <a:r>
              <a:rPr lang="en-GB" altLang="en-US" sz="2000" dirty="0"/>
              <a:t>Legal remedies and processes available to a firm's customers</a:t>
            </a:r>
          </a:p>
          <a:p>
            <a:pPr lvl="1" eaLnBrk="1" hangingPunct="1">
              <a:lnSpc>
                <a:spcPct val="90000"/>
              </a:lnSpc>
              <a:buFont typeface="Symbol" panose="05050102010706020507" pitchFamily="18" charset="2"/>
              <a:buChar char="·"/>
            </a:pPr>
            <a:r>
              <a:rPr lang="en-GB" altLang="en-US" sz="2000" dirty="0">
                <a:solidFill>
                  <a:srgbClr val="000000"/>
                </a:solidFill>
              </a:rPr>
              <a:t>Voluntary codes of conduct as an alternative to law</a:t>
            </a:r>
          </a:p>
          <a:p>
            <a:pPr lvl="1" eaLnBrk="1" hangingPunct="1">
              <a:lnSpc>
                <a:spcPct val="90000"/>
              </a:lnSpc>
              <a:buFont typeface="Symbol" panose="05050102010706020507" pitchFamily="18" charset="2"/>
              <a:buNone/>
            </a:pPr>
            <a:endParaRPr lang="en-GB" altLang="en-US" sz="900" dirty="0">
              <a:solidFill>
                <a:srgbClr val="000000"/>
              </a:solidFill>
            </a:endParaRPr>
          </a:p>
          <a:p>
            <a:pPr lvl="1" eaLnBrk="1" hangingPunct="1">
              <a:lnSpc>
                <a:spcPct val="90000"/>
              </a:lnSpc>
              <a:buFont typeface="Symbol" panose="05050102010706020507" pitchFamily="18" charset="2"/>
              <a:buNone/>
            </a:pPr>
            <a:r>
              <a:rPr lang="en-GB" altLang="en-US" dirty="0">
                <a:solidFill>
                  <a:srgbClr val="000000"/>
                </a:solidFill>
              </a:rPr>
              <a:t>Remember, the law can be very complex.</a:t>
            </a:r>
          </a:p>
          <a:p>
            <a:pPr lvl="1" eaLnBrk="1" hangingPunct="1">
              <a:lnSpc>
                <a:spcPct val="90000"/>
              </a:lnSpc>
              <a:buFont typeface="Symbol" panose="05050102010706020507" pitchFamily="18" charset="2"/>
              <a:buNone/>
            </a:pPr>
            <a:endParaRPr lang="en-GB" altLang="en-US" sz="1000" dirty="0">
              <a:solidFill>
                <a:srgbClr val="000000"/>
              </a:solidFill>
            </a:endParaRPr>
          </a:p>
          <a:p>
            <a:pPr lvl="1" eaLnBrk="1" hangingPunct="1">
              <a:lnSpc>
                <a:spcPct val="90000"/>
              </a:lnSpc>
              <a:buFont typeface="Symbol" panose="05050102010706020507" pitchFamily="18" charset="2"/>
              <a:buNone/>
            </a:pPr>
            <a:r>
              <a:rPr lang="en-GB" altLang="en-US" dirty="0">
                <a:solidFill>
                  <a:srgbClr val="000000"/>
                </a:solidFill>
              </a:rPr>
              <a:t>This session has only covered basic  principles!</a:t>
            </a:r>
          </a:p>
          <a:p>
            <a:pPr lvl="1" eaLnBrk="1" hangingPunct="1">
              <a:lnSpc>
                <a:spcPct val="90000"/>
              </a:lnSpc>
              <a:buFontTx/>
              <a:buNone/>
            </a:pPr>
            <a:endParaRPr lang="en-GB" altLang="en-US" sz="2400" dirty="0"/>
          </a:p>
        </p:txBody>
      </p:sp>
      <p:sp>
        <p:nvSpPr>
          <p:cNvPr id="65540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6D788CC5-DDE1-45B1-A8EB-52889ABC8328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23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817466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288310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1150</TotalTime>
  <Words>1026</Words>
  <Application>Microsoft Office PowerPoint</Application>
  <PresentationFormat>On-screen Show (4:3)</PresentationFormat>
  <Paragraphs>179</Paragraphs>
  <Slides>23</Slides>
  <Notes>19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31" baseType="lpstr">
      <vt:lpstr>Arial</vt:lpstr>
      <vt:lpstr>Calibri</vt:lpstr>
      <vt:lpstr>Myriad Pro</vt:lpstr>
      <vt:lpstr>Symbol</vt:lpstr>
      <vt:lpstr>Tahoma</vt:lpstr>
      <vt:lpstr>Times New Roman</vt:lpstr>
      <vt:lpstr>Verdana</vt:lpstr>
      <vt:lpstr>20140311PresentationUWTSDTemplate</vt:lpstr>
      <vt:lpstr>The Legal  Environment </vt:lpstr>
      <vt:lpstr>LEARNING OBJECTIVES</vt:lpstr>
      <vt:lpstr>THE LEGAL ENVIRONMENT AFFECTS BUSINESSES IN MANY WAYS</vt:lpstr>
      <vt:lpstr>TWO SOURCES OF LAW</vt:lpstr>
      <vt:lpstr>THE LAW OF CONTRACT</vt:lpstr>
      <vt:lpstr>PowerPoint Presentation</vt:lpstr>
      <vt:lpstr>LAW OF NEGLIGENCE</vt:lpstr>
      <vt:lpstr>THE LEGAL SYSTEM (In England)</vt:lpstr>
      <vt:lpstr>ENFORCEMENT OF CONSUMER LEGISLATION</vt:lpstr>
      <vt:lpstr>STATUTORY INTERVENTION IN CONSUMER LAW</vt:lpstr>
      <vt:lpstr>CODES OF CONDUCT</vt:lpstr>
      <vt:lpstr>EMPLOYMENT LAW</vt:lpstr>
      <vt:lpstr>CONTRACT OF EMPLOYMENT</vt:lpstr>
      <vt:lpstr>INCREASING LEVELS OF LEGAL PROTECTION FOR EMPLOYEES</vt:lpstr>
      <vt:lpstr>DISCRIMINATION AT WORK</vt:lpstr>
      <vt:lpstr>RIGHTS TO WORKERS’ REPRESENTATION</vt:lpstr>
      <vt:lpstr>HUMAN RIGHTS ACTS</vt:lpstr>
      <vt:lpstr>PROTECTION OF COMPANY’S INTANGIBLE ASSETS</vt:lpstr>
      <vt:lpstr>LAW AND THE INTERNET</vt:lpstr>
      <vt:lpstr>LAW AND PRODUCTION PROCESSES</vt:lpstr>
      <vt:lpstr>LEGISLATION TO PROTECT THE COMPETITIVENESS OF MARKETS</vt:lpstr>
      <vt:lpstr>PowerPoint Presentation</vt:lpstr>
      <vt:lpstr>SUMMARY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Rexon Nting</cp:lastModifiedBy>
  <cp:revision>81</cp:revision>
  <cp:lastPrinted>2018-07-09T15:27:01Z</cp:lastPrinted>
  <dcterms:created xsi:type="dcterms:W3CDTF">2002-10-07T19:43:58Z</dcterms:created>
  <dcterms:modified xsi:type="dcterms:W3CDTF">2023-07-09T17:23:33Z</dcterms:modified>
</cp:coreProperties>
</file>