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notesMasterIdLst>
    <p:notesMasterId r:id="rId29"/>
  </p:notesMasterIdLst>
  <p:handoutMasterIdLst>
    <p:handoutMasterId r:id="rId30"/>
  </p:handoutMasterIdLst>
  <p:sldIdLst>
    <p:sldId id="257" r:id="rId5"/>
    <p:sldId id="286" r:id="rId6"/>
    <p:sldId id="346" r:id="rId7"/>
    <p:sldId id="347" r:id="rId8"/>
    <p:sldId id="345" r:id="rId9"/>
    <p:sldId id="340" r:id="rId10"/>
    <p:sldId id="337" r:id="rId11"/>
    <p:sldId id="323" r:id="rId12"/>
    <p:sldId id="327" r:id="rId13"/>
    <p:sldId id="328" r:id="rId14"/>
    <p:sldId id="329" r:id="rId15"/>
    <p:sldId id="324" r:id="rId16"/>
    <p:sldId id="332" r:id="rId17"/>
    <p:sldId id="333" r:id="rId18"/>
    <p:sldId id="334" r:id="rId19"/>
    <p:sldId id="341" r:id="rId20"/>
    <p:sldId id="335" r:id="rId21"/>
    <p:sldId id="342" r:id="rId22"/>
    <p:sldId id="343" r:id="rId23"/>
    <p:sldId id="330" r:id="rId24"/>
    <p:sldId id="331" r:id="rId25"/>
    <p:sldId id="338" r:id="rId26"/>
    <p:sldId id="336" r:id="rId27"/>
    <p:sldId id="339" r:id="rId2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80" autoAdjust="0"/>
  </p:normalViewPr>
  <p:slideViewPr>
    <p:cSldViewPr>
      <p:cViewPr varScale="1">
        <p:scale>
          <a:sx n="87" d="100"/>
          <a:sy n="87" d="100"/>
        </p:scale>
        <p:origin x="90" y="45"/>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2/20/2019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2/20/2019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2</a:t>
            </a:fld>
            <a:endParaRPr lang="en-GB"/>
          </a:p>
        </p:txBody>
      </p:sp>
    </p:spTree>
    <p:extLst>
      <p:ext uri="{BB962C8B-B14F-4D97-AF65-F5344CB8AC3E}">
        <p14:creationId xmlns:p14="http://schemas.microsoft.com/office/powerpoint/2010/main" val="478151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654" y="1447801"/>
            <a:ext cx="8823360" cy="3329581"/>
          </a:xfrm>
        </p:spPr>
        <p:txBody>
          <a:bodyPr anchor="b"/>
          <a:lstStyle>
            <a:lvl1pPr>
              <a:defRPr sz="7198"/>
            </a:lvl1pPr>
          </a:lstStyle>
          <a:p>
            <a:r>
              <a:rPr lang="en-US" smtClean="0"/>
              <a:t>Click to edit Master title style</a:t>
            </a:r>
            <a:endParaRPr lang="en-US" dirty="0"/>
          </a:p>
        </p:txBody>
      </p:sp>
      <p:sp>
        <p:nvSpPr>
          <p:cNvPr id="3" name="Subtitle 2"/>
          <p:cNvSpPr>
            <a:spLocks noGrp="1"/>
          </p:cNvSpPr>
          <p:nvPr>
            <p:ph type="subTitle" idx="1"/>
          </p:nvPr>
        </p:nvSpPr>
        <p:spPr>
          <a:xfrm>
            <a:off x="1154654" y="4777380"/>
            <a:ext cx="8823360" cy="861420"/>
          </a:xfrm>
        </p:spPr>
        <p:txBody>
          <a:bodyPr anchor="t"/>
          <a:lstStyle>
            <a:lvl1pPr marL="0" indent="0" algn="l">
              <a:buNone/>
              <a:defRPr cap="all">
                <a:solidFill>
                  <a:schemeClr val="accent1"/>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832417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254911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656" y="2861734"/>
            <a:ext cx="8823359" cy="1915647"/>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0" cy="860400"/>
          </a:xfrm>
        </p:spPr>
        <p:txBody>
          <a:bodyPr anchor="t"/>
          <a:lstStyle>
            <a:lvl1pPr marL="0" indent="0" algn="l">
              <a:buNone/>
              <a:defRPr sz="1999" cap="all">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33838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025" y="2060576"/>
            <a:ext cx="4395194" cy="4195763"/>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3021" y="2056093"/>
            <a:ext cx="4395196" cy="4200245"/>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627515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026" y="1905000"/>
            <a:ext cx="4395193"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025"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3023" y="1905000"/>
            <a:ext cx="439519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3023"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281404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819103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35924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3" y="1447800"/>
            <a:ext cx="3400178" cy="1447800"/>
          </a:xfrm>
        </p:spPr>
        <p:txBody>
          <a:bodyPr anchor="b"/>
          <a:lstStyle>
            <a:lvl1pPr algn="l">
              <a:defRPr sz="2399" b="0"/>
            </a:lvl1pPr>
          </a:lstStyle>
          <a:p>
            <a:r>
              <a:rPr lang="en-US" smtClean="0"/>
              <a:t>Click to edit Master title style</a:t>
            </a:r>
            <a:endParaRPr lang="en-US" dirty="0"/>
          </a:p>
        </p:txBody>
      </p:sp>
      <p:sp>
        <p:nvSpPr>
          <p:cNvPr id="3" name="Content Placeholder 2"/>
          <p:cNvSpPr>
            <a:spLocks noGrp="1"/>
          </p:cNvSpPr>
          <p:nvPr>
            <p:ph idx="1"/>
          </p:nvPr>
        </p:nvSpPr>
        <p:spPr>
          <a:xfrm>
            <a:off x="4783370" y="1447800"/>
            <a:ext cx="5194644" cy="4572000"/>
          </a:xfrm>
        </p:spPr>
        <p:txBody>
          <a:bodyPr anchor="ctr">
            <a:normAutofit/>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654" y="3129281"/>
            <a:ext cx="3400177" cy="2895599"/>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CD9712D-992A-4AB1-A5C2-575F75921AA2}" type="datetimeFigureOut">
              <a:rPr lang="en-US" smtClean="0"/>
              <a:pPr/>
              <a:t>2/20/2019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690236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606" y="1854192"/>
            <a:ext cx="5091580" cy="1574808"/>
          </a:xfrm>
        </p:spPr>
        <p:txBody>
          <a:bodyPr anchor="b">
            <a:normAutofit/>
          </a:bodyPr>
          <a:lstStyle>
            <a:lvl1pPr algn="l">
              <a:defRPr sz="35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7736" y="1143000"/>
            <a:ext cx="3199567"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4" y="3657600"/>
            <a:ext cx="5083655" cy="1371600"/>
          </a:xfrm>
        </p:spPr>
        <p:txBody>
          <a:bodyPr>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12089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6" y="4800587"/>
            <a:ext cx="8823359" cy="566738"/>
          </a:xfrm>
        </p:spPr>
        <p:txBody>
          <a:bodyPr anchor="b">
            <a:normAutofit/>
          </a:bodyPr>
          <a:lstStyle>
            <a:lvl1pPr algn="l">
              <a:defRPr sz="23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654" y="685800"/>
            <a:ext cx="8823360"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5" y="5367325"/>
            <a:ext cx="882335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092638814"/>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4" y="1447800"/>
            <a:ext cx="8823361" cy="1981200"/>
          </a:xfrm>
        </p:spPr>
        <p:txBody>
          <a:bodyPr/>
          <a:lstStyle>
            <a:lvl1pPr>
              <a:defRPr sz="4799"/>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654" y="3657600"/>
            <a:ext cx="8823361" cy="23622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659541481"/>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391" y="1447800"/>
            <a:ext cx="7997232" cy="2323374"/>
          </a:xfrm>
        </p:spPr>
        <p:txBody>
          <a:bodyPr/>
          <a:lstStyle>
            <a:lvl1pPr>
              <a:defRPr sz="4799"/>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29898" y="3771174"/>
            <a:ext cx="7277753"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654" y="4350657"/>
            <a:ext cx="8823361" cy="16764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
        <p:nvSpPr>
          <p:cNvPr id="9" name="TextBox 8"/>
          <p:cNvSpPr txBox="1"/>
          <p:nvPr/>
        </p:nvSpPr>
        <p:spPr>
          <a:xfrm>
            <a:off x="898061" y="971253"/>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
        <p:nvSpPr>
          <p:cNvPr id="13" name="TextBox 12"/>
          <p:cNvSpPr txBox="1"/>
          <p:nvPr/>
        </p:nvSpPr>
        <p:spPr>
          <a:xfrm>
            <a:off x="9328060" y="2613787"/>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Tree>
    <p:extLst>
      <p:ext uri="{BB962C8B-B14F-4D97-AF65-F5344CB8AC3E}">
        <p14:creationId xmlns:p14="http://schemas.microsoft.com/office/powerpoint/2010/main" val="1523315112"/>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653" y="3124201"/>
            <a:ext cx="8823362" cy="1653180"/>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1" cy="860400"/>
          </a:xfrm>
        </p:spPr>
        <p:txBody>
          <a:bodyPr anchor="t"/>
          <a:lstStyle>
            <a:lvl1pPr marL="0" indent="0" algn="l">
              <a:buNone/>
              <a:defRPr sz="1999" cap="none">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784891859"/>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32782" y="1981200"/>
            <a:ext cx="294609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293" y="2667000"/>
            <a:ext cx="2926588"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2648" y="1981200"/>
            <a:ext cx="2935476"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2097" y="2667000"/>
            <a:ext cx="2946027"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1981200"/>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2845" y="2667000"/>
            <a:ext cx="2931349"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496176178"/>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52293" y="4250949"/>
            <a:ext cx="293928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293" y="2209800"/>
            <a:ext cx="293928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293" y="4827212"/>
            <a:ext cx="2939284"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8363" y="4250949"/>
            <a:ext cx="2929762"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8362" y="2209800"/>
            <a:ext cx="292976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7009" y="4827211"/>
            <a:ext cx="293364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4250949"/>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2844" y="2209800"/>
            <a:ext cx="2931349"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2720" y="4827209"/>
            <a:ext cx="293523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2/20/2019</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877857662"/>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580156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2050" y="430214"/>
            <a:ext cx="1752145"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294" y="887414"/>
            <a:ext cx="7421216"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24429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4035961"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522016" cy="2365453"/>
          </a:xfrm>
          <a:prstGeom prst="rect">
            <a:avLst/>
          </a:prstGeom>
        </p:spPr>
      </p:pic>
      <p:sp>
        <p:nvSpPr>
          <p:cNvPr id="16" name="Oval 15"/>
          <p:cNvSpPr/>
          <p:nvPr/>
        </p:nvSpPr>
        <p:spPr>
          <a:xfrm>
            <a:off x="8606770" y="1676400"/>
            <a:ext cx="2818666"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7330" y="1"/>
            <a:ext cx="1602969"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6770" y="6096000"/>
            <a:ext cx="993475" cy="762000"/>
          </a:xfrm>
          <a:prstGeom prst="rect">
            <a:avLst/>
          </a:prstGeom>
        </p:spPr>
      </p:pic>
      <p:sp>
        <p:nvSpPr>
          <p:cNvPr id="14" name="Rectangle 13"/>
          <p:cNvSpPr/>
          <p:nvPr/>
        </p:nvSpPr>
        <p:spPr>
          <a:xfrm>
            <a:off x="10435094" y="0"/>
            <a:ext cx="685621"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5943" y="452718"/>
            <a:ext cx="9402274"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025" y="2052919"/>
            <a:ext cx="894421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2866" y="1790741"/>
            <a:ext cx="990599" cy="30472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CD9712D-992A-4AB1-A5C2-575F75921AA2}" type="datetimeFigureOut">
              <a:rPr lang="en-US" smtClean="0"/>
              <a:pPr/>
              <a:t>2/20/2019</a:t>
            </a:fld>
            <a:endParaRPr lang="en-US" dirty="0"/>
          </a:p>
        </p:txBody>
      </p:sp>
      <p:sp>
        <p:nvSpPr>
          <p:cNvPr id="5" name="Footer Placeholder 4"/>
          <p:cNvSpPr>
            <a:spLocks noGrp="1"/>
          </p:cNvSpPr>
          <p:nvPr>
            <p:ph type="ftr" sz="quarter" idx="3"/>
          </p:nvPr>
        </p:nvSpPr>
        <p:spPr>
          <a:xfrm rot="5400000">
            <a:off x="8948740" y="3225337"/>
            <a:ext cx="3859795" cy="304722"/>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49844" y="295730"/>
            <a:ext cx="837981" cy="767687"/>
          </a:xfrm>
          <a:prstGeom prst="rect">
            <a:avLst/>
          </a:prstGeom>
        </p:spPr>
        <p:txBody>
          <a:bodyPr vert="horz" lIns="91440" tIns="45720" rIns="91440" bIns="45720" rtlCol="0" anchor="b"/>
          <a:lstStyle>
            <a:lvl1pPr algn="ctr">
              <a:defRPr sz="2799" b="0" i="0">
                <a:solidFill>
                  <a:schemeClr val="tx1">
                    <a:tint val="75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201970799"/>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457063" rtl="0" eaLnBrk="1" latinLnBrk="0" hangingPunct="1">
        <a:spcBef>
          <a:spcPct val="0"/>
        </a:spcBef>
        <a:buNone/>
        <a:defRPr sz="4199"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accent1"/>
        </a:buClr>
        <a:buSzPct val="80000"/>
        <a:buFont typeface="Wingdings 3" charset="2"/>
        <a:buChar char=""/>
        <a:defRPr sz="1999" b="0" i="0" kern="1200">
          <a:solidFill>
            <a:schemeClr val="tx1"/>
          </a:solidFill>
          <a:latin typeface="+mj-lt"/>
          <a:ea typeface="+mj-ea"/>
          <a:cs typeface="+mj-cs"/>
        </a:defRPr>
      </a:lvl1pPr>
      <a:lvl2pPr marL="742727" indent="-285664" algn="l" defTabSz="457063" rtl="0" eaLnBrk="1" latinLnBrk="0" hangingPunct="1">
        <a:spcBef>
          <a:spcPts val="1000"/>
        </a:spcBef>
        <a:spcAft>
          <a:spcPts val="0"/>
        </a:spcAft>
        <a:buClr>
          <a:schemeClr val="accent1"/>
        </a:buClr>
        <a:buSzPct val="80000"/>
        <a:buFont typeface="Wingdings 3" charset="2"/>
        <a:buChar char=""/>
        <a:defRPr sz="1799" b="0" i="0" kern="1200">
          <a:solidFill>
            <a:schemeClr val="tx1"/>
          </a:solidFill>
          <a:latin typeface="+mj-lt"/>
          <a:ea typeface="+mj-ea"/>
          <a:cs typeface="+mj-cs"/>
        </a:defRPr>
      </a:lvl2pPr>
      <a:lvl3pPr marL="1142657" indent="-228531" algn="l" defTabSz="457063"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599720"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6783"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3846"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0908"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7971"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5034"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12" Type="http://schemas.openxmlformats.org/officeDocument/2006/relationships/image" Target="../media/image19.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11" Type="http://schemas.openxmlformats.org/officeDocument/2006/relationships/image" Target="../media/image18.jpe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11.jpeg"/><Relationship Id="rId9" Type="http://schemas.openxmlformats.org/officeDocument/2006/relationships/image" Target="../media/image1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solidFill>
                  <a:schemeClr val="accent2">
                    <a:lumMod val="20000"/>
                    <a:lumOff val="80000"/>
                  </a:schemeClr>
                </a:solidFill>
              </a:rPr>
              <a:t>Diversity and Difference</a:t>
            </a:r>
            <a:endParaRPr lang="en-US" dirty="0">
              <a:solidFill>
                <a:schemeClr val="accent2">
                  <a:lumMod val="20000"/>
                  <a:lumOff val="80000"/>
                </a:schemeClr>
              </a:solidFill>
            </a:endParaRPr>
          </a:p>
        </p:txBody>
      </p:sp>
      <p:sp>
        <p:nvSpPr>
          <p:cNvPr id="3" name="Subtitle 2"/>
          <p:cNvSpPr>
            <a:spLocks noGrp="1"/>
          </p:cNvSpPr>
          <p:nvPr>
            <p:ph type="subTitle" idx="1"/>
          </p:nvPr>
        </p:nvSpPr>
        <p:spPr/>
        <p:txBody>
          <a:bodyPr/>
          <a:lstStyle/>
          <a:p>
            <a:r>
              <a:rPr lang="en-US" dirty="0" err="1" smtClean="0"/>
              <a:t>Programme</a:t>
            </a:r>
            <a:r>
              <a:rPr lang="en-US" dirty="0" smtClean="0"/>
              <a:t> Director: Andrea Williams</a:t>
            </a:r>
            <a:endParaRPr lang="en-US" dirty="0"/>
          </a:p>
        </p:txBody>
      </p:sp>
      <p:pic>
        <p:nvPicPr>
          <p:cNvPr id="4" name="Picture 3"/>
          <p:cNvPicPr>
            <a:picLocks noChangeAspect="1"/>
          </p:cNvPicPr>
          <p:nvPr/>
        </p:nvPicPr>
        <p:blipFill>
          <a:blip r:embed="rId2"/>
          <a:stretch>
            <a:fillRect/>
          </a:stretch>
        </p:blipFill>
        <p:spPr>
          <a:xfrm>
            <a:off x="7318548" y="2564904"/>
            <a:ext cx="4328535" cy="2877561"/>
          </a:xfrm>
          <a:prstGeom prst="rect">
            <a:avLst/>
          </a:prstGeom>
        </p:spPr>
      </p:pic>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316" y="-819472"/>
            <a:ext cx="11017224" cy="2664297"/>
          </a:xfrm>
        </p:spPr>
        <p:txBody>
          <a:bodyPr>
            <a:normAutofit/>
          </a:bodyPr>
          <a:lstStyle/>
          <a:p>
            <a:pPr algn="ctr"/>
            <a:r>
              <a:rPr lang="en-GB" sz="2800" b="1" dirty="0"/>
              <a:t/>
            </a:r>
            <a:br>
              <a:rPr lang="en-GB" sz="2800" b="1" dirty="0"/>
            </a:br>
            <a:r>
              <a:rPr lang="en-GB" sz="2800" b="1" dirty="0"/>
              <a:t/>
            </a:r>
            <a:br>
              <a:rPr lang="en-GB" sz="2800" b="1" dirty="0"/>
            </a:br>
            <a:r>
              <a:rPr lang="en-GB" sz="2800" b="1" dirty="0"/>
              <a:t/>
            </a:r>
            <a:br>
              <a:rPr lang="en-GB" sz="2800" b="1" dirty="0"/>
            </a:br>
            <a:r>
              <a:rPr lang="en-GB" sz="2800" b="1" dirty="0" smtClean="0"/>
              <a:t>                </a:t>
            </a:r>
            <a:br>
              <a:rPr lang="en-GB" sz="2800" b="1" dirty="0" smtClean="0"/>
            </a:br>
            <a:r>
              <a:rPr lang="en-GB" sz="2800" b="1" dirty="0"/>
              <a:t> </a:t>
            </a:r>
            <a:r>
              <a:rPr lang="en-GB" sz="2800" b="1" dirty="0" smtClean="0"/>
              <a:t>             </a:t>
            </a:r>
            <a:r>
              <a:rPr lang="en-GB" sz="4000" b="1" dirty="0" smtClean="0">
                <a:latin typeface="+mn-lt"/>
              </a:rPr>
              <a:t>Andrea </a:t>
            </a:r>
            <a:r>
              <a:rPr lang="en-GB" sz="4000" b="1" dirty="0">
                <a:latin typeface="+mn-lt"/>
              </a:rPr>
              <a:t>Williams</a:t>
            </a:r>
          </a:p>
        </p:txBody>
      </p:sp>
      <p:sp>
        <p:nvSpPr>
          <p:cNvPr id="3" name="Content Placeholder 2"/>
          <p:cNvSpPr>
            <a:spLocks noGrp="1"/>
          </p:cNvSpPr>
          <p:nvPr>
            <p:ph idx="1"/>
          </p:nvPr>
        </p:nvSpPr>
        <p:spPr>
          <a:xfrm>
            <a:off x="693812" y="1340768"/>
            <a:ext cx="10342885" cy="4869160"/>
          </a:xfrm>
        </p:spPr>
        <p:txBody>
          <a:bodyPr>
            <a:normAutofit/>
          </a:bodyPr>
          <a:lstStyle/>
          <a:p>
            <a:pPr marL="0" indent="0" algn="ctr">
              <a:buNone/>
            </a:pPr>
            <a:endParaRPr lang="en-GB" sz="3200" b="1" dirty="0"/>
          </a:p>
          <a:p>
            <a:pPr marL="0" indent="0" algn="ctr">
              <a:buNone/>
            </a:pPr>
            <a:r>
              <a:rPr lang="en-GB" sz="4600" b="1" dirty="0" smtClean="0"/>
              <a:t>Contact </a:t>
            </a:r>
            <a:r>
              <a:rPr lang="en-GB" sz="4600" b="1" dirty="0"/>
              <a:t>details:</a:t>
            </a:r>
          </a:p>
          <a:p>
            <a:pPr marL="0" indent="0" algn="ctr">
              <a:buNone/>
            </a:pPr>
            <a:r>
              <a:rPr lang="en-GB" sz="4600" b="1" dirty="0" smtClean="0"/>
              <a:t>email</a:t>
            </a:r>
            <a:r>
              <a:rPr lang="en-GB" sz="4600" b="1" dirty="0"/>
              <a:t>:</a:t>
            </a:r>
          </a:p>
          <a:p>
            <a:pPr marL="0" indent="0" algn="ctr">
              <a:buNone/>
            </a:pPr>
            <a:r>
              <a:rPr lang="en-GB" sz="4600" b="1" dirty="0"/>
              <a:t>andrea.williams@uwtsd.ac.uk</a:t>
            </a:r>
          </a:p>
          <a:p>
            <a:pPr marL="0" indent="0" algn="ctr">
              <a:buNone/>
            </a:pPr>
            <a:r>
              <a:rPr lang="en-GB" sz="4600" b="1" dirty="0"/>
              <a:t>Tel: 01792 482057</a:t>
            </a:r>
          </a:p>
        </p:txBody>
      </p:sp>
    </p:spTree>
    <p:extLst>
      <p:ext uri="{BB962C8B-B14F-4D97-AF65-F5344CB8AC3E}">
        <p14:creationId xmlns:p14="http://schemas.microsoft.com/office/powerpoint/2010/main" val="232249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Terminology</a:t>
            </a:r>
            <a:endParaRPr lang="en-GB" dirty="0"/>
          </a:p>
        </p:txBody>
      </p:sp>
      <p:sp>
        <p:nvSpPr>
          <p:cNvPr id="8" name="Content Placeholder 7"/>
          <p:cNvSpPr>
            <a:spLocks noGrp="1"/>
          </p:cNvSpPr>
          <p:nvPr>
            <p:ph sz="half" idx="2"/>
          </p:nvPr>
        </p:nvSpPr>
        <p:spPr>
          <a:xfrm>
            <a:off x="1103025" y="1556792"/>
            <a:ext cx="4395194" cy="4699546"/>
          </a:xfrm>
        </p:spPr>
        <p:txBody>
          <a:bodyPr>
            <a:normAutofit/>
          </a:bodyPr>
          <a:lstStyle/>
          <a:p>
            <a:r>
              <a:rPr lang="en-GB" sz="2400" dirty="0" smtClean="0"/>
              <a:t>Values and Beliefs</a:t>
            </a:r>
          </a:p>
          <a:p>
            <a:r>
              <a:rPr lang="en-GB" sz="2400" dirty="0" smtClean="0"/>
              <a:t>Culture</a:t>
            </a:r>
          </a:p>
          <a:p>
            <a:r>
              <a:rPr lang="en-GB" sz="2400" dirty="0" smtClean="0"/>
              <a:t>Inclusivity</a:t>
            </a:r>
          </a:p>
          <a:p>
            <a:r>
              <a:rPr lang="en-GB" sz="2400" dirty="0" smtClean="0"/>
              <a:t>Equality</a:t>
            </a:r>
          </a:p>
          <a:p>
            <a:r>
              <a:rPr lang="en-GB" sz="2400" dirty="0" smtClean="0"/>
              <a:t>Equity</a:t>
            </a:r>
          </a:p>
          <a:p>
            <a:r>
              <a:rPr lang="en-GB" sz="2400" dirty="0" smtClean="0"/>
              <a:t>Prejudice</a:t>
            </a:r>
          </a:p>
          <a:p>
            <a:r>
              <a:rPr lang="en-GB" sz="2400" dirty="0" smtClean="0"/>
              <a:t>Diversity</a:t>
            </a:r>
          </a:p>
          <a:p>
            <a:r>
              <a:rPr lang="en-GB" sz="2400" dirty="0" smtClean="0"/>
              <a:t>Empowerment</a:t>
            </a:r>
            <a:endParaRPr lang="en-GB" sz="2400" dirty="0"/>
          </a:p>
        </p:txBody>
      </p:sp>
      <p:sp>
        <p:nvSpPr>
          <p:cNvPr id="10" name="Content Placeholder 9"/>
          <p:cNvSpPr>
            <a:spLocks noGrp="1"/>
          </p:cNvSpPr>
          <p:nvPr>
            <p:ph sz="quarter" idx="4"/>
          </p:nvPr>
        </p:nvSpPr>
        <p:spPr>
          <a:xfrm>
            <a:off x="5653023" y="1484784"/>
            <a:ext cx="4395194" cy="4771554"/>
          </a:xfrm>
        </p:spPr>
        <p:txBody>
          <a:bodyPr>
            <a:normAutofit lnSpcReduction="10000"/>
          </a:bodyPr>
          <a:lstStyle/>
          <a:p>
            <a:r>
              <a:rPr lang="en-GB" sz="2400" dirty="0" smtClean="0"/>
              <a:t>Stereotyping</a:t>
            </a:r>
          </a:p>
          <a:p>
            <a:r>
              <a:rPr lang="en-GB" sz="2400" dirty="0" smtClean="0"/>
              <a:t>Racism</a:t>
            </a:r>
          </a:p>
          <a:p>
            <a:r>
              <a:rPr lang="en-GB" sz="2400" dirty="0" smtClean="0"/>
              <a:t>Institutional Racism</a:t>
            </a:r>
          </a:p>
          <a:p>
            <a:r>
              <a:rPr lang="en-GB" sz="2400" dirty="0" smtClean="0"/>
              <a:t>Socio-economic Status</a:t>
            </a:r>
          </a:p>
          <a:p>
            <a:r>
              <a:rPr lang="en-GB" sz="2400" dirty="0" smtClean="0"/>
              <a:t>Individualistic</a:t>
            </a:r>
          </a:p>
          <a:p>
            <a:r>
              <a:rPr lang="en-GB" sz="2400" dirty="0" smtClean="0"/>
              <a:t>Secular</a:t>
            </a:r>
          </a:p>
          <a:p>
            <a:r>
              <a:rPr lang="en-GB" sz="2400" dirty="0" smtClean="0"/>
              <a:t>Internalised racism</a:t>
            </a:r>
          </a:p>
          <a:p>
            <a:r>
              <a:rPr lang="en-GB" sz="2400" dirty="0" smtClean="0"/>
              <a:t>Multicultural</a:t>
            </a:r>
          </a:p>
          <a:p>
            <a:r>
              <a:rPr lang="en-GB" sz="2400" dirty="0" smtClean="0"/>
              <a:t>Anti-oppressive practice</a:t>
            </a:r>
          </a:p>
          <a:p>
            <a:r>
              <a:rPr lang="en-GB" sz="2400" dirty="0" smtClean="0"/>
              <a:t>Multi-cultural counselling</a:t>
            </a:r>
          </a:p>
          <a:p>
            <a:endParaRPr lang="en-GB" dirty="0"/>
          </a:p>
        </p:txBody>
      </p:sp>
    </p:spTree>
    <p:extLst>
      <p:ext uri="{BB962C8B-B14F-4D97-AF65-F5344CB8AC3E}">
        <p14:creationId xmlns:p14="http://schemas.microsoft.com/office/powerpoint/2010/main" val="376877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13892" y="1"/>
            <a:ext cx="9001001" cy="6831378"/>
          </a:xfrm>
          <a:prstGeom prst="rect">
            <a:avLst/>
          </a:prstGeom>
        </p:spPr>
      </p:pic>
    </p:spTree>
    <p:extLst>
      <p:ext uri="{BB962C8B-B14F-4D97-AF65-F5344CB8AC3E}">
        <p14:creationId xmlns:p14="http://schemas.microsoft.com/office/powerpoint/2010/main" val="1301414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5">
                    <a:lumMod val="20000"/>
                    <a:lumOff val="80000"/>
                  </a:schemeClr>
                </a:solidFill>
                <a:latin typeface="Californian FB" panose="0207040306080B030204" pitchFamily="18" charset="0"/>
              </a:rPr>
              <a:t>W</a:t>
            </a:r>
            <a:r>
              <a:rPr lang="en-GB" dirty="0" smtClean="0">
                <a:solidFill>
                  <a:schemeClr val="accent5">
                    <a:lumMod val="20000"/>
                    <a:lumOff val="80000"/>
                  </a:schemeClr>
                </a:solidFill>
                <a:latin typeface="Californian FB" panose="0207040306080B030204" pitchFamily="18" charset="0"/>
              </a:rPr>
              <a:t>hat do you see?</a:t>
            </a:r>
            <a:endParaRPr lang="en-GB" dirty="0">
              <a:solidFill>
                <a:schemeClr val="accent5">
                  <a:lumMod val="20000"/>
                  <a:lumOff val="80000"/>
                </a:schemeClr>
              </a:solidFill>
              <a:latin typeface="Californian FB" panose="0207040306080B030204" pitchFamily="18" charset="0"/>
            </a:endParaRPr>
          </a:p>
        </p:txBody>
      </p:sp>
      <p:pic>
        <p:nvPicPr>
          <p:cNvPr id="1030" name="Picture 6" descr="C:\Users\edu-aw\Pictures\imagesJ1A86UKR.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64307" y="1152983"/>
            <a:ext cx="8784976" cy="5334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8089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sz="2800" dirty="0" smtClean="0">
                <a:solidFill>
                  <a:schemeClr val="accent4">
                    <a:lumMod val="20000"/>
                    <a:lumOff val="80000"/>
                  </a:schemeClr>
                </a:solidFill>
                <a:latin typeface="Californian FB" pitchFamily="18" charset="0"/>
              </a:rPr>
              <a:t>What is the first thing that come to mind when you see these pictures?</a:t>
            </a:r>
            <a:endParaRPr lang="en-GB" sz="2800" dirty="0">
              <a:solidFill>
                <a:schemeClr val="accent4">
                  <a:lumMod val="20000"/>
                  <a:lumOff val="80000"/>
                </a:schemeClr>
              </a:solidFill>
              <a:latin typeface="Californian FB" pitchFamily="18" charset="0"/>
            </a:endParaRPr>
          </a:p>
        </p:txBody>
      </p:sp>
      <p:pic>
        <p:nvPicPr>
          <p:cNvPr id="1026" name="Picture 2" descr="C:\Users\Andrea\Pictures\muslim.jpg"/>
          <p:cNvPicPr>
            <a:picLocks noGrp="1" noChangeAspect="1" noChangeArrowheads="1"/>
          </p:cNvPicPr>
          <p:nvPr>
            <p:ph idx="1"/>
          </p:nvPr>
        </p:nvPicPr>
        <p:blipFill>
          <a:blip r:embed="rId2"/>
          <a:srcRect/>
          <a:stretch>
            <a:fillRect/>
          </a:stretch>
        </p:blipFill>
        <p:spPr bwMode="auto">
          <a:xfrm>
            <a:off x="1522413" y="1428737"/>
            <a:ext cx="2233583" cy="2428875"/>
          </a:xfrm>
          <a:prstGeom prst="rect">
            <a:avLst/>
          </a:prstGeom>
          <a:noFill/>
        </p:spPr>
      </p:pic>
      <p:pic>
        <p:nvPicPr>
          <p:cNvPr id="1027" name="Picture 3" descr="C:\Users\Andrea\Pictures\Somalian-women.jpg"/>
          <p:cNvPicPr>
            <a:picLocks noChangeAspect="1" noChangeArrowheads="1"/>
          </p:cNvPicPr>
          <p:nvPr/>
        </p:nvPicPr>
        <p:blipFill>
          <a:blip r:embed="rId3" cstate="print"/>
          <a:srcRect/>
          <a:stretch>
            <a:fillRect/>
          </a:stretch>
        </p:blipFill>
        <p:spPr bwMode="auto">
          <a:xfrm>
            <a:off x="3665520" y="1428737"/>
            <a:ext cx="3000396" cy="2133595"/>
          </a:xfrm>
          <a:prstGeom prst="rect">
            <a:avLst/>
          </a:prstGeom>
          <a:noFill/>
        </p:spPr>
      </p:pic>
      <p:pic>
        <p:nvPicPr>
          <p:cNvPr id="1028" name="Picture 4" descr="C:\Users\Andrea\Pictures\download.jpg"/>
          <p:cNvPicPr>
            <a:picLocks noChangeAspect="1" noChangeArrowheads="1"/>
          </p:cNvPicPr>
          <p:nvPr/>
        </p:nvPicPr>
        <p:blipFill>
          <a:blip r:embed="rId4"/>
          <a:srcRect/>
          <a:stretch>
            <a:fillRect/>
          </a:stretch>
        </p:blipFill>
        <p:spPr bwMode="auto">
          <a:xfrm>
            <a:off x="6665917" y="1428737"/>
            <a:ext cx="2143125" cy="2143125"/>
          </a:xfrm>
          <a:prstGeom prst="rect">
            <a:avLst/>
          </a:prstGeom>
          <a:noFill/>
        </p:spPr>
      </p:pic>
      <p:pic>
        <p:nvPicPr>
          <p:cNvPr id="1029" name="Picture 5" descr="C:\Users\Andrea\Pictures\images (2).jpg"/>
          <p:cNvPicPr>
            <a:picLocks noChangeAspect="1" noChangeArrowheads="1"/>
          </p:cNvPicPr>
          <p:nvPr/>
        </p:nvPicPr>
        <p:blipFill>
          <a:blip r:embed="rId5"/>
          <a:srcRect/>
          <a:stretch>
            <a:fillRect/>
          </a:stretch>
        </p:blipFill>
        <p:spPr bwMode="auto">
          <a:xfrm>
            <a:off x="8656638" y="1428736"/>
            <a:ext cx="2009775" cy="2266950"/>
          </a:xfrm>
          <a:prstGeom prst="rect">
            <a:avLst/>
          </a:prstGeom>
          <a:noFill/>
        </p:spPr>
      </p:pic>
      <p:pic>
        <p:nvPicPr>
          <p:cNvPr id="1031" name="Picture 7" descr="http://www.snohomishtimes.com/images/gay_men.jpg"/>
          <p:cNvPicPr>
            <a:picLocks noChangeAspect="1" noChangeArrowheads="1"/>
          </p:cNvPicPr>
          <p:nvPr/>
        </p:nvPicPr>
        <p:blipFill>
          <a:blip r:embed="rId6"/>
          <a:srcRect/>
          <a:stretch>
            <a:fillRect/>
          </a:stretch>
        </p:blipFill>
        <p:spPr bwMode="auto">
          <a:xfrm>
            <a:off x="1522412" y="3571876"/>
            <a:ext cx="2857488" cy="2000264"/>
          </a:xfrm>
          <a:prstGeom prst="rect">
            <a:avLst/>
          </a:prstGeom>
          <a:noFill/>
        </p:spPr>
      </p:pic>
      <p:sp>
        <p:nvSpPr>
          <p:cNvPr id="1033" name="AutoShape 9" descr="Image result for paralympics"/>
          <p:cNvSpPr>
            <a:spLocks noChangeAspect="1" noChangeArrowheads="1"/>
          </p:cNvSpPr>
          <p:nvPr/>
        </p:nvSpPr>
        <p:spPr bwMode="auto">
          <a:xfrm>
            <a:off x="1677987"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5" name="AutoShape 11" descr="Image result for paralympics"/>
          <p:cNvSpPr>
            <a:spLocks noChangeAspect="1" noChangeArrowheads="1"/>
          </p:cNvSpPr>
          <p:nvPr/>
        </p:nvSpPr>
        <p:spPr bwMode="auto">
          <a:xfrm>
            <a:off x="1677987"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6" name="Picture 12" descr="C:\Users\Andrea\Pictures\download (1).jpg"/>
          <p:cNvPicPr>
            <a:picLocks noChangeAspect="1" noChangeArrowheads="1"/>
          </p:cNvPicPr>
          <p:nvPr/>
        </p:nvPicPr>
        <p:blipFill>
          <a:blip r:embed="rId7"/>
          <a:srcRect/>
          <a:stretch>
            <a:fillRect/>
          </a:stretch>
        </p:blipFill>
        <p:spPr bwMode="auto">
          <a:xfrm>
            <a:off x="4308463" y="3429000"/>
            <a:ext cx="2714625" cy="1524000"/>
          </a:xfrm>
          <a:prstGeom prst="rect">
            <a:avLst/>
          </a:prstGeom>
          <a:noFill/>
        </p:spPr>
      </p:pic>
      <p:pic>
        <p:nvPicPr>
          <p:cNvPr id="1038" name="Picture 14" descr="Image result for black man white woman"/>
          <p:cNvPicPr>
            <a:picLocks noChangeAspect="1" noChangeArrowheads="1"/>
          </p:cNvPicPr>
          <p:nvPr/>
        </p:nvPicPr>
        <p:blipFill>
          <a:blip r:embed="rId8"/>
          <a:srcRect/>
          <a:stretch>
            <a:fillRect/>
          </a:stretch>
        </p:blipFill>
        <p:spPr bwMode="auto">
          <a:xfrm>
            <a:off x="7023106" y="3357562"/>
            <a:ext cx="3643306" cy="1685926"/>
          </a:xfrm>
          <a:prstGeom prst="rect">
            <a:avLst/>
          </a:prstGeom>
          <a:noFill/>
        </p:spPr>
      </p:pic>
      <p:pic>
        <p:nvPicPr>
          <p:cNvPr id="1040" name="Picture 16" descr="Image result for asylum seeker"/>
          <p:cNvPicPr>
            <a:picLocks noChangeAspect="1" noChangeArrowheads="1"/>
          </p:cNvPicPr>
          <p:nvPr/>
        </p:nvPicPr>
        <p:blipFill>
          <a:blip r:embed="rId9"/>
          <a:srcRect/>
          <a:stretch>
            <a:fillRect/>
          </a:stretch>
        </p:blipFill>
        <p:spPr bwMode="auto">
          <a:xfrm>
            <a:off x="4379900" y="4929198"/>
            <a:ext cx="2609850" cy="1928802"/>
          </a:xfrm>
          <a:prstGeom prst="rect">
            <a:avLst/>
          </a:prstGeom>
          <a:noFill/>
        </p:spPr>
      </p:pic>
      <p:pic>
        <p:nvPicPr>
          <p:cNvPr id="1042" name="Picture 18" descr="Image result for older person"/>
          <p:cNvPicPr>
            <a:picLocks noChangeAspect="1" noChangeArrowheads="1"/>
          </p:cNvPicPr>
          <p:nvPr/>
        </p:nvPicPr>
        <p:blipFill>
          <a:blip r:embed="rId10"/>
          <a:srcRect/>
          <a:stretch>
            <a:fillRect/>
          </a:stretch>
        </p:blipFill>
        <p:spPr bwMode="auto">
          <a:xfrm>
            <a:off x="7023106" y="4929198"/>
            <a:ext cx="2071702" cy="1928802"/>
          </a:xfrm>
          <a:prstGeom prst="rect">
            <a:avLst/>
          </a:prstGeom>
          <a:noFill/>
        </p:spPr>
      </p:pic>
      <p:sp>
        <p:nvSpPr>
          <p:cNvPr id="1044" name="AutoShape 20" descr="Image result for muslim"/>
          <p:cNvSpPr>
            <a:spLocks noChangeAspect="1" noChangeArrowheads="1"/>
          </p:cNvSpPr>
          <p:nvPr/>
        </p:nvSpPr>
        <p:spPr bwMode="auto">
          <a:xfrm>
            <a:off x="1677987"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46" name="Picture 22" descr="C:\Users\Andrea\Pictures\download (2).jpg"/>
          <p:cNvPicPr>
            <a:picLocks noChangeAspect="1" noChangeArrowheads="1"/>
          </p:cNvPicPr>
          <p:nvPr/>
        </p:nvPicPr>
        <p:blipFill>
          <a:blip r:embed="rId11"/>
          <a:srcRect/>
          <a:stretch>
            <a:fillRect/>
          </a:stretch>
        </p:blipFill>
        <p:spPr bwMode="auto">
          <a:xfrm>
            <a:off x="9023370" y="5072074"/>
            <a:ext cx="1643042" cy="1785926"/>
          </a:xfrm>
          <a:prstGeom prst="rect">
            <a:avLst/>
          </a:prstGeom>
          <a:noFill/>
        </p:spPr>
      </p:pic>
      <p:pic>
        <p:nvPicPr>
          <p:cNvPr id="1048" name="Picture 24" descr="http://t1.gstatic.com/images?q=tbn:ANd9GcR1AcaNRl258uGYftHD-JI9NbSrE-ru-4n9xhUBjq4Uj3YkHBKkeW1boMfb"/>
          <p:cNvPicPr>
            <a:picLocks noChangeAspect="1" noChangeArrowheads="1"/>
          </p:cNvPicPr>
          <p:nvPr/>
        </p:nvPicPr>
        <p:blipFill>
          <a:blip r:embed="rId12"/>
          <a:srcRect/>
          <a:stretch>
            <a:fillRect/>
          </a:stretch>
        </p:blipFill>
        <p:spPr bwMode="auto">
          <a:xfrm>
            <a:off x="1522412" y="5429264"/>
            <a:ext cx="2857488" cy="1428736"/>
          </a:xfrm>
          <a:prstGeom prst="rect">
            <a:avLst/>
          </a:prstGeom>
          <a:noFill/>
        </p:spPr>
      </p:pic>
    </p:spTree>
    <p:extLst>
      <p:ext uri="{BB962C8B-B14F-4D97-AF65-F5344CB8AC3E}">
        <p14:creationId xmlns:p14="http://schemas.microsoft.com/office/powerpoint/2010/main" val="3338643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linds(horizontal)">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2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038"/>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02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029"/>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103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1031"/>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1040"/>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1042"/>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1046"/>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10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981844" y="908720"/>
            <a:ext cx="10513168" cy="5112568"/>
          </a:xfrm>
          <a:prstGeom prst="cloudCallou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solidFill>
                  <a:schemeClr val="accent2">
                    <a:lumMod val="50000"/>
                  </a:schemeClr>
                </a:solidFill>
              </a:rPr>
              <a:t>‘As Humans, we are all the same’</a:t>
            </a:r>
          </a:p>
          <a:p>
            <a:pPr algn="ctr"/>
            <a:r>
              <a:rPr lang="en-GB" sz="3600" dirty="0" smtClean="0">
                <a:solidFill>
                  <a:schemeClr val="accent2">
                    <a:lumMod val="50000"/>
                  </a:schemeClr>
                </a:solidFill>
              </a:rPr>
              <a:t>Equality v ‘Sameness’</a:t>
            </a:r>
          </a:p>
          <a:p>
            <a:pPr algn="ctr"/>
            <a:r>
              <a:rPr lang="en-GB" sz="3600" dirty="0" smtClean="0">
                <a:solidFill>
                  <a:schemeClr val="accent2">
                    <a:lumMod val="50000"/>
                  </a:schemeClr>
                </a:solidFill>
              </a:rPr>
              <a:t>Discuss?</a:t>
            </a:r>
            <a:endParaRPr lang="en-GB" sz="3600" dirty="0">
              <a:solidFill>
                <a:schemeClr val="accent2">
                  <a:lumMod val="50000"/>
                </a:schemeClr>
              </a:solidFill>
            </a:endParaRPr>
          </a:p>
        </p:txBody>
      </p:sp>
    </p:spTree>
    <p:extLst>
      <p:ext uri="{BB962C8B-B14F-4D97-AF65-F5344CB8AC3E}">
        <p14:creationId xmlns:p14="http://schemas.microsoft.com/office/powerpoint/2010/main" val="2112491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Diversity and Difference</a:t>
            </a:r>
            <a:endParaRPr lang="en-GB" dirty="0"/>
          </a:p>
        </p:txBody>
      </p:sp>
      <p:sp>
        <p:nvSpPr>
          <p:cNvPr id="3" name="Content Placeholder 2"/>
          <p:cNvSpPr>
            <a:spLocks noGrp="1"/>
          </p:cNvSpPr>
          <p:nvPr>
            <p:ph idx="1"/>
          </p:nvPr>
        </p:nvSpPr>
        <p:spPr/>
        <p:txBody>
          <a:bodyPr>
            <a:normAutofit/>
          </a:bodyPr>
          <a:lstStyle/>
          <a:p>
            <a:r>
              <a:rPr lang="en-GB" sz="3200" dirty="0" smtClean="0"/>
              <a:t>Diversity Exercise.  </a:t>
            </a:r>
          </a:p>
          <a:p>
            <a:r>
              <a:rPr lang="en-GB" sz="3200" dirty="0" smtClean="0"/>
              <a:t>Consider the following scenarios</a:t>
            </a:r>
            <a:endParaRPr lang="en-GB" sz="3200" dirty="0"/>
          </a:p>
        </p:txBody>
      </p:sp>
      <p:pic>
        <p:nvPicPr>
          <p:cNvPr id="5" name="Picture 4"/>
          <p:cNvPicPr>
            <a:picLocks noChangeAspect="1"/>
          </p:cNvPicPr>
          <p:nvPr/>
        </p:nvPicPr>
        <p:blipFill>
          <a:blip r:embed="rId2"/>
          <a:stretch>
            <a:fillRect/>
          </a:stretch>
        </p:blipFill>
        <p:spPr>
          <a:xfrm>
            <a:off x="3718148" y="3374712"/>
            <a:ext cx="4328535" cy="2877561"/>
          </a:xfrm>
          <a:prstGeom prst="rect">
            <a:avLst/>
          </a:prstGeom>
        </p:spPr>
      </p:pic>
    </p:spTree>
    <p:extLst>
      <p:ext uri="{BB962C8B-B14F-4D97-AF65-F5344CB8AC3E}">
        <p14:creationId xmlns:p14="http://schemas.microsoft.com/office/powerpoint/2010/main" val="1896697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981844" y="908720"/>
            <a:ext cx="10513168" cy="5112568"/>
          </a:xfrm>
          <a:prstGeom prst="cloudCallou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solidFill>
                  <a:schemeClr val="accent2">
                    <a:lumMod val="50000"/>
                  </a:schemeClr>
                </a:solidFill>
              </a:rPr>
              <a:t>What do we mean by Protected Characteristics?</a:t>
            </a:r>
            <a:endParaRPr lang="en-GB" sz="3600" dirty="0">
              <a:solidFill>
                <a:schemeClr val="accent2">
                  <a:lumMod val="50000"/>
                </a:schemeClr>
              </a:solidFill>
            </a:endParaRPr>
          </a:p>
        </p:txBody>
      </p:sp>
    </p:spTree>
    <p:extLst>
      <p:ext uri="{BB962C8B-B14F-4D97-AF65-F5344CB8AC3E}">
        <p14:creationId xmlns:p14="http://schemas.microsoft.com/office/powerpoint/2010/main" val="845682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Protected Characteristics</a:t>
            </a:r>
            <a:endParaRPr lang="en-GB" dirty="0"/>
          </a:p>
        </p:txBody>
      </p:sp>
      <p:sp>
        <p:nvSpPr>
          <p:cNvPr id="3" name="Content Placeholder 2"/>
          <p:cNvSpPr>
            <a:spLocks noGrp="1"/>
          </p:cNvSpPr>
          <p:nvPr>
            <p:ph idx="1"/>
          </p:nvPr>
        </p:nvSpPr>
        <p:spPr>
          <a:xfrm>
            <a:off x="1103025" y="1628801"/>
            <a:ext cx="8944211" cy="4619600"/>
          </a:xfrm>
        </p:spPr>
        <p:txBody>
          <a:bodyPr>
            <a:noAutofit/>
          </a:bodyPr>
          <a:lstStyle/>
          <a:p>
            <a:r>
              <a:rPr lang="en-GB" sz="2800" dirty="0" smtClean="0"/>
              <a:t>Age</a:t>
            </a:r>
            <a:endParaRPr lang="en-GB" sz="2800" dirty="0"/>
          </a:p>
          <a:p>
            <a:r>
              <a:rPr lang="en-GB" sz="2800" dirty="0" smtClean="0"/>
              <a:t>Disability</a:t>
            </a:r>
            <a:endParaRPr lang="en-GB" sz="2800" dirty="0"/>
          </a:p>
          <a:p>
            <a:r>
              <a:rPr lang="en-GB" sz="2800" dirty="0"/>
              <a:t>G</a:t>
            </a:r>
            <a:r>
              <a:rPr lang="en-GB" sz="2800" dirty="0" smtClean="0"/>
              <a:t>ender reassignment</a:t>
            </a:r>
            <a:endParaRPr lang="en-GB" sz="2800" dirty="0"/>
          </a:p>
          <a:p>
            <a:r>
              <a:rPr lang="en-GB" sz="2800" dirty="0"/>
              <a:t>M</a:t>
            </a:r>
            <a:r>
              <a:rPr lang="en-GB" sz="2800" dirty="0" smtClean="0"/>
              <a:t>arriage </a:t>
            </a:r>
            <a:r>
              <a:rPr lang="en-GB" sz="2800" dirty="0"/>
              <a:t>or civil partnership </a:t>
            </a:r>
          </a:p>
          <a:p>
            <a:r>
              <a:rPr lang="en-GB" sz="2800" dirty="0"/>
              <a:t>P</a:t>
            </a:r>
            <a:r>
              <a:rPr lang="en-GB" sz="2800" dirty="0" smtClean="0"/>
              <a:t>regnancy </a:t>
            </a:r>
            <a:r>
              <a:rPr lang="en-GB" sz="2800" dirty="0"/>
              <a:t>and </a:t>
            </a:r>
            <a:r>
              <a:rPr lang="en-GB" sz="2800" dirty="0" smtClean="0"/>
              <a:t>maternity</a:t>
            </a:r>
            <a:endParaRPr lang="en-GB" sz="2800" dirty="0"/>
          </a:p>
          <a:p>
            <a:r>
              <a:rPr lang="en-GB" sz="2800" dirty="0" smtClean="0"/>
              <a:t>Race</a:t>
            </a:r>
            <a:endParaRPr lang="en-GB" sz="2800" dirty="0"/>
          </a:p>
          <a:p>
            <a:r>
              <a:rPr lang="en-GB" sz="2800" dirty="0"/>
              <a:t>R</a:t>
            </a:r>
            <a:r>
              <a:rPr lang="en-GB" sz="2800" dirty="0" smtClean="0"/>
              <a:t>eligion </a:t>
            </a:r>
            <a:r>
              <a:rPr lang="en-GB" sz="2800" dirty="0"/>
              <a:t>or </a:t>
            </a:r>
            <a:r>
              <a:rPr lang="en-GB" sz="2800" dirty="0" smtClean="0"/>
              <a:t>belief</a:t>
            </a:r>
          </a:p>
          <a:p>
            <a:r>
              <a:rPr lang="en-GB" sz="2800" dirty="0" smtClean="0"/>
              <a:t>Sex</a:t>
            </a:r>
            <a:endParaRPr lang="en-GB" sz="2800" dirty="0"/>
          </a:p>
          <a:p>
            <a:r>
              <a:rPr lang="en-GB" sz="2800" dirty="0" smtClean="0"/>
              <a:t>Sexual orientation</a:t>
            </a:r>
            <a:endParaRPr lang="en-GB" sz="2800" dirty="0"/>
          </a:p>
          <a:p>
            <a:endParaRPr lang="en-GB" sz="2800" dirty="0"/>
          </a:p>
        </p:txBody>
      </p:sp>
    </p:spTree>
    <p:extLst>
      <p:ext uri="{BB962C8B-B14F-4D97-AF65-F5344CB8AC3E}">
        <p14:creationId xmlns:p14="http://schemas.microsoft.com/office/powerpoint/2010/main" val="254410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Diversity And Difference</a:t>
            </a:r>
            <a:endParaRPr lang="en-GB" dirty="0"/>
          </a:p>
        </p:txBody>
      </p:sp>
      <p:sp>
        <p:nvSpPr>
          <p:cNvPr id="3" name="Content Placeholder 2"/>
          <p:cNvSpPr>
            <a:spLocks noGrp="1"/>
          </p:cNvSpPr>
          <p:nvPr>
            <p:ph idx="1"/>
          </p:nvPr>
        </p:nvSpPr>
        <p:spPr>
          <a:xfrm>
            <a:off x="1103025" y="1484784"/>
            <a:ext cx="9743915" cy="4824535"/>
          </a:xfrm>
        </p:spPr>
        <p:txBody>
          <a:bodyPr/>
          <a:lstStyle/>
          <a:p>
            <a:r>
              <a:rPr lang="en-GB" sz="2800" dirty="0"/>
              <a:t>The theory of ‘intersectionality’ brings our attention to the way in which these </a:t>
            </a:r>
            <a:r>
              <a:rPr lang="en-GB" sz="2800" dirty="0" smtClean="0"/>
              <a:t>dimensions of difference interact and the ‘meaning and consequences of multiple categories of social group membership’  (Cole, 2009:170) </a:t>
            </a:r>
            <a:r>
              <a:rPr lang="en-GB" sz="2800" dirty="0" err="1" smtClean="0"/>
              <a:t>i.e</a:t>
            </a:r>
            <a:r>
              <a:rPr lang="en-GB" sz="2800" dirty="0" smtClean="0"/>
              <a:t>: White and female.</a:t>
            </a:r>
          </a:p>
          <a:p>
            <a:r>
              <a:rPr lang="en-GB" sz="2800" dirty="0" smtClean="0"/>
              <a:t>Equality, power, privilege and oppression are important issues to consider.</a:t>
            </a:r>
          </a:p>
          <a:p>
            <a:r>
              <a:rPr lang="en-GB" sz="2800" dirty="0" smtClean="0"/>
              <a:t>Dimensions of difference overlap and intersect in significant ways, it is important to consider this rather than viewing them as discreet or separate issues</a:t>
            </a:r>
          </a:p>
          <a:p>
            <a:endParaRPr lang="en-GB" sz="2400" dirty="0" smtClean="0"/>
          </a:p>
          <a:p>
            <a:endParaRPr lang="en-GB" dirty="0"/>
          </a:p>
        </p:txBody>
      </p:sp>
    </p:spTree>
    <p:extLst>
      <p:ext uri="{BB962C8B-B14F-4D97-AF65-F5344CB8AC3E}">
        <p14:creationId xmlns:p14="http://schemas.microsoft.com/office/powerpoint/2010/main" val="535412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Culture and Ethnicity</a:t>
            </a:r>
            <a:endParaRPr lang="en-GB" dirty="0"/>
          </a:p>
        </p:txBody>
      </p:sp>
      <p:sp>
        <p:nvSpPr>
          <p:cNvPr id="3" name="Content Placeholder 2"/>
          <p:cNvSpPr>
            <a:spLocks noGrp="1"/>
          </p:cNvSpPr>
          <p:nvPr>
            <p:ph idx="1"/>
          </p:nvPr>
        </p:nvSpPr>
        <p:spPr>
          <a:xfrm>
            <a:off x="1103025" y="1484785"/>
            <a:ext cx="8945192" cy="4763616"/>
          </a:xfrm>
        </p:spPr>
        <p:txBody>
          <a:bodyPr/>
          <a:lstStyle/>
          <a:p>
            <a:r>
              <a:rPr lang="en-GB" sz="2400" dirty="0" smtClean="0"/>
              <a:t>The UK is an increasingly ethnically diverse place to live</a:t>
            </a:r>
          </a:p>
          <a:p>
            <a:r>
              <a:rPr lang="en-GB" sz="2400" dirty="0" smtClean="0"/>
              <a:t>20% of population of England and Wales identified as belonging to a white or non-white ethnic minority in 2011 census (Office of National Statistics, 2016)</a:t>
            </a:r>
          </a:p>
          <a:p>
            <a:r>
              <a:rPr lang="en-GB" sz="2400" dirty="0" smtClean="0"/>
              <a:t>Power relations in society, minority ethnic groups tend to have reduced access to power compared to majority groups</a:t>
            </a:r>
          </a:p>
          <a:p>
            <a:r>
              <a:rPr lang="en-GB" sz="2400" dirty="0" smtClean="0"/>
              <a:t>Discrimination and socio economic disadvantage correlated with increased stress and mental health problems (Wallace, </a:t>
            </a:r>
            <a:r>
              <a:rPr lang="en-GB" sz="2400" dirty="0" err="1" smtClean="0"/>
              <a:t>Nazroo</a:t>
            </a:r>
            <a:r>
              <a:rPr lang="en-GB" sz="2400" dirty="0" smtClean="0"/>
              <a:t> and </a:t>
            </a:r>
            <a:r>
              <a:rPr lang="en-GB" sz="2400" dirty="0" err="1" smtClean="0"/>
              <a:t>Becares</a:t>
            </a:r>
            <a:r>
              <a:rPr lang="en-GB" sz="2400" dirty="0" smtClean="0"/>
              <a:t>, 2016)</a:t>
            </a:r>
            <a:endParaRPr lang="en-GB" sz="2400" dirty="0"/>
          </a:p>
          <a:p>
            <a:endParaRPr lang="en-GB" dirty="0"/>
          </a:p>
        </p:txBody>
      </p:sp>
    </p:spTree>
    <p:extLst>
      <p:ext uri="{BB962C8B-B14F-4D97-AF65-F5344CB8AC3E}">
        <p14:creationId xmlns:p14="http://schemas.microsoft.com/office/powerpoint/2010/main" val="2022799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Race, Culture and Ethnicity</a:t>
            </a:r>
          </a:p>
        </p:txBody>
      </p:sp>
      <p:sp>
        <p:nvSpPr>
          <p:cNvPr id="3" name="Content Placeholder 2"/>
          <p:cNvSpPr>
            <a:spLocks noGrp="1"/>
          </p:cNvSpPr>
          <p:nvPr>
            <p:ph idx="1"/>
          </p:nvPr>
        </p:nvSpPr>
        <p:spPr>
          <a:xfrm>
            <a:off x="1103025" y="1412777"/>
            <a:ext cx="8944211" cy="4835624"/>
          </a:xfrm>
        </p:spPr>
        <p:txBody>
          <a:bodyPr>
            <a:noAutofit/>
          </a:bodyPr>
          <a:lstStyle/>
          <a:p>
            <a:pPr marL="0" indent="0">
              <a:buNone/>
            </a:pPr>
            <a:r>
              <a:rPr lang="en-GB" sz="2800" dirty="0" smtClean="0"/>
              <a:t>Simply defined:</a:t>
            </a:r>
          </a:p>
          <a:p>
            <a:r>
              <a:rPr lang="en-GB" sz="2800" dirty="0" smtClean="0"/>
              <a:t>The term race tends to be defined by physical appearance</a:t>
            </a:r>
          </a:p>
          <a:p>
            <a:r>
              <a:rPr lang="en-GB" sz="2800" dirty="0" smtClean="0"/>
              <a:t>Culture is of sociological origin</a:t>
            </a:r>
          </a:p>
          <a:p>
            <a:r>
              <a:rPr lang="en-GB" sz="2800" dirty="0" smtClean="0"/>
              <a:t>Ethnicity is a psychological because of its connection to the identity of the person ( Fernando, 2002)</a:t>
            </a:r>
          </a:p>
        </p:txBody>
      </p:sp>
    </p:spTree>
    <p:extLst>
      <p:ext uri="{BB962C8B-B14F-4D97-AF65-F5344CB8AC3E}">
        <p14:creationId xmlns:p14="http://schemas.microsoft.com/office/powerpoint/2010/main" val="447819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Race</a:t>
            </a:r>
            <a:endParaRPr lang="en-GB" dirty="0"/>
          </a:p>
        </p:txBody>
      </p:sp>
      <p:sp>
        <p:nvSpPr>
          <p:cNvPr id="3" name="Content Placeholder 2"/>
          <p:cNvSpPr>
            <a:spLocks noGrp="1"/>
          </p:cNvSpPr>
          <p:nvPr>
            <p:ph idx="1"/>
          </p:nvPr>
        </p:nvSpPr>
        <p:spPr>
          <a:xfrm>
            <a:off x="1103025" y="1340769"/>
            <a:ext cx="8944211" cy="4907632"/>
          </a:xfrm>
        </p:spPr>
        <p:txBody>
          <a:bodyPr>
            <a:noAutofit/>
          </a:bodyPr>
          <a:lstStyle/>
          <a:p>
            <a:r>
              <a:rPr lang="en-GB" sz="2400" dirty="0"/>
              <a:t>It is now understood that there is no scientific biological  basis to race, but rather a social construct.</a:t>
            </a:r>
          </a:p>
          <a:p>
            <a:r>
              <a:rPr lang="en-GB" sz="2400" dirty="0"/>
              <a:t>Racially- motivated attacks are less socially acceptable, however, </a:t>
            </a:r>
            <a:r>
              <a:rPr lang="en-GB" sz="2400" dirty="0" smtClean="0"/>
              <a:t>covert forms of racism, such as, ‘institutional racism’ </a:t>
            </a:r>
            <a:r>
              <a:rPr lang="en-GB" sz="2400" dirty="0"/>
              <a:t>is still very much alive </a:t>
            </a:r>
            <a:r>
              <a:rPr lang="en-GB" sz="2400" dirty="0" smtClean="0"/>
              <a:t>(McKenzie-</a:t>
            </a:r>
            <a:r>
              <a:rPr lang="en-GB" sz="2400" dirty="0" err="1" smtClean="0"/>
              <a:t>Makinga</a:t>
            </a:r>
            <a:r>
              <a:rPr lang="en-GB" sz="2400" dirty="0"/>
              <a:t>, 2016)</a:t>
            </a:r>
          </a:p>
          <a:p>
            <a:r>
              <a:rPr lang="en-GB" sz="2400" dirty="0" smtClean="0"/>
              <a:t>The psychological effects of belonging to a historically subjugated race cannot be ignored</a:t>
            </a:r>
          </a:p>
          <a:p>
            <a:r>
              <a:rPr lang="en-GB" sz="2400" dirty="0" smtClean="0"/>
              <a:t>‘Internalised racism’ can result in low self esteem and depression (Thomson-Miller and </a:t>
            </a:r>
            <a:r>
              <a:rPr lang="en-GB" sz="2400" dirty="0" err="1" smtClean="0"/>
              <a:t>Feagan</a:t>
            </a:r>
            <a:r>
              <a:rPr lang="en-GB" sz="2400" dirty="0" smtClean="0"/>
              <a:t>, 2007)</a:t>
            </a:r>
          </a:p>
          <a:p>
            <a:r>
              <a:rPr lang="en-GB" sz="2400" dirty="0" smtClean="0"/>
              <a:t>Belonging to a white majority can lead to feelings of guilt and shame, leading to denial of racial difference (Ryde, 2009)</a:t>
            </a:r>
          </a:p>
          <a:p>
            <a:endParaRPr lang="en-GB" sz="2400" dirty="0"/>
          </a:p>
        </p:txBody>
      </p:sp>
    </p:spTree>
    <p:extLst>
      <p:ext uri="{BB962C8B-B14F-4D97-AF65-F5344CB8AC3E}">
        <p14:creationId xmlns:p14="http://schemas.microsoft.com/office/powerpoint/2010/main" val="1477362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Culture</a:t>
            </a:r>
            <a:endParaRPr lang="en-GB" dirty="0"/>
          </a:p>
        </p:txBody>
      </p:sp>
      <p:sp>
        <p:nvSpPr>
          <p:cNvPr id="3" name="Content Placeholder 2"/>
          <p:cNvSpPr>
            <a:spLocks noGrp="1"/>
          </p:cNvSpPr>
          <p:nvPr>
            <p:ph idx="1"/>
          </p:nvPr>
        </p:nvSpPr>
        <p:spPr>
          <a:xfrm>
            <a:off x="1103025" y="1268761"/>
            <a:ext cx="8944211" cy="4979640"/>
          </a:xfrm>
        </p:spPr>
        <p:txBody>
          <a:bodyPr>
            <a:noAutofit/>
          </a:bodyPr>
          <a:lstStyle/>
          <a:p>
            <a:r>
              <a:rPr lang="en-GB" sz="2800" dirty="0" smtClean="0"/>
              <a:t>A much contested term, defined as the beliefs, attitudes, customs and values shared by a social collective.</a:t>
            </a:r>
          </a:p>
          <a:p>
            <a:r>
              <a:rPr lang="en-GB" sz="2800" dirty="0" smtClean="0"/>
              <a:t>Culture shapes a person’s worldview and approach to life, such as gender roles, communication and attitudes to authority, expression of emotions</a:t>
            </a:r>
          </a:p>
          <a:p>
            <a:r>
              <a:rPr lang="en-GB" sz="2800" dirty="0" smtClean="0"/>
              <a:t>Cultural perceptions of mental health,  psychological problems can go unnoticed or are misinterpreted in assessment and therapy.</a:t>
            </a:r>
          </a:p>
          <a:p>
            <a:endParaRPr lang="en-GB" sz="2800" dirty="0"/>
          </a:p>
        </p:txBody>
      </p:sp>
    </p:spTree>
    <p:extLst>
      <p:ext uri="{BB962C8B-B14F-4D97-AF65-F5344CB8AC3E}">
        <p14:creationId xmlns:p14="http://schemas.microsoft.com/office/powerpoint/2010/main" val="3659535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lumMod val="20000"/>
                    <a:lumOff val="80000"/>
                  </a:schemeClr>
                </a:solidFill>
                <a:latin typeface="+mn-lt"/>
              </a:rPr>
              <a:t>Culture</a:t>
            </a:r>
            <a:endParaRPr lang="en-GB" dirty="0">
              <a:solidFill>
                <a:schemeClr val="accent4">
                  <a:lumMod val="20000"/>
                  <a:lumOff val="80000"/>
                </a:schemeClr>
              </a:solidFill>
              <a:latin typeface="+mn-lt"/>
            </a:endParaRPr>
          </a:p>
        </p:txBody>
      </p:sp>
      <p:sp>
        <p:nvSpPr>
          <p:cNvPr id="3" name="Content Placeholder 2"/>
          <p:cNvSpPr>
            <a:spLocks noGrp="1"/>
          </p:cNvSpPr>
          <p:nvPr>
            <p:ph idx="1"/>
          </p:nvPr>
        </p:nvSpPr>
        <p:spPr>
          <a:xfrm>
            <a:off x="1104006" y="1700808"/>
            <a:ext cx="9454902" cy="4752528"/>
          </a:xfrm>
        </p:spPr>
        <p:txBody>
          <a:bodyPr>
            <a:noAutofit/>
          </a:bodyPr>
          <a:lstStyle/>
          <a:p>
            <a:pPr>
              <a:buFont typeface="Wingdings" panose="05000000000000000000" pitchFamily="2" charset="2"/>
              <a:buChar char="v"/>
            </a:pPr>
            <a:r>
              <a:rPr lang="en-GB" sz="2400" dirty="0" smtClean="0">
                <a:solidFill>
                  <a:schemeClr val="accent4">
                    <a:lumMod val="20000"/>
                    <a:lumOff val="80000"/>
                  </a:schemeClr>
                </a:solidFill>
                <a:latin typeface="+mn-lt"/>
              </a:rPr>
              <a:t>People </a:t>
            </a:r>
            <a:r>
              <a:rPr lang="en-GB" sz="2400" dirty="0">
                <a:solidFill>
                  <a:schemeClr val="accent4">
                    <a:lumMod val="20000"/>
                    <a:lumOff val="80000"/>
                  </a:schemeClr>
                </a:solidFill>
                <a:latin typeface="+mn-lt"/>
              </a:rPr>
              <a:t>learn their culture through a process of enculturation, they learn skills needed to survive and function in a particular society, influenced by family and community.</a:t>
            </a:r>
          </a:p>
          <a:p>
            <a:pPr>
              <a:buFont typeface="Wingdings" panose="05000000000000000000" pitchFamily="2" charset="2"/>
              <a:buChar char="v"/>
            </a:pPr>
            <a:r>
              <a:rPr lang="en-GB" sz="2400" dirty="0">
                <a:solidFill>
                  <a:schemeClr val="accent4">
                    <a:lumMod val="20000"/>
                    <a:lumOff val="80000"/>
                  </a:schemeClr>
                </a:solidFill>
                <a:latin typeface="+mn-lt"/>
              </a:rPr>
              <a:t>The cultural rules each ethnic group adopts are not universally obeyed, but yet they are recognised. </a:t>
            </a:r>
          </a:p>
          <a:p>
            <a:pPr>
              <a:buFont typeface="Wingdings" panose="05000000000000000000" pitchFamily="2" charset="2"/>
              <a:buChar char="v"/>
            </a:pPr>
            <a:r>
              <a:rPr lang="en-GB" sz="2400" dirty="0">
                <a:solidFill>
                  <a:schemeClr val="accent4">
                    <a:lumMod val="20000"/>
                    <a:lumOff val="80000"/>
                  </a:schemeClr>
                </a:solidFill>
                <a:latin typeface="+mn-lt"/>
              </a:rPr>
              <a:t>For example, Italian or Jewish families may use emotional expression to share suffering whereas, Scandinavian, Asian, Native American backgrounds may be inclined to withdraw and not discuss feelings.</a:t>
            </a:r>
          </a:p>
          <a:p>
            <a:pPr>
              <a:buFont typeface="Wingdings" panose="05000000000000000000" pitchFamily="2" charset="2"/>
              <a:buChar char="v"/>
            </a:pPr>
            <a:endParaRPr lang="en-GB" sz="2400" dirty="0">
              <a:solidFill>
                <a:schemeClr val="accent4">
                  <a:lumMod val="20000"/>
                  <a:lumOff val="80000"/>
                </a:schemeClr>
              </a:solidFill>
              <a:latin typeface="+mn-lt"/>
            </a:endParaRPr>
          </a:p>
        </p:txBody>
      </p:sp>
    </p:spTree>
    <p:extLst>
      <p:ext uri="{BB962C8B-B14F-4D97-AF65-F5344CB8AC3E}">
        <p14:creationId xmlns:p14="http://schemas.microsoft.com/office/powerpoint/2010/main" val="1153735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Ethnicity</a:t>
            </a:r>
            <a:endParaRPr lang="en-GB" dirty="0"/>
          </a:p>
        </p:txBody>
      </p:sp>
      <p:sp>
        <p:nvSpPr>
          <p:cNvPr id="3" name="Content Placeholder 2"/>
          <p:cNvSpPr>
            <a:spLocks noGrp="1"/>
          </p:cNvSpPr>
          <p:nvPr>
            <p:ph idx="1"/>
          </p:nvPr>
        </p:nvSpPr>
        <p:spPr>
          <a:xfrm>
            <a:off x="1103025" y="1484785"/>
            <a:ext cx="9743915" cy="4763616"/>
          </a:xfrm>
        </p:spPr>
        <p:txBody>
          <a:bodyPr>
            <a:normAutofit/>
          </a:bodyPr>
          <a:lstStyle/>
          <a:p>
            <a:r>
              <a:rPr lang="en-GB" sz="2400" dirty="0"/>
              <a:t>Belonging to a distinctive group that shares religion, nationality or </a:t>
            </a:r>
            <a:r>
              <a:rPr lang="en-GB" sz="2400" dirty="0" smtClean="0"/>
              <a:t>language</a:t>
            </a:r>
          </a:p>
          <a:p>
            <a:r>
              <a:rPr lang="en-GB" sz="2400" dirty="0" smtClean="0"/>
              <a:t>Combination of race and culture</a:t>
            </a:r>
          </a:p>
          <a:p>
            <a:r>
              <a:rPr lang="en-GB" sz="2400" dirty="0" smtClean="0"/>
              <a:t>Correlation between ethnicity and socio-economic status and social mobility.</a:t>
            </a:r>
          </a:p>
          <a:p>
            <a:r>
              <a:rPr lang="en-GB" sz="2400" dirty="0" smtClean="0"/>
              <a:t>Poverty is up to twice as likely amongst those from ethnic minority groups in the UK compared to the white ethnic majority (Department of work and Pensions, 2016)</a:t>
            </a:r>
          </a:p>
          <a:p>
            <a:r>
              <a:rPr lang="en-GB" sz="2400" dirty="0" smtClean="0"/>
              <a:t>There remains a crossover between ethnic, racial and cultural issues</a:t>
            </a:r>
            <a:endParaRPr lang="en-GB" sz="2400" dirty="0"/>
          </a:p>
        </p:txBody>
      </p:sp>
    </p:spTree>
    <p:extLst>
      <p:ext uri="{BB962C8B-B14F-4D97-AF65-F5344CB8AC3E}">
        <p14:creationId xmlns:p14="http://schemas.microsoft.com/office/powerpoint/2010/main" val="4098964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5">
                    <a:lumMod val="20000"/>
                    <a:lumOff val="80000"/>
                  </a:schemeClr>
                </a:solidFill>
                <a:latin typeface="+mn-lt"/>
              </a:rPr>
              <a:t>Counselling and Psychotherapy</a:t>
            </a:r>
            <a:endParaRPr lang="en-GB" dirty="0">
              <a:solidFill>
                <a:schemeClr val="accent5">
                  <a:lumMod val="20000"/>
                  <a:lumOff val="80000"/>
                </a:schemeClr>
              </a:solidFill>
              <a:latin typeface="+mn-lt"/>
            </a:endParaRPr>
          </a:p>
        </p:txBody>
      </p:sp>
      <p:sp>
        <p:nvSpPr>
          <p:cNvPr id="3" name="Content Placeholder 2"/>
          <p:cNvSpPr>
            <a:spLocks noGrp="1"/>
          </p:cNvSpPr>
          <p:nvPr>
            <p:ph idx="1"/>
          </p:nvPr>
        </p:nvSpPr>
        <p:spPr>
          <a:xfrm>
            <a:off x="1103025" y="1700807"/>
            <a:ext cx="8944211" cy="4547593"/>
          </a:xfrm>
        </p:spPr>
        <p:txBody>
          <a:bodyPr>
            <a:normAutofit/>
          </a:bodyPr>
          <a:lstStyle/>
          <a:p>
            <a:pPr>
              <a:buFont typeface="Wingdings" panose="05000000000000000000" pitchFamily="2" charset="2"/>
              <a:buChar char="v"/>
            </a:pPr>
            <a:r>
              <a:rPr lang="en-GB" sz="2400" dirty="0" smtClean="0">
                <a:solidFill>
                  <a:schemeClr val="accent5">
                    <a:lumMod val="20000"/>
                    <a:lumOff val="80000"/>
                  </a:schemeClr>
                </a:solidFill>
                <a:latin typeface="+mn-lt"/>
              </a:rPr>
              <a:t>Historically reflect cultural biases, values and beliefs about mental health that are largely Eurocentric and do not represent universal truths about psychological health.</a:t>
            </a:r>
          </a:p>
          <a:p>
            <a:pPr>
              <a:buFont typeface="Wingdings" panose="05000000000000000000" pitchFamily="2" charset="2"/>
              <a:buChar char="v"/>
            </a:pPr>
            <a:r>
              <a:rPr lang="en-GB" sz="2400" dirty="0" smtClean="0">
                <a:solidFill>
                  <a:schemeClr val="accent5">
                    <a:lumMod val="20000"/>
                    <a:lumOff val="80000"/>
                  </a:schemeClr>
                </a:solidFill>
                <a:latin typeface="+mn-lt"/>
              </a:rPr>
              <a:t>Theories are always influenced by the cultural background of the theorist. i.e. Freud was influenced by an Austrian patriarchal culture(Barrett- Lennard,1998)</a:t>
            </a:r>
          </a:p>
          <a:p>
            <a:pPr>
              <a:buFont typeface="Wingdings" panose="05000000000000000000" pitchFamily="2" charset="2"/>
              <a:buChar char="v"/>
            </a:pPr>
            <a:r>
              <a:rPr lang="en-GB" sz="2400" dirty="0" smtClean="0">
                <a:solidFill>
                  <a:schemeClr val="accent5">
                    <a:lumMod val="20000"/>
                    <a:lumOff val="80000"/>
                  </a:schemeClr>
                </a:solidFill>
                <a:latin typeface="+mn-lt"/>
              </a:rPr>
              <a:t>The theories of B.F. Skinner, Albert Ellis and Aaron Beck are relevant to most cultures. Most use the principle of reward and reinforcement to insure members conform to the group’s norms and values.</a:t>
            </a:r>
          </a:p>
        </p:txBody>
      </p:sp>
    </p:spTree>
    <p:extLst>
      <p:ext uri="{BB962C8B-B14F-4D97-AF65-F5344CB8AC3E}">
        <p14:creationId xmlns:p14="http://schemas.microsoft.com/office/powerpoint/2010/main" val="2492950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0000"/>
                    <a:lumOff val="80000"/>
                  </a:schemeClr>
                </a:solidFill>
                <a:latin typeface="+mn-lt"/>
              </a:rPr>
              <a:t>Eurocentric Counselling Theories</a:t>
            </a:r>
            <a:endParaRPr lang="en-GB" dirty="0">
              <a:solidFill>
                <a:schemeClr val="bg2">
                  <a:lumMod val="20000"/>
                  <a:lumOff val="80000"/>
                </a:schemeClr>
              </a:solidFill>
              <a:latin typeface="+mn-lt"/>
            </a:endParaRPr>
          </a:p>
        </p:txBody>
      </p:sp>
      <p:sp>
        <p:nvSpPr>
          <p:cNvPr id="3" name="Content Placeholder 2"/>
          <p:cNvSpPr>
            <a:spLocks noGrp="1"/>
          </p:cNvSpPr>
          <p:nvPr>
            <p:ph idx="1"/>
          </p:nvPr>
        </p:nvSpPr>
        <p:spPr>
          <a:xfrm>
            <a:off x="1103025" y="1988839"/>
            <a:ext cx="8944211" cy="4259561"/>
          </a:xfrm>
        </p:spPr>
        <p:txBody>
          <a:bodyPr>
            <a:normAutofit/>
          </a:bodyPr>
          <a:lstStyle/>
          <a:p>
            <a:pPr>
              <a:buFont typeface="Wingdings" panose="05000000000000000000" pitchFamily="2" charset="2"/>
              <a:buChar char="v"/>
            </a:pPr>
            <a:r>
              <a:rPr lang="en-GB" dirty="0" smtClean="0">
                <a:solidFill>
                  <a:schemeClr val="accent4">
                    <a:lumMod val="20000"/>
                    <a:lumOff val="80000"/>
                  </a:schemeClr>
                </a:solidFill>
                <a:latin typeface="+mn-lt"/>
              </a:rPr>
              <a:t>Most Western theories assume that people are capable of change and emphasise the importance of the ‘Self’ and development of an internal locus of control.</a:t>
            </a:r>
          </a:p>
          <a:p>
            <a:pPr>
              <a:buFont typeface="Wingdings" panose="05000000000000000000" pitchFamily="2" charset="2"/>
              <a:buChar char="v"/>
            </a:pPr>
            <a:r>
              <a:rPr lang="en-GB" dirty="0" smtClean="0">
                <a:solidFill>
                  <a:schemeClr val="accent4">
                    <a:lumMod val="20000"/>
                    <a:lumOff val="80000"/>
                  </a:schemeClr>
                </a:solidFill>
                <a:latin typeface="+mn-lt"/>
              </a:rPr>
              <a:t>Many cultures emphasise the importance of community over the individual and may find it offensive to stress the importance of the self.</a:t>
            </a:r>
          </a:p>
          <a:p>
            <a:pPr>
              <a:buFont typeface="Wingdings" panose="05000000000000000000" pitchFamily="2" charset="2"/>
              <a:buChar char="v"/>
            </a:pPr>
            <a:r>
              <a:rPr lang="en-GB" dirty="0" smtClean="0">
                <a:solidFill>
                  <a:schemeClr val="accent4">
                    <a:lumMod val="20000"/>
                    <a:lumOff val="80000"/>
                  </a:schemeClr>
                </a:solidFill>
                <a:latin typeface="+mn-lt"/>
              </a:rPr>
              <a:t>Some clients may not value self-disclosure, especially when revealing family secrets.</a:t>
            </a:r>
          </a:p>
          <a:p>
            <a:pPr>
              <a:buFont typeface="Wingdings" panose="05000000000000000000" pitchFamily="2" charset="2"/>
              <a:buChar char="v"/>
            </a:pPr>
            <a:r>
              <a:rPr lang="en-GB" dirty="0" smtClean="0">
                <a:solidFill>
                  <a:schemeClr val="accent4">
                    <a:lumMod val="20000"/>
                    <a:lumOff val="80000"/>
                  </a:schemeClr>
                </a:solidFill>
                <a:latin typeface="+mn-lt"/>
              </a:rPr>
              <a:t>Eurocentric counselling approaches might not suit clients from Eastern cultures</a:t>
            </a:r>
          </a:p>
          <a:p>
            <a:pPr>
              <a:buFont typeface="Wingdings" panose="05000000000000000000" pitchFamily="2" charset="2"/>
              <a:buChar char="v"/>
            </a:pPr>
            <a:r>
              <a:rPr lang="en-GB" dirty="0" smtClean="0">
                <a:solidFill>
                  <a:schemeClr val="accent4">
                    <a:lumMod val="20000"/>
                    <a:lumOff val="80000"/>
                  </a:schemeClr>
                </a:solidFill>
                <a:latin typeface="+mn-lt"/>
              </a:rPr>
              <a:t>Client-perceived similarity has an influence on therapeutic alliance (Sue &amp; Sue, 2003)</a:t>
            </a:r>
            <a:endParaRPr lang="en-GB" dirty="0">
              <a:solidFill>
                <a:schemeClr val="accent4">
                  <a:lumMod val="20000"/>
                  <a:lumOff val="80000"/>
                </a:schemeClr>
              </a:solidFill>
              <a:latin typeface="+mn-lt"/>
            </a:endParaRPr>
          </a:p>
          <a:p>
            <a:pPr>
              <a:buFont typeface="Wingdings" panose="05000000000000000000" pitchFamily="2" charset="2"/>
              <a:buChar char="v"/>
            </a:pPr>
            <a:endParaRPr lang="en-GB" dirty="0">
              <a:solidFill>
                <a:schemeClr val="accent2">
                  <a:lumMod val="50000"/>
                </a:schemeClr>
              </a:solidFill>
              <a:latin typeface="Californian FB" panose="0207040306080B030204" pitchFamily="18" charset="0"/>
            </a:endParaRPr>
          </a:p>
        </p:txBody>
      </p:sp>
    </p:spTree>
    <p:extLst>
      <p:ext uri="{BB962C8B-B14F-4D97-AF65-F5344CB8AC3E}">
        <p14:creationId xmlns:p14="http://schemas.microsoft.com/office/powerpoint/2010/main" val="3780934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Counselling and Psychotherapy </a:t>
            </a:r>
            <a:endParaRPr lang="en-GB" dirty="0"/>
          </a:p>
        </p:txBody>
      </p:sp>
      <p:sp>
        <p:nvSpPr>
          <p:cNvPr id="3" name="Content Placeholder 2"/>
          <p:cNvSpPr>
            <a:spLocks noGrp="1"/>
          </p:cNvSpPr>
          <p:nvPr>
            <p:ph idx="1"/>
          </p:nvPr>
        </p:nvSpPr>
        <p:spPr>
          <a:xfrm>
            <a:off x="1103025" y="1412776"/>
            <a:ext cx="8944211" cy="5184576"/>
          </a:xfrm>
        </p:spPr>
        <p:txBody>
          <a:bodyPr>
            <a:normAutofit lnSpcReduction="10000"/>
          </a:bodyPr>
          <a:lstStyle/>
          <a:p>
            <a:r>
              <a:rPr lang="en-GB" sz="2400" dirty="0" smtClean="0"/>
              <a:t>Eurocentric worldviews subscribe to its own particular norms and is particularly individualistic and secular</a:t>
            </a:r>
          </a:p>
          <a:p>
            <a:r>
              <a:rPr lang="en-GB" sz="2400" dirty="0" smtClean="0"/>
              <a:t>Training should challenge in-built cultural assumptions (Lago, 2006)</a:t>
            </a:r>
          </a:p>
          <a:p>
            <a:r>
              <a:rPr lang="en-GB" sz="2400" dirty="0" smtClean="0"/>
              <a:t>Differential access to mental health services, along with poor outcomes is reported for minority ethnic groups (Williams, Turpin and Hardy, 2006)</a:t>
            </a:r>
          </a:p>
          <a:p>
            <a:r>
              <a:rPr lang="en-GB" sz="2400" dirty="0" smtClean="0"/>
              <a:t>Diagnosis of Schizophrenia and rates of detention under the Mental Health Act, 2007 are higher for black compared  to white people (Health and Social Care Information Centre, 2015)</a:t>
            </a:r>
          </a:p>
          <a:p>
            <a:r>
              <a:rPr lang="en-GB" sz="2400" dirty="0" smtClean="0"/>
              <a:t>Tendency to </a:t>
            </a:r>
            <a:r>
              <a:rPr lang="en-GB" sz="2400" dirty="0" err="1" smtClean="0"/>
              <a:t>pathologise</a:t>
            </a:r>
            <a:r>
              <a:rPr lang="en-GB" sz="2400" dirty="0" smtClean="0"/>
              <a:t> rather than understand difference (Lago and Thomson, 2003)</a:t>
            </a:r>
          </a:p>
          <a:p>
            <a:endParaRPr lang="en-GB" dirty="0" smtClean="0"/>
          </a:p>
          <a:p>
            <a:endParaRPr lang="en-GB" dirty="0" smtClean="0"/>
          </a:p>
          <a:p>
            <a:endParaRPr lang="en-GB" dirty="0"/>
          </a:p>
        </p:txBody>
      </p:sp>
    </p:spTree>
    <p:extLst>
      <p:ext uri="{BB962C8B-B14F-4D97-AF65-F5344CB8AC3E}">
        <p14:creationId xmlns:p14="http://schemas.microsoft.com/office/powerpoint/2010/main" val="71071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Multi-Culturalism - Fourth Force in Counselling and Psychotherapy (Jones-Smith, 2016)</a:t>
            </a:r>
            <a:endParaRPr lang="en-GB" sz="3200" dirty="0"/>
          </a:p>
        </p:txBody>
      </p:sp>
      <p:sp>
        <p:nvSpPr>
          <p:cNvPr id="3" name="Content Placeholder 2"/>
          <p:cNvSpPr>
            <a:spLocks noGrp="1"/>
          </p:cNvSpPr>
          <p:nvPr>
            <p:ph idx="1"/>
          </p:nvPr>
        </p:nvSpPr>
        <p:spPr>
          <a:xfrm>
            <a:off x="1103025" y="1700809"/>
            <a:ext cx="8944211" cy="4547592"/>
          </a:xfrm>
        </p:spPr>
        <p:txBody>
          <a:bodyPr>
            <a:noAutofit/>
          </a:bodyPr>
          <a:lstStyle/>
          <a:p>
            <a:r>
              <a:rPr lang="en-GB" sz="2000" dirty="0" smtClean="0"/>
              <a:t>Starting point for working with diversity is ‘self reflection’</a:t>
            </a:r>
          </a:p>
          <a:p>
            <a:r>
              <a:rPr lang="en-GB" sz="2000" dirty="0"/>
              <a:t>Awareness of own cultural and ethnic identity and values, </a:t>
            </a:r>
            <a:endParaRPr lang="en-GB" sz="2000" dirty="0" smtClean="0"/>
          </a:p>
          <a:p>
            <a:r>
              <a:rPr lang="en-GB" sz="2000" dirty="0" smtClean="0"/>
              <a:t>Reflexive Practice is vital</a:t>
            </a:r>
          </a:p>
          <a:p>
            <a:r>
              <a:rPr lang="en-GB" sz="2000" dirty="0" smtClean="0"/>
              <a:t>As is supervision</a:t>
            </a:r>
          </a:p>
          <a:p>
            <a:r>
              <a:rPr lang="en-GB" sz="2000" dirty="0" smtClean="0"/>
              <a:t>Curiosity, respect and transparency are key to building trust and a strong therapeutic alliance.</a:t>
            </a:r>
          </a:p>
          <a:p>
            <a:r>
              <a:rPr lang="en-GB" sz="2000" dirty="0" smtClean="0"/>
              <a:t>Issues of race and culture can show in subtle ways</a:t>
            </a:r>
          </a:p>
          <a:p>
            <a:r>
              <a:rPr lang="en-GB" sz="2000" dirty="0" smtClean="0"/>
              <a:t>Cultural awareness</a:t>
            </a:r>
          </a:p>
          <a:p>
            <a:r>
              <a:rPr lang="en-GB" sz="2000" dirty="0" smtClean="0"/>
              <a:t>Client-centred – it is the clients relationship with their culture that is important.</a:t>
            </a:r>
          </a:p>
          <a:p>
            <a:r>
              <a:rPr lang="en-GB" sz="2000" dirty="0" smtClean="0"/>
              <a:t>BACP reminds us to be respectful and ‘open-minded’ with clients, so that we do not neglect or suppress what is distinctive in their lives </a:t>
            </a:r>
            <a:endParaRPr lang="en-GB" sz="2000" dirty="0"/>
          </a:p>
          <a:p>
            <a:endParaRPr lang="en-GB" sz="2000" dirty="0"/>
          </a:p>
        </p:txBody>
      </p:sp>
    </p:spTree>
    <p:extLst>
      <p:ext uri="{BB962C8B-B14F-4D97-AF65-F5344CB8AC3E}">
        <p14:creationId xmlns:p14="http://schemas.microsoft.com/office/powerpoint/2010/main" val="1477436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557908" y="1196752"/>
            <a:ext cx="8712968" cy="4536504"/>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bg2">
                    <a:lumMod val="75000"/>
                  </a:schemeClr>
                </a:solidFill>
              </a:rPr>
              <a:t>Studies have investigated whether ethnic matching of client and therapist has an impact on therapy.</a:t>
            </a:r>
          </a:p>
          <a:p>
            <a:pPr algn="ctr"/>
            <a:endParaRPr lang="en-GB" sz="2800" dirty="0">
              <a:solidFill>
                <a:schemeClr val="bg2">
                  <a:lumMod val="75000"/>
                </a:schemeClr>
              </a:solidFill>
            </a:endParaRPr>
          </a:p>
          <a:p>
            <a:pPr algn="ctr"/>
            <a:r>
              <a:rPr lang="en-GB" sz="2800" dirty="0" smtClean="0">
                <a:solidFill>
                  <a:schemeClr val="bg2">
                    <a:lumMod val="75000"/>
                  </a:schemeClr>
                </a:solidFill>
              </a:rPr>
              <a:t>Discuss?</a:t>
            </a:r>
          </a:p>
          <a:p>
            <a:pPr algn="ctr"/>
            <a:r>
              <a:rPr lang="en-GB" sz="1400" dirty="0" smtClean="0">
                <a:solidFill>
                  <a:schemeClr val="bg2">
                    <a:lumMod val="75000"/>
                  </a:schemeClr>
                </a:solidFill>
              </a:rPr>
              <a:t>(Zhang and Burkard, 2008)</a:t>
            </a:r>
            <a:endParaRPr lang="en-GB" sz="1400" dirty="0">
              <a:solidFill>
                <a:schemeClr val="bg2">
                  <a:lumMod val="75000"/>
                </a:schemeClr>
              </a:solidFill>
            </a:endParaRPr>
          </a:p>
        </p:txBody>
      </p:sp>
    </p:spTree>
    <p:extLst>
      <p:ext uri="{BB962C8B-B14F-4D97-AF65-F5344CB8AC3E}">
        <p14:creationId xmlns:p14="http://schemas.microsoft.com/office/powerpoint/2010/main" val="2907123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awareness exercise</a:t>
            </a:r>
            <a:endParaRPr lang="en-GB" dirty="0"/>
          </a:p>
        </p:txBody>
      </p:sp>
      <p:sp>
        <p:nvSpPr>
          <p:cNvPr id="3" name="Content Placeholder 2"/>
          <p:cNvSpPr>
            <a:spLocks noGrp="1"/>
          </p:cNvSpPr>
          <p:nvPr>
            <p:ph idx="1"/>
          </p:nvPr>
        </p:nvSpPr>
        <p:spPr/>
        <p:txBody>
          <a:bodyPr/>
          <a:lstStyle/>
          <a:p>
            <a:r>
              <a:rPr lang="en-GB" dirty="0" smtClean="0"/>
              <a:t>Tree Exercise</a:t>
            </a:r>
          </a:p>
          <a:p>
            <a:r>
              <a:rPr lang="en-GB" dirty="0"/>
              <a:t>Consider </a:t>
            </a:r>
            <a:r>
              <a:rPr lang="en-GB" dirty="0" smtClean="0"/>
              <a:t>your own roots, cultural </a:t>
            </a:r>
            <a:r>
              <a:rPr lang="en-GB" dirty="0"/>
              <a:t>and ethnic identity and values</a:t>
            </a:r>
            <a:r>
              <a:rPr lang="en-GB" dirty="0" smtClean="0"/>
              <a:t>,</a:t>
            </a:r>
          </a:p>
          <a:p>
            <a:r>
              <a:rPr lang="en-GB" dirty="0" smtClean="0"/>
              <a:t>What does this mean to you?</a:t>
            </a:r>
          </a:p>
          <a:p>
            <a:r>
              <a:rPr lang="en-GB" dirty="0" smtClean="0"/>
              <a:t>How does this impact on others? </a:t>
            </a:r>
          </a:p>
          <a:p>
            <a:r>
              <a:rPr lang="en-GB" dirty="0" smtClean="0"/>
              <a:t>Be aware of your own biases, prejudices and beliefs about own and other cultures</a:t>
            </a:r>
            <a:endParaRPr lang="en-GB" dirty="0"/>
          </a:p>
          <a:p>
            <a:endParaRPr lang="en-GB" dirty="0"/>
          </a:p>
        </p:txBody>
      </p:sp>
    </p:spTree>
    <p:extLst>
      <p:ext uri="{BB962C8B-B14F-4D97-AF65-F5344CB8AC3E}">
        <p14:creationId xmlns:p14="http://schemas.microsoft.com/office/powerpoint/2010/main" val="1902059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Feltham, c., Hanley, T and Winter, L.A. (2017) </a:t>
            </a:r>
            <a:r>
              <a:rPr lang="en-GB" i="1" dirty="0" smtClean="0"/>
              <a:t>The Sage Handbook of Counselling and Psychotherapy 4</a:t>
            </a:r>
            <a:r>
              <a:rPr lang="en-GB" i="1" baseline="30000" dirty="0" smtClean="0"/>
              <a:t>th</a:t>
            </a:r>
            <a:r>
              <a:rPr lang="en-GB" i="1" dirty="0" smtClean="0"/>
              <a:t> </a:t>
            </a:r>
            <a:r>
              <a:rPr lang="en-GB" i="1" dirty="0" err="1" smtClean="0"/>
              <a:t>edn</a:t>
            </a:r>
            <a:r>
              <a:rPr lang="en-GB" dirty="0" smtClean="0"/>
              <a:t>. London: Sage Chapter 2.8</a:t>
            </a:r>
          </a:p>
          <a:p>
            <a:r>
              <a:rPr lang="en-GB" dirty="0" smtClean="0"/>
              <a:t>Lago, c. (2006) </a:t>
            </a:r>
            <a:r>
              <a:rPr lang="en-GB" i="1" dirty="0" smtClean="0"/>
              <a:t>Race, Culture and Counselling: the Ongoing Challenge 2</a:t>
            </a:r>
            <a:r>
              <a:rPr lang="en-GB" i="1" baseline="30000" dirty="0" smtClean="0"/>
              <a:t>nd</a:t>
            </a:r>
            <a:r>
              <a:rPr lang="en-GB" i="1" dirty="0" smtClean="0"/>
              <a:t> </a:t>
            </a:r>
            <a:r>
              <a:rPr lang="en-GB" i="1" dirty="0" err="1" smtClean="0"/>
              <a:t>edn</a:t>
            </a:r>
            <a:r>
              <a:rPr lang="en-GB" dirty="0" smtClean="0"/>
              <a:t>. Maidenhead: Open University press</a:t>
            </a:r>
          </a:p>
          <a:p>
            <a:r>
              <a:rPr lang="en-GB" dirty="0" smtClean="0"/>
              <a:t>McKenzie-</a:t>
            </a:r>
            <a:r>
              <a:rPr lang="en-GB" dirty="0" err="1" smtClean="0"/>
              <a:t>Mavinga</a:t>
            </a:r>
            <a:r>
              <a:rPr lang="en-GB" dirty="0" smtClean="0"/>
              <a:t>, I (2016) The Challenge  of racism in the therapeutic practice: engaging with  oppression in practice and supervision 2</a:t>
            </a:r>
            <a:r>
              <a:rPr lang="en-GB" baseline="30000" dirty="0" smtClean="0"/>
              <a:t>nd</a:t>
            </a:r>
            <a:r>
              <a:rPr lang="en-GB" dirty="0" smtClean="0"/>
              <a:t> ed.  Basingstoke: Palgrave</a:t>
            </a:r>
          </a:p>
          <a:p>
            <a:r>
              <a:rPr lang="en-GB" dirty="0" smtClean="0"/>
              <a:t>Ryde. J, (2009) </a:t>
            </a:r>
            <a:r>
              <a:rPr lang="en-GB" i="1" dirty="0" smtClean="0"/>
              <a:t>Being White in the Helping Professions: Developing Effective Intercultural Awareness</a:t>
            </a:r>
            <a:r>
              <a:rPr lang="en-GB" dirty="0" smtClean="0"/>
              <a:t>.  London: Jessica Kingsley</a:t>
            </a:r>
            <a:endParaRPr lang="en-GB" dirty="0"/>
          </a:p>
        </p:txBody>
      </p:sp>
    </p:spTree>
    <p:extLst>
      <p:ext uri="{BB962C8B-B14F-4D97-AF65-F5344CB8AC3E}">
        <p14:creationId xmlns:p14="http://schemas.microsoft.com/office/powerpoint/2010/main" val="257945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2.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249165-F638-412C-8E0A-DFB7045CA2E0}">
  <ds:schemaRefs>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4873beb7-5857-4685-be1f-d57550cc96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Ion</Template>
  <TotalTime>725</TotalTime>
  <Words>1226</Words>
  <Application>Microsoft Office PowerPoint</Application>
  <PresentationFormat>Custom</PresentationFormat>
  <Paragraphs>123</Paragraphs>
  <Slides>24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Californian FB</vt:lpstr>
      <vt:lpstr>Century Gothic</vt:lpstr>
      <vt:lpstr>Euphemia</vt:lpstr>
      <vt:lpstr>Wingdings</vt:lpstr>
      <vt:lpstr>Wingdings 3</vt:lpstr>
      <vt:lpstr>Ion</vt:lpstr>
      <vt:lpstr>Diversity and Difference</vt:lpstr>
      <vt:lpstr>                                  Andrea Williams</vt:lpstr>
      <vt:lpstr>Terminology</vt:lpstr>
      <vt:lpstr>PowerPoint Presentation</vt:lpstr>
      <vt:lpstr>What do you see?</vt:lpstr>
      <vt:lpstr>What is the first thing that come to mind when you see these pictures?</vt:lpstr>
      <vt:lpstr>PowerPoint Presentation</vt:lpstr>
      <vt:lpstr>Diversity and Difference</vt:lpstr>
      <vt:lpstr>PowerPoint Presentation</vt:lpstr>
      <vt:lpstr>Protected Characteristics</vt:lpstr>
      <vt:lpstr>Diversity And Difference</vt:lpstr>
      <vt:lpstr>Race, Culture and Ethnicity</vt:lpstr>
      <vt:lpstr>Race, Culture and Ethnicity</vt:lpstr>
      <vt:lpstr>Race</vt:lpstr>
      <vt:lpstr>Culture</vt:lpstr>
      <vt:lpstr>Culture</vt:lpstr>
      <vt:lpstr>Ethnicity</vt:lpstr>
      <vt:lpstr>Counselling and Psychotherapy</vt:lpstr>
      <vt:lpstr>Eurocentric Counselling Theories</vt:lpstr>
      <vt:lpstr>Counselling and Psychotherapy </vt:lpstr>
      <vt:lpstr>Multi-Culturalism - Fourth Force in Counselling and Psychotherapy (Jones-Smith, 2016)</vt:lpstr>
      <vt:lpstr>PowerPoint Presentation</vt:lpstr>
      <vt:lpstr>Self awareness exercise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Williams, Andrea</dc:creator>
  <cp:lastModifiedBy>Andrea Williams</cp:lastModifiedBy>
  <cp:revision>23</cp:revision>
  <dcterms:created xsi:type="dcterms:W3CDTF">2016-10-14T08:21:04Z</dcterms:created>
  <dcterms:modified xsi:type="dcterms:W3CDTF">2019-02-20T16:54:32Z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