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601200" cy="12801600" type="A3"/>
  <p:notesSz cx="6858000" cy="9144000"/>
  <p:defaultTextStyle>
    <a:defPPr>
      <a:defRPr lang="en-US"/>
    </a:defPPr>
    <a:lvl1pPr marL="0" algn="l" defTabSz="1279700" rtl="0" eaLnBrk="1" latinLnBrk="0" hangingPunct="1">
      <a:defRPr sz="2499" kern="1200">
        <a:solidFill>
          <a:schemeClr val="tx1"/>
        </a:solidFill>
        <a:latin typeface="+mn-lt"/>
        <a:ea typeface="+mn-ea"/>
        <a:cs typeface="+mn-cs"/>
      </a:defRPr>
    </a:lvl1pPr>
    <a:lvl2pPr marL="639850" algn="l" defTabSz="1279700" rtl="0" eaLnBrk="1" latinLnBrk="0" hangingPunct="1">
      <a:defRPr sz="2499" kern="1200">
        <a:solidFill>
          <a:schemeClr val="tx1"/>
        </a:solidFill>
        <a:latin typeface="+mn-lt"/>
        <a:ea typeface="+mn-ea"/>
        <a:cs typeface="+mn-cs"/>
      </a:defRPr>
    </a:lvl2pPr>
    <a:lvl3pPr marL="1279700" algn="l" defTabSz="1279700" rtl="0" eaLnBrk="1" latinLnBrk="0" hangingPunct="1">
      <a:defRPr sz="2499" kern="1200">
        <a:solidFill>
          <a:schemeClr val="tx1"/>
        </a:solidFill>
        <a:latin typeface="+mn-lt"/>
        <a:ea typeface="+mn-ea"/>
        <a:cs typeface="+mn-cs"/>
      </a:defRPr>
    </a:lvl3pPr>
    <a:lvl4pPr marL="1919548" algn="l" defTabSz="1279700" rtl="0" eaLnBrk="1" latinLnBrk="0" hangingPunct="1">
      <a:defRPr sz="2499" kern="1200">
        <a:solidFill>
          <a:schemeClr val="tx1"/>
        </a:solidFill>
        <a:latin typeface="+mn-lt"/>
        <a:ea typeface="+mn-ea"/>
        <a:cs typeface="+mn-cs"/>
      </a:defRPr>
    </a:lvl4pPr>
    <a:lvl5pPr marL="2559397" algn="l" defTabSz="1279700" rtl="0" eaLnBrk="1" latinLnBrk="0" hangingPunct="1">
      <a:defRPr sz="2499" kern="1200">
        <a:solidFill>
          <a:schemeClr val="tx1"/>
        </a:solidFill>
        <a:latin typeface="+mn-lt"/>
        <a:ea typeface="+mn-ea"/>
        <a:cs typeface="+mn-cs"/>
      </a:defRPr>
    </a:lvl5pPr>
    <a:lvl6pPr marL="3199245" algn="l" defTabSz="1279700" rtl="0" eaLnBrk="1" latinLnBrk="0" hangingPunct="1">
      <a:defRPr sz="2499" kern="1200">
        <a:solidFill>
          <a:schemeClr val="tx1"/>
        </a:solidFill>
        <a:latin typeface="+mn-lt"/>
        <a:ea typeface="+mn-ea"/>
        <a:cs typeface="+mn-cs"/>
      </a:defRPr>
    </a:lvl6pPr>
    <a:lvl7pPr marL="3839095" algn="l" defTabSz="1279700" rtl="0" eaLnBrk="1" latinLnBrk="0" hangingPunct="1">
      <a:defRPr sz="2499" kern="1200">
        <a:solidFill>
          <a:schemeClr val="tx1"/>
        </a:solidFill>
        <a:latin typeface="+mn-lt"/>
        <a:ea typeface="+mn-ea"/>
        <a:cs typeface="+mn-cs"/>
      </a:defRPr>
    </a:lvl7pPr>
    <a:lvl8pPr marL="4478944" algn="l" defTabSz="1279700" rtl="0" eaLnBrk="1" latinLnBrk="0" hangingPunct="1">
      <a:defRPr sz="2499" kern="1200">
        <a:solidFill>
          <a:schemeClr val="tx1"/>
        </a:solidFill>
        <a:latin typeface="+mn-lt"/>
        <a:ea typeface="+mn-ea"/>
        <a:cs typeface="+mn-cs"/>
      </a:defRPr>
    </a:lvl8pPr>
    <a:lvl9pPr marL="5118793" algn="l" defTabSz="1279700" rtl="0" eaLnBrk="1" latinLnBrk="0" hangingPunct="1">
      <a:defRPr sz="249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032" userDrawn="1">
          <p15:clr>
            <a:srgbClr val="A4A3A4"/>
          </p15:clr>
        </p15:guide>
        <p15:guide id="2" pos="302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00" d="100"/>
          <a:sy n="100" d="100"/>
        </p:scale>
        <p:origin x="802" y="-4512"/>
      </p:cViewPr>
      <p:guideLst>
        <p:guide orient="horz" pos="4032"/>
        <p:guide pos="302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E6C17-9FB3-45FC-8EEA-DB548987B6CA}" type="datetimeFigureOut">
              <a:rPr lang="en-GB" smtClean="0"/>
              <a:t>08/05/2018</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C859DE-26D2-4693-AF21-F40F8675FBF4}" type="slidenum">
              <a:rPr lang="en-GB" smtClean="0"/>
              <a:t>‹#›</a:t>
            </a:fld>
            <a:endParaRPr lang="en-GB"/>
          </a:p>
        </p:txBody>
      </p:sp>
    </p:spTree>
    <p:extLst>
      <p:ext uri="{BB962C8B-B14F-4D97-AF65-F5344CB8AC3E}">
        <p14:creationId xmlns:p14="http://schemas.microsoft.com/office/powerpoint/2010/main" val="4154017687"/>
      </p:ext>
    </p:extLst>
  </p:cSld>
  <p:clrMap bg1="lt1" tx1="dk1" bg2="lt2" tx2="dk2" accent1="accent1" accent2="accent2" accent3="accent3" accent4="accent4" accent5="accent5" accent6="accent6" hlink="hlink" folHlink="folHlink"/>
  <p:notesStyle>
    <a:lvl1pPr marL="0" algn="l" defTabSz="914071" rtl="0" eaLnBrk="1" latinLnBrk="0" hangingPunct="1">
      <a:defRPr sz="1200" kern="1200">
        <a:solidFill>
          <a:schemeClr val="tx1"/>
        </a:solidFill>
        <a:latin typeface="+mn-lt"/>
        <a:ea typeface="+mn-ea"/>
        <a:cs typeface="+mn-cs"/>
      </a:defRPr>
    </a:lvl1pPr>
    <a:lvl2pPr marL="457035" algn="l" defTabSz="914071" rtl="0" eaLnBrk="1" latinLnBrk="0" hangingPunct="1">
      <a:defRPr sz="1200" kern="1200">
        <a:solidFill>
          <a:schemeClr val="tx1"/>
        </a:solidFill>
        <a:latin typeface="+mn-lt"/>
        <a:ea typeface="+mn-ea"/>
        <a:cs typeface="+mn-cs"/>
      </a:defRPr>
    </a:lvl2pPr>
    <a:lvl3pPr marL="914071" algn="l" defTabSz="914071" rtl="0" eaLnBrk="1" latinLnBrk="0" hangingPunct="1">
      <a:defRPr sz="1200" kern="1200">
        <a:solidFill>
          <a:schemeClr val="tx1"/>
        </a:solidFill>
        <a:latin typeface="+mn-lt"/>
        <a:ea typeface="+mn-ea"/>
        <a:cs typeface="+mn-cs"/>
      </a:defRPr>
    </a:lvl3pPr>
    <a:lvl4pPr marL="1371105" algn="l" defTabSz="914071" rtl="0" eaLnBrk="1" latinLnBrk="0" hangingPunct="1">
      <a:defRPr sz="1200" kern="1200">
        <a:solidFill>
          <a:schemeClr val="tx1"/>
        </a:solidFill>
        <a:latin typeface="+mn-lt"/>
        <a:ea typeface="+mn-ea"/>
        <a:cs typeface="+mn-cs"/>
      </a:defRPr>
    </a:lvl4pPr>
    <a:lvl5pPr marL="1828140" algn="l" defTabSz="914071" rtl="0" eaLnBrk="1" latinLnBrk="0" hangingPunct="1">
      <a:defRPr sz="1200" kern="1200">
        <a:solidFill>
          <a:schemeClr val="tx1"/>
        </a:solidFill>
        <a:latin typeface="+mn-lt"/>
        <a:ea typeface="+mn-ea"/>
        <a:cs typeface="+mn-cs"/>
      </a:defRPr>
    </a:lvl5pPr>
    <a:lvl6pPr marL="2285175" algn="l" defTabSz="914071" rtl="0" eaLnBrk="1" latinLnBrk="0" hangingPunct="1">
      <a:defRPr sz="1200" kern="1200">
        <a:solidFill>
          <a:schemeClr val="tx1"/>
        </a:solidFill>
        <a:latin typeface="+mn-lt"/>
        <a:ea typeface="+mn-ea"/>
        <a:cs typeface="+mn-cs"/>
      </a:defRPr>
    </a:lvl6pPr>
    <a:lvl7pPr marL="2742211" algn="l" defTabSz="914071" rtl="0" eaLnBrk="1" latinLnBrk="0" hangingPunct="1">
      <a:defRPr sz="1200" kern="1200">
        <a:solidFill>
          <a:schemeClr val="tx1"/>
        </a:solidFill>
        <a:latin typeface="+mn-lt"/>
        <a:ea typeface="+mn-ea"/>
        <a:cs typeface="+mn-cs"/>
      </a:defRPr>
    </a:lvl7pPr>
    <a:lvl8pPr marL="3199245" algn="l" defTabSz="914071" rtl="0" eaLnBrk="1" latinLnBrk="0" hangingPunct="1">
      <a:defRPr sz="1200" kern="1200">
        <a:solidFill>
          <a:schemeClr val="tx1"/>
        </a:solidFill>
        <a:latin typeface="+mn-lt"/>
        <a:ea typeface="+mn-ea"/>
        <a:cs typeface="+mn-cs"/>
      </a:defRPr>
    </a:lvl8pPr>
    <a:lvl9pPr marL="3656281" algn="l" defTabSz="914071"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0C859DE-26D2-4693-AF21-F40F8675FBF4}" type="slidenum">
              <a:rPr lang="en-GB" smtClean="0"/>
              <a:t>1</a:t>
            </a:fld>
            <a:endParaRPr lang="en-GB"/>
          </a:p>
        </p:txBody>
      </p:sp>
    </p:spTree>
    <p:extLst>
      <p:ext uri="{BB962C8B-B14F-4D97-AF65-F5344CB8AC3E}">
        <p14:creationId xmlns:p14="http://schemas.microsoft.com/office/powerpoint/2010/main" val="4290097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3976795"/>
            <a:ext cx="8161020" cy="2744047"/>
          </a:xfrm>
        </p:spPr>
        <p:txBody>
          <a:bodyPr/>
          <a:lstStyle/>
          <a:p>
            <a:r>
              <a:rPr lang="en-US"/>
              <a:t>Click to edit Master title style</a:t>
            </a:r>
            <a:endParaRPr lang="en-GB"/>
          </a:p>
        </p:txBody>
      </p:sp>
      <p:sp>
        <p:nvSpPr>
          <p:cNvPr id="3" name="Subtitle 2"/>
          <p:cNvSpPr>
            <a:spLocks noGrp="1"/>
          </p:cNvSpPr>
          <p:nvPr>
            <p:ph type="subTitle" idx="1"/>
          </p:nvPr>
        </p:nvSpPr>
        <p:spPr>
          <a:xfrm>
            <a:off x="1440180" y="7254240"/>
            <a:ext cx="6720840" cy="3271520"/>
          </a:xfrm>
        </p:spPr>
        <p:txBody>
          <a:bodyPr/>
          <a:lstStyle>
            <a:lvl1pPr marL="0" indent="0" algn="ctr">
              <a:buNone/>
              <a:defRPr>
                <a:solidFill>
                  <a:schemeClr val="tx1">
                    <a:tint val="75000"/>
                  </a:schemeClr>
                </a:solidFill>
              </a:defRPr>
            </a:lvl1pPr>
            <a:lvl2pPr marL="640080" indent="0" algn="ctr">
              <a:buNone/>
              <a:defRPr>
                <a:solidFill>
                  <a:schemeClr val="tx1">
                    <a:tint val="75000"/>
                  </a:schemeClr>
                </a:solidFill>
              </a:defRPr>
            </a:lvl2pPr>
            <a:lvl3pPr marL="1280160" indent="0" algn="ctr">
              <a:buNone/>
              <a:defRPr>
                <a:solidFill>
                  <a:schemeClr val="tx1">
                    <a:tint val="75000"/>
                  </a:schemeClr>
                </a:solidFill>
              </a:defRPr>
            </a:lvl3pPr>
            <a:lvl4pPr marL="1920240" indent="0" algn="ctr">
              <a:buNone/>
              <a:defRPr>
                <a:solidFill>
                  <a:schemeClr val="tx1">
                    <a:tint val="75000"/>
                  </a:schemeClr>
                </a:solidFill>
              </a:defRPr>
            </a:lvl4pPr>
            <a:lvl5pPr marL="2560320" indent="0" algn="ctr">
              <a:buNone/>
              <a:defRPr>
                <a:solidFill>
                  <a:schemeClr val="tx1">
                    <a:tint val="75000"/>
                  </a:schemeClr>
                </a:solidFill>
              </a:defRPr>
            </a:lvl5pPr>
            <a:lvl6pPr marL="3200400" indent="0" algn="ctr">
              <a:buNone/>
              <a:defRPr>
                <a:solidFill>
                  <a:schemeClr val="tx1">
                    <a:tint val="75000"/>
                  </a:schemeClr>
                </a:solidFill>
              </a:defRPr>
            </a:lvl6pPr>
            <a:lvl7pPr marL="3840480" indent="0" algn="ctr">
              <a:buNone/>
              <a:defRPr>
                <a:solidFill>
                  <a:schemeClr val="tx1">
                    <a:tint val="75000"/>
                  </a:schemeClr>
                </a:solidFill>
              </a:defRPr>
            </a:lvl7pPr>
            <a:lvl8pPr marL="4480560" indent="0" algn="ctr">
              <a:buNone/>
              <a:defRPr>
                <a:solidFill>
                  <a:schemeClr val="tx1">
                    <a:tint val="75000"/>
                  </a:schemeClr>
                </a:solidFill>
              </a:defRPr>
            </a:lvl8pPr>
            <a:lvl9pPr marL="512064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22492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06579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58429" y="8226215"/>
            <a:ext cx="8161020" cy="2542540"/>
          </a:xfrm>
        </p:spPr>
        <p:txBody>
          <a:bodyPr anchor="t"/>
          <a:lstStyle>
            <a:lvl1pPr algn="l">
              <a:defRPr sz="5600" b="1" cap="all"/>
            </a:lvl1pPr>
          </a:lstStyle>
          <a:p>
            <a:r>
              <a:rPr lang="en-US"/>
              <a:t>Click to edit Master title style</a:t>
            </a:r>
            <a:endParaRPr lang="en-GB"/>
          </a:p>
        </p:txBody>
      </p:sp>
      <p:sp>
        <p:nvSpPr>
          <p:cNvPr id="3" name="Text Placeholder 2"/>
          <p:cNvSpPr>
            <a:spLocks noGrp="1"/>
          </p:cNvSpPr>
          <p:nvPr>
            <p:ph type="body" idx="1"/>
          </p:nvPr>
        </p:nvSpPr>
        <p:spPr>
          <a:xfrm>
            <a:off x="758429" y="5425868"/>
            <a:ext cx="8161020" cy="2800349"/>
          </a:xfrm>
        </p:spPr>
        <p:txBody>
          <a:bodyPr anchor="b"/>
          <a:lstStyle>
            <a:lvl1pPr marL="0" indent="0">
              <a:buNone/>
              <a:defRPr sz="2800">
                <a:solidFill>
                  <a:schemeClr val="tx1">
                    <a:tint val="75000"/>
                  </a:schemeClr>
                </a:solidFill>
              </a:defRPr>
            </a:lvl1pPr>
            <a:lvl2pPr marL="640080" indent="0">
              <a:buNone/>
              <a:defRPr sz="2500">
                <a:solidFill>
                  <a:schemeClr val="tx1">
                    <a:tint val="75000"/>
                  </a:schemeClr>
                </a:solidFill>
              </a:defRPr>
            </a:lvl2pPr>
            <a:lvl3pPr marL="1280160" indent="0">
              <a:buNone/>
              <a:defRPr sz="2200">
                <a:solidFill>
                  <a:schemeClr val="tx1">
                    <a:tint val="75000"/>
                  </a:schemeClr>
                </a:solidFill>
              </a:defRPr>
            </a:lvl3pPr>
            <a:lvl4pPr marL="1920240" indent="0">
              <a:buNone/>
              <a:defRPr sz="2000">
                <a:solidFill>
                  <a:schemeClr val="tx1">
                    <a:tint val="75000"/>
                  </a:schemeClr>
                </a:solidFill>
              </a:defRPr>
            </a:lvl4pPr>
            <a:lvl5pPr marL="2560320" indent="0">
              <a:buNone/>
              <a:defRPr sz="2000">
                <a:solidFill>
                  <a:schemeClr val="tx1">
                    <a:tint val="75000"/>
                  </a:schemeClr>
                </a:solidFill>
              </a:defRPr>
            </a:lvl5pPr>
            <a:lvl6pPr marL="3200400" indent="0">
              <a:buNone/>
              <a:defRPr sz="2000">
                <a:solidFill>
                  <a:schemeClr val="tx1">
                    <a:tint val="75000"/>
                  </a:schemeClr>
                </a:solidFill>
              </a:defRPr>
            </a:lvl6pPr>
            <a:lvl7pPr marL="3840480" indent="0">
              <a:buNone/>
              <a:defRPr sz="2000">
                <a:solidFill>
                  <a:schemeClr val="tx1">
                    <a:tint val="75000"/>
                  </a:schemeClr>
                </a:solidFill>
              </a:defRPr>
            </a:lvl7pPr>
            <a:lvl8pPr marL="4480560" indent="0">
              <a:buNone/>
              <a:defRPr sz="2000">
                <a:solidFill>
                  <a:schemeClr val="tx1">
                    <a:tint val="75000"/>
                  </a:schemeClr>
                </a:solidFill>
              </a:defRPr>
            </a:lvl8pPr>
            <a:lvl9pPr marL="5120640" indent="0">
              <a:buNone/>
              <a:defRPr sz="20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FD3F33-33E6-4261-AF37-FF9C6FA5803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4248635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71752" y="4181264"/>
            <a:ext cx="5969079"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800852" y="4181264"/>
            <a:ext cx="5969081" cy="11829627"/>
          </a:xfrm>
        </p:spPr>
        <p:txBody>
          <a:bodyPr/>
          <a:lstStyle>
            <a:lvl1pPr>
              <a:defRPr sz="3900"/>
            </a:lvl1pPr>
            <a:lvl2pPr>
              <a:defRPr sz="3400"/>
            </a:lvl2pPr>
            <a:lvl3pPr>
              <a:defRPr sz="2800"/>
            </a:lvl3pPr>
            <a:lvl4pPr>
              <a:defRPr sz="2500"/>
            </a:lvl4pPr>
            <a:lvl5pPr>
              <a:defRPr sz="2500"/>
            </a:lvl5pPr>
            <a:lvl6pPr>
              <a:defRPr sz="2500"/>
            </a:lvl6pPr>
            <a:lvl7pPr>
              <a:defRPr sz="2500"/>
            </a:lvl7pPr>
            <a:lvl8pPr>
              <a:defRPr sz="2500"/>
            </a:lvl8pPr>
            <a:lvl9pPr>
              <a:defRPr sz="2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CFD3F33-33E6-4261-AF37-FF9C6FA5803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662393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80060" y="512657"/>
            <a:ext cx="8641080" cy="21336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80064" y="2865547"/>
            <a:ext cx="4242197"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4" name="Content Placeholder 3"/>
          <p:cNvSpPr>
            <a:spLocks noGrp="1"/>
          </p:cNvSpPr>
          <p:nvPr>
            <p:ph sz="half" idx="2"/>
          </p:nvPr>
        </p:nvSpPr>
        <p:spPr>
          <a:xfrm>
            <a:off x="480064" y="4059768"/>
            <a:ext cx="4242197"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877280" y="2865547"/>
            <a:ext cx="4243863" cy="1194223"/>
          </a:xfrm>
        </p:spPr>
        <p:txBody>
          <a:bodyPr anchor="b"/>
          <a:lstStyle>
            <a:lvl1pPr marL="0" indent="0">
              <a:buNone/>
              <a:defRPr sz="3400" b="1"/>
            </a:lvl1pPr>
            <a:lvl2pPr marL="640080" indent="0">
              <a:buNone/>
              <a:defRPr sz="2800" b="1"/>
            </a:lvl2pPr>
            <a:lvl3pPr marL="1280160" indent="0">
              <a:buNone/>
              <a:defRPr sz="2500" b="1"/>
            </a:lvl3pPr>
            <a:lvl4pPr marL="1920240" indent="0">
              <a:buNone/>
              <a:defRPr sz="2200" b="1"/>
            </a:lvl4pPr>
            <a:lvl5pPr marL="2560320" indent="0">
              <a:buNone/>
              <a:defRPr sz="2200" b="1"/>
            </a:lvl5pPr>
            <a:lvl6pPr marL="3200400" indent="0">
              <a:buNone/>
              <a:defRPr sz="2200" b="1"/>
            </a:lvl6pPr>
            <a:lvl7pPr marL="3840480" indent="0">
              <a:buNone/>
              <a:defRPr sz="2200" b="1"/>
            </a:lvl7pPr>
            <a:lvl8pPr marL="4480560" indent="0">
              <a:buNone/>
              <a:defRPr sz="2200" b="1"/>
            </a:lvl8pPr>
            <a:lvl9pPr marL="5120640" indent="0">
              <a:buNone/>
              <a:defRPr sz="2200" b="1"/>
            </a:lvl9pPr>
          </a:lstStyle>
          <a:p>
            <a:pPr lvl="0"/>
            <a:r>
              <a:rPr lang="en-US"/>
              <a:t>Click to edit Master text styles</a:t>
            </a:r>
          </a:p>
        </p:txBody>
      </p:sp>
      <p:sp>
        <p:nvSpPr>
          <p:cNvPr id="6" name="Content Placeholder 5"/>
          <p:cNvSpPr>
            <a:spLocks noGrp="1"/>
          </p:cNvSpPr>
          <p:nvPr>
            <p:ph sz="quarter" idx="4"/>
          </p:nvPr>
        </p:nvSpPr>
        <p:spPr>
          <a:xfrm>
            <a:off x="4877280" y="4059768"/>
            <a:ext cx="4243863" cy="7375738"/>
          </a:xfrm>
        </p:spPr>
        <p:txBody>
          <a:bodyPr/>
          <a:lstStyle>
            <a:lvl1pPr>
              <a:defRPr sz="3400"/>
            </a:lvl1pPr>
            <a:lvl2pPr>
              <a:defRPr sz="2800"/>
            </a:lvl2pPr>
            <a:lvl3pPr>
              <a:defRPr sz="2500"/>
            </a:lvl3pPr>
            <a:lvl4pPr>
              <a:defRPr sz="2200"/>
            </a:lvl4pPr>
            <a:lvl5pPr>
              <a:defRPr sz="2200"/>
            </a:lvl5pPr>
            <a:lvl6pPr>
              <a:defRPr sz="2200"/>
            </a:lvl6pPr>
            <a:lvl7pPr>
              <a:defRPr sz="2200"/>
            </a:lvl7pPr>
            <a:lvl8pPr>
              <a:defRPr sz="2200"/>
            </a:lvl8pPr>
            <a:lvl9pPr>
              <a:defRPr sz="2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CFD3F33-33E6-4261-AF37-FF9C6FA58035}"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4519569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CFD3F33-33E6-4261-AF37-FF9C6FA58035}"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874821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FD3F33-33E6-4261-AF37-FF9C6FA58035}"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672120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0064" y="509693"/>
            <a:ext cx="3158729" cy="2169160"/>
          </a:xfrm>
        </p:spPr>
        <p:txBody>
          <a:bodyPr anchor="b"/>
          <a:lstStyle>
            <a:lvl1pPr algn="l">
              <a:defRPr sz="2800" b="1"/>
            </a:lvl1pPr>
          </a:lstStyle>
          <a:p>
            <a:r>
              <a:rPr lang="en-US"/>
              <a:t>Click to edit Master title style</a:t>
            </a:r>
            <a:endParaRPr lang="en-GB"/>
          </a:p>
        </p:txBody>
      </p:sp>
      <p:sp>
        <p:nvSpPr>
          <p:cNvPr id="3" name="Content Placeholder 2"/>
          <p:cNvSpPr>
            <a:spLocks noGrp="1"/>
          </p:cNvSpPr>
          <p:nvPr>
            <p:ph idx="1"/>
          </p:nvPr>
        </p:nvSpPr>
        <p:spPr>
          <a:xfrm>
            <a:off x="3753804" y="509697"/>
            <a:ext cx="5367338" cy="10925812"/>
          </a:xfrm>
        </p:spPr>
        <p:txBody>
          <a:bodyPr/>
          <a:lstStyle>
            <a:lvl1pPr>
              <a:defRPr sz="4500"/>
            </a:lvl1pPr>
            <a:lvl2pPr>
              <a:defRPr sz="3900"/>
            </a:lvl2pPr>
            <a:lvl3pPr>
              <a:defRPr sz="340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80064" y="2678857"/>
            <a:ext cx="3158729" cy="8756651"/>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1607979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1902" y="8961121"/>
            <a:ext cx="5760720" cy="1057912"/>
          </a:xfrm>
        </p:spPr>
        <p:txBody>
          <a:bodyPr anchor="b"/>
          <a:lstStyle>
            <a:lvl1pPr algn="l">
              <a:defRPr sz="2800" b="1"/>
            </a:lvl1pPr>
          </a:lstStyle>
          <a:p>
            <a:r>
              <a:rPr lang="en-US"/>
              <a:t>Click to edit Master title style</a:t>
            </a:r>
            <a:endParaRPr lang="en-GB"/>
          </a:p>
        </p:txBody>
      </p:sp>
      <p:sp>
        <p:nvSpPr>
          <p:cNvPr id="3" name="Picture Placeholder 2"/>
          <p:cNvSpPr>
            <a:spLocks noGrp="1"/>
          </p:cNvSpPr>
          <p:nvPr>
            <p:ph type="pic" idx="1"/>
          </p:nvPr>
        </p:nvSpPr>
        <p:spPr>
          <a:xfrm>
            <a:off x="1881902" y="1143847"/>
            <a:ext cx="5760720" cy="7680960"/>
          </a:xfrm>
        </p:spPr>
        <p:txBody>
          <a:bodyPr/>
          <a:lstStyle>
            <a:lvl1pPr marL="0" indent="0">
              <a:buNone/>
              <a:defRPr sz="4500"/>
            </a:lvl1pPr>
            <a:lvl2pPr marL="640080" indent="0">
              <a:buNone/>
              <a:defRPr sz="3900"/>
            </a:lvl2pPr>
            <a:lvl3pPr marL="1280160" indent="0">
              <a:buNone/>
              <a:defRPr sz="340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endParaRPr lang="en-GB"/>
          </a:p>
        </p:txBody>
      </p:sp>
      <p:sp>
        <p:nvSpPr>
          <p:cNvPr id="4" name="Text Placeholder 3"/>
          <p:cNvSpPr>
            <a:spLocks noGrp="1"/>
          </p:cNvSpPr>
          <p:nvPr>
            <p:ph type="body" sz="half" idx="2"/>
          </p:nvPr>
        </p:nvSpPr>
        <p:spPr>
          <a:xfrm>
            <a:off x="1881902" y="10019033"/>
            <a:ext cx="5760720" cy="1502408"/>
          </a:xfrm>
        </p:spPr>
        <p:txBody>
          <a:bodyPr/>
          <a:lstStyle>
            <a:lvl1pPr marL="0" indent="0">
              <a:buNone/>
              <a:defRPr sz="2000"/>
            </a:lvl1pPr>
            <a:lvl2pPr marL="640080" indent="0">
              <a:buNone/>
              <a:defRPr sz="1700"/>
            </a:lvl2pPr>
            <a:lvl3pPr marL="1280160" indent="0">
              <a:buNone/>
              <a:defRPr sz="1400"/>
            </a:lvl3pPr>
            <a:lvl4pPr marL="1920240" indent="0">
              <a:buNone/>
              <a:defRPr sz="1300"/>
            </a:lvl4pPr>
            <a:lvl5pPr marL="2560320" indent="0">
              <a:buNone/>
              <a:defRPr sz="1300"/>
            </a:lvl5pPr>
            <a:lvl6pPr marL="3200400" indent="0">
              <a:buNone/>
              <a:defRPr sz="1300"/>
            </a:lvl6pPr>
            <a:lvl7pPr marL="3840480" indent="0">
              <a:buNone/>
              <a:defRPr sz="1300"/>
            </a:lvl7pPr>
            <a:lvl8pPr marL="4480560" indent="0">
              <a:buNone/>
              <a:defRPr sz="1300"/>
            </a:lvl8pPr>
            <a:lvl9pPr marL="5120640" indent="0">
              <a:buNone/>
              <a:defRPr sz="1300"/>
            </a:lvl9pPr>
          </a:lstStyle>
          <a:p>
            <a:pPr lvl="0"/>
            <a:r>
              <a:rPr lang="en-US"/>
              <a:t>Click to edit Master text styles</a:t>
            </a:r>
          </a:p>
        </p:txBody>
      </p:sp>
      <p:sp>
        <p:nvSpPr>
          <p:cNvPr id="5" name="Date Placeholder 4"/>
          <p:cNvSpPr>
            <a:spLocks noGrp="1"/>
          </p:cNvSpPr>
          <p:nvPr>
            <p:ph type="dt" sz="half" idx="10"/>
          </p:nvPr>
        </p:nvSpPr>
        <p:spPr/>
        <p:txBody>
          <a:bodyPr/>
          <a:lstStyle/>
          <a:p>
            <a:fld id="{7CFD3F33-33E6-4261-AF37-FF9C6FA58035}"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4205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1313596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46220" y="717127"/>
            <a:ext cx="3023712" cy="1529376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71753" y="717127"/>
            <a:ext cx="8914448" cy="1529376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FD3F33-33E6-4261-AF37-FF9C6FA58035}"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5B8379-2F55-4757-B461-6A15418214ED}" type="slidenum">
              <a:rPr lang="en-GB" smtClean="0"/>
              <a:t>‹#›</a:t>
            </a:fld>
            <a:endParaRPr lang="en-GB"/>
          </a:p>
        </p:txBody>
      </p:sp>
    </p:spTree>
    <p:extLst>
      <p:ext uri="{BB962C8B-B14F-4D97-AF65-F5344CB8AC3E}">
        <p14:creationId xmlns:p14="http://schemas.microsoft.com/office/powerpoint/2010/main" val="2721267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80060" y="512657"/>
            <a:ext cx="8641080" cy="2133600"/>
          </a:xfrm>
          <a:prstGeom prst="rect">
            <a:avLst/>
          </a:prstGeom>
        </p:spPr>
        <p:txBody>
          <a:bodyPr vert="horz" lIns="128016" tIns="64008" rIns="128016" bIns="6400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80060" y="2987041"/>
            <a:ext cx="8641080" cy="8448464"/>
          </a:xfrm>
          <a:prstGeom prst="rect">
            <a:avLst/>
          </a:prstGeom>
        </p:spPr>
        <p:txBody>
          <a:bodyPr vert="horz" lIns="128016" tIns="64008" rIns="128016" bIns="6400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80060" y="11865192"/>
            <a:ext cx="2240280" cy="681567"/>
          </a:xfrm>
          <a:prstGeom prst="rect">
            <a:avLst/>
          </a:prstGeom>
        </p:spPr>
        <p:txBody>
          <a:bodyPr vert="horz" lIns="128016" tIns="64008" rIns="128016" bIns="64008" rtlCol="0" anchor="ctr"/>
          <a:lstStyle>
            <a:lvl1pPr algn="l">
              <a:defRPr sz="1700">
                <a:solidFill>
                  <a:schemeClr val="tx1">
                    <a:tint val="75000"/>
                  </a:schemeClr>
                </a:solidFill>
              </a:defRPr>
            </a:lvl1pPr>
          </a:lstStyle>
          <a:p>
            <a:fld id="{7CFD3F33-33E6-4261-AF37-FF9C6FA58035}" type="datetimeFigureOut">
              <a:rPr lang="en-GB" smtClean="0"/>
              <a:t>08/05/2018</a:t>
            </a:fld>
            <a:endParaRPr lang="en-GB"/>
          </a:p>
        </p:txBody>
      </p:sp>
      <p:sp>
        <p:nvSpPr>
          <p:cNvPr id="5" name="Footer Placeholder 4"/>
          <p:cNvSpPr>
            <a:spLocks noGrp="1"/>
          </p:cNvSpPr>
          <p:nvPr>
            <p:ph type="ftr" sz="quarter" idx="3"/>
          </p:nvPr>
        </p:nvSpPr>
        <p:spPr>
          <a:xfrm>
            <a:off x="3280410" y="11865192"/>
            <a:ext cx="3040380" cy="681567"/>
          </a:xfrm>
          <a:prstGeom prst="rect">
            <a:avLst/>
          </a:prstGeom>
        </p:spPr>
        <p:txBody>
          <a:bodyPr vert="horz" lIns="128016" tIns="64008" rIns="128016" bIns="64008" rtlCol="0" anchor="ctr"/>
          <a:lstStyle>
            <a:lvl1pPr algn="ctr">
              <a:defRPr sz="17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880860" y="11865192"/>
            <a:ext cx="2240280" cy="681567"/>
          </a:xfrm>
          <a:prstGeom prst="rect">
            <a:avLst/>
          </a:prstGeom>
        </p:spPr>
        <p:txBody>
          <a:bodyPr vert="horz" lIns="128016" tIns="64008" rIns="128016" bIns="64008" rtlCol="0" anchor="ctr"/>
          <a:lstStyle>
            <a:lvl1pPr algn="r">
              <a:defRPr sz="1700">
                <a:solidFill>
                  <a:schemeClr val="tx1">
                    <a:tint val="75000"/>
                  </a:schemeClr>
                </a:solidFill>
              </a:defRPr>
            </a:lvl1pPr>
          </a:lstStyle>
          <a:p>
            <a:fld id="{5C5B8379-2F55-4757-B461-6A15418214ED}" type="slidenum">
              <a:rPr lang="en-GB" smtClean="0"/>
              <a:t>‹#›</a:t>
            </a:fld>
            <a:endParaRPr lang="en-GB"/>
          </a:p>
        </p:txBody>
      </p:sp>
    </p:spTree>
    <p:extLst>
      <p:ext uri="{BB962C8B-B14F-4D97-AF65-F5344CB8AC3E}">
        <p14:creationId xmlns:p14="http://schemas.microsoft.com/office/powerpoint/2010/main" val="28266696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280160" rtl="0" eaLnBrk="1" latinLnBrk="0" hangingPunct="1">
        <a:spcBef>
          <a:spcPct val="0"/>
        </a:spcBef>
        <a:buNone/>
        <a:defRPr sz="6200" kern="1200">
          <a:solidFill>
            <a:schemeClr val="tx1"/>
          </a:solidFill>
          <a:latin typeface="+mj-lt"/>
          <a:ea typeface="+mj-ea"/>
          <a:cs typeface="+mj-cs"/>
        </a:defRPr>
      </a:lvl1pPr>
    </p:titleStyle>
    <p:bodyStyle>
      <a:lvl1pPr marL="480060" indent="-480060" algn="l" defTabSz="1280160" rtl="0" eaLnBrk="1" latinLnBrk="0" hangingPunct="1">
        <a:spcBef>
          <a:spcPct val="20000"/>
        </a:spcBef>
        <a:buFont typeface="Arial" panose="020B0604020202020204" pitchFamily="34" charset="0"/>
        <a:buChar char="•"/>
        <a:defRPr sz="4500" kern="1200">
          <a:solidFill>
            <a:schemeClr val="tx1"/>
          </a:solidFill>
          <a:latin typeface="+mn-lt"/>
          <a:ea typeface="+mn-ea"/>
          <a:cs typeface="+mn-cs"/>
        </a:defRPr>
      </a:lvl1pPr>
      <a:lvl2pPr marL="1040130" indent="-400050" algn="l" defTabSz="1280160" rtl="0" eaLnBrk="1" latinLnBrk="0" hangingPunct="1">
        <a:spcBef>
          <a:spcPct val="20000"/>
        </a:spcBef>
        <a:buFont typeface="Arial" panose="020B0604020202020204" pitchFamily="34" charset="0"/>
        <a:buChar char="–"/>
        <a:defRPr sz="3900" kern="1200">
          <a:solidFill>
            <a:schemeClr val="tx1"/>
          </a:solidFill>
          <a:latin typeface="+mn-lt"/>
          <a:ea typeface="+mn-ea"/>
          <a:cs typeface="+mn-cs"/>
        </a:defRPr>
      </a:lvl2pPr>
      <a:lvl3pPr marL="1600200" indent="-320040" algn="l" defTabSz="1280160" rtl="0" eaLnBrk="1" latinLnBrk="0" hangingPunct="1">
        <a:spcBef>
          <a:spcPct val="20000"/>
        </a:spcBef>
        <a:buFont typeface="Arial" panose="020B0604020202020204" pitchFamily="34" charset="0"/>
        <a:buChar char="•"/>
        <a:defRPr sz="3400" kern="1200">
          <a:solidFill>
            <a:schemeClr val="tx1"/>
          </a:solidFill>
          <a:latin typeface="+mn-lt"/>
          <a:ea typeface="+mn-ea"/>
          <a:cs typeface="+mn-cs"/>
        </a:defRPr>
      </a:lvl3pPr>
      <a:lvl4pPr marL="22402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288036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352044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6pPr>
      <a:lvl7pPr marL="416052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7pPr>
      <a:lvl8pPr marL="480060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8pPr>
      <a:lvl9pPr marL="5440680" indent="-320040" algn="l" defTabSz="128016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9pPr>
    </p:bodyStyle>
    <p:otherStyle>
      <a:defPPr>
        <a:defRPr lang="en-US"/>
      </a:defPPr>
      <a:lvl1pPr marL="0" algn="l" defTabSz="1280160" rtl="0" eaLnBrk="1" latinLnBrk="0" hangingPunct="1">
        <a:defRPr sz="2500" kern="1200">
          <a:solidFill>
            <a:schemeClr val="tx1"/>
          </a:solidFill>
          <a:latin typeface="+mn-lt"/>
          <a:ea typeface="+mn-ea"/>
          <a:cs typeface="+mn-cs"/>
        </a:defRPr>
      </a:lvl1pPr>
      <a:lvl2pPr marL="640080" algn="l" defTabSz="1280160" rtl="0" eaLnBrk="1" latinLnBrk="0" hangingPunct="1">
        <a:defRPr sz="2500" kern="1200">
          <a:solidFill>
            <a:schemeClr val="tx1"/>
          </a:solidFill>
          <a:latin typeface="+mn-lt"/>
          <a:ea typeface="+mn-ea"/>
          <a:cs typeface="+mn-cs"/>
        </a:defRPr>
      </a:lvl2pPr>
      <a:lvl3pPr marL="1280160" algn="l" defTabSz="1280160" rtl="0" eaLnBrk="1" latinLnBrk="0" hangingPunct="1">
        <a:defRPr sz="2500" kern="1200">
          <a:solidFill>
            <a:schemeClr val="tx1"/>
          </a:solidFill>
          <a:latin typeface="+mn-lt"/>
          <a:ea typeface="+mn-ea"/>
          <a:cs typeface="+mn-cs"/>
        </a:defRPr>
      </a:lvl3pPr>
      <a:lvl4pPr marL="1920240" algn="l" defTabSz="1280160" rtl="0" eaLnBrk="1" latinLnBrk="0" hangingPunct="1">
        <a:defRPr sz="2500" kern="1200">
          <a:solidFill>
            <a:schemeClr val="tx1"/>
          </a:solidFill>
          <a:latin typeface="+mn-lt"/>
          <a:ea typeface="+mn-ea"/>
          <a:cs typeface="+mn-cs"/>
        </a:defRPr>
      </a:lvl4pPr>
      <a:lvl5pPr marL="2560320" algn="l" defTabSz="1280160" rtl="0" eaLnBrk="1" latinLnBrk="0" hangingPunct="1">
        <a:defRPr sz="2500" kern="1200">
          <a:solidFill>
            <a:schemeClr val="tx1"/>
          </a:solidFill>
          <a:latin typeface="+mn-lt"/>
          <a:ea typeface="+mn-ea"/>
          <a:cs typeface="+mn-cs"/>
        </a:defRPr>
      </a:lvl5pPr>
      <a:lvl6pPr marL="3200400" algn="l" defTabSz="1280160" rtl="0" eaLnBrk="1" latinLnBrk="0" hangingPunct="1">
        <a:defRPr sz="2500" kern="1200">
          <a:solidFill>
            <a:schemeClr val="tx1"/>
          </a:solidFill>
          <a:latin typeface="+mn-lt"/>
          <a:ea typeface="+mn-ea"/>
          <a:cs typeface="+mn-cs"/>
        </a:defRPr>
      </a:lvl6pPr>
      <a:lvl7pPr marL="3840480" algn="l" defTabSz="1280160" rtl="0" eaLnBrk="1" latinLnBrk="0" hangingPunct="1">
        <a:defRPr sz="2500" kern="1200">
          <a:solidFill>
            <a:schemeClr val="tx1"/>
          </a:solidFill>
          <a:latin typeface="+mn-lt"/>
          <a:ea typeface="+mn-ea"/>
          <a:cs typeface="+mn-cs"/>
        </a:defRPr>
      </a:lvl7pPr>
      <a:lvl8pPr marL="4480560" algn="l" defTabSz="1280160" rtl="0" eaLnBrk="1" latinLnBrk="0" hangingPunct="1">
        <a:defRPr sz="2500" kern="1200">
          <a:solidFill>
            <a:schemeClr val="tx1"/>
          </a:solidFill>
          <a:latin typeface="+mn-lt"/>
          <a:ea typeface="+mn-ea"/>
          <a:cs typeface="+mn-cs"/>
        </a:defRPr>
      </a:lvl8pPr>
      <a:lvl9pPr marL="5120640" algn="l" defTabSz="1280160" rtl="0" eaLnBrk="1" latinLnBrk="0" hangingPunct="1">
        <a:defRPr sz="2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35000">
              <a:schemeClr val="accent1">
                <a:lumMod val="40000"/>
                <a:lumOff val="60000"/>
              </a:schemeClr>
            </a:gs>
            <a:gs pos="93000">
              <a:schemeClr val="accent1">
                <a:lumMod val="95000"/>
                <a:lumOff val="5000"/>
              </a:schemeClr>
            </a:gs>
            <a:gs pos="100000">
              <a:schemeClr val="accent1">
                <a:lumMod val="60000"/>
              </a:schemeClr>
            </a:gs>
          </a:gsLst>
          <a:lin ang="2700000" scaled="1"/>
          <a:tileRect/>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F60B0E37-2F69-407D-A1A6-5B5BC5E2CC14}"/>
              </a:ext>
            </a:extLst>
          </p:cNvPr>
          <p:cNvPicPr/>
          <p:nvPr/>
        </p:nvPicPr>
        <p:blipFill rotWithShape="1">
          <a:blip r:embed="rId3"/>
          <a:srcRect b="19696"/>
          <a:stretch/>
        </p:blipFill>
        <p:spPr bwMode="auto">
          <a:xfrm>
            <a:off x="537164" y="5798783"/>
            <a:ext cx="3888492" cy="1250089"/>
          </a:xfrm>
          <a:prstGeom prst="rect">
            <a:avLst/>
          </a:prstGeom>
          <a:ln>
            <a:noFill/>
          </a:ln>
          <a:extLst>
            <a:ext uri="{53640926-AAD7-44D8-BBD7-CCE9431645EC}">
              <a14:shadowObscured xmlns:a14="http://schemas.microsoft.com/office/drawing/2010/main"/>
            </a:ext>
          </a:extLst>
        </p:spPr>
      </p:pic>
      <p:sp>
        <p:nvSpPr>
          <p:cNvPr id="5" name="Text Placeholder 4">
            <a:extLst>
              <a:ext uri="{FF2B5EF4-FFF2-40B4-BE49-F238E27FC236}">
                <a16:creationId xmlns:a16="http://schemas.microsoft.com/office/drawing/2014/main" id="{84D9C187-3548-4D13-AC5C-8435CEE9C890}"/>
              </a:ext>
            </a:extLst>
          </p:cNvPr>
          <p:cNvSpPr>
            <a:spLocks noGrp="1"/>
          </p:cNvSpPr>
          <p:nvPr>
            <p:ph type="body" idx="1"/>
          </p:nvPr>
        </p:nvSpPr>
        <p:spPr>
          <a:xfrm>
            <a:off x="480061" y="2865546"/>
            <a:ext cx="4242197" cy="2940903"/>
          </a:xfrm>
        </p:spPr>
        <p:txBody>
          <a:bodyPr>
            <a:normAutofit fontScale="92500" lnSpcReduction="10000"/>
          </a:bodyPr>
          <a:lstStyle/>
          <a:p>
            <a:pPr algn="ctr"/>
            <a:r>
              <a:rPr lang="en-GB" sz="2400" dirty="0"/>
              <a:t>Introduction </a:t>
            </a:r>
            <a:r>
              <a:rPr lang="en-GB" sz="2000" dirty="0"/>
              <a:t> </a:t>
            </a:r>
          </a:p>
          <a:p>
            <a:r>
              <a:rPr lang="en-GB" sz="1500" b="0" dirty="0"/>
              <a:t>In recent years the amount of companies and businesses, using BYOT infrastructure has been increasing rapidly. While this has led to increases productivity of users; it has also led to an increases of networking threats. </a:t>
            </a:r>
          </a:p>
          <a:p>
            <a:r>
              <a:rPr lang="en-GB" sz="1500" b="0" dirty="0"/>
              <a:t>This project has been conserved to test the theory; a external firewall device can be used to secure a users device on a unknow network.</a:t>
            </a:r>
          </a:p>
          <a:p>
            <a:r>
              <a:rPr lang="en-GB" sz="1500" b="0" dirty="0"/>
              <a:t>This theory was tested by creating a simulation using Oracle VM VirtualBox [4]. The test ran on the VM was a </a:t>
            </a:r>
            <a:r>
              <a:rPr lang="en-GB" sz="1500" b="0" dirty="0" err="1"/>
              <a:t>DoS</a:t>
            </a:r>
            <a:r>
              <a:rPr lang="en-GB" sz="1500" b="0" dirty="0"/>
              <a:t> attack on a network, using the software </a:t>
            </a:r>
            <a:r>
              <a:rPr lang="en-GB" sz="1500" b="0" dirty="0" err="1"/>
              <a:t>Metasploitable</a:t>
            </a:r>
            <a:r>
              <a:rPr lang="en-GB" sz="1500" b="0" dirty="0"/>
              <a:t> [3].</a:t>
            </a:r>
            <a:r>
              <a:rPr lang="en-GB" sz="1500" dirty="0"/>
              <a:t> </a:t>
            </a:r>
            <a:endParaRPr lang="en-GB" sz="1500" b="0" dirty="0"/>
          </a:p>
        </p:txBody>
      </p:sp>
      <p:pic>
        <p:nvPicPr>
          <p:cNvPr id="14" name="Content Placeholder 13">
            <a:extLst>
              <a:ext uri="{FF2B5EF4-FFF2-40B4-BE49-F238E27FC236}">
                <a16:creationId xmlns:a16="http://schemas.microsoft.com/office/drawing/2014/main" id="{40A58223-E37B-4368-8347-6DF80C19F519}"/>
              </a:ext>
            </a:extLst>
          </p:cNvPr>
          <p:cNvPicPr>
            <a:picLocks noGrp="1" noChangeAspect="1"/>
          </p:cNvPicPr>
          <p:nvPr>
            <p:ph sz="half" idx="2"/>
          </p:nvPr>
        </p:nvPicPr>
        <p:blipFill>
          <a:blip r:embed="rId4" cstate="print">
            <a:extLst>
              <a:ext uri="{28A0092B-C50C-407E-A947-70E740481C1C}">
                <a14:useLocalDpi xmlns:a14="http://schemas.microsoft.com/office/drawing/2010/main" val="0"/>
              </a:ext>
            </a:extLst>
          </a:blip>
          <a:stretch>
            <a:fillRect/>
          </a:stretch>
        </p:blipFill>
        <p:spPr>
          <a:xfrm>
            <a:off x="7228438" y="97677"/>
            <a:ext cx="2373324" cy="829960"/>
          </a:xfrm>
        </p:spPr>
      </p:pic>
      <p:sp>
        <p:nvSpPr>
          <p:cNvPr id="7" name="Text Placeholder 6">
            <a:extLst>
              <a:ext uri="{FF2B5EF4-FFF2-40B4-BE49-F238E27FC236}">
                <a16:creationId xmlns:a16="http://schemas.microsoft.com/office/drawing/2014/main" id="{A211D48E-DE5E-421B-8170-C33B06F83729}"/>
              </a:ext>
            </a:extLst>
          </p:cNvPr>
          <p:cNvSpPr>
            <a:spLocks noGrp="1"/>
          </p:cNvSpPr>
          <p:nvPr>
            <p:ph type="body" sz="quarter" idx="3"/>
          </p:nvPr>
        </p:nvSpPr>
        <p:spPr>
          <a:xfrm>
            <a:off x="695553" y="10367541"/>
            <a:ext cx="4243863" cy="2095093"/>
          </a:xfrm>
        </p:spPr>
        <p:txBody>
          <a:bodyPr>
            <a:normAutofit/>
          </a:bodyPr>
          <a:lstStyle/>
          <a:p>
            <a:pPr algn="ctr"/>
            <a:r>
              <a:rPr lang="en-GB" sz="2200" dirty="0"/>
              <a:t>Tests</a:t>
            </a:r>
          </a:p>
          <a:p>
            <a:r>
              <a:rPr lang="en-GB" sz="1400" b="0" dirty="0"/>
              <a:t>To test the network, </a:t>
            </a:r>
            <a:r>
              <a:rPr lang="en-GB" sz="1400" b="0" dirty="0" err="1"/>
              <a:t>Metasploitable</a:t>
            </a:r>
            <a:r>
              <a:rPr lang="en-GB" sz="1400" b="0" dirty="0"/>
              <a:t> was used to run a </a:t>
            </a:r>
            <a:r>
              <a:rPr lang="en-GB" sz="1400" b="0" dirty="0" err="1"/>
              <a:t>DoS</a:t>
            </a:r>
            <a:r>
              <a:rPr lang="en-GB" sz="1400" b="0" dirty="0"/>
              <a:t> attack on  the network. it can be seen that first the user must get in to the Auxiliary tools of the CMD by using the syntax </a:t>
            </a:r>
            <a:r>
              <a:rPr lang="en-GB" sz="1400" i="1" dirty="0"/>
              <a:t>use auxiliary/dos/</a:t>
            </a:r>
            <a:r>
              <a:rPr lang="en-GB" sz="1400" i="1" dirty="0" err="1"/>
              <a:t>tcp</a:t>
            </a:r>
            <a:r>
              <a:rPr lang="en-GB" sz="1400" i="1" dirty="0"/>
              <a:t>/</a:t>
            </a:r>
            <a:r>
              <a:rPr lang="en-GB" sz="1400" i="1" dirty="0" err="1"/>
              <a:t>synflood</a:t>
            </a:r>
            <a:r>
              <a:rPr lang="en-GB" sz="1400" b="0" dirty="0"/>
              <a:t>. </a:t>
            </a:r>
          </a:p>
          <a:p>
            <a:r>
              <a:rPr lang="en-GB" sz="1400" b="0" dirty="0"/>
              <a:t>This puts the user into auxiliary tools module, from here the user need to set the recipient host and the targeted port as shown in figure 2.</a:t>
            </a:r>
          </a:p>
        </p:txBody>
      </p:sp>
      <p:pic>
        <p:nvPicPr>
          <p:cNvPr id="16" name="Content Placeholder 15">
            <a:extLst>
              <a:ext uri="{FF2B5EF4-FFF2-40B4-BE49-F238E27FC236}">
                <a16:creationId xmlns:a16="http://schemas.microsoft.com/office/drawing/2014/main" id="{27F3A443-E884-4C56-9D96-A20CD4AD8183}"/>
              </a:ext>
            </a:extLst>
          </p:cNvPr>
          <p:cNvPicPr>
            <a:picLocks noGrp="1" noChangeAspect="1"/>
          </p:cNvPicPr>
          <p:nvPr>
            <p:ph sz="quarter" idx="4"/>
          </p:nvPr>
        </p:nvPicPr>
        <p:blipFill>
          <a:blip r:embed="rId5">
            <a:extLst>
              <a:ext uri="{28A0092B-C50C-407E-A947-70E740481C1C}">
                <a14:useLocalDpi xmlns:a14="http://schemas.microsoft.com/office/drawing/2010/main" val="0"/>
              </a:ext>
            </a:extLst>
          </a:blip>
          <a:stretch>
            <a:fillRect/>
          </a:stretch>
        </p:blipFill>
        <p:spPr>
          <a:xfrm>
            <a:off x="-562" y="0"/>
            <a:ext cx="2833542" cy="764311"/>
          </a:xfrm>
        </p:spPr>
      </p:pic>
      <p:sp>
        <p:nvSpPr>
          <p:cNvPr id="9" name="AutoShape 2" descr="https://moodle.uwtsd.ac.uk/pluginfile.php/33678/mod_resource/content/0/UWTSD_Logo_Transparent3.png">
            <a:extLst>
              <a:ext uri="{FF2B5EF4-FFF2-40B4-BE49-F238E27FC236}">
                <a16:creationId xmlns:a16="http://schemas.microsoft.com/office/drawing/2014/main" id="{AB4498F8-64FB-446A-BBCD-721743FF2032}"/>
              </a:ext>
            </a:extLst>
          </p:cNvPr>
          <p:cNvSpPr>
            <a:spLocks noGrp="1" noChangeAspect="1" noChangeArrowheads="1"/>
          </p:cNvSpPr>
          <p:nvPr>
            <p:ph type="title"/>
          </p:nvPr>
        </p:nvSpPr>
        <p:spPr bwMode="auto">
          <a:xfrm>
            <a:off x="480060" y="690469"/>
            <a:ext cx="7920940" cy="195578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rtlCol="0" anchor="t" anchorCtr="0" compatLnSpc="1">
            <a:prstTxWarp prst="textNoShape">
              <a:avLst/>
            </a:prstTxWarp>
            <a:normAutofit fontScale="90000"/>
          </a:bodyPr>
          <a:lstStyle/>
          <a:p>
            <a:r>
              <a:rPr lang="en-GB" b="1" u="sng" dirty="0"/>
              <a:t>Portable Firewall</a:t>
            </a:r>
            <a:br>
              <a:rPr lang="en-GB" b="1" u="sng" dirty="0"/>
            </a:br>
            <a:endParaRPr lang="en-GB" b="1" u="sng" dirty="0"/>
          </a:p>
        </p:txBody>
      </p:sp>
      <p:sp>
        <p:nvSpPr>
          <p:cNvPr id="12" name="AutoShape 6" descr="https://moodle.uwtsd.ac.uk/pluginfile.php/33678/mod_resource/content/0/UWTSD_Logo_Transparent3.png">
            <a:extLst>
              <a:ext uri="{FF2B5EF4-FFF2-40B4-BE49-F238E27FC236}">
                <a16:creationId xmlns:a16="http://schemas.microsoft.com/office/drawing/2014/main" id="{41125600-450F-4A0E-B19C-2B97FCBDE027}"/>
              </a:ext>
            </a:extLst>
          </p:cNvPr>
          <p:cNvSpPr>
            <a:spLocks noChangeAspect="1" noChangeArrowheads="1"/>
          </p:cNvSpPr>
          <p:nvPr/>
        </p:nvSpPr>
        <p:spPr bwMode="auto">
          <a:xfrm>
            <a:off x="4648200" y="6248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7" name="Text Placeholder 4">
            <a:extLst>
              <a:ext uri="{FF2B5EF4-FFF2-40B4-BE49-F238E27FC236}">
                <a16:creationId xmlns:a16="http://schemas.microsoft.com/office/drawing/2014/main" id="{B0D9424F-7923-43BC-A77E-AE3508AB086B}"/>
              </a:ext>
            </a:extLst>
          </p:cNvPr>
          <p:cNvSpPr txBox="1">
            <a:spLocks/>
          </p:cNvSpPr>
          <p:nvPr/>
        </p:nvSpPr>
        <p:spPr>
          <a:xfrm>
            <a:off x="480061" y="1614337"/>
            <a:ext cx="7920940" cy="1194223"/>
          </a:xfrm>
          <a:prstGeom prst="rect">
            <a:avLst/>
          </a:prstGeom>
        </p:spPr>
        <p:txBody>
          <a:bodyPr vert="horz" lIns="128016" tIns="64008" rIns="128016" bIns="64008" rtlCol="0" anchor="b">
            <a:normAutofit fontScale="85000" lnSpcReduction="20000"/>
          </a:bodyPr>
          <a:lstStyle>
            <a:lvl1pPr marL="0" indent="0" algn="l" defTabSz="1280160" rtl="0" eaLnBrk="1" latinLnBrk="0" hangingPunct="1">
              <a:spcBef>
                <a:spcPct val="20000"/>
              </a:spcBef>
              <a:buFont typeface="Arial" panose="020B0604020202020204" pitchFamily="34" charset="0"/>
              <a:buNone/>
              <a:defRPr sz="3400" b="1" kern="1200">
                <a:solidFill>
                  <a:schemeClr val="tx1"/>
                </a:solidFill>
                <a:latin typeface="+mn-lt"/>
                <a:ea typeface="+mn-ea"/>
                <a:cs typeface="+mn-cs"/>
              </a:defRPr>
            </a:lvl1pPr>
            <a:lvl2pPr marL="640080" indent="0" algn="l" defTabSz="1280160" rtl="0" eaLnBrk="1" latinLnBrk="0" hangingPunct="1">
              <a:spcBef>
                <a:spcPct val="20000"/>
              </a:spcBef>
              <a:buFont typeface="Arial" panose="020B0604020202020204" pitchFamily="34" charset="0"/>
              <a:buNone/>
              <a:defRPr sz="2800" b="1" kern="1200">
                <a:solidFill>
                  <a:schemeClr val="tx1"/>
                </a:solidFill>
                <a:latin typeface="+mn-lt"/>
                <a:ea typeface="+mn-ea"/>
                <a:cs typeface="+mn-cs"/>
              </a:defRPr>
            </a:lvl2pPr>
            <a:lvl3pPr marL="1280160" indent="0" algn="l" defTabSz="1280160" rtl="0" eaLnBrk="1" latinLnBrk="0" hangingPunct="1">
              <a:spcBef>
                <a:spcPct val="20000"/>
              </a:spcBef>
              <a:buFont typeface="Arial" panose="020B0604020202020204" pitchFamily="34" charset="0"/>
              <a:buNone/>
              <a:defRPr sz="2500" b="1" kern="1200">
                <a:solidFill>
                  <a:schemeClr val="tx1"/>
                </a:solidFill>
                <a:latin typeface="+mn-lt"/>
                <a:ea typeface="+mn-ea"/>
                <a:cs typeface="+mn-cs"/>
              </a:defRPr>
            </a:lvl3pPr>
            <a:lvl4pPr marL="192024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4pPr>
            <a:lvl5pPr marL="256032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5pPr>
            <a:lvl6pPr marL="320040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6pPr>
            <a:lvl7pPr marL="384048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7pPr>
            <a:lvl8pPr marL="448056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8pPr>
            <a:lvl9pPr marL="5120640" indent="0" algn="l" defTabSz="1280160" rtl="0" eaLnBrk="1" latinLnBrk="0" hangingPunct="1">
              <a:spcBef>
                <a:spcPct val="20000"/>
              </a:spcBef>
              <a:buFont typeface="Arial" panose="020B0604020202020204" pitchFamily="34" charset="0"/>
              <a:buNone/>
              <a:defRPr sz="2200" b="1" kern="1200">
                <a:solidFill>
                  <a:schemeClr val="tx1"/>
                </a:solidFill>
                <a:latin typeface="+mn-lt"/>
                <a:ea typeface="+mn-ea"/>
                <a:cs typeface="+mn-cs"/>
              </a:defRPr>
            </a:lvl9pPr>
          </a:lstStyle>
          <a:p>
            <a:pPr algn="ctr"/>
            <a:r>
              <a:rPr lang="en-GB" sz="2800" u="sng" dirty="0"/>
              <a:t>Laurance Cutforth </a:t>
            </a:r>
          </a:p>
          <a:p>
            <a:pPr algn="ctr"/>
            <a:r>
              <a:rPr lang="en-GB" sz="2800" u="sng" dirty="0"/>
              <a:t>P146632</a:t>
            </a:r>
          </a:p>
          <a:p>
            <a:pPr algn="ctr"/>
            <a:r>
              <a:rPr lang="en-GB" sz="2800" u="sng" dirty="0"/>
              <a:t>University of Wales Trinity Saint David </a:t>
            </a:r>
          </a:p>
        </p:txBody>
      </p:sp>
      <p:sp>
        <p:nvSpPr>
          <p:cNvPr id="20" name="TextBox 19">
            <a:extLst>
              <a:ext uri="{FF2B5EF4-FFF2-40B4-BE49-F238E27FC236}">
                <a16:creationId xmlns:a16="http://schemas.microsoft.com/office/drawing/2014/main" id="{E090423E-2539-4200-ADD7-67D27DFEBB3B}"/>
              </a:ext>
            </a:extLst>
          </p:cNvPr>
          <p:cNvSpPr txBox="1"/>
          <p:nvPr/>
        </p:nvSpPr>
        <p:spPr>
          <a:xfrm>
            <a:off x="497993" y="7048872"/>
            <a:ext cx="3888492" cy="661591"/>
          </a:xfrm>
          <a:prstGeom prst="rect">
            <a:avLst/>
          </a:prstGeom>
          <a:noFill/>
        </p:spPr>
        <p:txBody>
          <a:bodyPr wrap="square" rtlCol="0">
            <a:spAutoFit/>
          </a:bodyPr>
          <a:lstStyle/>
          <a:p>
            <a:r>
              <a:rPr lang="en-GB" sz="1200" b="1" dirty="0"/>
              <a:t>Figure 1 </a:t>
            </a:r>
            <a:r>
              <a:rPr lang="en-GB" sz="1200" b="1" dirty="0" err="1"/>
              <a:t>Metasploitable</a:t>
            </a:r>
            <a:r>
              <a:rPr lang="en-GB" sz="1200" b="1" dirty="0"/>
              <a:t> application</a:t>
            </a:r>
          </a:p>
          <a:p>
            <a:endParaRPr lang="en-GB" dirty="0"/>
          </a:p>
        </p:txBody>
      </p:sp>
      <p:sp>
        <p:nvSpPr>
          <p:cNvPr id="22" name="TextBox 21">
            <a:extLst>
              <a:ext uri="{FF2B5EF4-FFF2-40B4-BE49-F238E27FC236}">
                <a16:creationId xmlns:a16="http://schemas.microsoft.com/office/drawing/2014/main" id="{51176A4F-8E63-4747-A871-4CDACE78975C}"/>
              </a:ext>
            </a:extLst>
          </p:cNvPr>
          <p:cNvSpPr txBox="1"/>
          <p:nvPr/>
        </p:nvSpPr>
        <p:spPr>
          <a:xfrm>
            <a:off x="476649" y="7279048"/>
            <a:ext cx="4168140" cy="3016210"/>
          </a:xfrm>
          <a:prstGeom prst="rect">
            <a:avLst/>
          </a:prstGeom>
          <a:noFill/>
        </p:spPr>
        <p:txBody>
          <a:bodyPr wrap="square" rtlCol="0">
            <a:spAutoFit/>
          </a:bodyPr>
          <a:lstStyle/>
          <a:p>
            <a:pPr algn="ctr"/>
            <a:r>
              <a:rPr lang="en-GB" sz="2200" b="1" dirty="0"/>
              <a:t>Implementation</a:t>
            </a:r>
          </a:p>
          <a:p>
            <a:r>
              <a:rPr lang="en-GB" sz="1400" dirty="0"/>
              <a:t>There is many different software required to do this project, such as: - </a:t>
            </a:r>
          </a:p>
          <a:p>
            <a:pPr marL="285750" lvl="0" indent="-285750">
              <a:buFont typeface="Arial" panose="020B0604020202020204" pitchFamily="34" charset="0"/>
              <a:buChar char="•"/>
            </a:pPr>
            <a:r>
              <a:rPr lang="en-GB" sz="1400" dirty="0"/>
              <a:t>Kali Linux [1], this is a constantly evolving penetration testing Linux distribution. </a:t>
            </a:r>
          </a:p>
          <a:p>
            <a:pPr marL="285750" lvl="0" indent="-285750">
              <a:buFont typeface="Arial" panose="020B0604020202020204" pitchFamily="34" charset="0"/>
              <a:buChar char="•"/>
            </a:pPr>
            <a:r>
              <a:rPr lang="en-GB" sz="1400" dirty="0"/>
              <a:t>Wireshark [2], this is a network protocol manager it lets a user have a real-time data of a network allowing them to know what is happening at all times. </a:t>
            </a:r>
          </a:p>
          <a:p>
            <a:pPr marL="285750" lvl="0" indent="-285750">
              <a:buFont typeface="Arial" panose="020B0604020202020204" pitchFamily="34" charset="0"/>
              <a:buChar char="•"/>
            </a:pPr>
            <a:r>
              <a:rPr lang="en-GB" sz="1400" dirty="0" err="1"/>
              <a:t>Metasploitable</a:t>
            </a:r>
            <a:r>
              <a:rPr lang="en-GB" sz="1400" dirty="0"/>
              <a:t> [3] is a VM that is used for testing and demonstrating common network vulnerabilities, this software’s interfaces are bound to the NAT and Host network adapters. </a:t>
            </a:r>
          </a:p>
        </p:txBody>
      </p:sp>
      <p:pic>
        <p:nvPicPr>
          <p:cNvPr id="23" name="Picture 22">
            <a:extLst>
              <a:ext uri="{FF2B5EF4-FFF2-40B4-BE49-F238E27FC236}">
                <a16:creationId xmlns:a16="http://schemas.microsoft.com/office/drawing/2014/main" id="{883AB1E1-C805-43F7-A844-6CC0E9CE7C67}"/>
              </a:ext>
            </a:extLst>
          </p:cNvPr>
          <p:cNvPicPr/>
          <p:nvPr/>
        </p:nvPicPr>
        <p:blipFill rotWithShape="1">
          <a:blip r:embed="rId6"/>
          <a:srcRect l="2463" r="5019"/>
          <a:stretch/>
        </p:blipFill>
        <p:spPr bwMode="auto">
          <a:xfrm>
            <a:off x="4800600" y="3151718"/>
            <a:ext cx="3905770" cy="1302386"/>
          </a:xfrm>
          <a:prstGeom prst="rect">
            <a:avLst/>
          </a:prstGeom>
          <a:ln>
            <a:noFill/>
          </a:ln>
          <a:extLst>
            <a:ext uri="{53640926-AAD7-44D8-BBD7-CCE9431645EC}">
              <a14:shadowObscured xmlns:a14="http://schemas.microsoft.com/office/drawing/2010/main"/>
            </a:ext>
          </a:extLst>
        </p:spPr>
      </p:pic>
      <p:sp>
        <p:nvSpPr>
          <p:cNvPr id="24" name="TextBox 23">
            <a:extLst>
              <a:ext uri="{FF2B5EF4-FFF2-40B4-BE49-F238E27FC236}">
                <a16:creationId xmlns:a16="http://schemas.microsoft.com/office/drawing/2014/main" id="{85C4D974-CCFA-4A5F-BA87-F9E79096EE41}"/>
              </a:ext>
            </a:extLst>
          </p:cNvPr>
          <p:cNvSpPr txBox="1"/>
          <p:nvPr/>
        </p:nvSpPr>
        <p:spPr>
          <a:xfrm>
            <a:off x="4800600" y="4586395"/>
            <a:ext cx="3087960" cy="661591"/>
          </a:xfrm>
          <a:prstGeom prst="rect">
            <a:avLst/>
          </a:prstGeom>
          <a:noFill/>
        </p:spPr>
        <p:txBody>
          <a:bodyPr wrap="square" rtlCol="0">
            <a:spAutoFit/>
          </a:bodyPr>
          <a:lstStyle/>
          <a:p>
            <a:r>
              <a:rPr lang="en-GB" sz="1200" b="1" dirty="0"/>
              <a:t>Figure 2 </a:t>
            </a:r>
            <a:r>
              <a:rPr lang="en-GB" sz="1200" b="1" dirty="0" err="1"/>
              <a:t>DoS</a:t>
            </a:r>
            <a:r>
              <a:rPr lang="en-GB" sz="1200" b="1" dirty="0"/>
              <a:t> Set up</a:t>
            </a:r>
          </a:p>
          <a:p>
            <a:endParaRPr lang="en-GB" dirty="0"/>
          </a:p>
        </p:txBody>
      </p:sp>
      <p:sp>
        <p:nvSpPr>
          <p:cNvPr id="25" name="TextBox 24">
            <a:extLst>
              <a:ext uri="{FF2B5EF4-FFF2-40B4-BE49-F238E27FC236}">
                <a16:creationId xmlns:a16="http://schemas.microsoft.com/office/drawing/2014/main" id="{E9E59A7B-BBC4-4979-9730-9B288E94692A}"/>
              </a:ext>
            </a:extLst>
          </p:cNvPr>
          <p:cNvSpPr txBox="1"/>
          <p:nvPr/>
        </p:nvSpPr>
        <p:spPr>
          <a:xfrm>
            <a:off x="4722258" y="5016420"/>
            <a:ext cx="4528120" cy="3277692"/>
          </a:xfrm>
          <a:prstGeom prst="rect">
            <a:avLst/>
          </a:prstGeom>
          <a:noFill/>
        </p:spPr>
        <p:txBody>
          <a:bodyPr wrap="square" rtlCol="0">
            <a:spAutoFit/>
          </a:bodyPr>
          <a:lstStyle/>
          <a:p>
            <a:r>
              <a:rPr lang="en-GB" sz="1400" dirty="0"/>
              <a:t>When the author launched the </a:t>
            </a:r>
            <a:r>
              <a:rPr lang="en-GB" sz="1400" dirty="0" err="1"/>
              <a:t>DoS</a:t>
            </a:r>
            <a:r>
              <a:rPr lang="en-GB" sz="1400" dirty="0"/>
              <a:t> attack, unsurprisingly the network was flooded with TCP and ARP packets, it can be seen in figure 3 that the spoofed its own IP address of 210.233.156.127 which is an address that should not have been on the 192.168.1.0 /24 network. By sending request and acknowledgment packets form a random IP address the networks traffic was gummed up and slowed to a halt.</a:t>
            </a:r>
          </a:p>
          <a:p>
            <a:r>
              <a:rPr lang="en-GB" sz="1400" dirty="0"/>
              <a:t>In the IO graph shown in figure 4 it can be seen that when the attack started there was a massive spike in network traffic, this is in conjuncture with the data shown in figures 25 and 26 where traffic spiked from an excess of discover and ARP packets. The difference between these two experiments is the sheer amount of traffic generated</a:t>
            </a:r>
          </a:p>
          <a:p>
            <a:endParaRPr lang="en-GB" dirty="0"/>
          </a:p>
        </p:txBody>
      </p:sp>
      <p:pic>
        <p:nvPicPr>
          <p:cNvPr id="26" name="Picture 25">
            <a:extLst>
              <a:ext uri="{FF2B5EF4-FFF2-40B4-BE49-F238E27FC236}">
                <a16:creationId xmlns:a16="http://schemas.microsoft.com/office/drawing/2014/main" id="{50C05B38-A64C-43A2-BCA2-6FE60F2E3AA7}"/>
              </a:ext>
            </a:extLst>
          </p:cNvPr>
          <p:cNvPicPr/>
          <p:nvPr/>
        </p:nvPicPr>
        <p:blipFill rotWithShape="1">
          <a:blip r:embed="rId7"/>
          <a:srcRect l="49727"/>
          <a:stretch/>
        </p:blipFill>
        <p:spPr bwMode="auto">
          <a:xfrm>
            <a:off x="5016624" y="7905656"/>
            <a:ext cx="3887205" cy="1441946"/>
          </a:xfrm>
          <a:prstGeom prst="rect">
            <a:avLst/>
          </a:prstGeom>
          <a:ln>
            <a:noFill/>
          </a:ln>
          <a:extLst>
            <a:ext uri="{53640926-AAD7-44D8-BBD7-CCE9431645EC}">
              <a14:shadowObscured xmlns:a14="http://schemas.microsoft.com/office/drawing/2010/main"/>
            </a:ext>
          </a:extLst>
        </p:spPr>
      </p:pic>
      <p:pic>
        <p:nvPicPr>
          <p:cNvPr id="27" name="Picture 26">
            <a:extLst>
              <a:ext uri="{FF2B5EF4-FFF2-40B4-BE49-F238E27FC236}">
                <a16:creationId xmlns:a16="http://schemas.microsoft.com/office/drawing/2014/main" id="{2A2C8FDB-1251-4AFB-BCAD-50D739D8021E}"/>
              </a:ext>
            </a:extLst>
          </p:cNvPr>
          <p:cNvPicPr/>
          <p:nvPr/>
        </p:nvPicPr>
        <p:blipFill rotWithShape="1">
          <a:blip r:embed="rId8"/>
          <a:srcRect b="12162"/>
          <a:stretch/>
        </p:blipFill>
        <p:spPr>
          <a:xfrm>
            <a:off x="5016624" y="9627172"/>
            <a:ext cx="3887205" cy="1441946"/>
          </a:xfrm>
          <a:prstGeom prst="rect">
            <a:avLst/>
          </a:prstGeom>
        </p:spPr>
      </p:pic>
      <p:sp>
        <p:nvSpPr>
          <p:cNvPr id="28" name="TextBox 27">
            <a:extLst>
              <a:ext uri="{FF2B5EF4-FFF2-40B4-BE49-F238E27FC236}">
                <a16:creationId xmlns:a16="http://schemas.microsoft.com/office/drawing/2014/main" id="{72AC2D50-47E0-49A5-8AD1-7B2480E9845D}"/>
              </a:ext>
            </a:extLst>
          </p:cNvPr>
          <p:cNvSpPr txBox="1"/>
          <p:nvPr/>
        </p:nvSpPr>
        <p:spPr>
          <a:xfrm>
            <a:off x="4939416" y="9346041"/>
            <a:ext cx="3720491" cy="276999"/>
          </a:xfrm>
          <a:prstGeom prst="rect">
            <a:avLst/>
          </a:prstGeom>
          <a:noFill/>
        </p:spPr>
        <p:txBody>
          <a:bodyPr wrap="square" rtlCol="0">
            <a:spAutoFit/>
          </a:bodyPr>
          <a:lstStyle/>
          <a:p>
            <a:r>
              <a:rPr lang="en-GB" sz="1200" dirty="0"/>
              <a:t>Figure 3 </a:t>
            </a:r>
            <a:r>
              <a:rPr lang="en-GB" sz="1200" dirty="0" err="1"/>
              <a:t>DoS</a:t>
            </a:r>
            <a:r>
              <a:rPr lang="en-GB" sz="1200" dirty="0"/>
              <a:t> test Wireshark recording</a:t>
            </a:r>
          </a:p>
        </p:txBody>
      </p:sp>
      <p:sp>
        <p:nvSpPr>
          <p:cNvPr id="29" name="TextBox 28">
            <a:extLst>
              <a:ext uri="{FF2B5EF4-FFF2-40B4-BE49-F238E27FC236}">
                <a16:creationId xmlns:a16="http://schemas.microsoft.com/office/drawing/2014/main" id="{EB48BF7F-2613-4549-B8D9-E7D452DFD586}"/>
              </a:ext>
            </a:extLst>
          </p:cNvPr>
          <p:cNvSpPr txBox="1"/>
          <p:nvPr/>
        </p:nvSpPr>
        <p:spPr>
          <a:xfrm>
            <a:off x="5016624" y="11082390"/>
            <a:ext cx="3887205" cy="276999"/>
          </a:xfrm>
          <a:prstGeom prst="rect">
            <a:avLst/>
          </a:prstGeom>
          <a:noFill/>
        </p:spPr>
        <p:txBody>
          <a:bodyPr wrap="square" rtlCol="0">
            <a:spAutoFit/>
          </a:bodyPr>
          <a:lstStyle/>
          <a:p>
            <a:r>
              <a:rPr lang="en-GB" sz="1200" dirty="0"/>
              <a:t>Figure 4 </a:t>
            </a:r>
            <a:r>
              <a:rPr lang="en-GB" sz="1200" dirty="0" err="1"/>
              <a:t>DoS</a:t>
            </a:r>
            <a:r>
              <a:rPr lang="en-GB" sz="1200" dirty="0"/>
              <a:t> test IO graph  </a:t>
            </a:r>
          </a:p>
        </p:txBody>
      </p:sp>
      <p:sp>
        <p:nvSpPr>
          <p:cNvPr id="30" name="TextBox 29">
            <a:extLst>
              <a:ext uri="{FF2B5EF4-FFF2-40B4-BE49-F238E27FC236}">
                <a16:creationId xmlns:a16="http://schemas.microsoft.com/office/drawing/2014/main" id="{30B8E359-EF60-4E26-8FB4-DA8ACAB7E4E9}"/>
              </a:ext>
            </a:extLst>
          </p:cNvPr>
          <p:cNvSpPr txBox="1"/>
          <p:nvPr/>
        </p:nvSpPr>
        <p:spPr>
          <a:xfrm>
            <a:off x="4918829" y="11449133"/>
            <a:ext cx="4562291" cy="1415644"/>
          </a:xfrm>
          <a:prstGeom prst="rect">
            <a:avLst/>
          </a:prstGeom>
          <a:noFill/>
        </p:spPr>
        <p:txBody>
          <a:bodyPr wrap="square" rtlCol="0">
            <a:spAutoFit/>
          </a:bodyPr>
          <a:lstStyle/>
          <a:p>
            <a:pPr algn="ctr"/>
            <a:r>
              <a:rPr lang="en-GB" sz="1200" b="1" dirty="0"/>
              <a:t>References</a:t>
            </a:r>
            <a:r>
              <a:rPr lang="en-GB" sz="800" b="1" dirty="0"/>
              <a:t> </a:t>
            </a:r>
            <a:endParaRPr lang="en-GB" sz="700" dirty="0"/>
          </a:p>
          <a:p>
            <a:r>
              <a:rPr lang="en-GB" sz="700" dirty="0"/>
              <a:t>[1] Offensive Security, ‘Kali Linux Trademark Policy | Kali Linux’. [Online]. Available: https://www.kali.org/trademark-policy/. [Accessed: 01-Dec-2017].</a:t>
            </a:r>
          </a:p>
          <a:p>
            <a:r>
              <a:rPr lang="en-GB" sz="700" dirty="0"/>
              <a:t> [2] ‘No Title’. [Online]. Available: https://www.wireshark.org.</a:t>
            </a:r>
          </a:p>
          <a:p>
            <a:r>
              <a:rPr lang="en-GB" sz="700" dirty="0"/>
              <a:t> [3]‘</a:t>
            </a:r>
            <a:r>
              <a:rPr lang="en-GB" sz="700" dirty="0" err="1"/>
              <a:t>Metasploitable</a:t>
            </a:r>
            <a:r>
              <a:rPr lang="en-GB" sz="700" dirty="0"/>
              <a:t> 2 Exploitability Guide’. [Online]. Available: https://metasploit.help.rapid7.com/docs/metasploitable-2-exploitability-guide. [Accessed: 02-May-2018].</a:t>
            </a:r>
          </a:p>
          <a:p>
            <a:r>
              <a:rPr lang="en-GB" sz="700" dirty="0"/>
              <a:t> [4] ‘Oracle VM VirtualBox - Downloads | Oracle Technology Network | Oracle’. [Online]. Available: http://www.oracle.com/technetwork/server-storage/virtualbox/downloads/index.html. [Accessed: 29-Apr-2018].</a:t>
            </a:r>
          </a:p>
          <a:p>
            <a:endParaRPr lang="en-GB" dirty="0"/>
          </a:p>
        </p:txBody>
      </p:sp>
    </p:spTree>
    <p:extLst>
      <p:ext uri="{BB962C8B-B14F-4D97-AF65-F5344CB8AC3E}">
        <p14:creationId xmlns:p14="http://schemas.microsoft.com/office/powerpoint/2010/main" val="13737243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105</TotalTime>
  <Words>583</Words>
  <Application>Microsoft Office PowerPoint</Application>
  <PresentationFormat>A3 Paper (297x420 mm)</PresentationFormat>
  <Paragraphs>28</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Portable Firewall </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Nik Whitehead</dc:creator>
  <cp:lastModifiedBy>laurance cutforth</cp:lastModifiedBy>
  <cp:revision>14</cp:revision>
  <dcterms:created xsi:type="dcterms:W3CDTF">2014-10-01T08:15:24Z</dcterms:created>
  <dcterms:modified xsi:type="dcterms:W3CDTF">2018-05-08T00:46:18Z</dcterms:modified>
</cp:coreProperties>
</file>