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74" r:id="rId9"/>
    <p:sldId id="263" r:id="rId10"/>
    <p:sldId id="265" r:id="rId11"/>
    <p:sldId id="266" r:id="rId12"/>
    <p:sldId id="267" r:id="rId13"/>
    <p:sldId id="268" r:id="rId14"/>
    <p:sldId id="269" r:id="rId15"/>
    <p:sldId id="270" r:id="rId16"/>
    <p:sldId id="271" r:id="rId17"/>
    <p:sldId id="272" r:id="rId18"/>
    <p:sldId id="273" r:id="rId19"/>
    <p:sldId id="26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10/6/2020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10/6/2020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10/6/2020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b="1" dirty="0" smtClean="0"/>
              <a:t>ECYW3001 </a:t>
            </a:r>
            <a:br>
              <a:rPr lang="en-GB" sz="4400" b="1" dirty="0" smtClean="0"/>
            </a:br>
            <a:r>
              <a:rPr lang="en-GB" sz="4400" b="1" dirty="0" smtClean="0"/>
              <a:t>Academic </a:t>
            </a:r>
            <a:r>
              <a:rPr lang="en-GB" sz="4400" b="1" dirty="0"/>
              <a:t>Survival Skills</a:t>
            </a:r>
          </a:p>
        </p:txBody>
      </p:sp>
      <p:sp>
        <p:nvSpPr>
          <p:cNvPr id="3" name="Subtitle 2"/>
          <p:cNvSpPr>
            <a:spLocks noGrp="1"/>
          </p:cNvSpPr>
          <p:nvPr>
            <p:ph type="subTitle" idx="1"/>
          </p:nvPr>
        </p:nvSpPr>
        <p:spPr/>
        <p:txBody>
          <a:bodyPr/>
          <a:lstStyle/>
          <a:p>
            <a:r>
              <a:rPr lang="en-GB" dirty="0" smtClean="0"/>
              <a:t>6</a:t>
            </a:r>
            <a:r>
              <a:rPr lang="en-GB" baseline="30000" dirty="0" smtClean="0"/>
              <a:t>th</a:t>
            </a:r>
            <a:r>
              <a:rPr lang="en-GB" dirty="0" smtClean="0"/>
              <a:t> october 2020</a:t>
            </a:r>
            <a:endParaRPr lang="en-GB" dirty="0"/>
          </a:p>
        </p:txBody>
      </p:sp>
    </p:spTree>
    <p:extLst>
      <p:ext uri="{BB962C8B-B14F-4D97-AF65-F5344CB8AC3E}">
        <p14:creationId xmlns:p14="http://schemas.microsoft.com/office/powerpoint/2010/main" val="7717636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Focus for today</a:t>
            </a:r>
            <a:r>
              <a:rPr lang="en-GB" dirty="0" smtClean="0"/>
              <a:t>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Reconnect</a:t>
            </a:r>
          </a:p>
          <a:p>
            <a:r>
              <a:rPr lang="en-GB" dirty="0" smtClean="0"/>
              <a:t>Student Support: Student Finance and Bursaries</a:t>
            </a:r>
          </a:p>
          <a:p>
            <a:r>
              <a:rPr lang="en-GB" dirty="0" smtClean="0"/>
              <a:t>Unpacking the Module and the Assessment</a:t>
            </a:r>
          </a:p>
          <a:p>
            <a:r>
              <a:rPr lang="en-GB" dirty="0" smtClean="0"/>
              <a:t>Exploring Study Skills</a:t>
            </a:r>
          </a:p>
          <a:p>
            <a:pPr lvl="1"/>
            <a:r>
              <a:rPr lang="en-GB" dirty="0"/>
              <a:t>Developing a positive attitude to study</a:t>
            </a:r>
          </a:p>
          <a:p>
            <a:pPr lvl="1"/>
            <a:r>
              <a:rPr lang="en-GB" dirty="0"/>
              <a:t>Considering your motivation to </a:t>
            </a:r>
            <a:r>
              <a:rPr lang="en-GB" dirty="0" smtClean="0"/>
              <a:t>study</a:t>
            </a:r>
          </a:p>
          <a:p>
            <a:r>
              <a:rPr lang="en-GB" dirty="0"/>
              <a:t>Being a Student: Q&amp;A with two Level 5 </a:t>
            </a:r>
            <a:r>
              <a:rPr lang="en-GB" dirty="0" smtClean="0"/>
              <a:t>Students</a:t>
            </a:r>
          </a:p>
          <a:p>
            <a:r>
              <a:rPr lang="en-GB" dirty="0" smtClean="0"/>
              <a:t>Directed Study Activities…</a:t>
            </a:r>
            <a:endParaRPr lang="en-GB" dirty="0"/>
          </a:p>
          <a:p>
            <a:endParaRPr lang="en-GB" dirty="0"/>
          </a:p>
        </p:txBody>
      </p:sp>
    </p:spTree>
    <p:extLst>
      <p:ext uri="{BB962C8B-B14F-4D97-AF65-F5344CB8AC3E}">
        <p14:creationId xmlns:p14="http://schemas.microsoft.com/office/powerpoint/2010/main" val="31942060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Aim of module</a:t>
            </a:r>
            <a:endParaRPr lang="en-GB" b="1" dirty="0"/>
          </a:p>
        </p:txBody>
      </p:sp>
      <p:sp>
        <p:nvSpPr>
          <p:cNvPr id="5" name="Content Placeholder 4"/>
          <p:cNvSpPr>
            <a:spLocks noGrp="1"/>
          </p:cNvSpPr>
          <p:nvPr>
            <p:ph idx="1"/>
          </p:nvPr>
        </p:nvSpPr>
        <p:spPr/>
        <p:txBody>
          <a:bodyPr/>
          <a:lstStyle/>
          <a:p>
            <a:r>
              <a:rPr lang="en-GB" sz="3200" dirty="0"/>
              <a:t>To introduce students to the learning and study skills required as a foundation for higher education.  </a:t>
            </a:r>
          </a:p>
          <a:p>
            <a:endParaRPr lang="en-GB" dirty="0"/>
          </a:p>
        </p:txBody>
      </p:sp>
    </p:spTree>
    <p:extLst>
      <p:ext uri="{BB962C8B-B14F-4D97-AF65-F5344CB8AC3E}">
        <p14:creationId xmlns:p14="http://schemas.microsoft.com/office/powerpoint/2010/main" val="22091056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p:txBody>
          <a:bodyPr>
            <a:normAutofit lnSpcReduction="10000"/>
          </a:bodyPr>
          <a:lstStyle/>
          <a:p>
            <a:r>
              <a:rPr lang="en-GB" sz="2400" dirty="0"/>
              <a:t>Upon the successful completion of this module, the student should be able to: </a:t>
            </a:r>
          </a:p>
          <a:p>
            <a:pPr lvl="1"/>
            <a:r>
              <a:rPr lang="en-GB" sz="2000" dirty="0"/>
              <a:t>Apply learning strategies to be able to address the requirements of modules and their content;</a:t>
            </a:r>
          </a:p>
          <a:p>
            <a:pPr lvl="1"/>
            <a:r>
              <a:rPr lang="en-GB" sz="2000" dirty="0"/>
              <a:t>Follow instructions, analyse questions, make effective use of time-management and planning skills to ensure success when addressing course assignments and practical assessments;</a:t>
            </a:r>
          </a:p>
          <a:p>
            <a:pPr lvl="1"/>
            <a:r>
              <a:rPr lang="en-GB" sz="20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31909057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Themes</a:t>
            </a:r>
            <a:endParaRPr lang="en-GB" b="1" dirty="0"/>
          </a:p>
        </p:txBody>
      </p:sp>
      <p:sp>
        <p:nvSpPr>
          <p:cNvPr id="3" name="Content Placeholder 2"/>
          <p:cNvSpPr>
            <a:spLocks noGrp="1"/>
          </p:cNvSpPr>
          <p:nvPr>
            <p:ph idx="1"/>
          </p:nvPr>
        </p:nvSpPr>
        <p:spPr/>
        <p:txBody>
          <a:bodyPr>
            <a:normAutofit lnSpcReduction="10000"/>
          </a:bodyPr>
          <a:lstStyle/>
          <a:p>
            <a:pPr lvl="0"/>
            <a:r>
              <a:rPr lang="en-GB" dirty="0"/>
              <a:t>Understanding techniques to support the researching of and finding information for academic work, and how to use this information accurately.</a:t>
            </a:r>
          </a:p>
          <a:p>
            <a:pPr lvl="0"/>
            <a:r>
              <a:rPr lang="en-GB" dirty="0"/>
              <a:t>How to make use of electronic resources.</a:t>
            </a:r>
          </a:p>
          <a:p>
            <a:pPr lvl="0"/>
            <a:r>
              <a:rPr lang="en-GB" dirty="0"/>
              <a:t>Understanding the library and how to make the most of the resources available.</a:t>
            </a:r>
          </a:p>
          <a:p>
            <a:pPr lvl="0"/>
            <a:r>
              <a:rPr lang="en-GB" dirty="0"/>
              <a:t>Using IT for academic study.</a:t>
            </a:r>
          </a:p>
          <a:p>
            <a:pPr lvl="0"/>
            <a:r>
              <a:rPr lang="en-GB" dirty="0"/>
              <a:t>How to evaluate literature and sources to support academic </a:t>
            </a:r>
            <a:r>
              <a:rPr lang="en-GB" dirty="0" smtClean="0"/>
              <a:t>arguments.</a:t>
            </a:r>
            <a:endParaRPr lang="en-GB" dirty="0"/>
          </a:p>
          <a:p>
            <a:pPr lvl="0"/>
            <a:r>
              <a:rPr lang="en-GB" dirty="0"/>
              <a:t>Communication skills at HE – from how to engage in lecture activity to how to present an assessed oral presentation.</a:t>
            </a:r>
          </a:p>
          <a:p>
            <a:endParaRPr lang="en-GB" dirty="0"/>
          </a:p>
        </p:txBody>
      </p:sp>
    </p:spTree>
    <p:extLst>
      <p:ext uri="{BB962C8B-B14F-4D97-AF65-F5344CB8AC3E}">
        <p14:creationId xmlns:p14="http://schemas.microsoft.com/office/powerpoint/2010/main" val="23923229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 </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21352278"/>
              </p:ext>
            </p:extLst>
          </p:nvPr>
        </p:nvGraphicFramePr>
        <p:xfrm>
          <a:off x="1451579" y="2139142"/>
          <a:ext cx="9603275" cy="1317106"/>
        </p:xfrm>
        <a:graphic>
          <a:graphicData uri="http://schemas.openxmlformats.org/drawingml/2006/table">
            <a:tbl>
              <a:tblPr firstRow="1" firstCol="1" bandRow="1">
                <a:tableStyleId>{5C22544A-7EE6-4342-B048-85BDC9FD1C3A}</a:tableStyleId>
              </a:tblPr>
              <a:tblGrid>
                <a:gridCol w="5414419">
                  <a:extLst>
                    <a:ext uri="{9D8B030D-6E8A-4147-A177-3AD203B41FA5}">
                      <a16:colId xmlns:a16="http://schemas.microsoft.com/office/drawing/2014/main" val="3799294991"/>
                    </a:ext>
                  </a:extLst>
                </a:gridCol>
                <a:gridCol w="2525360">
                  <a:extLst>
                    <a:ext uri="{9D8B030D-6E8A-4147-A177-3AD203B41FA5}">
                      <a16:colId xmlns:a16="http://schemas.microsoft.com/office/drawing/2014/main" val="2709422163"/>
                    </a:ext>
                  </a:extLst>
                </a:gridCol>
                <a:gridCol w="1663496">
                  <a:extLst>
                    <a:ext uri="{9D8B030D-6E8A-4147-A177-3AD203B41FA5}">
                      <a16:colId xmlns:a16="http://schemas.microsoft.com/office/drawing/2014/main" val="3280193244"/>
                    </a:ext>
                  </a:extLst>
                </a:gridCol>
              </a:tblGrid>
              <a:tr h="559723">
                <a:tc>
                  <a:txBody>
                    <a:bodyPr/>
                    <a:lstStyle/>
                    <a:p>
                      <a:pPr algn="ctr" hangingPunct="0">
                        <a:spcAft>
                          <a:spcPts val="0"/>
                        </a:spcAft>
                      </a:pPr>
                      <a:r>
                        <a:rPr lang="en-GB" sz="2000" dirty="0">
                          <a:effectLst/>
                        </a:rPr>
                        <a:t>Mode of assessment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000">
                          <a:effectLst/>
                        </a:rPr>
                        <a:t>Volume</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000">
                          <a:effectLst/>
                        </a:rPr>
                        <a:t>Weighting</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77370790"/>
                  </a:ext>
                </a:extLst>
              </a:tr>
              <a:tr h="757383">
                <a:tc>
                  <a:txBody>
                    <a:bodyPr/>
                    <a:lstStyle/>
                    <a:p>
                      <a:pPr algn="just" hangingPunct="0">
                        <a:spcAft>
                          <a:spcPts val="0"/>
                        </a:spcAft>
                      </a:pPr>
                      <a:r>
                        <a:rPr lang="en-GB" sz="2000" dirty="0">
                          <a:effectLst/>
                        </a:rPr>
                        <a:t>Group Seminar Presentation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000" dirty="0">
                          <a:effectLst/>
                        </a:rPr>
                        <a:t>10 minutes per student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000" dirty="0">
                          <a:effectLst/>
                        </a:rPr>
                        <a:t>100%</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07878888"/>
                  </a:ext>
                </a:extLst>
              </a:tr>
            </a:tbl>
          </a:graphicData>
        </a:graphic>
      </p:graphicFrame>
    </p:spTree>
    <p:extLst>
      <p:ext uri="{BB962C8B-B14F-4D97-AF65-F5344CB8AC3E}">
        <p14:creationId xmlns:p14="http://schemas.microsoft.com/office/powerpoint/2010/main" val="40229519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 Question and Submission Date</a:t>
            </a:r>
            <a:endParaRPr lang="en-GB" b="1" dirty="0"/>
          </a:p>
        </p:txBody>
      </p:sp>
      <p:sp>
        <p:nvSpPr>
          <p:cNvPr id="3" name="Content Placeholder 2"/>
          <p:cNvSpPr>
            <a:spLocks noGrp="1"/>
          </p:cNvSpPr>
          <p:nvPr>
            <p:ph idx="1"/>
          </p:nvPr>
        </p:nvSpPr>
        <p:spPr/>
        <p:txBody>
          <a:bodyPr/>
          <a:lstStyle/>
          <a:p>
            <a:pPr algn="just"/>
            <a:r>
              <a:rPr lang="en-US" sz="2400" dirty="0"/>
              <a:t>In your group, design and deliver a presentation which outlines the steps required to ensure a successful PowerPoint presentation.  Your presentation should take into consideration communication styles and an awareness of the audience</a:t>
            </a:r>
            <a:r>
              <a:rPr lang="en-US" sz="2400" dirty="0" smtClean="0"/>
              <a:t>.</a:t>
            </a:r>
          </a:p>
          <a:p>
            <a:r>
              <a:rPr lang="en-US" dirty="0" smtClean="0"/>
              <a:t>Submission date: 10</a:t>
            </a:r>
            <a:r>
              <a:rPr lang="en-US" baseline="30000" dirty="0" smtClean="0"/>
              <a:t>th</a:t>
            </a:r>
            <a:r>
              <a:rPr lang="en-US" dirty="0" smtClean="0"/>
              <a:t> November 2020</a:t>
            </a:r>
            <a:endParaRPr lang="en-GB" dirty="0"/>
          </a:p>
        </p:txBody>
      </p:sp>
    </p:spTree>
    <p:extLst>
      <p:ext uri="{BB962C8B-B14F-4D97-AF65-F5344CB8AC3E}">
        <p14:creationId xmlns:p14="http://schemas.microsoft.com/office/powerpoint/2010/main" val="29744187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15 Minute break!</a:t>
            </a:r>
            <a:endParaRPr lang="en-GB" b="1" dirty="0"/>
          </a:p>
        </p:txBody>
      </p:sp>
      <p:pic>
        <p:nvPicPr>
          <p:cNvPr id="4" name="Content Placeholder 3" descr="Free Images : table, coffee, warm, tea, cup, dish, mea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65934" y="2016125"/>
            <a:ext cx="5174457" cy="3449638"/>
          </a:xfrm>
        </p:spPr>
      </p:pic>
    </p:spTree>
    <p:extLst>
      <p:ext uri="{BB962C8B-B14F-4D97-AF65-F5344CB8AC3E}">
        <p14:creationId xmlns:p14="http://schemas.microsoft.com/office/powerpoint/2010/main" val="266330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Group task</a:t>
            </a:r>
            <a:endParaRPr lang="en-GB" b="1" dirty="0"/>
          </a:p>
        </p:txBody>
      </p:sp>
      <p:sp>
        <p:nvSpPr>
          <p:cNvPr id="3" name="Content Placeholder 2"/>
          <p:cNvSpPr>
            <a:spLocks noGrp="1"/>
          </p:cNvSpPr>
          <p:nvPr>
            <p:ph idx="1"/>
          </p:nvPr>
        </p:nvSpPr>
        <p:spPr/>
        <p:txBody>
          <a:bodyPr/>
          <a:lstStyle/>
          <a:p>
            <a:r>
              <a:rPr lang="en-GB" sz="2400" dirty="0"/>
              <a:t>Identify the </a:t>
            </a:r>
            <a:r>
              <a:rPr lang="en-GB" sz="2400" dirty="0" smtClean="0"/>
              <a:t>learning and study skills </a:t>
            </a:r>
            <a:r>
              <a:rPr lang="en-GB" sz="2400" dirty="0"/>
              <a:t>you need at </a:t>
            </a:r>
            <a:r>
              <a:rPr lang="en-GB" sz="2400" dirty="0" smtClean="0"/>
              <a:t>University…</a:t>
            </a:r>
          </a:p>
          <a:p>
            <a:r>
              <a:rPr lang="en-GB" sz="2400" dirty="0"/>
              <a:t>How could some of these skills be developed or improved</a:t>
            </a:r>
            <a:r>
              <a:rPr lang="en-GB" sz="2400" dirty="0" smtClean="0"/>
              <a:t>?</a:t>
            </a:r>
            <a:endParaRPr lang="en-GB" sz="2400" dirty="0"/>
          </a:p>
          <a:p>
            <a:pPr lvl="1"/>
            <a:r>
              <a:rPr lang="en-GB" sz="2200" dirty="0"/>
              <a:t>Discussion and feedback</a:t>
            </a:r>
          </a:p>
          <a:p>
            <a:endParaRPr lang="en-GB" dirty="0"/>
          </a:p>
        </p:txBody>
      </p:sp>
    </p:spTree>
    <p:extLst>
      <p:ext uri="{BB962C8B-B14F-4D97-AF65-F5344CB8AC3E}">
        <p14:creationId xmlns:p14="http://schemas.microsoft.com/office/powerpoint/2010/main" val="42622468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Initial questions to consider…</a:t>
            </a:r>
            <a:endParaRPr lang="en-GB" b="1" dirty="0"/>
          </a:p>
        </p:txBody>
      </p:sp>
      <p:sp>
        <p:nvSpPr>
          <p:cNvPr id="3" name="Content Placeholder 2"/>
          <p:cNvSpPr>
            <a:spLocks noGrp="1"/>
          </p:cNvSpPr>
          <p:nvPr>
            <p:ph idx="1"/>
          </p:nvPr>
        </p:nvSpPr>
        <p:spPr/>
        <p:txBody>
          <a:bodyPr/>
          <a:lstStyle/>
          <a:p>
            <a:r>
              <a:rPr lang="en-GB" sz="3200" dirty="0"/>
              <a:t>Why are you here?</a:t>
            </a:r>
          </a:p>
          <a:p>
            <a:r>
              <a:rPr lang="en-GB" sz="3200" dirty="0"/>
              <a:t>What motivates you to be here?</a:t>
            </a:r>
          </a:p>
          <a:p>
            <a:r>
              <a:rPr lang="en-GB" sz="3200" dirty="0"/>
              <a:t>What is your goal?</a:t>
            </a:r>
          </a:p>
          <a:p>
            <a:endParaRPr lang="en-GB" dirty="0"/>
          </a:p>
        </p:txBody>
      </p:sp>
    </p:spTree>
    <p:extLst>
      <p:ext uri="{BB962C8B-B14F-4D97-AF65-F5344CB8AC3E}">
        <p14:creationId xmlns:p14="http://schemas.microsoft.com/office/powerpoint/2010/main" val="40897311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Your motivation</a:t>
            </a:r>
            <a:endParaRPr lang="en-GB" b="1" dirty="0"/>
          </a:p>
        </p:txBody>
      </p:sp>
      <p:sp>
        <p:nvSpPr>
          <p:cNvPr id="3" name="Content Placeholder 2"/>
          <p:cNvSpPr>
            <a:spLocks noGrp="1"/>
          </p:cNvSpPr>
          <p:nvPr>
            <p:ph idx="1"/>
          </p:nvPr>
        </p:nvSpPr>
        <p:spPr>
          <a:xfrm>
            <a:off x="1451579" y="2171898"/>
            <a:ext cx="9603275" cy="5040560"/>
          </a:xfrm>
        </p:spPr>
        <p:txBody>
          <a:bodyPr/>
          <a:lstStyle/>
          <a:p>
            <a:pPr algn="just"/>
            <a:r>
              <a:rPr lang="en-GB" sz="2500" dirty="0"/>
              <a:t>Cottrell (2008, p. 86) notes how ‘your level of motivation will affect your success’.</a:t>
            </a:r>
          </a:p>
          <a:p>
            <a:pPr algn="just"/>
            <a:r>
              <a:rPr lang="en-GB" sz="2500" dirty="0"/>
              <a:t>When you may feel that you are struggling, that you do not have the enthusiasm to complete a task, or that you feel at the point of maybe giving up altogether, Cottrell (2008, p. 86) states that ‘you will need clear motivation to keep yourself going even through such tough times’.</a:t>
            </a:r>
          </a:p>
        </p:txBody>
      </p:sp>
    </p:spTree>
    <p:extLst>
      <p:ext uri="{BB962C8B-B14F-4D97-AF65-F5344CB8AC3E}">
        <p14:creationId xmlns:p14="http://schemas.microsoft.com/office/powerpoint/2010/main" val="37056957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Why are you here?  </a:t>
            </a:r>
            <a:br>
              <a:rPr lang="en-GB" b="1" dirty="0" smtClean="0"/>
            </a:br>
            <a:r>
              <a:rPr lang="en-GB" b="1" dirty="0" smtClean="0"/>
              <a:t>What motivates you?</a:t>
            </a:r>
            <a:endParaRPr lang="en-GB" b="1" dirty="0"/>
          </a:p>
        </p:txBody>
      </p:sp>
      <p:sp>
        <p:nvSpPr>
          <p:cNvPr id="3" name="Content Placeholder 2"/>
          <p:cNvSpPr>
            <a:spLocks noGrp="1"/>
          </p:cNvSpPr>
          <p:nvPr>
            <p:ph idx="1"/>
          </p:nvPr>
        </p:nvSpPr>
        <p:spPr>
          <a:xfrm>
            <a:off x="1451579" y="2015732"/>
            <a:ext cx="9603275" cy="4107977"/>
          </a:xfrm>
        </p:spPr>
        <p:txBody>
          <a:bodyPr>
            <a:normAutofit/>
          </a:bodyPr>
          <a:lstStyle/>
          <a:p>
            <a:r>
              <a:rPr lang="en-GB" sz="2800" dirty="0"/>
              <a:t>Intrinsic motivation </a:t>
            </a:r>
            <a:endParaRPr lang="en-GB" sz="2800" dirty="0" smtClean="0"/>
          </a:p>
          <a:p>
            <a:pPr lvl="1"/>
            <a:r>
              <a:rPr lang="en-GB" sz="2400" dirty="0" smtClean="0"/>
              <a:t>Motivation from within</a:t>
            </a:r>
            <a:endParaRPr lang="en-GB" sz="2400" dirty="0"/>
          </a:p>
          <a:p>
            <a:pPr lvl="3"/>
            <a:r>
              <a:rPr lang="en-GB" sz="1800" dirty="0" smtClean="0"/>
              <a:t>I </a:t>
            </a:r>
            <a:r>
              <a:rPr lang="en-GB" sz="1800" dirty="0"/>
              <a:t>enjoy learning new </a:t>
            </a:r>
            <a:r>
              <a:rPr lang="en-GB" sz="1800" dirty="0" smtClean="0"/>
              <a:t>things, and by learning new things I will </a:t>
            </a:r>
            <a:r>
              <a:rPr lang="en-GB" sz="1800" dirty="0"/>
              <a:t>be better equipped to </a:t>
            </a:r>
            <a:r>
              <a:rPr lang="en-GB" sz="1800" dirty="0" smtClean="0"/>
              <a:t>obtain my qualification.</a:t>
            </a:r>
            <a:endParaRPr lang="en-GB" sz="1800" dirty="0"/>
          </a:p>
          <a:p>
            <a:r>
              <a:rPr lang="en-GB" sz="2800" dirty="0"/>
              <a:t>Extrinsic motivation </a:t>
            </a:r>
            <a:endParaRPr lang="en-GB" sz="2800" dirty="0" smtClean="0"/>
          </a:p>
          <a:p>
            <a:pPr lvl="1"/>
            <a:r>
              <a:rPr lang="en-GB" sz="2400" dirty="0" smtClean="0"/>
              <a:t>Motivation from external </a:t>
            </a:r>
            <a:r>
              <a:rPr lang="en-GB" sz="2400" dirty="0"/>
              <a:t>forces</a:t>
            </a:r>
          </a:p>
          <a:p>
            <a:pPr lvl="3"/>
            <a:r>
              <a:rPr lang="en-GB" sz="1800" dirty="0" smtClean="0"/>
              <a:t>If I get a good degree, I </a:t>
            </a:r>
            <a:r>
              <a:rPr lang="en-GB" sz="1800" dirty="0"/>
              <a:t>will get a pay </a:t>
            </a:r>
            <a:r>
              <a:rPr lang="en-GB" sz="1800" dirty="0" smtClean="0"/>
              <a:t>rise.</a:t>
            </a:r>
          </a:p>
          <a:p>
            <a:pPr lvl="3"/>
            <a:r>
              <a:rPr lang="en-GB" sz="1800" dirty="0" smtClean="0"/>
              <a:t>My family will be disappointed in me if I don’t do well.</a:t>
            </a:r>
            <a:endParaRPr lang="en-GB" sz="1800" dirty="0"/>
          </a:p>
        </p:txBody>
      </p:sp>
    </p:spTree>
    <p:extLst>
      <p:ext uri="{BB962C8B-B14F-4D97-AF65-F5344CB8AC3E}">
        <p14:creationId xmlns:p14="http://schemas.microsoft.com/office/powerpoint/2010/main" val="1313687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Self-evaluation (individual directed study)		</a:t>
            </a:r>
            <a:endParaRPr lang="en-GB" b="1" dirty="0"/>
          </a:p>
        </p:txBody>
      </p:sp>
      <p:sp>
        <p:nvSpPr>
          <p:cNvPr id="3" name="Content Placeholder 2"/>
          <p:cNvSpPr>
            <a:spLocks noGrp="1"/>
          </p:cNvSpPr>
          <p:nvPr>
            <p:ph idx="1"/>
          </p:nvPr>
        </p:nvSpPr>
        <p:spPr>
          <a:xfrm>
            <a:off x="1451578" y="1827213"/>
            <a:ext cx="9603275" cy="4626123"/>
          </a:xfrm>
        </p:spPr>
        <p:txBody>
          <a:bodyPr/>
          <a:lstStyle/>
          <a:p>
            <a:r>
              <a:rPr lang="en-GB" sz="2500" dirty="0"/>
              <a:t>Complete the self-evaluation as a means of reflecting upon your reasons for studying the BA Youth </a:t>
            </a:r>
            <a:r>
              <a:rPr lang="en-GB" sz="2500" dirty="0" smtClean="0"/>
              <a:t>Work and Social Education with Foundation Year</a:t>
            </a:r>
            <a:endParaRPr lang="en-GB" sz="2500" dirty="0"/>
          </a:p>
          <a:p>
            <a:r>
              <a:rPr lang="en-GB" sz="2500" dirty="0"/>
              <a:t>Which are the two most important factors for you?  </a:t>
            </a:r>
          </a:p>
          <a:p>
            <a:r>
              <a:rPr lang="en-GB" sz="2500" dirty="0"/>
              <a:t>Why are they the most important?</a:t>
            </a:r>
          </a:p>
          <a:p>
            <a:r>
              <a:rPr lang="en-GB" sz="2500" dirty="0"/>
              <a:t>If your motivation ever needs boosting during your studies, look back over your answers to the self-evaluation</a:t>
            </a:r>
          </a:p>
          <a:p>
            <a:endParaRPr lang="en-GB" dirty="0" smtClean="0"/>
          </a:p>
          <a:p>
            <a:endParaRPr lang="en-GB" dirty="0" smtClean="0"/>
          </a:p>
          <a:p>
            <a:endParaRPr lang="en-GB" dirty="0"/>
          </a:p>
        </p:txBody>
      </p:sp>
    </p:spTree>
    <p:extLst>
      <p:ext uri="{BB962C8B-B14F-4D97-AF65-F5344CB8AC3E}">
        <p14:creationId xmlns:p14="http://schemas.microsoft.com/office/powerpoint/2010/main" val="2758534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Goal Setting	</a:t>
            </a:r>
            <a:endParaRPr lang="en-GB" b="1" dirty="0"/>
          </a:p>
        </p:txBody>
      </p:sp>
      <p:sp>
        <p:nvSpPr>
          <p:cNvPr id="3" name="Content Placeholder 2"/>
          <p:cNvSpPr>
            <a:spLocks noGrp="1"/>
          </p:cNvSpPr>
          <p:nvPr>
            <p:ph idx="1"/>
          </p:nvPr>
        </p:nvSpPr>
        <p:spPr/>
        <p:txBody>
          <a:bodyPr>
            <a:normAutofit/>
          </a:bodyPr>
          <a:lstStyle/>
          <a:p>
            <a:r>
              <a:rPr lang="en-GB" sz="2400" dirty="0" smtClean="0"/>
              <a:t>According to Cottrell (2008, p. 86), goal setting helps ‘make tasks more manageable’.</a:t>
            </a:r>
          </a:p>
          <a:p>
            <a:r>
              <a:rPr lang="en-GB" sz="2400" dirty="0" smtClean="0"/>
              <a:t>‘Set yourself small, short-term goals so that you are able to have lots of small successes.  In time these add up to greater achievements’ (Cottrell, 2008, p. 86).</a:t>
            </a:r>
          </a:p>
        </p:txBody>
      </p:sp>
    </p:spTree>
    <p:extLst>
      <p:ext uri="{BB962C8B-B14F-4D97-AF65-F5344CB8AC3E}">
        <p14:creationId xmlns:p14="http://schemas.microsoft.com/office/powerpoint/2010/main" val="4195601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Celebrate Success</a:t>
            </a:r>
            <a:endParaRPr lang="en-GB" b="1" dirty="0"/>
          </a:p>
        </p:txBody>
      </p:sp>
      <p:sp>
        <p:nvSpPr>
          <p:cNvPr id="3" name="Content Placeholder 2"/>
          <p:cNvSpPr>
            <a:spLocks noGrp="1"/>
          </p:cNvSpPr>
          <p:nvPr>
            <p:ph idx="1"/>
          </p:nvPr>
        </p:nvSpPr>
        <p:spPr/>
        <p:txBody>
          <a:bodyPr>
            <a:normAutofit lnSpcReduction="10000"/>
          </a:bodyPr>
          <a:lstStyle/>
          <a:p>
            <a:r>
              <a:rPr lang="en-GB" sz="2400" dirty="0" smtClean="0"/>
              <a:t>It is important that you ‘set targets and deadlines which are easy to meet’ (Cottrell, 2008, p.86).</a:t>
            </a:r>
          </a:p>
          <a:p>
            <a:r>
              <a:rPr lang="en-GB" sz="2400" dirty="0" smtClean="0"/>
              <a:t>Doing this will increase your chances of success.</a:t>
            </a:r>
          </a:p>
          <a:p>
            <a:r>
              <a:rPr lang="en-GB" sz="2400" dirty="0" smtClean="0"/>
              <a:t>Short term goal: </a:t>
            </a:r>
          </a:p>
          <a:p>
            <a:pPr lvl="1"/>
            <a:r>
              <a:rPr lang="en-GB" sz="2400" dirty="0"/>
              <a:t>S</a:t>
            </a:r>
            <a:r>
              <a:rPr lang="en-GB" sz="2400" dirty="0" smtClean="0"/>
              <a:t>pend one hour working on your Seminar Presentation Assessment</a:t>
            </a:r>
          </a:p>
          <a:p>
            <a:pPr lvl="1"/>
            <a:r>
              <a:rPr lang="en-GB" sz="2400" dirty="0" smtClean="0"/>
              <a:t>Reward yourself by having a 20 minute break and go for a walk/meet a friend/watch </a:t>
            </a:r>
            <a:r>
              <a:rPr lang="en-GB" sz="2400" dirty="0" err="1" smtClean="0"/>
              <a:t>tv</a:t>
            </a:r>
            <a:r>
              <a:rPr lang="en-GB" sz="2400" dirty="0" smtClean="0"/>
              <a:t>…</a:t>
            </a:r>
            <a:endParaRPr lang="en-GB" sz="2400" dirty="0"/>
          </a:p>
        </p:txBody>
      </p:sp>
    </p:spTree>
    <p:extLst>
      <p:ext uri="{BB962C8B-B14F-4D97-AF65-F5344CB8AC3E}">
        <p14:creationId xmlns:p14="http://schemas.microsoft.com/office/powerpoint/2010/main" val="4152965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 higher…		</a:t>
            </a:r>
            <a:endParaRPr lang="en-GB" b="1" dirty="0"/>
          </a:p>
        </p:txBody>
      </p:sp>
      <p:sp>
        <p:nvSpPr>
          <p:cNvPr id="3" name="Content Placeholder 2"/>
          <p:cNvSpPr>
            <a:spLocks noGrp="1"/>
          </p:cNvSpPr>
          <p:nvPr>
            <p:ph idx="1"/>
          </p:nvPr>
        </p:nvSpPr>
        <p:spPr/>
        <p:txBody>
          <a:bodyPr>
            <a:normAutofit/>
          </a:bodyPr>
          <a:lstStyle/>
          <a:p>
            <a:r>
              <a:rPr lang="en-GB" sz="2800" dirty="0" smtClean="0"/>
              <a:t>Once you have met your small goals, set larger ones!</a:t>
            </a:r>
          </a:p>
          <a:p>
            <a:pPr lvl="1"/>
            <a:r>
              <a:rPr lang="en-GB" sz="2400" dirty="0" smtClean="0"/>
              <a:t>Push yourself a little harder</a:t>
            </a:r>
          </a:p>
          <a:p>
            <a:pPr lvl="1"/>
            <a:r>
              <a:rPr lang="en-GB" sz="2400" dirty="0" smtClean="0"/>
              <a:t>Step out of your comfort zone</a:t>
            </a:r>
          </a:p>
          <a:p>
            <a:pPr lvl="1"/>
            <a:r>
              <a:rPr lang="en-GB" sz="2400" dirty="0" smtClean="0"/>
              <a:t>Challenge yourself!</a:t>
            </a:r>
          </a:p>
        </p:txBody>
      </p:sp>
    </p:spTree>
    <p:extLst>
      <p:ext uri="{BB962C8B-B14F-4D97-AF65-F5344CB8AC3E}">
        <p14:creationId xmlns:p14="http://schemas.microsoft.com/office/powerpoint/2010/main" val="2910998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Find support</a:t>
            </a:r>
            <a:endParaRPr lang="en-GB" b="1" dirty="0"/>
          </a:p>
        </p:txBody>
      </p:sp>
      <p:sp>
        <p:nvSpPr>
          <p:cNvPr id="3" name="Content Placeholder 2"/>
          <p:cNvSpPr>
            <a:spLocks noGrp="1"/>
          </p:cNvSpPr>
          <p:nvPr>
            <p:ph idx="1"/>
          </p:nvPr>
        </p:nvSpPr>
        <p:spPr/>
        <p:txBody>
          <a:bodyPr>
            <a:normAutofit/>
          </a:bodyPr>
          <a:lstStyle/>
          <a:p>
            <a:r>
              <a:rPr lang="en-GB" sz="2800" dirty="0" smtClean="0"/>
              <a:t>Someone who can encourage you</a:t>
            </a:r>
          </a:p>
          <a:p>
            <a:r>
              <a:rPr lang="en-GB" sz="2800" dirty="0" smtClean="0"/>
              <a:t>Peer support</a:t>
            </a:r>
          </a:p>
          <a:p>
            <a:r>
              <a:rPr lang="en-GB" sz="2800" dirty="0" smtClean="0"/>
              <a:t>Tutor support</a:t>
            </a:r>
            <a:endParaRPr lang="en-GB" sz="2800" dirty="0"/>
          </a:p>
        </p:txBody>
      </p:sp>
    </p:spTree>
    <p:extLst>
      <p:ext uri="{BB962C8B-B14F-4D97-AF65-F5344CB8AC3E}">
        <p14:creationId xmlns:p14="http://schemas.microsoft.com/office/powerpoint/2010/main" val="759675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Attitude	</a:t>
            </a:r>
            <a:endParaRPr lang="en-GB" b="1" dirty="0"/>
          </a:p>
        </p:txBody>
      </p:sp>
      <p:sp>
        <p:nvSpPr>
          <p:cNvPr id="3" name="Content Placeholder 2"/>
          <p:cNvSpPr>
            <a:spLocks noGrp="1"/>
          </p:cNvSpPr>
          <p:nvPr>
            <p:ph idx="1"/>
          </p:nvPr>
        </p:nvSpPr>
        <p:spPr/>
        <p:txBody>
          <a:bodyPr/>
          <a:lstStyle/>
          <a:p>
            <a:r>
              <a:rPr lang="en-GB" sz="2400" dirty="0"/>
              <a:t>Cottrell (2008, p. 86) discusses how ‘attitude is very important.  Try to think of </a:t>
            </a:r>
            <a:r>
              <a:rPr lang="en-GB" sz="2400" i="1" dirty="0"/>
              <a:t>difficulties</a:t>
            </a:r>
            <a:r>
              <a:rPr lang="en-GB" sz="2400" dirty="0"/>
              <a:t> as </a:t>
            </a:r>
            <a:r>
              <a:rPr lang="en-GB" sz="2400" i="1" dirty="0"/>
              <a:t>challenges</a:t>
            </a:r>
            <a:r>
              <a:rPr lang="en-GB" sz="2400" dirty="0"/>
              <a:t>.  If there is something you have to learn which seems threatening, consider the ways in which it can also be an opportunity to do something new’.</a:t>
            </a:r>
          </a:p>
          <a:p>
            <a:r>
              <a:rPr lang="en-GB" sz="2400" dirty="0"/>
              <a:t>Cottrell (2008, p.86) asks you to consider ‘which aspects of being a student appear like ‘threats’ or ‘problems’ to you at the moment? How could these be seen as challenges and opportunities?</a:t>
            </a:r>
          </a:p>
        </p:txBody>
      </p:sp>
    </p:spTree>
    <p:extLst>
      <p:ext uri="{BB962C8B-B14F-4D97-AF65-F5344CB8AC3E}">
        <p14:creationId xmlns:p14="http://schemas.microsoft.com/office/powerpoint/2010/main" val="19064391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912" y="-195080"/>
            <a:ext cx="5331229" cy="7384655"/>
          </a:xfrm>
          <a:prstGeom prst="rect">
            <a:avLst/>
          </a:prstGeom>
        </p:spPr>
      </p:pic>
    </p:spTree>
    <p:extLst>
      <p:ext uri="{BB962C8B-B14F-4D97-AF65-F5344CB8AC3E}">
        <p14:creationId xmlns:p14="http://schemas.microsoft.com/office/powerpoint/2010/main" val="20830711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Directed study</a:t>
            </a:r>
            <a:endParaRPr lang="en-GB" b="1"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Revisit the learning and study skills you explored as a group earlier this morning</a:t>
            </a:r>
          </a:p>
          <a:p>
            <a:pPr lvl="1"/>
            <a:r>
              <a:rPr lang="en-GB" dirty="0" smtClean="0"/>
              <a:t>Individually</a:t>
            </a:r>
            <a:r>
              <a:rPr lang="en-GB" dirty="0"/>
              <a:t>, consider 3 of your chosen skills, and rank yourself from 1-10 in relation to where you think you are </a:t>
            </a:r>
            <a:r>
              <a:rPr lang="en-GB" dirty="0" smtClean="0"/>
              <a:t>currently at </a:t>
            </a:r>
            <a:r>
              <a:rPr lang="en-GB" dirty="0"/>
              <a:t>with your chosen learning and study skills</a:t>
            </a:r>
          </a:p>
          <a:p>
            <a:pPr lvl="1"/>
            <a:r>
              <a:rPr lang="en-GB" dirty="0"/>
              <a:t>Note down some ways in which you can develop these skills </a:t>
            </a:r>
            <a:r>
              <a:rPr lang="en-GB" dirty="0" smtClean="0"/>
              <a:t>further</a:t>
            </a:r>
          </a:p>
          <a:p>
            <a:pPr marL="457200" indent="-457200">
              <a:buFont typeface="+mj-lt"/>
              <a:buAutoNum type="arabicPeriod"/>
            </a:pPr>
            <a:r>
              <a:rPr lang="en-GB" dirty="0" smtClean="0"/>
              <a:t>Complete the Self-Evaluation (this will be emailed to you)</a:t>
            </a:r>
          </a:p>
          <a:p>
            <a:pPr marL="457200" indent="-457200">
              <a:buFont typeface="+mj-lt"/>
              <a:buAutoNum type="arabicPeriod"/>
            </a:pPr>
            <a:r>
              <a:rPr lang="en-GB" dirty="0" smtClean="0"/>
              <a:t>Send me an email from your University email account to confirm that this has been set up for you</a:t>
            </a:r>
          </a:p>
          <a:p>
            <a:pPr marL="457200" indent="-457200">
              <a:buFont typeface="+mj-lt"/>
              <a:buAutoNum type="arabicPeriod"/>
            </a:pPr>
            <a:endParaRPr lang="en-GB" dirty="0"/>
          </a:p>
        </p:txBody>
      </p:sp>
    </p:spTree>
    <p:extLst>
      <p:ext uri="{BB962C8B-B14F-4D97-AF65-F5344CB8AC3E}">
        <p14:creationId xmlns:p14="http://schemas.microsoft.com/office/powerpoint/2010/main" val="3912703792"/>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370</TotalTime>
  <Words>917</Words>
  <Application>Microsoft Office PowerPoint</Application>
  <PresentationFormat>Widescreen</PresentationFormat>
  <Paragraphs>88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Gill Sans MT</vt:lpstr>
      <vt:lpstr>Times New Roman</vt:lpstr>
      <vt:lpstr>Gallery</vt:lpstr>
      <vt:lpstr>ECYW3001  Academic Survival Skills</vt:lpstr>
      <vt:lpstr>Focus for today </vt:lpstr>
      <vt:lpstr>Aim of module</vt:lpstr>
      <vt:lpstr>Learning outcomes</vt:lpstr>
      <vt:lpstr>Themes</vt:lpstr>
      <vt:lpstr>ASSESSMENT </vt:lpstr>
      <vt:lpstr>Assessment Question and Submission Date</vt:lpstr>
      <vt:lpstr>15 Minute break!</vt:lpstr>
      <vt:lpstr>Group task</vt:lpstr>
      <vt:lpstr>Initial questions to consider…</vt:lpstr>
      <vt:lpstr>Your motivation</vt:lpstr>
      <vt:lpstr>Why are you here?   What motivates you?</vt:lpstr>
      <vt:lpstr>Self-evaluation (individual directed study)  </vt:lpstr>
      <vt:lpstr>Goal Setting </vt:lpstr>
      <vt:lpstr>Celebrate Success</vt:lpstr>
      <vt:lpstr>Aim higher…  </vt:lpstr>
      <vt:lpstr>Find support</vt:lpstr>
      <vt:lpstr>Attitude </vt:lpstr>
      <vt:lpstr>PowerPoint Presentation</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ECYW3001  Academic Survival Skills</dc:title>
  <dc:creator>Angharad Lewis</dc:creator>
  <cp:lastModifiedBy>Angharad Lewis</cp:lastModifiedBy>
  <cp:revision>14</cp:revision>
  <dcterms:created xsi:type="dcterms:W3CDTF">2020-10-05T20:46:25Z</dcterms:created>
  <dcterms:modified xsi:type="dcterms:W3CDTF">2020-10-06T10:59:26Z</dcterms:modified>
</cp:coreProperties>
</file>