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4" d="100"/>
          <a:sy n="64" d="100"/>
        </p:scale>
        <p:origin x="66" y="102"/>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3618EA-5DF7-4C90-81BC-0D9D11AD489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2D76B59A-EAD4-4F6F-9F57-E0A6C9166166}">
      <dgm:prSet/>
      <dgm:spPr/>
      <dgm:t>
        <a:bodyPr/>
        <a:lstStyle/>
        <a:p>
          <a:r>
            <a:rPr lang="en-US" b="1" dirty="0"/>
            <a:t>WHAT IS RETROFIT?</a:t>
          </a:r>
          <a:endParaRPr lang="en-US" dirty="0"/>
        </a:p>
      </dgm:t>
    </dgm:pt>
    <dgm:pt modelId="{97251E50-568B-4C5D-944C-84CED95D554E}" type="parTrans" cxnId="{D588E79D-832A-4A22-B2CE-18062086C572}">
      <dgm:prSet/>
      <dgm:spPr/>
      <dgm:t>
        <a:bodyPr/>
        <a:lstStyle/>
        <a:p>
          <a:endParaRPr lang="en-US"/>
        </a:p>
      </dgm:t>
    </dgm:pt>
    <dgm:pt modelId="{8FA5B210-EB60-4808-A32F-39A8AC5AC29C}" type="sibTrans" cxnId="{D588E79D-832A-4A22-B2CE-18062086C572}">
      <dgm:prSet/>
      <dgm:spPr/>
      <dgm:t>
        <a:bodyPr/>
        <a:lstStyle/>
        <a:p>
          <a:endParaRPr lang="en-US"/>
        </a:p>
      </dgm:t>
    </dgm:pt>
    <dgm:pt modelId="{CD35B57E-B18F-44E7-B715-B111DC54E449}">
      <dgm:prSet/>
      <dgm:spPr/>
      <dgm:t>
        <a:bodyPr/>
        <a:lstStyle/>
        <a:p>
          <a:pPr algn="l"/>
          <a:r>
            <a:rPr lang="en-US" dirty="0">
              <a:latin typeface="Courier New" panose="02070309020205020404" pitchFamily="49" charset="0"/>
              <a:cs typeface="Courier New" panose="02070309020205020404" pitchFamily="49" charset="0"/>
            </a:rPr>
            <a:t>Retrofit refers to any improvement work on an existing building to improve its energy efficiency.</a:t>
          </a:r>
        </a:p>
      </dgm:t>
    </dgm:pt>
    <dgm:pt modelId="{7D99A1C8-CA3E-46FB-8DDF-201BDC03DFD4}" type="parTrans" cxnId="{91EBBD93-0646-45EB-81F8-85C75A2C95D5}">
      <dgm:prSet/>
      <dgm:spPr/>
      <dgm:t>
        <a:bodyPr/>
        <a:lstStyle/>
        <a:p>
          <a:endParaRPr lang="en-US"/>
        </a:p>
      </dgm:t>
    </dgm:pt>
    <dgm:pt modelId="{774897FF-60F7-4F89-B883-EF2A4831BF39}" type="sibTrans" cxnId="{91EBBD93-0646-45EB-81F8-85C75A2C95D5}">
      <dgm:prSet/>
      <dgm:spPr/>
      <dgm:t>
        <a:bodyPr/>
        <a:lstStyle/>
        <a:p>
          <a:endParaRPr lang="en-US"/>
        </a:p>
      </dgm:t>
    </dgm:pt>
    <dgm:pt modelId="{4C54CB4B-39FE-4E8B-B70C-BC1E349740BD}">
      <dgm:prSet/>
      <dgm:spPr/>
      <dgm:t>
        <a:bodyPr/>
        <a:lstStyle/>
        <a:p>
          <a:pPr algn="l"/>
          <a:r>
            <a:rPr lang="en-US" dirty="0">
              <a:latin typeface="Courier New" panose="02070309020205020404" pitchFamily="49" charset="0"/>
              <a:cs typeface="Courier New" panose="02070309020205020404" pitchFamily="49" charset="0"/>
            </a:rPr>
            <a:t>these measures helps to reduce the amount of energy used (such as gas or electricity) to have a comfortable home, or they change the type of energy you use, such as switching  from a fossil fuel heating system to a heat pump.</a:t>
          </a:r>
        </a:p>
      </dgm:t>
    </dgm:pt>
    <dgm:pt modelId="{864B8737-F39F-4A77-BC82-21AA2328B54C}" type="parTrans" cxnId="{4BC48B65-83FF-4439-B95A-F309EA37DBEF}">
      <dgm:prSet/>
      <dgm:spPr/>
      <dgm:t>
        <a:bodyPr/>
        <a:lstStyle/>
        <a:p>
          <a:endParaRPr lang="en-US"/>
        </a:p>
      </dgm:t>
    </dgm:pt>
    <dgm:pt modelId="{DA5EDAFE-F085-4415-B564-8087947E34AA}" type="sibTrans" cxnId="{4BC48B65-83FF-4439-B95A-F309EA37DBEF}">
      <dgm:prSet/>
      <dgm:spPr/>
      <dgm:t>
        <a:bodyPr/>
        <a:lstStyle/>
        <a:p>
          <a:endParaRPr lang="en-US"/>
        </a:p>
      </dgm:t>
    </dgm:pt>
    <dgm:pt modelId="{B26A365A-CC90-46A5-B43F-F6724663C143}">
      <dgm:prSet/>
      <dgm:spPr/>
      <dgm:t>
        <a:bodyPr/>
        <a:lstStyle/>
        <a:p>
          <a:pPr algn="l"/>
          <a:r>
            <a:rPr lang="en-US" dirty="0">
              <a:latin typeface="Courier New" panose="02070309020205020404" pitchFamily="49" charset="0"/>
              <a:cs typeface="Courier New" panose="02070309020205020404" pitchFamily="49" charset="0"/>
            </a:rPr>
            <a:t>Retrofit can also mean solar PV, water-saving measures, among other green technologies that make your home run in a smarter and less polluting way.</a:t>
          </a:r>
        </a:p>
      </dgm:t>
    </dgm:pt>
    <dgm:pt modelId="{D160D77B-CFCD-4B70-88F2-D1559A0E1C3A}" type="parTrans" cxnId="{68C3FAA2-74DB-46F2-8539-AE2421281443}">
      <dgm:prSet/>
      <dgm:spPr/>
      <dgm:t>
        <a:bodyPr/>
        <a:lstStyle/>
        <a:p>
          <a:endParaRPr lang="en-US"/>
        </a:p>
      </dgm:t>
    </dgm:pt>
    <dgm:pt modelId="{8CEB1771-505E-47FF-A51C-572DED451606}" type="sibTrans" cxnId="{68C3FAA2-74DB-46F2-8539-AE2421281443}">
      <dgm:prSet/>
      <dgm:spPr/>
      <dgm:t>
        <a:bodyPr/>
        <a:lstStyle/>
        <a:p>
          <a:endParaRPr lang="en-US"/>
        </a:p>
      </dgm:t>
    </dgm:pt>
    <dgm:pt modelId="{1928848A-8909-40CD-AB87-FC42EB006755}">
      <dgm:prSet/>
      <dgm:spPr/>
      <dgm:t>
        <a:bodyPr/>
        <a:lstStyle/>
        <a:p>
          <a:pPr algn="l"/>
          <a:r>
            <a:rPr lang="en-US" dirty="0">
              <a:latin typeface="Courier New" panose="02070309020205020404" pitchFamily="49" charset="0"/>
              <a:cs typeface="Courier New" panose="02070309020205020404" pitchFamily="49" charset="0"/>
            </a:rPr>
            <a:t>If we retrofitted the majority of homes across the UK, it would make a huge difference in reducing our collective carbon footprint. Retrofitting our homes and 	buildings is one of the biggest challenges the UK faces in our efforts to reach net 	zero.</a:t>
          </a:r>
        </a:p>
      </dgm:t>
    </dgm:pt>
    <dgm:pt modelId="{E852DE0C-77E3-4375-8E26-68FCE83677A5}" type="parTrans" cxnId="{FD037A7D-AA84-4CF3-81A2-FA6A7254E745}">
      <dgm:prSet/>
      <dgm:spPr/>
      <dgm:t>
        <a:bodyPr/>
        <a:lstStyle/>
        <a:p>
          <a:endParaRPr lang="en-US"/>
        </a:p>
      </dgm:t>
    </dgm:pt>
    <dgm:pt modelId="{19FDBAF3-092A-4DA4-A920-7D563A128A51}" type="sibTrans" cxnId="{FD037A7D-AA84-4CF3-81A2-FA6A7254E745}">
      <dgm:prSet/>
      <dgm:spPr/>
      <dgm:t>
        <a:bodyPr/>
        <a:lstStyle/>
        <a:p>
          <a:endParaRPr lang="en-US"/>
        </a:p>
      </dgm:t>
    </dgm:pt>
    <dgm:pt modelId="{FA88376E-9B9F-4AFD-8560-41E198D44381}" type="pres">
      <dgm:prSet presAssocID="{653618EA-5DF7-4C90-81BC-0D9D11AD489B}" presName="linear" presStyleCnt="0">
        <dgm:presLayoutVars>
          <dgm:animLvl val="lvl"/>
          <dgm:resizeHandles val="exact"/>
        </dgm:presLayoutVars>
      </dgm:prSet>
      <dgm:spPr/>
    </dgm:pt>
    <dgm:pt modelId="{91C9FFB4-3117-4E64-9F94-C86ED31AA779}" type="pres">
      <dgm:prSet presAssocID="{2D76B59A-EAD4-4F6F-9F57-E0A6C9166166}" presName="parentText" presStyleLbl="node1" presStyleIdx="0" presStyleCnt="1">
        <dgm:presLayoutVars>
          <dgm:chMax val="0"/>
          <dgm:bulletEnabled val="1"/>
        </dgm:presLayoutVars>
      </dgm:prSet>
      <dgm:spPr/>
    </dgm:pt>
    <dgm:pt modelId="{12DD31CE-11BA-4455-949A-5E9BF05AC797}" type="pres">
      <dgm:prSet presAssocID="{2D76B59A-EAD4-4F6F-9F57-E0A6C9166166}" presName="childText" presStyleLbl="revTx" presStyleIdx="0" presStyleCnt="1">
        <dgm:presLayoutVars>
          <dgm:bulletEnabled val="1"/>
        </dgm:presLayoutVars>
      </dgm:prSet>
      <dgm:spPr/>
    </dgm:pt>
  </dgm:ptLst>
  <dgm:cxnLst>
    <dgm:cxn modelId="{EDDA2A11-58CD-4AAF-8792-CEE9F96BD626}" type="presOf" srcId="{4C54CB4B-39FE-4E8B-B70C-BC1E349740BD}" destId="{12DD31CE-11BA-4455-949A-5E9BF05AC797}" srcOrd="0" destOrd="1" presId="urn:microsoft.com/office/officeart/2005/8/layout/vList2"/>
    <dgm:cxn modelId="{0974533F-F7FD-48F8-80C6-B32F4ADB11E4}" type="presOf" srcId="{1928848A-8909-40CD-AB87-FC42EB006755}" destId="{12DD31CE-11BA-4455-949A-5E9BF05AC797}" srcOrd="0" destOrd="3" presId="urn:microsoft.com/office/officeart/2005/8/layout/vList2"/>
    <dgm:cxn modelId="{078B025E-52C3-4A23-82DD-4AE6EBD8A964}" type="presOf" srcId="{2D76B59A-EAD4-4F6F-9F57-E0A6C9166166}" destId="{91C9FFB4-3117-4E64-9F94-C86ED31AA779}" srcOrd="0" destOrd="0" presId="urn:microsoft.com/office/officeart/2005/8/layout/vList2"/>
    <dgm:cxn modelId="{4BC48B65-83FF-4439-B95A-F309EA37DBEF}" srcId="{2D76B59A-EAD4-4F6F-9F57-E0A6C9166166}" destId="{4C54CB4B-39FE-4E8B-B70C-BC1E349740BD}" srcOrd="1" destOrd="0" parTransId="{864B8737-F39F-4A77-BC82-21AA2328B54C}" sibTransId="{DA5EDAFE-F085-4415-B564-8087947E34AA}"/>
    <dgm:cxn modelId="{6D1A9F55-20D4-4D32-A797-0B615D1A2550}" type="presOf" srcId="{653618EA-5DF7-4C90-81BC-0D9D11AD489B}" destId="{FA88376E-9B9F-4AFD-8560-41E198D44381}" srcOrd="0" destOrd="0" presId="urn:microsoft.com/office/officeart/2005/8/layout/vList2"/>
    <dgm:cxn modelId="{FD037A7D-AA84-4CF3-81A2-FA6A7254E745}" srcId="{2D76B59A-EAD4-4F6F-9F57-E0A6C9166166}" destId="{1928848A-8909-40CD-AB87-FC42EB006755}" srcOrd="3" destOrd="0" parTransId="{E852DE0C-77E3-4375-8E26-68FCE83677A5}" sibTransId="{19FDBAF3-092A-4DA4-A920-7D563A128A51}"/>
    <dgm:cxn modelId="{91EBBD93-0646-45EB-81F8-85C75A2C95D5}" srcId="{2D76B59A-EAD4-4F6F-9F57-E0A6C9166166}" destId="{CD35B57E-B18F-44E7-B715-B111DC54E449}" srcOrd="0" destOrd="0" parTransId="{7D99A1C8-CA3E-46FB-8DDF-201BDC03DFD4}" sibTransId="{774897FF-60F7-4F89-B883-EF2A4831BF39}"/>
    <dgm:cxn modelId="{D588E79D-832A-4A22-B2CE-18062086C572}" srcId="{653618EA-5DF7-4C90-81BC-0D9D11AD489B}" destId="{2D76B59A-EAD4-4F6F-9F57-E0A6C9166166}" srcOrd="0" destOrd="0" parTransId="{97251E50-568B-4C5D-944C-84CED95D554E}" sibTransId="{8FA5B210-EB60-4808-A32F-39A8AC5AC29C}"/>
    <dgm:cxn modelId="{68C3FAA2-74DB-46F2-8539-AE2421281443}" srcId="{2D76B59A-EAD4-4F6F-9F57-E0A6C9166166}" destId="{B26A365A-CC90-46A5-B43F-F6724663C143}" srcOrd="2" destOrd="0" parTransId="{D160D77B-CFCD-4B70-88F2-D1559A0E1C3A}" sibTransId="{8CEB1771-505E-47FF-A51C-572DED451606}"/>
    <dgm:cxn modelId="{A637D0A9-6D07-486C-8D6C-41BC42B20DB1}" type="presOf" srcId="{CD35B57E-B18F-44E7-B715-B111DC54E449}" destId="{12DD31CE-11BA-4455-949A-5E9BF05AC797}" srcOrd="0" destOrd="0" presId="urn:microsoft.com/office/officeart/2005/8/layout/vList2"/>
    <dgm:cxn modelId="{B498A9B2-7DED-4B2B-ADC7-18B517E0334E}" type="presOf" srcId="{B26A365A-CC90-46A5-B43F-F6724663C143}" destId="{12DD31CE-11BA-4455-949A-5E9BF05AC797}" srcOrd="0" destOrd="2" presId="urn:microsoft.com/office/officeart/2005/8/layout/vList2"/>
    <dgm:cxn modelId="{55EF69BD-E33F-4064-AA31-744D56CA98AC}" type="presParOf" srcId="{FA88376E-9B9F-4AFD-8560-41E198D44381}" destId="{91C9FFB4-3117-4E64-9F94-C86ED31AA779}" srcOrd="0" destOrd="0" presId="urn:microsoft.com/office/officeart/2005/8/layout/vList2"/>
    <dgm:cxn modelId="{DDF38AA3-6A88-4746-9E53-9F261DE399B2}" type="presParOf" srcId="{FA88376E-9B9F-4AFD-8560-41E198D44381}" destId="{12DD31CE-11BA-4455-949A-5E9BF05AC797}"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40D95F-E37A-4EDF-A51E-1649D15570D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0CD356-00A6-4D87-B852-7BB0B3355624}">
      <dgm:prSet/>
      <dgm:spPr/>
      <dgm:t>
        <a:bodyPr/>
        <a:lstStyle/>
        <a:p>
          <a:pPr>
            <a:lnSpc>
              <a:spcPct val="100000"/>
            </a:lnSpc>
          </a:pPr>
          <a:r>
            <a:rPr lang="en-US"/>
            <a:t>Improves </a:t>
          </a:r>
          <a:r>
            <a:rPr lang="en-US" b="1"/>
            <a:t>warmth </a:t>
          </a:r>
          <a:r>
            <a:rPr lang="en-US"/>
            <a:t>and </a:t>
          </a:r>
          <a:r>
            <a:rPr lang="en-US" b="1"/>
            <a:t>energy efficiency </a:t>
          </a:r>
          <a:r>
            <a:rPr lang="en-US"/>
            <a:t>of the home.</a:t>
          </a:r>
        </a:p>
      </dgm:t>
    </dgm:pt>
    <dgm:pt modelId="{93CB2DB5-AF01-4439-BDB7-78CF62FA1F10}" type="parTrans" cxnId="{8C3F7327-B840-400C-8984-0FB48ED15BB1}">
      <dgm:prSet/>
      <dgm:spPr/>
      <dgm:t>
        <a:bodyPr/>
        <a:lstStyle/>
        <a:p>
          <a:endParaRPr lang="en-US"/>
        </a:p>
      </dgm:t>
    </dgm:pt>
    <dgm:pt modelId="{AE37B46C-E30C-4E37-8199-A4D08D0C06BD}" type="sibTrans" cxnId="{8C3F7327-B840-400C-8984-0FB48ED15BB1}">
      <dgm:prSet/>
      <dgm:spPr/>
      <dgm:t>
        <a:bodyPr/>
        <a:lstStyle/>
        <a:p>
          <a:endParaRPr lang="en-US"/>
        </a:p>
      </dgm:t>
    </dgm:pt>
    <dgm:pt modelId="{FAD00FD8-D14A-4F52-A1F5-AF0325A2DE3F}">
      <dgm:prSet/>
      <dgm:spPr/>
      <dgm:t>
        <a:bodyPr/>
        <a:lstStyle/>
        <a:p>
          <a:pPr>
            <a:lnSpc>
              <a:spcPct val="100000"/>
            </a:lnSpc>
          </a:pPr>
          <a:r>
            <a:rPr lang="en-US"/>
            <a:t>Reduces </a:t>
          </a:r>
          <a:r>
            <a:rPr lang="en-US" b="1"/>
            <a:t>heating costs </a:t>
          </a:r>
          <a:r>
            <a:rPr lang="en-US"/>
            <a:t>and carbon emissions.</a:t>
          </a:r>
        </a:p>
      </dgm:t>
    </dgm:pt>
    <dgm:pt modelId="{ED95FDAC-2AC5-4E4F-8E9C-E085FA8796F7}" type="parTrans" cxnId="{C411E4C4-AB4E-45DA-8695-AB1402C08AF1}">
      <dgm:prSet/>
      <dgm:spPr/>
      <dgm:t>
        <a:bodyPr/>
        <a:lstStyle/>
        <a:p>
          <a:endParaRPr lang="en-US"/>
        </a:p>
      </dgm:t>
    </dgm:pt>
    <dgm:pt modelId="{390AA1A1-2D89-4337-88D3-7C1EE8135088}" type="sibTrans" cxnId="{C411E4C4-AB4E-45DA-8695-AB1402C08AF1}">
      <dgm:prSet/>
      <dgm:spPr/>
      <dgm:t>
        <a:bodyPr/>
        <a:lstStyle/>
        <a:p>
          <a:endParaRPr lang="en-US"/>
        </a:p>
      </dgm:t>
    </dgm:pt>
    <dgm:pt modelId="{174E9A2C-309A-4AB3-90CB-E89C082A900D}">
      <dgm:prSet/>
      <dgm:spPr/>
      <dgm:t>
        <a:bodyPr/>
        <a:lstStyle/>
        <a:p>
          <a:pPr>
            <a:lnSpc>
              <a:spcPct val="100000"/>
            </a:lnSpc>
          </a:pPr>
          <a:r>
            <a:rPr lang="en-US"/>
            <a:t>Supports </a:t>
          </a:r>
          <a:r>
            <a:rPr lang="en-US" b="1"/>
            <a:t>Net Zero goals </a:t>
          </a:r>
          <a:r>
            <a:rPr lang="en-US"/>
            <a:t>by upgrading older buildings.</a:t>
          </a:r>
        </a:p>
      </dgm:t>
    </dgm:pt>
    <dgm:pt modelId="{D7D1804F-7EFF-49A4-B90E-54F5BDE7B40F}" type="parTrans" cxnId="{54C88EFD-0E7E-48D9-9C4F-138446ADF651}">
      <dgm:prSet/>
      <dgm:spPr/>
      <dgm:t>
        <a:bodyPr/>
        <a:lstStyle/>
        <a:p>
          <a:endParaRPr lang="en-US"/>
        </a:p>
      </dgm:t>
    </dgm:pt>
    <dgm:pt modelId="{F0AA2AF7-F838-497C-8318-9DB9D51E19F2}" type="sibTrans" cxnId="{54C88EFD-0E7E-48D9-9C4F-138446ADF651}">
      <dgm:prSet/>
      <dgm:spPr/>
      <dgm:t>
        <a:bodyPr/>
        <a:lstStyle/>
        <a:p>
          <a:endParaRPr lang="en-US"/>
        </a:p>
      </dgm:t>
    </dgm:pt>
    <dgm:pt modelId="{F08AC1B6-92AF-419F-A7A3-AFA797D5F370}" type="pres">
      <dgm:prSet presAssocID="{F740D95F-E37A-4EDF-A51E-1649D15570D5}" presName="root" presStyleCnt="0">
        <dgm:presLayoutVars>
          <dgm:dir/>
          <dgm:resizeHandles val="exact"/>
        </dgm:presLayoutVars>
      </dgm:prSet>
      <dgm:spPr/>
    </dgm:pt>
    <dgm:pt modelId="{D945D708-36BD-42D6-B028-E967A95438D2}" type="pres">
      <dgm:prSet presAssocID="{C90CD356-00A6-4D87-B852-7BB0B3355624}" presName="compNode" presStyleCnt="0"/>
      <dgm:spPr/>
    </dgm:pt>
    <dgm:pt modelId="{79BC9260-F7F6-407E-AE98-1502C0A0AD08}" type="pres">
      <dgm:prSet presAssocID="{C90CD356-00A6-4D87-B852-7BB0B3355624}" presName="bgRect" presStyleLbl="bgShp" presStyleIdx="0" presStyleCnt="2"/>
      <dgm:spPr/>
    </dgm:pt>
    <dgm:pt modelId="{FFA1F89B-6235-4376-BBA5-83490F7EE547}" type="pres">
      <dgm:prSet presAssocID="{C90CD356-00A6-4D87-B852-7BB0B335562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Fuego"/>
        </a:ext>
      </dgm:extLst>
    </dgm:pt>
    <dgm:pt modelId="{204CA69C-1BC3-4990-A05A-579262BC7023}" type="pres">
      <dgm:prSet presAssocID="{C90CD356-00A6-4D87-B852-7BB0B3355624}" presName="spaceRect" presStyleCnt="0"/>
      <dgm:spPr/>
    </dgm:pt>
    <dgm:pt modelId="{E97F049B-F0D6-4989-8EF8-DAE4FC742F13}" type="pres">
      <dgm:prSet presAssocID="{C90CD356-00A6-4D87-B852-7BB0B3355624}" presName="parTx" presStyleLbl="revTx" presStyleIdx="0" presStyleCnt="3">
        <dgm:presLayoutVars>
          <dgm:chMax val="0"/>
          <dgm:chPref val="0"/>
        </dgm:presLayoutVars>
      </dgm:prSet>
      <dgm:spPr/>
    </dgm:pt>
    <dgm:pt modelId="{683BB1C5-D3DD-4F74-83DA-350119CECC1C}" type="pres">
      <dgm:prSet presAssocID="{C90CD356-00A6-4D87-B852-7BB0B3355624}" presName="desTx" presStyleLbl="revTx" presStyleIdx="1" presStyleCnt="3">
        <dgm:presLayoutVars/>
      </dgm:prSet>
      <dgm:spPr/>
    </dgm:pt>
    <dgm:pt modelId="{7C3FCD8B-114F-468B-8B75-02122A9CB5CE}" type="pres">
      <dgm:prSet presAssocID="{AE37B46C-E30C-4E37-8199-A4D08D0C06BD}" presName="sibTrans" presStyleCnt="0"/>
      <dgm:spPr/>
    </dgm:pt>
    <dgm:pt modelId="{8371CF75-DA2C-49D1-B5A5-7C8C6B2EF677}" type="pres">
      <dgm:prSet presAssocID="{174E9A2C-309A-4AB3-90CB-E89C082A900D}" presName="compNode" presStyleCnt="0"/>
      <dgm:spPr/>
    </dgm:pt>
    <dgm:pt modelId="{5485F24E-2484-4380-8ACF-C26B7941DE03}" type="pres">
      <dgm:prSet presAssocID="{174E9A2C-309A-4AB3-90CB-E89C082A900D}" presName="bgRect" presStyleLbl="bgShp" presStyleIdx="1" presStyleCnt="2"/>
      <dgm:spPr/>
    </dgm:pt>
    <dgm:pt modelId="{C97D35FC-139E-42A6-9E96-F07685769BB6}" type="pres">
      <dgm:prSet presAssocID="{174E9A2C-309A-4AB3-90CB-E89C082A900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
        </a:ext>
      </dgm:extLst>
    </dgm:pt>
    <dgm:pt modelId="{03AEA79E-58DD-4681-8BD4-5558DB43F09A}" type="pres">
      <dgm:prSet presAssocID="{174E9A2C-309A-4AB3-90CB-E89C082A900D}" presName="spaceRect" presStyleCnt="0"/>
      <dgm:spPr/>
    </dgm:pt>
    <dgm:pt modelId="{56D7564F-3BB8-47CF-AE1B-AA6FCBAD35B8}" type="pres">
      <dgm:prSet presAssocID="{174E9A2C-309A-4AB3-90CB-E89C082A900D}" presName="parTx" presStyleLbl="revTx" presStyleIdx="2" presStyleCnt="3">
        <dgm:presLayoutVars>
          <dgm:chMax val="0"/>
          <dgm:chPref val="0"/>
        </dgm:presLayoutVars>
      </dgm:prSet>
      <dgm:spPr/>
    </dgm:pt>
  </dgm:ptLst>
  <dgm:cxnLst>
    <dgm:cxn modelId="{8C3F7327-B840-400C-8984-0FB48ED15BB1}" srcId="{F740D95F-E37A-4EDF-A51E-1649D15570D5}" destId="{C90CD356-00A6-4D87-B852-7BB0B3355624}" srcOrd="0" destOrd="0" parTransId="{93CB2DB5-AF01-4439-BDB7-78CF62FA1F10}" sibTransId="{AE37B46C-E30C-4E37-8199-A4D08D0C06BD}"/>
    <dgm:cxn modelId="{7623C476-7411-4132-ABBF-2E3BE09BE19F}" type="presOf" srcId="{FAD00FD8-D14A-4F52-A1F5-AF0325A2DE3F}" destId="{683BB1C5-D3DD-4F74-83DA-350119CECC1C}" srcOrd="0" destOrd="0" presId="urn:microsoft.com/office/officeart/2018/2/layout/IconVerticalSolidList"/>
    <dgm:cxn modelId="{C411E4C4-AB4E-45DA-8695-AB1402C08AF1}" srcId="{C90CD356-00A6-4D87-B852-7BB0B3355624}" destId="{FAD00FD8-D14A-4F52-A1F5-AF0325A2DE3F}" srcOrd="0" destOrd="0" parTransId="{ED95FDAC-2AC5-4E4F-8E9C-E085FA8796F7}" sibTransId="{390AA1A1-2D89-4337-88D3-7C1EE8135088}"/>
    <dgm:cxn modelId="{F3AB5CC6-85CF-4594-9FE5-125F630AB4BD}" type="presOf" srcId="{174E9A2C-309A-4AB3-90CB-E89C082A900D}" destId="{56D7564F-3BB8-47CF-AE1B-AA6FCBAD35B8}" srcOrd="0" destOrd="0" presId="urn:microsoft.com/office/officeart/2018/2/layout/IconVerticalSolidList"/>
    <dgm:cxn modelId="{385783E7-6474-4B5E-9AA5-1E21A4FD49C5}" type="presOf" srcId="{C90CD356-00A6-4D87-B852-7BB0B3355624}" destId="{E97F049B-F0D6-4989-8EF8-DAE4FC742F13}" srcOrd="0" destOrd="0" presId="urn:microsoft.com/office/officeart/2018/2/layout/IconVerticalSolidList"/>
    <dgm:cxn modelId="{9C7943FC-64C8-4498-B181-046209C66037}" type="presOf" srcId="{F740D95F-E37A-4EDF-A51E-1649D15570D5}" destId="{F08AC1B6-92AF-419F-A7A3-AFA797D5F370}" srcOrd="0" destOrd="0" presId="urn:microsoft.com/office/officeart/2018/2/layout/IconVerticalSolidList"/>
    <dgm:cxn modelId="{54C88EFD-0E7E-48D9-9C4F-138446ADF651}" srcId="{F740D95F-E37A-4EDF-A51E-1649D15570D5}" destId="{174E9A2C-309A-4AB3-90CB-E89C082A900D}" srcOrd="1" destOrd="0" parTransId="{D7D1804F-7EFF-49A4-B90E-54F5BDE7B40F}" sibTransId="{F0AA2AF7-F838-497C-8318-9DB9D51E19F2}"/>
    <dgm:cxn modelId="{FF28034A-0E48-44BE-A4D9-5E4775E99310}" type="presParOf" srcId="{F08AC1B6-92AF-419F-A7A3-AFA797D5F370}" destId="{D945D708-36BD-42D6-B028-E967A95438D2}" srcOrd="0" destOrd="0" presId="urn:microsoft.com/office/officeart/2018/2/layout/IconVerticalSolidList"/>
    <dgm:cxn modelId="{51AEC862-D45E-4F59-9A86-07C1CCA20884}" type="presParOf" srcId="{D945D708-36BD-42D6-B028-E967A95438D2}" destId="{79BC9260-F7F6-407E-AE98-1502C0A0AD08}" srcOrd="0" destOrd="0" presId="urn:microsoft.com/office/officeart/2018/2/layout/IconVerticalSolidList"/>
    <dgm:cxn modelId="{2ACBD8E3-9D93-4F95-B392-F90E5B849E9E}" type="presParOf" srcId="{D945D708-36BD-42D6-B028-E967A95438D2}" destId="{FFA1F89B-6235-4376-BBA5-83490F7EE547}" srcOrd="1" destOrd="0" presId="urn:microsoft.com/office/officeart/2018/2/layout/IconVerticalSolidList"/>
    <dgm:cxn modelId="{3187D038-D3FB-4AEC-A461-294662A513D9}" type="presParOf" srcId="{D945D708-36BD-42D6-B028-E967A95438D2}" destId="{204CA69C-1BC3-4990-A05A-579262BC7023}" srcOrd="2" destOrd="0" presId="urn:microsoft.com/office/officeart/2018/2/layout/IconVerticalSolidList"/>
    <dgm:cxn modelId="{F01B2C2A-25F7-474D-91C4-677CADCEDF93}" type="presParOf" srcId="{D945D708-36BD-42D6-B028-E967A95438D2}" destId="{E97F049B-F0D6-4989-8EF8-DAE4FC742F13}" srcOrd="3" destOrd="0" presId="urn:microsoft.com/office/officeart/2018/2/layout/IconVerticalSolidList"/>
    <dgm:cxn modelId="{D0397D8E-E9D1-4110-BA90-2D5F00DC119B}" type="presParOf" srcId="{D945D708-36BD-42D6-B028-E967A95438D2}" destId="{683BB1C5-D3DD-4F74-83DA-350119CECC1C}" srcOrd="4" destOrd="0" presId="urn:microsoft.com/office/officeart/2018/2/layout/IconVerticalSolidList"/>
    <dgm:cxn modelId="{72CBF7B6-E62B-4719-8F6B-BA3D69C86E4B}" type="presParOf" srcId="{F08AC1B6-92AF-419F-A7A3-AFA797D5F370}" destId="{7C3FCD8B-114F-468B-8B75-02122A9CB5CE}" srcOrd="1" destOrd="0" presId="urn:microsoft.com/office/officeart/2018/2/layout/IconVerticalSolidList"/>
    <dgm:cxn modelId="{03369097-310D-4118-9F6E-DA8954CAB2D6}" type="presParOf" srcId="{F08AC1B6-92AF-419F-A7A3-AFA797D5F370}" destId="{8371CF75-DA2C-49D1-B5A5-7C8C6B2EF677}" srcOrd="2" destOrd="0" presId="urn:microsoft.com/office/officeart/2018/2/layout/IconVerticalSolidList"/>
    <dgm:cxn modelId="{025AAF89-962D-4F94-B361-4E8596EFB7E4}" type="presParOf" srcId="{8371CF75-DA2C-49D1-B5A5-7C8C6B2EF677}" destId="{5485F24E-2484-4380-8ACF-C26B7941DE03}" srcOrd="0" destOrd="0" presId="urn:microsoft.com/office/officeart/2018/2/layout/IconVerticalSolidList"/>
    <dgm:cxn modelId="{1B6BDDC2-6B10-49BB-89D8-07F79509F0C8}" type="presParOf" srcId="{8371CF75-DA2C-49D1-B5A5-7C8C6B2EF677}" destId="{C97D35FC-139E-42A6-9E96-F07685769BB6}" srcOrd="1" destOrd="0" presId="urn:microsoft.com/office/officeart/2018/2/layout/IconVerticalSolidList"/>
    <dgm:cxn modelId="{EB22FCCD-4979-44E2-9C60-A4564766C74C}" type="presParOf" srcId="{8371CF75-DA2C-49D1-B5A5-7C8C6B2EF677}" destId="{03AEA79E-58DD-4681-8BD4-5558DB43F09A}" srcOrd="2" destOrd="0" presId="urn:microsoft.com/office/officeart/2018/2/layout/IconVerticalSolidList"/>
    <dgm:cxn modelId="{4C595E27-0EC7-4564-A386-A528B8C14893}" type="presParOf" srcId="{8371CF75-DA2C-49D1-B5A5-7C8C6B2EF677}" destId="{56D7564F-3BB8-47CF-AE1B-AA6FCBAD35B8}"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9FFB4-3117-4E64-9F94-C86ED31AA779}">
      <dsp:nvSpPr>
        <dsp:cNvPr id="0" name=""/>
        <dsp:cNvSpPr/>
      </dsp:nvSpPr>
      <dsp:spPr>
        <a:xfrm>
          <a:off x="0" y="155924"/>
          <a:ext cx="6824522" cy="5276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kern="1200" dirty="0"/>
            <a:t>WHAT IS RETROFIT?</a:t>
          </a:r>
          <a:endParaRPr lang="en-US" sz="2200" kern="1200" dirty="0"/>
        </a:p>
      </dsp:txBody>
      <dsp:txXfrm>
        <a:off x="25759" y="181683"/>
        <a:ext cx="6773004" cy="476152"/>
      </dsp:txXfrm>
    </dsp:sp>
    <dsp:sp modelId="{12DD31CE-11BA-4455-949A-5E9BF05AC797}">
      <dsp:nvSpPr>
        <dsp:cNvPr id="0" name=""/>
        <dsp:cNvSpPr/>
      </dsp:nvSpPr>
      <dsp:spPr>
        <a:xfrm>
          <a:off x="0" y="683594"/>
          <a:ext cx="6824522" cy="41896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679" tIns="27940" rIns="156464" bIns="27940" numCol="1" spcCol="1270" anchor="t" anchorCtr="0">
          <a:noAutofit/>
        </a:bodyPr>
        <a:lstStyle/>
        <a:p>
          <a:pPr marL="171450" lvl="1" indent="-171450" algn="l" defTabSz="755650">
            <a:lnSpc>
              <a:spcPct val="90000"/>
            </a:lnSpc>
            <a:spcBef>
              <a:spcPct val="0"/>
            </a:spcBef>
            <a:spcAft>
              <a:spcPct val="20000"/>
            </a:spcAft>
            <a:buChar char="•"/>
          </a:pPr>
          <a:r>
            <a:rPr lang="en-US" sz="1700" kern="1200" dirty="0">
              <a:latin typeface="Courier New" panose="02070309020205020404" pitchFamily="49" charset="0"/>
              <a:cs typeface="Courier New" panose="02070309020205020404" pitchFamily="49" charset="0"/>
            </a:rPr>
            <a:t>Retrofit refers to any improvement work on an existing building to improve its energy efficiency.</a:t>
          </a:r>
        </a:p>
        <a:p>
          <a:pPr marL="171450" lvl="1" indent="-171450" algn="l" defTabSz="755650">
            <a:lnSpc>
              <a:spcPct val="90000"/>
            </a:lnSpc>
            <a:spcBef>
              <a:spcPct val="0"/>
            </a:spcBef>
            <a:spcAft>
              <a:spcPct val="20000"/>
            </a:spcAft>
            <a:buChar char="•"/>
          </a:pPr>
          <a:r>
            <a:rPr lang="en-US" sz="1700" kern="1200" dirty="0">
              <a:latin typeface="Courier New" panose="02070309020205020404" pitchFamily="49" charset="0"/>
              <a:cs typeface="Courier New" panose="02070309020205020404" pitchFamily="49" charset="0"/>
            </a:rPr>
            <a:t>these measures helps to reduce the amount of energy used (such as gas or electricity) to have a comfortable home, or they change the type of energy you use, such as switching  from a fossil fuel heating system to a heat pump.</a:t>
          </a:r>
        </a:p>
        <a:p>
          <a:pPr marL="171450" lvl="1" indent="-171450" algn="l" defTabSz="755650">
            <a:lnSpc>
              <a:spcPct val="90000"/>
            </a:lnSpc>
            <a:spcBef>
              <a:spcPct val="0"/>
            </a:spcBef>
            <a:spcAft>
              <a:spcPct val="20000"/>
            </a:spcAft>
            <a:buChar char="•"/>
          </a:pPr>
          <a:r>
            <a:rPr lang="en-US" sz="1700" kern="1200" dirty="0">
              <a:latin typeface="Courier New" panose="02070309020205020404" pitchFamily="49" charset="0"/>
              <a:cs typeface="Courier New" panose="02070309020205020404" pitchFamily="49" charset="0"/>
            </a:rPr>
            <a:t>Retrofit can also mean solar PV, water-saving measures, among other green technologies that make your home run in a smarter and less polluting way.</a:t>
          </a:r>
        </a:p>
        <a:p>
          <a:pPr marL="171450" lvl="1" indent="-171450" algn="l" defTabSz="755650">
            <a:lnSpc>
              <a:spcPct val="90000"/>
            </a:lnSpc>
            <a:spcBef>
              <a:spcPct val="0"/>
            </a:spcBef>
            <a:spcAft>
              <a:spcPct val="20000"/>
            </a:spcAft>
            <a:buChar char="•"/>
          </a:pPr>
          <a:r>
            <a:rPr lang="en-US" sz="1700" kern="1200" dirty="0">
              <a:latin typeface="Courier New" panose="02070309020205020404" pitchFamily="49" charset="0"/>
              <a:cs typeface="Courier New" panose="02070309020205020404" pitchFamily="49" charset="0"/>
            </a:rPr>
            <a:t>If we retrofitted the majority of homes across the UK, it would make a huge difference in reducing our collective carbon footprint. Retrofitting our homes and 	buildings is one of the biggest challenges the UK faces in our efforts to reach net 	zero.</a:t>
          </a:r>
        </a:p>
      </dsp:txBody>
      <dsp:txXfrm>
        <a:off x="0" y="683594"/>
        <a:ext cx="6824522" cy="41896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BC9260-F7F6-407E-AE98-1502C0A0AD08}">
      <dsp:nvSpPr>
        <dsp:cNvPr id="0" name=""/>
        <dsp:cNvSpPr/>
      </dsp:nvSpPr>
      <dsp:spPr>
        <a:xfrm>
          <a:off x="0" y="854430"/>
          <a:ext cx="3347982" cy="15679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A1F89B-6235-4376-BBA5-83490F7EE547}">
      <dsp:nvSpPr>
        <dsp:cNvPr id="0" name=""/>
        <dsp:cNvSpPr/>
      </dsp:nvSpPr>
      <dsp:spPr>
        <a:xfrm>
          <a:off x="474312" y="1207225"/>
          <a:ext cx="862385" cy="8623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7F049B-F0D6-4989-8EF8-DAE4FC742F13}">
      <dsp:nvSpPr>
        <dsp:cNvPr id="0" name=""/>
        <dsp:cNvSpPr/>
      </dsp:nvSpPr>
      <dsp:spPr>
        <a:xfrm>
          <a:off x="1811010" y="854430"/>
          <a:ext cx="1506592" cy="1567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44" tIns="165944" rIns="165944" bIns="165944" numCol="1" spcCol="1270" anchor="ctr" anchorCtr="0">
          <a:noAutofit/>
        </a:bodyPr>
        <a:lstStyle/>
        <a:p>
          <a:pPr marL="0" lvl="0" indent="0" algn="l" defTabSz="666750">
            <a:lnSpc>
              <a:spcPct val="100000"/>
            </a:lnSpc>
            <a:spcBef>
              <a:spcPct val="0"/>
            </a:spcBef>
            <a:spcAft>
              <a:spcPct val="35000"/>
            </a:spcAft>
            <a:buNone/>
          </a:pPr>
          <a:r>
            <a:rPr lang="en-US" sz="1500" kern="1200"/>
            <a:t>Improves </a:t>
          </a:r>
          <a:r>
            <a:rPr lang="en-US" sz="1500" b="1" kern="1200"/>
            <a:t>warmth </a:t>
          </a:r>
          <a:r>
            <a:rPr lang="en-US" sz="1500" kern="1200"/>
            <a:t>and </a:t>
          </a:r>
          <a:r>
            <a:rPr lang="en-US" sz="1500" b="1" kern="1200"/>
            <a:t>energy efficiency </a:t>
          </a:r>
          <a:r>
            <a:rPr lang="en-US" sz="1500" kern="1200"/>
            <a:t>of the home.</a:t>
          </a:r>
        </a:p>
      </dsp:txBody>
      <dsp:txXfrm>
        <a:off x="1811010" y="854430"/>
        <a:ext cx="1506592" cy="1567974"/>
      </dsp:txXfrm>
    </dsp:sp>
    <dsp:sp modelId="{683BB1C5-D3DD-4F74-83DA-350119CECC1C}">
      <dsp:nvSpPr>
        <dsp:cNvPr id="0" name=""/>
        <dsp:cNvSpPr/>
      </dsp:nvSpPr>
      <dsp:spPr>
        <a:xfrm>
          <a:off x="3317602" y="854430"/>
          <a:ext cx="28610" cy="1567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44" tIns="165944" rIns="165944" bIns="165944" numCol="1" spcCol="1270" anchor="ctr" anchorCtr="0">
          <a:noAutofit/>
        </a:bodyPr>
        <a:lstStyle/>
        <a:p>
          <a:pPr marL="0" lvl="0" indent="0" algn="l" defTabSz="488950">
            <a:lnSpc>
              <a:spcPct val="100000"/>
            </a:lnSpc>
            <a:spcBef>
              <a:spcPct val="0"/>
            </a:spcBef>
            <a:spcAft>
              <a:spcPct val="35000"/>
            </a:spcAft>
            <a:buNone/>
          </a:pPr>
          <a:r>
            <a:rPr lang="en-US" sz="1100" kern="1200"/>
            <a:t>Reduces </a:t>
          </a:r>
          <a:r>
            <a:rPr lang="en-US" sz="1100" b="1" kern="1200"/>
            <a:t>heating costs </a:t>
          </a:r>
          <a:r>
            <a:rPr lang="en-US" sz="1100" kern="1200"/>
            <a:t>and carbon emissions.</a:t>
          </a:r>
        </a:p>
      </dsp:txBody>
      <dsp:txXfrm>
        <a:off x="3317602" y="854430"/>
        <a:ext cx="28610" cy="1567974"/>
      </dsp:txXfrm>
    </dsp:sp>
    <dsp:sp modelId="{5485F24E-2484-4380-8ACF-C26B7941DE03}">
      <dsp:nvSpPr>
        <dsp:cNvPr id="0" name=""/>
        <dsp:cNvSpPr/>
      </dsp:nvSpPr>
      <dsp:spPr>
        <a:xfrm>
          <a:off x="0" y="2814398"/>
          <a:ext cx="3347982" cy="15679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7D35FC-139E-42A6-9E96-F07685769BB6}">
      <dsp:nvSpPr>
        <dsp:cNvPr id="0" name=""/>
        <dsp:cNvSpPr/>
      </dsp:nvSpPr>
      <dsp:spPr>
        <a:xfrm>
          <a:off x="474312" y="3167192"/>
          <a:ext cx="862385" cy="8623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D7564F-3BB8-47CF-AE1B-AA6FCBAD35B8}">
      <dsp:nvSpPr>
        <dsp:cNvPr id="0" name=""/>
        <dsp:cNvSpPr/>
      </dsp:nvSpPr>
      <dsp:spPr>
        <a:xfrm>
          <a:off x="1811010" y="2814398"/>
          <a:ext cx="1535202" cy="15679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44" tIns="165944" rIns="165944" bIns="165944" numCol="1" spcCol="1270" anchor="ctr" anchorCtr="0">
          <a:noAutofit/>
        </a:bodyPr>
        <a:lstStyle/>
        <a:p>
          <a:pPr marL="0" lvl="0" indent="0" algn="l" defTabSz="666750">
            <a:lnSpc>
              <a:spcPct val="100000"/>
            </a:lnSpc>
            <a:spcBef>
              <a:spcPct val="0"/>
            </a:spcBef>
            <a:spcAft>
              <a:spcPct val="35000"/>
            </a:spcAft>
            <a:buNone/>
          </a:pPr>
          <a:r>
            <a:rPr lang="en-US" sz="1500" kern="1200"/>
            <a:t>Supports </a:t>
          </a:r>
          <a:r>
            <a:rPr lang="en-US" sz="1500" b="1" kern="1200"/>
            <a:t>Net Zero goals </a:t>
          </a:r>
          <a:r>
            <a:rPr lang="en-US" sz="1500" kern="1200"/>
            <a:t>by upgrading older buildings.</a:t>
          </a:r>
        </a:p>
      </dsp:txBody>
      <dsp:txXfrm>
        <a:off x="1811010" y="2814398"/>
        <a:ext cx="1535202" cy="15679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4000" b="1" i="0">
                <a:solidFill>
                  <a:schemeClr val="tx1"/>
                </a:solidFill>
                <a:latin typeface="Courier New"/>
                <a:cs typeface="Courier New"/>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000" b="0" i="1" u="sng">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Courier New"/>
                <a:cs typeface="Courier New"/>
              </a:defRPr>
            </a:lvl1pPr>
          </a:lstStyle>
          <a:p>
            <a:endParaRPr/>
          </a:p>
        </p:txBody>
      </p:sp>
      <p:sp>
        <p:nvSpPr>
          <p:cNvPr id="3" name="Holder 3"/>
          <p:cNvSpPr>
            <a:spLocks noGrp="1"/>
          </p:cNvSpPr>
          <p:nvPr>
            <p:ph type="body" idx="1"/>
          </p:nvPr>
        </p:nvSpPr>
        <p:spPr/>
        <p:txBody>
          <a:bodyPr lIns="0" tIns="0" rIns="0" bIns="0"/>
          <a:lstStyle>
            <a:lvl1pPr>
              <a:defRPr sz="2000" b="0" i="1" u="sng">
                <a:solidFill>
                  <a:schemeClr val="tx1"/>
                </a:solidFill>
                <a:latin typeface="Arial"/>
                <a:cs typeface="Aria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Courier New"/>
                <a:cs typeface="Courier New"/>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Courier New"/>
                <a:cs typeface="Courier New"/>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4/5/2026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‹Nº›</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896861" y="948385"/>
            <a:ext cx="3073400" cy="1185545"/>
          </a:xfrm>
          <a:prstGeom prst="rect">
            <a:avLst/>
          </a:prstGeom>
        </p:spPr>
        <p:txBody>
          <a:bodyPr wrap="square" lIns="0" tIns="0" rIns="0" bIns="0">
            <a:spAutoFit/>
          </a:bodyPr>
          <a:lstStyle>
            <a:lvl1pPr>
              <a:defRPr sz="4000" b="1" i="0">
                <a:solidFill>
                  <a:schemeClr val="tx1"/>
                </a:solidFill>
                <a:latin typeface="Courier New"/>
                <a:cs typeface="Courier New"/>
              </a:defRPr>
            </a:lvl1pPr>
          </a:lstStyle>
          <a:p>
            <a:endParaRPr/>
          </a:p>
        </p:txBody>
      </p:sp>
      <p:sp>
        <p:nvSpPr>
          <p:cNvPr id="3" name="Holder 3"/>
          <p:cNvSpPr>
            <a:spLocks noGrp="1"/>
          </p:cNvSpPr>
          <p:nvPr>
            <p:ph type="body" idx="1"/>
          </p:nvPr>
        </p:nvSpPr>
        <p:spPr>
          <a:xfrm>
            <a:off x="454558" y="2714119"/>
            <a:ext cx="8816340" cy="2313304"/>
          </a:xfrm>
          <a:prstGeom prst="rect">
            <a:avLst/>
          </a:prstGeom>
        </p:spPr>
        <p:txBody>
          <a:bodyPr wrap="square" lIns="0" tIns="0" rIns="0" bIns="0">
            <a:spAutoFit/>
          </a:bodyPr>
          <a:lstStyle>
            <a:lvl1pPr>
              <a:defRPr sz="2000" b="0" i="1" u="sng">
                <a:solidFill>
                  <a:schemeClr val="tx1"/>
                </a:solidFill>
                <a:latin typeface="Arial"/>
                <a:cs typeface="Aria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4/5/2026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‹Nº›</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jpg"/><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hyperlink" Target="https://www.gov.uk/find-energy-certificate"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9.png"/><Relationship Id="rId7" Type="http://schemas.openxmlformats.org/officeDocument/2006/relationships/diagramQuickStyle" Target="../diagrams/quickStyle2.xml"/><Relationship Id="rId2" Type="http://schemas.openxmlformats.org/officeDocument/2006/relationships/image" Target="../media/image21.sv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2.png"/><Relationship Id="rId9" Type="http://schemas.microsoft.com/office/2007/relationships/diagramDrawing" Target="../diagrams/drawing2.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5.xml"/><Relationship Id="rId5" Type="http://schemas.openxmlformats.org/officeDocument/2006/relationships/image" Target="../media/image30.png"/><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33.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5.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5.xml"/><Relationship Id="rId6" Type="http://schemas.openxmlformats.org/officeDocument/2006/relationships/image" Target="../media/image46.jpg"/><Relationship Id="rId5" Type="http://schemas.openxmlformats.org/officeDocument/2006/relationships/image" Target="../media/image45.jpg"/><Relationship Id="rId4" Type="http://schemas.openxmlformats.org/officeDocument/2006/relationships/image" Target="../media/image44.jpg"/></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png"/><Relationship Id="rId1" Type="http://schemas.openxmlformats.org/officeDocument/2006/relationships/slideLayout" Target="../slideLayouts/slideLayout5.xml"/><Relationship Id="rId4" Type="http://schemas.openxmlformats.org/officeDocument/2006/relationships/image" Target="../media/image51.png"/></Relationships>
</file>

<file path=ppt/slides/_rels/slide2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arbon-calculator.climatehero.me/" TargetMode="External"/><Relationship Id="rId2" Type="http://schemas.openxmlformats.org/officeDocument/2006/relationships/hyperlink" Target="https://www.bbc.com/news" TargetMode="External"/><Relationship Id="rId1" Type="http://schemas.openxmlformats.org/officeDocument/2006/relationships/slideLayout" Target="../slideLayouts/slideLayout2.xml"/><Relationship Id="rId5" Type="http://schemas.openxmlformats.org/officeDocument/2006/relationships/hyperlink" Target="https://www.eonnext.com/" TargetMode="External"/><Relationship Id="rId4" Type="http://schemas.openxmlformats.org/officeDocument/2006/relationships/hyperlink" Target="https://www.microgenerationcertification.org/"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54.jpg"/><Relationship Id="rId2" Type="http://schemas.openxmlformats.org/officeDocument/2006/relationships/image" Target="../media/image53.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 y="0"/>
            <a:ext cx="12192000" cy="6858000"/>
            <a:chOff x="-1" y="0"/>
            <a:chExt cx="12192000" cy="6858000"/>
          </a:xfrm>
        </p:grpSpPr>
        <p:pic>
          <p:nvPicPr>
            <p:cNvPr id="3" name="object 3"/>
            <p:cNvPicPr/>
            <p:nvPr/>
          </p:nvPicPr>
          <p:blipFill>
            <a:blip r:embed="rId2" cstate="print"/>
            <a:stretch>
              <a:fillRect/>
            </a:stretch>
          </p:blipFill>
          <p:spPr>
            <a:xfrm>
              <a:off x="-1" y="57"/>
              <a:ext cx="12191999" cy="6857873"/>
            </a:xfrm>
            <a:prstGeom prst="rect">
              <a:avLst/>
            </a:prstGeom>
          </p:spPr>
        </p:pic>
        <p:pic>
          <p:nvPicPr>
            <p:cNvPr id="4" name="object 4"/>
            <p:cNvPicPr/>
            <p:nvPr/>
          </p:nvPicPr>
          <p:blipFill>
            <a:blip r:embed="rId3" cstate="print"/>
            <a:stretch>
              <a:fillRect/>
            </a:stretch>
          </p:blipFill>
          <p:spPr>
            <a:xfrm>
              <a:off x="5123688" y="0"/>
              <a:ext cx="7068311" cy="6858000"/>
            </a:xfrm>
            <a:prstGeom prst="rect">
              <a:avLst/>
            </a:prstGeom>
          </p:spPr>
        </p:pic>
      </p:grpSp>
      <p:sp>
        <p:nvSpPr>
          <p:cNvPr id="5" name="object 5"/>
          <p:cNvSpPr txBox="1"/>
          <p:nvPr/>
        </p:nvSpPr>
        <p:spPr>
          <a:xfrm>
            <a:off x="5123688" y="3428993"/>
            <a:ext cx="6395592" cy="2757165"/>
          </a:xfrm>
          <a:prstGeom prst="rect">
            <a:avLst/>
          </a:prstGeom>
        </p:spPr>
        <p:txBody>
          <a:bodyPr vert="horz" wrap="square" lIns="0" tIns="78740" rIns="0" bIns="0" rtlCol="0">
            <a:spAutoFit/>
          </a:bodyPr>
          <a:lstStyle/>
          <a:p>
            <a:pPr marL="12700" marR="5080" algn="ctr">
              <a:lnSpc>
                <a:spcPct val="90000"/>
              </a:lnSpc>
              <a:spcBef>
                <a:spcPts val="620"/>
              </a:spcBef>
            </a:pPr>
            <a:r>
              <a:rPr sz="4800" b="1" spc="-10" dirty="0">
                <a:latin typeface="Courier New"/>
                <a:cs typeface="Courier New"/>
              </a:rPr>
              <a:t>Retrofit Solutions </a:t>
            </a:r>
            <a:r>
              <a:rPr sz="4800" b="1" spc="-25" dirty="0">
                <a:latin typeface="Courier New"/>
                <a:cs typeface="Courier New"/>
              </a:rPr>
              <a:t>for </a:t>
            </a:r>
            <a:r>
              <a:rPr sz="4800" b="1" spc="-10" dirty="0">
                <a:latin typeface="Courier New"/>
                <a:cs typeface="Courier New"/>
              </a:rPr>
              <a:t>Sustainab</a:t>
            </a:r>
            <a:r>
              <a:rPr sz="4800" b="1" spc="-25" dirty="0">
                <a:latin typeface="Courier New"/>
                <a:cs typeface="Courier New"/>
              </a:rPr>
              <a:t>le </a:t>
            </a:r>
            <a:r>
              <a:rPr sz="4800" b="1" spc="-10" dirty="0">
                <a:latin typeface="Courier New"/>
                <a:cs typeface="Courier New"/>
              </a:rPr>
              <a:t>Propertie</a:t>
            </a:r>
            <a:r>
              <a:rPr sz="4800" b="1" spc="-50" dirty="0">
                <a:latin typeface="Courier New"/>
                <a:cs typeface="Courier New"/>
              </a:rPr>
              <a:t>s</a:t>
            </a:r>
            <a:endParaRPr sz="4800" dirty="0">
              <a:latin typeface="Courier New"/>
              <a:cs typeface="Courier New"/>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1051560" y="2298192"/>
            <a:ext cx="1335405" cy="1338580"/>
            <a:chOff x="1051560" y="2298192"/>
            <a:chExt cx="1335405" cy="1338580"/>
          </a:xfrm>
        </p:grpSpPr>
        <p:sp>
          <p:nvSpPr>
            <p:cNvPr id="3" name="object 3"/>
            <p:cNvSpPr/>
            <p:nvPr/>
          </p:nvSpPr>
          <p:spPr>
            <a:xfrm>
              <a:off x="1051560" y="2298192"/>
              <a:ext cx="1335405" cy="1338580"/>
            </a:xfrm>
            <a:custGeom>
              <a:avLst/>
              <a:gdLst/>
              <a:ahLst/>
              <a:cxnLst/>
              <a:rect l="l" t="t" r="r" b="b"/>
              <a:pathLst>
                <a:path w="1335405" h="1338579">
                  <a:moveTo>
                    <a:pt x="667512" y="0"/>
                  </a:moveTo>
                  <a:lnTo>
                    <a:pt x="619838" y="1680"/>
                  </a:lnTo>
                  <a:lnTo>
                    <a:pt x="573069" y="6645"/>
                  </a:lnTo>
                  <a:lnTo>
                    <a:pt x="527318" y="14781"/>
                  </a:lnTo>
                  <a:lnTo>
                    <a:pt x="482699" y="25975"/>
                  </a:lnTo>
                  <a:lnTo>
                    <a:pt x="439323" y="40115"/>
                  </a:lnTo>
                  <a:lnTo>
                    <a:pt x="397304" y="57085"/>
                  </a:lnTo>
                  <a:lnTo>
                    <a:pt x="356755" y="76775"/>
                  </a:lnTo>
                  <a:lnTo>
                    <a:pt x="317789" y="99069"/>
                  </a:lnTo>
                  <a:lnTo>
                    <a:pt x="280518" y="123854"/>
                  </a:lnTo>
                  <a:lnTo>
                    <a:pt x="245056" y="151019"/>
                  </a:lnTo>
                  <a:lnTo>
                    <a:pt x="211515" y="180448"/>
                  </a:lnTo>
                  <a:lnTo>
                    <a:pt x="180008" y="212029"/>
                  </a:lnTo>
                  <a:lnTo>
                    <a:pt x="150649" y="245648"/>
                  </a:lnTo>
                  <a:lnTo>
                    <a:pt x="123550" y="281193"/>
                  </a:lnTo>
                  <a:lnTo>
                    <a:pt x="98824" y="318550"/>
                  </a:lnTo>
                  <a:lnTo>
                    <a:pt x="76584" y="357605"/>
                  </a:lnTo>
                  <a:lnTo>
                    <a:pt x="56943" y="398245"/>
                  </a:lnTo>
                  <a:lnTo>
                    <a:pt x="40014" y="440358"/>
                  </a:lnTo>
                  <a:lnTo>
                    <a:pt x="25910" y="483829"/>
                  </a:lnTo>
                  <a:lnTo>
                    <a:pt x="14744" y="528546"/>
                  </a:lnTo>
                  <a:lnTo>
                    <a:pt x="6628" y="574395"/>
                  </a:lnTo>
                  <a:lnTo>
                    <a:pt x="1675" y="621262"/>
                  </a:lnTo>
                  <a:lnTo>
                    <a:pt x="0" y="669036"/>
                  </a:lnTo>
                  <a:lnTo>
                    <a:pt x="1675" y="716809"/>
                  </a:lnTo>
                  <a:lnTo>
                    <a:pt x="6628" y="763676"/>
                  </a:lnTo>
                  <a:lnTo>
                    <a:pt x="14744" y="809525"/>
                  </a:lnTo>
                  <a:lnTo>
                    <a:pt x="25910" y="854242"/>
                  </a:lnTo>
                  <a:lnTo>
                    <a:pt x="40014" y="897713"/>
                  </a:lnTo>
                  <a:lnTo>
                    <a:pt x="56943" y="939826"/>
                  </a:lnTo>
                  <a:lnTo>
                    <a:pt x="76584" y="980466"/>
                  </a:lnTo>
                  <a:lnTo>
                    <a:pt x="98824" y="1019521"/>
                  </a:lnTo>
                  <a:lnTo>
                    <a:pt x="123550" y="1056878"/>
                  </a:lnTo>
                  <a:lnTo>
                    <a:pt x="150649" y="1092423"/>
                  </a:lnTo>
                  <a:lnTo>
                    <a:pt x="180008" y="1126042"/>
                  </a:lnTo>
                  <a:lnTo>
                    <a:pt x="211515" y="1157623"/>
                  </a:lnTo>
                  <a:lnTo>
                    <a:pt x="245056" y="1187052"/>
                  </a:lnTo>
                  <a:lnTo>
                    <a:pt x="280518" y="1214217"/>
                  </a:lnTo>
                  <a:lnTo>
                    <a:pt x="317789" y="1239002"/>
                  </a:lnTo>
                  <a:lnTo>
                    <a:pt x="356755" y="1261296"/>
                  </a:lnTo>
                  <a:lnTo>
                    <a:pt x="397304" y="1280986"/>
                  </a:lnTo>
                  <a:lnTo>
                    <a:pt x="439323" y="1297956"/>
                  </a:lnTo>
                  <a:lnTo>
                    <a:pt x="482699" y="1312096"/>
                  </a:lnTo>
                  <a:lnTo>
                    <a:pt x="527318" y="1323290"/>
                  </a:lnTo>
                  <a:lnTo>
                    <a:pt x="573069" y="1331426"/>
                  </a:lnTo>
                  <a:lnTo>
                    <a:pt x="619838" y="1336391"/>
                  </a:lnTo>
                  <a:lnTo>
                    <a:pt x="667512" y="1338072"/>
                  </a:lnTo>
                  <a:lnTo>
                    <a:pt x="715185" y="1336391"/>
                  </a:lnTo>
                  <a:lnTo>
                    <a:pt x="761954" y="1331426"/>
                  </a:lnTo>
                  <a:lnTo>
                    <a:pt x="807705" y="1323290"/>
                  </a:lnTo>
                  <a:lnTo>
                    <a:pt x="852324" y="1312096"/>
                  </a:lnTo>
                  <a:lnTo>
                    <a:pt x="895700" y="1297956"/>
                  </a:lnTo>
                  <a:lnTo>
                    <a:pt x="937719" y="1280986"/>
                  </a:lnTo>
                  <a:lnTo>
                    <a:pt x="978268" y="1261296"/>
                  </a:lnTo>
                  <a:lnTo>
                    <a:pt x="1017234" y="1239002"/>
                  </a:lnTo>
                  <a:lnTo>
                    <a:pt x="1054505" y="1214217"/>
                  </a:lnTo>
                  <a:lnTo>
                    <a:pt x="1089967" y="1187052"/>
                  </a:lnTo>
                  <a:lnTo>
                    <a:pt x="1123508" y="1157623"/>
                  </a:lnTo>
                  <a:lnTo>
                    <a:pt x="1155015" y="1126042"/>
                  </a:lnTo>
                  <a:lnTo>
                    <a:pt x="1184374" y="1092423"/>
                  </a:lnTo>
                  <a:lnTo>
                    <a:pt x="1211473" y="1056878"/>
                  </a:lnTo>
                  <a:lnTo>
                    <a:pt x="1236199" y="1019521"/>
                  </a:lnTo>
                  <a:lnTo>
                    <a:pt x="1258439" y="980466"/>
                  </a:lnTo>
                  <a:lnTo>
                    <a:pt x="1278080" y="939826"/>
                  </a:lnTo>
                  <a:lnTo>
                    <a:pt x="1295009" y="897713"/>
                  </a:lnTo>
                  <a:lnTo>
                    <a:pt x="1309113" y="854242"/>
                  </a:lnTo>
                  <a:lnTo>
                    <a:pt x="1320279" y="809525"/>
                  </a:lnTo>
                  <a:lnTo>
                    <a:pt x="1328395" y="763676"/>
                  </a:lnTo>
                  <a:lnTo>
                    <a:pt x="1333348" y="716809"/>
                  </a:lnTo>
                  <a:lnTo>
                    <a:pt x="1335023" y="669036"/>
                  </a:lnTo>
                  <a:lnTo>
                    <a:pt x="1333348" y="621262"/>
                  </a:lnTo>
                  <a:lnTo>
                    <a:pt x="1328395" y="574395"/>
                  </a:lnTo>
                  <a:lnTo>
                    <a:pt x="1320279" y="528546"/>
                  </a:lnTo>
                  <a:lnTo>
                    <a:pt x="1309113" y="483829"/>
                  </a:lnTo>
                  <a:lnTo>
                    <a:pt x="1295009" y="440358"/>
                  </a:lnTo>
                  <a:lnTo>
                    <a:pt x="1278080" y="398245"/>
                  </a:lnTo>
                  <a:lnTo>
                    <a:pt x="1258439" y="357605"/>
                  </a:lnTo>
                  <a:lnTo>
                    <a:pt x="1236199" y="318550"/>
                  </a:lnTo>
                  <a:lnTo>
                    <a:pt x="1211473" y="281193"/>
                  </a:lnTo>
                  <a:lnTo>
                    <a:pt x="1184374" y="245648"/>
                  </a:lnTo>
                  <a:lnTo>
                    <a:pt x="1155015" y="212029"/>
                  </a:lnTo>
                  <a:lnTo>
                    <a:pt x="1123508" y="180448"/>
                  </a:lnTo>
                  <a:lnTo>
                    <a:pt x="1089967" y="151019"/>
                  </a:lnTo>
                  <a:lnTo>
                    <a:pt x="1054505" y="123854"/>
                  </a:lnTo>
                  <a:lnTo>
                    <a:pt x="1017234" y="99069"/>
                  </a:lnTo>
                  <a:lnTo>
                    <a:pt x="978268" y="76775"/>
                  </a:lnTo>
                  <a:lnTo>
                    <a:pt x="937719" y="57085"/>
                  </a:lnTo>
                  <a:lnTo>
                    <a:pt x="895700" y="40115"/>
                  </a:lnTo>
                  <a:lnTo>
                    <a:pt x="852324" y="25975"/>
                  </a:lnTo>
                  <a:lnTo>
                    <a:pt x="807705" y="14781"/>
                  </a:lnTo>
                  <a:lnTo>
                    <a:pt x="761954" y="6645"/>
                  </a:lnTo>
                  <a:lnTo>
                    <a:pt x="715185" y="1680"/>
                  </a:lnTo>
                  <a:lnTo>
                    <a:pt x="667512" y="0"/>
                  </a:lnTo>
                  <a:close/>
                </a:path>
              </a:pathLst>
            </a:custGeom>
            <a:solidFill>
              <a:srgbClr val="F1F1F1"/>
            </a:solidFill>
          </p:spPr>
          <p:txBody>
            <a:bodyPr wrap="square" lIns="0" tIns="0" rIns="0" bIns="0" rtlCol="0"/>
            <a:lstStyle/>
            <a:p>
              <a:endParaRPr/>
            </a:p>
          </p:txBody>
        </p:sp>
        <p:pic>
          <p:nvPicPr>
            <p:cNvPr id="4" name="object 4"/>
            <p:cNvPicPr/>
            <p:nvPr/>
          </p:nvPicPr>
          <p:blipFill>
            <a:blip r:embed="rId2" cstate="print"/>
            <a:stretch>
              <a:fillRect/>
            </a:stretch>
          </p:blipFill>
          <p:spPr>
            <a:xfrm>
              <a:off x="1353312" y="2599944"/>
              <a:ext cx="487425" cy="48767"/>
            </a:xfrm>
            <a:prstGeom prst="rect">
              <a:avLst/>
            </a:prstGeom>
          </p:spPr>
        </p:pic>
        <p:sp>
          <p:nvSpPr>
            <p:cNvPr id="5" name="object 5"/>
            <p:cNvSpPr/>
            <p:nvPr/>
          </p:nvSpPr>
          <p:spPr>
            <a:xfrm>
              <a:off x="1333500" y="2580132"/>
              <a:ext cx="771525" cy="774700"/>
            </a:xfrm>
            <a:custGeom>
              <a:avLst/>
              <a:gdLst/>
              <a:ahLst/>
              <a:cxnLst/>
              <a:rect l="l" t="t" r="r" b="b"/>
              <a:pathLst>
                <a:path w="771525" h="774700">
                  <a:moveTo>
                    <a:pt x="0" y="0"/>
                  </a:moveTo>
                  <a:lnTo>
                    <a:pt x="771144" y="0"/>
                  </a:lnTo>
                </a:path>
                <a:path w="771525" h="774700">
                  <a:moveTo>
                    <a:pt x="0" y="0"/>
                  </a:moveTo>
                  <a:lnTo>
                    <a:pt x="0" y="774191"/>
                  </a:lnTo>
                </a:path>
                <a:path w="771525" h="774700">
                  <a:moveTo>
                    <a:pt x="0" y="774191"/>
                  </a:moveTo>
                  <a:lnTo>
                    <a:pt x="771144" y="774191"/>
                  </a:lnTo>
                </a:path>
                <a:path w="771525" h="774700">
                  <a:moveTo>
                    <a:pt x="771144" y="774191"/>
                  </a:moveTo>
                  <a:lnTo>
                    <a:pt x="771144" y="0"/>
                  </a:lnTo>
                </a:path>
              </a:pathLst>
            </a:custGeom>
            <a:ln w="3175">
              <a:solidFill>
                <a:srgbClr val="000000"/>
              </a:solidFill>
            </a:ln>
          </p:spPr>
          <p:txBody>
            <a:bodyPr wrap="square" lIns="0" tIns="0" rIns="0" bIns="0" rtlCol="0"/>
            <a:lstStyle/>
            <a:p>
              <a:endParaRPr/>
            </a:p>
          </p:txBody>
        </p:sp>
      </p:grpSp>
      <p:sp>
        <p:nvSpPr>
          <p:cNvPr id="6" name="object 6"/>
          <p:cNvSpPr txBox="1">
            <a:spLocks noGrp="1"/>
          </p:cNvSpPr>
          <p:nvPr>
            <p:ph type="title"/>
          </p:nvPr>
        </p:nvSpPr>
        <p:spPr>
          <a:xfrm>
            <a:off x="2660650" y="2568955"/>
            <a:ext cx="2951480" cy="702310"/>
          </a:xfrm>
          <a:prstGeom prst="rect">
            <a:avLst/>
          </a:prstGeom>
        </p:spPr>
        <p:txBody>
          <a:bodyPr vert="horz" wrap="square" lIns="0" tIns="68580" rIns="0" bIns="0" rtlCol="0">
            <a:spAutoFit/>
          </a:bodyPr>
          <a:lstStyle/>
          <a:p>
            <a:pPr marL="12700" marR="5080">
              <a:lnSpc>
                <a:spcPts val="2450"/>
              </a:lnSpc>
              <a:spcBef>
                <a:spcPts val="540"/>
              </a:spcBef>
            </a:pPr>
            <a:r>
              <a:rPr sz="2400" dirty="0"/>
              <a:t>ENTERPRISE</a:t>
            </a:r>
            <a:r>
              <a:rPr sz="2400" spc="-50" dirty="0"/>
              <a:t> </a:t>
            </a:r>
            <a:r>
              <a:rPr sz="2400" spc="-25" dirty="0"/>
              <a:t>AND </a:t>
            </a:r>
            <a:r>
              <a:rPr sz="2400" spc="-10" dirty="0"/>
              <a:t>ENTREPRENEURSHIP</a:t>
            </a:r>
            <a:endParaRPr sz="2400" dirty="0"/>
          </a:p>
        </p:txBody>
      </p:sp>
      <p:grpSp>
        <p:nvGrpSpPr>
          <p:cNvPr id="7" name="object 7"/>
          <p:cNvGrpSpPr/>
          <p:nvPr/>
        </p:nvGrpSpPr>
        <p:grpSpPr>
          <a:xfrm>
            <a:off x="6370320" y="2298192"/>
            <a:ext cx="1335405" cy="1338580"/>
            <a:chOff x="6370320" y="2298192"/>
            <a:chExt cx="1335405" cy="1338580"/>
          </a:xfrm>
        </p:grpSpPr>
        <p:sp>
          <p:nvSpPr>
            <p:cNvPr id="8" name="object 8"/>
            <p:cNvSpPr/>
            <p:nvPr/>
          </p:nvSpPr>
          <p:spPr>
            <a:xfrm>
              <a:off x="6370320" y="2298192"/>
              <a:ext cx="1335405" cy="1338580"/>
            </a:xfrm>
            <a:custGeom>
              <a:avLst/>
              <a:gdLst/>
              <a:ahLst/>
              <a:cxnLst/>
              <a:rect l="l" t="t" r="r" b="b"/>
              <a:pathLst>
                <a:path w="1335404" h="1338579">
                  <a:moveTo>
                    <a:pt x="667511" y="0"/>
                  </a:moveTo>
                  <a:lnTo>
                    <a:pt x="619838" y="1680"/>
                  </a:lnTo>
                  <a:lnTo>
                    <a:pt x="573069" y="6645"/>
                  </a:lnTo>
                  <a:lnTo>
                    <a:pt x="527318" y="14781"/>
                  </a:lnTo>
                  <a:lnTo>
                    <a:pt x="482699" y="25975"/>
                  </a:lnTo>
                  <a:lnTo>
                    <a:pt x="439323" y="40115"/>
                  </a:lnTo>
                  <a:lnTo>
                    <a:pt x="397304" y="57085"/>
                  </a:lnTo>
                  <a:lnTo>
                    <a:pt x="356755" y="76775"/>
                  </a:lnTo>
                  <a:lnTo>
                    <a:pt x="317789" y="99069"/>
                  </a:lnTo>
                  <a:lnTo>
                    <a:pt x="280518" y="123854"/>
                  </a:lnTo>
                  <a:lnTo>
                    <a:pt x="245056" y="151019"/>
                  </a:lnTo>
                  <a:lnTo>
                    <a:pt x="211515" y="180448"/>
                  </a:lnTo>
                  <a:lnTo>
                    <a:pt x="180008" y="212029"/>
                  </a:lnTo>
                  <a:lnTo>
                    <a:pt x="150649" y="245648"/>
                  </a:lnTo>
                  <a:lnTo>
                    <a:pt x="123550" y="281193"/>
                  </a:lnTo>
                  <a:lnTo>
                    <a:pt x="98824" y="318550"/>
                  </a:lnTo>
                  <a:lnTo>
                    <a:pt x="76584" y="357605"/>
                  </a:lnTo>
                  <a:lnTo>
                    <a:pt x="56943" y="398245"/>
                  </a:lnTo>
                  <a:lnTo>
                    <a:pt x="40014" y="440358"/>
                  </a:lnTo>
                  <a:lnTo>
                    <a:pt x="25910" y="483829"/>
                  </a:lnTo>
                  <a:lnTo>
                    <a:pt x="14744" y="528546"/>
                  </a:lnTo>
                  <a:lnTo>
                    <a:pt x="6628" y="574395"/>
                  </a:lnTo>
                  <a:lnTo>
                    <a:pt x="1675" y="621262"/>
                  </a:lnTo>
                  <a:lnTo>
                    <a:pt x="0" y="669036"/>
                  </a:lnTo>
                  <a:lnTo>
                    <a:pt x="1675" y="716809"/>
                  </a:lnTo>
                  <a:lnTo>
                    <a:pt x="6628" y="763676"/>
                  </a:lnTo>
                  <a:lnTo>
                    <a:pt x="14744" y="809525"/>
                  </a:lnTo>
                  <a:lnTo>
                    <a:pt x="25910" y="854242"/>
                  </a:lnTo>
                  <a:lnTo>
                    <a:pt x="40014" y="897713"/>
                  </a:lnTo>
                  <a:lnTo>
                    <a:pt x="56943" y="939826"/>
                  </a:lnTo>
                  <a:lnTo>
                    <a:pt x="76584" y="980466"/>
                  </a:lnTo>
                  <a:lnTo>
                    <a:pt x="98824" y="1019521"/>
                  </a:lnTo>
                  <a:lnTo>
                    <a:pt x="123550" y="1056878"/>
                  </a:lnTo>
                  <a:lnTo>
                    <a:pt x="150649" y="1092423"/>
                  </a:lnTo>
                  <a:lnTo>
                    <a:pt x="180008" y="1126042"/>
                  </a:lnTo>
                  <a:lnTo>
                    <a:pt x="211515" y="1157623"/>
                  </a:lnTo>
                  <a:lnTo>
                    <a:pt x="245056" y="1187052"/>
                  </a:lnTo>
                  <a:lnTo>
                    <a:pt x="280518" y="1214217"/>
                  </a:lnTo>
                  <a:lnTo>
                    <a:pt x="317789" y="1239002"/>
                  </a:lnTo>
                  <a:lnTo>
                    <a:pt x="356755" y="1261296"/>
                  </a:lnTo>
                  <a:lnTo>
                    <a:pt x="397304" y="1280986"/>
                  </a:lnTo>
                  <a:lnTo>
                    <a:pt x="439323" y="1297956"/>
                  </a:lnTo>
                  <a:lnTo>
                    <a:pt x="482699" y="1312096"/>
                  </a:lnTo>
                  <a:lnTo>
                    <a:pt x="527318" y="1323290"/>
                  </a:lnTo>
                  <a:lnTo>
                    <a:pt x="573069" y="1331426"/>
                  </a:lnTo>
                  <a:lnTo>
                    <a:pt x="619838" y="1336391"/>
                  </a:lnTo>
                  <a:lnTo>
                    <a:pt x="667511" y="1338072"/>
                  </a:lnTo>
                  <a:lnTo>
                    <a:pt x="715185" y="1336391"/>
                  </a:lnTo>
                  <a:lnTo>
                    <a:pt x="761954" y="1331426"/>
                  </a:lnTo>
                  <a:lnTo>
                    <a:pt x="807705" y="1323290"/>
                  </a:lnTo>
                  <a:lnTo>
                    <a:pt x="852324" y="1312096"/>
                  </a:lnTo>
                  <a:lnTo>
                    <a:pt x="895700" y="1297956"/>
                  </a:lnTo>
                  <a:lnTo>
                    <a:pt x="937719" y="1280986"/>
                  </a:lnTo>
                  <a:lnTo>
                    <a:pt x="978268" y="1261296"/>
                  </a:lnTo>
                  <a:lnTo>
                    <a:pt x="1017234" y="1239002"/>
                  </a:lnTo>
                  <a:lnTo>
                    <a:pt x="1054505" y="1214217"/>
                  </a:lnTo>
                  <a:lnTo>
                    <a:pt x="1089967" y="1187052"/>
                  </a:lnTo>
                  <a:lnTo>
                    <a:pt x="1123508" y="1157623"/>
                  </a:lnTo>
                  <a:lnTo>
                    <a:pt x="1155015" y="1126042"/>
                  </a:lnTo>
                  <a:lnTo>
                    <a:pt x="1184374" y="1092423"/>
                  </a:lnTo>
                  <a:lnTo>
                    <a:pt x="1211473" y="1056878"/>
                  </a:lnTo>
                  <a:lnTo>
                    <a:pt x="1236199" y="1019521"/>
                  </a:lnTo>
                  <a:lnTo>
                    <a:pt x="1258439" y="980466"/>
                  </a:lnTo>
                  <a:lnTo>
                    <a:pt x="1278080" y="939826"/>
                  </a:lnTo>
                  <a:lnTo>
                    <a:pt x="1295009" y="897713"/>
                  </a:lnTo>
                  <a:lnTo>
                    <a:pt x="1309113" y="854242"/>
                  </a:lnTo>
                  <a:lnTo>
                    <a:pt x="1320279" y="809525"/>
                  </a:lnTo>
                  <a:lnTo>
                    <a:pt x="1328395" y="763676"/>
                  </a:lnTo>
                  <a:lnTo>
                    <a:pt x="1333348" y="716809"/>
                  </a:lnTo>
                  <a:lnTo>
                    <a:pt x="1335024" y="669036"/>
                  </a:lnTo>
                  <a:lnTo>
                    <a:pt x="1333348" y="621262"/>
                  </a:lnTo>
                  <a:lnTo>
                    <a:pt x="1328395" y="574395"/>
                  </a:lnTo>
                  <a:lnTo>
                    <a:pt x="1320279" y="528546"/>
                  </a:lnTo>
                  <a:lnTo>
                    <a:pt x="1309113" y="483829"/>
                  </a:lnTo>
                  <a:lnTo>
                    <a:pt x="1295009" y="440358"/>
                  </a:lnTo>
                  <a:lnTo>
                    <a:pt x="1278080" y="398245"/>
                  </a:lnTo>
                  <a:lnTo>
                    <a:pt x="1258439" y="357605"/>
                  </a:lnTo>
                  <a:lnTo>
                    <a:pt x="1236199" y="318550"/>
                  </a:lnTo>
                  <a:lnTo>
                    <a:pt x="1211473" y="281193"/>
                  </a:lnTo>
                  <a:lnTo>
                    <a:pt x="1184374" y="245648"/>
                  </a:lnTo>
                  <a:lnTo>
                    <a:pt x="1155015" y="212029"/>
                  </a:lnTo>
                  <a:lnTo>
                    <a:pt x="1123508" y="180448"/>
                  </a:lnTo>
                  <a:lnTo>
                    <a:pt x="1089967" y="151019"/>
                  </a:lnTo>
                  <a:lnTo>
                    <a:pt x="1054505" y="123854"/>
                  </a:lnTo>
                  <a:lnTo>
                    <a:pt x="1017234" y="99069"/>
                  </a:lnTo>
                  <a:lnTo>
                    <a:pt x="978268" y="76775"/>
                  </a:lnTo>
                  <a:lnTo>
                    <a:pt x="937719" y="57085"/>
                  </a:lnTo>
                  <a:lnTo>
                    <a:pt x="895700" y="40115"/>
                  </a:lnTo>
                  <a:lnTo>
                    <a:pt x="852324" y="25975"/>
                  </a:lnTo>
                  <a:lnTo>
                    <a:pt x="807705" y="14781"/>
                  </a:lnTo>
                  <a:lnTo>
                    <a:pt x="761954" y="6645"/>
                  </a:lnTo>
                  <a:lnTo>
                    <a:pt x="715185" y="1680"/>
                  </a:lnTo>
                  <a:lnTo>
                    <a:pt x="667511" y="0"/>
                  </a:lnTo>
                  <a:close/>
                </a:path>
              </a:pathLst>
            </a:custGeom>
            <a:solidFill>
              <a:srgbClr val="F1F1F1"/>
            </a:solidFill>
          </p:spPr>
          <p:txBody>
            <a:bodyPr wrap="square" lIns="0" tIns="0" rIns="0" bIns="0" rtlCol="0"/>
            <a:lstStyle/>
            <a:p>
              <a:endParaRPr/>
            </a:p>
          </p:txBody>
        </p:sp>
        <p:pic>
          <p:nvPicPr>
            <p:cNvPr id="9" name="object 9"/>
            <p:cNvPicPr/>
            <p:nvPr/>
          </p:nvPicPr>
          <p:blipFill>
            <a:blip r:embed="rId3" cstate="print"/>
            <a:stretch>
              <a:fillRect/>
            </a:stretch>
          </p:blipFill>
          <p:spPr>
            <a:xfrm>
              <a:off x="6672072" y="2599944"/>
              <a:ext cx="487425" cy="48767"/>
            </a:xfrm>
            <a:prstGeom prst="rect">
              <a:avLst/>
            </a:prstGeom>
          </p:spPr>
        </p:pic>
        <p:sp>
          <p:nvSpPr>
            <p:cNvPr id="10" name="object 10"/>
            <p:cNvSpPr/>
            <p:nvPr/>
          </p:nvSpPr>
          <p:spPr>
            <a:xfrm>
              <a:off x="6652260" y="2580132"/>
              <a:ext cx="771525" cy="774700"/>
            </a:xfrm>
            <a:custGeom>
              <a:avLst/>
              <a:gdLst/>
              <a:ahLst/>
              <a:cxnLst/>
              <a:rect l="l" t="t" r="r" b="b"/>
              <a:pathLst>
                <a:path w="771525" h="774700">
                  <a:moveTo>
                    <a:pt x="0" y="0"/>
                  </a:moveTo>
                  <a:lnTo>
                    <a:pt x="771144" y="0"/>
                  </a:lnTo>
                </a:path>
                <a:path w="771525" h="774700">
                  <a:moveTo>
                    <a:pt x="0" y="0"/>
                  </a:moveTo>
                  <a:lnTo>
                    <a:pt x="0" y="774191"/>
                  </a:lnTo>
                </a:path>
                <a:path w="771525" h="774700">
                  <a:moveTo>
                    <a:pt x="0" y="774191"/>
                  </a:moveTo>
                  <a:lnTo>
                    <a:pt x="771144" y="774191"/>
                  </a:lnTo>
                </a:path>
                <a:path w="771525" h="774700">
                  <a:moveTo>
                    <a:pt x="771144" y="774191"/>
                  </a:moveTo>
                  <a:lnTo>
                    <a:pt x="771144" y="0"/>
                  </a:lnTo>
                </a:path>
              </a:pathLst>
            </a:custGeom>
            <a:ln w="3175">
              <a:solidFill>
                <a:srgbClr val="000000"/>
              </a:solidFill>
            </a:ln>
          </p:spPr>
          <p:txBody>
            <a:bodyPr wrap="square" lIns="0" tIns="0" rIns="0" bIns="0" rtlCol="0"/>
            <a:lstStyle/>
            <a:p>
              <a:endParaRPr/>
            </a:p>
          </p:txBody>
        </p:sp>
      </p:grpSp>
      <p:sp>
        <p:nvSpPr>
          <p:cNvPr id="11" name="object 11"/>
          <p:cNvSpPr txBox="1"/>
          <p:nvPr/>
        </p:nvSpPr>
        <p:spPr>
          <a:xfrm>
            <a:off x="7981950" y="2724403"/>
            <a:ext cx="3134995" cy="391160"/>
          </a:xfrm>
          <a:prstGeom prst="rect">
            <a:avLst/>
          </a:prstGeom>
        </p:spPr>
        <p:txBody>
          <a:bodyPr vert="horz" wrap="square" lIns="0" tIns="12700" rIns="0" bIns="0" rtlCol="0">
            <a:spAutoFit/>
          </a:bodyPr>
          <a:lstStyle/>
          <a:p>
            <a:pPr marL="12700">
              <a:lnSpc>
                <a:spcPct val="100000"/>
              </a:lnSpc>
              <a:spcBef>
                <a:spcPts val="100"/>
              </a:spcBef>
            </a:pPr>
            <a:r>
              <a:rPr sz="2400" b="1" dirty="0">
                <a:latin typeface="Courier New"/>
                <a:cs typeface="Courier New"/>
              </a:rPr>
              <a:t>Assessment</a:t>
            </a:r>
            <a:r>
              <a:rPr sz="2400" b="1" spc="-45" dirty="0">
                <a:latin typeface="Courier New"/>
                <a:cs typeface="Courier New"/>
              </a:rPr>
              <a:t> </a:t>
            </a:r>
            <a:r>
              <a:rPr sz="2400" b="1" dirty="0">
                <a:latin typeface="Courier New"/>
                <a:cs typeface="Courier New"/>
              </a:rPr>
              <a:t>Task</a:t>
            </a:r>
            <a:r>
              <a:rPr sz="2400" b="1" spc="-35" dirty="0">
                <a:latin typeface="Courier New"/>
                <a:cs typeface="Courier New"/>
              </a:rPr>
              <a:t> </a:t>
            </a:r>
            <a:r>
              <a:rPr sz="2400" b="1" spc="-60" dirty="0">
                <a:latin typeface="Courier New"/>
                <a:cs typeface="Courier New"/>
              </a:rPr>
              <a:t>2</a:t>
            </a:r>
            <a:endParaRPr sz="2400" dirty="0">
              <a:latin typeface="Courier New"/>
              <a:cs typeface="Courier New"/>
            </a:endParaRPr>
          </a:p>
        </p:txBody>
      </p:sp>
      <p:grpSp>
        <p:nvGrpSpPr>
          <p:cNvPr id="12" name="object 12"/>
          <p:cNvGrpSpPr/>
          <p:nvPr/>
        </p:nvGrpSpPr>
        <p:grpSpPr>
          <a:xfrm>
            <a:off x="1051560" y="4373879"/>
            <a:ext cx="1335405" cy="1338580"/>
            <a:chOff x="1051560" y="4373879"/>
            <a:chExt cx="1335405" cy="1338580"/>
          </a:xfrm>
        </p:grpSpPr>
        <p:sp>
          <p:nvSpPr>
            <p:cNvPr id="13" name="object 13"/>
            <p:cNvSpPr/>
            <p:nvPr/>
          </p:nvSpPr>
          <p:spPr>
            <a:xfrm>
              <a:off x="1051560" y="4373879"/>
              <a:ext cx="1335405" cy="1338580"/>
            </a:xfrm>
            <a:custGeom>
              <a:avLst/>
              <a:gdLst/>
              <a:ahLst/>
              <a:cxnLst/>
              <a:rect l="l" t="t" r="r" b="b"/>
              <a:pathLst>
                <a:path w="1335405" h="1338579">
                  <a:moveTo>
                    <a:pt x="667512" y="0"/>
                  </a:moveTo>
                  <a:lnTo>
                    <a:pt x="619838" y="1680"/>
                  </a:lnTo>
                  <a:lnTo>
                    <a:pt x="573069" y="6645"/>
                  </a:lnTo>
                  <a:lnTo>
                    <a:pt x="527318" y="14781"/>
                  </a:lnTo>
                  <a:lnTo>
                    <a:pt x="482699" y="25975"/>
                  </a:lnTo>
                  <a:lnTo>
                    <a:pt x="439323" y="40115"/>
                  </a:lnTo>
                  <a:lnTo>
                    <a:pt x="397304" y="57085"/>
                  </a:lnTo>
                  <a:lnTo>
                    <a:pt x="356755" y="76775"/>
                  </a:lnTo>
                  <a:lnTo>
                    <a:pt x="317789" y="99069"/>
                  </a:lnTo>
                  <a:lnTo>
                    <a:pt x="280518" y="123854"/>
                  </a:lnTo>
                  <a:lnTo>
                    <a:pt x="245056" y="151019"/>
                  </a:lnTo>
                  <a:lnTo>
                    <a:pt x="211515" y="180448"/>
                  </a:lnTo>
                  <a:lnTo>
                    <a:pt x="180008" y="212029"/>
                  </a:lnTo>
                  <a:lnTo>
                    <a:pt x="150649" y="245648"/>
                  </a:lnTo>
                  <a:lnTo>
                    <a:pt x="123550" y="281193"/>
                  </a:lnTo>
                  <a:lnTo>
                    <a:pt x="98824" y="318550"/>
                  </a:lnTo>
                  <a:lnTo>
                    <a:pt x="76584" y="357605"/>
                  </a:lnTo>
                  <a:lnTo>
                    <a:pt x="56943" y="398245"/>
                  </a:lnTo>
                  <a:lnTo>
                    <a:pt x="40014" y="440358"/>
                  </a:lnTo>
                  <a:lnTo>
                    <a:pt x="25910" y="483829"/>
                  </a:lnTo>
                  <a:lnTo>
                    <a:pt x="14744" y="528546"/>
                  </a:lnTo>
                  <a:lnTo>
                    <a:pt x="6628" y="574395"/>
                  </a:lnTo>
                  <a:lnTo>
                    <a:pt x="1675" y="621262"/>
                  </a:lnTo>
                  <a:lnTo>
                    <a:pt x="0" y="669036"/>
                  </a:lnTo>
                  <a:lnTo>
                    <a:pt x="1675" y="716809"/>
                  </a:lnTo>
                  <a:lnTo>
                    <a:pt x="6628" y="763676"/>
                  </a:lnTo>
                  <a:lnTo>
                    <a:pt x="14744" y="809525"/>
                  </a:lnTo>
                  <a:lnTo>
                    <a:pt x="25910" y="854242"/>
                  </a:lnTo>
                  <a:lnTo>
                    <a:pt x="40014" y="897713"/>
                  </a:lnTo>
                  <a:lnTo>
                    <a:pt x="56943" y="939826"/>
                  </a:lnTo>
                  <a:lnTo>
                    <a:pt x="76584" y="980466"/>
                  </a:lnTo>
                  <a:lnTo>
                    <a:pt x="98824" y="1019521"/>
                  </a:lnTo>
                  <a:lnTo>
                    <a:pt x="123550" y="1056878"/>
                  </a:lnTo>
                  <a:lnTo>
                    <a:pt x="150649" y="1092423"/>
                  </a:lnTo>
                  <a:lnTo>
                    <a:pt x="180008" y="1126042"/>
                  </a:lnTo>
                  <a:lnTo>
                    <a:pt x="211515" y="1157623"/>
                  </a:lnTo>
                  <a:lnTo>
                    <a:pt x="245056" y="1187052"/>
                  </a:lnTo>
                  <a:lnTo>
                    <a:pt x="280518" y="1214217"/>
                  </a:lnTo>
                  <a:lnTo>
                    <a:pt x="317789" y="1239002"/>
                  </a:lnTo>
                  <a:lnTo>
                    <a:pt x="356755" y="1261296"/>
                  </a:lnTo>
                  <a:lnTo>
                    <a:pt x="397304" y="1280986"/>
                  </a:lnTo>
                  <a:lnTo>
                    <a:pt x="439323" y="1297956"/>
                  </a:lnTo>
                  <a:lnTo>
                    <a:pt x="482699" y="1312096"/>
                  </a:lnTo>
                  <a:lnTo>
                    <a:pt x="527318" y="1323290"/>
                  </a:lnTo>
                  <a:lnTo>
                    <a:pt x="573069" y="1331426"/>
                  </a:lnTo>
                  <a:lnTo>
                    <a:pt x="619838" y="1336391"/>
                  </a:lnTo>
                  <a:lnTo>
                    <a:pt x="667512" y="1338072"/>
                  </a:lnTo>
                  <a:lnTo>
                    <a:pt x="715185" y="1336391"/>
                  </a:lnTo>
                  <a:lnTo>
                    <a:pt x="761954" y="1331426"/>
                  </a:lnTo>
                  <a:lnTo>
                    <a:pt x="807705" y="1323290"/>
                  </a:lnTo>
                  <a:lnTo>
                    <a:pt x="852324" y="1312096"/>
                  </a:lnTo>
                  <a:lnTo>
                    <a:pt x="895700" y="1297956"/>
                  </a:lnTo>
                  <a:lnTo>
                    <a:pt x="937719" y="1280986"/>
                  </a:lnTo>
                  <a:lnTo>
                    <a:pt x="978268" y="1261296"/>
                  </a:lnTo>
                  <a:lnTo>
                    <a:pt x="1017234" y="1239002"/>
                  </a:lnTo>
                  <a:lnTo>
                    <a:pt x="1054505" y="1214217"/>
                  </a:lnTo>
                  <a:lnTo>
                    <a:pt x="1089967" y="1187052"/>
                  </a:lnTo>
                  <a:lnTo>
                    <a:pt x="1123508" y="1157623"/>
                  </a:lnTo>
                  <a:lnTo>
                    <a:pt x="1155015" y="1126042"/>
                  </a:lnTo>
                  <a:lnTo>
                    <a:pt x="1184374" y="1092423"/>
                  </a:lnTo>
                  <a:lnTo>
                    <a:pt x="1211473" y="1056878"/>
                  </a:lnTo>
                  <a:lnTo>
                    <a:pt x="1236199" y="1019521"/>
                  </a:lnTo>
                  <a:lnTo>
                    <a:pt x="1258439" y="980466"/>
                  </a:lnTo>
                  <a:lnTo>
                    <a:pt x="1278080" y="939826"/>
                  </a:lnTo>
                  <a:lnTo>
                    <a:pt x="1295009" y="897713"/>
                  </a:lnTo>
                  <a:lnTo>
                    <a:pt x="1309113" y="854242"/>
                  </a:lnTo>
                  <a:lnTo>
                    <a:pt x="1320279" y="809525"/>
                  </a:lnTo>
                  <a:lnTo>
                    <a:pt x="1328395" y="763676"/>
                  </a:lnTo>
                  <a:lnTo>
                    <a:pt x="1333348" y="716809"/>
                  </a:lnTo>
                  <a:lnTo>
                    <a:pt x="1335023" y="669036"/>
                  </a:lnTo>
                  <a:lnTo>
                    <a:pt x="1333348" y="621262"/>
                  </a:lnTo>
                  <a:lnTo>
                    <a:pt x="1328395" y="574395"/>
                  </a:lnTo>
                  <a:lnTo>
                    <a:pt x="1320279" y="528546"/>
                  </a:lnTo>
                  <a:lnTo>
                    <a:pt x="1309113" y="483829"/>
                  </a:lnTo>
                  <a:lnTo>
                    <a:pt x="1295009" y="440358"/>
                  </a:lnTo>
                  <a:lnTo>
                    <a:pt x="1278080" y="398245"/>
                  </a:lnTo>
                  <a:lnTo>
                    <a:pt x="1258439" y="357605"/>
                  </a:lnTo>
                  <a:lnTo>
                    <a:pt x="1236199" y="318550"/>
                  </a:lnTo>
                  <a:lnTo>
                    <a:pt x="1211473" y="281193"/>
                  </a:lnTo>
                  <a:lnTo>
                    <a:pt x="1184374" y="245648"/>
                  </a:lnTo>
                  <a:lnTo>
                    <a:pt x="1155015" y="212029"/>
                  </a:lnTo>
                  <a:lnTo>
                    <a:pt x="1123508" y="180448"/>
                  </a:lnTo>
                  <a:lnTo>
                    <a:pt x="1089967" y="151019"/>
                  </a:lnTo>
                  <a:lnTo>
                    <a:pt x="1054505" y="123854"/>
                  </a:lnTo>
                  <a:lnTo>
                    <a:pt x="1017234" y="99069"/>
                  </a:lnTo>
                  <a:lnTo>
                    <a:pt x="978268" y="76775"/>
                  </a:lnTo>
                  <a:lnTo>
                    <a:pt x="937719" y="57085"/>
                  </a:lnTo>
                  <a:lnTo>
                    <a:pt x="895700" y="40115"/>
                  </a:lnTo>
                  <a:lnTo>
                    <a:pt x="852324" y="25975"/>
                  </a:lnTo>
                  <a:lnTo>
                    <a:pt x="807705" y="14781"/>
                  </a:lnTo>
                  <a:lnTo>
                    <a:pt x="761954" y="6645"/>
                  </a:lnTo>
                  <a:lnTo>
                    <a:pt x="715185" y="1680"/>
                  </a:lnTo>
                  <a:lnTo>
                    <a:pt x="667512" y="0"/>
                  </a:lnTo>
                  <a:close/>
                </a:path>
              </a:pathLst>
            </a:custGeom>
            <a:solidFill>
              <a:srgbClr val="F1F1F1"/>
            </a:solidFill>
          </p:spPr>
          <p:txBody>
            <a:bodyPr wrap="square" lIns="0" tIns="0" rIns="0" bIns="0" rtlCol="0"/>
            <a:lstStyle/>
            <a:p>
              <a:endParaRPr/>
            </a:p>
          </p:txBody>
        </p:sp>
        <p:pic>
          <p:nvPicPr>
            <p:cNvPr id="14" name="object 14"/>
            <p:cNvPicPr/>
            <p:nvPr/>
          </p:nvPicPr>
          <p:blipFill>
            <a:blip r:embed="rId4" cstate="print"/>
            <a:stretch>
              <a:fillRect/>
            </a:stretch>
          </p:blipFill>
          <p:spPr>
            <a:xfrm>
              <a:off x="1353312" y="4675631"/>
              <a:ext cx="487425" cy="48768"/>
            </a:xfrm>
            <a:prstGeom prst="rect">
              <a:avLst/>
            </a:prstGeom>
          </p:spPr>
        </p:pic>
        <p:sp>
          <p:nvSpPr>
            <p:cNvPr id="15" name="object 15"/>
            <p:cNvSpPr/>
            <p:nvPr/>
          </p:nvSpPr>
          <p:spPr>
            <a:xfrm>
              <a:off x="1333500" y="4655819"/>
              <a:ext cx="771525" cy="774700"/>
            </a:xfrm>
            <a:custGeom>
              <a:avLst/>
              <a:gdLst/>
              <a:ahLst/>
              <a:cxnLst/>
              <a:rect l="l" t="t" r="r" b="b"/>
              <a:pathLst>
                <a:path w="771525" h="774700">
                  <a:moveTo>
                    <a:pt x="0" y="0"/>
                  </a:moveTo>
                  <a:lnTo>
                    <a:pt x="771144" y="0"/>
                  </a:lnTo>
                </a:path>
                <a:path w="771525" h="774700">
                  <a:moveTo>
                    <a:pt x="0" y="0"/>
                  </a:moveTo>
                  <a:lnTo>
                    <a:pt x="0" y="774191"/>
                  </a:lnTo>
                </a:path>
                <a:path w="771525" h="774700">
                  <a:moveTo>
                    <a:pt x="0" y="774191"/>
                  </a:moveTo>
                  <a:lnTo>
                    <a:pt x="771144" y="774191"/>
                  </a:lnTo>
                </a:path>
                <a:path w="771525" h="774700">
                  <a:moveTo>
                    <a:pt x="771144" y="774191"/>
                  </a:moveTo>
                  <a:lnTo>
                    <a:pt x="771144" y="0"/>
                  </a:lnTo>
                </a:path>
              </a:pathLst>
            </a:custGeom>
            <a:ln w="3175">
              <a:solidFill>
                <a:srgbClr val="000000"/>
              </a:solidFill>
            </a:ln>
          </p:spPr>
          <p:txBody>
            <a:bodyPr wrap="square" lIns="0" tIns="0" rIns="0" bIns="0" rtlCol="0"/>
            <a:lstStyle/>
            <a:p>
              <a:endParaRPr/>
            </a:p>
          </p:txBody>
        </p:sp>
      </p:grpSp>
      <p:sp>
        <p:nvSpPr>
          <p:cNvPr id="16" name="object 16"/>
          <p:cNvSpPr txBox="1"/>
          <p:nvPr/>
        </p:nvSpPr>
        <p:spPr>
          <a:xfrm>
            <a:off x="2660650" y="4800676"/>
            <a:ext cx="3134360" cy="391795"/>
          </a:xfrm>
          <a:prstGeom prst="rect">
            <a:avLst/>
          </a:prstGeom>
        </p:spPr>
        <p:txBody>
          <a:bodyPr vert="horz" wrap="square" lIns="0" tIns="12700" rIns="0" bIns="0" rtlCol="0">
            <a:spAutoFit/>
          </a:bodyPr>
          <a:lstStyle/>
          <a:p>
            <a:pPr marL="12700">
              <a:lnSpc>
                <a:spcPct val="100000"/>
              </a:lnSpc>
              <a:spcBef>
                <a:spcPts val="100"/>
              </a:spcBef>
            </a:pPr>
            <a:r>
              <a:rPr sz="2400" b="1" dirty="0">
                <a:latin typeface="Courier New"/>
                <a:cs typeface="Courier New"/>
              </a:rPr>
              <a:t>By.</a:t>
            </a:r>
            <a:r>
              <a:rPr sz="2400" b="1" spc="-15" dirty="0">
                <a:latin typeface="Courier New"/>
                <a:cs typeface="Courier New"/>
              </a:rPr>
              <a:t> </a:t>
            </a:r>
            <a:r>
              <a:rPr sz="2400" b="1" dirty="0">
                <a:latin typeface="Courier New"/>
                <a:cs typeface="Courier New"/>
              </a:rPr>
              <a:t>Luz</a:t>
            </a:r>
            <a:r>
              <a:rPr sz="2400" b="1" spc="-15" dirty="0">
                <a:latin typeface="Courier New"/>
                <a:cs typeface="Courier New"/>
              </a:rPr>
              <a:t> </a:t>
            </a:r>
            <a:r>
              <a:rPr sz="2400" b="1" spc="-10" dirty="0">
                <a:latin typeface="Courier New"/>
                <a:cs typeface="Courier New"/>
              </a:rPr>
              <a:t>Lamboglia</a:t>
            </a:r>
            <a:endParaRPr sz="2400" dirty="0">
              <a:latin typeface="Courier New"/>
              <a:cs typeface="Courier New"/>
            </a:endParaRPr>
          </a:p>
        </p:txBody>
      </p:sp>
      <p:grpSp>
        <p:nvGrpSpPr>
          <p:cNvPr id="17" name="object 17"/>
          <p:cNvGrpSpPr/>
          <p:nvPr/>
        </p:nvGrpSpPr>
        <p:grpSpPr>
          <a:xfrm>
            <a:off x="6370320" y="4373879"/>
            <a:ext cx="1335405" cy="1338580"/>
            <a:chOff x="6370320" y="4373879"/>
            <a:chExt cx="1335405" cy="1338580"/>
          </a:xfrm>
        </p:grpSpPr>
        <p:sp>
          <p:nvSpPr>
            <p:cNvPr id="18" name="object 18"/>
            <p:cNvSpPr/>
            <p:nvPr/>
          </p:nvSpPr>
          <p:spPr>
            <a:xfrm>
              <a:off x="6370320" y="4373879"/>
              <a:ext cx="1335405" cy="1338580"/>
            </a:xfrm>
            <a:custGeom>
              <a:avLst/>
              <a:gdLst/>
              <a:ahLst/>
              <a:cxnLst/>
              <a:rect l="l" t="t" r="r" b="b"/>
              <a:pathLst>
                <a:path w="1335404" h="1338579">
                  <a:moveTo>
                    <a:pt x="667511" y="0"/>
                  </a:moveTo>
                  <a:lnTo>
                    <a:pt x="619838" y="1680"/>
                  </a:lnTo>
                  <a:lnTo>
                    <a:pt x="573069" y="6645"/>
                  </a:lnTo>
                  <a:lnTo>
                    <a:pt x="527318" y="14781"/>
                  </a:lnTo>
                  <a:lnTo>
                    <a:pt x="482699" y="25975"/>
                  </a:lnTo>
                  <a:lnTo>
                    <a:pt x="439323" y="40115"/>
                  </a:lnTo>
                  <a:lnTo>
                    <a:pt x="397304" y="57085"/>
                  </a:lnTo>
                  <a:lnTo>
                    <a:pt x="356755" y="76775"/>
                  </a:lnTo>
                  <a:lnTo>
                    <a:pt x="317789" y="99069"/>
                  </a:lnTo>
                  <a:lnTo>
                    <a:pt x="280518" y="123854"/>
                  </a:lnTo>
                  <a:lnTo>
                    <a:pt x="245056" y="151019"/>
                  </a:lnTo>
                  <a:lnTo>
                    <a:pt x="211515" y="180448"/>
                  </a:lnTo>
                  <a:lnTo>
                    <a:pt x="180008" y="212029"/>
                  </a:lnTo>
                  <a:lnTo>
                    <a:pt x="150649" y="245648"/>
                  </a:lnTo>
                  <a:lnTo>
                    <a:pt x="123550" y="281193"/>
                  </a:lnTo>
                  <a:lnTo>
                    <a:pt x="98824" y="318550"/>
                  </a:lnTo>
                  <a:lnTo>
                    <a:pt x="76584" y="357605"/>
                  </a:lnTo>
                  <a:lnTo>
                    <a:pt x="56943" y="398245"/>
                  </a:lnTo>
                  <a:lnTo>
                    <a:pt x="40014" y="440358"/>
                  </a:lnTo>
                  <a:lnTo>
                    <a:pt x="25910" y="483829"/>
                  </a:lnTo>
                  <a:lnTo>
                    <a:pt x="14744" y="528546"/>
                  </a:lnTo>
                  <a:lnTo>
                    <a:pt x="6628" y="574395"/>
                  </a:lnTo>
                  <a:lnTo>
                    <a:pt x="1675" y="621262"/>
                  </a:lnTo>
                  <a:lnTo>
                    <a:pt x="0" y="669036"/>
                  </a:lnTo>
                  <a:lnTo>
                    <a:pt x="1675" y="716809"/>
                  </a:lnTo>
                  <a:lnTo>
                    <a:pt x="6628" y="763676"/>
                  </a:lnTo>
                  <a:lnTo>
                    <a:pt x="14744" y="809525"/>
                  </a:lnTo>
                  <a:lnTo>
                    <a:pt x="25910" y="854242"/>
                  </a:lnTo>
                  <a:lnTo>
                    <a:pt x="40014" y="897713"/>
                  </a:lnTo>
                  <a:lnTo>
                    <a:pt x="56943" y="939826"/>
                  </a:lnTo>
                  <a:lnTo>
                    <a:pt x="76584" y="980466"/>
                  </a:lnTo>
                  <a:lnTo>
                    <a:pt x="98824" y="1019521"/>
                  </a:lnTo>
                  <a:lnTo>
                    <a:pt x="123550" y="1056878"/>
                  </a:lnTo>
                  <a:lnTo>
                    <a:pt x="150649" y="1092423"/>
                  </a:lnTo>
                  <a:lnTo>
                    <a:pt x="180008" y="1126042"/>
                  </a:lnTo>
                  <a:lnTo>
                    <a:pt x="211515" y="1157623"/>
                  </a:lnTo>
                  <a:lnTo>
                    <a:pt x="245056" y="1187052"/>
                  </a:lnTo>
                  <a:lnTo>
                    <a:pt x="280518" y="1214217"/>
                  </a:lnTo>
                  <a:lnTo>
                    <a:pt x="317789" y="1239002"/>
                  </a:lnTo>
                  <a:lnTo>
                    <a:pt x="356755" y="1261296"/>
                  </a:lnTo>
                  <a:lnTo>
                    <a:pt x="397304" y="1280986"/>
                  </a:lnTo>
                  <a:lnTo>
                    <a:pt x="439323" y="1297956"/>
                  </a:lnTo>
                  <a:lnTo>
                    <a:pt x="482699" y="1312096"/>
                  </a:lnTo>
                  <a:lnTo>
                    <a:pt x="527318" y="1323290"/>
                  </a:lnTo>
                  <a:lnTo>
                    <a:pt x="573069" y="1331426"/>
                  </a:lnTo>
                  <a:lnTo>
                    <a:pt x="619838" y="1336391"/>
                  </a:lnTo>
                  <a:lnTo>
                    <a:pt x="667511" y="1338072"/>
                  </a:lnTo>
                  <a:lnTo>
                    <a:pt x="715185" y="1336391"/>
                  </a:lnTo>
                  <a:lnTo>
                    <a:pt x="761954" y="1331426"/>
                  </a:lnTo>
                  <a:lnTo>
                    <a:pt x="807705" y="1323290"/>
                  </a:lnTo>
                  <a:lnTo>
                    <a:pt x="852324" y="1312096"/>
                  </a:lnTo>
                  <a:lnTo>
                    <a:pt x="895700" y="1297956"/>
                  </a:lnTo>
                  <a:lnTo>
                    <a:pt x="937719" y="1280986"/>
                  </a:lnTo>
                  <a:lnTo>
                    <a:pt x="978268" y="1261296"/>
                  </a:lnTo>
                  <a:lnTo>
                    <a:pt x="1017234" y="1239002"/>
                  </a:lnTo>
                  <a:lnTo>
                    <a:pt x="1054505" y="1214217"/>
                  </a:lnTo>
                  <a:lnTo>
                    <a:pt x="1089967" y="1187052"/>
                  </a:lnTo>
                  <a:lnTo>
                    <a:pt x="1123508" y="1157623"/>
                  </a:lnTo>
                  <a:lnTo>
                    <a:pt x="1155015" y="1126042"/>
                  </a:lnTo>
                  <a:lnTo>
                    <a:pt x="1184374" y="1092423"/>
                  </a:lnTo>
                  <a:lnTo>
                    <a:pt x="1211473" y="1056878"/>
                  </a:lnTo>
                  <a:lnTo>
                    <a:pt x="1236199" y="1019521"/>
                  </a:lnTo>
                  <a:lnTo>
                    <a:pt x="1258439" y="980466"/>
                  </a:lnTo>
                  <a:lnTo>
                    <a:pt x="1278080" y="939826"/>
                  </a:lnTo>
                  <a:lnTo>
                    <a:pt x="1295009" y="897713"/>
                  </a:lnTo>
                  <a:lnTo>
                    <a:pt x="1309113" y="854242"/>
                  </a:lnTo>
                  <a:lnTo>
                    <a:pt x="1320279" y="809525"/>
                  </a:lnTo>
                  <a:lnTo>
                    <a:pt x="1328395" y="763676"/>
                  </a:lnTo>
                  <a:lnTo>
                    <a:pt x="1333348" y="716809"/>
                  </a:lnTo>
                  <a:lnTo>
                    <a:pt x="1335024" y="669036"/>
                  </a:lnTo>
                  <a:lnTo>
                    <a:pt x="1333348" y="621262"/>
                  </a:lnTo>
                  <a:lnTo>
                    <a:pt x="1328395" y="574395"/>
                  </a:lnTo>
                  <a:lnTo>
                    <a:pt x="1320279" y="528546"/>
                  </a:lnTo>
                  <a:lnTo>
                    <a:pt x="1309113" y="483829"/>
                  </a:lnTo>
                  <a:lnTo>
                    <a:pt x="1295009" y="440358"/>
                  </a:lnTo>
                  <a:lnTo>
                    <a:pt x="1278080" y="398245"/>
                  </a:lnTo>
                  <a:lnTo>
                    <a:pt x="1258439" y="357605"/>
                  </a:lnTo>
                  <a:lnTo>
                    <a:pt x="1236199" y="318550"/>
                  </a:lnTo>
                  <a:lnTo>
                    <a:pt x="1211473" y="281193"/>
                  </a:lnTo>
                  <a:lnTo>
                    <a:pt x="1184374" y="245648"/>
                  </a:lnTo>
                  <a:lnTo>
                    <a:pt x="1155015" y="212029"/>
                  </a:lnTo>
                  <a:lnTo>
                    <a:pt x="1123508" y="180448"/>
                  </a:lnTo>
                  <a:lnTo>
                    <a:pt x="1089967" y="151019"/>
                  </a:lnTo>
                  <a:lnTo>
                    <a:pt x="1054505" y="123854"/>
                  </a:lnTo>
                  <a:lnTo>
                    <a:pt x="1017234" y="99069"/>
                  </a:lnTo>
                  <a:lnTo>
                    <a:pt x="978268" y="76775"/>
                  </a:lnTo>
                  <a:lnTo>
                    <a:pt x="937719" y="57085"/>
                  </a:lnTo>
                  <a:lnTo>
                    <a:pt x="895700" y="40115"/>
                  </a:lnTo>
                  <a:lnTo>
                    <a:pt x="852324" y="25975"/>
                  </a:lnTo>
                  <a:lnTo>
                    <a:pt x="807705" y="14781"/>
                  </a:lnTo>
                  <a:lnTo>
                    <a:pt x="761954" y="6645"/>
                  </a:lnTo>
                  <a:lnTo>
                    <a:pt x="715185" y="1680"/>
                  </a:lnTo>
                  <a:lnTo>
                    <a:pt x="667511" y="0"/>
                  </a:lnTo>
                  <a:close/>
                </a:path>
              </a:pathLst>
            </a:custGeom>
            <a:solidFill>
              <a:srgbClr val="F1F1F1"/>
            </a:solidFill>
          </p:spPr>
          <p:txBody>
            <a:bodyPr wrap="square" lIns="0" tIns="0" rIns="0" bIns="0" rtlCol="0"/>
            <a:lstStyle/>
            <a:p>
              <a:endParaRPr/>
            </a:p>
          </p:txBody>
        </p:sp>
        <p:pic>
          <p:nvPicPr>
            <p:cNvPr id="19" name="object 19"/>
            <p:cNvPicPr/>
            <p:nvPr/>
          </p:nvPicPr>
          <p:blipFill>
            <a:blip r:embed="rId5" cstate="print"/>
            <a:stretch>
              <a:fillRect/>
            </a:stretch>
          </p:blipFill>
          <p:spPr>
            <a:xfrm>
              <a:off x="6672072" y="4675631"/>
              <a:ext cx="487425" cy="48768"/>
            </a:xfrm>
            <a:prstGeom prst="rect">
              <a:avLst/>
            </a:prstGeom>
          </p:spPr>
        </p:pic>
        <p:sp>
          <p:nvSpPr>
            <p:cNvPr id="20" name="object 20"/>
            <p:cNvSpPr/>
            <p:nvPr/>
          </p:nvSpPr>
          <p:spPr>
            <a:xfrm>
              <a:off x="6652260" y="4655819"/>
              <a:ext cx="771525" cy="774700"/>
            </a:xfrm>
            <a:custGeom>
              <a:avLst/>
              <a:gdLst/>
              <a:ahLst/>
              <a:cxnLst/>
              <a:rect l="l" t="t" r="r" b="b"/>
              <a:pathLst>
                <a:path w="771525" h="774700">
                  <a:moveTo>
                    <a:pt x="0" y="0"/>
                  </a:moveTo>
                  <a:lnTo>
                    <a:pt x="771144" y="0"/>
                  </a:lnTo>
                </a:path>
                <a:path w="771525" h="774700">
                  <a:moveTo>
                    <a:pt x="0" y="0"/>
                  </a:moveTo>
                  <a:lnTo>
                    <a:pt x="0" y="774191"/>
                  </a:lnTo>
                </a:path>
                <a:path w="771525" h="774700">
                  <a:moveTo>
                    <a:pt x="0" y="774191"/>
                  </a:moveTo>
                  <a:lnTo>
                    <a:pt x="771144" y="774191"/>
                  </a:lnTo>
                </a:path>
                <a:path w="771525" h="774700">
                  <a:moveTo>
                    <a:pt x="771144" y="774191"/>
                  </a:moveTo>
                  <a:lnTo>
                    <a:pt x="771144" y="0"/>
                  </a:lnTo>
                </a:path>
              </a:pathLst>
            </a:custGeom>
            <a:ln w="3175">
              <a:solidFill>
                <a:srgbClr val="000000"/>
              </a:solidFill>
            </a:ln>
          </p:spPr>
          <p:txBody>
            <a:bodyPr wrap="square" lIns="0" tIns="0" rIns="0" bIns="0" rtlCol="0"/>
            <a:lstStyle/>
            <a:p>
              <a:endParaRPr/>
            </a:p>
          </p:txBody>
        </p:sp>
      </p:grpSp>
      <p:sp>
        <p:nvSpPr>
          <p:cNvPr id="21" name="object 21"/>
          <p:cNvSpPr txBox="1"/>
          <p:nvPr/>
        </p:nvSpPr>
        <p:spPr>
          <a:xfrm>
            <a:off x="7981950" y="4800676"/>
            <a:ext cx="1854200" cy="391795"/>
          </a:xfrm>
          <a:prstGeom prst="rect">
            <a:avLst/>
          </a:prstGeom>
        </p:spPr>
        <p:txBody>
          <a:bodyPr vert="horz" wrap="square" lIns="0" tIns="12700" rIns="0" bIns="0" rtlCol="0">
            <a:spAutoFit/>
          </a:bodyPr>
          <a:lstStyle/>
          <a:p>
            <a:pPr marL="12700">
              <a:lnSpc>
                <a:spcPct val="100000"/>
              </a:lnSpc>
              <a:spcBef>
                <a:spcPts val="100"/>
              </a:spcBef>
            </a:pPr>
            <a:r>
              <a:rPr sz="2400" b="1" spc="-10" dirty="0">
                <a:latin typeface="Courier New"/>
                <a:cs typeface="Courier New"/>
              </a:rPr>
              <a:t>Id.2440906</a:t>
            </a:r>
            <a:endParaRPr sz="2400">
              <a:latin typeface="Courier New"/>
              <a:cs typeface="Courier New"/>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2523744" y="57"/>
              <a:ext cx="9668256" cy="6857873"/>
            </a:xfrm>
            <a:prstGeom prst="rect">
              <a:avLst/>
            </a:prstGeom>
          </p:spPr>
        </p:pic>
        <p:pic>
          <p:nvPicPr>
            <p:cNvPr id="4" name="object 4"/>
            <p:cNvPicPr/>
            <p:nvPr/>
          </p:nvPicPr>
          <p:blipFill>
            <a:blip r:embed="rId3" cstate="print"/>
            <a:stretch>
              <a:fillRect/>
            </a:stretch>
          </p:blipFill>
          <p:spPr>
            <a:xfrm>
              <a:off x="0" y="0"/>
              <a:ext cx="7391400" cy="6858000"/>
            </a:xfrm>
            <a:prstGeom prst="rect">
              <a:avLst/>
            </a:prstGeom>
          </p:spPr>
        </p:pic>
      </p:grpSp>
      <p:sp>
        <p:nvSpPr>
          <p:cNvPr id="5" name="object 5"/>
          <p:cNvSpPr txBox="1">
            <a:spLocks noGrp="1"/>
          </p:cNvSpPr>
          <p:nvPr>
            <p:ph type="title"/>
          </p:nvPr>
        </p:nvSpPr>
        <p:spPr>
          <a:xfrm>
            <a:off x="917244" y="647141"/>
            <a:ext cx="3883356" cy="629660"/>
          </a:xfrm>
          <a:prstGeom prst="rect">
            <a:avLst/>
          </a:prstGeom>
        </p:spPr>
        <p:txBody>
          <a:bodyPr vert="horz" wrap="square" lIns="0" tIns="13970" rIns="0" bIns="0" rtlCol="0">
            <a:spAutoFit/>
          </a:bodyPr>
          <a:lstStyle/>
          <a:p>
            <a:pPr marL="12700">
              <a:lnSpc>
                <a:spcPct val="100000"/>
              </a:lnSpc>
              <a:spcBef>
                <a:spcPts val="110"/>
              </a:spcBef>
            </a:pPr>
            <a:r>
              <a:rPr spc="-10" dirty="0">
                <a:latin typeface="Courier New"/>
                <a:cs typeface="Courier New"/>
              </a:rPr>
              <a:t>INTRODUCTIO</a:t>
            </a:r>
            <a:r>
              <a:rPr lang="en-GB" spc="-10" dirty="0">
                <a:latin typeface="Courier New"/>
                <a:cs typeface="Courier New"/>
              </a:rPr>
              <a:t>N</a:t>
            </a:r>
            <a:endParaRPr spc="-10" dirty="0">
              <a:latin typeface="Courier New"/>
              <a:cs typeface="Courier New"/>
            </a:endParaRPr>
          </a:p>
        </p:txBody>
      </p:sp>
      <p:sp>
        <p:nvSpPr>
          <p:cNvPr id="6" name="object 6"/>
          <p:cNvSpPr txBox="1"/>
          <p:nvPr/>
        </p:nvSpPr>
        <p:spPr>
          <a:xfrm>
            <a:off x="746658" y="1362532"/>
            <a:ext cx="4892142" cy="5408917"/>
          </a:xfrm>
          <a:prstGeom prst="rect">
            <a:avLst/>
          </a:prstGeom>
        </p:spPr>
        <p:txBody>
          <a:bodyPr vert="horz" wrap="square" lIns="0" tIns="77470" rIns="0" bIns="0" rtlCol="0">
            <a:spAutoFit/>
          </a:bodyPr>
          <a:lstStyle/>
          <a:p>
            <a:pPr marL="25400" marR="17780" indent="156845" algn="l">
              <a:lnSpc>
                <a:spcPct val="89600"/>
              </a:lnSpc>
              <a:spcBef>
                <a:spcPts val="610"/>
              </a:spcBef>
              <a:buSzPct val="70000"/>
              <a:buFont typeface="Arial MT"/>
              <a:buChar char="•"/>
              <a:tabLst>
                <a:tab pos="182245" algn="l"/>
              </a:tabLst>
            </a:pPr>
            <a:r>
              <a:rPr sz="3200" spc="-15" dirty="0">
                <a:latin typeface="Courier New"/>
                <a:cs typeface="Courier New"/>
              </a:rPr>
              <a:t>This</a:t>
            </a:r>
            <a:r>
              <a:rPr sz="3200" spc="-385" dirty="0">
                <a:latin typeface="Courier New"/>
                <a:cs typeface="Courier New"/>
              </a:rPr>
              <a:t> </a:t>
            </a:r>
            <a:r>
              <a:rPr sz="3200" spc="-10" dirty="0">
                <a:latin typeface="Courier New"/>
                <a:cs typeface="Courier New"/>
              </a:rPr>
              <a:t>presentation </a:t>
            </a:r>
            <a:r>
              <a:rPr sz="3200" dirty="0">
                <a:latin typeface="Courier New"/>
                <a:cs typeface="Courier New"/>
              </a:rPr>
              <a:t>shows</a:t>
            </a:r>
            <a:r>
              <a:rPr sz="3200" spc="-75" dirty="0">
                <a:latin typeface="Courier New"/>
                <a:cs typeface="Courier New"/>
              </a:rPr>
              <a:t> </a:t>
            </a:r>
            <a:r>
              <a:rPr sz="3200" spc="-25" dirty="0">
                <a:latin typeface="Courier New"/>
                <a:cs typeface="Courier New"/>
              </a:rPr>
              <a:t>how </a:t>
            </a:r>
            <a:r>
              <a:rPr sz="3200" spc="-10" dirty="0">
                <a:latin typeface="Courier New"/>
                <a:cs typeface="Courier New"/>
              </a:rPr>
              <a:t>Sustainable Retrofit </a:t>
            </a:r>
            <a:r>
              <a:rPr sz="3200" dirty="0">
                <a:latin typeface="Courier New"/>
                <a:cs typeface="Courier New"/>
              </a:rPr>
              <a:t>Solutions</a:t>
            </a:r>
            <a:r>
              <a:rPr sz="3200" spc="-130" dirty="0">
                <a:latin typeface="Courier New"/>
                <a:cs typeface="Courier New"/>
              </a:rPr>
              <a:t> </a:t>
            </a:r>
            <a:r>
              <a:rPr sz="3200" b="1" spc="-10" dirty="0">
                <a:latin typeface="Courier New"/>
                <a:cs typeface="Courier New"/>
              </a:rPr>
              <a:t>turns </a:t>
            </a:r>
            <a:r>
              <a:rPr sz="3200" b="1" dirty="0">
                <a:latin typeface="Courier New"/>
                <a:cs typeface="Courier New"/>
              </a:rPr>
              <a:t>buildings</a:t>
            </a:r>
            <a:r>
              <a:rPr sz="3200" b="1" spc="-145" dirty="0">
                <a:latin typeface="Courier New"/>
                <a:cs typeface="Courier New"/>
              </a:rPr>
              <a:t> </a:t>
            </a:r>
            <a:r>
              <a:rPr sz="3200" b="1" spc="-20" dirty="0">
                <a:latin typeface="Courier New"/>
                <a:cs typeface="Courier New"/>
              </a:rPr>
              <a:t>into </a:t>
            </a:r>
            <a:r>
              <a:rPr sz="3200" b="1" spc="-10" dirty="0">
                <a:latin typeface="Courier New"/>
                <a:cs typeface="Courier New"/>
              </a:rPr>
              <a:t>energy-efficient, </a:t>
            </a:r>
            <a:r>
              <a:rPr sz="3200" b="1" dirty="0">
                <a:latin typeface="Courier New"/>
                <a:cs typeface="Courier New"/>
              </a:rPr>
              <a:t>healthy,</a:t>
            </a:r>
            <a:r>
              <a:rPr sz="3200" b="1" spc="-125" dirty="0">
                <a:latin typeface="Courier New"/>
                <a:cs typeface="Courier New"/>
              </a:rPr>
              <a:t> </a:t>
            </a:r>
            <a:r>
              <a:rPr sz="3200" b="1" spc="-25" dirty="0">
                <a:latin typeface="Courier New"/>
                <a:cs typeface="Courier New"/>
              </a:rPr>
              <a:t>and </a:t>
            </a:r>
            <a:r>
              <a:rPr sz="3200" b="1" spc="-10" dirty="0">
                <a:latin typeface="Courier New"/>
                <a:cs typeface="Courier New"/>
              </a:rPr>
              <a:t>future-ready </a:t>
            </a:r>
            <a:r>
              <a:rPr sz="3200" b="1" dirty="0">
                <a:latin typeface="Courier New"/>
                <a:cs typeface="Courier New"/>
              </a:rPr>
              <a:t>spaces</a:t>
            </a:r>
            <a:r>
              <a:rPr sz="3200" dirty="0">
                <a:latin typeface="Courier New"/>
                <a:cs typeface="Courier New"/>
              </a:rPr>
              <a:t>.</a:t>
            </a:r>
            <a:r>
              <a:rPr sz="3200" spc="-100" dirty="0">
                <a:latin typeface="Courier New"/>
                <a:cs typeface="Courier New"/>
              </a:rPr>
              <a:t> </a:t>
            </a:r>
            <a:r>
              <a:rPr sz="3200" dirty="0">
                <a:latin typeface="Courier New"/>
                <a:cs typeface="Courier New"/>
              </a:rPr>
              <a:t>Our</a:t>
            </a:r>
            <a:r>
              <a:rPr sz="3200" spc="-45" dirty="0">
                <a:latin typeface="Courier New"/>
                <a:cs typeface="Courier New"/>
              </a:rPr>
              <a:t> </a:t>
            </a:r>
            <a:r>
              <a:rPr sz="3200" spc="-20" dirty="0">
                <a:latin typeface="Courier New"/>
                <a:cs typeface="Courier New"/>
              </a:rPr>
              <a:t>goal </a:t>
            </a:r>
            <a:r>
              <a:rPr sz="3200" dirty="0">
                <a:latin typeface="Courier New"/>
                <a:cs typeface="Courier New"/>
              </a:rPr>
              <a:t>is</a:t>
            </a:r>
            <a:r>
              <a:rPr sz="3200" spc="-40" dirty="0">
                <a:latin typeface="Courier New"/>
                <a:cs typeface="Courier New"/>
              </a:rPr>
              <a:t> </a:t>
            </a:r>
            <a:r>
              <a:rPr sz="3200" dirty="0">
                <a:latin typeface="Courier New"/>
                <a:cs typeface="Courier New"/>
              </a:rPr>
              <a:t>to</a:t>
            </a:r>
            <a:r>
              <a:rPr sz="3200" spc="-10" dirty="0">
                <a:latin typeface="Courier New"/>
                <a:cs typeface="Courier New"/>
              </a:rPr>
              <a:t> highlight </a:t>
            </a:r>
            <a:r>
              <a:rPr sz="3200" dirty="0">
                <a:latin typeface="Courier New"/>
                <a:cs typeface="Courier New"/>
              </a:rPr>
              <a:t>the</a:t>
            </a:r>
            <a:r>
              <a:rPr sz="3200" spc="-50" dirty="0">
                <a:latin typeface="Courier New"/>
                <a:cs typeface="Courier New"/>
              </a:rPr>
              <a:t> </a:t>
            </a:r>
            <a:r>
              <a:rPr sz="3200" b="1" spc="-10" dirty="0">
                <a:latin typeface="Courier New"/>
                <a:cs typeface="Courier New"/>
              </a:rPr>
              <a:t>practical </a:t>
            </a:r>
            <a:r>
              <a:rPr sz="3200" b="1" dirty="0">
                <a:latin typeface="Courier New"/>
                <a:cs typeface="Courier New"/>
              </a:rPr>
              <a:t>benefits,</a:t>
            </a:r>
            <a:r>
              <a:rPr sz="3200" b="1" spc="-145" dirty="0">
                <a:latin typeface="Courier New"/>
                <a:cs typeface="Courier New"/>
              </a:rPr>
              <a:t> </a:t>
            </a:r>
            <a:r>
              <a:rPr sz="3200" b="1" spc="-20" dirty="0">
                <a:latin typeface="Courier New"/>
                <a:cs typeface="Courier New"/>
              </a:rPr>
              <a:t>real</a:t>
            </a:r>
            <a:endParaRPr sz="3200" dirty="0">
              <a:latin typeface="Courier New"/>
              <a:cs typeface="Courier New"/>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1746" cy="6857998"/>
            <a:chOff x="0" y="0"/>
            <a:chExt cx="12191746" cy="6857998"/>
          </a:xfrm>
        </p:grpSpPr>
        <p:pic>
          <p:nvPicPr>
            <p:cNvPr id="3" name="object 3"/>
            <p:cNvPicPr/>
            <p:nvPr/>
          </p:nvPicPr>
          <p:blipFill>
            <a:blip r:embed="rId2" cstate="print"/>
            <a:stretch>
              <a:fillRect/>
            </a:stretch>
          </p:blipFill>
          <p:spPr>
            <a:xfrm>
              <a:off x="0" y="0"/>
              <a:ext cx="12191746" cy="6857998"/>
            </a:xfrm>
            <a:prstGeom prst="rect">
              <a:avLst/>
            </a:prstGeom>
          </p:spPr>
        </p:pic>
        <p:sp>
          <p:nvSpPr>
            <p:cNvPr id="4" name="object 4"/>
            <p:cNvSpPr/>
            <p:nvPr/>
          </p:nvSpPr>
          <p:spPr>
            <a:xfrm>
              <a:off x="4553711" y="2410967"/>
              <a:ext cx="6797040" cy="3703320"/>
            </a:xfrm>
            <a:custGeom>
              <a:avLst/>
              <a:gdLst/>
              <a:ahLst/>
              <a:cxnLst/>
              <a:rect l="l" t="t" r="r" b="b"/>
              <a:pathLst>
                <a:path w="6797040" h="3703320">
                  <a:moveTo>
                    <a:pt x="6797040" y="0"/>
                  </a:moveTo>
                  <a:lnTo>
                    <a:pt x="0" y="0"/>
                  </a:lnTo>
                  <a:lnTo>
                    <a:pt x="0" y="3703320"/>
                  </a:lnTo>
                  <a:lnTo>
                    <a:pt x="6797040" y="3703320"/>
                  </a:lnTo>
                  <a:lnTo>
                    <a:pt x="6797040" y="0"/>
                  </a:lnTo>
                  <a:close/>
                </a:path>
              </a:pathLst>
            </a:custGeom>
            <a:solidFill>
              <a:srgbClr val="84E191"/>
            </a:solidFill>
          </p:spPr>
          <p:txBody>
            <a:bodyPr wrap="square" lIns="0" tIns="0" rIns="0" bIns="0" rtlCol="0"/>
            <a:lstStyle/>
            <a:p>
              <a:endParaRPr/>
            </a:p>
          </p:txBody>
        </p:sp>
        <p:sp>
          <p:nvSpPr>
            <p:cNvPr id="5" name="object 5"/>
            <p:cNvSpPr/>
            <p:nvPr/>
          </p:nvSpPr>
          <p:spPr>
            <a:xfrm>
              <a:off x="4553711" y="2414016"/>
              <a:ext cx="6797040" cy="3697604"/>
            </a:xfrm>
            <a:custGeom>
              <a:avLst/>
              <a:gdLst/>
              <a:ahLst/>
              <a:cxnLst/>
              <a:rect l="l" t="t" r="r" b="b"/>
              <a:pathLst>
                <a:path w="6797040" h="3697604">
                  <a:moveTo>
                    <a:pt x="6427343" y="0"/>
                  </a:moveTo>
                  <a:lnTo>
                    <a:pt x="369697" y="0"/>
                  </a:lnTo>
                  <a:lnTo>
                    <a:pt x="323315" y="2879"/>
                  </a:lnTo>
                  <a:lnTo>
                    <a:pt x="278655" y="11288"/>
                  </a:lnTo>
                  <a:lnTo>
                    <a:pt x="236062" y="24880"/>
                  </a:lnTo>
                  <a:lnTo>
                    <a:pt x="195883" y="43308"/>
                  </a:lnTo>
                  <a:lnTo>
                    <a:pt x="158464" y="66227"/>
                  </a:lnTo>
                  <a:lnTo>
                    <a:pt x="124151" y="93290"/>
                  </a:lnTo>
                  <a:lnTo>
                    <a:pt x="93290" y="124151"/>
                  </a:lnTo>
                  <a:lnTo>
                    <a:pt x="66227" y="158464"/>
                  </a:lnTo>
                  <a:lnTo>
                    <a:pt x="43308" y="195883"/>
                  </a:lnTo>
                  <a:lnTo>
                    <a:pt x="24880" y="236062"/>
                  </a:lnTo>
                  <a:lnTo>
                    <a:pt x="11288" y="278655"/>
                  </a:lnTo>
                  <a:lnTo>
                    <a:pt x="2879" y="323315"/>
                  </a:lnTo>
                  <a:lnTo>
                    <a:pt x="0" y="369697"/>
                  </a:lnTo>
                  <a:lnTo>
                    <a:pt x="0" y="3327501"/>
                  </a:lnTo>
                  <a:lnTo>
                    <a:pt x="2879" y="3373878"/>
                  </a:lnTo>
                  <a:lnTo>
                    <a:pt x="11288" y="3418536"/>
                  </a:lnTo>
                  <a:lnTo>
                    <a:pt x="24880" y="3461128"/>
                  </a:lnTo>
                  <a:lnTo>
                    <a:pt x="43308" y="3501309"/>
                  </a:lnTo>
                  <a:lnTo>
                    <a:pt x="66227" y="3538731"/>
                  </a:lnTo>
                  <a:lnTo>
                    <a:pt x="93290" y="3573048"/>
                  </a:lnTo>
                  <a:lnTo>
                    <a:pt x="124151" y="3603913"/>
                  </a:lnTo>
                  <a:lnTo>
                    <a:pt x="158464" y="3630981"/>
                  </a:lnTo>
                  <a:lnTo>
                    <a:pt x="195883" y="3653904"/>
                  </a:lnTo>
                  <a:lnTo>
                    <a:pt x="236062" y="3672337"/>
                  </a:lnTo>
                  <a:lnTo>
                    <a:pt x="278655" y="3685932"/>
                  </a:lnTo>
                  <a:lnTo>
                    <a:pt x="323315" y="3694343"/>
                  </a:lnTo>
                  <a:lnTo>
                    <a:pt x="369697" y="3697224"/>
                  </a:lnTo>
                  <a:lnTo>
                    <a:pt x="6427343" y="3697224"/>
                  </a:lnTo>
                  <a:lnTo>
                    <a:pt x="6473724" y="3694343"/>
                  </a:lnTo>
                  <a:lnTo>
                    <a:pt x="6518384" y="3685932"/>
                  </a:lnTo>
                  <a:lnTo>
                    <a:pt x="6560977" y="3672337"/>
                  </a:lnTo>
                  <a:lnTo>
                    <a:pt x="6601156" y="3653904"/>
                  </a:lnTo>
                  <a:lnTo>
                    <a:pt x="6638575" y="3630981"/>
                  </a:lnTo>
                  <a:lnTo>
                    <a:pt x="6672888" y="3603913"/>
                  </a:lnTo>
                  <a:lnTo>
                    <a:pt x="6703749" y="3573048"/>
                  </a:lnTo>
                  <a:lnTo>
                    <a:pt x="6730812" y="3538731"/>
                  </a:lnTo>
                  <a:lnTo>
                    <a:pt x="6753731" y="3501309"/>
                  </a:lnTo>
                  <a:lnTo>
                    <a:pt x="6772159" y="3461128"/>
                  </a:lnTo>
                  <a:lnTo>
                    <a:pt x="6785751" y="3418536"/>
                  </a:lnTo>
                  <a:lnTo>
                    <a:pt x="6794160" y="3373878"/>
                  </a:lnTo>
                  <a:lnTo>
                    <a:pt x="6797040" y="3327501"/>
                  </a:lnTo>
                  <a:lnTo>
                    <a:pt x="6797040" y="369697"/>
                  </a:lnTo>
                  <a:lnTo>
                    <a:pt x="6794160" y="323315"/>
                  </a:lnTo>
                  <a:lnTo>
                    <a:pt x="6785751" y="278655"/>
                  </a:lnTo>
                  <a:lnTo>
                    <a:pt x="6772159" y="236062"/>
                  </a:lnTo>
                  <a:lnTo>
                    <a:pt x="6753731" y="195883"/>
                  </a:lnTo>
                  <a:lnTo>
                    <a:pt x="6730812" y="158464"/>
                  </a:lnTo>
                  <a:lnTo>
                    <a:pt x="6703749" y="124151"/>
                  </a:lnTo>
                  <a:lnTo>
                    <a:pt x="6672888" y="93290"/>
                  </a:lnTo>
                  <a:lnTo>
                    <a:pt x="6638575" y="66227"/>
                  </a:lnTo>
                  <a:lnTo>
                    <a:pt x="6601156" y="43308"/>
                  </a:lnTo>
                  <a:lnTo>
                    <a:pt x="6560977" y="24880"/>
                  </a:lnTo>
                  <a:lnTo>
                    <a:pt x="6518384" y="11288"/>
                  </a:lnTo>
                  <a:lnTo>
                    <a:pt x="6473724" y="2879"/>
                  </a:lnTo>
                  <a:lnTo>
                    <a:pt x="6427343" y="0"/>
                  </a:lnTo>
                  <a:close/>
                </a:path>
              </a:pathLst>
            </a:custGeom>
            <a:solidFill>
              <a:srgbClr val="3A7C22"/>
            </a:solidFill>
          </p:spPr>
          <p:txBody>
            <a:bodyPr wrap="square" lIns="0" tIns="0" rIns="0" bIns="0" rtlCol="0"/>
            <a:lstStyle/>
            <a:p>
              <a:endParaRPr/>
            </a:p>
          </p:txBody>
        </p:sp>
        <p:sp>
          <p:nvSpPr>
            <p:cNvPr id="6" name="object 6"/>
            <p:cNvSpPr/>
            <p:nvPr/>
          </p:nvSpPr>
          <p:spPr>
            <a:xfrm>
              <a:off x="4553711" y="1547258"/>
              <a:ext cx="6797040" cy="4564362"/>
            </a:xfrm>
            <a:custGeom>
              <a:avLst/>
              <a:gdLst/>
              <a:ahLst/>
              <a:cxnLst/>
              <a:rect l="l" t="t" r="r" b="b"/>
              <a:pathLst>
                <a:path w="6797040" h="3697604">
                  <a:moveTo>
                    <a:pt x="0" y="369697"/>
                  </a:moveTo>
                  <a:lnTo>
                    <a:pt x="2879" y="323315"/>
                  </a:lnTo>
                  <a:lnTo>
                    <a:pt x="11288" y="278655"/>
                  </a:lnTo>
                  <a:lnTo>
                    <a:pt x="24880" y="236062"/>
                  </a:lnTo>
                  <a:lnTo>
                    <a:pt x="43308" y="195883"/>
                  </a:lnTo>
                  <a:lnTo>
                    <a:pt x="66227" y="158464"/>
                  </a:lnTo>
                  <a:lnTo>
                    <a:pt x="93290" y="124151"/>
                  </a:lnTo>
                  <a:lnTo>
                    <a:pt x="124151" y="93290"/>
                  </a:lnTo>
                  <a:lnTo>
                    <a:pt x="158464" y="66227"/>
                  </a:lnTo>
                  <a:lnTo>
                    <a:pt x="195883" y="43308"/>
                  </a:lnTo>
                  <a:lnTo>
                    <a:pt x="236062" y="24880"/>
                  </a:lnTo>
                  <a:lnTo>
                    <a:pt x="278655" y="11288"/>
                  </a:lnTo>
                  <a:lnTo>
                    <a:pt x="323315" y="2879"/>
                  </a:lnTo>
                  <a:lnTo>
                    <a:pt x="369697" y="0"/>
                  </a:lnTo>
                  <a:lnTo>
                    <a:pt x="6427343" y="0"/>
                  </a:lnTo>
                  <a:lnTo>
                    <a:pt x="6473724" y="2879"/>
                  </a:lnTo>
                  <a:lnTo>
                    <a:pt x="6518384" y="11288"/>
                  </a:lnTo>
                  <a:lnTo>
                    <a:pt x="6560977" y="24880"/>
                  </a:lnTo>
                  <a:lnTo>
                    <a:pt x="6601156" y="43308"/>
                  </a:lnTo>
                  <a:lnTo>
                    <a:pt x="6638575" y="66227"/>
                  </a:lnTo>
                  <a:lnTo>
                    <a:pt x="6672888" y="93290"/>
                  </a:lnTo>
                  <a:lnTo>
                    <a:pt x="6703749" y="124151"/>
                  </a:lnTo>
                  <a:lnTo>
                    <a:pt x="6730812" y="158464"/>
                  </a:lnTo>
                  <a:lnTo>
                    <a:pt x="6753731" y="195883"/>
                  </a:lnTo>
                  <a:lnTo>
                    <a:pt x="6772159" y="236062"/>
                  </a:lnTo>
                  <a:lnTo>
                    <a:pt x="6785751" y="278655"/>
                  </a:lnTo>
                  <a:lnTo>
                    <a:pt x="6794160" y="323315"/>
                  </a:lnTo>
                  <a:lnTo>
                    <a:pt x="6797040" y="369697"/>
                  </a:lnTo>
                  <a:lnTo>
                    <a:pt x="6797040" y="3327501"/>
                  </a:lnTo>
                  <a:lnTo>
                    <a:pt x="6794160" y="3373878"/>
                  </a:lnTo>
                  <a:lnTo>
                    <a:pt x="6785751" y="3418536"/>
                  </a:lnTo>
                  <a:lnTo>
                    <a:pt x="6772159" y="3461128"/>
                  </a:lnTo>
                  <a:lnTo>
                    <a:pt x="6753731" y="3501309"/>
                  </a:lnTo>
                  <a:lnTo>
                    <a:pt x="6730812" y="3538731"/>
                  </a:lnTo>
                  <a:lnTo>
                    <a:pt x="6703749" y="3573048"/>
                  </a:lnTo>
                  <a:lnTo>
                    <a:pt x="6672888" y="3603913"/>
                  </a:lnTo>
                  <a:lnTo>
                    <a:pt x="6638575" y="3630981"/>
                  </a:lnTo>
                  <a:lnTo>
                    <a:pt x="6601156" y="3653904"/>
                  </a:lnTo>
                  <a:lnTo>
                    <a:pt x="6560977" y="3672337"/>
                  </a:lnTo>
                  <a:lnTo>
                    <a:pt x="6518384" y="3685932"/>
                  </a:lnTo>
                  <a:lnTo>
                    <a:pt x="6473724" y="3694343"/>
                  </a:lnTo>
                  <a:lnTo>
                    <a:pt x="6427343" y="3697224"/>
                  </a:lnTo>
                  <a:lnTo>
                    <a:pt x="369697" y="3697224"/>
                  </a:lnTo>
                  <a:lnTo>
                    <a:pt x="323315" y="3694343"/>
                  </a:lnTo>
                  <a:lnTo>
                    <a:pt x="278655" y="3685932"/>
                  </a:lnTo>
                  <a:lnTo>
                    <a:pt x="236062" y="3672337"/>
                  </a:lnTo>
                  <a:lnTo>
                    <a:pt x="195883" y="3653904"/>
                  </a:lnTo>
                  <a:lnTo>
                    <a:pt x="158464" y="3630981"/>
                  </a:lnTo>
                  <a:lnTo>
                    <a:pt x="124151" y="3603913"/>
                  </a:lnTo>
                  <a:lnTo>
                    <a:pt x="93290" y="3573048"/>
                  </a:lnTo>
                  <a:lnTo>
                    <a:pt x="66227" y="3538731"/>
                  </a:lnTo>
                  <a:lnTo>
                    <a:pt x="43308" y="3501309"/>
                  </a:lnTo>
                  <a:lnTo>
                    <a:pt x="24880" y="3461128"/>
                  </a:lnTo>
                  <a:lnTo>
                    <a:pt x="11288" y="3418536"/>
                  </a:lnTo>
                  <a:lnTo>
                    <a:pt x="2879" y="3373878"/>
                  </a:lnTo>
                  <a:lnTo>
                    <a:pt x="0" y="3327501"/>
                  </a:lnTo>
                  <a:lnTo>
                    <a:pt x="0" y="369697"/>
                  </a:lnTo>
                  <a:close/>
                </a:path>
              </a:pathLst>
            </a:custGeom>
            <a:ln w="18288">
              <a:solidFill>
                <a:srgbClr val="FFFFFF"/>
              </a:solidFill>
            </a:ln>
          </p:spPr>
          <p:txBody>
            <a:bodyPr wrap="square" lIns="0" tIns="0" rIns="0" bIns="0" rtlCol="0"/>
            <a:lstStyle/>
            <a:p>
              <a:endParaRPr dirty="0"/>
            </a:p>
          </p:txBody>
        </p:sp>
      </p:grpSp>
      <p:graphicFrame>
        <p:nvGraphicFramePr>
          <p:cNvPr id="9" name="object 7">
            <a:extLst>
              <a:ext uri="{FF2B5EF4-FFF2-40B4-BE49-F238E27FC236}">
                <a16:creationId xmlns:a16="http://schemas.microsoft.com/office/drawing/2014/main" id="{36EB6108-E7A6-219F-E32F-CACA5A0B0485}"/>
              </a:ext>
            </a:extLst>
          </p:cNvPr>
          <p:cNvGraphicFramePr/>
          <p:nvPr>
            <p:extLst>
              <p:ext uri="{D42A27DB-BD31-4B8C-83A1-F6EECF244321}">
                <p14:modId xmlns:p14="http://schemas.microsoft.com/office/powerpoint/2010/main" val="2455265240"/>
              </p:ext>
            </p:extLst>
          </p:nvPr>
        </p:nvGraphicFramePr>
        <p:xfrm>
          <a:off x="4526229" y="1447800"/>
          <a:ext cx="6824522"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2523744" y="0"/>
              <a:ext cx="9668256" cy="6857999"/>
            </a:xfrm>
            <a:prstGeom prst="rect">
              <a:avLst/>
            </a:prstGeom>
          </p:spPr>
        </p:pic>
        <p:pic>
          <p:nvPicPr>
            <p:cNvPr id="4" name="object 4"/>
            <p:cNvPicPr/>
            <p:nvPr/>
          </p:nvPicPr>
          <p:blipFill>
            <a:blip r:embed="rId3" cstate="print"/>
            <a:stretch>
              <a:fillRect/>
            </a:stretch>
          </p:blipFill>
          <p:spPr>
            <a:xfrm>
              <a:off x="0" y="0"/>
              <a:ext cx="7391400" cy="6858000"/>
            </a:xfrm>
            <a:prstGeom prst="rect">
              <a:avLst/>
            </a:prstGeom>
          </p:spPr>
        </p:pic>
      </p:grpSp>
      <p:sp>
        <p:nvSpPr>
          <p:cNvPr id="5" name="object 5"/>
          <p:cNvSpPr txBox="1">
            <a:spLocks noGrp="1"/>
          </p:cNvSpPr>
          <p:nvPr>
            <p:ph type="title"/>
          </p:nvPr>
        </p:nvSpPr>
        <p:spPr>
          <a:xfrm>
            <a:off x="917244" y="98805"/>
            <a:ext cx="5712156" cy="1198405"/>
          </a:xfrm>
          <a:prstGeom prst="rect">
            <a:avLst/>
          </a:prstGeom>
        </p:spPr>
        <p:txBody>
          <a:bodyPr vert="horz" wrap="square" lIns="0" tIns="74295" rIns="0" bIns="0" rtlCol="0">
            <a:spAutoFit/>
          </a:bodyPr>
          <a:lstStyle/>
          <a:p>
            <a:pPr marL="12700" marR="5080" algn="l">
              <a:lnSpc>
                <a:spcPct val="90000"/>
              </a:lnSpc>
              <a:spcBef>
                <a:spcPts val="585"/>
              </a:spcBef>
            </a:pPr>
            <a:r>
              <a:rPr dirty="0"/>
              <a:t>Overview</a:t>
            </a:r>
            <a:r>
              <a:rPr spc="-80" dirty="0"/>
              <a:t> </a:t>
            </a:r>
            <a:r>
              <a:rPr spc="-25" dirty="0"/>
              <a:t>of</a:t>
            </a:r>
            <a:r>
              <a:rPr lang="en-GB" spc="-25" dirty="0"/>
              <a:t> </a:t>
            </a:r>
            <a:r>
              <a:rPr spc="-25" dirty="0"/>
              <a:t>the </a:t>
            </a:r>
            <a:r>
              <a:rPr spc="-10" dirty="0"/>
              <a:t>Business </a:t>
            </a:r>
            <a:r>
              <a:rPr spc="-20" dirty="0"/>
              <a:t>Idea</a:t>
            </a:r>
          </a:p>
        </p:txBody>
      </p:sp>
      <p:sp>
        <p:nvSpPr>
          <p:cNvPr id="6" name="object 6"/>
          <p:cNvSpPr txBox="1"/>
          <p:nvPr/>
        </p:nvSpPr>
        <p:spPr>
          <a:xfrm>
            <a:off x="839622" y="2209800"/>
            <a:ext cx="5712156" cy="3413113"/>
          </a:xfrm>
          <a:prstGeom prst="rect">
            <a:avLst/>
          </a:prstGeom>
        </p:spPr>
        <p:txBody>
          <a:bodyPr vert="horz" wrap="square" lIns="0" tIns="42544" rIns="0" bIns="0" rtlCol="0">
            <a:spAutoFit/>
          </a:bodyPr>
          <a:lstStyle/>
          <a:p>
            <a:pPr marL="355600" marR="5080" indent="-342900">
              <a:lnSpc>
                <a:spcPct val="90000"/>
              </a:lnSpc>
              <a:spcBef>
                <a:spcPts val="334"/>
              </a:spcBef>
              <a:buFont typeface="Arial" panose="020B0604020202020204" pitchFamily="34" charset="0"/>
              <a:buChar char="•"/>
              <a:tabLst>
                <a:tab pos="240665" algn="l"/>
              </a:tabLst>
            </a:pPr>
            <a:r>
              <a:rPr sz="2000" dirty="0">
                <a:latin typeface="Courier New" panose="02070309020205020404" pitchFamily="49" charset="0"/>
                <a:cs typeface="Courier New" panose="02070309020205020404" pitchFamily="49" charset="0"/>
              </a:rPr>
              <a:t>Our</a:t>
            </a:r>
            <a:r>
              <a:rPr sz="2000" spc="-4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company, </a:t>
            </a:r>
            <a:r>
              <a:rPr sz="2000" dirty="0">
                <a:latin typeface="Courier New" panose="02070309020205020404" pitchFamily="49" charset="0"/>
                <a:cs typeface="Courier New" panose="02070309020205020404" pitchFamily="49" charset="0"/>
              </a:rPr>
              <a:t>Sustainable</a:t>
            </a:r>
            <a:r>
              <a:rPr sz="2000" spc="-13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Retrofit </a:t>
            </a:r>
            <a:r>
              <a:rPr sz="2000" dirty="0">
                <a:latin typeface="Courier New" panose="02070309020205020404" pitchFamily="49" charset="0"/>
                <a:cs typeface="Courier New" panose="02070309020205020404" pitchFamily="49" charset="0"/>
              </a:rPr>
              <a:t>Solutions,</a:t>
            </a:r>
            <a:r>
              <a:rPr sz="2000" spc="-13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helps </a:t>
            </a:r>
            <a:r>
              <a:rPr sz="2000" dirty="0">
                <a:latin typeface="Courier New" panose="02070309020205020404" pitchFamily="49" charset="0"/>
                <a:cs typeface="Courier New" panose="02070309020205020404" pitchFamily="49" charset="0"/>
              </a:rPr>
              <a:t>homeowners</a:t>
            </a:r>
            <a:r>
              <a:rPr sz="2000" spc="-130" dirty="0">
                <a:latin typeface="Courier New" panose="02070309020205020404" pitchFamily="49" charset="0"/>
                <a:cs typeface="Courier New" panose="02070309020205020404" pitchFamily="49" charset="0"/>
              </a:rPr>
              <a:t> </a:t>
            </a:r>
            <a:r>
              <a:rPr sz="2000" spc="-25" dirty="0">
                <a:latin typeface="Courier New" panose="02070309020205020404" pitchFamily="49" charset="0"/>
                <a:cs typeface="Courier New" panose="02070309020205020404" pitchFamily="49" charset="0"/>
              </a:rPr>
              <a:t>and </a:t>
            </a:r>
            <a:r>
              <a:rPr sz="2000" dirty="0">
                <a:latin typeface="Courier New" panose="02070309020205020404" pitchFamily="49" charset="0"/>
                <a:cs typeface="Courier New" panose="02070309020205020404" pitchFamily="49" charset="0"/>
              </a:rPr>
              <a:t>organizations</a:t>
            </a:r>
            <a:r>
              <a:rPr sz="2000" spc="-160" dirty="0">
                <a:latin typeface="Courier New" panose="02070309020205020404" pitchFamily="49" charset="0"/>
                <a:cs typeface="Courier New" panose="02070309020205020404" pitchFamily="49" charset="0"/>
              </a:rPr>
              <a:t> </a:t>
            </a:r>
            <a:r>
              <a:rPr sz="2000" spc="-20" dirty="0">
                <a:latin typeface="Courier New" panose="02070309020205020404" pitchFamily="49" charset="0"/>
                <a:cs typeface="Courier New" panose="02070309020205020404" pitchFamily="49" charset="0"/>
              </a:rPr>
              <a:t>make </a:t>
            </a:r>
            <a:r>
              <a:rPr sz="2000" dirty="0">
                <a:latin typeface="Courier New" panose="02070309020205020404" pitchFamily="49" charset="0"/>
                <a:cs typeface="Courier New" panose="02070309020205020404" pitchFamily="49" charset="0"/>
              </a:rPr>
              <a:t>their</a:t>
            </a:r>
            <a:r>
              <a:rPr sz="2000" spc="-85"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buildings</a:t>
            </a:r>
            <a:r>
              <a:rPr sz="2000" spc="-8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energy- </a:t>
            </a:r>
            <a:r>
              <a:rPr sz="2000" dirty="0">
                <a:latin typeface="Courier New" panose="02070309020205020404" pitchFamily="49" charset="0"/>
                <a:cs typeface="Courier New" panose="02070309020205020404" pitchFamily="49" charset="0"/>
              </a:rPr>
              <a:t>efficient</a:t>
            </a:r>
            <a:r>
              <a:rPr sz="2000" spc="-7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and</a:t>
            </a:r>
            <a:r>
              <a:rPr sz="2000" spc="-6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Net</a:t>
            </a:r>
            <a:r>
              <a:rPr sz="2000" spc="-6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Zero- </a:t>
            </a:r>
            <a:r>
              <a:rPr sz="2000" dirty="0">
                <a:latin typeface="Courier New" panose="02070309020205020404" pitchFamily="49" charset="0"/>
                <a:cs typeface="Courier New" panose="02070309020205020404" pitchFamily="49" charset="0"/>
              </a:rPr>
              <a:t>ready.</a:t>
            </a:r>
            <a:r>
              <a:rPr sz="2000" spc="-5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We</a:t>
            </a:r>
            <a:r>
              <a:rPr sz="2000" spc="-5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provide </a:t>
            </a:r>
            <a:r>
              <a:rPr sz="2000" dirty="0">
                <a:latin typeface="Courier New" panose="02070309020205020404" pitchFamily="49" charset="0"/>
                <a:cs typeface="Courier New" panose="02070309020205020404" pitchFamily="49" charset="0"/>
              </a:rPr>
              <a:t>energy</a:t>
            </a:r>
            <a:r>
              <a:rPr sz="2000" spc="-7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audits, insulation, </a:t>
            </a:r>
            <a:r>
              <a:rPr sz="2000" dirty="0">
                <a:latin typeface="Courier New" panose="02070309020205020404" pitchFamily="49" charset="0"/>
                <a:cs typeface="Courier New" panose="02070309020205020404" pitchFamily="49" charset="0"/>
              </a:rPr>
              <a:t>ventilation,</a:t>
            </a:r>
            <a:r>
              <a:rPr sz="2000" spc="-145" dirty="0">
                <a:latin typeface="Courier New" panose="02070309020205020404" pitchFamily="49" charset="0"/>
                <a:cs typeface="Courier New" panose="02070309020205020404" pitchFamily="49" charset="0"/>
              </a:rPr>
              <a:t> </a:t>
            </a:r>
            <a:r>
              <a:rPr sz="2000" spc="-25" dirty="0">
                <a:latin typeface="Courier New" panose="02070309020205020404" pitchFamily="49" charset="0"/>
                <a:cs typeface="Courier New" panose="02070309020205020404" pitchFamily="49" charset="0"/>
              </a:rPr>
              <a:t>and </a:t>
            </a:r>
            <a:r>
              <a:rPr sz="2000" dirty="0">
                <a:latin typeface="Courier New" panose="02070309020205020404" pitchFamily="49" charset="0"/>
                <a:cs typeface="Courier New" panose="02070309020205020404" pitchFamily="49" charset="0"/>
              </a:rPr>
              <a:t>renewable</a:t>
            </a:r>
            <a:r>
              <a:rPr sz="2000" spc="-10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systems</a:t>
            </a:r>
            <a:r>
              <a:rPr sz="2000" spc="-95" dirty="0">
                <a:latin typeface="Courier New" panose="02070309020205020404" pitchFamily="49" charset="0"/>
                <a:cs typeface="Courier New" panose="02070309020205020404" pitchFamily="49" charset="0"/>
              </a:rPr>
              <a:t> </a:t>
            </a:r>
            <a:r>
              <a:rPr sz="2000" spc="-20" dirty="0">
                <a:latin typeface="Courier New" panose="02070309020205020404" pitchFamily="49" charset="0"/>
                <a:cs typeface="Courier New" panose="02070309020205020404" pitchFamily="49" charset="0"/>
              </a:rPr>
              <a:t>like </a:t>
            </a:r>
            <a:r>
              <a:rPr sz="2000" dirty="0">
                <a:latin typeface="Courier New" panose="02070309020205020404" pitchFamily="49" charset="0"/>
                <a:cs typeface="Courier New" panose="02070309020205020404" pitchFamily="49" charset="0"/>
              </a:rPr>
              <a:t>solar</a:t>
            </a:r>
            <a:r>
              <a:rPr sz="2000" spc="-4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PV</a:t>
            </a:r>
            <a:r>
              <a:rPr sz="2000" spc="-4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and</a:t>
            </a:r>
            <a:r>
              <a:rPr sz="2000" spc="-40" dirty="0">
                <a:latin typeface="Courier New" panose="02070309020205020404" pitchFamily="49" charset="0"/>
                <a:cs typeface="Courier New" panose="02070309020205020404" pitchFamily="49" charset="0"/>
              </a:rPr>
              <a:t> </a:t>
            </a:r>
            <a:r>
              <a:rPr sz="2000" spc="-20" dirty="0">
                <a:latin typeface="Courier New" panose="02070309020205020404" pitchFamily="49" charset="0"/>
                <a:cs typeface="Courier New" panose="02070309020205020404" pitchFamily="49" charset="0"/>
              </a:rPr>
              <a:t>heat </a:t>
            </a:r>
            <a:r>
              <a:rPr sz="2000" dirty="0">
                <a:latin typeface="Courier New" panose="02070309020205020404" pitchFamily="49" charset="0"/>
                <a:cs typeface="Courier New" panose="02070309020205020404" pitchFamily="49" charset="0"/>
              </a:rPr>
              <a:t>pumps.</a:t>
            </a:r>
            <a:r>
              <a:rPr sz="2000" spc="-55" dirty="0">
                <a:latin typeface="Courier New" panose="02070309020205020404" pitchFamily="49" charset="0"/>
                <a:cs typeface="Courier New" panose="02070309020205020404" pitchFamily="49" charset="0"/>
              </a:rPr>
              <a:t> </a:t>
            </a:r>
            <a:endParaRPr lang="en-GB" sz="2000" spc="-55" dirty="0">
              <a:latin typeface="Courier New" panose="02070309020205020404" pitchFamily="49" charset="0"/>
              <a:cs typeface="Courier New" panose="02070309020205020404" pitchFamily="49" charset="0"/>
            </a:endParaRPr>
          </a:p>
          <a:p>
            <a:pPr marL="355600" marR="5080" indent="-342900">
              <a:lnSpc>
                <a:spcPct val="90000"/>
              </a:lnSpc>
              <a:spcBef>
                <a:spcPts val="334"/>
              </a:spcBef>
              <a:buFont typeface="Arial" panose="020B0604020202020204" pitchFamily="34" charset="0"/>
              <a:buChar char="•"/>
              <a:tabLst>
                <a:tab pos="240665" algn="l"/>
              </a:tabLst>
            </a:pPr>
            <a:r>
              <a:rPr lang="en-US" sz="2000" dirty="0">
                <a:latin typeface="Courier New" panose="02070309020205020404" pitchFamily="49" charset="0"/>
                <a:cs typeface="Courier New" panose="02070309020205020404" pitchFamily="49" charset="0"/>
              </a:rPr>
              <a:t>Our services improve comfort, reduce energy costs, and ensure compliance with UK environmental regulations.</a:t>
            </a:r>
            <a:endParaRPr sz="2000" dirty="0">
              <a:latin typeface="Courier New" panose="02070309020205020404" pitchFamily="49" charset="0"/>
              <a:cs typeface="Courier New" panose="02070309020205020404" pitchFamily="49"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bject 2"/>
          <p:cNvPicPr/>
          <p:nvPr/>
        </p:nvPicPr>
        <p:blipFill>
          <a:blip r:embed="rId2" cstate="print"/>
          <a:srcRect l="7204"/>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object 3"/>
          <p:cNvSpPr txBox="1"/>
          <p:nvPr/>
        </p:nvSpPr>
        <p:spPr>
          <a:xfrm>
            <a:off x="3962400" y="-7854"/>
            <a:ext cx="7543800" cy="6561054"/>
          </a:xfrm>
          <a:prstGeom prst="rect">
            <a:avLst/>
          </a:prstGeom>
        </p:spPr>
        <p:txBody>
          <a:bodyPr vert="horz" lIns="91440" tIns="45720" rIns="91440" bIns="45720" rtlCol="0" anchor="t">
            <a:noAutofit/>
          </a:bodyPr>
          <a:lstStyle/>
          <a:p>
            <a:pPr marL="12700" marR="5715" indent="-228600" algn="l" rtl="0">
              <a:lnSpc>
                <a:spcPct val="90000"/>
              </a:lnSpc>
              <a:spcBef>
                <a:spcPts val="894"/>
              </a:spcBef>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Our</a:t>
            </a:r>
            <a:r>
              <a:rPr lang="en-US" sz="2000" kern="1200" spc="-2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startup,</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Sustainable</a:t>
            </a:r>
            <a:r>
              <a:rPr lang="en-US" sz="2000" b="1" kern="1200" spc="5" dirty="0">
                <a:solidFill>
                  <a:schemeClr val="tx1"/>
                </a:solidFill>
                <a:latin typeface="Courier New" panose="02070309020205020404" pitchFamily="49" charset="0"/>
                <a:ea typeface="+mn-ea"/>
                <a:cs typeface="Courier New" panose="02070309020205020404" pitchFamily="49" charset="0"/>
              </a:rPr>
              <a:t> </a:t>
            </a:r>
            <a:r>
              <a:rPr lang="en-US" sz="2000" b="1" kern="1200" spc="-10" dirty="0">
                <a:solidFill>
                  <a:schemeClr val="tx1"/>
                </a:solidFill>
                <a:latin typeface="Courier New" panose="02070309020205020404" pitchFamily="49" charset="0"/>
                <a:ea typeface="+mn-ea"/>
                <a:cs typeface="Courier New" panose="02070309020205020404" pitchFamily="49" charset="0"/>
              </a:rPr>
              <a:t>Retrofit </a:t>
            </a:r>
            <a:r>
              <a:rPr lang="en-US" sz="2000" b="1" kern="1200" dirty="0">
                <a:solidFill>
                  <a:schemeClr val="tx1"/>
                </a:solidFill>
                <a:latin typeface="Courier New" panose="02070309020205020404" pitchFamily="49" charset="0"/>
                <a:ea typeface="+mn-ea"/>
                <a:cs typeface="Courier New" panose="02070309020205020404" pitchFamily="49" charset="0"/>
              </a:rPr>
              <a:t>Solutions</a:t>
            </a:r>
            <a:r>
              <a:rPr lang="en-US" sz="2000" kern="1200" dirty="0">
                <a:solidFill>
                  <a:schemeClr val="tx1"/>
                </a:solidFill>
                <a:latin typeface="Courier New" panose="02070309020205020404" pitchFamily="49" charset="0"/>
                <a:ea typeface="+mn-ea"/>
                <a:cs typeface="Courier New" panose="02070309020205020404" pitchFamily="49" charset="0"/>
              </a:rPr>
              <a:t>,</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is</a:t>
            </a:r>
            <a:r>
              <a:rPr lang="en-US" sz="2000" kern="1200" spc="-3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registered</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as</a:t>
            </a:r>
            <a:r>
              <a:rPr lang="en-US" sz="2000" kern="1200" spc="-3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a:t>
            </a:r>
            <a:r>
              <a:rPr lang="en-US" sz="2000" kern="1200" spc="-25" dirty="0">
                <a:solidFill>
                  <a:schemeClr val="tx1"/>
                </a:solidFill>
                <a:latin typeface="Courier New" panose="02070309020205020404" pitchFamily="49" charset="0"/>
                <a:ea typeface="+mn-ea"/>
                <a:cs typeface="Courier New" panose="02070309020205020404" pitchFamily="49" charset="0"/>
              </a:rPr>
              <a:t> </a:t>
            </a:r>
            <a:r>
              <a:rPr lang="en-US" sz="2000" b="1" kern="1200" spc="-10" dirty="0">
                <a:solidFill>
                  <a:schemeClr val="tx1"/>
                </a:solidFill>
                <a:latin typeface="Courier New" panose="02070309020205020404" pitchFamily="49" charset="0"/>
                <a:ea typeface="+mn-ea"/>
                <a:cs typeface="Courier New" panose="02070309020205020404" pitchFamily="49" charset="0"/>
              </a:rPr>
              <a:t>Limited Company</a:t>
            </a:r>
            <a:r>
              <a:rPr lang="en-US" sz="2000" kern="1200" spc="-10" dirty="0">
                <a:solidFill>
                  <a:schemeClr val="tx1"/>
                </a:solidFill>
                <a:latin typeface="Courier New" panose="02070309020205020404" pitchFamily="49" charset="0"/>
                <a:ea typeface="+mn-ea"/>
                <a:cs typeface="Courier New" panose="02070309020205020404" pitchFamily="49" charset="0"/>
              </a:rPr>
              <a:t>.</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spcBef>
                <a:spcPts val="2450"/>
              </a:spcBef>
              <a:buFont typeface="Arial" panose="020B0604020202020204" pitchFamily="34" charset="0"/>
              <a:buChar char="•"/>
            </a:pPr>
            <a:r>
              <a:rPr lang="en-US" sz="2000" b="1" kern="1200" dirty="0">
                <a:solidFill>
                  <a:schemeClr val="tx1"/>
                </a:solidFill>
                <a:latin typeface="Courier New" panose="02070309020205020404" pitchFamily="49" charset="0"/>
                <a:ea typeface="+mn-ea"/>
                <a:cs typeface="Courier New" panose="02070309020205020404" pitchFamily="49" charset="0"/>
              </a:rPr>
              <a:t>Legal</a:t>
            </a:r>
            <a:r>
              <a:rPr lang="en-US" sz="2000" b="1" kern="1200" spc="-15" dirty="0">
                <a:solidFill>
                  <a:schemeClr val="tx1"/>
                </a:solidFill>
                <a:latin typeface="Courier New" panose="02070309020205020404" pitchFamily="49" charset="0"/>
                <a:ea typeface="+mn-ea"/>
                <a:cs typeface="Courier New" panose="02070309020205020404" pitchFamily="49" charset="0"/>
              </a:rPr>
              <a:t> </a:t>
            </a:r>
            <a:r>
              <a:rPr lang="en-US" sz="2000" b="1" kern="1200" spc="-10" dirty="0">
                <a:solidFill>
                  <a:schemeClr val="tx1"/>
                </a:solidFill>
                <a:latin typeface="Courier New" panose="02070309020205020404" pitchFamily="49" charset="0"/>
                <a:ea typeface="+mn-ea"/>
                <a:cs typeface="Courier New" panose="02070309020205020404" pitchFamily="49" charset="0"/>
              </a:rPr>
              <a:t>Structure:</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marR="678815" indent="-228600" algn="l" rtl="0">
              <a:lnSpc>
                <a:spcPct val="90000"/>
              </a:lnSpc>
              <a:spcBef>
                <a:spcPts val="265"/>
              </a:spcBef>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Our</a:t>
            </a:r>
            <a:r>
              <a:rPr lang="en-US" sz="2000" kern="1200" spc="-3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company</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is</a:t>
            </a:r>
            <a:r>
              <a:rPr lang="en-US" sz="2000" kern="1200" spc="-4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Limited</a:t>
            </a:r>
            <a:r>
              <a:rPr lang="en-US" sz="2000" b="1" kern="1200" spc="-10" dirty="0">
                <a:solidFill>
                  <a:schemeClr val="tx1"/>
                </a:solidFill>
                <a:latin typeface="Courier New" panose="02070309020205020404" pitchFamily="49" charset="0"/>
                <a:ea typeface="+mn-ea"/>
                <a:cs typeface="Courier New" panose="02070309020205020404" pitchFamily="49" charset="0"/>
              </a:rPr>
              <a:t> Company</a:t>
            </a:r>
            <a:r>
              <a:rPr lang="en-US" sz="2000" kern="1200" spc="-1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Protects</a:t>
            </a:r>
            <a:r>
              <a:rPr lang="en-US" sz="2000" kern="1200" spc="-2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personal</a:t>
            </a:r>
            <a:r>
              <a:rPr lang="en-US" sz="2000"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assets</a:t>
            </a:r>
            <a:r>
              <a:rPr lang="en-US" sz="2000" kern="1200" spc="-3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of</a:t>
            </a:r>
            <a:r>
              <a:rPr lang="en-US" sz="2000" kern="1200" spc="-30" dirty="0">
                <a:solidFill>
                  <a:schemeClr val="tx1"/>
                </a:solidFill>
                <a:latin typeface="Courier New" panose="02070309020205020404" pitchFamily="49" charset="0"/>
                <a:ea typeface="+mn-ea"/>
                <a:cs typeface="Courier New" panose="02070309020205020404" pitchFamily="49" charset="0"/>
              </a:rPr>
              <a:t> </a:t>
            </a:r>
            <a:r>
              <a:rPr lang="en-US" sz="2000" kern="1200" spc="-25" dirty="0">
                <a:solidFill>
                  <a:schemeClr val="tx1"/>
                </a:solidFill>
                <a:latin typeface="Courier New" panose="02070309020205020404" pitchFamily="49" charset="0"/>
                <a:ea typeface="+mn-ea"/>
                <a:cs typeface="Courier New" panose="02070309020205020404" pitchFamily="49" charset="0"/>
              </a:rPr>
              <a:t>the </a:t>
            </a:r>
            <a:r>
              <a:rPr lang="en-US" sz="2000" kern="1200" spc="-10" dirty="0">
                <a:solidFill>
                  <a:schemeClr val="tx1"/>
                </a:solidFill>
                <a:latin typeface="Courier New" panose="02070309020205020404" pitchFamily="49" charset="0"/>
                <a:ea typeface="+mn-ea"/>
                <a:cs typeface="Courier New" panose="02070309020205020404" pitchFamily="49" charset="0"/>
              </a:rPr>
              <a:t>owners.</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Builds</a:t>
            </a:r>
            <a:r>
              <a:rPr lang="en-US" sz="2000" kern="1200" spc="-45"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credibility</a:t>
            </a:r>
            <a:r>
              <a:rPr lang="en-US" sz="2000" b="1"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with</a:t>
            </a:r>
            <a:r>
              <a:rPr lang="en-US" sz="2000" kern="1200" spc="-5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clients</a:t>
            </a:r>
            <a:r>
              <a:rPr lang="en-US" sz="2000" kern="1200" spc="-20" dirty="0">
                <a:solidFill>
                  <a:schemeClr val="tx1"/>
                </a:solidFill>
                <a:latin typeface="Courier New" panose="02070309020205020404" pitchFamily="49" charset="0"/>
                <a:ea typeface="+mn-ea"/>
                <a:cs typeface="Courier New" panose="02070309020205020404" pitchFamily="49" charset="0"/>
              </a:rPr>
              <a:t> </a:t>
            </a:r>
            <a:r>
              <a:rPr lang="en-US" sz="2000" kern="1200" spc="-25" dirty="0">
                <a:solidFill>
                  <a:schemeClr val="tx1"/>
                </a:solidFill>
                <a:latin typeface="Courier New" panose="02070309020205020404" pitchFamily="49" charset="0"/>
                <a:ea typeface="+mn-ea"/>
                <a:cs typeface="Courier New" panose="02070309020205020404" pitchFamily="49" charset="0"/>
              </a:rPr>
              <a:t>and</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buFont typeface="Arial" panose="020B0604020202020204" pitchFamily="34" charset="0"/>
              <a:buChar char="•"/>
            </a:pPr>
            <a:r>
              <a:rPr lang="en-US" sz="2000" kern="1200" spc="-10" dirty="0">
                <a:solidFill>
                  <a:schemeClr val="tx1"/>
                </a:solidFill>
                <a:latin typeface="Courier New" panose="02070309020205020404" pitchFamily="49" charset="0"/>
                <a:ea typeface="+mn-ea"/>
                <a:cs typeface="Courier New" panose="02070309020205020404" pitchFamily="49" charset="0"/>
              </a:rPr>
              <a:t>investors.</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marR="676275" indent="-228600" algn="l" rtl="0">
              <a:lnSpc>
                <a:spcPct val="90000"/>
              </a:lnSpc>
              <a:spcBef>
                <a:spcPts val="250"/>
              </a:spcBef>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Supports </a:t>
            </a:r>
            <a:r>
              <a:rPr lang="en-US" sz="2000" b="1" kern="1200" dirty="0">
                <a:solidFill>
                  <a:schemeClr val="tx1"/>
                </a:solidFill>
                <a:latin typeface="Courier New" panose="02070309020205020404" pitchFamily="49" charset="0"/>
                <a:ea typeface="+mn-ea"/>
                <a:cs typeface="Courier New" panose="02070309020205020404" pitchFamily="49" charset="0"/>
              </a:rPr>
              <a:t>growth</a:t>
            </a:r>
            <a:r>
              <a:rPr lang="en-US" sz="2000" b="1" kern="1200" spc="-2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across</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the</a:t>
            </a:r>
            <a:r>
              <a:rPr lang="en-US" sz="2000" kern="1200" spc="-30"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UK</a:t>
            </a:r>
            <a:r>
              <a:rPr lang="en-US" sz="2000" kern="1200" spc="-45" dirty="0">
                <a:solidFill>
                  <a:schemeClr val="tx1"/>
                </a:solidFill>
                <a:latin typeface="Courier New" panose="02070309020205020404" pitchFamily="49" charset="0"/>
                <a:ea typeface="+mn-ea"/>
                <a:cs typeface="Courier New" panose="02070309020205020404" pitchFamily="49" charset="0"/>
              </a:rPr>
              <a:t> </a:t>
            </a:r>
            <a:r>
              <a:rPr lang="en-US" sz="2000" kern="1200" spc="-25" dirty="0">
                <a:solidFill>
                  <a:schemeClr val="tx1"/>
                </a:solidFill>
                <a:latin typeface="Courier New" panose="02070309020205020404" pitchFamily="49" charset="0"/>
                <a:ea typeface="+mn-ea"/>
                <a:cs typeface="Courier New" panose="02070309020205020404" pitchFamily="49" charset="0"/>
              </a:rPr>
              <a:t>and </a:t>
            </a:r>
            <a:r>
              <a:rPr lang="en-US" sz="2000" kern="1200" spc="-10" dirty="0">
                <a:solidFill>
                  <a:schemeClr val="tx1"/>
                </a:solidFill>
                <a:latin typeface="Courier New" panose="02070309020205020404" pitchFamily="49" charset="0"/>
                <a:ea typeface="+mn-ea"/>
                <a:cs typeface="Courier New" panose="02070309020205020404" pitchFamily="49" charset="0"/>
              </a:rPr>
              <a:t>Europe.</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Ensures</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compliance</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with</a:t>
            </a:r>
            <a:r>
              <a:rPr lang="en-US" sz="2000"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corporate</a:t>
            </a:r>
            <a:r>
              <a:rPr lang="en-US" sz="2000" kern="1200" spc="10" dirty="0">
                <a:solidFill>
                  <a:schemeClr val="tx1"/>
                </a:solidFill>
                <a:latin typeface="Courier New" panose="02070309020205020404" pitchFamily="49" charset="0"/>
                <a:ea typeface="+mn-ea"/>
                <a:cs typeface="Courier New" panose="02070309020205020404" pitchFamily="49" charset="0"/>
              </a:rPr>
              <a:t> </a:t>
            </a:r>
            <a:r>
              <a:rPr lang="en-US" sz="2000" kern="1200" spc="-25" dirty="0">
                <a:solidFill>
                  <a:schemeClr val="tx1"/>
                </a:solidFill>
                <a:latin typeface="Courier New" panose="02070309020205020404" pitchFamily="49" charset="0"/>
                <a:ea typeface="+mn-ea"/>
                <a:cs typeface="Courier New" panose="02070309020205020404" pitchFamily="49" charset="0"/>
              </a:rPr>
              <a:t>and</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buFont typeface="Arial" panose="020B0604020202020204" pitchFamily="34" charset="0"/>
              <a:buChar char="•"/>
            </a:pPr>
            <a:r>
              <a:rPr lang="en-US" sz="2000" kern="1200" dirty="0">
                <a:solidFill>
                  <a:schemeClr val="tx1"/>
                </a:solidFill>
                <a:latin typeface="Courier New" panose="02070309020205020404" pitchFamily="49" charset="0"/>
                <a:ea typeface="+mn-ea"/>
                <a:cs typeface="Courier New" panose="02070309020205020404" pitchFamily="49" charset="0"/>
              </a:rPr>
              <a:t>tax</a:t>
            </a:r>
            <a:r>
              <a:rPr lang="en-US" sz="2000" kern="1200" spc="-10" dirty="0">
                <a:solidFill>
                  <a:schemeClr val="tx1"/>
                </a:solidFill>
                <a:latin typeface="Courier New" panose="02070309020205020404" pitchFamily="49" charset="0"/>
                <a:ea typeface="+mn-ea"/>
                <a:cs typeface="Courier New" panose="02070309020205020404" pitchFamily="49" charset="0"/>
              </a:rPr>
              <a:t> rules.</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indent="-228600" algn="l" rtl="0">
              <a:lnSpc>
                <a:spcPct val="90000"/>
              </a:lnSpc>
              <a:spcBef>
                <a:spcPts val="1585"/>
              </a:spcBef>
              <a:buFont typeface="Arial" panose="020B0604020202020204" pitchFamily="34" charset="0"/>
              <a:buChar char="•"/>
            </a:pPr>
            <a:r>
              <a:rPr lang="en-US" sz="2000" b="1" kern="1200" dirty="0">
                <a:solidFill>
                  <a:schemeClr val="tx1"/>
                </a:solidFill>
                <a:latin typeface="Courier New" panose="02070309020205020404" pitchFamily="49" charset="0"/>
                <a:ea typeface="+mn-ea"/>
                <a:cs typeface="Courier New" panose="02070309020205020404" pitchFamily="49" charset="0"/>
              </a:rPr>
              <a:t>Management</a:t>
            </a:r>
            <a:r>
              <a:rPr lang="en-US" sz="2000" b="1" kern="1200" spc="-55" dirty="0">
                <a:solidFill>
                  <a:schemeClr val="tx1"/>
                </a:solidFill>
                <a:latin typeface="Courier New" panose="02070309020205020404" pitchFamily="49" charset="0"/>
                <a:ea typeface="+mn-ea"/>
                <a:cs typeface="Courier New" panose="02070309020205020404" pitchFamily="49" charset="0"/>
              </a:rPr>
              <a:t> </a:t>
            </a:r>
            <a:r>
              <a:rPr lang="en-US" sz="2000" b="1" kern="1200" spc="-10" dirty="0">
                <a:solidFill>
                  <a:schemeClr val="tx1"/>
                </a:solidFill>
                <a:latin typeface="Courier New" panose="02070309020205020404" pitchFamily="49" charset="0"/>
                <a:ea typeface="+mn-ea"/>
                <a:cs typeface="Courier New" panose="02070309020205020404" pitchFamily="49" charset="0"/>
              </a:rPr>
              <a:t>Structure:</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marR="1184910" indent="-228600" algn="l" rtl="0">
              <a:lnSpc>
                <a:spcPct val="90000"/>
              </a:lnSpc>
              <a:spcBef>
                <a:spcPts val="250"/>
              </a:spcBef>
              <a:buFont typeface="Arial" panose="020B0604020202020204" pitchFamily="34" charset="0"/>
              <a:buChar char="•"/>
            </a:pPr>
            <a:r>
              <a:rPr lang="en-US" sz="2000" b="1" kern="1200" dirty="0">
                <a:solidFill>
                  <a:schemeClr val="tx1"/>
                </a:solidFill>
                <a:latin typeface="Courier New" panose="02070309020205020404" pitchFamily="49" charset="0"/>
                <a:ea typeface="+mn-ea"/>
                <a:cs typeface="Courier New" panose="02070309020205020404" pitchFamily="49" charset="0"/>
              </a:rPr>
              <a:t>CEO</a:t>
            </a:r>
            <a:r>
              <a:rPr lang="en-US" sz="2000" b="1" kern="1200" spc="-20"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&amp;</a:t>
            </a:r>
            <a:r>
              <a:rPr lang="en-US" sz="2000" b="1" kern="1200" spc="-30"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Founder:</a:t>
            </a:r>
            <a:r>
              <a:rPr lang="en-US" sz="2000" b="1"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Leads</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spc="-10" dirty="0">
                <a:solidFill>
                  <a:schemeClr val="tx1"/>
                </a:solidFill>
                <a:latin typeface="Courier New" panose="02070309020205020404" pitchFamily="49" charset="0"/>
                <a:ea typeface="+mn-ea"/>
                <a:cs typeface="Courier New" panose="02070309020205020404" pitchFamily="49" charset="0"/>
              </a:rPr>
              <a:t>strategy, </a:t>
            </a:r>
            <a:r>
              <a:rPr lang="en-US" sz="2000" kern="1200" dirty="0">
                <a:solidFill>
                  <a:schemeClr val="tx1"/>
                </a:solidFill>
                <a:latin typeface="Courier New" panose="02070309020205020404" pitchFamily="49" charset="0"/>
                <a:ea typeface="+mn-ea"/>
                <a:cs typeface="Courier New" panose="02070309020205020404" pitchFamily="49" charset="0"/>
              </a:rPr>
              <a:t>clients,</a:t>
            </a:r>
            <a:r>
              <a:rPr lang="en-US" sz="2000"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and</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spc="-10" dirty="0">
                <a:solidFill>
                  <a:schemeClr val="tx1"/>
                </a:solidFill>
                <a:latin typeface="Courier New" panose="02070309020205020404" pitchFamily="49" charset="0"/>
                <a:ea typeface="+mn-ea"/>
                <a:cs typeface="Courier New" panose="02070309020205020404" pitchFamily="49" charset="0"/>
              </a:rPr>
              <a:t>projects.</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marR="5715" indent="-228600" algn="l" rtl="0">
              <a:lnSpc>
                <a:spcPct val="90000"/>
              </a:lnSpc>
              <a:spcBef>
                <a:spcPts val="20"/>
              </a:spcBef>
              <a:buFont typeface="Arial" panose="020B0604020202020204" pitchFamily="34" charset="0"/>
              <a:buChar char="•"/>
            </a:pPr>
            <a:r>
              <a:rPr lang="en-US" sz="2000" b="1" kern="1200" dirty="0">
                <a:solidFill>
                  <a:schemeClr val="tx1"/>
                </a:solidFill>
                <a:latin typeface="Courier New" panose="02070309020205020404" pitchFamily="49" charset="0"/>
                <a:ea typeface="+mn-ea"/>
                <a:cs typeface="Courier New" panose="02070309020205020404" pitchFamily="49" charset="0"/>
              </a:rPr>
              <a:t>Finance</a:t>
            </a:r>
            <a:r>
              <a:rPr lang="en-US" sz="2000" b="1" kern="1200" spc="-25"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&amp;</a:t>
            </a:r>
            <a:r>
              <a:rPr lang="en-US" sz="2000" b="1" kern="1200" spc="-60"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Compliance</a:t>
            </a:r>
            <a:r>
              <a:rPr lang="en-US" sz="2000" b="1" kern="1200" spc="-20"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Manager:</a:t>
            </a:r>
            <a:r>
              <a:rPr lang="en-US" sz="2000" b="1" kern="1200" spc="-5" dirty="0">
                <a:solidFill>
                  <a:schemeClr val="tx1"/>
                </a:solidFill>
                <a:latin typeface="Courier New" panose="02070309020205020404" pitchFamily="49" charset="0"/>
                <a:ea typeface="+mn-ea"/>
                <a:cs typeface="Courier New" panose="02070309020205020404" pitchFamily="49" charset="0"/>
              </a:rPr>
              <a:t> </a:t>
            </a:r>
            <a:r>
              <a:rPr lang="en-US" sz="2000" kern="1200" spc="-10" dirty="0">
                <a:solidFill>
                  <a:schemeClr val="tx1"/>
                </a:solidFill>
                <a:latin typeface="Courier New" panose="02070309020205020404" pitchFamily="49" charset="0"/>
                <a:ea typeface="+mn-ea"/>
                <a:cs typeface="Courier New" panose="02070309020205020404" pitchFamily="49" charset="0"/>
              </a:rPr>
              <a:t>Handles </a:t>
            </a:r>
            <a:r>
              <a:rPr lang="en-US" sz="2000" kern="1200" dirty="0">
                <a:solidFill>
                  <a:schemeClr val="tx1"/>
                </a:solidFill>
                <a:latin typeface="Courier New" panose="02070309020205020404" pitchFamily="49" charset="0"/>
                <a:ea typeface="+mn-ea"/>
                <a:cs typeface="Courier New" panose="02070309020205020404" pitchFamily="49" charset="0"/>
              </a:rPr>
              <a:t>accounting,</a:t>
            </a:r>
            <a:r>
              <a:rPr lang="en-US" sz="2000" kern="1200" spc="3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legal,</a:t>
            </a:r>
            <a:r>
              <a:rPr lang="en-US" sz="2000"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and</a:t>
            </a:r>
            <a:r>
              <a:rPr lang="en-US" sz="2000" kern="1200" spc="-10" dirty="0">
                <a:solidFill>
                  <a:schemeClr val="tx1"/>
                </a:solidFill>
                <a:latin typeface="Courier New" panose="02070309020205020404" pitchFamily="49" charset="0"/>
                <a:ea typeface="+mn-ea"/>
                <a:cs typeface="Courier New" panose="02070309020205020404" pitchFamily="49" charset="0"/>
              </a:rPr>
              <a:t> financial planning.</a:t>
            </a:r>
            <a:endParaRPr lang="en-US" sz="2000" kern="1200" dirty="0">
              <a:solidFill>
                <a:schemeClr val="tx1"/>
              </a:solidFill>
              <a:latin typeface="Courier New" panose="02070309020205020404" pitchFamily="49" charset="0"/>
              <a:ea typeface="+mn-ea"/>
              <a:cs typeface="Courier New" panose="02070309020205020404" pitchFamily="49" charset="0"/>
            </a:endParaRPr>
          </a:p>
          <a:p>
            <a:pPr marL="12700" marR="509270" indent="-228600" algn="l" rtl="0">
              <a:lnSpc>
                <a:spcPct val="90000"/>
              </a:lnSpc>
              <a:buFont typeface="Arial" panose="020B0604020202020204" pitchFamily="34" charset="0"/>
              <a:buChar char="•"/>
            </a:pPr>
            <a:r>
              <a:rPr lang="en-US" sz="2000" b="1" kern="1200" dirty="0">
                <a:solidFill>
                  <a:schemeClr val="tx1"/>
                </a:solidFill>
                <a:latin typeface="Courier New" panose="02070309020205020404" pitchFamily="49" charset="0"/>
                <a:ea typeface="+mn-ea"/>
                <a:cs typeface="Courier New" panose="02070309020205020404" pitchFamily="49" charset="0"/>
              </a:rPr>
              <a:t>Contractors</a:t>
            </a:r>
            <a:r>
              <a:rPr lang="en-US" sz="2000" b="1" kern="1200" spc="25"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&amp;</a:t>
            </a:r>
            <a:r>
              <a:rPr lang="en-US" sz="2000" b="1" kern="1200" spc="-40" dirty="0">
                <a:solidFill>
                  <a:schemeClr val="tx1"/>
                </a:solidFill>
                <a:latin typeface="Courier New" panose="02070309020205020404" pitchFamily="49" charset="0"/>
                <a:ea typeface="+mn-ea"/>
                <a:cs typeface="Courier New" panose="02070309020205020404" pitchFamily="49" charset="0"/>
              </a:rPr>
              <a:t> </a:t>
            </a:r>
            <a:r>
              <a:rPr lang="en-US" sz="2000" b="1" kern="1200" dirty="0">
                <a:solidFill>
                  <a:schemeClr val="tx1"/>
                </a:solidFill>
                <a:latin typeface="Courier New" panose="02070309020205020404" pitchFamily="49" charset="0"/>
                <a:ea typeface="+mn-ea"/>
                <a:cs typeface="Courier New" panose="02070309020205020404" pitchFamily="49" charset="0"/>
              </a:rPr>
              <a:t>Specialists:</a:t>
            </a:r>
            <a:r>
              <a:rPr lang="en-US" sz="2000" b="1" kern="1200" spc="40" dirty="0">
                <a:solidFill>
                  <a:schemeClr val="tx1"/>
                </a:solidFill>
                <a:latin typeface="Courier New" panose="02070309020205020404" pitchFamily="49" charset="0"/>
                <a:ea typeface="+mn-ea"/>
                <a:cs typeface="Courier New" panose="02070309020205020404" pitchFamily="49" charset="0"/>
              </a:rPr>
              <a:t> </a:t>
            </a:r>
            <a:r>
              <a:rPr lang="en-US" sz="2000" kern="1200" spc="-20" dirty="0">
                <a:solidFill>
                  <a:schemeClr val="tx1"/>
                </a:solidFill>
                <a:latin typeface="Courier New" panose="02070309020205020404" pitchFamily="49" charset="0"/>
                <a:ea typeface="+mn-ea"/>
                <a:cs typeface="Courier New" panose="02070309020205020404" pitchFamily="49" charset="0"/>
              </a:rPr>
              <a:t>Execute </a:t>
            </a:r>
            <a:r>
              <a:rPr lang="en-US" sz="2000" kern="1200" dirty="0">
                <a:solidFill>
                  <a:schemeClr val="tx1"/>
                </a:solidFill>
                <a:latin typeface="Courier New" panose="02070309020205020404" pitchFamily="49" charset="0"/>
                <a:ea typeface="+mn-ea"/>
                <a:cs typeface="Courier New" panose="02070309020205020404" pitchFamily="49" charset="0"/>
              </a:rPr>
              <a:t>technical</a:t>
            </a:r>
            <a:r>
              <a:rPr lang="en-US" sz="2000" kern="1200" spc="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work</a:t>
            </a:r>
            <a:r>
              <a:rPr lang="en-US" sz="2000" kern="1200" spc="-15" dirty="0">
                <a:solidFill>
                  <a:schemeClr val="tx1"/>
                </a:solidFill>
                <a:latin typeface="Courier New" panose="02070309020205020404" pitchFamily="49" charset="0"/>
                <a:ea typeface="+mn-ea"/>
                <a:cs typeface="Courier New" panose="02070309020205020404" pitchFamily="49" charset="0"/>
              </a:rPr>
              <a:t> </a:t>
            </a:r>
            <a:r>
              <a:rPr lang="en-US" sz="2000" kern="1200" dirty="0">
                <a:solidFill>
                  <a:schemeClr val="tx1"/>
                </a:solidFill>
                <a:latin typeface="Courier New" panose="02070309020205020404" pitchFamily="49" charset="0"/>
                <a:ea typeface="+mn-ea"/>
                <a:cs typeface="Courier New" panose="02070309020205020404" pitchFamily="49" charset="0"/>
              </a:rPr>
              <a:t>flexibly,</a:t>
            </a:r>
            <a:r>
              <a:rPr lang="en-US" sz="2000" kern="1200" spc="10" dirty="0">
                <a:solidFill>
                  <a:schemeClr val="tx1"/>
                </a:solidFill>
                <a:latin typeface="Courier New" panose="02070309020205020404" pitchFamily="49" charset="0"/>
                <a:ea typeface="+mn-ea"/>
                <a:cs typeface="Courier New" panose="02070309020205020404" pitchFamily="49" charset="0"/>
              </a:rPr>
              <a:t> </a:t>
            </a:r>
            <a:r>
              <a:rPr lang="en-US" sz="2000" kern="1200" spc="-10" dirty="0">
                <a:solidFill>
                  <a:schemeClr val="tx1"/>
                </a:solidFill>
                <a:latin typeface="Courier New" panose="02070309020205020404" pitchFamily="49" charset="0"/>
                <a:ea typeface="+mn-ea"/>
                <a:cs typeface="Courier New" panose="02070309020205020404" pitchFamily="49" charset="0"/>
              </a:rPr>
              <a:t>ensuring quality.</a:t>
            </a:r>
            <a:endParaRPr lang="en-US" sz="2000" kern="1200" dirty="0">
              <a:solidFill>
                <a:schemeClr val="tx1"/>
              </a:solidFill>
              <a:latin typeface="Courier New" panose="02070309020205020404" pitchFamily="49" charset="0"/>
              <a:ea typeface="+mn-ea"/>
              <a:cs typeface="Courier New" panose="02070309020205020404" pitchFamily="49"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7562087" cy="6857999"/>
          </a:xfrm>
          <a:prstGeom prst="rect">
            <a:avLst/>
          </a:prstGeom>
        </p:spPr>
      </p:pic>
      <p:sp>
        <p:nvSpPr>
          <p:cNvPr id="3" name="object 3"/>
          <p:cNvSpPr/>
          <p:nvPr/>
        </p:nvSpPr>
        <p:spPr>
          <a:xfrm>
            <a:off x="8200643" y="873252"/>
            <a:ext cx="737235" cy="0"/>
          </a:xfrm>
          <a:custGeom>
            <a:avLst/>
            <a:gdLst/>
            <a:ahLst/>
            <a:cxnLst/>
            <a:rect l="l" t="t" r="r" b="b"/>
            <a:pathLst>
              <a:path w="737234">
                <a:moveTo>
                  <a:pt x="0" y="0"/>
                </a:moveTo>
                <a:lnTo>
                  <a:pt x="736980" y="0"/>
                </a:lnTo>
              </a:path>
            </a:pathLst>
          </a:custGeom>
          <a:ln w="57912">
            <a:solidFill>
              <a:srgbClr val="0E9ED4"/>
            </a:solidFill>
          </a:ln>
        </p:spPr>
        <p:txBody>
          <a:bodyPr wrap="square" lIns="0" tIns="0" rIns="0" bIns="0" rtlCol="0"/>
          <a:lstStyle/>
          <a:p>
            <a:endParaRPr/>
          </a:p>
        </p:txBody>
      </p:sp>
      <p:sp>
        <p:nvSpPr>
          <p:cNvPr id="13" name="CuadroTexto 12">
            <a:extLst>
              <a:ext uri="{FF2B5EF4-FFF2-40B4-BE49-F238E27FC236}">
                <a16:creationId xmlns:a16="http://schemas.microsoft.com/office/drawing/2014/main" id="{13D1A3A2-DBA1-1420-6939-1AACACF8774D}"/>
              </a:ext>
            </a:extLst>
          </p:cNvPr>
          <p:cNvSpPr txBox="1"/>
          <p:nvPr/>
        </p:nvSpPr>
        <p:spPr>
          <a:xfrm>
            <a:off x="7772400" y="152400"/>
            <a:ext cx="3683943" cy="5377254"/>
          </a:xfrm>
          <a:prstGeom prst="rect">
            <a:avLst/>
          </a:prstGeom>
        </p:spPr>
        <p:txBody>
          <a:bodyPr vert="horz" lIns="91440" tIns="45720" rIns="91440" bIns="45720" rtlCol="0">
            <a:normAutofit fontScale="25000" lnSpcReduction="20000"/>
          </a:bodyPr>
          <a:lstStyle/>
          <a:p>
            <a:pPr>
              <a:lnSpc>
                <a:spcPct val="90000"/>
              </a:lnSpc>
              <a:spcAft>
                <a:spcPts val="600"/>
              </a:spcAft>
            </a:pPr>
            <a:r>
              <a:rPr lang="en-US" sz="7400" dirty="0"/>
              <a:t>──────────────────────────────</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👤CEO &amp; Founder</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 W.L.Lamboglia</a:t>
            </a:r>
          </a:p>
          <a:p>
            <a:pPr>
              <a:lnSpc>
                <a:spcPct val="90000"/>
              </a:lnSpc>
              <a:spcAft>
                <a:spcPts val="600"/>
              </a:spcAft>
            </a:pPr>
            <a:r>
              <a:rPr lang="en-US" sz="8000" dirty="0">
                <a:latin typeface="Courier New" panose="02070309020205020404" pitchFamily="49" charset="0"/>
                <a:cs typeface="Courier New" panose="02070309020205020404" pitchFamily="49" charset="0"/>
              </a:rPr>
              <a:t>──────────────────────────────</a:t>
            </a:r>
          </a:p>
          <a:p>
            <a:pPr indent="-228600" algn="l">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Leads strategy &amp; client relations</a:t>
            </a:r>
          </a:p>
          <a:p>
            <a:pPr indent="-228600" algn="l">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Oversees projects &amp; operations</a:t>
            </a:r>
          </a:p>
          <a:p>
            <a:pPr indent="-228600" algn="l">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Drives sustainability decisions</a:t>
            </a:r>
          </a:p>
          <a:p>
            <a:pPr algn="l">
              <a:lnSpc>
                <a:spcPct val="90000"/>
              </a:lnSpc>
              <a:spcAft>
                <a:spcPts val="600"/>
              </a:spcAft>
            </a:pPr>
            <a:r>
              <a:rPr lang="en-US" sz="8000" dirty="0">
                <a:latin typeface="Courier New" panose="02070309020205020404" pitchFamily="49" charset="0"/>
                <a:cs typeface="Courier New" panose="02070309020205020404" pitchFamily="49" charset="0"/>
              </a:rPr>
              <a:t>──────────────────────────────</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👤Finance &amp; Compliance Manager</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Nichole Lamboglia</a:t>
            </a:r>
          </a:p>
          <a:p>
            <a:pPr>
              <a:lnSpc>
                <a:spcPct val="90000"/>
              </a:lnSpc>
              <a:spcAft>
                <a:spcPts val="600"/>
              </a:spcAft>
            </a:pPr>
            <a:r>
              <a:rPr lang="en-US" sz="8000" dirty="0">
                <a:latin typeface="Courier New" panose="02070309020205020404" pitchFamily="49" charset="0"/>
                <a:cs typeface="Courier New" panose="02070309020205020404" pitchFamily="49" charset="0"/>
              </a:rPr>
              <a:t>──────────────────────────────</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Manages accounting &amp; legal compliance</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Ensures financial planning &amp; transparency</a:t>
            </a:r>
          </a:p>
          <a:p>
            <a:pPr indent="-228600">
              <a:lnSpc>
                <a:spcPct val="90000"/>
              </a:lnSpc>
              <a:spcAft>
                <a:spcPts val="600"/>
              </a:spcAft>
              <a:buFont typeface="Arial" panose="020B0604020202020204" pitchFamily="34" charset="0"/>
              <a:buChar char="•"/>
            </a:pPr>
            <a:r>
              <a:rPr lang="en-US" sz="8000" dirty="0">
                <a:latin typeface="Courier New" panose="02070309020205020404" pitchFamily="49" charset="0"/>
                <a:cs typeface="Courier New" panose="02070309020205020404" pitchFamily="49" charset="0"/>
              </a:rPr>
              <a:t>Supports growth &amp; accountability</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69155" y="0"/>
            <a:ext cx="12192000" cy="6858000"/>
            <a:chOff x="0" y="0"/>
            <a:chExt cx="12192000" cy="6858000"/>
          </a:xfrm>
        </p:grpSpPr>
        <p:pic>
          <p:nvPicPr>
            <p:cNvPr id="3" name="object 3"/>
            <p:cNvPicPr/>
            <p:nvPr/>
          </p:nvPicPr>
          <p:blipFill>
            <a:blip r:embed="rId2" cstate="print"/>
            <a:stretch>
              <a:fillRect/>
            </a:stretch>
          </p:blipFill>
          <p:spPr>
            <a:xfrm>
              <a:off x="0" y="73149"/>
              <a:ext cx="9604248" cy="6784850"/>
            </a:xfrm>
            <a:prstGeom prst="rect">
              <a:avLst/>
            </a:prstGeom>
          </p:spPr>
        </p:pic>
        <p:pic>
          <p:nvPicPr>
            <p:cNvPr id="4" name="object 4"/>
            <p:cNvPicPr/>
            <p:nvPr/>
          </p:nvPicPr>
          <p:blipFill>
            <a:blip r:embed="rId3" cstate="print"/>
            <a:stretch>
              <a:fillRect/>
            </a:stretch>
          </p:blipFill>
          <p:spPr>
            <a:xfrm>
              <a:off x="5123688" y="0"/>
              <a:ext cx="7068311" cy="6858000"/>
            </a:xfrm>
            <a:prstGeom prst="rect">
              <a:avLst/>
            </a:prstGeom>
          </p:spPr>
        </p:pic>
      </p:grpSp>
      <p:sp>
        <p:nvSpPr>
          <p:cNvPr id="5" name="object 5"/>
          <p:cNvSpPr txBox="1">
            <a:spLocks noGrp="1"/>
          </p:cNvSpPr>
          <p:nvPr>
            <p:ph type="title"/>
          </p:nvPr>
        </p:nvSpPr>
        <p:spPr>
          <a:xfrm>
            <a:off x="5413893" y="334659"/>
            <a:ext cx="5351526" cy="1202893"/>
          </a:xfrm>
          <a:prstGeom prst="rect">
            <a:avLst/>
          </a:prstGeom>
        </p:spPr>
        <p:txBody>
          <a:bodyPr vert="horz" wrap="square" lIns="0" tIns="83185" rIns="0" bIns="0" rtlCol="0">
            <a:spAutoFit/>
          </a:bodyPr>
          <a:lstStyle/>
          <a:p>
            <a:pPr marL="12700" marR="5080">
              <a:lnSpc>
                <a:spcPts val="4320"/>
              </a:lnSpc>
              <a:spcBef>
                <a:spcPts val="655"/>
              </a:spcBef>
            </a:pPr>
            <a:r>
              <a:rPr spc="-10" dirty="0"/>
              <a:t>MARKETING STRATEGIES</a:t>
            </a:r>
          </a:p>
        </p:txBody>
      </p:sp>
      <p:sp>
        <p:nvSpPr>
          <p:cNvPr id="6" name="object 6"/>
          <p:cNvSpPr txBox="1"/>
          <p:nvPr/>
        </p:nvSpPr>
        <p:spPr>
          <a:xfrm>
            <a:off x="5350984" y="1799062"/>
            <a:ext cx="6475407" cy="4910960"/>
          </a:xfrm>
          <a:prstGeom prst="rect">
            <a:avLst/>
          </a:prstGeom>
        </p:spPr>
        <p:txBody>
          <a:bodyPr vert="horz" wrap="square" lIns="0" tIns="40005" rIns="0" bIns="0" rtlCol="0">
            <a:spAutoFit/>
          </a:bodyPr>
          <a:lstStyle/>
          <a:p>
            <a:pPr marL="12700" marR="416559" indent="227965">
              <a:lnSpc>
                <a:spcPct val="90000"/>
              </a:lnSpc>
              <a:spcBef>
                <a:spcPts val="315"/>
              </a:spcBef>
              <a:buFont typeface="Arial MT"/>
              <a:buChar char="•"/>
              <a:tabLst>
                <a:tab pos="240665" algn="l"/>
              </a:tabLst>
            </a:pPr>
            <a:r>
              <a:rPr sz="2000" b="1" dirty="0">
                <a:latin typeface="Courier New" panose="02070309020205020404" pitchFamily="49" charset="0"/>
                <a:cs typeface="Courier New" panose="02070309020205020404" pitchFamily="49" charset="0"/>
              </a:rPr>
              <a:t>Target</a:t>
            </a:r>
            <a:r>
              <a:rPr sz="2000" b="1" spc="-55" dirty="0">
                <a:latin typeface="Courier New" panose="02070309020205020404" pitchFamily="49" charset="0"/>
                <a:cs typeface="Courier New" panose="02070309020205020404" pitchFamily="49" charset="0"/>
              </a:rPr>
              <a:t> </a:t>
            </a:r>
            <a:r>
              <a:rPr sz="2000" b="1" dirty="0">
                <a:latin typeface="Courier New" panose="02070309020205020404" pitchFamily="49" charset="0"/>
                <a:cs typeface="Courier New" panose="02070309020205020404" pitchFamily="49" charset="0"/>
              </a:rPr>
              <a:t>Market:</a:t>
            </a:r>
            <a:r>
              <a:rPr sz="2000" b="1" spc="-7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Urban </a:t>
            </a:r>
            <a:r>
              <a:rPr sz="2000" dirty="0">
                <a:latin typeface="Courier New" panose="02070309020205020404" pitchFamily="49" charset="0"/>
                <a:cs typeface="Courier New" panose="02070309020205020404" pitchFamily="49" charset="0"/>
              </a:rPr>
              <a:t>homeowners</a:t>
            </a:r>
            <a:r>
              <a:rPr sz="2000" spc="-100" dirty="0">
                <a:latin typeface="Courier New" panose="02070309020205020404" pitchFamily="49" charset="0"/>
                <a:cs typeface="Courier New" panose="02070309020205020404" pitchFamily="49" charset="0"/>
              </a:rPr>
              <a:t> </a:t>
            </a:r>
            <a:r>
              <a:rPr sz="2000" spc="-25" dirty="0">
                <a:latin typeface="Courier New" panose="02070309020205020404" pitchFamily="49" charset="0"/>
                <a:cs typeface="Courier New" panose="02070309020205020404" pitchFamily="49" charset="0"/>
              </a:rPr>
              <a:t>and </a:t>
            </a:r>
            <a:r>
              <a:rPr sz="2000" dirty="0">
                <a:latin typeface="Courier New" panose="02070309020205020404" pitchFamily="49" charset="0"/>
                <a:cs typeface="Courier New" panose="02070309020205020404" pitchFamily="49" charset="0"/>
              </a:rPr>
              <a:t>organizations</a:t>
            </a:r>
            <a:r>
              <a:rPr sz="2000" spc="-10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in</a:t>
            </a:r>
            <a:r>
              <a:rPr sz="2000" spc="-5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the</a:t>
            </a:r>
            <a:r>
              <a:rPr sz="2000" spc="-30" dirty="0">
                <a:latin typeface="Courier New" panose="02070309020205020404" pitchFamily="49" charset="0"/>
                <a:cs typeface="Courier New" panose="02070309020205020404" pitchFamily="49" charset="0"/>
              </a:rPr>
              <a:t> </a:t>
            </a:r>
            <a:r>
              <a:rPr sz="2000" spc="-25" dirty="0">
                <a:latin typeface="Courier New" panose="02070309020205020404" pitchFamily="49" charset="0"/>
                <a:cs typeface="Courier New" panose="02070309020205020404" pitchFamily="49" charset="0"/>
              </a:rPr>
              <a:t>UK </a:t>
            </a:r>
            <a:r>
              <a:rPr sz="2000" dirty="0">
                <a:latin typeface="Courier New" panose="02070309020205020404" pitchFamily="49" charset="0"/>
                <a:cs typeface="Courier New" panose="02070309020205020404" pitchFamily="49" charset="0"/>
              </a:rPr>
              <a:t>looking</a:t>
            </a:r>
            <a:r>
              <a:rPr sz="2000" spc="-75"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for</a:t>
            </a:r>
            <a:r>
              <a:rPr sz="2000" spc="-2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energy- </a:t>
            </a:r>
            <a:r>
              <a:rPr sz="2000" dirty="0">
                <a:latin typeface="Courier New" panose="02070309020205020404" pitchFamily="49" charset="0"/>
                <a:cs typeface="Courier New" panose="02070309020205020404" pitchFamily="49" charset="0"/>
              </a:rPr>
              <a:t>efficient,</a:t>
            </a:r>
            <a:r>
              <a:rPr sz="2000" spc="-9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sustainable buildings.</a:t>
            </a:r>
            <a:endParaRPr sz="2000" dirty="0">
              <a:latin typeface="Courier New" panose="02070309020205020404" pitchFamily="49" charset="0"/>
              <a:cs typeface="Courier New" panose="02070309020205020404" pitchFamily="49" charset="0"/>
            </a:endParaRPr>
          </a:p>
          <a:p>
            <a:pPr marL="12700" marR="5080" indent="227965">
              <a:lnSpc>
                <a:spcPct val="90100"/>
              </a:lnSpc>
              <a:spcBef>
                <a:spcPts val="595"/>
              </a:spcBef>
              <a:buFont typeface="Arial MT"/>
              <a:buChar char="•"/>
              <a:tabLst>
                <a:tab pos="240665" algn="l"/>
              </a:tabLst>
            </a:pPr>
            <a:r>
              <a:rPr sz="2000" b="1" dirty="0">
                <a:latin typeface="Courier New" panose="02070309020205020404" pitchFamily="49" charset="0"/>
                <a:cs typeface="Courier New" panose="02070309020205020404" pitchFamily="49" charset="0"/>
              </a:rPr>
              <a:t>Customer</a:t>
            </a:r>
            <a:r>
              <a:rPr sz="2000" b="1" spc="-95" dirty="0">
                <a:latin typeface="Courier New" panose="02070309020205020404" pitchFamily="49" charset="0"/>
                <a:cs typeface="Courier New" panose="02070309020205020404" pitchFamily="49" charset="0"/>
              </a:rPr>
              <a:t> </a:t>
            </a:r>
            <a:r>
              <a:rPr sz="2000" b="1" dirty="0">
                <a:latin typeface="Courier New" panose="02070309020205020404" pitchFamily="49" charset="0"/>
                <a:cs typeface="Courier New" panose="02070309020205020404" pitchFamily="49" charset="0"/>
              </a:rPr>
              <a:t>Segments:</a:t>
            </a:r>
            <a:r>
              <a:rPr sz="2000" b="1" spc="-85" dirty="0">
                <a:latin typeface="Courier New" panose="02070309020205020404" pitchFamily="49" charset="0"/>
                <a:cs typeface="Courier New" panose="02070309020205020404" pitchFamily="49" charset="0"/>
              </a:rPr>
              <a:t> </a:t>
            </a:r>
            <a:r>
              <a:rPr sz="2000" spc="-20" dirty="0">
                <a:latin typeface="Courier New" panose="02070309020205020404" pitchFamily="49" charset="0"/>
                <a:cs typeface="Courier New" panose="02070309020205020404" pitchFamily="49" charset="0"/>
              </a:rPr>
              <a:t>Eco- </a:t>
            </a:r>
            <a:r>
              <a:rPr sz="2000" dirty="0">
                <a:latin typeface="Courier New" panose="02070309020205020404" pitchFamily="49" charset="0"/>
                <a:cs typeface="Courier New" panose="02070309020205020404" pitchFamily="49" charset="0"/>
              </a:rPr>
              <a:t>conscious</a:t>
            </a:r>
            <a:r>
              <a:rPr sz="2000" spc="-9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homeowners, </a:t>
            </a:r>
            <a:r>
              <a:rPr sz="2000" dirty="0">
                <a:latin typeface="Courier New" panose="02070309020205020404" pitchFamily="49" charset="0"/>
                <a:cs typeface="Courier New" panose="02070309020205020404" pitchFamily="49" charset="0"/>
              </a:rPr>
              <a:t>housing</a:t>
            </a:r>
            <a:r>
              <a:rPr sz="2000" spc="-8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associations, </a:t>
            </a:r>
            <a:r>
              <a:rPr sz="2000" dirty="0">
                <a:latin typeface="Courier New" panose="02070309020205020404" pitchFamily="49" charset="0"/>
                <a:cs typeface="Courier New" panose="02070309020205020404" pitchFamily="49" charset="0"/>
              </a:rPr>
              <a:t>local</a:t>
            </a:r>
            <a:r>
              <a:rPr sz="2000" spc="-9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authorities,</a:t>
            </a:r>
            <a:r>
              <a:rPr sz="2000" spc="-12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private landlords.</a:t>
            </a:r>
            <a:endParaRPr sz="2000" dirty="0">
              <a:latin typeface="Courier New" panose="02070309020205020404" pitchFamily="49" charset="0"/>
              <a:cs typeface="Courier New" panose="02070309020205020404" pitchFamily="49" charset="0"/>
            </a:endParaRPr>
          </a:p>
          <a:p>
            <a:pPr marL="12700" marR="321945" indent="227965">
              <a:lnSpc>
                <a:spcPct val="90100"/>
              </a:lnSpc>
              <a:spcBef>
                <a:spcPts val="600"/>
              </a:spcBef>
              <a:buFont typeface="Arial MT"/>
              <a:buChar char="•"/>
              <a:tabLst>
                <a:tab pos="240665" algn="l"/>
              </a:tabLst>
            </a:pPr>
            <a:r>
              <a:rPr sz="2000" b="1" dirty="0">
                <a:latin typeface="Courier New" panose="02070309020205020404" pitchFamily="49" charset="0"/>
                <a:cs typeface="Courier New" panose="02070309020205020404" pitchFamily="49" charset="0"/>
              </a:rPr>
              <a:t>Unique</a:t>
            </a:r>
            <a:r>
              <a:rPr sz="2000" b="1" spc="-65" dirty="0">
                <a:latin typeface="Courier New" panose="02070309020205020404" pitchFamily="49" charset="0"/>
                <a:cs typeface="Courier New" panose="02070309020205020404" pitchFamily="49" charset="0"/>
              </a:rPr>
              <a:t> </a:t>
            </a:r>
            <a:r>
              <a:rPr sz="2000" b="1" dirty="0">
                <a:latin typeface="Courier New" panose="02070309020205020404" pitchFamily="49" charset="0"/>
                <a:cs typeface="Courier New" panose="02070309020205020404" pitchFamily="49" charset="0"/>
              </a:rPr>
              <a:t>Selling</a:t>
            </a:r>
            <a:r>
              <a:rPr sz="2000" b="1" spc="-85" dirty="0">
                <a:latin typeface="Courier New" panose="02070309020205020404" pitchFamily="49" charset="0"/>
                <a:cs typeface="Courier New" panose="02070309020205020404" pitchFamily="49" charset="0"/>
              </a:rPr>
              <a:t> </a:t>
            </a:r>
            <a:r>
              <a:rPr sz="2000" b="1" spc="-10" dirty="0">
                <a:latin typeface="Courier New" panose="02070309020205020404" pitchFamily="49" charset="0"/>
                <a:cs typeface="Courier New" panose="02070309020205020404" pitchFamily="49" charset="0"/>
              </a:rPr>
              <a:t>Points: Net-</a:t>
            </a:r>
            <a:r>
              <a:rPr sz="2000" b="1" dirty="0">
                <a:latin typeface="Courier New" panose="02070309020205020404" pitchFamily="49" charset="0"/>
                <a:cs typeface="Courier New" panose="02070309020205020404" pitchFamily="49" charset="0"/>
              </a:rPr>
              <a:t>zero</a:t>
            </a:r>
            <a:r>
              <a:rPr sz="2000" b="1" spc="-45" dirty="0">
                <a:latin typeface="Courier New" panose="02070309020205020404" pitchFamily="49" charset="0"/>
                <a:cs typeface="Courier New" panose="02070309020205020404" pitchFamily="49" charset="0"/>
              </a:rPr>
              <a:t> </a:t>
            </a:r>
            <a:r>
              <a:rPr sz="2000" b="1" spc="-10" dirty="0">
                <a:latin typeface="Courier New" panose="02070309020205020404" pitchFamily="49" charset="0"/>
                <a:cs typeface="Courier New" panose="02070309020205020404" pitchFamily="49" charset="0"/>
              </a:rPr>
              <a:t>compliant </a:t>
            </a:r>
            <a:r>
              <a:rPr sz="2000" dirty="0">
                <a:latin typeface="Courier New" panose="02070309020205020404" pitchFamily="49" charset="0"/>
                <a:cs typeface="Courier New" panose="02070309020205020404" pitchFamily="49" charset="0"/>
              </a:rPr>
              <a:t>solutions,</a:t>
            </a:r>
            <a:r>
              <a:rPr sz="2000" spc="-9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improved </a:t>
            </a:r>
            <a:r>
              <a:rPr sz="2000" dirty="0">
                <a:latin typeface="Courier New" panose="02070309020205020404" pitchFamily="49" charset="0"/>
                <a:cs typeface="Courier New" panose="02070309020205020404" pitchFamily="49" charset="0"/>
              </a:rPr>
              <a:t>comfort,</a:t>
            </a:r>
            <a:r>
              <a:rPr sz="2000" spc="-90" dirty="0">
                <a:latin typeface="Courier New" panose="02070309020205020404" pitchFamily="49" charset="0"/>
                <a:cs typeface="Courier New" panose="02070309020205020404" pitchFamily="49" charset="0"/>
              </a:rPr>
              <a:t> </a:t>
            </a:r>
            <a:r>
              <a:rPr sz="2000" dirty="0">
                <a:latin typeface="Courier New" panose="02070309020205020404" pitchFamily="49" charset="0"/>
                <a:cs typeface="Courier New" panose="02070309020205020404" pitchFamily="49" charset="0"/>
              </a:rPr>
              <a:t>reduced</a:t>
            </a:r>
            <a:r>
              <a:rPr sz="2000" spc="-8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energy </a:t>
            </a:r>
            <a:r>
              <a:rPr sz="2000" dirty="0">
                <a:latin typeface="Courier New" panose="02070309020205020404" pitchFamily="49" charset="0"/>
                <a:cs typeface="Courier New" panose="02070309020205020404" pitchFamily="49" charset="0"/>
              </a:rPr>
              <a:t>costs,</a:t>
            </a:r>
            <a:r>
              <a:rPr sz="2000" spc="-50"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regulatory </a:t>
            </a:r>
            <a:r>
              <a:rPr sz="2000" dirty="0">
                <a:latin typeface="Courier New" panose="02070309020205020404" pitchFamily="49" charset="0"/>
                <a:cs typeface="Courier New" panose="02070309020205020404" pitchFamily="49" charset="0"/>
              </a:rPr>
              <a:t>compliance,</a:t>
            </a:r>
            <a:r>
              <a:rPr sz="2000" spc="-10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renewable </a:t>
            </a:r>
            <a:r>
              <a:rPr sz="2000" dirty="0">
                <a:latin typeface="Courier New" panose="02070309020205020404" pitchFamily="49" charset="0"/>
                <a:cs typeface="Courier New" panose="02070309020205020404" pitchFamily="49" charset="0"/>
              </a:rPr>
              <a:t>technology</a:t>
            </a:r>
            <a:r>
              <a:rPr sz="2000" spc="-95" dirty="0">
                <a:latin typeface="Courier New" panose="02070309020205020404" pitchFamily="49" charset="0"/>
                <a:cs typeface="Courier New" panose="02070309020205020404" pitchFamily="49" charset="0"/>
              </a:rPr>
              <a:t> </a:t>
            </a:r>
            <a:r>
              <a:rPr sz="2000" spc="-10" dirty="0">
                <a:latin typeface="Courier New" panose="02070309020205020404" pitchFamily="49" charset="0"/>
                <a:cs typeface="Courier New" panose="02070309020205020404" pitchFamily="49" charset="0"/>
              </a:rPr>
              <a:t>integration.</a:t>
            </a:r>
            <a:endParaRPr sz="2000" dirty="0">
              <a:latin typeface="Courier New" panose="02070309020205020404" pitchFamily="49" charset="0"/>
              <a:cs typeface="Courier New" panose="02070309020205020404" pitchFamily="49" charset="0"/>
            </a:endParaRP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s-CO" sz="2000" b="1" i="0" u="none" strike="noStrike" cap="none" normalizeH="0" baseline="0" dirty="0">
                <a:ln>
                  <a:noFill/>
                </a:ln>
                <a:effectLst/>
                <a:latin typeface="Courier New" panose="02070309020205020404" pitchFamily="49" charset="0"/>
                <a:cs typeface="Courier New" panose="02070309020205020404" pitchFamily="49" charset="0"/>
              </a:rPr>
              <a:t>Marketing Strategies:</a:t>
            </a:r>
            <a:r>
              <a:rPr kumimoji="0" lang="en-US" altLang="es-CO" sz="2000" b="0" i="0" u="none" strike="noStrike" cap="none" normalizeH="0" baseline="0" dirty="0">
                <a:ln>
                  <a:noFill/>
                </a:ln>
                <a:effectLst/>
                <a:latin typeface="Courier New" panose="02070309020205020404" pitchFamily="49" charset="0"/>
                <a:cs typeface="Courier New" panose="02070309020205020404" pitchFamily="49" charset="0"/>
              </a:rPr>
              <a:t> Digital outreach, educational workshops, case studies, partnerships with housing associations, and social media engagement to build trust and visibility.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12192000" cy="68580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57"/>
            <a:ext cx="7562087" cy="6857873"/>
          </a:xfrm>
          <a:prstGeom prst="rect">
            <a:avLst/>
          </a:prstGeom>
        </p:spPr>
      </p:pic>
      <p:sp>
        <p:nvSpPr>
          <p:cNvPr id="3" name="object 3"/>
          <p:cNvSpPr/>
          <p:nvPr/>
        </p:nvSpPr>
        <p:spPr>
          <a:xfrm>
            <a:off x="8200643" y="873252"/>
            <a:ext cx="737235" cy="0"/>
          </a:xfrm>
          <a:custGeom>
            <a:avLst/>
            <a:gdLst/>
            <a:ahLst/>
            <a:cxnLst/>
            <a:rect l="l" t="t" r="r" b="b"/>
            <a:pathLst>
              <a:path w="737234">
                <a:moveTo>
                  <a:pt x="0" y="0"/>
                </a:moveTo>
                <a:lnTo>
                  <a:pt x="736980" y="0"/>
                </a:lnTo>
              </a:path>
            </a:pathLst>
          </a:custGeom>
          <a:ln w="57912">
            <a:solidFill>
              <a:srgbClr val="0E9ED4"/>
            </a:solidFill>
          </a:ln>
        </p:spPr>
        <p:txBody>
          <a:bodyPr wrap="square" lIns="0" tIns="0" rIns="0" bIns="0" rtlCol="0"/>
          <a:lstStyle/>
          <a:p>
            <a:endParaRPr/>
          </a:p>
        </p:txBody>
      </p:sp>
      <p:sp>
        <p:nvSpPr>
          <p:cNvPr id="4" name="object 4"/>
          <p:cNvSpPr txBox="1"/>
          <p:nvPr/>
        </p:nvSpPr>
        <p:spPr>
          <a:xfrm>
            <a:off x="7696200" y="166868"/>
            <a:ext cx="4495800" cy="6691062"/>
          </a:xfrm>
          <a:prstGeom prst="rect">
            <a:avLst/>
          </a:prstGeom>
        </p:spPr>
        <p:txBody>
          <a:bodyPr vert="horz" wrap="square" lIns="0" tIns="12700" rIns="0" bIns="0" rtlCol="0">
            <a:spAutoFit/>
          </a:bodyPr>
          <a:lstStyle/>
          <a:p>
            <a:pPr marL="240665" indent="-227965">
              <a:lnSpc>
                <a:spcPts val="2735"/>
              </a:lnSpc>
              <a:spcBef>
                <a:spcPts val="100"/>
              </a:spcBef>
              <a:buFont typeface="Arial MT"/>
              <a:buChar char="•"/>
              <a:tabLst>
                <a:tab pos="240665" algn="l"/>
              </a:tabLst>
            </a:pPr>
            <a:r>
              <a:rPr sz="2400" b="1" spc="-10" dirty="0">
                <a:latin typeface="Courier New" panose="02070309020205020404" pitchFamily="49" charset="0"/>
                <a:cs typeface="Courier New" panose="02070309020205020404" pitchFamily="49" charset="0"/>
              </a:rPr>
              <a:t>Break-</a:t>
            </a:r>
            <a:r>
              <a:rPr sz="2400" b="1" dirty="0">
                <a:latin typeface="Courier New" panose="02070309020205020404" pitchFamily="49" charset="0"/>
                <a:cs typeface="Courier New" panose="02070309020205020404" pitchFamily="49" charset="0"/>
              </a:rPr>
              <a:t>even </a:t>
            </a:r>
            <a:r>
              <a:rPr sz="2400" b="1" spc="-10" dirty="0">
                <a:latin typeface="Courier New" panose="02070309020205020404" pitchFamily="49" charset="0"/>
                <a:cs typeface="Courier New" panose="02070309020205020404" pitchFamily="49" charset="0"/>
              </a:rPr>
              <a:t>point:</a:t>
            </a:r>
            <a:endParaRPr sz="2400" dirty="0">
              <a:latin typeface="Courier New" panose="02070309020205020404" pitchFamily="49" charset="0"/>
              <a:cs typeface="Courier New" panose="02070309020205020404" pitchFamily="49" charset="0"/>
            </a:endParaRPr>
          </a:p>
          <a:p>
            <a:pPr marL="12700">
              <a:lnSpc>
                <a:spcPts val="2595"/>
              </a:lnSpc>
            </a:pPr>
            <a:r>
              <a:rPr sz="2400" dirty="0">
                <a:latin typeface="Courier New" panose="02070309020205020404" pitchFamily="49" charset="0"/>
                <a:cs typeface="Courier New" panose="02070309020205020404" pitchFamily="49" charset="0"/>
              </a:rPr>
              <a:t>~3</a:t>
            </a:r>
            <a:r>
              <a:rPr sz="2400" spc="-10" dirty="0">
                <a:latin typeface="Courier New" panose="02070309020205020404" pitchFamily="49" charset="0"/>
                <a:cs typeface="Courier New" panose="02070309020205020404" pitchFamily="49" charset="0"/>
              </a:rPr>
              <a:t> retrofit</a:t>
            </a:r>
            <a:endParaRPr sz="2400" dirty="0">
              <a:latin typeface="Courier New" panose="02070309020205020404" pitchFamily="49" charset="0"/>
              <a:cs typeface="Courier New" panose="02070309020205020404" pitchFamily="49" charset="0"/>
            </a:endParaRPr>
          </a:p>
          <a:p>
            <a:pPr marL="12700">
              <a:lnSpc>
                <a:spcPts val="2735"/>
              </a:lnSpc>
            </a:pPr>
            <a:r>
              <a:rPr sz="2400" spc="-10" dirty="0">
                <a:latin typeface="Courier New" panose="02070309020205020404" pitchFamily="49" charset="0"/>
                <a:cs typeface="Courier New" panose="02070309020205020404" pitchFamily="49" charset="0"/>
              </a:rPr>
              <a:t>projects</a:t>
            </a:r>
            <a:endParaRPr sz="2400" dirty="0">
              <a:latin typeface="Courier New" panose="02070309020205020404" pitchFamily="49" charset="0"/>
              <a:cs typeface="Courier New" panose="02070309020205020404" pitchFamily="49" charset="0"/>
            </a:endParaRPr>
          </a:p>
          <a:p>
            <a:pPr marL="12700" marR="51435" indent="227965">
              <a:lnSpc>
                <a:spcPct val="90000"/>
              </a:lnSpc>
              <a:spcBef>
                <a:spcPts val="600"/>
              </a:spcBef>
              <a:buFont typeface="Arial MT"/>
              <a:buChar char="•"/>
              <a:tabLst>
                <a:tab pos="240665" algn="l"/>
              </a:tabLst>
            </a:pPr>
            <a:r>
              <a:rPr sz="2400" b="1" dirty="0">
                <a:latin typeface="Courier New" panose="02070309020205020404" pitchFamily="49" charset="0"/>
                <a:cs typeface="Courier New" panose="02070309020205020404" pitchFamily="49" charset="0"/>
              </a:rPr>
              <a:t>Profit</a:t>
            </a:r>
            <a:r>
              <a:rPr sz="2400" b="1" spc="-50" dirty="0">
                <a:latin typeface="Courier New" panose="02070309020205020404" pitchFamily="49" charset="0"/>
                <a:cs typeface="Courier New" panose="02070309020205020404" pitchFamily="49" charset="0"/>
              </a:rPr>
              <a:t> </a:t>
            </a:r>
            <a:r>
              <a:rPr sz="2400" b="1" spc="-10" dirty="0">
                <a:latin typeface="Courier New" panose="02070309020205020404" pitchFamily="49" charset="0"/>
                <a:cs typeface="Courier New" panose="02070309020205020404" pitchFamily="49" charset="0"/>
              </a:rPr>
              <a:t>potential: </a:t>
            </a:r>
            <a:r>
              <a:rPr sz="2400" dirty="0">
                <a:latin typeface="Courier New" panose="02070309020205020404" pitchFamily="49" charset="0"/>
                <a:cs typeface="Courier New" panose="02070309020205020404" pitchFamily="49" charset="0"/>
              </a:rPr>
              <a:t>Projects</a:t>
            </a:r>
            <a:r>
              <a:rPr sz="2400" spc="-60" dirty="0">
                <a:latin typeface="Courier New" panose="02070309020205020404" pitchFamily="49" charset="0"/>
                <a:cs typeface="Courier New" panose="02070309020205020404" pitchFamily="49" charset="0"/>
              </a:rPr>
              <a:t> </a:t>
            </a:r>
            <a:r>
              <a:rPr sz="2400" spc="-10" dirty="0">
                <a:latin typeface="Courier New" panose="02070309020205020404" pitchFamily="49" charset="0"/>
                <a:cs typeface="Courier New" panose="02070309020205020404" pitchFamily="49" charset="0"/>
              </a:rPr>
              <a:t>beyond break-</a:t>
            </a:r>
            <a:r>
              <a:rPr sz="2400" spc="-20" dirty="0">
                <a:latin typeface="Courier New" panose="02070309020205020404" pitchFamily="49" charset="0"/>
                <a:cs typeface="Courier New" panose="02070309020205020404" pitchFamily="49" charset="0"/>
              </a:rPr>
              <a:t>even </a:t>
            </a:r>
            <a:r>
              <a:rPr sz="2400" dirty="0">
                <a:latin typeface="Courier New" panose="02070309020205020404" pitchFamily="49" charset="0"/>
                <a:cs typeface="Courier New" panose="02070309020205020404" pitchFamily="49" charset="0"/>
              </a:rPr>
              <a:t>contribute</a:t>
            </a:r>
            <a:r>
              <a:rPr sz="2400" spc="-70" dirty="0">
                <a:latin typeface="Courier New" panose="02070309020205020404" pitchFamily="49" charset="0"/>
                <a:cs typeface="Courier New" panose="02070309020205020404" pitchFamily="49" charset="0"/>
              </a:rPr>
              <a:t> </a:t>
            </a:r>
            <a:r>
              <a:rPr sz="2400" spc="-10" dirty="0">
                <a:latin typeface="Courier New" panose="02070309020205020404" pitchFamily="49" charset="0"/>
                <a:cs typeface="Courier New" panose="02070309020205020404" pitchFamily="49" charset="0"/>
              </a:rPr>
              <a:t>directly </a:t>
            </a:r>
            <a:r>
              <a:rPr sz="2400" dirty="0">
                <a:latin typeface="Courier New" panose="02070309020205020404" pitchFamily="49" charset="0"/>
                <a:cs typeface="Courier New" panose="02070309020205020404" pitchFamily="49" charset="0"/>
              </a:rPr>
              <a:t>to</a:t>
            </a:r>
            <a:r>
              <a:rPr sz="2400" spc="-15" dirty="0">
                <a:latin typeface="Courier New" panose="02070309020205020404" pitchFamily="49" charset="0"/>
                <a:cs typeface="Courier New" panose="02070309020205020404" pitchFamily="49" charset="0"/>
              </a:rPr>
              <a:t> </a:t>
            </a:r>
            <a:r>
              <a:rPr sz="2400" dirty="0">
                <a:latin typeface="Courier New" panose="02070309020205020404" pitchFamily="49" charset="0"/>
                <a:cs typeface="Courier New" panose="02070309020205020404" pitchFamily="49" charset="0"/>
              </a:rPr>
              <a:t>net</a:t>
            </a:r>
            <a:r>
              <a:rPr sz="2400" spc="-30" dirty="0">
                <a:latin typeface="Courier New" panose="02070309020205020404" pitchFamily="49" charset="0"/>
                <a:cs typeface="Courier New" panose="02070309020205020404" pitchFamily="49" charset="0"/>
              </a:rPr>
              <a:t> </a:t>
            </a:r>
            <a:r>
              <a:rPr sz="2400" spc="-10" dirty="0">
                <a:latin typeface="Courier New" panose="02070309020205020404" pitchFamily="49" charset="0"/>
                <a:cs typeface="Courier New" panose="02070309020205020404" pitchFamily="49" charset="0"/>
              </a:rPr>
              <a:t>profit</a:t>
            </a:r>
            <a:endParaRPr sz="2400" dirty="0">
              <a:latin typeface="Courier New" panose="02070309020205020404" pitchFamily="49" charset="0"/>
              <a:cs typeface="Courier New" panose="02070309020205020404" pitchFamily="49" charset="0"/>
            </a:endParaRPr>
          </a:p>
          <a:p>
            <a:pPr marL="240665" indent="-227965">
              <a:lnSpc>
                <a:spcPts val="2735"/>
              </a:lnSpc>
              <a:spcBef>
                <a:spcPts val="315"/>
              </a:spcBef>
              <a:buFont typeface="Arial MT"/>
              <a:buChar char="•"/>
              <a:tabLst>
                <a:tab pos="240665" algn="l"/>
              </a:tabLst>
            </a:pPr>
            <a:r>
              <a:rPr sz="2400" b="1" dirty="0">
                <a:latin typeface="Courier New" panose="02070309020205020404" pitchFamily="49" charset="0"/>
                <a:cs typeface="Courier New" panose="02070309020205020404" pitchFamily="49" charset="0"/>
              </a:rPr>
              <a:t>Projected</a:t>
            </a:r>
            <a:r>
              <a:rPr sz="2400" b="1" spc="-40" dirty="0">
                <a:latin typeface="Courier New" panose="02070309020205020404" pitchFamily="49" charset="0"/>
                <a:cs typeface="Courier New" panose="02070309020205020404" pitchFamily="49" charset="0"/>
              </a:rPr>
              <a:t> </a:t>
            </a:r>
            <a:r>
              <a:rPr sz="2400" b="1" spc="-10" dirty="0">
                <a:latin typeface="Courier New" panose="02070309020205020404" pitchFamily="49" charset="0"/>
                <a:cs typeface="Courier New" panose="02070309020205020404" pitchFamily="49" charset="0"/>
              </a:rPr>
              <a:t>Year-</a:t>
            </a:r>
            <a:r>
              <a:rPr sz="2400" b="1" spc="-25" dirty="0">
                <a:latin typeface="Courier New" panose="02070309020205020404" pitchFamily="49" charset="0"/>
                <a:cs typeface="Courier New" panose="02070309020205020404" pitchFamily="49" charset="0"/>
              </a:rPr>
              <a:t>End</a:t>
            </a:r>
            <a:endParaRPr sz="2400" dirty="0">
              <a:latin typeface="Courier New" panose="02070309020205020404" pitchFamily="49" charset="0"/>
              <a:cs typeface="Courier New" panose="02070309020205020404" pitchFamily="49" charset="0"/>
            </a:endParaRPr>
          </a:p>
          <a:p>
            <a:pPr marL="12700">
              <a:lnSpc>
                <a:spcPts val="2595"/>
              </a:lnSpc>
            </a:pPr>
            <a:r>
              <a:rPr sz="2400" b="1" dirty="0">
                <a:latin typeface="Courier New" panose="02070309020205020404" pitchFamily="49" charset="0"/>
                <a:cs typeface="Courier New" panose="02070309020205020404" pitchFamily="49" charset="0"/>
              </a:rPr>
              <a:t>Cash</a:t>
            </a:r>
            <a:r>
              <a:rPr sz="2400" b="1" spc="-40" dirty="0">
                <a:latin typeface="Courier New" panose="02070309020205020404" pitchFamily="49" charset="0"/>
                <a:cs typeface="Courier New" panose="02070309020205020404" pitchFamily="49" charset="0"/>
              </a:rPr>
              <a:t> </a:t>
            </a:r>
            <a:r>
              <a:rPr sz="2400" b="1" spc="-10" dirty="0">
                <a:latin typeface="Courier New" panose="02070309020205020404" pitchFamily="49" charset="0"/>
                <a:cs typeface="Courier New" panose="02070309020205020404" pitchFamily="49" charset="0"/>
              </a:rPr>
              <a:t>Balance:</a:t>
            </a:r>
            <a:endParaRPr sz="2400" dirty="0">
              <a:latin typeface="Courier New" panose="02070309020205020404" pitchFamily="49" charset="0"/>
              <a:cs typeface="Courier New" panose="02070309020205020404" pitchFamily="49" charset="0"/>
            </a:endParaRPr>
          </a:p>
          <a:p>
            <a:pPr marL="12700">
              <a:lnSpc>
                <a:spcPts val="2595"/>
              </a:lnSpc>
            </a:pPr>
            <a:r>
              <a:rPr sz="2400" dirty="0">
                <a:latin typeface="Courier New" panose="02070309020205020404" pitchFamily="49" charset="0"/>
                <a:cs typeface="Courier New" panose="02070309020205020404" pitchFamily="49" charset="0"/>
              </a:rPr>
              <a:t>£50,000</a:t>
            </a:r>
            <a:r>
              <a:rPr sz="2400" spc="-50" dirty="0">
                <a:latin typeface="Courier New" panose="02070309020205020404" pitchFamily="49" charset="0"/>
                <a:cs typeface="Courier New" panose="02070309020205020404" pitchFamily="49" charset="0"/>
              </a:rPr>
              <a:t> </a:t>
            </a:r>
            <a:r>
              <a:rPr sz="2400" dirty="0">
                <a:latin typeface="Courier New" panose="02070309020205020404" pitchFamily="49" charset="0"/>
                <a:cs typeface="Courier New" panose="02070309020205020404" pitchFamily="49" charset="0"/>
              </a:rPr>
              <a:t>for</a:t>
            </a:r>
            <a:r>
              <a:rPr sz="2400" spc="-25" dirty="0">
                <a:latin typeface="Courier New" panose="02070309020205020404" pitchFamily="49" charset="0"/>
                <a:cs typeface="Courier New" panose="02070309020205020404" pitchFamily="49" charset="0"/>
              </a:rPr>
              <a:t> </a:t>
            </a:r>
            <a:r>
              <a:rPr sz="2400" spc="-10" dirty="0">
                <a:latin typeface="Courier New" panose="02070309020205020404" pitchFamily="49" charset="0"/>
                <a:cs typeface="Courier New" panose="02070309020205020404" pitchFamily="49" charset="0"/>
              </a:rPr>
              <a:t>growth</a:t>
            </a:r>
            <a:endParaRPr sz="2400" dirty="0">
              <a:latin typeface="Courier New" panose="02070309020205020404" pitchFamily="49" charset="0"/>
              <a:cs typeface="Courier New" panose="02070309020205020404" pitchFamily="49" charset="0"/>
            </a:endParaRPr>
          </a:p>
          <a:p>
            <a:pPr marL="12700">
              <a:lnSpc>
                <a:spcPts val="2735"/>
              </a:lnSpc>
            </a:pPr>
            <a:r>
              <a:rPr sz="2400" dirty="0">
                <a:latin typeface="Courier New" panose="02070309020205020404" pitchFamily="49" charset="0"/>
                <a:cs typeface="Courier New" panose="02070309020205020404" pitchFamily="49" charset="0"/>
              </a:rPr>
              <a:t>and</a:t>
            </a:r>
            <a:r>
              <a:rPr sz="2400" spc="-15" dirty="0">
                <a:latin typeface="Courier New" panose="02070309020205020404" pitchFamily="49" charset="0"/>
                <a:cs typeface="Courier New" panose="02070309020205020404" pitchFamily="49" charset="0"/>
              </a:rPr>
              <a:t> </a:t>
            </a:r>
            <a:r>
              <a:rPr sz="2400" spc="-10" dirty="0">
                <a:latin typeface="Courier New" panose="02070309020205020404" pitchFamily="49" charset="0"/>
                <a:cs typeface="Courier New" panose="02070309020205020404" pitchFamily="49" charset="0"/>
              </a:rPr>
              <a:t>liquidity</a:t>
            </a:r>
            <a:endParaRPr sz="2400" dirty="0">
              <a:latin typeface="Courier New" panose="02070309020205020404" pitchFamily="49" charset="0"/>
              <a:cs typeface="Courier New" panose="02070309020205020404" pitchFamily="49" charset="0"/>
            </a:endParaRPr>
          </a:p>
          <a:p>
            <a:pPr marL="12700" marR="53340" indent="227965">
              <a:lnSpc>
                <a:spcPct val="89600"/>
              </a:lnSpc>
              <a:spcBef>
                <a:spcPts val="655"/>
              </a:spcBef>
              <a:buFont typeface="Arial MT"/>
              <a:buChar char="•"/>
              <a:tabLst>
                <a:tab pos="240665" algn="l"/>
                <a:tab pos="728980" algn="l"/>
              </a:tabLst>
            </a:pPr>
            <a:r>
              <a:rPr sz="2400" spc="-50" dirty="0">
                <a:latin typeface="Courier New" panose="02070309020205020404" pitchFamily="49" charset="0"/>
                <a:cs typeface="Courier New" panose="02070309020205020404" pitchFamily="49" charset="0"/>
              </a:rPr>
              <a:t>✅</a:t>
            </a:r>
            <a:r>
              <a:rPr sz="2400" dirty="0">
                <a:latin typeface="Courier New" panose="02070309020205020404" pitchFamily="49" charset="0"/>
                <a:cs typeface="Courier New" panose="02070309020205020404" pitchFamily="49" charset="0"/>
              </a:rPr>
              <a:t>	</a:t>
            </a:r>
            <a:r>
              <a:rPr lang="en-US" sz="2400" dirty="0">
                <a:latin typeface="Courier New" panose="02070309020205020404" pitchFamily="49" charset="0"/>
                <a:cs typeface="Courier New" panose="02070309020205020404" pitchFamily="49" charset="0"/>
              </a:rPr>
              <a:t>✅ </a:t>
            </a:r>
            <a:r>
              <a:rPr lang="en-US" sz="2400" b="1" dirty="0">
                <a:latin typeface="Courier New" panose="02070309020205020404" pitchFamily="49" charset="0"/>
                <a:cs typeface="Courier New" panose="02070309020205020404" pitchFamily="49" charset="0"/>
              </a:rPr>
              <a:t>Conclusion Visual:</a:t>
            </a:r>
            <a:r>
              <a:rPr lang="en-US" sz="2400" dirty="0">
                <a:latin typeface="Courier New" panose="02070309020205020404" pitchFamily="49" charset="0"/>
                <a:cs typeface="Courier New" panose="02070309020205020404" pitchFamily="49" charset="0"/>
              </a:rPr>
              <a:t> Lean management + targeted funding = highly viable, low-risk, scalable, and aligned with government energy efficiency priorities.</a:t>
            </a:r>
          </a:p>
          <a:p>
            <a:pPr marL="12700" marR="53340" indent="227965">
              <a:lnSpc>
                <a:spcPct val="89600"/>
              </a:lnSpc>
              <a:spcBef>
                <a:spcPts val="655"/>
              </a:spcBef>
              <a:buFont typeface="Arial MT"/>
              <a:buChar char="•"/>
              <a:tabLst>
                <a:tab pos="240665" algn="l"/>
                <a:tab pos="728980" algn="l"/>
              </a:tabLst>
            </a:pPr>
            <a:endParaRPr sz="2400" dirty="0">
              <a:latin typeface="Courier New"/>
              <a:cs typeface="Courier New"/>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5654040" cy="6858000"/>
          </a:xfrm>
          <a:custGeom>
            <a:avLst/>
            <a:gdLst/>
            <a:ahLst/>
            <a:cxnLst/>
            <a:rect l="l" t="t" r="r" b="b"/>
            <a:pathLst>
              <a:path w="5654040" h="6858000">
                <a:moveTo>
                  <a:pt x="5163820" y="0"/>
                </a:moveTo>
                <a:lnTo>
                  <a:pt x="0" y="0"/>
                </a:lnTo>
                <a:lnTo>
                  <a:pt x="0" y="6857999"/>
                </a:lnTo>
                <a:lnTo>
                  <a:pt x="5654040" y="6857999"/>
                </a:lnTo>
                <a:lnTo>
                  <a:pt x="4722241" y="6857997"/>
                </a:lnTo>
                <a:lnTo>
                  <a:pt x="4704588" y="6843646"/>
                </a:lnTo>
                <a:lnTo>
                  <a:pt x="4700006" y="6838021"/>
                </a:lnTo>
                <a:lnTo>
                  <a:pt x="4697555" y="6831944"/>
                </a:lnTo>
                <a:lnTo>
                  <a:pt x="4697890" y="6825243"/>
                </a:lnTo>
                <a:lnTo>
                  <a:pt x="4701667" y="6817744"/>
                </a:lnTo>
                <a:lnTo>
                  <a:pt x="4693068" y="6793453"/>
                </a:lnTo>
                <a:lnTo>
                  <a:pt x="4691078" y="6784271"/>
                </a:lnTo>
                <a:lnTo>
                  <a:pt x="4694826" y="6777285"/>
                </a:lnTo>
                <a:lnTo>
                  <a:pt x="4703445" y="6759581"/>
                </a:lnTo>
                <a:lnTo>
                  <a:pt x="4700244" y="6742570"/>
                </a:lnTo>
                <a:lnTo>
                  <a:pt x="4696126" y="6730314"/>
                </a:lnTo>
                <a:lnTo>
                  <a:pt x="4692747" y="6719121"/>
                </a:lnTo>
                <a:lnTo>
                  <a:pt x="4691761" y="6705295"/>
                </a:lnTo>
                <a:lnTo>
                  <a:pt x="4689034" y="6686648"/>
                </a:lnTo>
                <a:lnTo>
                  <a:pt x="4687760" y="6672630"/>
                </a:lnTo>
                <a:lnTo>
                  <a:pt x="4685438" y="6658860"/>
                </a:lnTo>
                <a:lnTo>
                  <a:pt x="4679569" y="6640957"/>
                </a:lnTo>
                <a:lnTo>
                  <a:pt x="4673538" y="6609607"/>
                </a:lnTo>
                <a:lnTo>
                  <a:pt x="4672472" y="6585858"/>
                </a:lnTo>
                <a:lnTo>
                  <a:pt x="4675378" y="6541312"/>
                </a:lnTo>
                <a:lnTo>
                  <a:pt x="4672641" y="6500712"/>
                </a:lnTo>
                <a:lnTo>
                  <a:pt x="4666916" y="6456632"/>
                </a:lnTo>
                <a:lnTo>
                  <a:pt x="4653407" y="6370256"/>
                </a:lnTo>
                <a:lnTo>
                  <a:pt x="4646072" y="6331777"/>
                </a:lnTo>
                <a:lnTo>
                  <a:pt x="4637595" y="6295085"/>
                </a:lnTo>
                <a:lnTo>
                  <a:pt x="4631118" y="6259649"/>
                </a:lnTo>
                <a:lnTo>
                  <a:pt x="4629785" y="6224943"/>
                </a:lnTo>
                <a:lnTo>
                  <a:pt x="4626102" y="6089688"/>
                </a:lnTo>
                <a:lnTo>
                  <a:pt x="4620962" y="6050534"/>
                </a:lnTo>
                <a:lnTo>
                  <a:pt x="4615275" y="6018871"/>
                </a:lnTo>
                <a:lnTo>
                  <a:pt x="4614779" y="5993692"/>
                </a:lnTo>
                <a:lnTo>
                  <a:pt x="4625213" y="5973991"/>
                </a:lnTo>
                <a:lnTo>
                  <a:pt x="4622139" y="5956603"/>
                </a:lnTo>
                <a:lnTo>
                  <a:pt x="4625768" y="5950172"/>
                </a:lnTo>
                <a:lnTo>
                  <a:pt x="4630231" y="5947112"/>
                </a:lnTo>
                <a:lnTo>
                  <a:pt x="4629658" y="5939840"/>
                </a:lnTo>
                <a:lnTo>
                  <a:pt x="4610354" y="5906465"/>
                </a:lnTo>
                <a:lnTo>
                  <a:pt x="4606036" y="5862701"/>
                </a:lnTo>
                <a:lnTo>
                  <a:pt x="4605928" y="5850711"/>
                </a:lnTo>
                <a:lnTo>
                  <a:pt x="4606321" y="5845257"/>
                </a:lnTo>
                <a:lnTo>
                  <a:pt x="4607429" y="5838680"/>
                </a:lnTo>
                <a:lnTo>
                  <a:pt x="4609465" y="5823318"/>
                </a:lnTo>
                <a:lnTo>
                  <a:pt x="4608322" y="5769229"/>
                </a:lnTo>
                <a:lnTo>
                  <a:pt x="4612364" y="5744365"/>
                </a:lnTo>
                <a:lnTo>
                  <a:pt x="4618448" y="5691372"/>
                </a:lnTo>
                <a:lnTo>
                  <a:pt x="4622419" y="5667895"/>
                </a:lnTo>
                <a:lnTo>
                  <a:pt x="4620978" y="5651512"/>
                </a:lnTo>
                <a:lnTo>
                  <a:pt x="4626705" y="5633042"/>
                </a:lnTo>
                <a:lnTo>
                  <a:pt x="4634384" y="5613669"/>
                </a:lnTo>
                <a:lnTo>
                  <a:pt x="4638802" y="5594578"/>
                </a:lnTo>
                <a:lnTo>
                  <a:pt x="4634408" y="5552032"/>
                </a:lnTo>
                <a:lnTo>
                  <a:pt x="4634611" y="5527767"/>
                </a:lnTo>
                <a:lnTo>
                  <a:pt x="4636051" y="5504306"/>
                </a:lnTo>
                <a:lnTo>
                  <a:pt x="4635373" y="5464175"/>
                </a:lnTo>
                <a:lnTo>
                  <a:pt x="4630517" y="5412934"/>
                </a:lnTo>
                <a:lnTo>
                  <a:pt x="4626149" y="5358955"/>
                </a:lnTo>
                <a:lnTo>
                  <a:pt x="4619498" y="5269738"/>
                </a:lnTo>
                <a:lnTo>
                  <a:pt x="4616989" y="5242941"/>
                </a:lnTo>
                <a:lnTo>
                  <a:pt x="4614957" y="5225097"/>
                </a:lnTo>
                <a:lnTo>
                  <a:pt x="4614211" y="5214874"/>
                </a:lnTo>
                <a:lnTo>
                  <a:pt x="4615561" y="5210937"/>
                </a:lnTo>
                <a:lnTo>
                  <a:pt x="4599741" y="5178859"/>
                </a:lnTo>
                <a:lnTo>
                  <a:pt x="4599400" y="5153961"/>
                </a:lnTo>
                <a:lnTo>
                  <a:pt x="4604059" y="5132659"/>
                </a:lnTo>
                <a:lnTo>
                  <a:pt x="4603242" y="5111369"/>
                </a:lnTo>
                <a:lnTo>
                  <a:pt x="4606768" y="5074626"/>
                </a:lnTo>
                <a:lnTo>
                  <a:pt x="4609544" y="5048027"/>
                </a:lnTo>
                <a:lnTo>
                  <a:pt x="4611010" y="5027572"/>
                </a:lnTo>
                <a:lnTo>
                  <a:pt x="4610608" y="5009261"/>
                </a:lnTo>
                <a:lnTo>
                  <a:pt x="4623677" y="4989258"/>
                </a:lnTo>
                <a:lnTo>
                  <a:pt x="4640008" y="4968970"/>
                </a:lnTo>
                <a:lnTo>
                  <a:pt x="4649862" y="4947967"/>
                </a:lnTo>
                <a:lnTo>
                  <a:pt x="4643501" y="4925822"/>
                </a:lnTo>
                <a:lnTo>
                  <a:pt x="4653420" y="4922055"/>
                </a:lnTo>
                <a:lnTo>
                  <a:pt x="4651613" y="4907788"/>
                </a:lnTo>
                <a:lnTo>
                  <a:pt x="4649019" y="4890567"/>
                </a:lnTo>
                <a:lnTo>
                  <a:pt x="4656582" y="4877943"/>
                </a:lnTo>
                <a:lnTo>
                  <a:pt x="4666162" y="4871809"/>
                </a:lnTo>
                <a:lnTo>
                  <a:pt x="4669790" y="4863544"/>
                </a:lnTo>
                <a:lnTo>
                  <a:pt x="4670655" y="4854065"/>
                </a:lnTo>
                <a:lnTo>
                  <a:pt x="4671949" y="4844288"/>
                </a:lnTo>
                <a:lnTo>
                  <a:pt x="4683500" y="4824585"/>
                </a:lnTo>
                <a:lnTo>
                  <a:pt x="4691776" y="4791440"/>
                </a:lnTo>
                <a:lnTo>
                  <a:pt x="4695219" y="4756937"/>
                </a:lnTo>
                <a:lnTo>
                  <a:pt x="4692269" y="4733163"/>
                </a:lnTo>
                <a:lnTo>
                  <a:pt x="4697483" y="4698882"/>
                </a:lnTo>
                <a:lnTo>
                  <a:pt x="4702175" y="4673139"/>
                </a:lnTo>
                <a:lnTo>
                  <a:pt x="4704199" y="4650420"/>
                </a:lnTo>
                <a:lnTo>
                  <a:pt x="4701413" y="4625213"/>
                </a:lnTo>
                <a:lnTo>
                  <a:pt x="4700222" y="4600203"/>
                </a:lnTo>
                <a:lnTo>
                  <a:pt x="4702651" y="4579064"/>
                </a:lnTo>
                <a:lnTo>
                  <a:pt x="4707985" y="4559472"/>
                </a:lnTo>
                <a:lnTo>
                  <a:pt x="4715510" y="4539107"/>
                </a:lnTo>
                <a:lnTo>
                  <a:pt x="4716018" y="4488561"/>
                </a:lnTo>
                <a:lnTo>
                  <a:pt x="4716601" y="4473672"/>
                </a:lnTo>
                <a:lnTo>
                  <a:pt x="4718780" y="4453937"/>
                </a:lnTo>
                <a:lnTo>
                  <a:pt x="4721482" y="4432178"/>
                </a:lnTo>
                <a:lnTo>
                  <a:pt x="4723638" y="4411218"/>
                </a:lnTo>
                <a:lnTo>
                  <a:pt x="4714345" y="4362126"/>
                </a:lnTo>
                <a:lnTo>
                  <a:pt x="4717780" y="4313475"/>
                </a:lnTo>
                <a:lnTo>
                  <a:pt x="4723477" y="4265753"/>
                </a:lnTo>
                <a:lnTo>
                  <a:pt x="4720971" y="4219448"/>
                </a:lnTo>
                <a:lnTo>
                  <a:pt x="4722780" y="4192242"/>
                </a:lnTo>
                <a:lnTo>
                  <a:pt x="4723681" y="4174504"/>
                </a:lnTo>
                <a:lnTo>
                  <a:pt x="4727399" y="4153236"/>
                </a:lnTo>
                <a:lnTo>
                  <a:pt x="4737657" y="4115442"/>
                </a:lnTo>
                <a:lnTo>
                  <a:pt x="4758182" y="4048125"/>
                </a:lnTo>
                <a:lnTo>
                  <a:pt x="4760525" y="4011412"/>
                </a:lnTo>
                <a:lnTo>
                  <a:pt x="4768072" y="3960828"/>
                </a:lnTo>
                <a:lnTo>
                  <a:pt x="4771880" y="3911411"/>
                </a:lnTo>
                <a:lnTo>
                  <a:pt x="4763008" y="3878199"/>
                </a:lnTo>
                <a:lnTo>
                  <a:pt x="4759672" y="3847988"/>
                </a:lnTo>
                <a:lnTo>
                  <a:pt x="4759372" y="3831971"/>
                </a:lnTo>
                <a:lnTo>
                  <a:pt x="4756096" y="3814048"/>
                </a:lnTo>
                <a:lnTo>
                  <a:pt x="4743831" y="3778123"/>
                </a:lnTo>
                <a:lnTo>
                  <a:pt x="4743116" y="3761944"/>
                </a:lnTo>
                <a:lnTo>
                  <a:pt x="4738401" y="3742515"/>
                </a:lnTo>
                <a:lnTo>
                  <a:pt x="4732972" y="3723205"/>
                </a:lnTo>
                <a:lnTo>
                  <a:pt x="4730115" y="3707383"/>
                </a:lnTo>
                <a:lnTo>
                  <a:pt x="4728706" y="3693925"/>
                </a:lnTo>
                <a:lnTo>
                  <a:pt x="4728178" y="3682111"/>
                </a:lnTo>
                <a:lnTo>
                  <a:pt x="4727956" y="3664585"/>
                </a:lnTo>
                <a:lnTo>
                  <a:pt x="4722749" y="3653028"/>
                </a:lnTo>
                <a:lnTo>
                  <a:pt x="4715637" y="3641217"/>
                </a:lnTo>
                <a:lnTo>
                  <a:pt x="4715637" y="3606038"/>
                </a:lnTo>
                <a:lnTo>
                  <a:pt x="4723130" y="3597275"/>
                </a:lnTo>
                <a:lnTo>
                  <a:pt x="4720336" y="3586353"/>
                </a:lnTo>
                <a:lnTo>
                  <a:pt x="4722749" y="3569716"/>
                </a:lnTo>
                <a:lnTo>
                  <a:pt x="4718685" y="3552190"/>
                </a:lnTo>
                <a:lnTo>
                  <a:pt x="4711573" y="3542029"/>
                </a:lnTo>
                <a:lnTo>
                  <a:pt x="4702556" y="3531235"/>
                </a:lnTo>
                <a:lnTo>
                  <a:pt x="4696206" y="3496437"/>
                </a:lnTo>
                <a:lnTo>
                  <a:pt x="4702175" y="3486912"/>
                </a:lnTo>
                <a:lnTo>
                  <a:pt x="4697476" y="3476371"/>
                </a:lnTo>
                <a:lnTo>
                  <a:pt x="4696825" y="3465256"/>
                </a:lnTo>
                <a:lnTo>
                  <a:pt x="4695825" y="3424554"/>
                </a:lnTo>
                <a:lnTo>
                  <a:pt x="4694047" y="3419855"/>
                </a:lnTo>
                <a:lnTo>
                  <a:pt x="4695571" y="3415157"/>
                </a:lnTo>
                <a:lnTo>
                  <a:pt x="4692142" y="3409823"/>
                </a:lnTo>
                <a:lnTo>
                  <a:pt x="4693793" y="3407029"/>
                </a:lnTo>
                <a:lnTo>
                  <a:pt x="4681474" y="3378962"/>
                </a:lnTo>
                <a:lnTo>
                  <a:pt x="4676140" y="3362960"/>
                </a:lnTo>
                <a:lnTo>
                  <a:pt x="4660265" y="3332099"/>
                </a:lnTo>
                <a:lnTo>
                  <a:pt x="4662297" y="3325622"/>
                </a:lnTo>
                <a:lnTo>
                  <a:pt x="4646168" y="3278124"/>
                </a:lnTo>
                <a:lnTo>
                  <a:pt x="4648327" y="3277235"/>
                </a:lnTo>
                <a:lnTo>
                  <a:pt x="4654169" y="3262629"/>
                </a:lnTo>
                <a:lnTo>
                  <a:pt x="4653026" y="3258692"/>
                </a:lnTo>
                <a:lnTo>
                  <a:pt x="4650593" y="3233951"/>
                </a:lnTo>
                <a:lnTo>
                  <a:pt x="4654518" y="3222497"/>
                </a:lnTo>
                <a:lnTo>
                  <a:pt x="4654490" y="3209615"/>
                </a:lnTo>
                <a:lnTo>
                  <a:pt x="4640199" y="3180588"/>
                </a:lnTo>
                <a:lnTo>
                  <a:pt x="4644485" y="3174103"/>
                </a:lnTo>
                <a:lnTo>
                  <a:pt x="4645723" y="3167475"/>
                </a:lnTo>
                <a:lnTo>
                  <a:pt x="4644199" y="3160228"/>
                </a:lnTo>
                <a:lnTo>
                  <a:pt x="4640199" y="3151886"/>
                </a:lnTo>
                <a:lnTo>
                  <a:pt x="4640589" y="3137275"/>
                </a:lnTo>
                <a:lnTo>
                  <a:pt x="4645040" y="3126724"/>
                </a:lnTo>
                <a:lnTo>
                  <a:pt x="4647039" y="3116720"/>
                </a:lnTo>
                <a:lnTo>
                  <a:pt x="4640072" y="3103753"/>
                </a:lnTo>
                <a:lnTo>
                  <a:pt x="4645247" y="3097224"/>
                </a:lnTo>
                <a:lnTo>
                  <a:pt x="4644993" y="3082099"/>
                </a:lnTo>
                <a:lnTo>
                  <a:pt x="4645072" y="3068212"/>
                </a:lnTo>
                <a:lnTo>
                  <a:pt x="4651248" y="3065399"/>
                </a:lnTo>
                <a:lnTo>
                  <a:pt x="4648160" y="3054244"/>
                </a:lnTo>
                <a:lnTo>
                  <a:pt x="4642453" y="3042269"/>
                </a:lnTo>
                <a:lnTo>
                  <a:pt x="4636031" y="3030555"/>
                </a:lnTo>
                <a:lnTo>
                  <a:pt x="4630801" y="3020187"/>
                </a:lnTo>
                <a:lnTo>
                  <a:pt x="4627407" y="3009606"/>
                </a:lnTo>
                <a:lnTo>
                  <a:pt x="4619049" y="2997398"/>
                </a:lnTo>
                <a:lnTo>
                  <a:pt x="4619371" y="2991104"/>
                </a:lnTo>
                <a:lnTo>
                  <a:pt x="4620895" y="2987802"/>
                </a:lnTo>
                <a:lnTo>
                  <a:pt x="4624197" y="2983484"/>
                </a:lnTo>
                <a:lnTo>
                  <a:pt x="4630547" y="2977261"/>
                </a:lnTo>
                <a:lnTo>
                  <a:pt x="4625905" y="2962288"/>
                </a:lnTo>
                <a:lnTo>
                  <a:pt x="4626752" y="2949019"/>
                </a:lnTo>
                <a:lnTo>
                  <a:pt x="4629814" y="2933487"/>
                </a:lnTo>
                <a:lnTo>
                  <a:pt x="4631817" y="2911729"/>
                </a:lnTo>
                <a:lnTo>
                  <a:pt x="4630491" y="2890170"/>
                </a:lnTo>
                <a:lnTo>
                  <a:pt x="4624705" y="2825877"/>
                </a:lnTo>
                <a:lnTo>
                  <a:pt x="4624705" y="2804160"/>
                </a:lnTo>
                <a:lnTo>
                  <a:pt x="4617974" y="2790190"/>
                </a:lnTo>
                <a:lnTo>
                  <a:pt x="4613275" y="2760217"/>
                </a:lnTo>
                <a:lnTo>
                  <a:pt x="4619498" y="2751074"/>
                </a:lnTo>
                <a:lnTo>
                  <a:pt x="4615434" y="2740279"/>
                </a:lnTo>
                <a:lnTo>
                  <a:pt x="4619117" y="2726436"/>
                </a:lnTo>
                <a:lnTo>
                  <a:pt x="4615180" y="2725039"/>
                </a:lnTo>
                <a:lnTo>
                  <a:pt x="4608068" y="2715895"/>
                </a:lnTo>
                <a:lnTo>
                  <a:pt x="4621911" y="2665603"/>
                </a:lnTo>
                <a:lnTo>
                  <a:pt x="4626737" y="2635377"/>
                </a:lnTo>
                <a:lnTo>
                  <a:pt x="4626864" y="2606040"/>
                </a:lnTo>
                <a:lnTo>
                  <a:pt x="4633087" y="2596515"/>
                </a:lnTo>
                <a:lnTo>
                  <a:pt x="4634144" y="2585321"/>
                </a:lnTo>
                <a:lnTo>
                  <a:pt x="4633261" y="2573448"/>
                </a:lnTo>
                <a:lnTo>
                  <a:pt x="4632069" y="2561457"/>
                </a:lnTo>
                <a:lnTo>
                  <a:pt x="4632198" y="2549905"/>
                </a:lnTo>
                <a:lnTo>
                  <a:pt x="4648073" y="2496439"/>
                </a:lnTo>
                <a:lnTo>
                  <a:pt x="4649622" y="2487505"/>
                </a:lnTo>
                <a:lnTo>
                  <a:pt x="4656627" y="2454826"/>
                </a:lnTo>
                <a:lnTo>
                  <a:pt x="4658106" y="2445892"/>
                </a:lnTo>
                <a:lnTo>
                  <a:pt x="4657228" y="2438939"/>
                </a:lnTo>
                <a:lnTo>
                  <a:pt x="4658141" y="2416032"/>
                </a:lnTo>
                <a:lnTo>
                  <a:pt x="4657979" y="2408936"/>
                </a:lnTo>
                <a:lnTo>
                  <a:pt x="4673576" y="2395970"/>
                </a:lnTo>
                <a:lnTo>
                  <a:pt x="4677410" y="2369312"/>
                </a:lnTo>
                <a:lnTo>
                  <a:pt x="4680196" y="2344177"/>
                </a:lnTo>
                <a:lnTo>
                  <a:pt x="4692650" y="2335784"/>
                </a:lnTo>
                <a:lnTo>
                  <a:pt x="4705490" y="2312866"/>
                </a:lnTo>
                <a:lnTo>
                  <a:pt x="4717367" y="2295985"/>
                </a:lnTo>
                <a:lnTo>
                  <a:pt x="4727457" y="2280080"/>
                </a:lnTo>
                <a:lnTo>
                  <a:pt x="4734941" y="2260091"/>
                </a:lnTo>
                <a:lnTo>
                  <a:pt x="4736625" y="2238386"/>
                </a:lnTo>
                <a:lnTo>
                  <a:pt x="4736131" y="2223611"/>
                </a:lnTo>
                <a:lnTo>
                  <a:pt x="4736280" y="2210407"/>
                </a:lnTo>
                <a:lnTo>
                  <a:pt x="4739894" y="2193416"/>
                </a:lnTo>
                <a:lnTo>
                  <a:pt x="4737276" y="2169882"/>
                </a:lnTo>
                <a:lnTo>
                  <a:pt x="4733623" y="2149157"/>
                </a:lnTo>
                <a:lnTo>
                  <a:pt x="4735232" y="2129194"/>
                </a:lnTo>
                <a:lnTo>
                  <a:pt x="4748403" y="2107946"/>
                </a:lnTo>
                <a:lnTo>
                  <a:pt x="4754880" y="2024252"/>
                </a:lnTo>
                <a:lnTo>
                  <a:pt x="4793742" y="1969389"/>
                </a:lnTo>
                <a:lnTo>
                  <a:pt x="4797806" y="1961134"/>
                </a:lnTo>
                <a:lnTo>
                  <a:pt x="4808601" y="1945132"/>
                </a:lnTo>
                <a:lnTo>
                  <a:pt x="4807839" y="1942084"/>
                </a:lnTo>
                <a:lnTo>
                  <a:pt x="4802886" y="1935607"/>
                </a:lnTo>
                <a:lnTo>
                  <a:pt x="4803126" y="1930048"/>
                </a:lnTo>
                <a:lnTo>
                  <a:pt x="4805680" y="1910207"/>
                </a:lnTo>
                <a:lnTo>
                  <a:pt x="4804156" y="1909952"/>
                </a:lnTo>
                <a:lnTo>
                  <a:pt x="4804029" y="1909190"/>
                </a:lnTo>
                <a:lnTo>
                  <a:pt x="4811014" y="1899412"/>
                </a:lnTo>
                <a:lnTo>
                  <a:pt x="4813046" y="1895094"/>
                </a:lnTo>
                <a:lnTo>
                  <a:pt x="4799076" y="1892427"/>
                </a:lnTo>
                <a:lnTo>
                  <a:pt x="4796817" y="1885209"/>
                </a:lnTo>
                <a:lnTo>
                  <a:pt x="4797679" y="1876123"/>
                </a:lnTo>
                <a:lnTo>
                  <a:pt x="4797682" y="1867441"/>
                </a:lnTo>
                <a:lnTo>
                  <a:pt x="4792853" y="1861439"/>
                </a:lnTo>
                <a:lnTo>
                  <a:pt x="4799282" y="1848897"/>
                </a:lnTo>
                <a:lnTo>
                  <a:pt x="4805045" y="1835785"/>
                </a:lnTo>
                <a:lnTo>
                  <a:pt x="4806823" y="1830577"/>
                </a:lnTo>
                <a:lnTo>
                  <a:pt x="4806569" y="1830451"/>
                </a:lnTo>
                <a:lnTo>
                  <a:pt x="4806188" y="1829180"/>
                </a:lnTo>
                <a:lnTo>
                  <a:pt x="4806569" y="1827529"/>
                </a:lnTo>
                <a:lnTo>
                  <a:pt x="4807712" y="1824863"/>
                </a:lnTo>
                <a:lnTo>
                  <a:pt x="4809998" y="1821052"/>
                </a:lnTo>
                <a:lnTo>
                  <a:pt x="4812411" y="1807083"/>
                </a:lnTo>
                <a:lnTo>
                  <a:pt x="4809109" y="1805304"/>
                </a:lnTo>
                <a:lnTo>
                  <a:pt x="4809871" y="1804415"/>
                </a:lnTo>
                <a:lnTo>
                  <a:pt x="4816129" y="1800494"/>
                </a:lnTo>
                <a:lnTo>
                  <a:pt x="4819650" y="1796954"/>
                </a:lnTo>
                <a:lnTo>
                  <a:pt x="4817264" y="1792128"/>
                </a:lnTo>
                <a:lnTo>
                  <a:pt x="4805807" y="1784350"/>
                </a:lnTo>
                <a:lnTo>
                  <a:pt x="4812579" y="1774447"/>
                </a:lnTo>
                <a:lnTo>
                  <a:pt x="4812363" y="1765522"/>
                </a:lnTo>
                <a:lnTo>
                  <a:pt x="4809503" y="1755024"/>
                </a:lnTo>
                <a:lnTo>
                  <a:pt x="4808347" y="1740408"/>
                </a:lnTo>
                <a:lnTo>
                  <a:pt x="4815498" y="1734377"/>
                </a:lnTo>
                <a:lnTo>
                  <a:pt x="4818316" y="1728263"/>
                </a:lnTo>
                <a:lnTo>
                  <a:pt x="4817705" y="1722030"/>
                </a:lnTo>
                <a:lnTo>
                  <a:pt x="4814570" y="1715642"/>
                </a:lnTo>
                <a:lnTo>
                  <a:pt x="4820521" y="1699595"/>
                </a:lnTo>
                <a:lnTo>
                  <a:pt x="4822840" y="1683083"/>
                </a:lnTo>
                <a:lnTo>
                  <a:pt x="4823946" y="1665833"/>
                </a:lnTo>
                <a:lnTo>
                  <a:pt x="4826254" y="1647571"/>
                </a:lnTo>
                <a:lnTo>
                  <a:pt x="4835663" y="1630136"/>
                </a:lnTo>
                <a:lnTo>
                  <a:pt x="4836096" y="1613915"/>
                </a:lnTo>
                <a:lnTo>
                  <a:pt x="4833576" y="1597314"/>
                </a:lnTo>
                <a:lnTo>
                  <a:pt x="4834128" y="1578737"/>
                </a:lnTo>
                <a:lnTo>
                  <a:pt x="4830064" y="1545971"/>
                </a:lnTo>
                <a:lnTo>
                  <a:pt x="4830710" y="1541117"/>
                </a:lnTo>
                <a:lnTo>
                  <a:pt x="4830286" y="1532572"/>
                </a:lnTo>
                <a:lnTo>
                  <a:pt x="4829175" y="1519936"/>
                </a:lnTo>
                <a:lnTo>
                  <a:pt x="4828921" y="1519682"/>
                </a:lnTo>
                <a:lnTo>
                  <a:pt x="4832223" y="1514855"/>
                </a:lnTo>
                <a:lnTo>
                  <a:pt x="4833491" y="1503048"/>
                </a:lnTo>
                <a:lnTo>
                  <a:pt x="4833598" y="1475386"/>
                </a:lnTo>
                <a:lnTo>
                  <a:pt x="4834509" y="1463294"/>
                </a:lnTo>
                <a:lnTo>
                  <a:pt x="4837457" y="1456991"/>
                </a:lnTo>
                <a:lnTo>
                  <a:pt x="4841716" y="1446307"/>
                </a:lnTo>
                <a:lnTo>
                  <a:pt x="4845260" y="1435862"/>
                </a:lnTo>
                <a:lnTo>
                  <a:pt x="4846066" y="1430274"/>
                </a:lnTo>
                <a:lnTo>
                  <a:pt x="4845050" y="1429512"/>
                </a:lnTo>
                <a:lnTo>
                  <a:pt x="4864227" y="1403985"/>
                </a:lnTo>
                <a:lnTo>
                  <a:pt x="4871466" y="1360932"/>
                </a:lnTo>
                <a:lnTo>
                  <a:pt x="4899533" y="1302003"/>
                </a:lnTo>
                <a:lnTo>
                  <a:pt x="4903216" y="1210817"/>
                </a:lnTo>
                <a:lnTo>
                  <a:pt x="4911379" y="1201622"/>
                </a:lnTo>
                <a:lnTo>
                  <a:pt x="4915662" y="1192022"/>
                </a:lnTo>
                <a:lnTo>
                  <a:pt x="4917753" y="1178421"/>
                </a:lnTo>
                <a:lnTo>
                  <a:pt x="4919345" y="1157224"/>
                </a:lnTo>
                <a:lnTo>
                  <a:pt x="4925820" y="1129377"/>
                </a:lnTo>
                <a:lnTo>
                  <a:pt x="4927615" y="1110472"/>
                </a:lnTo>
                <a:lnTo>
                  <a:pt x="4926006" y="1091447"/>
                </a:lnTo>
                <a:lnTo>
                  <a:pt x="4922266" y="1063244"/>
                </a:lnTo>
                <a:lnTo>
                  <a:pt x="4931042" y="1022986"/>
                </a:lnTo>
                <a:lnTo>
                  <a:pt x="4941617" y="984837"/>
                </a:lnTo>
                <a:lnTo>
                  <a:pt x="4961503" y="942425"/>
                </a:lnTo>
                <a:lnTo>
                  <a:pt x="4998212" y="889380"/>
                </a:lnTo>
                <a:lnTo>
                  <a:pt x="5024501" y="816355"/>
                </a:lnTo>
                <a:lnTo>
                  <a:pt x="5031950" y="804574"/>
                </a:lnTo>
                <a:lnTo>
                  <a:pt x="5042852" y="785828"/>
                </a:lnTo>
                <a:lnTo>
                  <a:pt x="5051468" y="766439"/>
                </a:lnTo>
                <a:lnTo>
                  <a:pt x="5052060" y="752728"/>
                </a:lnTo>
                <a:lnTo>
                  <a:pt x="5067046" y="724408"/>
                </a:lnTo>
                <a:lnTo>
                  <a:pt x="5072380" y="722502"/>
                </a:lnTo>
                <a:lnTo>
                  <a:pt x="5075428" y="717550"/>
                </a:lnTo>
                <a:lnTo>
                  <a:pt x="5074666" y="697229"/>
                </a:lnTo>
                <a:lnTo>
                  <a:pt x="5074285" y="693420"/>
                </a:lnTo>
                <a:lnTo>
                  <a:pt x="5074793" y="690879"/>
                </a:lnTo>
                <a:lnTo>
                  <a:pt x="5075682" y="689228"/>
                </a:lnTo>
                <a:lnTo>
                  <a:pt x="5076190" y="689101"/>
                </a:lnTo>
                <a:lnTo>
                  <a:pt x="5076317" y="681609"/>
                </a:lnTo>
                <a:lnTo>
                  <a:pt x="5084575" y="665227"/>
                </a:lnTo>
                <a:lnTo>
                  <a:pt x="5117973" y="601345"/>
                </a:lnTo>
                <a:lnTo>
                  <a:pt x="5114815" y="590224"/>
                </a:lnTo>
                <a:lnTo>
                  <a:pt x="5111575" y="582294"/>
                </a:lnTo>
                <a:lnTo>
                  <a:pt x="5113883" y="579127"/>
                </a:lnTo>
                <a:lnTo>
                  <a:pt x="5127371" y="582295"/>
                </a:lnTo>
                <a:lnTo>
                  <a:pt x="5127752" y="577088"/>
                </a:lnTo>
                <a:lnTo>
                  <a:pt x="5130546" y="574294"/>
                </a:lnTo>
                <a:lnTo>
                  <a:pt x="5134737" y="572515"/>
                </a:lnTo>
                <a:lnTo>
                  <a:pt x="5136515" y="572135"/>
                </a:lnTo>
                <a:lnTo>
                  <a:pt x="5132324" y="536066"/>
                </a:lnTo>
                <a:lnTo>
                  <a:pt x="5134991" y="531622"/>
                </a:lnTo>
                <a:lnTo>
                  <a:pt x="5121529" y="491363"/>
                </a:lnTo>
                <a:lnTo>
                  <a:pt x="5118608" y="487299"/>
                </a:lnTo>
                <a:lnTo>
                  <a:pt x="5117846" y="481964"/>
                </a:lnTo>
                <a:lnTo>
                  <a:pt x="5121783" y="473837"/>
                </a:lnTo>
                <a:lnTo>
                  <a:pt x="5123688" y="472059"/>
                </a:lnTo>
                <a:lnTo>
                  <a:pt x="5140452" y="354583"/>
                </a:lnTo>
                <a:lnTo>
                  <a:pt x="5142041" y="297308"/>
                </a:lnTo>
                <a:lnTo>
                  <a:pt x="5143754" y="265683"/>
                </a:lnTo>
                <a:lnTo>
                  <a:pt x="5142341" y="233558"/>
                </a:lnTo>
                <a:lnTo>
                  <a:pt x="5139499" y="218614"/>
                </a:lnTo>
                <a:lnTo>
                  <a:pt x="5137038" y="207551"/>
                </a:lnTo>
                <a:lnTo>
                  <a:pt x="5136769" y="187071"/>
                </a:lnTo>
                <a:lnTo>
                  <a:pt x="5134858" y="166020"/>
                </a:lnTo>
                <a:lnTo>
                  <a:pt x="5133197" y="144684"/>
                </a:lnTo>
                <a:lnTo>
                  <a:pt x="5135036" y="130349"/>
                </a:lnTo>
                <a:lnTo>
                  <a:pt x="5143627" y="130301"/>
                </a:lnTo>
                <a:lnTo>
                  <a:pt x="5132068" y="96246"/>
                </a:lnTo>
                <a:lnTo>
                  <a:pt x="5137832" y="75406"/>
                </a:lnTo>
                <a:lnTo>
                  <a:pt x="5147859" y="53756"/>
                </a:lnTo>
                <a:lnTo>
                  <a:pt x="5149088" y="17272"/>
                </a:lnTo>
                <a:lnTo>
                  <a:pt x="5155184" y="13843"/>
                </a:lnTo>
                <a:lnTo>
                  <a:pt x="5159756" y="8381"/>
                </a:lnTo>
                <a:lnTo>
                  <a:pt x="5163312" y="1650"/>
                </a:lnTo>
                <a:lnTo>
                  <a:pt x="5163820" y="0"/>
                </a:lnTo>
                <a:close/>
              </a:path>
            </a:pathLst>
          </a:custGeom>
          <a:solidFill>
            <a:srgbClr val="82766A">
              <a:alpha val="14901"/>
            </a:srgbClr>
          </a:solidFill>
        </p:spPr>
        <p:txBody>
          <a:bodyPr wrap="square" lIns="0" tIns="0" rIns="0" bIns="0" rtlCol="0"/>
          <a:lstStyle/>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1. EPC Check (UK Government Website)</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rPr>
              <a:t>→ Find properties with </a:t>
            </a:r>
            <a:r>
              <a:rPr lang="en-US" sz="1800" b="1" dirty="0">
                <a:latin typeface="Courier New" panose="02070309020205020404" pitchFamily="49" charset="0"/>
                <a:cs typeface="Courier New" panose="02070309020205020404" pitchFamily="49" charset="0"/>
              </a:rPr>
              <a:t>low ratings (D–E)</a:t>
            </a:r>
            <a:endParaRPr lang="en-US" sz="1800" dirty="0">
              <a:latin typeface="Courier New" panose="02070309020205020404" pitchFamily="49" charset="0"/>
              <a:cs typeface="Courier New" panose="02070309020205020404" pitchFamily="49" charset="0"/>
            </a:endParaRPr>
          </a:p>
          <a:p>
            <a:pPr>
              <a:lnSpc>
                <a:spcPct val="90000"/>
              </a:lnSpc>
            </a:pPr>
            <a:endParaRPr lang="en-US" sz="1800" dirty="0">
              <a:latin typeface="Courier New" panose="02070309020205020404" pitchFamily="49" charset="0"/>
              <a:cs typeface="Courier New" panose="02070309020205020404" pitchFamily="49" charset="0"/>
            </a:endParaRPr>
          </a:p>
          <a:p>
            <a:pPr>
              <a:lnSpc>
                <a:spcPct val="90000"/>
              </a:lnSpc>
            </a:pPr>
            <a:r>
              <a:rPr lang="en-US" sz="1800" dirty="0">
                <a:latin typeface="Courier New" panose="02070309020205020404" pitchFamily="49" charset="0"/>
                <a:cs typeface="Courier New" panose="02070309020205020404" pitchFamily="49" charset="0"/>
              </a:rPr>
              <a:t>⬇️</a:t>
            </a:r>
          </a:p>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2. Select Target Properties</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rPr>
              <a:t>→ Focus on homes with </a:t>
            </a:r>
            <a:r>
              <a:rPr lang="en-US" sz="1800" b="1" dirty="0">
                <a:latin typeface="Courier New" panose="02070309020205020404" pitchFamily="49" charset="0"/>
                <a:cs typeface="Courier New" panose="02070309020205020404" pitchFamily="49" charset="0"/>
              </a:rPr>
              <a:t>high energy loss potential</a:t>
            </a:r>
            <a:endParaRPr lang="en-US" sz="1800" dirty="0">
              <a:latin typeface="Courier New" panose="02070309020205020404" pitchFamily="49" charset="0"/>
              <a:cs typeface="Courier New" panose="02070309020205020404" pitchFamily="49" charset="0"/>
            </a:endParaRPr>
          </a:p>
          <a:p>
            <a:pPr>
              <a:lnSpc>
                <a:spcPct val="90000"/>
              </a:lnSpc>
            </a:pPr>
            <a:endParaRPr lang="en-US" sz="1800" dirty="0">
              <a:latin typeface="Courier New" panose="02070309020205020404" pitchFamily="49" charset="0"/>
              <a:cs typeface="Courier New" panose="02070309020205020404" pitchFamily="49" charset="0"/>
            </a:endParaRPr>
          </a:p>
          <a:p>
            <a:pPr>
              <a:lnSpc>
                <a:spcPct val="90000"/>
              </a:lnSpc>
            </a:pPr>
            <a:r>
              <a:rPr lang="en-US" sz="1800" dirty="0">
                <a:latin typeface="Courier New" panose="02070309020205020404" pitchFamily="49" charset="0"/>
                <a:cs typeface="Courier New" panose="02070309020205020404" pitchFamily="49" charset="0"/>
              </a:rPr>
              <a:t>⬇️</a:t>
            </a:r>
          </a:p>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3. Property Assessment</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rPr>
              <a:t>→ Check </a:t>
            </a:r>
            <a:r>
              <a:rPr lang="en-US" sz="1800" b="1" dirty="0">
                <a:latin typeface="Courier New" panose="02070309020205020404" pitchFamily="49" charset="0"/>
                <a:cs typeface="Courier New" panose="02070309020205020404" pitchFamily="49" charset="0"/>
              </a:rPr>
              <a:t>insulation, damp, ventilation, structure</a:t>
            </a:r>
          </a:p>
          <a:p>
            <a:pPr>
              <a:lnSpc>
                <a:spcPct val="90000"/>
              </a:lnSpc>
            </a:pPr>
            <a:endParaRPr lang="en-US" sz="1800" b="1" dirty="0">
              <a:latin typeface="Courier New" panose="02070309020205020404" pitchFamily="49" charset="0"/>
              <a:cs typeface="Courier New" panose="02070309020205020404" pitchFamily="49" charset="0"/>
            </a:endParaRPr>
          </a:p>
          <a:p>
            <a:pPr>
              <a:lnSpc>
                <a:spcPct val="90000"/>
              </a:lnSpc>
            </a:pPr>
            <a:r>
              <a:rPr lang="en-US" sz="1800" dirty="0">
                <a:latin typeface="Courier New" panose="02070309020205020404" pitchFamily="49" charset="0"/>
                <a:cs typeface="Courier New" panose="02070309020205020404" pitchFamily="49" charset="0"/>
              </a:rPr>
              <a:t>⬇️</a:t>
            </a:r>
          </a:p>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4. Retrofit Proposal</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rPr>
              <a:t>→ Offer </a:t>
            </a:r>
            <a:r>
              <a:rPr lang="en-US" sz="1800" b="1" dirty="0">
                <a:latin typeface="Courier New" panose="02070309020205020404" pitchFamily="49" charset="0"/>
                <a:cs typeface="Courier New" panose="02070309020205020404" pitchFamily="49" charset="0"/>
              </a:rPr>
              <a:t>tailored solutions + energy savings</a:t>
            </a:r>
            <a:endParaRPr lang="en-US" sz="1800" dirty="0">
              <a:latin typeface="Courier New" panose="02070309020205020404" pitchFamily="49" charset="0"/>
              <a:cs typeface="Courier New" panose="02070309020205020404" pitchFamily="49" charset="0"/>
            </a:endParaRPr>
          </a:p>
          <a:p>
            <a:pPr>
              <a:lnSpc>
                <a:spcPct val="90000"/>
              </a:lnSpc>
            </a:pPr>
            <a:r>
              <a:rPr lang="en-US" sz="1800" dirty="0">
                <a:latin typeface="Courier New" panose="02070309020205020404" pitchFamily="49" charset="0"/>
                <a:cs typeface="Courier New" panose="02070309020205020404" pitchFamily="49" charset="0"/>
              </a:rPr>
              <a:t>⬇️</a:t>
            </a:r>
          </a:p>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5. Implementation &amp; Improvement</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rPr>
              <a:t>→ Increase </a:t>
            </a:r>
            <a:r>
              <a:rPr lang="en-US" sz="1800" b="1" dirty="0">
                <a:latin typeface="Courier New" panose="02070309020205020404" pitchFamily="49" charset="0"/>
                <a:cs typeface="Courier New" panose="02070309020205020404" pitchFamily="49" charset="0"/>
              </a:rPr>
              <a:t>efficiency, comfort, and property value</a:t>
            </a:r>
            <a:endParaRPr lang="en-US" sz="1800" dirty="0">
              <a:latin typeface="Courier New" panose="02070309020205020404" pitchFamily="49" charset="0"/>
              <a:cs typeface="Courier New" panose="02070309020205020404" pitchFamily="49" charset="0"/>
            </a:endParaRPr>
          </a:p>
          <a:p>
            <a:pPr>
              <a:lnSpc>
                <a:spcPct val="90000"/>
              </a:lnSpc>
            </a:pPr>
            <a:br>
              <a:rPr lang="en-US" sz="1800" dirty="0">
                <a:latin typeface="Courier New" panose="02070309020205020404" pitchFamily="49" charset="0"/>
                <a:cs typeface="Courier New" panose="02070309020205020404" pitchFamily="49" charset="0"/>
              </a:rPr>
            </a:br>
            <a:endParaRPr lang="en-US" sz="1800" dirty="0">
              <a:latin typeface="Courier New" panose="02070309020205020404" pitchFamily="49" charset="0"/>
              <a:cs typeface="Courier New" panose="02070309020205020404" pitchFamily="49" charset="0"/>
            </a:endParaRPr>
          </a:p>
          <a:p>
            <a:pPr indent="-228600">
              <a:lnSpc>
                <a:spcPct val="90000"/>
              </a:lnSpc>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 Reference (mention while speaking):</a:t>
            </a:r>
          </a:p>
          <a:p>
            <a:pPr indent="-228600">
              <a:lnSpc>
                <a:spcPct val="90000"/>
              </a:lnSpc>
              <a:buFont typeface="Arial" panose="020B0604020202020204" pitchFamily="34" charset="0"/>
              <a:buChar char="•"/>
            </a:pPr>
            <a:r>
              <a:rPr lang="en-US" sz="1800" dirty="0">
                <a:latin typeface="Courier New" panose="02070309020205020404" pitchFamily="49" charset="0"/>
                <a:cs typeface="Courier New" panose="02070309020205020404" pitchFamily="49" charset="0"/>
              </a:rPr>
              <a:t>UK Government EPC Register:</a:t>
            </a:r>
            <a:br>
              <a:rPr lang="en-US" sz="1800" dirty="0">
                <a:latin typeface="Courier New" panose="02070309020205020404" pitchFamily="49" charset="0"/>
                <a:cs typeface="Courier New" panose="02070309020205020404" pitchFamily="49" charset="0"/>
              </a:rPr>
            </a:br>
            <a:r>
              <a:rPr lang="en-US" sz="1800" dirty="0">
                <a:latin typeface="Courier New" panose="02070309020205020404" pitchFamily="49" charset="0"/>
                <a:cs typeface="Courier New" panose="02070309020205020404" pitchFamily="49" charset="0"/>
                <a:hlinkClick r:id="rId2"/>
              </a:rPr>
              <a:t>https://www.gov.uk/find-energy-certificate</a:t>
            </a:r>
            <a:endParaRPr lang="en-US" sz="1800" dirty="0">
              <a:latin typeface="Courier New" panose="02070309020205020404" pitchFamily="49" charset="0"/>
              <a:cs typeface="Courier New" panose="02070309020205020404" pitchFamily="49" charset="0"/>
            </a:endParaRPr>
          </a:p>
          <a:p>
            <a:endParaRPr dirty="0"/>
          </a:p>
        </p:txBody>
      </p:sp>
      <p:pic>
        <p:nvPicPr>
          <p:cNvPr id="9" name="object 9"/>
          <p:cNvPicPr/>
          <p:nvPr/>
        </p:nvPicPr>
        <p:blipFill>
          <a:blip r:embed="rId3" cstate="print"/>
          <a:stretch>
            <a:fillRect/>
          </a:stretch>
        </p:blipFill>
        <p:spPr>
          <a:xfrm>
            <a:off x="5550408" y="661416"/>
            <a:ext cx="5943599" cy="555955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208247"/>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3" name="object 3"/>
          <p:cNvSpPr txBox="1"/>
          <p:nvPr/>
        </p:nvSpPr>
        <p:spPr>
          <a:xfrm>
            <a:off x="533400" y="208246"/>
            <a:ext cx="8790305" cy="6441507"/>
          </a:xfrm>
          <a:prstGeom prst="rect">
            <a:avLst/>
          </a:prstGeom>
        </p:spPr>
        <p:txBody>
          <a:bodyPr vert="horz" wrap="square" lIns="0" tIns="13970" rIns="0" bIns="0" rtlCol="0">
            <a:spAutoFit/>
          </a:bodyPr>
          <a:lstStyle/>
          <a:p>
            <a:pPr marL="12700">
              <a:lnSpc>
                <a:spcPct val="100000"/>
              </a:lnSpc>
              <a:spcBef>
                <a:spcPts val="110"/>
              </a:spcBef>
            </a:pPr>
            <a:r>
              <a:rPr sz="3200" b="1" dirty="0">
                <a:latin typeface="Courier New"/>
                <a:cs typeface="Courier New"/>
              </a:rPr>
              <a:t>Whole</a:t>
            </a:r>
            <a:r>
              <a:rPr sz="3200" b="1" spc="-75" dirty="0">
                <a:latin typeface="Courier New"/>
                <a:cs typeface="Courier New"/>
              </a:rPr>
              <a:t> </a:t>
            </a:r>
            <a:r>
              <a:rPr sz="3200" b="1" dirty="0">
                <a:latin typeface="Courier New"/>
                <a:cs typeface="Courier New"/>
              </a:rPr>
              <a:t>House</a:t>
            </a:r>
            <a:r>
              <a:rPr sz="3200" b="1" spc="-75" dirty="0">
                <a:latin typeface="Courier New"/>
                <a:cs typeface="Courier New"/>
              </a:rPr>
              <a:t> </a:t>
            </a:r>
            <a:r>
              <a:rPr sz="3200" b="1" spc="-10" dirty="0">
                <a:latin typeface="Courier New"/>
                <a:cs typeface="Courier New"/>
              </a:rPr>
              <a:t>Approach</a:t>
            </a:r>
            <a:endParaRPr sz="3200" dirty="0">
              <a:latin typeface="Courier New"/>
              <a:cs typeface="Courier New"/>
            </a:endParaRPr>
          </a:p>
          <a:p>
            <a:pPr>
              <a:lnSpc>
                <a:spcPct val="100000"/>
              </a:lnSpc>
              <a:spcBef>
                <a:spcPts val="190"/>
              </a:spcBef>
            </a:pPr>
            <a:endParaRPr sz="3200" dirty="0">
              <a:latin typeface="Courier New"/>
              <a:cs typeface="Courier New"/>
            </a:endParaRPr>
          </a:p>
          <a:p>
            <a:pPr marL="469900" marR="222885" indent="-457200">
              <a:lnSpc>
                <a:spcPct val="100000"/>
              </a:lnSpc>
              <a:buFont typeface="Arial MT"/>
              <a:buChar char="•"/>
              <a:tabLst>
                <a:tab pos="469900" algn="l"/>
              </a:tabLst>
            </a:pPr>
            <a:r>
              <a:rPr sz="3200" dirty="0">
                <a:latin typeface="Courier New"/>
                <a:cs typeface="Courier New"/>
              </a:rPr>
              <a:t>Focus</a:t>
            </a:r>
            <a:r>
              <a:rPr sz="3200" spc="-65" dirty="0">
                <a:latin typeface="Courier New"/>
                <a:cs typeface="Courier New"/>
              </a:rPr>
              <a:t> </a:t>
            </a:r>
            <a:r>
              <a:rPr sz="3200" dirty="0">
                <a:latin typeface="Courier New"/>
                <a:cs typeface="Courier New"/>
              </a:rPr>
              <a:t>on</a:t>
            </a:r>
            <a:r>
              <a:rPr sz="3200" spc="-55" dirty="0">
                <a:latin typeface="Courier New"/>
                <a:cs typeface="Courier New"/>
              </a:rPr>
              <a:t> </a:t>
            </a:r>
            <a:r>
              <a:rPr sz="3200" dirty="0">
                <a:latin typeface="Courier New"/>
                <a:cs typeface="Courier New"/>
              </a:rPr>
              <a:t>the</a:t>
            </a:r>
            <a:r>
              <a:rPr sz="3200" spc="-85" dirty="0">
                <a:latin typeface="Courier New"/>
                <a:cs typeface="Courier New"/>
              </a:rPr>
              <a:t> </a:t>
            </a:r>
            <a:r>
              <a:rPr sz="3200" b="1" dirty="0">
                <a:latin typeface="Courier New"/>
                <a:cs typeface="Courier New"/>
              </a:rPr>
              <a:t>entire</a:t>
            </a:r>
            <a:r>
              <a:rPr sz="3200" b="1" spc="-60" dirty="0">
                <a:latin typeface="Courier New"/>
                <a:cs typeface="Courier New"/>
              </a:rPr>
              <a:t> </a:t>
            </a:r>
            <a:r>
              <a:rPr sz="3200" b="1" dirty="0">
                <a:latin typeface="Courier New"/>
                <a:cs typeface="Courier New"/>
              </a:rPr>
              <a:t>property</a:t>
            </a:r>
            <a:r>
              <a:rPr sz="3200" dirty="0">
                <a:latin typeface="Courier New"/>
                <a:cs typeface="Courier New"/>
              </a:rPr>
              <a:t>,</a:t>
            </a:r>
            <a:r>
              <a:rPr sz="3200" spc="-80" dirty="0">
                <a:latin typeface="Courier New"/>
                <a:cs typeface="Courier New"/>
              </a:rPr>
              <a:t> </a:t>
            </a:r>
            <a:r>
              <a:rPr sz="3200" dirty="0">
                <a:latin typeface="Courier New"/>
                <a:cs typeface="Courier New"/>
              </a:rPr>
              <a:t>not</a:t>
            </a:r>
            <a:r>
              <a:rPr sz="3200" spc="-55" dirty="0">
                <a:latin typeface="Courier New"/>
                <a:cs typeface="Courier New"/>
              </a:rPr>
              <a:t> </a:t>
            </a:r>
            <a:r>
              <a:rPr sz="3200" spc="-20" dirty="0">
                <a:latin typeface="Courier New"/>
                <a:cs typeface="Courier New"/>
              </a:rPr>
              <a:t>just </a:t>
            </a:r>
            <a:r>
              <a:rPr sz="3200" dirty="0">
                <a:latin typeface="Courier New"/>
                <a:cs typeface="Courier New"/>
              </a:rPr>
              <a:t>one</a:t>
            </a:r>
            <a:r>
              <a:rPr sz="3200" spc="-45" dirty="0">
                <a:latin typeface="Courier New"/>
                <a:cs typeface="Courier New"/>
              </a:rPr>
              <a:t> </a:t>
            </a:r>
            <a:r>
              <a:rPr sz="3200" spc="-10" dirty="0">
                <a:latin typeface="Courier New"/>
                <a:cs typeface="Courier New"/>
              </a:rPr>
              <a:t>element</a:t>
            </a:r>
            <a:endParaRPr sz="3200" dirty="0">
              <a:latin typeface="Courier New"/>
              <a:cs typeface="Courier New"/>
            </a:endParaRPr>
          </a:p>
          <a:p>
            <a:pPr marL="469900" marR="1282700" indent="-457200">
              <a:lnSpc>
                <a:spcPct val="100000"/>
              </a:lnSpc>
              <a:spcBef>
                <a:spcPts val="5"/>
              </a:spcBef>
              <a:buFont typeface="Arial MT"/>
              <a:buChar char="•"/>
              <a:tabLst>
                <a:tab pos="469900" algn="l"/>
              </a:tabLst>
            </a:pPr>
            <a:r>
              <a:rPr sz="3200" dirty="0">
                <a:latin typeface="Courier New"/>
                <a:cs typeface="Courier New"/>
              </a:rPr>
              <a:t>Improves</a:t>
            </a:r>
            <a:r>
              <a:rPr sz="3200" spc="-140" dirty="0">
                <a:latin typeface="Courier New"/>
                <a:cs typeface="Courier New"/>
              </a:rPr>
              <a:t> </a:t>
            </a:r>
            <a:r>
              <a:rPr sz="3200" b="1" dirty="0">
                <a:latin typeface="Courier New"/>
                <a:cs typeface="Courier New"/>
              </a:rPr>
              <a:t>insulation,</a:t>
            </a:r>
            <a:r>
              <a:rPr sz="3200" b="1" spc="-120" dirty="0">
                <a:latin typeface="Courier New"/>
                <a:cs typeface="Courier New"/>
              </a:rPr>
              <a:t> </a:t>
            </a:r>
            <a:r>
              <a:rPr sz="3200" b="1" spc="-10" dirty="0">
                <a:latin typeface="Courier New"/>
                <a:cs typeface="Courier New"/>
              </a:rPr>
              <a:t>ventilation, </a:t>
            </a:r>
            <a:r>
              <a:rPr sz="3200" b="1" dirty="0">
                <a:latin typeface="Courier New"/>
                <a:cs typeface="Courier New"/>
              </a:rPr>
              <a:t>heating,</a:t>
            </a:r>
            <a:r>
              <a:rPr sz="3200" b="1" spc="-75" dirty="0">
                <a:latin typeface="Courier New"/>
                <a:cs typeface="Courier New"/>
              </a:rPr>
              <a:t> </a:t>
            </a:r>
            <a:r>
              <a:rPr sz="3200" b="1" dirty="0">
                <a:latin typeface="Courier New"/>
                <a:cs typeface="Courier New"/>
              </a:rPr>
              <a:t>and</a:t>
            </a:r>
            <a:r>
              <a:rPr sz="3200" b="1" spc="-50" dirty="0">
                <a:latin typeface="Courier New"/>
                <a:cs typeface="Courier New"/>
              </a:rPr>
              <a:t> </a:t>
            </a:r>
            <a:r>
              <a:rPr sz="3200" b="1" spc="-10" dirty="0">
                <a:latin typeface="Courier New"/>
                <a:cs typeface="Courier New"/>
              </a:rPr>
              <a:t>cooling</a:t>
            </a:r>
            <a:endParaRPr sz="3200" dirty="0">
              <a:latin typeface="Courier New"/>
              <a:cs typeface="Courier New"/>
            </a:endParaRPr>
          </a:p>
          <a:p>
            <a:pPr marL="469900" marR="5080" indent="-457200">
              <a:lnSpc>
                <a:spcPct val="100000"/>
              </a:lnSpc>
              <a:buFont typeface="Arial MT"/>
              <a:buChar char="•"/>
              <a:tabLst>
                <a:tab pos="469900" algn="l"/>
              </a:tabLst>
            </a:pPr>
            <a:r>
              <a:rPr sz="3200" dirty="0">
                <a:latin typeface="Courier New"/>
                <a:cs typeface="Courier New"/>
              </a:rPr>
              <a:t>Creates</a:t>
            </a:r>
            <a:r>
              <a:rPr sz="3200" spc="-80" dirty="0">
                <a:latin typeface="Courier New"/>
                <a:cs typeface="Courier New"/>
              </a:rPr>
              <a:t> </a:t>
            </a:r>
            <a:r>
              <a:rPr sz="3200" dirty="0">
                <a:latin typeface="Courier New"/>
                <a:cs typeface="Courier New"/>
              </a:rPr>
              <a:t>a</a:t>
            </a:r>
            <a:r>
              <a:rPr sz="3200" spc="-50" dirty="0">
                <a:latin typeface="Courier New"/>
                <a:cs typeface="Courier New"/>
              </a:rPr>
              <a:t> </a:t>
            </a:r>
            <a:r>
              <a:rPr sz="3200" b="1" dirty="0">
                <a:latin typeface="Courier New"/>
                <a:cs typeface="Courier New"/>
              </a:rPr>
              <a:t>balanced</a:t>
            </a:r>
            <a:r>
              <a:rPr sz="3200" b="1" spc="-80" dirty="0">
                <a:latin typeface="Courier New"/>
                <a:cs typeface="Courier New"/>
              </a:rPr>
              <a:t> </a:t>
            </a:r>
            <a:r>
              <a:rPr sz="3200" b="1" dirty="0">
                <a:latin typeface="Courier New"/>
                <a:cs typeface="Courier New"/>
              </a:rPr>
              <a:t>and</a:t>
            </a:r>
            <a:r>
              <a:rPr sz="3200" b="1" spc="-60" dirty="0">
                <a:latin typeface="Courier New"/>
                <a:cs typeface="Courier New"/>
              </a:rPr>
              <a:t> </a:t>
            </a:r>
            <a:r>
              <a:rPr sz="3200" b="1" spc="-10" dirty="0">
                <a:latin typeface="Courier New"/>
                <a:cs typeface="Courier New"/>
              </a:rPr>
              <a:t>energy-efficient system</a:t>
            </a:r>
            <a:endParaRPr sz="3200" dirty="0">
              <a:latin typeface="Courier New"/>
              <a:cs typeface="Courier New"/>
            </a:endParaRPr>
          </a:p>
          <a:p>
            <a:pPr marL="469265" indent="-456565">
              <a:lnSpc>
                <a:spcPct val="100000"/>
              </a:lnSpc>
              <a:spcBef>
                <a:spcPts val="5"/>
              </a:spcBef>
              <a:buFont typeface="Arial MT"/>
              <a:buChar char="•"/>
              <a:tabLst>
                <a:tab pos="469265" algn="l"/>
              </a:tabLst>
            </a:pPr>
            <a:r>
              <a:rPr sz="3200" dirty="0">
                <a:latin typeface="Courier New"/>
                <a:cs typeface="Courier New"/>
              </a:rPr>
              <a:t>Reduces</a:t>
            </a:r>
            <a:r>
              <a:rPr sz="3200" spc="-105" dirty="0">
                <a:latin typeface="Courier New"/>
                <a:cs typeface="Courier New"/>
              </a:rPr>
              <a:t> </a:t>
            </a:r>
            <a:r>
              <a:rPr sz="3200" b="1" dirty="0">
                <a:latin typeface="Courier New"/>
                <a:cs typeface="Courier New"/>
              </a:rPr>
              <a:t>damp,</a:t>
            </a:r>
            <a:r>
              <a:rPr sz="3200" b="1" spc="-70" dirty="0">
                <a:latin typeface="Courier New"/>
                <a:cs typeface="Courier New"/>
              </a:rPr>
              <a:t> </a:t>
            </a:r>
            <a:r>
              <a:rPr sz="3200" b="1" dirty="0">
                <a:latin typeface="Courier New"/>
                <a:cs typeface="Courier New"/>
              </a:rPr>
              <a:t>mould,</a:t>
            </a:r>
            <a:r>
              <a:rPr sz="3200" b="1" spc="-75" dirty="0">
                <a:latin typeface="Courier New"/>
                <a:cs typeface="Courier New"/>
              </a:rPr>
              <a:t> </a:t>
            </a:r>
            <a:r>
              <a:rPr sz="3200" b="1" dirty="0">
                <a:latin typeface="Courier New"/>
                <a:cs typeface="Courier New"/>
              </a:rPr>
              <a:t>and</a:t>
            </a:r>
            <a:r>
              <a:rPr sz="3200" b="1" spc="-70" dirty="0">
                <a:latin typeface="Courier New"/>
                <a:cs typeface="Courier New"/>
              </a:rPr>
              <a:t> </a:t>
            </a:r>
            <a:r>
              <a:rPr sz="3200" b="1" dirty="0">
                <a:latin typeface="Courier New"/>
                <a:cs typeface="Courier New"/>
              </a:rPr>
              <a:t>health</a:t>
            </a:r>
            <a:r>
              <a:rPr sz="3200" b="1" spc="-95" dirty="0">
                <a:latin typeface="Courier New"/>
                <a:cs typeface="Courier New"/>
              </a:rPr>
              <a:t> </a:t>
            </a:r>
            <a:r>
              <a:rPr sz="3200" b="1" spc="-10" dirty="0">
                <a:latin typeface="Courier New"/>
                <a:cs typeface="Courier New"/>
              </a:rPr>
              <a:t>risks</a:t>
            </a:r>
            <a:endParaRPr sz="3200" dirty="0">
              <a:latin typeface="Courier New"/>
              <a:cs typeface="Courier New"/>
            </a:endParaRPr>
          </a:p>
          <a:p>
            <a:pPr marL="469900" marR="424180" indent="-457200">
              <a:lnSpc>
                <a:spcPct val="100000"/>
              </a:lnSpc>
              <a:buFont typeface="Arial MT"/>
              <a:buChar char="•"/>
              <a:tabLst>
                <a:tab pos="469900" algn="l"/>
              </a:tabLst>
            </a:pPr>
            <a:r>
              <a:rPr sz="3200" dirty="0">
                <a:latin typeface="Courier New"/>
                <a:cs typeface="Courier New"/>
              </a:rPr>
              <a:t>Helps</a:t>
            </a:r>
            <a:r>
              <a:rPr sz="3200" spc="-75" dirty="0">
                <a:latin typeface="Courier New"/>
                <a:cs typeface="Courier New"/>
              </a:rPr>
              <a:t> </a:t>
            </a:r>
            <a:r>
              <a:rPr sz="3200" dirty="0">
                <a:latin typeface="Courier New"/>
                <a:cs typeface="Courier New"/>
              </a:rPr>
              <a:t>lower</a:t>
            </a:r>
            <a:r>
              <a:rPr sz="3200" spc="-60" dirty="0">
                <a:latin typeface="Courier New"/>
                <a:cs typeface="Courier New"/>
              </a:rPr>
              <a:t> </a:t>
            </a:r>
            <a:r>
              <a:rPr sz="3200" dirty="0">
                <a:latin typeface="Courier New"/>
                <a:cs typeface="Courier New"/>
              </a:rPr>
              <a:t>energy</a:t>
            </a:r>
            <a:r>
              <a:rPr sz="3200" spc="-90" dirty="0">
                <a:latin typeface="Courier New"/>
                <a:cs typeface="Courier New"/>
              </a:rPr>
              <a:t> </a:t>
            </a:r>
            <a:r>
              <a:rPr sz="3200" dirty="0">
                <a:latin typeface="Courier New"/>
                <a:cs typeface="Courier New"/>
              </a:rPr>
              <a:t>costs</a:t>
            </a:r>
            <a:r>
              <a:rPr sz="3200" spc="-60" dirty="0">
                <a:latin typeface="Courier New"/>
                <a:cs typeface="Courier New"/>
              </a:rPr>
              <a:t> </a:t>
            </a:r>
            <a:r>
              <a:rPr sz="3200" dirty="0">
                <a:latin typeface="Courier New"/>
                <a:cs typeface="Courier New"/>
              </a:rPr>
              <a:t>and</a:t>
            </a:r>
            <a:r>
              <a:rPr sz="3200" spc="-60" dirty="0">
                <a:latin typeface="Courier New"/>
                <a:cs typeface="Courier New"/>
              </a:rPr>
              <a:t> </a:t>
            </a:r>
            <a:r>
              <a:rPr sz="3200" spc="-10" dirty="0">
                <a:latin typeface="Courier New"/>
                <a:cs typeface="Courier New"/>
              </a:rPr>
              <a:t>supports </a:t>
            </a:r>
            <a:r>
              <a:rPr sz="3200" dirty="0">
                <a:latin typeface="Courier New"/>
                <a:cs typeface="Courier New"/>
              </a:rPr>
              <a:t>local</a:t>
            </a:r>
            <a:r>
              <a:rPr sz="3200" spc="-50" dirty="0">
                <a:latin typeface="Courier New"/>
                <a:cs typeface="Courier New"/>
              </a:rPr>
              <a:t> </a:t>
            </a:r>
            <a:r>
              <a:rPr sz="3200" spc="-20" dirty="0">
                <a:latin typeface="Courier New"/>
                <a:cs typeface="Courier New"/>
              </a:rPr>
              <a:t>jobs</a:t>
            </a:r>
            <a:endParaRPr sz="3200" dirty="0">
              <a:latin typeface="Courier New"/>
              <a:cs typeface="Courier New"/>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82766A">
              <a:alpha val="14901"/>
            </a:srgbClr>
          </a:solidFill>
        </p:spPr>
        <p:txBody>
          <a:bodyPr wrap="square" lIns="0" tIns="0" rIns="0" bIns="0" rtlCol="0"/>
          <a:lstStyle/>
          <a:p>
            <a:endParaRPr/>
          </a:p>
        </p:txBody>
      </p:sp>
      <p:grpSp>
        <p:nvGrpSpPr>
          <p:cNvPr id="3" name="object 3"/>
          <p:cNvGrpSpPr/>
          <p:nvPr/>
        </p:nvGrpSpPr>
        <p:grpSpPr>
          <a:xfrm>
            <a:off x="0" y="0"/>
            <a:ext cx="4038600" cy="6858000"/>
            <a:chOff x="0" y="0"/>
            <a:chExt cx="4038600" cy="6858000"/>
          </a:xfrm>
        </p:grpSpPr>
        <p:pic>
          <p:nvPicPr>
            <p:cNvPr id="4" name="object 4"/>
            <p:cNvPicPr/>
            <p:nvPr/>
          </p:nvPicPr>
          <p:blipFill>
            <a:blip r:embed="rId2" cstate="print"/>
            <a:stretch>
              <a:fillRect/>
            </a:stretch>
          </p:blipFill>
          <p:spPr>
            <a:xfrm>
              <a:off x="0" y="3441698"/>
              <a:ext cx="4038599" cy="3416300"/>
            </a:xfrm>
            <a:prstGeom prst="rect">
              <a:avLst/>
            </a:prstGeom>
          </p:spPr>
        </p:pic>
        <p:pic>
          <p:nvPicPr>
            <p:cNvPr id="5" name="object 5"/>
            <p:cNvPicPr/>
            <p:nvPr/>
          </p:nvPicPr>
          <p:blipFill>
            <a:blip r:embed="rId3" cstate="print"/>
            <a:stretch>
              <a:fillRect/>
            </a:stretch>
          </p:blipFill>
          <p:spPr>
            <a:xfrm>
              <a:off x="0" y="0"/>
              <a:ext cx="3831335" cy="3493008"/>
            </a:xfrm>
            <a:prstGeom prst="rect">
              <a:avLst/>
            </a:prstGeom>
          </p:spPr>
        </p:pic>
      </p:grpSp>
      <p:sp>
        <p:nvSpPr>
          <p:cNvPr id="6" name="object 6"/>
          <p:cNvSpPr txBox="1"/>
          <p:nvPr/>
        </p:nvSpPr>
        <p:spPr>
          <a:xfrm>
            <a:off x="4495800" y="533400"/>
            <a:ext cx="6651625" cy="5448935"/>
          </a:xfrm>
          <a:prstGeom prst="rect">
            <a:avLst/>
          </a:prstGeom>
        </p:spPr>
        <p:txBody>
          <a:bodyPr vert="horz" wrap="square" lIns="0" tIns="61594" rIns="0" bIns="0" rtlCol="0">
            <a:spAutoFit/>
          </a:bodyPr>
          <a:lstStyle/>
          <a:p>
            <a:pPr marL="12700" marR="1509395" indent="227329">
              <a:lnSpc>
                <a:spcPts val="3030"/>
              </a:lnSpc>
              <a:spcBef>
                <a:spcPts val="484"/>
              </a:spcBef>
              <a:buFont typeface="Arial MT"/>
              <a:buChar char="•"/>
              <a:tabLst>
                <a:tab pos="240029" algn="l"/>
              </a:tabLst>
            </a:pPr>
            <a:r>
              <a:rPr sz="2800" b="1" dirty="0">
                <a:latin typeface="Courier New"/>
                <a:cs typeface="Courier New"/>
              </a:rPr>
              <a:t>Moisture,</a:t>
            </a:r>
            <a:r>
              <a:rPr sz="2800" b="1" spc="-150" dirty="0">
                <a:latin typeface="Courier New"/>
                <a:cs typeface="Courier New"/>
              </a:rPr>
              <a:t> </a:t>
            </a:r>
            <a:r>
              <a:rPr sz="2800" b="1" dirty="0">
                <a:latin typeface="Courier New"/>
                <a:cs typeface="Courier New"/>
              </a:rPr>
              <a:t>Ventilation</a:t>
            </a:r>
            <a:r>
              <a:rPr sz="2800" b="1" spc="-165" dirty="0">
                <a:latin typeface="Courier New"/>
                <a:cs typeface="Courier New"/>
              </a:rPr>
              <a:t> </a:t>
            </a:r>
            <a:r>
              <a:rPr sz="2800" b="1" spc="-50" dirty="0">
                <a:latin typeface="Courier New"/>
                <a:cs typeface="Courier New"/>
              </a:rPr>
              <a:t>&amp; </a:t>
            </a:r>
            <a:r>
              <a:rPr sz="2800" b="1" dirty="0">
                <a:latin typeface="Courier New"/>
                <a:cs typeface="Courier New"/>
              </a:rPr>
              <a:t>Structural</a:t>
            </a:r>
            <a:r>
              <a:rPr sz="2800" b="1" spc="-145" dirty="0">
                <a:latin typeface="Courier New"/>
                <a:cs typeface="Courier New"/>
              </a:rPr>
              <a:t> </a:t>
            </a:r>
            <a:r>
              <a:rPr sz="2800" b="1" spc="-20" dirty="0">
                <a:latin typeface="Courier New"/>
                <a:cs typeface="Courier New"/>
              </a:rPr>
              <a:t>Risks</a:t>
            </a:r>
            <a:endParaRPr sz="2800" dirty="0">
              <a:latin typeface="Courier New"/>
              <a:cs typeface="Courier New"/>
            </a:endParaRPr>
          </a:p>
          <a:p>
            <a:pPr marL="468630" lvl="1" indent="-227329">
              <a:lnSpc>
                <a:spcPts val="2805"/>
              </a:lnSpc>
              <a:buFont typeface="Arial MT"/>
              <a:buChar char="•"/>
              <a:tabLst>
                <a:tab pos="468630" algn="l"/>
              </a:tabLst>
            </a:pPr>
            <a:r>
              <a:rPr sz="2800" dirty="0">
                <a:latin typeface="Courier New"/>
                <a:cs typeface="Courier New"/>
              </a:rPr>
              <a:t>Moisture</a:t>
            </a:r>
            <a:r>
              <a:rPr sz="2800" spc="-100" dirty="0">
                <a:latin typeface="Courier New"/>
                <a:cs typeface="Courier New"/>
              </a:rPr>
              <a:t> </a:t>
            </a:r>
            <a:r>
              <a:rPr sz="2800" dirty="0">
                <a:latin typeface="Courier New"/>
                <a:cs typeface="Courier New"/>
              </a:rPr>
              <a:t>is</a:t>
            </a:r>
            <a:r>
              <a:rPr sz="2800" spc="-45" dirty="0">
                <a:latin typeface="Courier New"/>
                <a:cs typeface="Courier New"/>
              </a:rPr>
              <a:t> </a:t>
            </a:r>
            <a:r>
              <a:rPr sz="2800" dirty="0">
                <a:latin typeface="Courier New"/>
                <a:cs typeface="Courier New"/>
              </a:rPr>
              <a:t>the</a:t>
            </a:r>
            <a:r>
              <a:rPr sz="2800" spc="-70" dirty="0">
                <a:latin typeface="Courier New"/>
                <a:cs typeface="Courier New"/>
              </a:rPr>
              <a:t> </a:t>
            </a:r>
            <a:r>
              <a:rPr sz="2800" dirty="0">
                <a:latin typeface="Courier New"/>
                <a:cs typeface="Courier New"/>
              </a:rPr>
              <a:t>main</a:t>
            </a:r>
            <a:r>
              <a:rPr sz="2800" spc="-70" dirty="0">
                <a:latin typeface="Courier New"/>
                <a:cs typeface="Courier New"/>
              </a:rPr>
              <a:t> </a:t>
            </a:r>
            <a:r>
              <a:rPr sz="2800" dirty="0">
                <a:latin typeface="Courier New"/>
                <a:cs typeface="Courier New"/>
              </a:rPr>
              <a:t>cause</a:t>
            </a:r>
            <a:r>
              <a:rPr sz="2800" spc="-85" dirty="0">
                <a:latin typeface="Courier New"/>
                <a:cs typeface="Courier New"/>
              </a:rPr>
              <a:t> </a:t>
            </a:r>
            <a:r>
              <a:rPr sz="2800" spc="-25" dirty="0">
                <a:latin typeface="Courier New"/>
                <a:cs typeface="Courier New"/>
              </a:rPr>
              <a:t>of</a:t>
            </a:r>
            <a:endParaRPr sz="2800" dirty="0">
              <a:latin typeface="Courier New"/>
              <a:cs typeface="Courier New"/>
            </a:endParaRPr>
          </a:p>
          <a:p>
            <a:pPr marL="469900">
              <a:lnSpc>
                <a:spcPts val="3025"/>
              </a:lnSpc>
            </a:pPr>
            <a:r>
              <a:rPr sz="2800" dirty="0">
                <a:latin typeface="Courier New"/>
                <a:cs typeface="Courier New"/>
              </a:rPr>
              <a:t>mould</a:t>
            </a:r>
            <a:r>
              <a:rPr sz="2800" spc="-60" dirty="0">
                <a:latin typeface="Courier New"/>
                <a:cs typeface="Courier New"/>
              </a:rPr>
              <a:t> </a:t>
            </a:r>
            <a:r>
              <a:rPr sz="2800" spc="-10" dirty="0">
                <a:latin typeface="Courier New"/>
                <a:cs typeface="Courier New"/>
              </a:rPr>
              <a:t>growth</a:t>
            </a:r>
            <a:endParaRPr sz="2800" dirty="0">
              <a:latin typeface="Courier New"/>
              <a:cs typeface="Courier New"/>
            </a:endParaRPr>
          </a:p>
          <a:p>
            <a:pPr marL="468630" marR="636270" lvl="1" indent="-227329">
              <a:lnSpc>
                <a:spcPts val="3030"/>
              </a:lnSpc>
              <a:spcBef>
                <a:spcPts val="209"/>
              </a:spcBef>
              <a:buFont typeface="Arial MT"/>
              <a:buChar char="•"/>
              <a:tabLst>
                <a:tab pos="469900" algn="l"/>
              </a:tabLst>
            </a:pPr>
            <a:r>
              <a:rPr sz="2800" dirty="0">
                <a:latin typeface="Courier New"/>
                <a:cs typeface="Courier New"/>
              </a:rPr>
              <a:t>Poor</a:t>
            </a:r>
            <a:r>
              <a:rPr sz="2800" spc="-114" dirty="0">
                <a:latin typeface="Courier New"/>
                <a:cs typeface="Courier New"/>
              </a:rPr>
              <a:t> </a:t>
            </a:r>
            <a:r>
              <a:rPr sz="2800" dirty="0">
                <a:latin typeface="Courier New"/>
                <a:cs typeface="Courier New"/>
              </a:rPr>
              <a:t>ventilation</a:t>
            </a:r>
            <a:r>
              <a:rPr sz="2800" spc="-140" dirty="0">
                <a:latin typeface="Courier New"/>
                <a:cs typeface="Courier New"/>
              </a:rPr>
              <a:t> </a:t>
            </a:r>
            <a:r>
              <a:rPr sz="2800" spc="-10" dirty="0">
                <a:latin typeface="Courier New"/>
                <a:cs typeface="Courier New"/>
              </a:rPr>
              <a:t>increases 	</a:t>
            </a:r>
            <a:r>
              <a:rPr sz="2800" dirty="0">
                <a:latin typeface="Courier New"/>
                <a:cs typeface="Courier New"/>
              </a:rPr>
              <a:t>condensation</a:t>
            </a:r>
            <a:r>
              <a:rPr sz="2800" spc="-155" dirty="0">
                <a:latin typeface="Courier New"/>
                <a:cs typeface="Courier New"/>
              </a:rPr>
              <a:t> </a:t>
            </a:r>
            <a:r>
              <a:rPr sz="2800" dirty="0">
                <a:latin typeface="Courier New"/>
                <a:cs typeface="Courier New"/>
              </a:rPr>
              <a:t>and</a:t>
            </a:r>
            <a:r>
              <a:rPr sz="2800" spc="-100" dirty="0">
                <a:latin typeface="Courier New"/>
                <a:cs typeface="Courier New"/>
              </a:rPr>
              <a:t> </a:t>
            </a:r>
            <a:r>
              <a:rPr sz="2800" spc="-20" dirty="0">
                <a:latin typeface="Courier New"/>
                <a:cs typeface="Courier New"/>
              </a:rPr>
              <a:t>damp</a:t>
            </a:r>
            <a:endParaRPr sz="2800" dirty="0">
              <a:latin typeface="Courier New"/>
              <a:cs typeface="Courier New"/>
            </a:endParaRPr>
          </a:p>
          <a:p>
            <a:pPr marL="468630" marR="212090" lvl="1" indent="-227329">
              <a:lnSpc>
                <a:spcPts val="3020"/>
              </a:lnSpc>
              <a:buFont typeface="Arial MT"/>
              <a:buChar char="•"/>
              <a:tabLst>
                <a:tab pos="469900" algn="l"/>
              </a:tabLst>
            </a:pPr>
            <a:r>
              <a:rPr sz="2800" dirty="0">
                <a:latin typeface="Courier New"/>
                <a:cs typeface="Courier New"/>
              </a:rPr>
              <a:t>Mould</a:t>
            </a:r>
            <a:r>
              <a:rPr sz="2800" spc="-70" dirty="0">
                <a:latin typeface="Courier New"/>
                <a:cs typeface="Courier New"/>
              </a:rPr>
              <a:t> </a:t>
            </a:r>
            <a:r>
              <a:rPr sz="2800" dirty="0">
                <a:latin typeface="Courier New"/>
                <a:cs typeface="Courier New"/>
              </a:rPr>
              <a:t>often</a:t>
            </a:r>
            <a:r>
              <a:rPr sz="2800" spc="-60" dirty="0">
                <a:latin typeface="Courier New"/>
                <a:cs typeface="Courier New"/>
              </a:rPr>
              <a:t> </a:t>
            </a:r>
            <a:r>
              <a:rPr sz="2800" dirty="0">
                <a:latin typeface="Courier New"/>
                <a:cs typeface="Courier New"/>
              </a:rPr>
              <a:t>appears</a:t>
            </a:r>
            <a:r>
              <a:rPr sz="2800" spc="-80" dirty="0">
                <a:latin typeface="Courier New"/>
                <a:cs typeface="Courier New"/>
              </a:rPr>
              <a:t> </a:t>
            </a:r>
            <a:r>
              <a:rPr sz="2800" dirty="0">
                <a:latin typeface="Courier New"/>
                <a:cs typeface="Courier New"/>
              </a:rPr>
              <a:t>on</a:t>
            </a:r>
            <a:r>
              <a:rPr sz="2800" spc="-60" dirty="0">
                <a:latin typeface="Courier New"/>
                <a:cs typeface="Courier New"/>
              </a:rPr>
              <a:t> </a:t>
            </a:r>
            <a:r>
              <a:rPr sz="2800" spc="-20" dirty="0">
                <a:latin typeface="Courier New"/>
                <a:cs typeface="Courier New"/>
              </a:rPr>
              <a:t>cold 	</a:t>
            </a:r>
            <a:r>
              <a:rPr sz="2800" dirty="0">
                <a:latin typeface="Courier New"/>
                <a:cs typeface="Courier New"/>
              </a:rPr>
              <a:t>surfaces</a:t>
            </a:r>
            <a:r>
              <a:rPr sz="2800" spc="-114" dirty="0">
                <a:latin typeface="Courier New"/>
                <a:cs typeface="Courier New"/>
              </a:rPr>
              <a:t> </a:t>
            </a:r>
            <a:r>
              <a:rPr sz="2800" dirty="0">
                <a:latin typeface="Courier New"/>
                <a:cs typeface="Courier New"/>
              </a:rPr>
              <a:t>and</a:t>
            </a:r>
            <a:r>
              <a:rPr sz="2800" spc="-85" dirty="0">
                <a:latin typeface="Courier New"/>
                <a:cs typeface="Courier New"/>
              </a:rPr>
              <a:t> </a:t>
            </a:r>
            <a:r>
              <a:rPr sz="2800" dirty="0">
                <a:latin typeface="Courier New"/>
                <a:cs typeface="Courier New"/>
              </a:rPr>
              <a:t>thermal</a:t>
            </a:r>
            <a:r>
              <a:rPr sz="2800" spc="-85" dirty="0">
                <a:latin typeface="Courier New"/>
                <a:cs typeface="Courier New"/>
              </a:rPr>
              <a:t> </a:t>
            </a:r>
            <a:r>
              <a:rPr sz="2800" spc="-10" dirty="0">
                <a:latin typeface="Courier New"/>
                <a:cs typeface="Courier New"/>
              </a:rPr>
              <a:t>bridges</a:t>
            </a:r>
            <a:endParaRPr sz="2800" dirty="0">
              <a:latin typeface="Courier New"/>
              <a:cs typeface="Courier New"/>
            </a:endParaRPr>
          </a:p>
          <a:p>
            <a:pPr marL="468630" marR="212090" lvl="1" indent="-227329">
              <a:lnSpc>
                <a:spcPts val="3020"/>
              </a:lnSpc>
              <a:spcBef>
                <a:spcPts val="10"/>
              </a:spcBef>
              <a:buFont typeface="Arial MT"/>
              <a:buChar char="•"/>
              <a:tabLst>
                <a:tab pos="469900" algn="l"/>
              </a:tabLst>
            </a:pPr>
            <a:r>
              <a:rPr sz="2800" dirty="0">
                <a:latin typeface="Courier New"/>
                <a:cs typeface="Courier New"/>
              </a:rPr>
              <a:t>Damp</a:t>
            </a:r>
            <a:r>
              <a:rPr sz="2800" spc="-80" dirty="0">
                <a:latin typeface="Courier New"/>
                <a:cs typeface="Courier New"/>
              </a:rPr>
              <a:t> </a:t>
            </a:r>
            <a:r>
              <a:rPr sz="2800" dirty="0">
                <a:latin typeface="Courier New"/>
                <a:cs typeface="Courier New"/>
              </a:rPr>
              <a:t>conditions</a:t>
            </a:r>
            <a:r>
              <a:rPr sz="2800" spc="-85" dirty="0">
                <a:latin typeface="Courier New"/>
                <a:cs typeface="Courier New"/>
              </a:rPr>
              <a:t> </a:t>
            </a:r>
            <a:r>
              <a:rPr sz="2800" dirty="0">
                <a:latin typeface="Courier New"/>
                <a:cs typeface="Courier New"/>
              </a:rPr>
              <a:t>can</a:t>
            </a:r>
            <a:r>
              <a:rPr sz="2800" spc="-60" dirty="0">
                <a:latin typeface="Courier New"/>
                <a:cs typeface="Courier New"/>
              </a:rPr>
              <a:t> </a:t>
            </a:r>
            <a:r>
              <a:rPr sz="2800" dirty="0">
                <a:latin typeface="Courier New"/>
                <a:cs typeface="Courier New"/>
              </a:rPr>
              <a:t>lead</a:t>
            </a:r>
            <a:r>
              <a:rPr sz="2800" spc="-65" dirty="0">
                <a:latin typeface="Courier New"/>
                <a:cs typeface="Courier New"/>
              </a:rPr>
              <a:t> </a:t>
            </a:r>
            <a:r>
              <a:rPr sz="2800" spc="-25" dirty="0">
                <a:latin typeface="Courier New"/>
                <a:cs typeface="Courier New"/>
              </a:rPr>
              <a:t>to 	</a:t>
            </a:r>
            <a:r>
              <a:rPr sz="2800" dirty="0">
                <a:latin typeface="Courier New"/>
                <a:cs typeface="Courier New"/>
              </a:rPr>
              <a:t>timber</a:t>
            </a:r>
            <a:r>
              <a:rPr sz="2800" spc="-80" dirty="0">
                <a:latin typeface="Courier New"/>
                <a:cs typeface="Courier New"/>
              </a:rPr>
              <a:t> </a:t>
            </a:r>
            <a:r>
              <a:rPr sz="2800" dirty="0">
                <a:latin typeface="Courier New"/>
                <a:cs typeface="Courier New"/>
              </a:rPr>
              <a:t>damage</a:t>
            </a:r>
            <a:r>
              <a:rPr sz="2800" spc="-85" dirty="0">
                <a:latin typeface="Courier New"/>
                <a:cs typeface="Courier New"/>
              </a:rPr>
              <a:t> </a:t>
            </a:r>
            <a:r>
              <a:rPr sz="2800" dirty="0">
                <a:latin typeface="Courier New"/>
                <a:cs typeface="Courier New"/>
              </a:rPr>
              <a:t>(wet</a:t>
            </a:r>
            <a:r>
              <a:rPr sz="2800" spc="-70" dirty="0">
                <a:latin typeface="Courier New"/>
                <a:cs typeface="Courier New"/>
              </a:rPr>
              <a:t> </a:t>
            </a:r>
            <a:r>
              <a:rPr sz="2800" dirty="0">
                <a:latin typeface="Courier New"/>
                <a:cs typeface="Courier New"/>
              </a:rPr>
              <a:t>rot</a:t>
            </a:r>
            <a:r>
              <a:rPr sz="2800" spc="-60" dirty="0">
                <a:latin typeface="Courier New"/>
                <a:cs typeface="Courier New"/>
              </a:rPr>
              <a:t> </a:t>
            </a:r>
            <a:r>
              <a:rPr sz="2800" dirty="0">
                <a:latin typeface="Courier New"/>
                <a:cs typeface="Courier New"/>
              </a:rPr>
              <a:t>/</a:t>
            </a:r>
            <a:r>
              <a:rPr sz="2800" spc="-35" dirty="0">
                <a:latin typeface="Courier New"/>
                <a:cs typeface="Courier New"/>
              </a:rPr>
              <a:t> </a:t>
            </a:r>
            <a:r>
              <a:rPr sz="2800" spc="-25" dirty="0">
                <a:latin typeface="Courier New"/>
                <a:cs typeface="Courier New"/>
              </a:rPr>
              <a:t>dry</a:t>
            </a:r>
            <a:endParaRPr sz="2800" dirty="0">
              <a:latin typeface="Courier New"/>
              <a:cs typeface="Courier New"/>
            </a:endParaRPr>
          </a:p>
          <a:p>
            <a:pPr marL="469900">
              <a:lnSpc>
                <a:spcPts val="2820"/>
              </a:lnSpc>
            </a:pPr>
            <a:r>
              <a:rPr sz="2800" spc="-20" dirty="0">
                <a:latin typeface="Courier New"/>
                <a:cs typeface="Courier New"/>
              </a:rPr>
              <a:t>rot)</a:t>
            </a:r>
            <a:endParaRPr sz="2800" dirty="0">
              <a:latin typeface="Courier New"/>
              <a:cs typeface="Courier New"/>
            </a:endParaRPr>
          </a:p>
          <a:p>
            <a:pPr marL="468630" marR="851535" lvl="1" indent="-227329">
              <a:lnSpc>
                <a:spcPct val="90000"/>
              </a:lnSpc>
              <a:spcBef>
                <a:spcPts val="170"/>
              </a:spcBef>
              <a:buFont typeface="Arial MT"/>
              <a:buChar char="•"/>
              <a:tabLst>
                <a:tab pos="469900" algn="l"/>
              </a:tabLst>
            </a:pPr>
            <a:r>
              <a:rPr sz="2800" dirty="0">
                <a:latin typeface="Courier New"/>
                <a:cs typeface="Courier New"/>
              </a:rPr>
              <a:t>Some</a:t>
            </a:r>
            <a:r>
              <a:rPr sz="2800" spc="-75" dirty="0">
                <a:latin typeface="Courier New"/>
                <a:cs typeface="Courier New"/>
              </a:rPr>
              <a:t> </a:t>
            </a:r>
            <a:r>
              <a:rPr sz="2800" dirty="0">
                <a:latin typeface="Courier New"/>
                <a:cs typeface="Courier New"/>
              </a:rPr>
              <a:t>issues</a:t>
            </a:r>
            <a:r>
              <a:rPr sz="2800" spc="-60" dirty="0">
                <a:latin typeface="Courier New"/>
                <a:cs typeface="Courier New"/>
              </a:rPr>
              <a:t> </a:t>
            </a:r>
            <a:r>
              <a:rPr sz="2800" spc="-10" dirty="0">
                <a:latin typeface="Courier New"/>
                <a:cs typeface="Courier New"/>
              </a:rPr>
              <a:t>require 	</a:t>
            </a:r>
            <a:r>
              <a:rPr sz="2800" dirty="0">
                <a:latin typeface="Courier New"/>
                <a:cs typeface="Courier New"/>
              </a:rPr>
              <a:t>specialist</a:t>
            </a:r>
            <a:r>
              <a:rPr sz="2800" spc="-130" dirty="0">
                <a:latin typeface="Courier New"/>
                <a:cs typeface="Courier New"/>
              </a:rPr>
              <a:t> </a:t>
            </a:r>
            <a:r>
              <a:rPr sz="2800" dirty="0">
                <a:latin typeface="Courier New"/>
                <a:cs typeface="Courier New"/>
              </a:rPr>
              <a:t>surveys</a:t>
            </a:r>
            <a:r>
              <a:rPr sz="2800" spc="-130" dirty="0">
                <a:latin typeface="Courier New"/>
                <a:cs typeface="Courier New"/>
              </a:rPr>
              <a:t> </a:t>
            </a:r>
            <a:r>
              <a:rPr sz="2800" spc="-10" dirty="0">
                <a:latin typeface="Courier New"/>
                <a:cs typeface="Courier New"/>
              </a:rPr>
              <a:t>(damp, 	</a:t>
            </a:r>
            <a:r>
              <a:rPr sz="2800" dirty="0">
                <a:latin typeface="Courier New"/>
                <a:cs typeface="Courier New"/>
              </a:rPr>
              <a:t>timber,</a:t>
            </a:r>
            <a:r>
              <a:rPr sz="2800" spc="-114" dirty="0">
                <a:latin typeface="Courier New"/>
                <a:cs typeface="Courier New"/>
              </a:rPr>
              <a:t> </a:t>
            </a:r>
            <a:r>
              <a:rPr sz="2800" spc="-10" dirty="0">
                <a:latin typeface="Courier New"/>
                <a:cs typeface="Courier New"/>
              </a:rPr>
              <a:t>structural)</a:t>
            </a:r>
            <a:endParaRPr sz="2800" dirty="0">
              <a:latin typeface="Courier New"/>
              <a:cs typeface="Courier New"/>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5882004" y="0"/>
            <a:ext cx="6309995" cy="6858000"/>
            <a:chOff x="5882004" y="0"/>
            <a:chExt cx="6309995" cy="6858000"/>
          </a:xfrm>
        </p:grpSpPr>
        <p:pic>
          <p:nvPicPr>
            <p:cNvPr id="3" name="object 3"/>
            <p:cNvPicPr/>
            <p:nvPr/>
          </p:nvPicPr>
          <p:blipFill>
            <a:blip r:embed="rId2" cstate="print"/>
            <a:stretch>
              <a:fillRect/>
            </a:stretch>
          </p:blipFill>
          <p:spPr>
            <a:xfrm>
              <a:off x="5882004" y="0"/>
              <a:ext cx="6309995" cy="6858000"/>
            </a:xfrm>
            <a:prstGeom prst="rect">
              <a:avLst/>
            </a:prstGeom>
          </p:spPr>
        </p:pic>
        <p:sp>
          <p:nvSpPr>
            <p:cNvPr id="4" name="object 4"/>
            <p:cNvSpPr/>
            <p:nvPr/>
          </p:nvSpPr>
          <p:spPr>
            <a:xfrm>
              <a:off x="6117335" y="0"/>
              <a:ext cx="6075045" cy="6858000"/>
            </a:xfrm>
            <a:custGeom>
              <a:avLst/>
              <a:gdLst/>
              <a:ahLst/>
              <a:cxnLst/>
              <a:rect l="l" t="t" r="r" b="b"/>
              <a:pathLst>
                <a:path w="6075045" h="6858000">
                  <a:moveTo>
                    <a:pt x="6074664" y="0"/>
                  </a:moveTo>
                  <a:lnTo>
                    <a:pt x="0" y="0"/>
                  </a:lnTo>
                  <a:lnTo>
                    <a:pt x="0" y="6858000"/>
                  </a:lnTo>
                  <a:lnTo>
                    <a:pt x="6074664" y="6858000"/>
                  </a:lnTo>
                  <a:lnTo>
                    <a:pt x="6074664" y="0"/>
                  </a:lnTo>
                  <a:close/>
                </a:path>
              </a:pathLst>
            </a:custGeom>
            <a:solidFill>
              <a:srgbClr val="E8E8E8"/>
            </a:solidFill>
          </p:spPr>
          <p:txBody>
            <a:bodyPr wrap="square" lIns="0" tIns="0" rIns="0" bIns="0" rtlCol="0"/>
            <a:lstStyle/>
            <a:p>
              <a:endParaRPr/>
            </a:p>
          </p:txBody>
        </p:sp>
      </p:grpSp>
      <p:sp>
        <p:nvSpPr>
          <p:cNvPr id="5" name="object 5"/>
          <p:cNvSpPr txBox="1">
            <a:spLocks noGrp="1"/>
          </p:cNvSpPr>
          <p:nvPr>
            <p:ph type="title"/>
          </p:nvPr>
        </p:nvSpPr>
        <p:spPr>
          <a:xfrm>
            <a:off x="6896861" y="1222959"/>
            <a:ext cx="3378200" cy="636905"/>
          </a:xfrm>
          <a:prstGeom prst="rect">
            <a:avLst/>
          </a:prstGeom>
        </p:spPr>
        <p:txBody>
          <a:bodyPr vert="horz" wrap="square" lIns="0" tIns="13970" rIns="0" bIns="0" rtlCol="0">
            <a:spAutoFit/>
          </a:bodyPr>
          <a:lstStyle/>
          <a:p>
            <a:pPr marL="12700" algn="l">
              <a:lnSpc>
                <a:spcPct val="100000"/>
              </a:lnSpc>
              <a:spcBef>
                <a:spcPts val="110"/>
              </a:spcBef>
            </a:pPr>
            <a:r>
              <a:rPr spc="-10" dirty="0"/>
              <a:t>VENTILATION</a:t>
            </a:r>
          </a:p>
        </p:txBody>
      </p:sp>
      <p:pic>
        <p:nvPicPr>
          <p:cNvPr id="6" name="object 6"/>
          <p:cNvPicPr/>
          <p:nvPr/>
        </p:nvPicPr>
        <p:blipFill>
          <a:blip r:embed="rId3" cstate="print"/>
          <a:stretch>
            <a:fillRect/>
          </a:stretch>
        </p:blipFill>
        <p:spPr>
          <a:xfrm>
            <a:off x="1501536" y="720116"/>
            <a:ext cx="3059398" cy="5417766"/>
          </a:xfrm>
          <a:prstGeom prst="rect">
            <a:avLst/>
          </a:prstGeom>
        </p:spPr>
      </p:pic>
      <p:sp>
        <p:nvSpPr>
          <p:cNvPr id="7" name="object 7"/>
          <p:cNvSpPr txBox="1"/>
          <p:nvPr/>
        </p:nvSpPr>
        <p:spPr>
          <a:xfrm>
            <a:off x="6117335" y="2057400"/>
            <a:ext cx="5171695" cy="3892091"/>
          </a:xfrm>
          <a:prstGeom prst="rect">
            <a:avLst/>
          </a:prstGeom>
        </p:spPr>
        <p:txBody>
          <a:bodyPr vert="horz" wrap="square" lIns="0" tIns="13970" rIns="0" bIns="0" rtlCol="0">
            <a:spAutoFit/>
          </a:bodyPr>
          <a:lstStyle/>
          <a:p>
            <a:pPr marL="12700" marR="483234" indent="-8890">
              <a:lnSpc>
                <a:spcPct val="100000"/>
              </a:lnSpc>
              <a:spcBef>
                <a:spcPts val="110"/>
              </a:spcBef>
              <a:buSzPct val="96428"/>
              <a:buChar char="•"/>
              <a:tabLst>
                <a:tab pos="137160" algn="l"/>
              </a:tabLst>
            </a:pPr>
            <a:r>
              <a:rPr sz="2800" dirty="0">
                <a:latin typeface="Arial MT"/>
                <a:cs typeface="Arial MT"/>
              </a:rPr>
              <a:t>	</a:t>
            </a:r>
            <a:r>
              <a:rPr sz="2800" dirty="0">
                <a:latin typeface="Courier New" panose="02070309020205020404" pitchFamily="49" charset="0"/>
                <a:cs typeface="Courier New" panose="02070309020205020404" pitchFamily="49" charset="0"/>
              </a:rPr>
              <a:t>Without</a:t>
            </a:r>
            <a:r>
              <a:rPr sz="2800" spc="-100" dirty="0">
                <a:latin typeface="Courier New" panose="02070309020205020404" pitchFamily="49" charset="0"/>
                <a:cs typeface="Courier New" panose="02070309020205020404" pitchFamily="49" charset="0"/>
              </a:rPr>
              <a:t> </a:t>
            </a:r>
            <a:r>
              <a:rPr sz="2800" dirty="0">
                <a:latin typeface="Courier New" panose="02070309020205020404" pitchFamily="49" charset="0"/>
                <a:cs typeface="Courier New" panose="02070309020205020404" pitchFamily="49" charset="0"/>
              </a:rPr>
              <a:t>proper</a:t>
            </a:r>
            <a:r>
              <a:rPr sz="2800" spc="-15" dirty="0">
                <a:latin typeface="Courier New" panose="02070309020205020404" pitchFamily="49" charset="0"/>
                <a:cs typeface="Courier New" panose="02070309020205020404" pitchFamily="49" charset="0"/>
              </a:rPr>
              <a:t> </a:t>
            </a:r>
            <a:r>
              <a:rPr sz="2800" spc="-10" dirty="0">
                <a:latin typeface="Courier New" panose="02070309020205020404" pitchFamily="49" charset="0"/>
                <a:cs typeface="Courier New" panose="02070309020205020404" pitchFamily="49" charset="0"/>
              </a:rPr>
              <a:t>ventilation, </a:t>
            </a:r>
            <a:r>
              <a:rPr sz="2800" dirty="0">
                <a:latin typeface="Courier New" panose="02070309020205020404" pitchFamily="49" charset="0"/>
                <a:cs typeface="Courier New" panose="02070309020205020404" pitchFamily="49" charset="0"/>
              </a:rPr>
              <a:t>moisture</a:t>
            </a:r>
            <a:r>
              <a:rPr sz="2800" spc="-50" dirty="0">
                <a:latin typeface="Courier New" panose="02070309020205020404" pitchFamily="49" charset="0"/>
                <a:cs typeface="Courier New" panose="02070309020205020404" pitchFamily="49" charset="0"/>
              </a:rPr>
              <a:t> </a:t>
            </a:r>
            <a:r>
              <a:rPr sz="2800" dirty="0">
                <a:latin typeface="Courier New" panose="02070309020205020404" pitchFamily="49" charset="0"/>
                <a:cs typeface="Courier New" panose="02070309020205020404" pitchFamily="49" charset="0"/>
              </a:rPr>
              <a:t>can</a:t>
            </a:r>
            <a:r>
              <a:rPr sz="2800" spc="-50" dirty="0">
                <a:latin typeface="Courier New" panose="02070309020205020404" pitchFamily="49" charset="0"/>
                <a:cs typeface="Courier New" panose="02070309020205020404" pitchFamily="49" charset="0"/>
              </a:rPr>
              <a:t> </a:t>
            </a:r>
            <a:r>
              <a:rPr sz="2800" spc="-10" dirty="0">
                <a:latin typeface="Courier New" panose="02070309020205020404" pitchFamily="49" charset="0"/>
                <a:cs typeface="Courier New" panose="02070309020205020404" pitchFamily="49" charset="0"/>
              </a:rPr>
              <a:t>accumulate.</a:t>
            </a:r>
            <a:endParaRPr sz="2800" dirty="0">
              <a:latin typeface="Courier New" panose="02070309020205020404" pitchFamily="49" charset="0"/>
              <a:cs typeface="Courier New" panose="02070309020205020404" pitchFamily="49" charset="0"/>
            </a:endParaRPr>
          </a:p>
          <a:p>
            <a:pPr marL="12700" marR="5080" indent="-8890">
              <a:lnSpc>
                <a:spcPct val="100000"/>
              </a:lnSpc>
              <a:buSzPct val="96428"/>
              <a:buChar char="•"/>
              <a:tabLst>
                <a:tab pos="137160" algn="l"/>
              </a:tabLst>
            </a:pPr>
            <a:r>
              <a:rPr sz="2800" dirty="0">
                <a:latin typeface="Courier New" panose="02070309020205020404" pitchFamily="49" charset="0"/>
                <a:cs typeface="Courier New" panose="02070309020205020404" pitchFamily="49" charset="0"/>
              </a:rPr>
              <a:t>Leads</a:t>
            </a:r>
            <a:r>
              <a:rPr sz="2800" spc="-15" dirty="0">
                <a:latin typeface="Courier New" panose="02070309020205020404" pitchFamily="49" charset="0"/>
                <a:cs typeface="Courier New" panose="02070309020205020404" pitchFamily="49" charset="0"/>
              </a:rPr>
              <a:t> </a:t>
            </a:r>
            <a:r>
              <a:rPr sz="2800" dirty="0">
                <a:latin typeface="Courier New" panose="02070309020205020404" pitchFamily="49" charset="0"/>
                <a:cs typeface="Courier New" panose="02070309020205020404" pitchFamily="49" charset="0"/>
              </a:rPr>
              <a:t>to</a:t>
            </a:r>
            <a:r>
              <a:rPr sz="2800" spc="-10" dirty="0">
                <a:latin typeface="Courier New" panose="02070309020205020404" pitchFamily="49" charset="0"/>
                <a:cs typeface="Courier New" panose="02070309020205020404" pitchFamily="49" charset="0"/>
              </a:rPr>
              <a:t> </a:t>
            </a:r>
            <a:r>
              <a:rPr sz="2800" b="1" spc="-10" dirty="0">
                <a:latin typeface="Courier New" panose="02070309020205020404" pitchFamily="49" charset="0"/>
                <a:cs typeface="Courier New" panose="02070309020205020404" pitchFamily="49" charset="0"/>
              </a:rPr>
              <a:t>condensation, </a:t>
            </a:r>
            <a:r>
              <a:rPr sz="2800" b="1" dirty="0">
                <a:latin typeface="Courier New" panose="02070309020205020404" pitchFamily="49" charset="0"/>
                <a:cs typeface="Courier New" panose="02070309020205020404" pitchFamily="49" charset="0"/>
              </a:rPr>
              <a:t>damp, and</a:t>
            </a:r>
            <a:r>
              <a:rPr sz="2800" b="1" spc="-25" dirty="0">
                <a:latin typeface="Courier New" panose="02070309020205020404" pitchFamily="49" charset="0"/>
                <a:cs typeface="Courier New" panose="02070309020205020404" pitchFamily="49" charset="0"/>
              </a:rPr>
              <a:t> </a:t>
            </a:r>
            <a:r>
              <a:rPr sz="2800" b="1" dirty="0">
                <a:latin typeface="Courier New" panose="02070309020205020404" pitchFamily="49" charset="0"/>
                <a:cs typeface="Courier New" panose="02070309020205020404" pitchFamily="49" charset="0"/>
              </a:rPr>
              <a:t>mould</a:t>
            </a:r>
            <a:r>
              <a:rPr sz="2800" b="1" spc="-45" dirty="0">
                <a:latin typeface="Courier New" panose="02070309020205020404" pitchFamily="49" charset="0"/>
                <a:cs typeface="Courier New" panose="02070309020205020404" pitchFamily="49" charset="0"/>
              </a:rPr>
              <a:t> </a:t>
            </a:r>
            <a:r>
              <a:rPr sz="2800" b="1" spc="-10" dirty="0">
                <a:latin typeface="Courier New" panose="02070309020205020404" pitchFamily="49" charset="0"/>
                <a:cs typeface="Courier New" panose="02070309020205020404" pitchFamily="49" charset="0"/>
              </a:rPr>
              <a:t>problems</a:t>
            </a:r>
            <a:r>
              <a:rPr sz="2800" spc="-10" dirty="0">
                <a:latin typeface="Courier New" panose="02070309020205020404" pitchFamily="49" charset="0"/>
                <a:cs typeface="Courier New" panose="02070309020205020404" pitchFamily="49" charset="0"/>
              </a:rPr>
              <a:t>.</a:t>
            </a:r>
            <a:endParaRPr sz="2800" dirty="0">
              <a:latin typeface="Courier New" panose="02070309020205020404" pitchFamily="49" charset="0"/>
              <a:cs typeface="Courier New" panose="02070309020205020404" pitchFamily="49" charset="0"/>
            </a:endParaRPr>
          </a:p>
          <a:p>
            <a:pPr marL="12700" marR="50800" indent="-8890">
              <a:lnSpc>
                <a:spcPct val="100000"/>
              </a:lnSpc>
              <a:spcBef>
                <a:spcPts val="5"/>
              </a:spcBef>
              <a:buSzPct val="96428"/>
              <a:buChar char="•"/>
              <a:tabLst>
                <a:tab pos="137160" algn="l"/>
              </a:tabLst>
            </a:pPr>
            <a:r>
              <a:rPr sz="2800" dirty="0">
                <a:latin typeface="Courier New" panose="02070309020205020404" pitchFamily="49" charset="0"/>
                <a:cs typeface="Courier New" panose="02070309020205020404" pitchFamily="49" charset="0"/>
              </a:rPr>
              <a:t>Always</a:t>
            </a:r>
            <a:r>
              <a:rPr sz="2800" spc="15" dirty="0">
                <a:latin typeface="Courier New" panose="02070309020205020404" pitchFamily="49" charset="0"/>
                <a:cs typeface="Courier New" panose="02070309020205020404" pitchFamily="49" charset="0"/>
              </a:rPr>
              <a:t> </a:t>
            </a:r>
            <a:r>
              <a:rPr sz="2800" dirty="0">
                <a:latin typeface="Courier New" panose="02070309020205020404" pitchFamily="49" charset="0"/>
                <a:cs typeface="Courier New" panose="02070309020205020404" pitchFamily="49" charset="0"/>
              </a:rPr>
              <a:t>assess</a:t>
            </a:r>
            <a:r>
              <a:rPr sz="2800" spc="-65" dirty="0">
                <a:latin typeface="Courier New" panose="02070309020205020404" pitchFamily="49" charset="0"/>
                <a:cs typeface="Courier New" panose="02070309020205020404" pitchFamily="49" charset="0"/>
              </a:rPr>
              <a:t> </a:t>
            </a:r>
            <a:r>
              <a:rPr sz="2800" dirty="0">
                <a:latin typeface="Courier New" panose="02070309020205020404" pitchFamily="49" charset="0"/>
                <a:cs typeface="Courier New" panose="02070309020205020404" pitchFamily="49" charset="0"/>
              </a:rPr>
              <a:t>airflow</a:t>
            </a:r>
            <a:r>
              <a:rPr sz="2800" spc="-40" dirty="0">
                <a:latin typeface="Courier New" panose="02070309020205020404" pitchFamily="49" charset="0"/>
                <a:cs typeface="Courier New" panose="02070309020205020404" pitchFamily="49" charset="0"/>
              </a:rPr>
              <a:t> </a:t>
            </a:r>
            <a:r>
              <a:rPr sz="2800" spc="-10" dirty="0">
                <a:latin typeface="Courier New" panose="02070309020205020404" pitchFamily="49" charset="0"/>
                <a:cs typeface="Courier New" panose="02070309020205020404" pitchFamily="49" charset="0"/>
              </a:rPr>
              <a:t>before </a:t>
            </a:r>
            <a:r>
              <a:rPr sz="2800" dirty="0">
                <a:latin typeface="Courier New" panose="02070309020205020404" pitchFamily="49" charset="0"/>
                <a:cs typeface="Courier New" panose="02070309020205020404" pitchFamily="49" charset="0"/>
              </a:rPr>
              <a:t>installing</a:t>
            </a:r>
            <a:r>
              <a:rPr sz="2800" spc="-105" dirty="0">
                <a:latin typeface="Courier New" panose="02070309020205020404" pitchFamily="49" charset="0"/>
                <a:cs typeface="Courier New" panose="02070309020205020404" pitchFamily="49" charset="0"/>
              </a:rPr>
              <a:t> </a:t>
            </a:r>
            <a:r>
              <a:rPr sz="2800" spc="-10" dirty="0">
                <a:latin typeface="Courier New" panose="02070309020205020404" pitchFamily="49" charset="0"/>
                <a:cs typeface="Courier New" panose="02070309020205020404" pitchFamily="49" charset="0"/>
              </a:rPr>
              <a:t>insulation</a:t>
            </a:r>
            <a:r>
              <a:rPr sz="1400" spc="-10" dirty="0">
                <a:latin typeface="Courier New" panose="02070309020205020404" pitchFamily="49" charset="0"/>
                <a:cs typeface="Courier New" panose="02070309020205020404" pitchFamily="49" charset="0"/>
              </a:rPr>
              <a:t>.</a:t>
            </a:r>
            <a:endParaRPr sz="1400" dirty="0">
              <a:latin typeface="Courier New" panose="02070309020205020404" pitchFamily="49" charset="0"/>
              <a:cs typeface="Courier New" panose="02070309020205020404" pitchFamily="49"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1">
            <a:extLst>
              <a:ext uri="{FF2B5EF4-FFF2-40B4-BE49-F238E27FC236}">
                <a16:creationId xmlns:a16="http://schemas.microsoft.com/office/drawing/2014/main" id="{D054AFA2-47AA-CB50-1EBA-7564CB8A76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92" y="10797"/>
            <a:ext cx="4621832"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object 5"/>
          <p:cNvSpPr txBox="1">
            <a:spLocks noGrp="1"/>
          </p:cNvSpPr>
          <p:nvPr>
            <p:ph type="title"/>
          </p:nvPr>
        </p:nvSpPr>
        <p:spPr>
          <a:xfrm>
            <a:off x="762001" y="1143485"/>
            <a:ext cx="3200399" cy="3358176"/>
          </a:xfrm>
          <a:prstGeom prst="rect">
            <a:avLst/>
          </a:prstGeom>
        </p:spPr>
        <p:txBody>
          <a:bodyPr vert="horz" lIns="91440" tIns="45720" rIns="91440" bIns="45720" rtlCol="0" anchor="t">
            <a:normAutofit/>
          </a:bodyPr>
          <a:lstStyle/>
          <a:p>
            <a:pPr marL="12700" marR="5080" algn="l" rtl="0">
              <a:lnSpc>
                <a:spcPct val="90000"/>
              </a:lnSpc>
              <a:spcBef>
                <a:spcPct val="0"/>
              </a:spcBef>
            </a:pPr>
            <a:r>
              <a:rPr lang="en-US" sz="3200" kern="1200" spc="-20">
                <a:latin typeface="+mj-lt"/>
                <a:cs typeface="+mj-cs"/>
              </a:rPr>
              <a:t>LOFT </a:t>
            </a:r>
            <a:r>
              <a:rPr lang="en-US" sz="3200" kern="1200" spc="-10">
                <a:latin typeface="+mj-lt"/>
                <a:cs typeface="+mj-cs"/>
              </a:rPr>
              <a:t>INSULATION</a:t>
            </a:r>
          </a:p>
        </p:txBody>
      </p:sp>
      <p:cxnSp>
        <p:nvCxnSpPr>
          <p:cNvPr id="24" name="Straight Connector 23">
            <a:extLst>
              <a:ext uri="{FF2B5EF4-FFF2-40B4-BE49-F238E27FC236}">
                <a16:creationId xmlns:a16="http://schemas.microsoft.com/office/drawing/2014/main" id="{37C77032-C865-6057-7D7A-E2743CFA20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0" name="Graphic 6" descr="Hogar">
            <a:extLst>
              <a:ext uri="{FF2B5EF4-FFF2-40B4-BE49-F238E27FC236}">
                <a16:creationId xmlns:a16="http://schemas.microsoft.com/office/drawing/2014/main" id="{A0A295C5-05B1-E5B4-A0DB-25276672615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801717" y="840647"/>
            <a:ext cx="1616720" cy="1616720"/>
          </a:xfrm>
          <a:prstGeom prst="rect">
            <a:avLst/>
          </a:prstGeom>
        </p:spPr>
      </p:pic>
      <p:grpSp>
        <p:nvGrpSpPr>
          <p:cNvPr id="2" name="object 2"/>
          <p:cNvGrpSpPr/>
          <p:nvPr/>
        </p:nvGrpSpPr>
        <p:grpSpPr>
          <a:xfrm>
            <a:off x="5930815" y="2641511"/>
            <a:ext cx="1487622" cy="1616720"/>
            <a:chOff x="5882004" y="0"/>
            <a:chExt cx="6310376" cy="6858000"/>
          </a:xfrm>
        </p:grpSpPr>
        <p:pic>
          <p:nvPicPr>
            <p:cNvPr id="3" name="object 3"/>
            <p:cNvPicPr/>
            <p:nvPr/>
          </p:nvPicPr>
          <p:blipFill>
            <a:blip r:embed="rId3" cstate="print"/>
            <a:stretch>
              <a:fillRect/>
            </a:stretch>
          </p:blipFill>
          <p:spPr>
            <a:xfrm>
              <a:off x="5882004" y="0"/>
              <a:ext cx="6309995" cy="6858000"/>
            </a:xfrm>
            <a:prstGeom prst="rect">
              <a:avLst/>
            </a:prstGeom>
          </p:spPr>
        </p:pic>
        <p:sp>
          <p:nvSpPr>
            <p:cNvPr id="4" name="object 4"/>
            <p:cNvSpPr/>
            <p:nvPr/>
          </p:nvSpPr>
          <p:spPr>
            <a:xfrm>
              <a:off x="6117335" y="0"/>
              <a:ext cx="6075045" cy="6858000"/>
            </a:xfrm>
            <a:custGeom>
              <a:avLst/>
              <a:gdLst/>
              <a:ahLst/>
              <a:cxnLst/>
              <a:rect l="l" t="t" r="r" b="b"/>
              <a:pathLst>
                <a:path w="6075045" h="6858000">
                  <a:moveTo>
                    <a:pt x="6074664" y="0"/>
                  </a:moveTo>
                  <a:lnTo>
                    <a:pt x="0" y="0"/>
                  </a:lnTo>
                  <a:lnTo>
                    <a:pt x="0" y="6858000"/>
                  </a:lnTo>
                  <a:lnTo>
                    <a:pt x="6074664" y="6858000"/>
                  </a:lnTo>
                  <a:lnTo>
                    <a:pt x="6074664" y="0"/>
                  </a:lnTo>
                  <a:close/>
                </a:path>
              </a:pathLst>
            </a:custGeom>
            <a:solidFill>
              <a:srgbClr val="E8E8E8"/>
            </a:solidFill>
          </p:spPr>
          <p:txBody>
            <a:bodyPr wrap="square" lIns="0" tIns="0" rIns="0" bIns="0" rtlCol="0"/>
            <a:lstStyle/>
            <a:p>
              <a:endParaRPr/>
            </a:p>
          </p:txBody>
        </p:sp>
      </p:grpSp>
      <p:grpSp>
        <p:nvGrpSpPr>
          <p:cNvPr id="6" name="object 6"/>
          <p:cNvGrpSpPr/>
          <p:nvPr/>
        </p:nvGrpSpPr>
        <p:grpSpPr>
          <a:xfrm>
            <a:off x="5801724" y="4454958"/>
            <a:ext cx="1616709" cy="1616710"/>
            <a:chOff x="763523" y="1159763"/>
            <a:chExt cx="4538980" cy="4538980"/>
          </a:xfrm>
        </p:grpSpPr>
        <p:pic>
          <p:nvPicPr>
            <p:cNvPr id="7" name="object 7"/>
            <p:cNvPicPr/>
            <p:nvPr/>
          </p:nvPicPr>
          <p:blipFill>
            <a:blip r:embed="rId4" cstate="print"/>
            <a:stretch>
              <a:fillRect/>
            </a:stretch>
          </p:blipFill>
          <p:spPr>
            <a:xfrm>
              <a:off x="783335" y="1179575"/>
              <a:ext cx="487426" cy="48767"/>
            </a:xfrm>
            <a:prstGeom prst="rect">
              <a:avLst/>
            </a:prstGeom>
          </p:spPr>
        </p:pic>
        <p:sp>
          <p:nvSpPr>
            <p:cNvPr id="8" name="object 8"/>
            <p:cNvSpPr/>
            <p:nvPr/>
          </p:nvSpPr>
          <p:spPr>
            <a:xfrm>
              <a:off x="763523" y="1159763"/>
              <a:ext cx="4538980" cy="4538980"/>
            </a:xfrm>
            <a:custGeom>
              <a:avLst/>
              <a:gdLst/>
              <a:ahLst/>
              <a:cxnLst/>
              <a:rect l="l" t="t" r="r" b="b"/>
              <a:pathLst>
                <a:path w="4538980" h="4538980">
                  <a:moveTo>
                    <a:pt x="0" y="0"/>
                  </a:moveTo>
                  <a:lnTo>
                    <a:pt x="4538472" y="0"/>
                  </a:lnTo>
                </a:path>
                <a:path w="4538980" h="4538980">
                  <a:moveTo>
                    <a:pt x="0" y="0"/>
                  </a:moveTo>
                  <a:lnTo>
                    <a:pt x="0" y="4538472"/>
                  </a:lnTo>
                </a:path>
                <a:path w="4538980" h="4538980">
                  <a:moveTo>
                    <a:pt x="0" y="4538472"/>
                  </a:moveTo>
                  <a:lnTo>
                    <a:pt x="4538472" y="4538472"/>
                  </a:lnTo>
                </a:path>
                <a:path w="4538980" h="4538980">
                  <a:moveTo>
                    <a:pt x="4538472" y="4538472"/>
                  </a:moveTo>
                  <a:lnTo>
                    <a:pt x="4538472" y="0"/>
                  </a:lnTo>
                </a:path>
              </a:pathLst>
            </a:custGeom>
            <a:ln w="3175">
              <a:solidFill>
                <a:srgbClr val="000000"/>
              </a:solidFill>
            </a:ln>
          </p:spPr>
          <p:txBody>
            <a:bodyPr wrap="square" lIns="0" tIns="0" rIns="0" bIns="0" rtlCol="0"/>
            <a:lstStyle/>
            <a:p>
              <a:endParaRPr/>
            </a:p>
          </p:txBody>
        </p:sp>
      </p:grpSp>
      <p:graphicFrame>
        <p:nvGraphicFramePr>
          <p:cNvPr id="31" name="object 9">
            <a:extLst>
              <a:ext uri="{FF2B5EF4-FFF2-40B4-BE49-F238E27FC236}">
                <a16:creationId xmlns:a16="http://schemas.microsoft.com/office/drawing/2014/main" id="{45E0EFA2-AF19-1602-3B22-503CFD5E7AFE}"/>
              </a:ext>
            </a:extLst>
          </p:cNvPr>
          <p:cNvGraphicFramePr/>
          <p:nvPr/>
        </p:nvGraphicFramePr>
        <p:xfrm>
          <a:off x="7978876" y="871147"/>
          <a:ext cx="3347983" cy="52368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82766A">
              <a:alpha val="14901"/>
            </a:srgbClr>
          </a:solidFill>
        </p:spPr>
        <p:txBody>
          <a:bodyPr wrap="square" lIns="0" tIns="0" rIns="0" bIns="0" rtlCol="0"/>
          <a:lstStyle/>
          <a:p>
            <a:endParaRPr dirty="0"/>
          </a:p>
        </p:txBody>
      </p:sp>
      <p:grpSp>
        <p:nvGrpSpPr>
          <p:cNvPr id="3" name="object 3"/>
          <p:cNvGrpSpPr/>
          <p:nvPr/>
        </p:nvGrpSpPr>
        <p:grpSpPr>
          <a:xfrm>
            <a:off x="0" y="0"/>
            <a:ext cx="4038600" cy="6858000"/>
            <a:chOff x="0" y="0"/>
            <a:chExt cx="4038600" cy="6858000"/>
          </a:xfrm>
        </p:grpSpPr>
        <p:pic>
          <p:nvPicPr>
            <p:cNvPr id="4" name="object 4"/>
            <p:cNvPicPr/>
            <p:nvPr/>
          </p:nvPicPr>
          <p:blipFill>
            <a:blip r:embed="rId2" cstate="print"/>
            <a:stretch>
              <a:fillRect/>
            </a:stretch>
          </p:blipFill>
          <p:spPr>
            <a:xfrm>
              <a:off x="0" y="3441696"/>
              <a:ext cx="4038473" cy="3416302"/>
            </a:xfrm>
            <a:prstGeom prst="rect">
              <a:avLst/>
            </a:prstGeom>
          </p:spPr>
        </p:pic>
        <p:pic>
          <p:nvPicPr>
            <p:cNvPr id="5" name="object 5"/>
            <p:cNvPicPr/>
            <p:nvPr/>
          </p:nvPicPr>
          <p:blipFill>
            <a:blip r:embed="rId3" cstate="print"/>
            <a:stretch>
              <a:fillRect/>
            </a:stretch>
          </p:blipFill>
          <p:spPr>
            <a:xfrm>
              <a:off x="0" y="0"/>
              <a:ext cx="3831336" cy="3493008"/>
            </a:xfrm>
            <a:prstGeom prst="rect">
              <a:avLst/>
            </a:prstGeom>
          </p:spPr>
        </p:pic>
      </p:grpSp>
      <p:sp>
        <p:nvSpPr>
          <p:cNvPr id="6" name="object 6"/>
          <p:cNvSpPr txBox="1"/>
          <p:nvPr/>
        </p:nvSpPr>
        <p:spPr>
          <a:xfrm>
            <a:off x="4648200" y="671827"/>
            <a:ext cx="5847715" cy="4478020"/>
          </a:xfrm>
          <a:prstGeom prst="rect">
            <a:avLst/>
          </a:prstGeom>
        </p:spPr>
        <p:txBody>
          <a:bodyPr vert="horz" wrap="square" lIns="0" tIns="46355" rIns="0" bIns="0" rtlCol="0">
            <a:spAutoFit/>
          </a:bodyPr>
          <a:lstStyle/>
          <a:p>
            <a:pPr marL="240029" indent="-227329">
              <a:lnSpc>
                <a:spcPct val="100000"/>
              </a:lnSpc>
              <a:spcBef>
                <a:spcPts val="365"/>
              </a:spcBef>
              <a:buFont typeface="Arial MT"/>
              <a:buChar char="•"/>
              <a:tabLst>
                <a:tab pos="240029" algn="l"/>
              </a:tabLst>
            </a:pPr>
            <a:r>
              <a:rPr sz="2800" b="1" dirty="0">
                <a:latin typeface="Courier New"/>
                <a:cs typeface="Courier New"/>
              </a:rPr>
              <a:t>Tools</a:t>
            </a:r>
            <a:r>
              <a:rPr sz="2800" b="1" spc="-55" dirty="0">
                <a:latin typeface="Courier New"/>
                <a:cs typeface="Courier New"/>
              </a:rPr>
              <a:t> </a:t>
            </a:r>
            <a:r>
              <a:rPr sz="2800" b="1" dirty="0">
                <a:latin typeface="Courier New"/>
                <a:cs typeface="Courier New"/>
              </a:rPr>
              <a:t>&amp;</a:t>
            </a:r>
            <a:r>
              <a:rPr sz="2800" b="1" spc="-55" dirty="0">
                <a:latin typeface="Courier New"/>
                <a:cs typeface="Courier New"/>
              </a:rPr>
              <a:t> </a:t>
            </a:r>
            <a:r>
              <a:rPr sz="2800" b="1" spc="-10" dirty="0">
                <a:latin typeface="Courier New"/>
                <a:cs typeface="Courier New"/>
              </a:rPr>
              <a:t>Assessment</a:t>
            </a:r>
            <a:endParaRPr sz="2800" dirty="0">
              <a:latin typeface="Courier New"/>
              <a:cs typeface="Courier New"/>
            </a:endParaRPr>
          </a:p>
          <a:p>
            <a:pPr marL="297815" lvl="1" indent="-227329">
              <a:lnSpc>
                <a:spcPct val="100000"/>
              </a:lnSpc>
              <a:spcBef>
                <a:spcPts val="265"/>
              </a:spcBef>
              <a:buFont typeface="Arial MT"/>
              <a:buChar char="•"/>
              <a:tabLst>
                <a:tab pos="297815" algn="l"/>
              </a:tabLst>
            </a:pPr>
            <a:r>
              <a:rPr sz="2800" dirty="0">
                <a:latin typeface="Courier New"/>
                <a:cs typeface="Courier New"/>
              </a:rPr>
              <a:t>Laser</a:t>
            </a:r>
            <a:r>
              <a:rPr sz="2800" spc="-100" dirty="0">
                <a:latin typeface="Courier New"/>
                <a:cs typeface="Courier New"/>
              </a:rPr>
              <a:t> </a:t>
            </a:r>
            <a:r>
              <a:rPr sz="2800" dirty="0">
                <a:latin typeface="Courier New"/>
                <a:cs typeface="Courier New"/>
              </a:rPr>
              <a:t>distance</a:t>
            </a:r>
            <a:r>
              <a:rPr sz="2800" spc="-110" dirty="0">
                <a:latin typeface="Courier New"/>
                <a:cs typeface="Courier New"/>
              </a:rPr>
              <a:t> </a:t>
            </a:r>
            <a:r>
              <a:rPr sz="2800" spc="-10" dirty="0">
                <a:latin typeface="Courier New"/>
                <a:cs typeface="Courier New"/>
              </a:rPr>
              <a:t>meter</a:t>
            </a:r>
            <a:endParaRPr sz="2800" dirty="0">
              <a:latin typeface="Courier New"/>
              <a:cs typeface="Courier New"/>
            </a:endParaRPr>
          </a:p>
          <a:p>
            <a:pPr marL="297815" lvl="1" indent="-227329">
              <a:lnSpc>
                <a:spcPct val="100000"/>
              </a:lnSpc>
              <a:spcBef>
                <a:spcPts val="265"/>
              </a:spcBef>
              <a:buFont typeface="Arial MT"/>
              <a:buChar char="•"/>
              <a:tabLst>
                <a:tab pos="297815" algn="l"/>
              </a:tabLst>
            </a:pPr>
            <a:r>
              <a:rPr sz="2800" dirty="0">
                <a:latin typeface="Courier New"/>
                <a:cs typeface="Courier New"/>
              </a:rPr>
              <a:t>Anemometer</a:t>
            </a:r>
            <a:r>
              <a:rPr sz="2800" spc="-145" dirty="0">
                <a:latin typeface="Courier New"/>
                <a:cs typeface="Courier New"/>
              </a:rPr>
              <a:t> </a:t>
            </a:r>
            <a:r>
              <a:rPr sz="2800" spc="-10" dirty="0">
                <a:latin typeface="Courier New"/>
                <a:cs typeface="Courier New"/>
              </a:rPr>
              <a:t>(airflow)</a:t>
            </a:r>
            <a:endParaRPr sz="2800" dirty="0">
              <a:latin typeface="Courier New"/>
              <a:cs typeface="Courier New"/>
            </a:endParaRPr>
          </a:p>
          <a:p>
            <a:pPr marL="297815" lvl="1" indent="-227329">
              <a:lnSpc>
                <a:spcPct val="100000"/>
              </a:lnSpc>
              <a:spcBef>
                <a:spcPts val="265"/>
              </a:spcBef>
              <a:buFont typeface="Arial MT"/>
              <a:buChar char="•"/>
              <a:tabLst>
                <a:tab pos="297815" algn="l"/>
              </a:tabLst>
            </a:pPr>
            <a:r>
              <a:rPr sz="2800" dirty="0">
                <a:latin typeface="Courier New"/>
                <a:cs typeface="Courier New"/>
              </a:rPr>
              <a:t>Thermal</a:t>
            </a:r>
            <a:r>
              <a:rPr sz="2800" spc="-100" dirty="0">
                <a:latin typeface="Courier New"/>
                <a:cs typeface="Courier New"/>
              </a:rPr>
              <a:t> </a:t>
            </a:r>
            <a:r>
              <a:rPr sz="2800" dirty="0">
                <a:latin typeface="Courier New"/>
                <a:cs typeface="Courier New"/>
              </a:rPr>
              <a:t>&amp;</a:t>
            </a:r>
            <a:r>
              <a:rPr sz="2800" spc="-55" dirty="0">
                <a:latin typeface="Courier New"/>
                <a:cs typeface="Courier New"/>
              </a:rPr>
              <a:t> </a:t>
            </a:r>
            <a:r>
              <a:rPr sz="2800" dirty="0">
                <a:latin typeface="Courier New"/>
                <a:cs typeface="Courier New"/>
              </a:rPr>
              <a:t>moisture</a:t>
            </a:r>
            <a:r>
              <a:rPr sz="2800" spc="-95" dirty="0">
                <a:latin typeface="Courier New"/>
                <a:cs typeface="Courier New"/>
              </a:rPr>
              <a:t> </a:t>
            </a:r>
            <a:r>
              <a:rPr sz="2800" spc="-10" dirty="0">
                <a:latin typeface="Courier New"/>
                <a:cs typeface="Courier New"/>
              </a:rPr>
              <a:t>cameras</a:t>
            </a:r>
            <a:endParaRPr sz="2800" dirty="0">
              <a:latin typeface="Courier New"/>
              <a:cs typeface="Courier New"/>
            </a:endParaRPr>
          </a:p>
          <a:p>
            <a:pPr marL="240029" indent="-227329">
              <a:lnSpc>
                <a:spcPct val="100000"/>
              </a:lnSpc>
              <a:spcBef>
                <a:spcPts val="265"/>
              </a:spcBef>
              <a:buFont typeface="Arial MT"/>
              <a:buChar char="•"/>
              <a:tabLst>
                <a:tab pos="240029" algn="l"/>
              </a:tabLst>
            </a:pPr>
            <a:r>
              <a:rPr sz="2800" b="1" spc="-10" dirty="0">
                <a:latin typeface="Courier New"/>
                <a:cs typeface="Courier New"/>
              </a:rPr>
              <a:t>Purpose</a:t>
            </a:r>
            <a:endParaRPr sz="2800" dirty="0">
              <a:latin typeface="Courier New"/>
              <a:cs typeface="Courier New"/>
            </a:endParaRPr>
          </a:p>
          <a:p>
            <a:pPr marL="297815" lvl="1" indent="-227329">
              <a:lnSpc>
                <a:spcPct val="100000"/>
              </a:lnSpc>
              <a:spcBef>
                <a:spcPts val="270"/>
              </a:spcBef>
              <a:buFont typeface="Arial MT"/>
              <a:buChar char="•"/>
              <a:tabLst>
                <a:tab pos="297815" algn="l"/>
              </a:tabLst>
            </a:pPr>
            <a:r>
              <a:rPr sz="2800" dirty="0">
                <a:latin typeface="Courier New"/>
                <a:cs typeface="Courier New"/>
              </a:rPr>
              <a:t>Measure</a:t>
            </a:r>
            <a:r>
              <a:rPr sz="2800" spc="-110" dirty="0">
                <a:latin typeface="Courier New"/>
                <a:cs typeface="Courier New"/>
              </a:rPr>
              <a:t> </a:t>
            </a:r>
            <a:r>
              <a:rPr sz="2800" dirty="0">
                <a:latin typeface="Courier New"/>
                <a:cs typeface="Courier New"/>
              </a:rPr>
              <a:t>spaces</a:t>
            </a:r>
            <a:r>
              <a:rPr sz="2800" spc="-90" dirty="0">
                <a:latin typeface="Courier New"/>
                <a:cs typeface="Courier New"/>
              </a:rPr>
              <a:t> </a:t>
            </a:r>
            <a:r>
              <a:rPr sz="2800" spc="-10" dirty="0">
                <a:latin typeface="Courier New"/>
                <a:cs typeface="Courier New"/>
              </a:rPr>
              <a:t>accurately</a:t>
            </a:r>
            <a:endParaRPr sz="2800" dirty="0">
              <a:latin typeface="Courier New"/>
              <a:cs typeface="Courier New"/>
            </a:endParaRPr>
          </a:p>
          <a:p>
            <a:pPr marL="297815" marR="429259" lvl="1" indent="-227329">
              <a:lnSpc>
                <a:spcPts val="3030"/>
              </a:lnSpc>
              <a:spcBef>
                <a:spcPts val="640"/>
              </a:spcBef>
              <a:buFont typeface="Arial MT"/>
              <a:buChar char="•"/>
              <a:tabLst>
                <a:tab pos="299085" algn="l"/>
              </a:tabLst>
            </a:pPr>
            <a:r>
              <a:rPr sz="2800" dirty="0">
                <a:latin typeface="Courier New"/>
                <a:cs typeface="Courier New"/>
              </a:rPr>
              <a:t>Detect</a:t>
            </a:r>
            <a:r>
              <a:rPr sz="2800" spc="-80" dirty="0">
                <a:latin typeface="Courier New"/>
                <a:cs typeface="Courier New"/>
              </a:rPr>
              <a:t> </a:t>
            </a:r>
            <a:r>
              <a:rPr sz="2800" dirty="0">
                <a:latin typeface="Courier New"/>
                <a:cs typeface="Courier New"/>
              </a:rPr>
              <a:t>heat</a:t>
            </a:r>
            <a:r>
              <a:rPr sz="2800" spc="-70" dirty="0">
                <a:latin typeface="Courier New"/>
                <a:cs typeface="Courier New"/>
              </a:rPr>
              <a:t> </a:t>
            </a:r>
            <a:r>
              <a:rPr sz="2800" dirty="0">
                <a:latin typeface="Courier New"/>
                <a:cs typeface="Courier New"/>
              </a:rPr>
              <a:t>loss</a:t>
            </a:r>
            <a:r>
              <a:rPr sz="2800" spc="-90" dirty="0">
                <a:latin typeface="Courier New"/>
                <a:cs typeface="Courier New"/>
              </a:rPr>
              <a:t> </a:t>
            </a:r>
            <a:r>
              <a:rPr sz="2800" dirty="0">
                <a:latin typeface="Courier New"/>
                <a:cs typeface="Courier New"/>
              </a:rPr>
              <a:t>and</a:t>
            </a:r>
            <a:r>
              <a:rPr sz="2800" spc="-35" dirty="0">
                <a:latin typeface="Courier New"/>
                <a:cs typeface="Courier New"/>
              </a:rPr>
              <a:t> </a:t>
            </a:r>
            <a:r>
              <a:rPr sz="2800" spc="-25" dirty="0">
                <a:latin typeface="Courier New"/>
                <a:cs typeface="Courier New"/>
              </a:rPr>
              <a:t>air 	</a:t>
            </a:r>
            <a:r>
              <a:rPr sz="2800" spc="-10" dirty="0">
                <a:latin typeface="Courier New"/>
                <a:cs typeface="Courier New"/>
              </a:rPr>
              <a:t>leaks</a:t>
            </a:r>
            <a:endParaRPr sz="2800" dirty="0">
              <a:latin typeface="Courier New"/>
              <a:cs typeface="Courier New"/>
            </a:endParaRPr>
          </a:p>
          <a:p>
            <a:pPr marL="297815" marR="1069975" lvl="1" indent="-227329">
              <a:lnSpc>
                <a:spcPts val="3020"/>
              </a:lnSpc>
              <a:spcBef>
                <a:spcPts val="600"/>
              </a:spcBef>
              <a:buFont typeface="Arial MT"/>
              <a:buChar char="•"/>
              <a:tabLst>
                <a:tab pos="299085" algn="l"/>
              </a:tabLst>
            </a:pPr>
            <a:r>
              <a:rPr sz="2800" dirty="0">
                <a:latin typeface="Courier New"/>
                <a:cs typeface="Courier New"/>
              </a:rPr>
              <a:t>Check</a:t>
            </a:r>
            <a:r>
              <a:rPr sz="2800" spc="-85" dirty="0">
                <a:latin typeface="Courier New"/>
                <a:cs typeface="Courier New"/>
              </a:rPr>
              <a:t> </a:t>
            </a:r>
            <a:r>
              <a:rPr sz="2800" dirty="0">
                <a:latin typeface="Courier New"/>
                <a:cs typeface="Courier New"/>
              </a:rPr>
              <a:t>ventilation</a:t>
            </a:r>
            <a:r>
              <a:rPr sz="2800" spc="-130" dirty="0">
                <a:latin typeface="Courier New"/>
                <a:cs typeface="Courier New"/>
              </a:rPr>
              <a:t> </a:t>
            </a:r>
            <a:r>
              <a:rPr sz="2800" spc="-25" dirty="0">
                <a:latin typeface="Courier New"/>
                <a:cs typeface="Courier New"/>
              </a:rPr>
              <a:t>and 	</a:t>
            </a:r>
            <a:r>
              <a:rPr sz="2800" dirty="0">
                <a:latin typeface="Courier New"/>
                <a:cs typeface="Courier New"/>
              </a:rPr>
              <a:t>moisture</a:t>
            </a:r>
            <a:r>
              <a:rPr sz="2800" spc="-125" dirty="0">
                <a:latin typeface="Courier New"/>
                <a:cs typeface="Courier New"/>
              </a:rPr>
              <a:t> </a:t>
            </a:r>
            <a:r>
              <a:rPr sz="2800" spc="-10" dirty="0">
                <a:latin typeface="Courier New"/>
                <a:cs typeface="Courier New"/>
              </a:rPr>
              <a:t>levels</a:t>
            </a:r>
            <a:endParaRPr sz="2800" dirty="0">
              <a:latin typeface="Courier New"/>
              <a:cs typeface="Courier New"/>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3" name="object 3"/>
          <p:cNvSpPr txBox="1"/>
          <p:nvPr/>
        </p:nvSpPr>
        <p:spPr>
          <a:xfrm>
            <a:off x="273811" y="355854"/>
            <a:ext cx="7182484" cy="5576570"/>
          </a:xfrm>
          <a:prstGeom prst="rect">
            <a:avLst/>
          </a:prstGeom>
        </p:spPr>
        <p:txBody>
          <a:bodyPr vert="horz" wrap="square" lIns="0" tIns="13335" rIns="0" bIns="0" rtlCol="0">
            <a:spAutoFit/>
          </a:bodyPr>
          <a:lstStyle/>
          <a:p>
            <a:pPr marL="12700">
              <a:lnSpc>
                <a:spcPct val="100000"/>
              </a:lnSpc>
              <a:spcBef>
                <a:spcPts val="105"/>
              </a:spcBef>
            </a:pPr>
            <a:r>
              <a:rPr sz="2800" b="1" dirty="0">
                <a:latin typeface="Courier New"/>
                <a:cs typeface="Courier New"/>
              </a:rPr>
              <a:t>SOLUTIONS</a:t>
            </a:r>
            <a:r>
              <a:rPr sz="2800" b="1" spc="-100" dirty="0">
                <a:latin typeface="Courier New"/>
                <a:cs typeface="Courier New"/>
              </a:rPr>
              <a:t> </a:t>
            </a:r>
            <a:r>
              <a:rPr sz="2800" b="1" dirty="0">
                <a:latin typeface="Courier New"/>
                <a:cs typeface="Courier New"/>
              </a:rPr>
              <a:t>/</a:t>
            </a:r>
            <a:r>
              <a:rPr sz="2800" b="1" spc="-55" dirty="0">
                <a:latin typeface="Courier New"/>
                <a:cs typeface="Courier New"/>
              </a:rPr>
              <a:t> </a:t>
            </a:r>
            <a:r>
              <a:rPr sz="2800" b="1" dirty="0">
                <a:latin typeface="Courier New"/>
                <a:cs typeface="Courier New"/>
              </a:rPr>
              <a:t>SERVICES</a:t>
            </a:r>
            <a:r>
              <a:rPr sz="2800" b="1" spc="-95" dirty="0">
                <a:latin typeface="Courier New"/>
                <a:cs typeface="Courier New"/>
              </a:rPr>
              <a:t> </a:t>
            </a:r>
            <a:r>
              <a:rPr sz="2800" b="1" dirty="0">
                <a:latin typeface="Courier New"/>
                <a:cs typeface="Courier New"/>
              </a:rPr>
              <a:t>KEY</a:t>
            </a:r>
            <a:r>
              <a:rPr sz="2800" b="1" spc="-75" dirty="0">
                <a:latin typeface="Courier New"/>
                <a:cs typeface="Courier New"/>
              </a:rPr>
              <a:t> </a:t>
            </a:r>
            <a:r>
              <a:rPr sz="2800" b="1" spc="-10" dirty="0">
                <a:latin typeface="Courier New"/>
                <a:cs typeface="Courier New"/>
              </a:rPr>
              <a:t>SERVICES</a:t>
            </a:r>
            <a:endParaRPr sz="2800" dirty="0">
              <a:latin typeface="Courier New"/>
              <a:cs typeface="Courier New"/>
            </a:endParaRPr>
          </a:p>
          <a:p>
            <a:pPr>
              <a:lnSpc>
                <a:spcPct val="100000"/>
              </a:lnSpc>
              <a:spcBef>
                <a:spcPts val="190"/>
              </a:spcBef>
            </a:pP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Insulation</a:t>
            </a:r>
            <a:r>
              <a:rPr sz="2800" spc="-120" dirty="0">
                <a:latin typeface="Courier New"/>
                <a:cs typeface="Courier New"/>
              </a:rPr>
              <a:t> </a:t>
            </a:r>
            <a:r>
              <a:rPr sz="2800" dirty="0">
                <a:latin typeface="Courier New"/>
                <a:cs typeface="Courier New"/>
              </a:rPr>
              <a:t>(walls,</a:t>
            </a:r>
            <a:r>
              <a:rPr sz="2800" spc="-120" dirty="0">
                <a:latin typeface="Courier New"/>
                <a:cs typeface="Courier New"/>
              </a:rPr>
              <a:t> </a:t>
            </a:r>
            <a:r>
              <a:rPr sz="2800" dirty="0">
                <a:latin typeface="Courier New"/>
                <a:cs typeface="Courier New"/>
              </a:rPr>
              <a:t>roof,</a:t>
            </a:r>
            <a:r>
              <a:rPr sz="2800" spc="-95" dirty="0">
                <a:latin typeface="Courier New"/>
                <a:cs typeface="Courier New"/>
              </a:rPr>
              <a:t> </a:t>
            </a:r>
            <a:r>
              <a:rPr sz="2800" spc="-10" dirty="0">
                <a:latin typeface="Courier New"/>
                <a:cs typeface="Courier New"/>
              </a:rPr>
              <a:t>floors)</a:t>
            </a:r>
            <a:endParaRPr sz="2800" dirty="0">
              <a:latin typeface="Courier New"/>
              <a:cs typeface="Courier New"/>
            </a:endParaRPr>
          </a:p>
          <a:p>
            <a:pPr marL="356870" indent="-344170">
              <a:lnSpc>
                <a:spcPct val="100000"/>
              </a:lnSpc>
              <a:spcBef>
                <a:spcPts val="5"/>
              </a:spcBef>
              <a:buFont typeface="Arial MT"/>
              <a:buChar char="•"/>
              <a:tabLst>
                <a:tab pos="356870" algn="l"/>
              </a:tabLst>
            </a:pPr>
            <a:r>
              <a:rPr sz="2800" dirty="0">
                <a:latin typeface="Courier New"/>
                <a:cs typeface="Courier New"/>
              </a:rPr>
              <a:t>Ventilation</a:t>
            </a:r>
            <a:r>
              <a:rPr sz="2800" spc="-155" dirty="0">
                <a:latin typeface="Courier New"/>
                <a:cs typeface="Courier New"/>
              </a:rPr>
              <a:t> </a:t>
            </a:r>
            <a:r>
              <a:rPr sz="2800" spc="-10" dirty="0">
                <a:latin typeface="Courier New"/>
                <a:cs typeface="Courier New"/>
              </a:rPr>
              <a:t>systems</a:t>
            </a: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Solar</a:t>
            </a:r>
            <a:r>
              <a:rPr sz="2800" spc="-60" dirty="0">
                <a:latin typeface="Courier New"/>
                <a:cs typeface="Courier New"/>
              </a:rPr>
              <a:t> </a:t>
            </a:r>
            <a:r>
              <a:rPr sz="2800" dirty="0">
                <a:latin typeface="Courier New"/>
                <a:cs typeface="Courier New"/>
              </a:rPr>
              <a:t>PV</a:t>
            </a:r>
            <a:r>
              <a:rPr sz="2800" spc="-60" dirty="0">
                <a:latin typeface="Courier New"/>
                <a:cs typeface="Courier New"/>
              </a:rPr>
              <a:t> </a:t>
            </a:r>
            <a:r>
              <a:rPr sz="2800" spc="-10" dirty="0">
                <a:latin typeface="Courier New"/>
                <a:cs typeface="Courier New"/>
              </a:rPr>
              <a:t>panels</a:t>
            </a: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Heat</a:t>
            </a:r>
            <a:r>
              <a:rPr sz="2800" spc="-65" dirty="0">
                <a:latin typeface="Courier New"/>
                <a:cs typeface="Courier New"/>
              </a:rPr>
              <a:t> </a:t>
            </a:r>
            <a:r>
              <a:rPr sz="2800" spc="-20" dirty="0">
                <a:latin typeface="Courier New"/>
                <a:cs typeface="Courier New"/>
              </a:rPr>
              <a:t>pumps</a:t>
            </a:r>
            <a:endParaRPr sz="2800" dirty="0">
              <a:latin typeface="Courier New"/>
              <a:cs typeface="Courier New"/>
            </a:endParaRPr>
          </a:p>
          <a:p>
            <a:pPr marL="12700">
              <a:lnSpc>
                <a:spcPct val="100000"/>
              </a:lnSpc>
              <a:spcBef>
                <a:spcPts val="5"/>
              </a:spcBef>
            </a:pPr>
            <a:r>
              <a:rPr sz="2800" b="1" spc="-10" dirty="0">
                <a:latin typeface="Courier New"/>
                <a:cs typeface="Courier New"/>
              </a:rPr>
              <a:t>Materials</a:t>
            </a: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Eco-</a:t>
            </a:r>
            <a:r>
              <a:rPr sz="2800" spc="-95" dirty="0">
                <a:latin typeface="Courier New"/>
                <a:cs typeface="Courier New"/>
              </a:rPr>
              <a:t> </a:t>
            </a:r>
            <a:r>
              <a:rPr sz="2800" dirty="0">
                <a:latin typeface="Courier New"/>
                <a:cs typeface="Courier New"/>
              </a:rPr>
              <a:t>friendly</a:t>
            </a:r>
            <a:r>
              <a:rPr sz="2800" spc="-100" dirty="0">
                <a:latin typeface="Courier New"/>
                <a:cs typeface="Courier New"/>
              </a:rPr>
              <a:t> </a:t>
            </a:r>
            <a:r>
              <a:rPr sz="2800" spc="-10" dirty="0">
                <a:latin typeface="Courier New"/>
                <a:cs typeface="Courier New"/>
              </a:rPr>
              <a:t>insulation</a:t>
            </a:r>
            <a:endParaRPr sz="2800" dirty="0">
              <a:latin typeface="Courier New"/>
              <a:cs typeface="Courier New"/>
            </a:endParaRPr>
          </a:p>
          <a:p>
            <a:pPr marL="356870" indent="-344170">
              <a:lnSpc>
                <a:spcPct val="100000"/>
              </a:lnSpc>
              <a:buFont typeface="Arial MT"/>
              <a:buChar char="•"/>
              <a:tabLst>
                <a:tab pos="356870" algn="l"/>
              </a:tabLst>
            </a:pPr>
            <a:r>
              <a:rPr sz="2800" spc="-10" dirty="0">
                <a:latin typeface="Courier New"/>
                <a:cs typeface="Courier New"/>
              </a:rPr>
              <a:t>Moisture-</a:t>
            </a:r>
            <a:r>
              <a:rPr sz="2800" dirty="0">
                <a:latin typeface="Courier New"/>
                <a:cs typeface="Courier New"/>
              </a:rPr>
              <a:t>resistant</a:t>
            </a:r>
            <a:r>
              <a:rPr sz="2800" spc="-150" dirty="0">
                <a:latin typeface="Courier New"/>
                <a:cs typeface="Courier New"/>
              </a:rPr>
              <a:t> </a:t>
            </a:r>
            <a:r>
              <a:rPr sz="2800" spc="-10" dirty="0">
                <a:latin typeface="Courier New"/>
                <a:cs typeface="Courier New"/>
              </a:rPr>
              <a:t>boards</a:t>
            </a:r>
            <a:endParaRPr sz="2800" dirty="0">
              <a:latin typeface="Courier New"/>
              <a:cs typeface="Courier New"/>
            </a:endParaRPr>
          </a:p>
          <a:p>
            <a:pPr marL="12700">
              <a:lnSpc>
                <a:spcPct val="100000"/>
              </a:lnSpc>
              <a:spcBef>
                <a:spcPts val="5"/>
              </a:spcBef>
            </a:pPr>
            <a:r>
              <a:rPr sz="2800" b="1" spc="-10" dirty="0">
                <a:latin typeface="Courier New"/>
                <a:cs typeface="Courier New"/>
              </a:rPr>
              <a:t>Challenges</a:t>
            </a: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Condensation</a:t>
            </a:r>
            <a:r>
              <a:rPr sz="2800" spc="-190" dirty="0">
                <a:latin typeface="Courier New"/>
                <a:cs typeface="Courier New"/>
              </a:rPr>
              <a:t> </a:t>
            </a:r>
            <a:r>
              <a:rPr sz="2800" spc="-10" dirty="0">
                <a:latin typeface="Courier New"/>
                <a:cs typeface="Courier New"/>
              </a:rPr>
              <a:t>issues</a:t>
            </a:r>
            <a:endParaRPr sz="2800" dirty="0">
              <a:latin typeface="Courier New"/>
              <a:cs typeface="Courier New"/>
            </a:endParaRPr>
          </a:p>
          <a:p>
            <a:pPr marL="356870" indent="-344170">
              <a:lnSpc>
                <a:spcPct val="100000"/>
              </a:lnSpc>
              <a:buFont typeface="Arial MT"/>
              <a:buChar char="•"/>
              <a:tabLst>
                <a:tab pos="356870" algn="l"/>
              </a:tabLst>
            </a:pPr>
            <a:r>
              <a:rPr sz="2800" dirty="0">
                <a:latin typeface="Courier New"/>
                <a:cs typeface="Courier New"/>
              </a:rPr>
              <a:t>Limited</a:t>
            </a:r>
            <a:r>
              <a:rPr sz="2800" spc="-105" dirty="0">
                <a:latin typeface="Courier New"/>
                <a:cs typeface="Courier New"/>
              </a:rPr>
              <a:t> </a:t>
            </a:r>
            <a:r>
              <a:rPr sz="2800" dirty="0">
                <a:latin typeface="Courier New"/>
                <a:cs typeface="Courier New"/>
              </a:rPr>
              <a:t>access</a:t>
            </a:r>
            <a:r>
              <a:rPr sz="2800" spc="-80" dirty="0">
                <a:latin typeface="Courier New"/>
                <a:cs typeface="Courier New"/>
              </a:rPr>
              <a:t> </a:t>
            </a:r>
            <a:r>
              <a:rPr sz="2800" dirty="0">
                <a:latin typeface="Courier New"/>
                <a:cs typeface="Courier New"/>
              </a:rPr>
              <a:t>in</a:t>
            </a:r>
            <a:r>
              <a:rPr sz="2800" spc="-85" dirty="0">
                <a:latin typeface="Courier New"/>
                <a:cs typeface="Courier New"/>
              </a:rPr>
              <a:t> </a:t>
            </a:r>
            <a:r>
              <a:rPr sz="2800" dirty="0">
                <a:latin typeface="Courier New"/>
                <a:cs typeface="Courier New"/>
              </a:rPr>
              <a:t>existing</a:t>
            </a:r>
            <a:r>
              <a:rPr sz="2800" spc="-100" dirty="0">
                <a:latin typeface="Courier New"/>
                <a:cs typeface="Courier New"/>
              </a:rPr>
              <a:t> </a:t>
            </a:r>
            <a:r>
              <a:rPr sz="2800" spc="-10" dirty="0">
                <a:latin typeface="Courier New"/>
                <a:cs typeface="Courier New"/>
              </a:rPr>
              <a:t>homes</a:t>
            </a:r>
            <a:endParaRPr sz="2800" dirty="0">
              <a:latin typeface="Courier New"/>
              <a:cs typeface="Courier New"/>
            </a:endParaRPr>
          </a:p>
          <a:p>
            <a:pPr marL="356870" indent="-344170">
              <a:lnSpc>
                <a:spcPct val="100000"/>
              </a:lnSpc>
              <a:spcBef>
                <a:spcPts val="5"/>
              </a:spcBef>
              <a:buFont typeface="Arial MT"/>
              <a:buChar char="•"/>
              <a:tabLst>
                <a:tab pos="356870" algn="l"/>
              </a:tabLst>
            </a:pPr>
            <a:r>
              <a:rPr sz="2800" dirty="0">
                <a:latin typeface="Courier New"/>
                <a:cs typeface="Courier New"/>
              </a:rPr>
              <a:t>Structural</a:t>
            </a:r>
            <a:r>
              <a:rPr sz="2800" spc="-145" dirty="0">
                <a:latin typeface="Courier New"/>
                <a:cs typeface="Courier New"/>
              </a:rPr>
              <a:t> </a:t>
            </a:r>
            <a:r>
              <a:rPr sz="2800" spc="-10" dirty="0">
                <a:latin typeface="Courier New"/>
                <a:cs typeface="Courier New"/>
              </a:rPr>
              <a:t>adjustments</a:t>
            </a:r>
            <a:endParaRPr sz="2800" dirty="0">
              <a:latin typeface="Courier New"/>
              <a:cs typeface="Courier New"/>
            </a:endParaRPr>
          </a:p>
        </p:txBody>
      </p:sp>
      <p:grpSp>
        <p:nvGrpSpPr>
          <p:cNvPr id="4" name="object 4"/>
          <p:cNvGrpSpPr/>
          <p:nvPr/>
        </p:nvGrpSpPr>
        <p:grpSpPr>
          <a:xfrm>
            <a:off x="6031991" y="64007"/>
            <a:ext cx="6160135" cy="6428740"/>
            <a:chOff x="6031991" y="64007"/>
            <a:chExt cx="6160135" cy="6428740"/>
          </a:xfrm>
        </p:grpSpPr>
        <p:pic>
          <p:nvPicPr>
            <p:cNvPr id="5" name="object 5"/>
            <p:cNvPicPr/>
            <p:nvPr/>
          </p:nvPicPr>
          <p:blipFill>
            <a:blip r:embed="rId2" cstate="print"/>
            <a:stretch>
              <a:fillRect/>
            </a:stretch>
          </p:blipFill>
          <p:spPr>
            <a:xfrm>
              <a:off x="7043927" y="64007"/>
              <a:ext cx="3166872" cy="3169920"/>
            </a:xfrm>
            <a:prstGeom prst="rect">
              <a:avLst/>
            </a:prstGeom>
          </p:spPr>
        </p:pic>
        <p:pic>
          <p:nvPicPr>
            <p:cNvPr id="6" name="object 6"/>
            <p:cNvPicPr/>
            <p:nvPr/>
          </p:nvPicPr>
          <p:blipFill>
            <a:blip r:embed="rId3" cstate="print"/>
            <a:stretch>
              <a:fillRect/>
            </a:stretch>
          </p:blipFill>
          <p:spPr>
            <a:xfrm>
              <a:off x="6031991" y="2968752"/>
              <a:ext cx="2868167" cy="2865120"/>
            </a:xfrm>
            <a:prstGeom prst="rect">
              <a:avLst/>
            </a:prstGeom>
          </p:spPr>
        </p:pic>
        <p:pic>
          <p:nvPicPr>
            <p:cNvPr id="7" name="object 7"/>
            <p:cNvPicPr/>
            <p:nvPr/>
          </p:nvPicPr>
          <p:blipFill>
            <a:blip r:embed="rId4" cstate="print"/>
            <a:stretch>
              <a:fillRect/>
            </a:stretch>
          </p:blipFill>
          <p:spPr>
            <a:xfrm>
              <a:off x="9887711" y="1261871"/>
              <a:ext cx="2304288" cy="2362200"/>
            </a:xfrm>
            <a:prstGeom prst="rect">
              <a:avLst/>
            </a:prstGeom>
          </p:spPr>
        </p:pic>
        <p:pic>
          <p:nvPicPr>
            <p:cNvPr id="8" name="object 8"/>
            <p:cNvPicPr/>
            <p:nvPr/>
          </p:nvPicPr>
          <p:blipFill>
            <a:blip r:embed="rId5" cstate="print"/>
            <a:stretch>
              <a:fillRect/>
            </a:stretch>
          </p:blipFill>
          <p:spPr>
            <a:xfrm>
              <a:off x="8900159" y="3624072"/>
              <a:ext cx="2868168" cy="2868168"/>
            </a:xfrm>
            <a:prstGeom prst="rect">
              <a:avLst/>
            </a:prstGeom>
          </p:spPr>
        </p:pic>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82766A">
              <a:alpha val="14901"/>
            </a:srgbClr>
          </a:solidFill>
        </p:spPr>
        <p:txBody>
          <a:bodyPr wrap="square" lIns="0" tIns="0" rIns="0" bIns="0" rtlCol="0"/>
          <a:lstStyle/>
          <a:p>
            <a:endParaRPr/>
          </a:p>
        </p:txBody>
      </p:sp>
      <p:grpSp>
        <p:nvGrpSpPr>
          <p:cNvPr id="3" name="object 3"/>
          <p:cNvGrpSpPr/>
          <p:nvPr/>
        </p:nvGrpSpPr>
        <p:grpSpPr>
          <a:xfrm>
            <a:off x="0" y="0"/>
            <a:ext cx="4038600" cy="6858000"/>
            <a:chOff x="0" y="0"/>
            <a:chExt cx="4038600" cy="6858000"/>
          </a:xfrm>
        </p:grpSpPr>
        <p:pic>
          <p:nvPicPr>
            <p:cNvPr id="4" name="object 4"/>
            <p:cNvPicPr/>
            <p:nvPr/>
          </p:nvPicPr>
          <p:blipFill>
            <a:blip r:embed="rId2" cstate="print"/>
            <a:stretch>
              <a:fillRect/>
            </a:stretch>
          </p:blipFill>
          <p:spPr>
            <a:xfrm>
              <a:off x="0" y="3441696"/>
              <a:ext cx="4038600" cy="3416301"/>
            </a:xfrm>
            <a:prstGeom prst="rect">
              <a:avLst/>
            </a:prstGeom>
          </p:spPr>
        </p:pic>
        <p:pic>
          <p:nvPicPr>
            <p:cNvPr id="5" name="object 5"/>
            <p:cNvPicPr/>
            <p:nvPr/>
          </p:nvPicPr>
          <p:blipFill>
            <a:blip r:embed="rId3" cstate="print"/>
            <a:stretch>
              <a:fillRect/>
            </a:stretch>
          </p:blipFill>
          <p:spPr>
            <a:xfrm>
              <a:off x="0" y="0"/>
              <a:ext cx="3831336" cy="3493008"/>
            </a:xfrm>
            <a:prstGeom prst="rect">
              <a:avLst/>
            </a:prstGeom>
          </p:spPr>
        </p:pic>
      </p:grpSp>
      <p:sp>
        <p:nvSpPr>
          <p:cNvPr id="6" name="object 6"/>
          <p:cNvSpPr txBox="1"/>
          <p:nvPr/>
        </p:nvSpPr>
        <p:spPr>
          <a:xfrm>
            <a:off x="4733925" y="2119005"/>
            <a:ext cx="6176645" cy="4249420"/>
          </a:xfrm>
          <a:prstGeom prst="rect">
            <a:avLst/>
          </a:prstGeom>
        </p:spPr>
        <p:txBody>
          <a:bodyPr vert="horz" wrap="square" lIns="0" tIns="46355" rIns="0" bIns="0" rtlCol="0">
            <a:spAutoFit/>
          </a:bodyPr>
          <a:lstStyle/>
          <a:p>
            <a:pPr marL="12700">
              <a:lnSpc>
                <a:spcPct val="100000"/>
              </a:lnSpc>
              <a:spcBef>
                <a:spcPts val="365"/>
              </a:spcBef>
            </a:pPr>
            <a:r>
              <a:rPr sz="2800" b="1" dirty="0">
                <a:latin typeface="Courier New"/>
                <a:cs typeface="Courier New"/>
              </a:rPr>
              <a:t>PRACTICAL</a:t>
            </a:r>
            <a:r>
              <a:rPr sz="2800" b="1" spc="-135" dirty="0">
                <a:latin typeface="Courier New"/>
                <a:cs typeface="Courier New"/>
              </a:rPr>
              <a:t> </a:t>
            </a:r>
            <a:r>
              <a:rPr sz="2800" b="1" spc="-10" dirty="0">
                <a:latin typeface="Courier New"/>
                <a:cs typeface="Courier New"/>
              </a:rPr>
              <a:t>BENEFITS</a:t>
            </a:r>
            <a:endParaRPr sz="2800" dirty="0">
              <a:latin typeface="Courier New"/>
              <a:cs typeface="Courier New"/>
            </a:endParaRPr>
          </a:p>
          <a:p>
            <a:pPr marL="297815" marR="120014" indent="-227329">
              <a:lnSpc>
                <a:spcPts val="3030"/>
              </a:lnSpc>
              <a:spcBef>
                <a:spcPts val="640"/>
              </a:spcBef>
              <a:buFont typeface="Arial MT"/>
              <a:buChar char="•"/>
              <a:tabLst>
                <a:tab pos="299085" algn="l"/>
              </a:tabLst>
            </a:pPr>
            <a:r>
              <a:rPr sz="2800" dirty="0">
                <a:latin typeface="Courier New"/>
                <a:cs typeface="Courier New"/>
              </a:rPr>
              <a:t>Lower</a:t>
            </a:r>
            <a:r>
              <a:rPr sz="2800" spc="-75" dirty="0">
                <a:latin typeface="Courier New"/>
                <a:cs typeface="Courier New"/>
              </a:rPr>
              <a:t> </a:t>
            </a:r>
            <a:r>
              <a:rPr sz="2800" dirty="0">
                <a:latin typeface="Courier New"/>
                <a:cs typeface="Courier New"/>
              </a:rPr>
              <a:t>energy</a:t>
            </a:r>
            <a:r>
              <a:rPr sz="2800" spc="-95" dirty="0">
                <a:latin typeface="Courier New"/>
                <a:cs typeface="Courier New"/>
              </a:rPr>
              <a:t> </a:t>
            </a:r>
            <a:r>
              <a:rPr sz="2800" dirty="0">
                <a:latin typeface="Courier New"/>
                <a:cs typeface="Courier New"/>
              </a:rPr>
              <a:t>bills</a:t>
            </a:r>
            <a:r>
              <a:rPr sz="2800" spc="-70" dirty="0">
                <a:latin typeface="Courier New"/>
                <a:cs typeface="Courier New"/>
              </a:rPr>
              <a:t> </a:t>
            </a:r>
            <a:r>
              <a:rPr sz="2800" dirty="0">
                <a:latin typeface="Courier New"/>
                <a:cs typeface="Courier New"/>
              </a:rPr>
              <a:t>and</a:t>
            </a:r>
            <a:r>
              <a:rPr sz="2800" spc="-70" dirty="0">
                <a:latin typeface="Courier New"/>
                <a:cs typeface="Courier New"/>
              </a:rPr>
              <a:t> </a:t>
            </a:r>
            <a:r>
              <a:rPr sz="2800" spc="-20" dirty="0">
                <a:latin typeface="Courier New"/>
                <a:cs typeface="Courier New"/>
              </a:rPr>
              <a:t>cost 	</a:t>
            </a:r>
            <a:r>
              <a:rPr sz="2800" spc="-10" dirty="0">
                <a:latin typeface="Courier New"/>
                <a:cs typeface="Courier New"/>
              </a:rPr>
              <a:t>savings</a:t>
            </a:r>
            <a:endParaRPr sz="2800" dirty="0">
              <a:latin typeface="Courier New"/>
              <a:cs typeface="Courier New"/>
            </a:endParaRPr>
          </a:p>
          <a:p>
            <a:pPr marL="297815" marR="117475" indent="-227329">
              <a:lnSpc>
                <a:spcPts val="3030"/>
              </a:lnSpc>
              <a:spcBef>
                <a:spcPts val="590"/>
              </a:spcBef>
              <a:buFont typeface="Arial MT"/>
              <a:buChar char="•"/>
              <a:tabLst>
                <a:tab pos="299085" algn="l"/>
              </a:tabLst>
            </a:pPr>
            <a:r>
              <a:rPr sz="2800" dirty="0">
                <a:latin typeface="Courier New"/>
                <a:cs typeface="Courier New"/>
              </a:rPr>
              <a:t>Healthier,</a:t>
            </a:r>
            <a:r>
              <a:rPr sz="2800" spc="-114" dirty="0">
                <a:latin typeface="Courier New"/>
                <a:cs typeface="Courier New"/>
              </a:rPr>
              <a:t> </a:t>
            </a:r>
            <a:r>
              <a:rPr sz="2800" dirty="0">
                <a:latin typeface="Courier New"/>
                <a:cs typeface="Courier New"/>
              </a:rPr>
              <a:t>more</a:t>
            </a:r>
            <a:r>
              <a:rPr sz="2800" spc="-95" dirty="0">
                <a:latin typeface="Courier New"/>
                <a:cs typeface="Courier New"/>
              </a:rPr>
              <a:t> </a:t>
            </a:r>
            <a:r>
              <a:rPr sz="2800" spc="-10" dirty="0">
                <a:latin typeface="Courier New"/>
                <a:cs typeface="Courier New"/>
              </a:rPr>
              <a:t>comfortable 	</a:t>
            </a:r>
            <a:r>
              <a:rPr sz="2800" dirty="0">
                <a:latin typeface="Courier New"/>
                <a:cs typeface="Courier New"/>
              </a:rPr>
              <a:t>living</a:t>
            </a:r>
            <a:r>
              <a:rPr sz="2800" spc="-70" dirty="0">
                <a:latin typeface="Courier New"/>
                <a:cs typeface="Courier New"/>
              </a:rPr>
              <a:t> </a:t>
            </a:r>
            <a:r>
              <a:rPr sz="2800" spc="-10" dirty="0">
                <a:latin typeface="Courier New"/>
                <a:cs typeface="Courier New"/>
              </a:rPr>
              <a:t>spaces.</a:t>
            </a:r>
            <a:endParaRPr sz="2800" dirty="0">
              <a:latin typeface="Courier New"/>
              <a:cs typeface="Courier New"/>
            </a:endParaRPr>
          </a:p>
          <a:p>
            <a:pPr marL="410209" marR="858519" lvl="1" indent="-227329">
              <a:lnSpc>
                <a:spcPts val="3020"/>
              </a:lnSpc>
              <a:spcBef>
                <a:spcPts val="600"/>
              </a:spcBef>
              <a:buFont typeface="Arial MT"/>
              <a:buChar char="•"/>
              <a:tabLst>
                <a:tab pos="411480" algn="l"/>
              </a:tabLst>
            </a:pPr>
            <a:r>
              <a:rPr sz="2800" dirty="0">
                <a:latin typeface="Courier New"/>
                <a:cs typeface="Courier New"/>
              </a:rPr>
              <a:t>Full</a:t>
            </a:r>
            <a:r>
              <a:rPr sz="2800" spc="-85" dirty="0">
                <a:latin typeface="Courier New"/>
                <a:cs typeface="Courier New"/>
              </a:rPr>
              <a:t> </a:t>
            </a:r>
            <a:r>
              <a:rPr sz="2800" dirty="0">
                <a:latin typeface="Courier New"/>
                <a:cs typeface="Courier New"/>
              </a:rPr>
              <a:t>compliance</a:t>
            </a:r>
            <a:r>
              <a:rPr sz="2800" spc="-90" dirty="0">
                <a:latin typeface="Courier New"/>
                <a:cs typeface="Courier New"/>
              </a:rPr>
              <a:t> </a:t>
            </a:r>
            <a:r>
              <a:rPr sz="2800" dirty="0">
                <a:latin typeface="Courier New"/>
                <a:cs typeface="Courier New"/>
              </a:rPr>
              <a:t>with</a:t>
            </a:r>
            <a:r>
              <a:rPr sz="2800" spc="-70" dirty="0">
                <a:latin typeface="Courier New"/>
                <a:cs typeface="Courier New"/>
              </a:rPr>
              <a:t> </a:t>
            </a:r>
            <a:r>
              <a:rPr sz="2800" spc="-25" dirty="0">
                <a:latin typeface="Courier New"/>
                <a:cs typeface="Courier New"/>
              </a:rPr>
              <a:t>UK 	</a:t>
            </a:r>
            <a:r>
              <a:rPr sz="2800" spc="-10" dirty="0">
                <a:latin typeface="Courier New"/>
                <a:cs typeface="Courier New"/>
              </a:rPr>
              <a:t>environmental</a:t>
            </a:r>
            <a:endParaRPr sz="2800" dirty="0">
              <a:latin typeface="Courier New"/>
              <a:cs typeface="Courier New"/>
            </a:endParaRPr>
          </a:p>
          <a:p>
            <a:pPr marL="410209" marR="5080" lvl="1" indent="-227329">
              <a:lnSpc>
                <a:spcPct val="90000"/>
              </a:lnSpc>
              <a:spcBef>
                <a:spcPts val="565"/>
              </a:spcBef>
              <a:buFont typeface="Arial MT"/>
              <a:buChar char="•"/>
              <a:tabLst>
                <a:tab pos="411480" algn="l"/>
              </a:tabLst>
            </a:pPr>
            <a:r>
              <a:rPr sz="2800" spc="-10" dirty="0">
                <a:latin typeface="Courier New"/>
                <a:cs typeface="Courier New"/>
              </a:rPr>
              <a:t>Real-</a:t>
            </a:r>
            <a:r>
              <a:rPr sz="2800" dirty="0">
                <a:latin typeface="Courier New"/>
                <a:cs typeface="Courier New"/>
              </a:rPr>
              <a:t>life</a:t>
            </a:r>
            <a:r>
              <a:rPr sz="2800" spc="-105" dirty="0">
                <a:latin typeface="Courier New"/>
                <a:cs typeface="Courier New"/>
              </a:rPr>
              <a:t> </a:t>
            </a:r>
            <a:r>
              <a:rPr sz="2800" dirty="0">
                <a:latin typeface="Courier New"/>
                <a:cs typeface="Courier New"/>
              </a:rPr>
              <a:t>example:</a:t>
            </a:r>
            <a:r>
              <a:rPr sz="2800" spc="-90" dirty="0">
                <a:latin typeface="Courier New"/>
                <a:cs typeface="Courier New"/>
              </a:rPr>
              <a:t> </a:t>
            </a:r>
            <a:r>
              <a:rPr sz="2800" spc="-10" dirty="0">
                <a:latin typeface="Courier New"/>
                <a:cs typeface="Courier New"/>
              </a:rPr>
              <a:t>improved 	</a:t>
            </a:r>
            <a:r>
              <a:rPr sz="2800" dirty="0">
                <a:latin typeface="Courier New"/>
                <a:cs typeface="Courier New"/>
              </a:rPr>
              <a:t>insulation</a:t>
            </a:r>
            <a:r>
              <a:rPr sz="2800" spc="-110" dirty="0">
                <a:latin typeface="Courier New"/>
                <a:cs typeface="Courier New"/>
              </a:rPr>
              <a:t> </a:t>
            </a:r>
            <a:r>
              <a:rPr sz="2800" dirty="0">
                <a:latin typeface="Courier New"/>
                <a:cs typeface="Courier New"/>
              </a:rPr>
              <a:t>and</a:t>
            </a:r>
            <a:r>
              <a:rPr sz="2800" spc="-90" dirty="0">
                <a:latin typeface="Courier New"/>
                <a:cs typeface="Courier New"/>
              </a:rPr>
              <a:t> </a:t>
            </a:r>
            <a:r>
              <a:rPr sz="2800" spc="-10" dirty="0">
                <a:latin typeface="Courier New"/>
                <a:cs typeface="Courier New"/>
              </a:rPr>
              <a:t>ventilation 	</a:t>
            </a:r>
            <a:r>
              <a:rPr sz="2800" dirty="0">
                <a:latin typeface="Courier New"/>
                <a:cs typeface="Courier New"/>
              </a:rPr>
              <a:t>in</a:t>
            </a:r>
            <a:r>
              <a:rPr sz="2800" spc="-50" dirty="0">
                <a:latin typeface="Courier New"/>
                <a:cs typeface="Courier New"/>
              </a:rPr>
              <a:t> </a:t>
            </a:r>
            <a:r>
              <a:rPr sz="2800" dirty="0">
                <a:latin typeface="Courier New"/>
                <a:cs typeface="Courier New"/>
              </a:rPr>
              <a:t>a</a:t>
            </a:r>
            <a:r>
              <a:rPr sz="2800" spc="-15" dirty="0">
                <a:latin typeface="Courier New"/>
                <a:cs typeface="Courier New"/>
              </a:rPr>
              <a:t> </a:t>
            </a:r>
            <a:r>
              <a:rPr sz="2800" dirty="0">
                <a:latin typeface="Courier New"/>
                <a:cs typeface="Courier New"/>
              </a:rPr>
              <a:t>small</a:t>
            </a:r>
            <a:r>
              <a:rPr sz="2800" spc="-40" dirty="0">
                <a:latin typeface="Courier New"/>
                <a:cs typeface="Courier New"/>
              </a:rPr>
              <a:t> </a:t>
            </a:r>
            <a:r>
              <a:rPr sz="2800" spc="-20" dirty="0">
                <a:latin typeface="Courier New"/>
                <a:cs typeface="Courier New"/>
              </a:rPr>
              <a:t>home</a:t>
            </a:r>
            <a:endParaRPr sz="2800" dirty="0">
              <a:latin typeface="Courier New"/>
              <a:cs typeface="Courier New"/>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3" name="object 3"/>
          <p:cNvSpPr txBox="1"/>
          <p:nvPr/>
        </p:nvSpPr>
        <p:spPr>
          <a:xfrm>
            <a:off x="1" y="0"/>
            <a:ext cx="11353800" cy="6717044"/>
          </a:xfrm>
          <a:prstGeom prst="rect">
            <a:avLst/>
          </a:prstGeom>
        </p:spPr>
        <p:txBody>
          <a:bodyPr vert="horz" wrap="square" lIns="0" tIns="13970" rIns="0" bIns="0" rtlCol="0">
            <a:spAutoFit/>
          </a:bodyPr>
          <a:lstStyle/>
          <a:p>
            <a:pPr marL="12700" algn="just">
              <a:lnSpc>
                <a:spcPct val="100000"/>
              </a:lnSpc>
              <a:spcBef>
                <a:spcPts val="110"/>
              </a:spcBef>
            </a:pPr>
            <a:r>
              <a:rPr lang="en-US" sz="2400" b="1" dirty="0">
                <a:latin typeface="Aptos" panose="020B0004020202020204" pitchFamily="34" charset="0"/>
                <a:cs typeface="Courier New"/>
              </a:rPr>
              <a:t>PESTEL</a:t>
            </a:r>
            <a:r>
              <a:rPr lang="en-US" sz="2400" b="1" spc="-90" dirty="0">
                <a:latin typeface="Aptos" panose="020B0004020202020204" pitchFamily="34" charset="0"/>
                <a:cs typeface="Courier New"/>
              </a:rPr>
              <a:t> </a:t>
            </a:r>
            <a:r>
              <a:rPr lang="en-US" sz="2400" b="1" dirty="0">
                <a:latin typeface="Aptos" panose="020B0004020202020204" pitchFamily="34" charset="0"/>
                <a:cs typeface="Courier New"/>
              </a:rPr>
              <a:t>&amp;</a:t>
            </a:r>
            <a:r>
              <a:rPr lang="en-US" sz="2400" b="1" spc="-70" dirty="0">
                <a:latin typeface="Aptos" panose="020B0004020202020204" pitchFamily="34" charset="0"/>
                <a:cs typeface="Courier New"/>
              </a:rPr>
              <a:t> </a:t>
            </a:r>
            <a:r>
              <a:rPr lang="en-US" sz="2400" b="1" dirty="0">
                <a:latin typeface="Aptos" panose="020B0004020202020204" pitchFamily="34" charset="0"/>
                <a:cs typeface="Courier New"/>
              </a:rPr>
              <a:t>SWOT:</a:t>
            </a:r>
            <a:r>
              <a:rPr lang="en-US" sz="2400" b="1" spc="-75" dirty="0">
                <a:latin typeface="Aptos" panose="020B0004020202020204" pitchFamily="34" charset="0"/>
                <a:cs typeface="Courier New"/>
              </a:rPr>
              <a:t> </a:t>
            </a:r>
            <a:r>
              <a:rPr lang="en-US" sz="2400" b="1" spc="-10" dirty="0">
                <a:latin typeface="Aptos" panose="020B0004020202020204" pitchFamily="34" charset="0"/>
                <a:cs typeface="Courier New"/>
              </a:rPr>
              <a:t>Future-</a:t>
            </a:r>
            <a:r>
              <a:rPr lang="en-US" sz="2400" b="1" dirty="0">
                <a:latin typeface="Aptos" panose="020B0004020202020204" pitchFamily="34" charset="0"/>
                <a:cs typeface="Courier New"/>
              </a:rPr>
              <a:t>Proof</a:t>
            </a:r>
            <a:r>
              <a:rPr lang="en-US" sz="2400" b="1" spc="-114" dirty="0">
                <a:latin typeface="Aptos" panose="020B0004020202020204" pitchFamily="34" charset="0"/>
                <a:cs typeface="Courier New"/>
              </a:rPr>
              <a:t> </a:t>
            </a:r>
            <a:r>
              <a:rPr lang="en-US" sz="2400" b="1" dirty="0">
                <a:latin typeface="Aptos" panose="020B0004020202020204" pitchFamily="34" charset="0"/>
                <a:cs typeface="Courier New"/>
              </a:rPr>
              <a:t>Retrofit</a:t>
            </a:r>
            <a:r>
              <a:rPr lang="en-US" sz="2400" b="1" spc="-95" dirty="0">
                <a:latin typeface="Aptos" panose="020B0004020202020204" pitchFamily="34" charset="0"/>
                <a:cs typeface="Courier New"/>
              </a:rPr>
              <a:t> </a:t>
            </a:r>
            <a:r>
              <a:rPr lang="en-US" sz="2400" b="1" spc="-10" dirty="0">
                <a:latin typeface="Aptos" panose="020B0004020202020204" pitchFamily="34" charset="0"/>
                <a:cs typeface="Courier New"/>
              </a:rPr>
              <a:t>Solutions</a:t>
            </a:r>
            <a:endParaRPr lang="en-US" sz="2400" dirty="0">
              <a:latin typeface="Aptos" panose="020B0004020202020204" pitchFamily="34" charset="0"/>
              <a:cs typeface="Courier New"/>
            </a:endParaRPr>
          </a:p>
          <a:p>
            <a:pPr marL="12065" marR="218440" algn="just">
              <a:lnSpc>
                <a:spcPct val="100000"/>
              </a:lnSpc>
              <a:tabLst>
                <a:tab pos="469265" algn="l"/>
              </a:tabLst>
            </a:pPr>
            <a:r>
              <a:rPr lang="en-US" sz="2400" b="1" dirty="0">
                <a:latin typeface="Aptos" panose="020B0004020202020204" pitchFamily="34" charset="0"/>
                <a:cs typeface="Courier New"/>
              </a:rPr>
              <a:t>Political</a:t>
            </a:r>
            <a:r>
              <a:rPr lang="en-US" sz="2400" b="1" spc="-105" dirty="0">
                <a:latin typeface="Aptos" panose="020B0004020202020204" pitchFamily="34" charset="0"/>
                <a:cs typeface="Courier New"/>
              </a:rPr>
              <a:t> </a:t>
            </a:r>
            <a:r>
              <a:rPr lang="en-US" sz="2400" b="1" spc="60" dirty="0">
                <a:latin typeface="Aptos" panose="020B0004020202020204" pitchFamily="34" charset="0"/>
                <a:cs typeface="Courier New"/>
              </a:rPr>
              <a:t>(</a:t>
            </a:r>
            <a:r>
              <a:rPr lang="en-US" sz="2400" b="1" spc="60" dirty="0">
                <a:latin typeface="Aptos" panose="020B0004020202020204" pitchFamily="34" charset="0"/>
                <a:cs typeface="Leelawadee UI"/>
              </a:rPr>
              <a:t>–</a:t>
            </a:r>
            <a:r>
              <a:rPr lang="en-US" sz="2400" b="1" spc="60" dirty="0">
                <a:latin typeface="Aptos" panose="020B0004020202020204" pitchFamily="34" charset="0"/>
                <a:cs typeface="Courier New"/>
              </a:rPr>
              <a:t>):</a:t>
            </a:r>
            <a:r>
              <a:rPr lang="en-US" sz="2400" b="1" spc="-75" dirty="0">
                <a:latin typeface="Aptos" panose="020B0004020202020204" pitchFamily="34" charset="0"/>
                <a:cs typeface="Courier New"/>
              </a:rPr>
              <a:t> </a:t>
            </a:r>
          </a:p>
          <a:p>
            <a:pPr marL="0" marR="0" lvl="0" indent="0" algn="just" defTabSz="914400" rtl="0" eaLnBrk="0" fontAlgn="base" latinLnBrk="0" hangingPunct="0">
              <a:lnSpc>
                <a:spcPct val="100000"/>
              </a:lnSpc>
              <a:spcBef>
                <a:spcPct val="0"/>
              </a:spcBef>
              <a:spcAft>
                <a:spcPct val="0"/>
              </a:spcAft>
              <a:buClrTx/>
              <a:buSzTx/>
              <a:buFontTx/>
              <a:buChar char="•"/>
              <a:tabLst/>
            </a:pPr>
            <a:r>
              <a:rPr lang="es-CO" altLang="es-CO" sz="2400" dirty="0">
                <a:latin typeface="Aptos" panose="020B0004020202020204" pitchFamily="34" charset="0"/>
              </a:rPr>
              <a:t>(+) Strong UK Net Zero policies drive demand for retrofit solutions </a:t>
            </a:r>
          </a:p>
          <a:p>
            <a:pPr marL="0" marR="0" lvl="0" indent="0" algn="just" defTabSz="914400" rtl="0" eaLnBrk="0" fontAlgn="base" latinLnBrk="0" hangingPunct="0">
              <a:lnSpc>
                <a:spcPct val="100000"/>
              </a:lnSpc>
              <a:spcBef>
                <a:spcPct val="0"/>
              </a:spcBef>
              <a:spcAft>
                <a:spcPct val="0"/>
              </a:spcAft>
              <a:buClrTx/>
              <a:buSzTx/>
              <a:buFontTx/>
              <a:buChar char="•"/>
              <a:tabLst/>
            </a:pPr>
            <a:r>
              <a:rPr lang="es-CO" altLang="es-CO" sz="2400" dirty="0">
                <a:latin typeface="Aptos" panose="020B0004020202020204" pitchFamily="34" charset="0"/>
              </a:rPr>
              <a:t>(+) Government incentives and funding support business growth </a:t>
            </a:r>
          </a:p>
          <a:p>
            <a:pPr marL="0" marR="0" lvl="0" indent="0" algn="just" defTabSz="914400" rtl="0" eaLnBrk="0" fontAlgn="base" latinLnBrk="0" hangingPunct="0">
              <a:lnSpc>
                <a:spcPct val="100000"/>
              </a:lnSpc>
              <a:spcBef>
                <a:spcPct val="0"/>
              </a:spcBef>
              <a:spcAft>
                <a:spcPct val="0"/>
              </a:spcAft>
              <a:buClrTx/>
              <a:buSzTx/>
              <a:buFontTx/>
              <a:buChar char="•"/>
              <a:tabLst/>
            </a:pPr>
            <a:r>
              <a:rPr lang="es-CO" altLang="es-CO" sz="2400" dirty="0">
                <a:latin typeface="Aptos" panose="020B0004020202020204" pitchFamily="34" charset="0"/>
              </a:rPr>
              <a:t>(–) Regulatory changes may increase compliance costs </a:t>
            </a:r>
            <a:endParaRPr lang="en-US" sz="2400" b="1" dirty="0">
              <a:latin typeface="Aptos" panose="020B0004020202020204" pitchFamily="34" charset="0"/>
              <a:cs typeface="Courier New"/>
            </a:endParaRPr>
          </a:p>
          <a:p>
            <a:pPr marL="12065" marR="218440" algn="just">
              <a:lnSpc>
                <a:spcPct val="100000"/>
              </a:lnSpc>
              <a:tabLst>
                <a:tab pos="469265" algn="l"/>
              </a:tabLst>
            </a:pPr>
            <a:r>
              <a:rPr lang="en-US" sz="2400" b="1" dirty="0">
                <a:latin typeface="Aptos" panose="020B0004020202020204" pitchFamily="34" charset="0"/>
                <a:cs typeface="Courier New"/>
              </a:rPr>
              <a:t>Economic</a:t>
            </a:r>
            <a:r>
              <a:rPr lang="en-US" sz="2400" b="1" spc="-110" dirty="0">
                <a:latin typeface="Aptos" panose="020B0004020202020204" pitchFamily="34" charset="0"/>
                <a:cs typeface="Courier New"/>
              </a:rPr>
              <a:t> </a:t>
            </a:r>
            <a:r>
              <a:rPr lang="en-US" sz="2400" dirty="0">
                <a:latin typeface="Aptos" panose="020B0004020202020204" pitchFamily="34" charset="0"/>
              </a:rPr>
              <a:t>(+) Rising energy costs increase demand for energy-efficient homes </a:t>
            </a:r>
          </a:p>
          <a:p>
            <a:pPr algn="just"/>
            <a:r>
              <a:rPr lang="en-US" sz="2400" dirty="0">
                <a:latin typeface="Aptos" panose="020B0004020202020204" pitchFamily="34" charset="0"/>
              </a:rPr>
              <a:t>(+) Growing green economy creates new business opportunities </a:t>
            </a:r>
          </a:p>
          <a:p>
            <a:pPr algn="just"/>
            <a:r>
              <a:rPr lang="en-US" sz="2400" dirty="0">
                <a:latin typeface="Aptos" panose="020B0004020202020204" pitchFamily="34" charset="0"/>
              </a:rPr>
              <a:t>(–) Material price volatility affects profitability</a:t>
            </a:r>
          </a:p>
          <a:p>
            <a:pPr algn="just"/>
            <a:r>
              <a:rPr lang="en-US" sz="2400" b="1" dirty="0">
                <a:latin typeface="Aptos" panose="020B0004020202020204" pitchFamily="34" charset="0"/>
                <a:cs typeface="Courier New"/>
              </a:rPr>
              <a:t>Technological</a:t>
            </a:r>
            <a:r>
              <a:rPr lang="en-US" sz="2400" b="1" spc="-135" dirty="0">
                <a:latin typeface="Aptos" panose="020B0004020202020204" pitchFamily="34" charset="0"/>
                <a:cs typeface="Courier New"/>
              </a:rPr>
              <a:t> </a:t>
            </a:r>
            <a:r>
              <a:rPr lang="en-US" sz="2400" b="1" dirty="0">
                <a:latin typeface="Aptos" panose="020B0004020202020204" pitchFamily="34" charset="0"/>
                <a:cs typeface="Courier New"/>
              </a:rPr>
              <a:t>(+):</a:t>
            </a:r>
            <a:r>
              <a:rPr lang="en-US" sz="2400" dirty="0">
                <a:latin typeface="Aptos" panose="020B0004020202020204" pitchFamily="34" charset="0"/>
              </a:rPr>
              <a:t>Advanced retrofit systems improve efficiency and performance </a:t>
            </a:r>
          </a:p>
          <a:p>
            <a:pPr algn="just"/>
            <a:r>
              <a:rPr lang="en-US" sz="2400" dirty="0">
                <a:latin typeface="Aptos" panose="020B0004020202020204" pitchFamily="34" charset="0"/>
              </a:rPr>
              <a:t>(+) Innovation creates competitive advantage and scalability </a:t>
            </a:r>
          </a:p>
          <a:p>
            <a:pPr algn="just"/>
            <a:r>
              <a:rPr lang="en-US" sz="2400" dirty="0">
                <a:latin typeface="Aptos" panose="020B0004020202020204" pitchFamily="34" charset="0"/>
              </a:rPr>
              <a:t>(–) High cost of new technologies can limit early adoption</a:t>
            </a:r>
            <a:endParaRPr sz="2400" dirty="0">
              <a:latin typeface="Aptos" panose="020B0004020202020204" pitchFamily="34" charset="0"/>
              <a:cs typeface="Courier New"/>
            </a:endParaRPr>
          </a:p>
          <a:p>
            <a:pPr marL="12700" algn="just">
              <a:lnSpc>
                <a:spcPct val="100000"/>
              </a:lnSpc>
            </a:pPr>
            <a:r>
              <a:rPr sz="2400" b="1" spc="-20" dirty="0">
                <a:latin typeface="Aptos" panose="020B0004020202020204" pitchFamily="34" charset="0"/>
                <a:cs typeface="Courier New"/>
              </a:rPr>
              <a:t>SWOT</a:t>
            </a:r>
            <a:endParaRPr lang="en-GB" sz="2400" b="1" spc="-20" dirty="0">
              <a:latin typeface="Aptos" panose="020B0004020202020204" pitchFamily="34" charset="0"/>
              <a:cs typeface="Courier New"/>
            </a:endParaRPr>
          </a:p>
          <a:p>
            <a:pPr algn="just"/>
            <a:r>
              <a:rPr lang="en-US" sz="2400" b="1" dirty="0">
                <a:latin typeface="Aptos" panose="020B0004020202020204" pitchFamily="34" charset="0"/>
              </a:rPr>
              <a:t>Opportunities (+)</a:t>
            </a:r>
            <a:endParaRPr lang="en-US" sz="2400" dirty="0">
              <a:latin typeface="Aptos" panose="020B0004020202020204" pitchFamily="34" charset="0"/>
            </a:endParaRPr>
          </a:p>
          <a:p>
            <a:pPr algn="just"/>
            <a:r>
              <a:rPr lang="en-US" sz="2400" dirty="0">
                <a:latin typeface="Aptos" panose="020B0004020202020204" pitchFamily="34" charset="0"/>
              </a:rPr>
              <a:t>Growing demand for sustainable and Net Zero housing </a:t>
            </a:r>
          </a:p>
          <a:p>
            <a:pPr algn="just"/>
            <a:r>
              <a:rPr lang="en-US" sz="2400" dirty="0">
                <a:latin typeface="Aptos" panose="020B0004020202020204" pitchFamily="34" charset="0"/>
              </a:rPr>
              <a:t>Expansion through partnerships and government programmes</a:t>
            </a:r>
          </a:p>
          <a:p>
            <a:pPr algn="just"/>
            <a:r>
              <a:rPr lang="en-US" sz="2400" b="1" dirty="0">
                <a:latin typeface="Aptos" panose="020B0004020202020204" pitchFamily="34" charset="0"/>
              </a:rPr>
              <a:t>Strengths</a:t>
            </a:r>
            <a:r>
              <a:rPr lang="en-US" sz="2400" dirty="0">
                <a:latin typeface="Aptos" panose="020B0004020202020204" pitchFamily="34" charset="0"/>
              </a:rPr>
              <a:t> (+)Strong technical expertise and regulatory compliance Integrated, high-quality retrofit solutions (end-to-end service)</a:t>
            </a:r>
          </a:p>
          <a:p>
            <a:pPr marL="12700">
              <a:lnSpc>
                <a:spcPct val="100000"/>
              </a:lnSpc>
            </a:pPr>
            <a:endParaRPr sz="2400" dirty="0">
              <a:latin typeface="Aptos" panose="020B0004020202020204" pitchFamily="34" charset="0"/>
              <a:cs typeface="Courier New"/>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8522335" cy="2880360"/>
            <a:chOff x="0" y="0"/>
            <a:chExt cx="8522335" cy="2880360"/>
          </a:xfrm>
        </p:grpSpPr>
        <p:pic>
          <p:nvPicPr>
            <p:cNvPr id="3" name="object 3"/>
            <p:cNvPicPr/>
            <p:nvPr/>
          </p:nvPicPr>
          <p:blipFill>
            <a:blip r:embed="rId2" cstate="print"/>
            <a:stretch>
              <a:fillRect/>
            </a:stretch>
          </p:blipFill>
          <p:spPr>
            <a:xfrm>
              <a:off x="0" y="0"/>
              <a:ext cx="8506587" cy="2880105"/>
            </a:xfrm>
            <a:prstGeom prst="rect">
              <a:avLst/>
            </a:prstGeom>
          </p:spPr>
        </p:pic>
        <p:sp>
          <p:nvSpPr>
            <p:cNvPr id="4" name="object 4"/>
            <p:cNvSpPr/>
            <p:nvPr/>
          </p:nvSpPr>
          <p:spPr>
            <a:xfrm>
              <a:off x="0" y="0"/>
              <a:ext cx="8522335" cy="2286000"/>
            </a:xfrm>
            <a:custGeom>
              <a:avLst/>
              <a:gdLst/>
              <a:ahLst/>
              <a:cxnLst/>
              <a:rect l="l" t="t" r="r" b="b"/>
              <a:pathLst>
                <a:path w="8522335" h="2286000">
                  <a:moveTo>
                    <a:pt x="8522208" y="0"/>
                  </a:moveTo>
                  <a:lnTo>
                    <a:pt x="0" y="0"/>
                  </a:lnTo>
                  <a:lnTo>
                    <a:pt x="0" y="2286000"/>
                  </a:lnTo>
                  <a:lnTo>
                    <a:pt x="8522208" y="2286000"/>
                  </a:lnTo>
                  <a:lnTo>
                    <a:pt x="8522208" y="0"/>
                  </a:lnTo>
                  <a:close/>
                </a:path>
              </a:pathLst>
            </a:custGeom>
            <a:solidFill>
              <a:srgbClr val="E8E8E8"/>
            </a:solidFill>
          </p:spPr>
          <p:txBody>
            <a:bodyPr wrap="square" lIns="0" tIns="0" rIns="0" bIns="0" rtlCol="0"/>
            <a:lstStyle/>
            <a:p>
              <a:endParaRPr/>
            </a:p>
          </p:txBody>
        </p:sp>
      </p:grpSp>
      <p:pic>
        <p:nvPicPr>
          <p:cNvPr id="6" name="object 6"/>
          <p:cNvPicPr/>
          <p:nvPr/>
        </p:nvPicPr>
        <p:blipFill>
          <a:blip r:embed="rId3" cstate="print"/>
          <a:stretch>
            <a:fillRect/>
          </a:stretch>
        </p:blipFill>
        <p:spPr>
          <a:xfrm>
            <a:off x="6096000" y="0"/>
            <a:ext cx="6096000" cy="6857998"/>
          </a:xfrm>
          <a:prstGeom prst="rect">
            <a:avLst/>
          </a:prstGeom>
        </p:spPr>
      </p:pic>
      <p:sp>
        <p:nvSpPr>
          <p:cNvPr id="7" name="TextBox 1">
            <a:extLst>
              <a:ext uri="{FF2B5EF4-FFF2-40B4-BE49-F238E27FC236}">
                <a16:creationId xmlns:a16="http://schemas.microsoft.com/office/drawing/2014/main" id="{FE109084-2619-472E-1B05-269B36906439}"/>
              </a:ext>
            </a:extLst>
          </p:cNvPr>
          <p:cNvSpPr txBox="1"/>
          <p:nvPr/>
        </p:nvSpPr>
        <p:spPr>
          <a:xfrm>
            <a:off x="365760" y="329184"/>
            <a:ext cx="5349240" cy="6376416"/>
          </a:xfrm>
          <a:prstGeom prst="rect">
            <a:avLst/>
          </a:prstGeom>
        </p:spPr>
        <p:txBody>
          <a:bodyPr vert="horz" lIns="91440" tIns="45720" rIns="91440" bIns="45720" rtlCol="0" anchor="ctr">
            <a:normAutofit fontScale="77500" lnSpcReduction="20000"/>
          </a:bodyPr>
          <a:lstStyle/>
          <a:p>
            <a:r>
              <a:rPr lang="en-US" sz="2800" b="1" dirty="0">
                <a:latin typeface="Courier New" panose="02070309020205020404" pitchFamily="49" charset="0"/>
                <a:cs typeface="Courier New" panose="02070309020205020404" pitchFamily="49" charset="0"/>
              </a:rPr>
              <a:t>Summer</a:t>
            </a:r>
            <a:endParaRPr lang="en-US" sz="2800" dirty="0">
              <a:latin typeface="Courier New" panose="02070309020205020404" pitchFamily="49" charset="0"/>
              <a:cs typeface="Courier New" panose="02070309020205020404" pitchFamily="49" charset="0"/>
            </a:endParaRPr>
          </a:p>
          <a:p>
            <a:endParaRPr lang="en-US" sz="2800" dirty="0">
              <a:latin typeface="Courier New" panose="02070309020205020404" pitchFamily="49" charset="0"/>
              <a:cs typeface="Courier New" panose="02070309020205020404" pitchFamily="49" charset="0"/>
            </a:endParaRP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Minimise solar gain </a:t>
            </a: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Ensure natural ventilation </a:t>
            </a:r>
          </a:p>
          <a:p>
            <a:pPr marL="285750" indent="-285750">
              <a:buFont typeface="Arial" panose="020B0604020202020204" pitchFamily="34" charset="0"/>
              <a:buChar char="•"/>
            </a:pPr>
            <a:endParaRPr lang="en-US" sz="2800" b="1" dirty="0">
              <a:latin typeface="Courier New" panose="02070309020205020404" pitchFamily="49" charset="0"/>
              <a:cs typeface="Courier New" panose="02070309020205020404" pitchFamily="49" charset="0"/>
            </a:endParaRPr>
          </a:p>
          <a:p>
            <a:r>
              <a:rPr lang="en-US" sz="2800" b="1" dirty="0">
                <a:latin typeface="Courier New" panose="02070309020205020404" pitchFamily="49" charset="0"/>
                <a:cs typeface="Courier New" panose="02070309020205020404" pitchFamily="49" charset="0"/>
              </a:rPr>
              <a:t>❄️ Winter</a:t>
            </a:r>
            <a:endParaRPr lang="en-US" sz="2800" dirty="0">
              <a:latin typeface="Courier New" panose="02070309020205020404" pitchFamily="49" charset="0"/>
              <a:cs typeface="Courier New" panose="02070309020205020404" pitchFamily="49" charset="0"/>
            </a:endParaRP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Allow beneficial solar gain </a:t>
            </a: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Minimise heat loss </a:t>
            </a: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Keep surface temperature ≥16°C </a:t>
            </a:r>
          </a:p>
          <a:p>
            <a:endParaRPr lang="en-US" sz="2800" b="1" dirty="0">
              <a:latin typeface="Courier New" panose="02070309020205020404" pitchFamily="49" charset="0"/>
              <a:cs typeface="Courier New" panose="02070309020205020404" pitchFamily="49" charset="0"/>
            </a:endParaRPr>
          </a:p>
          <a:p>
            <a:r>
              <a:rPr lang="en-US" sz="2800" b="1" dirty="0">
                <a:latin typeface="Courier New" panose="02070309020205020404" pitchFamily="49" charset="0"/>
                <a:cs typeface="Courier New" panose="02070309020205020404" pitchFamily="49" charset="0"/>
              </a:rPr>
              <a:t>🌤️ All Year</a:t>
            </a:r>
            <a:endParaRPr lang="en-US" sz="2800" dirty="0">
              <a:latin typeface="Courier New" panose="02070309020205020404" pitchFamily="49" charset="0"/>
              <a:cs typeface="Courier New" panose="02070309020205020404" pitchFamily="49" charset="0"/>
            </a:endParaRP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Provide good daylight </a:t>
            </a:r>
          </a:p>
          <a:p>
            <a:endParaRPr lang="en-US" sz="2800" b="1" dirty="0">
              <a:latin typeface="Courier New" panose="02070309020205020404" pitchFamily="49" charset="0"/>
              <a:cs typeface="Courier New" panose="02070309020205020404" pitchFamily="49" charset="0"/>
            </a:endParaRPr>
          </a:p>
          <a:p>
            <a:r>
              <a:rPr lang="en-US" sz="2800" b="1" dirty="0">
                <a:latin typeface="Courier New" panose="02070309020205020404" pitchFamily="49" charset="0"/>
                <a:cs typeface="Courier New" panose="02070309020205020404" pitchFamily="49" charset="0"/>
              </a:rPr>
              <a:t>💡 Key Points</a:t>
            </a:r>
            <a:endParaRPr lang="en-US" sz="2800" dirty="0">
              <a:latin typeface="Courier New" panose="02070309020205020404" pitchFamily="49" charset="0"/>
              <a:cs typeface="Courier New" panose="02070309020205020404" pitchFamily="49" charset="0"/>
            </a:endParaRP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Solar gain = heat from the Sun (like a car on a sunny day) </a:t>
            </a:r>
          </a:p>
          <a:p>
            <a:pPr marL="285750" indent="-285750">
              <a:buFont typeface="Arial" panose="020B0604020202020204" pitchFamily="34" charset="0"/>
              <a:buChar char="•"/>
            </a:pPr>
            <a:r>
              <a:rPr lang="en-US" sz="2800" dirty="0">
                <a:latin typeface="Courier New" panose="02070309020205020404" pitchFamily="49" charset="0"/>
                <a:cs typeface="Courier New" panose="02070309020205020404" pitchFamily="49" charset="0"/>
              </a:rPr>
              <a:t>High-performance windows cost more and lose ~5× more heat than walls</a:t>
            </a:r>
          </a:p>
          <a:p>
            <a:pPr marL="285750" indent="-228600" fontAlgn="base">
              <a:lnSpc>
                <a:spcPct val="90000"/>
              </a:lnSpc>
              <a:spcAft>
                <a:spcPts val="600"/>
              </a:spcAft>
              <a:buFont typeface="Arial" panose="020B0604020202020204" pitchFamily="34" charset="0"/>
              <a:buChar char="•"/>
            </a:pPr>
            <a:endParaRPr lang="en-US" sz="2800" b="0" i="0" dirty="0">
              <a:effectLst/>
              <a:latin typeface="Courier New" panose="02070309020205020404" pitchFamily="49" charset="0"/>
              <a:cs typeface="Courier New" panose="02070309020205020404" pitchFamily="49" charset="0"/>
            </a:endParaRPr>
          </a:p>
          <a:p>
            <a:pPr indent="-228600">
              <a:lnSpc>
                <a:spcPct val="90000"/>
              </a:lnSpc>
              <a:spcAft>
                <a:spcPts val="600"/>
              </a:spcAft>
              <a:buFont typeface="Arial" panose="020B0604020202020204" pitchFamily="34" charset="0"/>
              <a:buChar char="•"/>
            </a:pPr>
            <a:endParaRPr lang="en-US" sz="1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734305" y="1170508"/>
            <a:ext cx="3728720" cy="848994"/>
          </a:xfrm>
          <a:prstGeom prst="rect">
            <a:avLst/>
          </a:prstGeom>
        </p:spPr>
        <p:txBody>
          <a:bodyPr vert="horz" wrap="square" lIns="0" tIns="12700" rIns="0" bIns="0" rtlCol="0">
            <a:spAutoFit/>
          </a:bodyPr>
          <a:lstStyle/>
          <a:p>
            <a:pPr marL="12700">
              <a:lnSpc>
                <a:spcPct val="100000"/>
              </a:lnSpc>
              <a:spcBef>
                <a:spcPts val="100"/>
              </a:spcBef>
            </a:pPr>
            <a:r>
              <a:rPr sz="5400" dirty="0"/>
              <a:t>Key</a:t>
            </a:r>
            <a:r>
              <a:rPr sz="5400" spc="-15" dirty="0"/>
              <a:t> </a:t>
            </a:r>
            <a:r>
              <a:rPr sz="5400" spc="-10" dirty="0"/>
              <a:t>Facts</a:t>
            </a:r>
            <a:endParaRPr sz="5400" dirty="0"/>
          </a:p>
        </p:txBody>
      </p:sp>
      <p:pic>
        <p:nvPicPr>
          <p:cNvPr id="3" name="object 3"/>
          <p:cNvPicPr/>
          <p:nvPr/>
        </p:nvPicPr>
        <p:blipFill>
          <a:blip r:embed="rId2" cstate="print"/>
          <a:stretch>
            <a:fillRect/>
          </a:stretch>
        </p:blipFill>
        <p:spPr>
          <a:xfrm>
            <a:off x="0" y="0"/>
            <a:ext cx="4041640" cy="4193978"/>
          </a:xfrm>
          <a:prstGeom prst="rect">
            <a:avLst/>
          </a:prstGeom>
        </p:spPr>
      </p:pic>
      <p:grpSp>
        <p:nvGrpSpPr>
          <p:cNvPr id="4" name="object 4"/>
          <p:cNvGrpSpPr/>
          <p:nvPr/>
        </p:nvGrpSpPr>
        <p:grpSpPr>
          <a:xfrm>
            <a:off x="4632705" y="2421112"/>
            <a:ext cx="4286885" cy="88900"/>
            <a:chOff x="4632705" y="2421112"/>
            <a:chExt cx="4286885" cy="88900"/>
          </a:xfrm>
        </p:grpSpPr>
        <p:sp>
          <p:nvSpPr>
            <p:cNvPr id="5" name="object 5"/>
            <p:cNvSpPr/>
            <p:nvPr/>
          </p:nvSpPr>
          <p:spPr>
            <a:xfrm>
              <a:off x="4653787" y="2448979"/>
              <a:ext cx="4243705" cy="48895"/>
            </a:xfrm>
            <a:custGeom>
              <a:avLst/>
              <a:gdLst/>
              <a:ahLst/>
              <a:cxnLst/>
              <a:rect l="l" t="t" r="r" b="b"/>
              <a:pathLst>
                <a:path w="4243705" h="48894">
                  <a:moveTo>
                    <a:pt x="2873069" y="21932"/>
                  </a:moveTo>
                  <a:lnTo>
                    <a:pt x="2039209" y="21932"/>
                  </a:lnTo>
                  <a:lnTo>
                    <a:pt x="2084689" y="23184"/>
                  </a:lnTo>
                  <a:lnTo>
                    <a:pt x="2143580" y="26529"/>
                  </a:lnTo>
                  <a:lnTo>
                    <a:pt x="2143131" y="26529"/>
                  </a:lnTo>
                  <a:lnTo>
                    <a:pt x="2276564" y="37472"/>
                  </a:lnTo>
                  <a:lnTo>
                    <a:pt x="2334054" y="41695"/>
                  </a:lnTo>
                  <a:lnTo>
                    <a:pt x="2386321" y="44843"/>
                  </a:lnTo>
                  <a:lnTo>
                    <a:pt x="2434371" y="46998"/>
                  </a:lnTo>
                  <a:lnTo>
                    <a:pt x="2482398" y="48332"/>
                  </a:lnTo>
                  <a:lnTo>
                    <a:pt x="2521834" y="48660"/>
                  </a:lnTo>
                  <a:lnTo>
                    <a:pt x="2563256" y="48332"/>
                  </a:lnTo>
                  <a:lnTo>
                    <a:pt x="2604478" y="47340"/>
                  </a:lnTo>
                  <a:lnTo>
                    <a:pt x="2690340" y="43699"/>
                  </a:lnTo>
                  <a:lnTo>
                    <a:pt x="2965775" y="29332"/>
                  </a:lnTo>
                  <a:lnTo>
                    <a:pt x="3023947" y="27517"/>
                  </a:lnTo>
                  <a:lnTo>
                    <a:pt x="3078656" y="26529"/>
                  </a:lnTo>
                  <a:lnTo>
                    <a:pt x="3774965" y="26238"/>
                  </a:lnTo>
                  <a:lnTo>
                    <a:pt x="3791000" y="25615"/>
                  </a:lnTo>
                  <a:lnTo>
                    <a:pt x="3769051" y="25615"/>
                  </a:lnTo>
                  <a:lnTo>
                    <a:pt x="3691424" y="24829"/>
                  </a:lnTo>
                  <a:lnTo>
                    <a:pt x="3703503" y="24829"/>
                  </a:lnTo>
                  <a:lnTo>
                    <a:pt x="3660431" y="23820"/>
                  </a:lnTo>
                  <a:lnTo>
                    <a:pt x="3658559" y="23820"/>
                  </a:lnTo>
                  <a:lnTo>
                    <a:pt x="3619811" y="22367"/>
                  </a:lnTo>
                  <a:lnTo>
                    <a:pt x="2891242" y="22367"/>
                  </a:lnTo>
                  <a:lnTo>
                    <a:pt x="2873069" y="21932"/>
                  </a:lnTo>
                  <a:close/>
                </a:path>
                <a:path w="4243705" h="48894">
                  <a:moveTo>
                    <a:pt x="816960" y="1961"/>
                  </a:moveTo>
                  <a:lnTo>
                    <a:pt x="765048" y="1961"/>
                  </a:lnTo>
                  <a:lnTo>
                    <a:pt x="717761" y="3333"/>
                  </a:lnTo>
                  <a:lnTo>
                    <a:pt x="663438" y="5806"/>
                  </a:lnTo>
                  <a:lnTo>
                    <a:pt x="449124" y="17864"/>
                  </a:lnTo>
                  <a:lnTo>
                    <a:pt x="343017" y="22735"/>
                  </a:lnTo>
                  <a:lnTo>
                    <a:pt x="380447" y="24118"/>
                  </a:lnTo>
                  <a:lnTo>
                    <a:pt x="447968" y="27517"/>
                  </a:lnTo>
                  <a:lnTo>
                    <a:pt x="586900" y="36116"/>
                  </a:lnTo>
                  <a:lnTo>
                    <a:pt x="643643" y="38872"/>
                  </a:lnTo>
                  <a:lnTo>
                    <a:pt x="693828" y="40514"/>
                  </a:lnTo>
                  <a:lnTo>
                    <a:pt x="740520" y="41214"/>
                  </a:lnTo>
                  <a:lnTo>
                    <a:pt x="774479" y="41214"/>
                  </a:lnTo>
                  <a:lnTo>
                    <a:pt x="823890" y="40301"/>
                  </a:lnTo>
                  <a:lnTo>
                    <a:pt x="1342503" y="26529"/>
                  </a:lnTo>
                  <a:lnTo>
                    <a:pt x="1340192" y="26529"/>
                  </a:lnTo>
                  <a:lnTo>
                    <a:pt x="1389340" y="25900"/>
                  </a:lnTo>
                  <a:lnTo>
                    <a:pt x="1383496" y="25900"/>
                  </a:lnTo>
                  <a:lnTo>
                    <a:pt x="1704487" y="25615"/>
                  </a:lnTo>
                  <a:lnTo>
                    <a:pt x="1657258" y="24599"/>
                  </a:lnTo>
                  <a:lnTo>
                    <a:pt x="1655688" y="24599"/>
                  </a:lnTo>
                  <a:lnTo>
                    <a:pt x="1608925" y="22367"/>
                  </a:lnTo>
                  <a:lnTo>
                    <a:pt x="1564751" y="18851"/>
                  </a:lnTo>
                  <a:lnTo>
                    <a:pt x="1559623" y="18248"/>
                  </a:lnTo>
                  <a:lnTo>
                    <a:pt x="1111099" y="18248"/>
                  </a:lnTo>
                  <a:lnTo>
                    <a:pt x="1060105" y="17464"/>
                  </a:lnTo>
                  <a:lnTo>
                    <a:pt x="1056801" y="17464"/>
                  </a:lnTo>
                  <a:lnTo>
                    <a:pt x="1000633" y="13804"/>
                  </a:lnTo>
                  <a:lnTo>
                    <a:pt x="943657" y="8732"/>
                  </a:lnTo>
                  <a:lnTo>
                    <a:pt x="894602" y="5075"/>
                  </a:lnTo>
                  <a:lnTo>
                    <a:pt x="850476" y="2769"/>
                  </a:lnTo>
                  <a:lnTo>
                    <a:pt x="816960" y="1961"/>
                  </a:lnTo>
                  <a:close/>
                </a:path>
                <a:path w="4243705" h="48894">
                  <a:moveTo>
                    <a:pt x="2659690" y="1961"/>
                  </a:moveTo>
                  <a:lnTo>
                    <a:pt x="2453423" y="1961"/>
                  </a:lnTo>
                  <a:lnTo>
                    <a:pt x="1847843" y="23501"/>
                  </a:lnTo>
                  <a:lnTo>
                    <a:pt x="1847254" y="23501"/>
                  </a:lnTo>
                  <a:lnTo>
                    <a:pt x="1798089" y="24829"/>
                  </a:lnTo>
                  <a:lnTo>
                    <a:pt x="1746635" y="25615"/>
                  </a:lnTo>
                  <a:lnTo>
                    <a:pt x="1537309" y="25900"/>
                  </a:lnTo>
                  <a:lnTo>
                    <a:pt x="1536413" y="25900"/>
                  </a:lnTo>
                  <a:lnTo>
                    <a:pt x="1631413" y="27964"/>
                  </a:lnTo>
                  <a:lnTo>
                    <a:pt x="1786315" y="33959"/>
                  </a:lnTo>
                  <a:lnTo>
                    <a:pt x="1828455" y="34120"/>
                  </a:lnTo>
                  <a:lnTo>
                    <a:pt x="1862839" y="32985"/>
                  </a:lnTo>
                  <a:lnTo>
                    <a:pt x="1891829" y="30963"/>
                  </a:lnTo>
                  <a:lnTo>
                    <a:pt x="1943068" y="25900"/>
                  </a:lnTo>
                  <a:lnTo>
                    <a:pt x="1968336" y="23820"/>
                  </a:lnTo>
                  <a:lnTo>
                    <a:pt x="1967073" y="23820"/>
                  </a:lnTo>
                  <a:lnTo>
                    <a:pt x="1997812" y="22367"/>
                  </a:lnTo>
                  <a:lnTo>
                    <a:pt x="1982043" y="22367"/>
                  </a:lnTo>
                  <a:lnTo>
                    <a:pt x="2873069" y="21932"/>
                  </a:lnTo>
                  <a:lnTo>
                    <a:pt x="2846228" y="21288"/>
                  </a:lnTo>
                  <a:lnTo>
                    <a:pt x="2810588" y="18610"/>
                  </a:lnTo>
                  <a:lnTo>
                    <a:pt x="2738816" y="8214"/>
                  </a:lnTo>
                  <a:lnTo>
                    <a:pt x="2697972" y="4220"/>
                  </a:lnTo>
                  <a:lnTo>
                    <a:pt x="2659690" y="1961"/>
                  </a:lnTo>
                  <a:close/>
                </a:path>
                <a:path w="4243705" h="48894">
                  <a:moveTo>
                    <a:pt x="3748332" y="27266"/>
                  </a:moveTo>
                  <a:lnTo>
                    <a:pt x="3229456" y="27266"/>
                  </a:lnTo>
                  <a:lnTo>
                    <a:pt x="3277029" y="28294"/>
                  </a:lnTo>
                  <a:lnTo>
                    <a:pt x="3276251" y="28294"/>
                  </a:lnTo>
                  <a:lnTo>
                    <a:pt x="3496802" y="32845"/>
                  </a:lnTo>
                  <a:lnTo>
                    <a:pt x="3540624" y="32845"/>
                  </a:lnTo>
                  <a:lnTo>
                    <a:pt x="3594735" y="32092"/>
                  </a:lnTo>
                  <a:lnTo>
                    <a:pt x="3748332" y="27266"/>
                  </a:lnTo>
                  <a:close/>
                </a:path>
                <a:path w="4243705" h="48894">
                  <a:moveTo>
                    <a:pt x="508" y="13804"/>
                  </a:moveTo>
                  <a:lnTo>
                    <a:pt x="403" y="15480"/>
                  </a:lnTo>
                  <a:lnTo>
                    <a:pt x="305" y="17036"/>
                  </a:lnTo>
                  <a:lnTo>
                    <a:pt x="230" y="18248"/>
                  </a:lnTo>
                  <a:lnTo>
                    <a:pt x="119" y="20027"/>
                  </a:lnTo>
                  <a:lnTo>
                    <a:pt x="0" y="21932"/>
                  </a:lnTo>
                  <a:lnTo>
                    <a:pt x="1270" y="24599"/>
                  </a:lnTo>
                  <a:lnTo>
                    <a:pt x="1201" y="25270"/>
                  </a:lnTo>
                  <a:lnTo>
                    <a:pt x="1103" y="26238"/>
                  </a:lnTo>
                  <a:lnTo>
                    <a:pt x="998" y="27266"/>
                  </a:lnTo>
                  <a:lnTo>
                    <a:pt x="927" y="27964"/>
                  </a:lnTo>
                  <a:lnTo>
                    <a:pt x="821" y="29005"/>
                  </a:lnTo>
                  <a:lnTo>
                    <a:pt x="746" y="29748"/>
                  </a:lnTo>
                  <a:lnTo>
                    <a:pt x="622" y="30963"/>
                  </a:lnTo>
                  <a:lnTo>
                    <a:pt x="508" y="32092"/>
                  </a:lnTo>
                  <a:lnTo>
                    <a:pt x="36790" y="28294"/>
                  </a:lnTo>
                  <a:lnTo>
                    <a:pt x="36617" y="28294"/>
                  </a:lnTo>
                  <a:lnTo>
                    <a:pt x="73772" y="25270"/>
                  </a:lnTo>
                  <a:lnTo>
                    <a:pt x="72782" y="25270"/>
                  </a:lnTo>
                  <a:lnTo>
                    <a:pt x="111365" y="23028"/>
                  </a:lnTo>
                  <a:lnTo>
                    <a:pt x="85923" y="21646"/>
                  </a:lnTo>
                  <a:lnTo>
                    <a:pt x="43130" y="18248"/>
                  </a:lnTo>
                  <a:lnTo>
                    <a:pt x="508" y="13804"/>
                  </a:lnTo>
                  <a:close/>
                </a:path>
                <a:path w="4243705" h="48894">
                  <a:moveTo>
                    <a:pt x="4243323" y="13804"/>
                  </a:moveTo>
                  <a:lnTo>
                    <a:pt x="4198212" y="14646"/>
                  </a:lnTo>
                  <a:lnTo>
                    <a:pt x="4105384" y="17464"/>
                  </a:lnTo>
                  <a:lnTo>
                    <a:pt x="4105618" y="17464"/>
                  </a:lnTo>
                  <a:lnTo>
                    <a:pt x="4023874" y="20442"/>
                  </a:lnTo>
                  <a:lnTo>
                    <a:pt x="4044174" y="20442"/>
                  </a:lnTo>
                  <a:lnTo>
                    <a:pt x="4094647" y="21646"/>
                  </a:lnTo>
                  <a:lnTo>
                    <a:pt x="4093702" y="21646"/>
                  </a:lnTo>
                  <a:lnTo>
                    <a:pt x="4141816" y="23820"/>
                  </a:lnTo>
                  <a:lnTo>
                    <a:pt x="4191952" y="27266"/>
                  </a:lnTo>
                  <a:lnTo>
                    <a:pt x="4243323" y="32092"/>
                  </a:lnTo>
                  <a:lnTo>
                    <a:pt x="4243323" y="13804"/>
                  </a:lnTo>
                  <a:close/>
                </a:path>
                <a:path w="4243705" h="48894">
                  <a:moveTo>
                    <a:pt x="3774965" y="26238"/>
                  </a:moveTo>
                  <a:lnTo>
                    <a:pt x="3130218" y="26238"/>
                  </a:lnTo>
                  <a:lnTo>
                    <a:pt x="3183565" y="26529"/>
                  </a:lnTo>
                  <a:lnTo>
                    <a:pt x="3180877" y="26529"/>
                  </a:lnTo>
                  <a:lnTo>
                    <a:pt x="3230882" y="27266"/>
                  </a:lnTo>
                  <a:lnTo>
                    <a:pt x="3748513" y="27266"/>
                  </a:lnTo>
                  <a:lnTo>
                    <a:pt x="3774965" y="26238"/>
                  </a:lnTo>
                  <a:close/>
                </a:path>
                <a:path w="4243705" h="48894">
                  <a:moveTo>
                    <a:pt x="224836" y="20442"/>
                  </a:moveTo>
                  <a:lnTo>
                    <a:pt x="205421" y="20442"/>
                  </a:lnTo>
                  <a:lnTo>
                    <a:pt x="160317" y="21107"/>
                  </a:lnTo>
                  <a:lnTo>
                    <a:pt x="161289" y="21107"/>
                  </a:lnTo>
                  <a:lnTo>
                    <a:pt x="115658" y="22735"/>
                  </a:lnTo>
                  <a:lnTo>
                    <a:pt x="116404" y="22735"/>
                  </a:lnTo>
                  <a:lnTo>
                    <a:pt x="111365" y="23028"/>
                  </a:lnTo>
                  <a:lnTo>
                    <a:pt x="128306" y="23949"/>
                  </a:lnTo>
                  <a:lnTo>
                    <a:pt x="172689" y="25270"/>
                  </a:lnTo>
                  <a:lnTo>
                    <a:pt x="219487" y="25615"/>
                  </a:lnTo>
                  <a:lnTo>
                    <a:pt x="285090" y="24829"/>
                  </a:lnTo>
                  <a:lnTo>
                    <a:pt x="276275" y="24829"/>
                  </a:lnTo>
                  <a:lnTo>
                    <a:pt x="323988" y="23501"/>
                  </a:lnTo>
                  <a:lnTo>
                    <a:pt x="343017" y="22735"/>
                  </a:lnTo>
                  <a:lnTo>
                    <a:pt x="321253" y="21932"/>
                  </a:lnTo>
                  <a:lnTo>
                    <a:pt x="323110" y="21932"/>
                  </a:lnTo>
                  <a:lnTo>
                    <a:pt x="267091" y="20718"/>
                  </a:lnTo>
                  <a:lnTo>
                    <a:pt x="287040" y="20718"/>
                  </a:lnTo>
                  <a:lnTo>
                    <a:pt x="224836" y="20442"/>
                  </a:lnTo>
                  <a:close/>
                </a:path>
                <a:path w="4243705" h="48894">
                  <a:moveTo>
                    <a:pt x="3996128" y="20195"/>
                  </a:moveTo>
                  <a:lnTo>
                    <a:pt x="3946536" y="20718"/>
                  </a:lnTo>
                  <a:lnTo>
                    <a:pt x="3947455" y="20718"/>
                  </a:lnTo>
                  <a:lnTo>
                    <a:pt x="3894488" y="21932"/>
                  </a:lnTo>
                  <a:lnTo>
                    <a:pt x="3896091" y="21932"/>
                  </a:lnTo>
                  <a:lnTo>
                    <a:pt x="3856680" y="23184"/>
                  </a:lnTo>
                  <a:lnTo>
                    <a:pt x="3855990" y="23184"/>
                  </a:lnTo>
                  <a:lnTo>
                    <a:pt x="3799720" y="25270"/>
                  </a:lnTo>
                  <a:lnTo>
                    <a:pt x="3799862" y="25270"/>
                  </a:lnTo>
                  <a:lnTo>
                    <a:pt x="3791000" y="25615"/>
                  </a:lnTo>
                  <a:lnTo>
                    <a:pt x="3810893" y="25615"/>
                  </a:lnTo>
                  <a:lnTo>
                    <a:pt x="3917260" y="23820"/>
                  </a:lnTo>
                  <a:lnTo>
                    <a:pt x="3918203" y="23820"/>
                  </a:lnTo>
                  <a:lnTo>
                    <a:pt x="3967841" y="22367"/>
                  </a:lnTo>
                  <a:lnTo>
                    <a:pt x="4023874" y="20442"/>
                  </a:lnTo>
                  <a:lnTo>
                    <a:pt x="4044174" y="20442"/>
                  </a:lnTo>
                  <a:lnTo>
                    <a:pt x="3996128" y="20195"/>
                  </a:lnTo>
                  <a:close/>
                </a:path>
                <a:path w="4243705" h="48894">
                  <a:moveTo>
                    <a:pt x="3269456" y="6899"/>
                  </a:moveTo>
                  <a:lnTo>
                    <a:pt x="3210867" y="7750"/>
                  </a:lnTo>
                  <a:lnTo>
                    <a:pt x="3155647" y="9599"/>
                  </a:lnTo>
                  <a:lnTo>
                    <a:pt x="3101515" y="12197"/>
                  </a:lnTo>
                  <a:lnTo>
                    <a:pt x="3101844" y="12197"/>
                  </a:lnTo>
                  <a:lnTo>
                    <a:pt x="2964201" y="20027"/>
                  </a:lnTo>
                  <a:lnTo>
                    <a:pt x="2922908" y="21646"/>
                  </a:lnTo>
                  <a:lnTo>
                    <a:pt x="2870222" y="22367"/>
                  </a:lnTo>
                  <a:lnTo>
                    <a:pt x="3619811" y="22367"/>
                  </a:lnTo>
                  <a:lnTo>
                    <a:pt x="3595650" y="21461"/>
                  </a:lnTo>
                  <a:lnTo>
                    <a:pt x="3533980" y="18248"/>
                  </a:lnTo>
                  <a:lnTo>
                    <a:pt x="3533778" y="18248"/>
                  </a:lnTo>
                  <a:lnTo>
                    <a:pt x="3397898" y="9599"/>
                  </a:lnTo>
                  <a:lnTo>
                    <a:pt x="3398178" y="9599"/>
                  </a:lnTo>
                  <a:lnTo>
                    <a:pt x="3331618" y="7392"/>
                  </a:lnTo>
                  <a:lnTo>
                    <a:pt x="3269456" y="6899"/>
                  </a:lnTo>
                  <a:close/>
                </a:path>
                <a:path w="4243705" h="48894">
                  <a:moveTo>
                    <a:pt x="1472807" y="8732"/>
                  </a:moveTo>
                  <a:lnTo>
                    <a:pt x="1317614" y="8732"/>
                  </a:lnTo>
                  <a:lnTo>
                    <a:pt x="1214045" y="14646"/>
                  </a:lnTo>
                  <a:lnTo>
                    <a:pt x="1213669" y="14646"/>
                  </a:lnTo>
                  <a:lnTo>
                    <a:pt x="1163148" y="17036"/>
                  </a:lnTo>
                  <a:lnTo>
                    <a:pt x="1109093" y="18248"/>
                  </a:lnTo>
                  <a:lnTo>
                    <a:pt x="1559623" y="18248"/>
                  </a:lnTo>
                  <a:lnTo>
                    <a:pt x="1521840" y="13804"/>
                  </a:lnTo>
                  <a:lnTo>
                    <a:pt x="1472807" y="8732"/>
                  </a:lnTo>
                  <a:close/>
                </a:path>
                <a:path w="4243705" h="48894">
                  <a:moveTo>
                    <a:pt x="1420549" y="6452"/>
                  </a:moveTo>
                  <a:lnTo>
                    <a:pt x="1369807" y="6731"/>
                  </a:lnTo>
                  <a:lnTo>
                    <a:pt x="1317052" y="8732"/>
                  </a:lnTo>
                  <a:lnTo>
                    <a:pt x="1475208" y="8732"/>
                  </a:lnTo>
                  <a:lnTo>
                    <a:pt x="1420549" y="6452"/>
                  </a:lnTo>
                  <a:close/>
                </a:path>
                <a:path w="4243705" h="48894">
                  <a:moveTo>
                    <a:pt x="2559460" y="0"/>
                  </a:moveTo>
                  <a:lnTo>
                    <a:pt x="2509005" y="577"/>
                  </a:lnTo>
                  <a:lnTo>
                    <a:pt x="2452135" y="1961"/>
                  </a:lnTo>
                  <a:lnTo>
                    <a:pt x="2665278" y="1961"/>
                  </a:lnTo>
                  <a:lnTo>
                    <a:pt x="2607981" y="294"/>
                  </a:lnTo>
                  <a:lnTo>
                    <a:pt x="2559460" y="0"/>
                  </a:lnTo>
                  <a:close/>
                </a:path>
              </a:pathLst>
            </a:custGeom>
            <a:solidFill>
              <a:srgbClr val="E97031"/>
            </a:solidFill>
          </p:spPr>
          <p:txBody>
            <a:bodyPr wrap="square" lIns="0" tIns="0" rIns="0" bIns="0" rtlCol="0"/>
            <a:lstStyle/>
            <a:p>
              <a:endParaRPr/>
            </a:p>
          </p:txBody>
        </p:sp>
        <p:sp>
          <p:nvSpPr>
            <p:cNvPr id="6" name="object 6"/>
            <p:cNvSpPr/>
            <p:nvPr/>
          </p:nvSpPr>
          <p:spPr>
            <a:xfrm>
              <a:off x="4654041" y="2442448"/>
              <a:ext cx="4244340" cy="46355"/>
            </a:xfrm>
            <a:custGeom>
              <a:avLst/>
              <a:gdLst/>
              <a:ahLst/>
              <a:cxnLst/>
              <a:rect l="l" t="t" r="r" b="b"/>
              <a:pathLst>
                <a:path w="4244340" h="46355">
                  <a:moveTo>
                    <a:pt x="254" y="20335"/>
                  </a:moveTo>
                  <a:lnTo>
                    <a:pt x="67222" y="14218"/>
                  </a:lnTo>
                  <a:lnTo>
                    <a:pt x="126968" y="9792"/>
                  </a:lnTo>
                  <a:lnTo>
                    <a:pt x="181111" y="6986"/>
                  </a:lnTo>
                  <a:lnTo>
                    <a:pt x="231272" y="5733"/>
                  </a:lnTo>
                  <a:lnTo>
                    <a:pt x="279070" y="5963"/>
                  </a:lnTo>
                  <a:lnTo>
                    <a:pt x="326126" y="7607"/>
                  </a:lnTo>
                  <a:lnTo>
                    <a:pt x="374060" y="10597"/>
                  </a:lnTo>
                  <a:lnTo>
                    <a:pt x="424493" y="14862"/>
                  </a:lnTo>
                  <a:lnTo>
                    <a:pt x="479044" y="20335"/>
                  </a:lnTo>
                  <a:lnTo>
                    <a:pt x="530693" y="24176"/>
                  </a:lnTo>
                  <a:lnTo>
                    <a:pt x="582520" y="25273"/>
                  </a:lnTo>
                  <a:lnTo>
                    <a:pt x="634144" y="24336"/>
                  </a:lnTo>
                  <a:lnTo>
                    <a:pt x="685186" y="22073"/>
                  </a:lnTo>
                  <a:lnTo>
                    <a:pt x="735266" y="19192"/>
                  </a:lnTo>
                  <a:lnTo>
                    <a:pt x="784005" y="16403"/>
                  </a:lnTo>
                  <a:lnTo>
                    <a:pt x="831023" y="14415"/>
                  </a:lnTo>
                  <a:lnTo>
                    <a:pt x="875942" y="13935"/>
                  </a:lnTo>
                  <a:lnTo>
                    <a:pt x="918381" y="15672"/>
                  </a:lnTo>
                  <a:lnTo>
                    <a:pt x="957961" y="20335"/>
                  </a:lnTo>
                  <a:lnTo>
                    <a:pt x="994672" y="25683"/>
                  </a:lnTo>
                  <a:lnTo>
                    <a:pt x="1035477" y="30120"/>
                  </a:lnTo>
                  <a:lnTo>
                    <a:pt x="1079981" y="33595"/>
                  </a:lnTo>
                  <a:lnTo>
                    <a:pt x="1127786" y="36053"/>
                  </a:lnTo>
                  <a:lnTo>
                    <a:pt x="1178496" y="37442"/>
                  </a:lnTo>
                  <a:lnTo>
                    <a:pt x="1231715" y="37708"/>
                  </a:lnTo>
                  <a:lnTo>
                    <a:pt x="1287048" y="36798"/>
                  </a:lnTo>
                  <a:lnTo>
                    <a:pt x="1344098" y="34659"/>
                  </a:lnTo>
                  <a:lnTo>
                    <a:pt x="1402468" y="31238"/>
                  </a:lnTo>
                  <a:lnTo>
                    <a:pt x="1461763" y="26481"/>
                  </a:lnTo>
                  <a:lnTo>
                    <a:pt x="1521587" y="20335"/>
                  </a:lnTo>
                  <a:lnTo>
                    <a:pt x="1568856" y="15276"/>
                  </a:lnTo>
                  <a:lnTo>
                    <a:pt x="1616401" y="10891"/>
                  </a:lnTo>
                  <a:lnTo>
                    <a:pt x="1664233" y="7208"/>
                  </a:lnTo>
                  <a:lnTo>
                    <a:pt x="1712363" y="4251"/>
                  </a:lnTo>
                  <a:lnTo>
                    <a:pt x="1760804" y="2047"/>
                  </a:lnTo>
                  <a:lnTo>
                    <a:pt x="1809566" y="621"/>
                  </a:lnTo>
                  <a:lnTo>
                    <a:pt x="1858660" y="0"/>
                  </a:lnTo>
                  <a:lnTo>
                    <a:pt x="1908099" y="208"/>
                  </a:lnTo>
                  <a:lnTo>
                    <a:pt x="1957893" y="1272"/>
                  </a:lnTo>
                  <a:lnTo>
                    <a:pt x="2008054" y="3218"/>
                  </a:lnTo>
                  <a:lnTo>
                    <a:pt x="2058593" y="6072"/>
                  </a:lnTo>
                  <a:lnTo>
                    <a:pt x="2109522" y="9858"/>
                  </a:lnTo>
                  <a:lnTo>
                    <a:pt x="2160851" y="14604"/>
                  </a:lnTo>
                  <a:lnTo>
                    <a:pt x="2212593" y="20335"/>
                  </a:lnTo>
                  <a:lnTo>
                    <a:pt x="2281372" y="27272"/>
                  </a:lnTo>
                  <a:lnTo>
                    <a:pt x="2343084" y="31040"/>
                  </a:lnTo>
                  <a:lnTo>
                    <a:pt x="2398992" y="32249"/>
                  </a:lnTo>
                  <a:lnTo>
                    <a:pt x="2450356" y="31509"/>
                  </a:lnTo>
                  <a:lnTo>
                    <a:pt x="2498439" y="29432"/>
                  </a:lnTo>
                  <a:lnTo>
                    <a:pt x="2544502" y="26626"/>
                  </a:lnTo>
                  <a:lnTo>
                    <a:pt x="2589809" y="23704"/>
                  </a:lnTo>
                  <a:lnTo>
                    <a:pt x="2635619" y="21274"/>
                  </a:lnTo>
                  <a:lnTo>
                    <a:pt x="2683196" y="19948"/>
                  </a:lnTo>
                  <a:lnTo>
                    <a:pt x="2733802" y="20335"/>
                  </a:lnTo>
                  <a:lnTo>
                    <a:pt x="2786715" y="21145"/>
                  </a:lnTo>
                  <a:lnTo>
                    <a:pt x="2840129" y="20896"/>
                  </a:lnTo>
                  <a:lnTo>
                    <a:pt x="2893792" y="19919"/>
                  </a:lnTo>
                  <a:lnTo>
                    <a:pt x="2947450" y="18543"/>
                  </a:lnTo>
                  <a:lnTo>
                    <a:pt x="3000851" y="17097"/>
                  </a:lnTo>
                  <a:lnTo>
                    <a:pt x="3053741" y="15910"/>
                  </a:lnTo>
                  <a:lnTo>
                    <a:pt x="3105868" y="15311"/>
                  </a:lnTo>
                  <a:lnTo>
                    <a:pt x="3156978" y="15629"/>
                  </a:lnTo>
                  <a:lnTo>
                    <a:pt x="3206818" y="17194"/>
                  </a:lnTo>
                  <a:lnTo>
                    <a:pt x="3255137" y="20335"/>
                  </a:lnTo>
                  <a:lnTo>
                    <a:pt x="3283390" y="22163"/>
                  </a:lnTo>
                  <a:lnTo>
                    <a:pt x="3317807" y="23436"/>
                  </a:lnTo>
                  <a:lnTo>
                    <a:pt x="3357763" y="24217"/>
                  </a:lnTo>
                  <a:lnTo>
                    <a:pt x="3402638" y="24568"/>
                  </a:lnTo>
                  <a:lnTo>
                    <a:pt x="3451809" y="24550"/>
                  </a:lnTo>
                  <a:lnTo>
                    <a:pt x="3504655" y="24226"/>
                  </a:lnTo>
                  <a:lnTo>
                    <a:pt x="3560554" y="23658"/>
                  </a:lnTo>
                  <a:lnTo>
                    <a:pt x="3618883" y="22907"/>
                  </a:lnTo>
                  <a:lnTo>
                    <a:pt x="3679021" y="22035"/>
                  </a:lnTo>
                  <a:lnTo>
                    <a:pt x="3740346" y="21105"/>
                  </a:lnTo>
                  <a:lnTo>
                    <a:pt x="3802236" y="20179"/>
                  </a:lnTo>
                  <a:lnTo>
                    <a:pt x="3864070" y="19318"/>
                  </a:lnTo>
                  <a:lnTo>
                    <a:pt x="3925224" y="18585"/>
                  </a:lnTo>
                  <a:lnTo>
                    <a:pt x="3985078" y="18041"/>
                  </a:lnTo>
                  <a:lnTo>
                    <a:pt x="4043009" y="17749"/>
                  </a:lnTo>
                  <a:lnTo>
                    <a:pt x="4098396" y="17770"/>
                  </a:lnTo>
                  <a:lnTo>
                    <a:pt x="4150616" y="18167"/>
                  </a:lnTo>
                  <a:lnTo>
                    <a:pt x="4199048" y="19002"/>
                  </a:lnTo>
                  <a:lnTo>
                    <a:pt x="4243070" y="20335"/>
                  </a:lnTo>
                  <a:lnTo>
                    <a:pt x="4243959" y="29352"/>
                  </a:lnTo>
                  <a:lnTo>
                    <a:pt x="4242562" y="29733"/>
                  </a:lnTo>
                  <a:lnTo>
                    <a:pt x="4243070" y="38623"/>
                  </a:lnTo>
                  <a:lnTo>
                    <a:pt x="4200981" y="40923"/>
                  </a:lnTo>
                  <a:lnTo>
                    <a:pt x="4159631" y="41996"/>
                  </a:lnTo>
                  <a:lnTo>
                    <a:pt x="4118463" y="42073"/>
                  </a:lnTo>
                  <a:lnTo>
                    <a:pt x="4076921" y="41383"/>
                  </a:lnTo>
                  <a:lnTo>
                    <a:pt x="4034449" y="40156"/>
                  </a:lnTo>
                  <a:lnTo>
                    <a:pt x="3990491" y="38623"/>
                  </a:lnTo>
                  <a:lnTo>
                    <a:pt x="3944491" y="37014"/>
                  </a:lnTo>
                  <a:lnTo>
                    <a:pt x="3895894" y="35557"/>
                  </a:lnTo>
                  <a:lnTo>
                    <a:pt x="3844143" y="34484"/>
                  </a:lnTo>
                  <a:lnTo>
                    <a:pt x="3788682" y="34024"/>
                  </a:lnTo>
                  <a:lnTo>
                    <a:pt x="3728955" y="34408"/>
                  </a:lnTo>
                  <a:lnTo>
                    <a:pt x="3664407" y="35864"/>
                  </a:lnTo>
                  <a:lnTo>
                    <a:pt x="3594481" y="38623"/>
                  </a:lnTo>
                  <a:lnTo>
                    <a:pt x="3522687" y="41374"/>
                  </a:lnTo>
                  <a:lnTo>
                    <a:pt x="3463489" y="42328"/>
                  </a:lnTo>
                  <a:lnTo>
                    <a:pt x="3414654" y="41874"/>
                  </a:lnTo>
                  <a:lnTo>
                    <a:pt x="3373952" y="40401"/>
                  </a:lnTo>
                  <a:lnTo>
                    <a:pt x="3339150" y="38299"/>
                  </a:lnTo>
                  <a:lnTo>
                    <a:pt x="3308016" y="35956"/>
                  </a:lnTo>
                  <a:lnTo>
                    <a:pt x="3278319" y="33762"/>
                  </a:lnTo>
                  <a:lnTo>
                    <a:pt x="3247827" y="32104"/>
                  </a:lnTo>
                  <a:lnTo>
                    <a:pt x="3214308" y="31372"/>
                  </a:lnTo>
                  <a:lnTo>
                    <a:pt x="3175530" y="31956"/>
                  </a:lnTo>
                  <a:lnTo>
                    <a:pt x="3129263" y="34243"/>
                  </a:lnTo>
                  <a:lnTo>
                    <a:pt x="3073273" y="38623"/>
                  </a:lnTo>
                  <a:lnTo>
                    <a:pt x="3010447" y="43264"/>
                  </a:lnTo>
                  <a:lnTo>
                    <a:pt x="2955331" y="45409"/>
                  </a:lnTo>
                  <a:lnTo>
                    <a:pt x="2906386" y="45583"/>
                  </a:lnTo>
                  <a:lnTo>
                    <a:pt x="2862070" y="44306"/>
                  </a:lnTo>
                  <a:lnTo>
                    <a:pt x="2820842" y="42101"/>
                  </a:lnTo>
                  <a:lnTo>
                    <a:pt x="2781163" y="39491"/>
                  </a:lnTo>
                  <a:lnTo>
                    <a:pt x="2741490" y="36996"/>
                  </a:lnTo>
                  <a:lnTo>
                    <a:pt x="2700285" y="35140"/>
                  </a:lnTo>
                  <a:lnTo>
                    <a:pt x="2656006" y="34445"/>
                  </a:lnTo>
                  <a:lnTo>
                    <a:pt x="2607113" y="35432"/>
                  </a:lnTo>
                  <a:lnTo>
                    <a:pt x="2552065" y="38623"/>
                  </a:lnTo>
                  <a:lnTo>
                    <a:pt x="2503398" y="41866"/>
                  </a:lnTo>
                  <a:lnTo>
                    <a:pt x="2456360" y="44113"/>
                  </a:lnTo>
                  <a:lnTo>
                    <a:pt x="2410451" y="45491"/>
                  </a:lnTo>
                  <a:lnTo>
                    <a:pt x="2365170" y="46121"/>
                  </a:lnTo>
                  <a:lnTo>
                    <a:pt x="2320018" y="46129"/>
                  </a:lnTo>
                  <a:lnTo>
                    <a:pt x="2274496" y="45637"/>
                  </a:lnTo>
                  <a:lnTo>
                    <a:pt x="2228103" y="44771"/>
                  </a:lnTo>
                  <a:lnTo>
                    <a:pt x="2180340" y="43653"/>
                  </a:lnTo>
                  <a:lnTo>
                    <a:pt x="2130706" y="42407"/>
                  </a:lnTo>
                  <a:lnTo>
                    <a:pt x="2078703" y="41157"/>
                  </a:lnTo>
                  <a:lnTo>
                    <a:pt x="2023830" y="40027"/>
                  </a:lnTo>
                  <a:lnTo>
                    <a:pt x="1965587" y="39142"/>
                  </a:lnTo>
                  <a:lnTo>
                    <a:pt x="1903476" y="38623"/>
                  </a:lnTo>
                  <a:lnTo>
                    <a:pt x="1846896" y="38472"/>
                  </a:lnTo>
                  <a:lnTo>
                    <a:pt x="1795698" y="38530"/>
                  </a:lnTo>
                  <a:lnTo>
                    <a:pt x="1748815" y="38752"/>
                  </a:lnTo>
                  <a:lnTo>
                    <a:pt x="1705179" y="39090"/>
                  </a:lnTo>
                  <a:lnTo>
                    <a:pt x="1663721" y="39498"/>
                  </a:lnTo>
                  <a:lnTo>
                    <a:pt x="1623374" y="39930"/>
                  </a:lnTo>
                  <a:lnTo>
                    <a:pt x="1583070" y="40338"/>
                  </a:lnTo>
                  <a:lnTo>
                    <a:pt x="1541742" y="40676"/>
                  </a:lnTo>
                  <a:lnTo>
                    <a:pt x="1498322" y="40898"/>
                  </a:lnTo>
                  <a:lnTo>
                    <a:pt x="1451742" y="40956"/>
                  </a:lnTo>
                  <a:lnTo>
                    <a:pt x="1400935" y="40804"/>
                  </a:lnTo>
                  <a:lnTo>
                    <a:pt x="1344832" y="40396"/>
                  </a:lnTo>
                  <a:lnTo>
                    <a:pt x="1282366" y="39685"/>
                  </a:lnTo>
                  <a:lnTo>
                    <a:pt x="1212469" y="38623"/>
                  </a:lnTo>
                  <a:lnTo>
                    <a:pt x="1118985" y="37132"/>
                  </a:lnTo>
                  <a:lnTo>
                    <a:pt x="1043644" y="36124"/>
                  </a:lnTo>
                  <a:lnTo>
                    <a:pt x="983442" y="35543"/>
                  </a:lnTo>
                  <a:lnTo>
                    <a:pt x="935377" y="35332"/>
                  </a:lnTo>
                  <a:lnTo>
                    <a:pt x="896445" y="35432"/>
                  </a:lnTo>
                  <a:lnTo>
                    <a:pt x="863643" y="35789"/>
                  </a:lnTo>
                  <a:lnTo>
                    <a:pt x="833969" y="36343"/>
                  </a:lnTo>
                  <a:lnTo>
                    <a:pt x="804419" y="37038"/>
                  </a:lnTo>
                  <a:lnTo>
                    <a:pt x="771989" y="37818"/>
                  </a:lnTo>
                  <a:lnTo>
                    <a:pt x="733679" y="38623"/>
                  </a:lnTo>
                  <a:lnTo>
                    <a:pt x="699571" y="39066"/>
                  </a:lnTo>
                  <a:lnTo>
                    <a:pt x="658328" y="39277"/>
                  </a:lnTo>
                  <a:lnTo>
                    <a:pt x="611032" y="39297"/>
                  </a:lnTo>
                  <a:lnTo>
                    <a:pt x="558763" y="39168"/>
                  </a:lnTo>
                  <a:lnTo>
                    <a:pt x="502601" y="38930"/>
                  </a:lnTo>
                  <a:lnTo>
                    <a:pt x="443626" y="38623"/>
                  </a:lnTo>
                  <a:lnTo>
                    <a:pt x="382920" y="38290"/>
                  </a:lnTo>
                  <a:lnTo>
                    <a:pt x="321563" y="37970"/>
                  </a:lnTo>
                  <a:lnTo>
                    <a:pt x="260635" y="37705"/>
                  </a:lnTo>
                  <a:lnTo>
                    <a:pt x="201217" y="37535"/>
                  </a:lnTo>
                  <a:lnTo>
                    <a:pt x="144389" y="37501"/>
                  </a:lnTo>
                  <a:lnTo>
                    <a:pt x="91233" y="37644"/>
                  </a:lnTo>
                  <a:lnTo>
                    <a:pt x="42827" y="38004"/>
                  </a:lnTo>
                  <a:lnTo>
                    <a:pt x="254" y="38623"/>
                  </a:lnTo>
                  <a:lnTo>
                    <a:pt x="0" y="34559"/>
                  </a:lnTo>
                  <a:lnTo>
                    <a:pt x="762" y="26177"/>
                  </a:lnTo>
                  <a:lnTo>
                    <a:pt x="254" y="20335"/>
                  </a:lnTo>
                  <a:close/>
                </a:path>
              </a:pathLst>
            </a:custGeom>
            <a:ln w="42672">
              <a:solidFill>
                <a:srgbClr val="E97031"/>
              </a:solidFill>
            </a:ln>
          </p:spPr>
          <p:txBody>
            <a:bodyPr wrap="square" lIns="0" tIns="0" rIns="0" bIns="0" rtlCol="0"/>
            <a:lstStyle/>
            <a:p>
              <a:endParaRPr/>
            </a:p>
          </p:txBody>
        </p:sp>
      </p:grpSp>
      <p:pic>
        <p:nvPicPr>
          <p:cNvPr id="7" name="object 7"/>
          <p:cNvPicPr/>
          <p:nvPr/>
        </p:nvPicPr>
        <p:blipFill>
          <a:blip r:embed="rId3" cstate="print"/>
          <a:stretch>
            <a:fillRect/>
          </a:stretch>
        </p:blipFill>
        <p:spPr>
          <a:xfrm>
            <a:off x="0" y="4267200"/>
            <a:ext cx="4050512" cy="2590798"/>
          </a:xfrm>
          <a:prstGeom prst="rect">
            <a:avLst/>
          </a:prstGeom>
        </p:spPr>
      </p:pic>
      <p:sp>
        <p:nvSpPr>
          <p:cNvPr id="10" name="object 10"/>
          <p:cNvSpPr txBox="1"/>
          <p:nvPr/>
        </p:nvSpPr>
        <p:spPr>
          <a:xfrm>
            <a:off x="4653787" y="2019502"/>
            <a:ext cx="7433945" cy="4436471"/>
          </a:xfrm>
          <a:prstGeom prst="rect">
            <a:avLst/>
          </a:prstGeom>
        </p:spPr>
        <p:txBody>
          <a:bodyPr vert="horz" wrap="square" lIns="0" tIns="12065" rIns="0" bIns="0" rtlCol="0">
            <a:spAutoFit/>
          </a:bodyPr>
          <a:lstStyle/>
          <a:p>
            <a:pPr marL="266065" indent="-227965">
              <a:lnSpc>
                <a:spcPct val="100000"/>
              </a:lnSpc>
              <a:spcBef>
                <a:spcPts val="95"/>
              </a:spcBef>
              <a:buFont typeface="Arial MT"/>
              <a:buChar char="•"/>
              <a:tabLst>
                <a:tab pos="266065" algn="l"/>
              </a:tabLst>
            </a:pPr>
            <a:r>
              <a:rPr sz="2000" dirty="0">
                <a:latin typeface="Courier New"/>
                <a:cs typeface="Courier New"/>
              </a:rPr>
              <a:t>Cavity</a:t>
            </a:r>
            <a:r>
              <a:rPr sz="2000" spc="-55" dirty="0">
                <a:latin typeface="Courier New"/>
                <a:cs typeface="Courier New"/>
              </a:rPr>
              <a:t> </a:t>
            </a:r>
            <a:r>
              <a:rPr sz="2000" dirty="0">
                <a:latin typeface="Courier New"/>
                <a:cs typeface="Courier New"/>
              </a:rPr>
              <a:t>walls</a:t>
            </a:r>
            <a:r>
              <a:rPr sz="2000" spc="-55" dirty="0">
                <a:latin typeface="Courier New"/>
                <a:cs typeface="Courier New"/>
              </a:rPr>
              <a:t> </a:t>
            </a:r>
            <a:r>
              <a:rPr sz="2000" dirty="0">
                <a:latin typeface="Courier New"/>
                <a:cs typeface="Courier New"/>
              </a:rPr>
              <a:t>or</a:t>
            </a:r>
            <a:r>
              <a:rPr sz="2000" spc="-55" dirty="0">
                <a:latin typeface="Courier New"/>
                <a:cs typeface="Courier New"/>
              </a:rPr>
              <a:t> </a:t>
            </a:r>
            <a:r>
              <a:rPr sz="2000" dirty="0">
                <a:latin typeface="Courier New"/>
                <a:cs typeface="Courier New"/>
              </a:rPr>
              <a:t>solid</a:t>
            </a:r>
            <a:r>
              <a:rPr sz="2000" spc="-55" dirty="0">
                <a:latin typeface="Courier New"/>
                <a:cs typeface="Courier New"/>
              </a:rPr>
              <a:t> </a:t>
            </a:r>
            <a:r>
              <a:rPr sz="2000" spc="-10" dirty="0">
                <a:latin typeface="Courier New"/>
                <a:cs typeface="Courier New"/>
              </a:rPr>
              <a:t>walls?</a:t>
            </a:r>
            <a:endParaRPr sz="2000" dirty="0">
              <a:latin typeface="Courier New"/>
              <a:cs typeface="Courier New"/>
            </a:endParaRPr>
          </a:p>
          <a:p>
            <a:pPr marL="324485" lvl="1" indent="-228600">
              <a:lnSpc>
                <a:spcPts val="2280"/>
              </a:lnSpc>
              <a:spcBef>
                <a:spcPts val="1920"/>
              </a:spcBef>
              <a:buFont typeface="Arial MT"/>
              <a:buChar char="•"/>
              <a:tabLst>
                <a:tab pos="324485" algn="l"/>
              </a:tabLst>
            </a:pPr>
            <a:r>
              <a:rPr sz="2000" dirty="0">
                <a:latin typeface="Courier New"/>
                <a:cs typeface="Courier New"/>
              </a:rPr>
              <a:t>Houses</a:t>
            </a:r>
            <a:r>
              <a:rPr sz="2000" spc="-65" dirty="0">
                <a:latin typeface="Courier New"/>
                <a:cs typeface="Courier New"/>
              </a:rPr>
              <a:t> </a:t>
            </a:r>
            <a:r>
              <a:rPr sz="2000" dirty="0">
                <a:latin typeface="Courier New"/>
                <a:cs typeface="Courier New"/>
              </a:rPr>
              <a:t>built</a:t>
            </a:r>
            <a:r>
              <a:rPr sz="2000" spc="-60" dirty="0">
                <a:latin typeface="Courier New"/>
                <a:cs typeface="Courier New"/>
              </a:rPr>
              <a:t> </a:t>
            </a:r>
            <a:r>
              <a:rPr sz="2000" dirty="0">
                <a:latin typeface="Courier New"/>
                <a:cs typeface="Courier New"/>
              </a:rPr>
              <a:t>before</a:t>
            </a:r>
            <a:r>
              <a:rPr sz="2000" spc="-65" dirty="0">
                <a:latin typeface="Courier New"/>
                <a:cs typeface="Courier New"/>
              </a:rPr>
              <a:t> </a:t>
            </a:r>
            <a:r>
              <a:rPr sz="2000" dirty="0">
                <a:latin typeface="Courier New"/>
                <a:cs typeface="Courier New"/>
              </a:rPr>
              <a:t>the</a:t>
            </a:r>
            <a:r>
              <a:rPr sz="2000" spc="-60" dirty="0">
                <a:latin typeface="Courier New"/>
                <a:cs typeface="Courier New"/>
              </a:rPr>
              <a:t> </a:t>
            </a:r>
            <a:r>
              <a:rPr sz="2000" dirty="0">
                <a:latin typeface="Courier New"/>
                <a:cs typeface="Courier New"/>
              </a:rPr>
              <a:t>1930s</a:t>
            </a:r>
            <a:r>
              <a:rPr sz="2000" spc="-60" dirty="0">
                <a:latin typeface="Courier New"/>
                <a:cs typeface="Courier New"/>
              </a:rPr>
              <a:t> </a:t>
            </a:r>
            <a:r>
              <a:rPr sz="2000" dirty="0">
                <a:latin typeface="Courier New"/>
                <a:cs typeface="Courier New"/>
              </a:rPr>
              <a:t>tended</a:t>
            </a:r>
            <a:r>
              <a:rPr sz="2000" spc="-65" dirty="0">
                <a:latin typeface="Courier New"/>
                <a:cs typeface="Courier New"/>
              </a:rPr>
              <a:t> </a:t>
            </a:r>
            <a:r>
              <a:rPr sz="2000" spc="-25" dirty="0">
                <a:latin typeface="Courier New"/>
                <a:cs typeface="Courier New"/>
              </a:rPr>
              <a:t>to</a:t>
            </a:r>
            <a:endParaRPr sz="2000" dirty="0">
              <a:latin typeface="Courier New"/>
              <a:cs typeface="Courier New"/>
            </a:endParaRPr>
          </a:p>
          <a:p>
            <a:pPr marL="324485">
              <a:lnSpc>
                <a:spcPts val="2160"/>
              </a:lnSpc>
            </a:pPr>
            <a:r>
              <a:rPr sz="2000" dirty="0">
                <a:latin typeface="Courier New"/>
                <a:cs typeface="Courier New"/>
              </a:rPr>
              <a:t>have</a:t>
            </a:r>
            <a:r>
              <a:rPr sz="2000" spc="-55" dirty="0">
                <a:latin typeface="Courier New"/>
                <a:cs typeface="Courier New"/>
              </a:rPr>
              <a:t> </a:t>
            </a:r>
            <a:r>
              <a:rPr sz="2000" dirty="0">
                <a:latin typeface="Courier New"/>
                <a:cs typeface="Courier New"/>
              </a:rPr>
              <a:t>solid</a:t>
            </a:r>
            <a:r>
              <a:rPr sz="2000" spc="-55" dirty="0">
                <a:latin typeface="Courier New"/>
                <a:cs typeface="Courier New"/>
              </a:rPr>
              <a:t> </a:t>
            </a:r>
            <a:r>
              <a:rPr sz="2000" spc="-10" dirty="0">
                <a:latin typeface="Courier New"/>
                <a:cs typeface="Courier New"/>
              </a:rPr>
              <a:t>walls</a:t>
            </a:r>
            <a:endParaRPr sz="2000" dirty="0">
              <a:latin typeface="Courier New"/>
              <a:cs typeface="Courier New"/>
            </a:endParaRPr>
          </a:p>
          <a:p>
            <a:pPr marL="266065" indent="-227965">
              <a:lnSpc>
                <a:spcPts val="2160"/>
              </a:lnSpc>
              <a:buFont typeface="Arial MT"/>
              <a:buChar char="•"/>
              <a:tabLst>
                <a:tab pos="266065" algn="l"/>
              </a:tabLst>
            </a:pPr>
            <a:r>
              <a:rPr sz="2000" dirty="0">
                <a:latin typeface="Courier New"/>
                <a:cs typeface="Courier New"/>
              </a:rPr>
              <a:t>Look</a:t>
            </a:r>
            <a:r>
              <a:rPr sz="2000" spc="-40" dirty="0">
                <a:latin typeface="Courier New"/>
                <a:cs typeface="Courier New"/>
              </a:rPr>
              <a:t> </a:t>
            </a:r>
            <a:r>
              <a:rPr sz="2000" dirty="0">
                <a:latin typeface="Courier New"/>
                <a:cs typeface="Courier New"/>
              </a:rPr>
              <a:t>at</a:t>
            </a:r>
            <a:r>
              <a:rPr sz="2000" spc="-35" dirty="0">
                <a:latin typeface="Courier New"/>
                <a:cs typeface="Courier New"/>
              </a:rPr>
              <a:t> </a:t>
            </a:r>
            <a:r>
              <a:rPr sz="2000" dirty="0">
                <a:latin typeface="Courier New"/>
                <a:cs typeface="Courier New"/>
              </a:rPr>
              <a:t>the</a:t>
            </a:r>
            <a:r>
              <a:rPr sz="2000" spc="-35" dirty="0">
                <a:latin typeface="Courier New"/>
                <a:cs typeface="Courier New"/>
              </a:rPr>
              <a:t> </a:t>
            </a:r>
            <a:r>
              <a:rPr sz="2000" spc="-10" dirty="0">
                <a:latin typeface="Courier New"/>
                <a:cs typeface="Courier New"/>
              </a:rPr>
              <a:t>brickwork.</a:t>
            </a:r>
            <a:endParaRPr sz="2000" dirty="0">
              <a:latin typeface="Courier New"/>
              <a:cs typeface="Courier New"/>
            </a:endParaRPr>
          </a:p>
          <a:p>
            <a:pPr marL="38100" marR="910590" indent="227965">
              <a:lnSpc>
                <a:spcPct val="90000"/>
              </a:lnSpc>
              <a:spcBef>
                <a:spcPts val="120"/>
              </a:spcBef>
              <a:buFont typeface="Arial MT"/>
              <a:buChar char="•"/>
              <a:tabLst>
                <a:tab pos="266065" algn="l"/>
              </a:tabLst>
            </a:pPr>
            <a:r>
              <a:rPr sz="2000" dirty="0">
                <a:latin typeface="Courier New"/>
                <a:cs typeface="Courier New"/>
              </a:rPr>
              <a:t>Are</a:t>
            </a:r>
            <a:r>
              <a:rPr sz="2000" spc="-40" dirty="0">
                <a:latin typeface="Courier New"/>
                <a:cs typeface="Courier New"/>
              </a:rPr>
              <a:t> </a:t>
            </a:r>
            <a:r>
              <a:rPr sz="2000" dirty="0">
                <a:latin typeface="Courier New"/>
                <a:cs typeface="Courier New"/>
              </a:rPr>
              <a:t>all</a:t>
            </a:r>
            <a:r>
              <a:rPr sz="2000" spc="-35" dirty="0">
                <a:latin typeface="Courier New"/>
                <a:cs typeface="Courier New"/>
              </a:rPr>
              <a:t> </a:t>
            </a:r>
            <a:r>
              <a:rPr sz="2000" dirty="0">
                <a:latin typeface="Courier New"/>
                <a:cs typeface="Courier New"/>
              </a:rPr>
              <a:t>of</a:t>
            </a:r>
            <a:r>
              <a:rPr sz="2000" spc="-35" dirty="0">
                <a:latin typeface="Courier New"/>
                <a:cs typeface="Courier New"/>
              </a:rPr>
              <a:t> </a:t>
            </a:r>
            <a:r>
              <a:rPr sz="2000" dirty="0">
                <a:latin typeface="Courier New"/>
                <a:cs typeface="Courier New"/>
              </a:rPr>
              <a:t>the</a:t>
            </a:r>
            <a:r>
              <a:rPr sz="2000" spc="-35" dirty="0">
                <a:latin typeface="Courier New"/>
                <a:cs typeface="Courier New"/>
              </a:rPr>
              <a:t> </a:t>
            </a:r>
            <a:r>
              <a:rPr sz="2000" dirty="0">
                <a:latin typeface="Courier New"/>
                <a:cs typeface="Courier New"/>
              </a:rPr>
              <a:t>bricks</a:t>
            </a:r>
            <a:r>
              <a:rPr sz="2000" spc="-35" dirty="0">
                <a:latin typeface="Courier New"/>
                <a:cs typeface="Courier New"/>
              </a:rPr>
              <a:t> </a:t>
            </a:r>
            <a:r>
              <a:rPr sz="2000" dirty="0">
                <a:latin typeface="Courier New"/>
                <a:cs typeface="Courier New"/>
              </a:rPr>
              <a:t>laid</a:t>
            </a:r>
            <a:r>
              <a:rPr sz="2000" spc="-40" dirty="0">
                <a:latin typeface="Courier New"/>
                <a:cs typeface="Courier New"/>
              </a:rPr>
              <a:t> </a:t>
            </a:r>
            <a:r>
              <a:rPr sz="2000" dirty="0">
                <a:latin typeface="Courier New"/>
                <a:cs typeface="Courier New"/>
              </a:rPr>
              <a:t>in</a:t>
            </a:r>
            <a:r>
              <a:rPr sz="2000" spc="-35" dirty="0">
                <a:latin typeface="Courier New"/>
                <a:cs typeface="Courier New"/>
              </a:rPr>
              <a:t> </a:t>
            </a:r>
            <a:r>
              <a:rPr sz="2000" dirty="0">
                <a:latin typeface="Courier New"/>
                <a:cs typeface="Courier New"/>
              </a:rPr>
              <a:t>a</a:t>
            </a:r>
            <a:r>
              <a:rPr sz="2000" spc="-35" dirty="0">
                <a:latin typeface="Courier New"/>
                <a:cs typeface="Courier New"/>
              </a:rPr>
              <a:t> </a:t>
            </a:r>
            <a:r>
              <a:rPr sz="2000" spc="-10" dirty="0">
                <a:latin typeface="Courier New"/>
                <a:cs typeface="Courier New"/>
              </a:rPr>
              <a:t>stretcher </a:t>
            </a:r>
            <a:r>
              <a:rPr sz="2000" dirty="0">
                <a:latin typeface="Courier New"/>
                <a:cs typeface="Courier New"/>
              </a:rPr>
              <a:t>pattern?</a:t>
            </a:r>
            <a:r>
              <a:rPr sz="2000" spc="-60" dirty="0">
                <a:latin typeface="Courier New"/>
                <a:cs typeface="Courier New"/>
              </a:rPr>
              <a:t> </a:t>
            </a:r>
            <a:r>
              <a:rPr sz="2000" dirty="0">
                <a:latin typeface="Courier New"/>
                <a:cs typeface="Courier New"/>
              </a:rPr>
              <a:t>(this</a:t>
            </a:r>
            <a:r>
              <a:rPr sz="2000" spc="-60" dirty="0">
                <a:latin typeface="Courier New"/>
                <a:cs typeface="Courier New"/>
              </a:rPr>
              <a:t> </a:t>
            </a:r>
            <a:r>
              <a:rPr sz="2000" dirty="0">
                <a:latin typeface="Courier New"/>
                <a:cs typeface="Courier New"/>
              </a:rPr>
              <a:t>is</a:t>
            </a:r>
            <a:r>
              <a:rPr sz="2000" spc="-55" dirty="0">
                <a:latin typeface="Courier New"/>
                <a:cs typeface="Courier New"/>
              </a:rPr>
              <a:t> </a:t>
            </a:r>
            <a:r>
              <a:rPr sz="2000" dirty="0">
                <a:latin typeface="Courier New"/>
                <a:cs typeface="Courier New"/>
              </a:rPr>
              <a:t>covered</a:t>
            </a:r>
            <a:r>
              <a:rPr sz="2000" spc="-60" dirty="0">
                <a:latin typeface="Courier New"/>
                <a:cs typeface="Courier New"/>
              </a:rPr>
              <a:t> </a:t>
            </a:r>
            <a:r>
              <a:rPr sz="2000" dirty="0">
                <a:latin typeface="Courier New"/>
                <a:cs typeface="Courier New"/>
              </a:rPr>
              <a:t>later</a:t>
            </a:r>
            <a:r>
              <a:rPr sz="2000" spc="-55" dirty="0">
                <a:latin typeface="Courier New"/>
                <a:cs typeface="Courier New"/>
              </a:rPr>
              <a:t> </a:t>
            </a:r>
            <a:r>
              <a:rPr sz="2000" dirty="0">
                <a:latin typeface="Courier New"/>
                <a:cs typeface="Courier New"/>
              </a:rPr>
              <a:t>in</a:t>
            </a:r>
            <a:r>
              <a:rPr sz="2000" spc="-60" dirty="0">
                <a:latin typeface="Courier New"/>
                <a:cs typeface="Courier New"/>
              </a:rPr>
              <a:t> </a:t>
            </a:r>
            <a:r>
              <a:rPr sz="2000" spc="-25" dirty="0">
                <a:latin typeface="Courier New"/>
                <a:cs typeface="Courier New"/>
              </a:rPr>
              <a:t>the </a:t>
            </a:r>
            <a:r>
              <a:rPr sz="2000" dirty="0">
                <a:latin typeface="Courier New"/>
                <a:cs typeface="Courier New"/>
              </a:rPr>
              <a:t>course).</a:t>
            </a:r>
            <a:r>
              <a:rPr sz="2000" spc="-85" dirty="0">
                <a:latin typeface="Courier New"/>
                <a:cs typeface="Courier New"/>
              </a:rPr>
              <a:t> </a:t>
            </a:r>
            <a:r>
              <a:rPr sz="2000" dirty="0">
                <a:latin typeface="Courier New"/>
                <a:cs typeface="Courier New"/>
              </a:rPr>
              <a:t>Generally</a:t>
            </a:r>
            <a:r>
              <a:rPr sz="2000" spc="-85" dirty="0">
                <a:latin typeface="Courier New"/>
                <a:cs typeface="Courier New"/>
              </a:rPr>
              <a:t> </a:t>
            </a:r>
            <a:r>
              <a:rPr sz="2000" dirty="0">
                <a:latin typeface="Courier New"/>
                <a:cs typeface="Courier New"/>
              </a:rPr>
              <a:t>speaking,</a:t>
            </a:r>
            <a:r>
              <a:rPr sz="2000" spc="-85" dirty="0">
                <a:latin typeface="Courier New"/>
                <a:cs typeface="Courier New"/>
              </a:rPr>
              <a:t> </a:t>
            </a:r>
            <a:r>
              <a:rPr sz="2000" dirty="0">
                <a:latin typeface="Courier New"/>
                <a:cs typeface="Courier New"/>
              </a:rPr>
              <a:t>this</a:t>
            </a:r>
            <a:r>
              <a:rPr sz="2000" spc="-85" dirty="0">
                <a:latin typeface="Courier New"/>
                <a:cs typeface="Courier New"/>
              </a:rPr>
              <a:t> </a:t>
            </a:r>
            <a:r>
              <a:rPr sz="2000" dirty="0">
                <a:latin typeface="Courier New"/>
                <a:cs typeface="Courier New"/>
              </a:rPr>
              <a:t>tends</a:t>
            </a:r>
            <a:r>
              <a:rPr sz="2000" spc="-80" dirty="0">
                <a:latin typeface="Courier New"/>
                <a:cs typeface="Courier New"/>
              </a:rPr>
              <a:t> </a:t>
            </a:r>
            <a:r>
              <a:rPr sz="2000" spc="-25" dirty="0">
                <a:latin typeface="Courier New"/>
                <a:cs typeface="Courier New"/>
              </a:rPr>
              <a:t>to </a:t>
            </a:r>
            <a:r>
              <a:rPr sz="2000" dirty="0">
                <a:latin typeface="Courier New"/>
                <a:cs typeface="Courier New"/>
              </a:rPr>
              <a:t>show</a:t>
            </a:r>
            <a:r>
              <a:rPr sz="2000" spc="-55" dirty="0">
                <a:latin typeface="Courier New"/>
                <a:cs typeface="Courier New"/>
              </a:rPr>
              <a:t> </a:t>
            </a:r>
            <a:r>
              <a:rPr sz="2000" dirty="0">
                <a:latin typeface="Courier New"/>
                <a:cs typeface="Courier New"/>
              </a:rPr>
              <a:t>two</a:t>
            </a:r>
            <a:r>
              <a:rPr sz="2000" spc="-45" dirty="0">
                <a:latin typeface="Courier New"/>
                <a:cs typeface="Courier New"/>
              </a:rPr>
              <a:t> </a:t>
            </a:r>
            <a:r>
              <a:rPr sz="2000" dirty="0">
                <a:latin typeface="Courier New"/>
                <a:cs typeface="Courier New"/>
              </a:rPr>
              <a:t>skins</a:t>
            </a:r>
            <a:r>
              <a:rPr sz="2000" spc="-45" dirty="0">
                <a:latin typeface="Courier New"/>
                <a:cs typeface="Courier New"/>
              </a:rPr>
              <a:t> </a:t>
            </a:r>
            <a:r>
              <a:rPr sz="2000" dirty="0">
                <a:latin typeface="Courier New"/>
                <a:cs typeface="Courier New"/>
              </a:rPr>
              <a:t>of</a:t>
            </a:r>
            <a:r>
              <a:rPr sz="2000" spc="-45" dirty="0">
                <a:latin typeface="Courier New"/>
                <a:cs typeface="Courier New"/>
              </a:rPr>
              <a:t> </a:t>
            </a:r>
            <a:r>
              <a:rPr sz="2000" dirty="0">
                <a:latin typeface="Courier New"/>
                <a:cs typeface="Courier New"/>
              </a:rPr>
              <a:t>bricks</a:t>
            </a:r>
            <a:r>
              <a:rPr sz="2000" spc="-45" dirty="0">
                <a:latin typeface="Courier New"/>
                <a:cs typeface="Courier New"/>
              </a:rPr>
              <a:t> </a:t>
            </a:r>
            <a:r>
              <a:rPr sz="2000" dirty="0">
                <a:latin typeface="Courier New"/>
                <a:cs typeface="Courier New"/>
              </a:rPr>
              <a:t>and</a:t>
            </a:r>
            <a:r>
              <a:rPr sz="2000" spc="-45" dirty="0">
                <a:latin typeface="Courier New"/>
                <a:cs typeface="Courier New"/>
              </a:rPr>
              <a:t> </a:t>
            </a:r>
            <a:r>
              <a:rPr sz="2000" dirty="0">
                <a:latin typeface="Courier New"/>
                <a:cs typeface="Courier New"/>
              </a:rPr>
              <a:t>a</a:t>
            </a:r>
            <a:r>
              <a:rPr sz="2000" spc="-45" dirty="0">
                <a:latin typeface="Courier New"/>
                <a:cs typeface="Courier New"/>
              </a:rPr>
              <a:t> </a:t>
            </a:r>
            <a:r>
              <a:rPr sz="2000" dirty="0">
                <a:latin typeface="Courier New"/>
                <a:cs typeface="Courier New"/>
              </a:rPr>
              <a:t>cavity</a:t>
            </a:r>
            <a:r>
              <a:rPr sz="2000" spc="-45" dirty="0">
                <a:latin typeface="Courier New"/>
                <a:cs typeface="Courier New"/>
              </a:rPr>
              <a:t> </a:t>
            </a:r>
            <a:r>
              <a:rPr sz="2000" spc="-20" dirty="0">
                <a:latin typeface="Courier New"/>
                <a:cs typeface="Courier New"/>
              </a:rPr>
              <a:t>wall</a:t>
            </a:r>
            <a:endParaRPr sz="2000" dirty="0">
              <a:latin typeface="Courier New"/>
              <a:cs typeface="Courier New"/>
            </a:endParaRPr>
          </a:p>
          <a:p>
            <a:pPr marL="266065" indent="-227965">
              <a:lnSpc>
                <a:spcPts val="2039"/>
              </a:lnSpc>
              <a:buFont typeface="Arial MT"/>
              <a:buChar char="•"/>
              <a:tabLst>
                <a:tab pos="266065" algn="l"/>
              </a:tabLst>
            </a:pPr>
            <a:r>
              <a:rPr sz="2000" dirty="0">
                <a:latin typeface="Courier New"/>
                <a:cs typeface="Courier New"/>
              </a:rPr>
              <a:t>If</a:t>
            </a:r>
            <a:r>
              <a:rPr sz="2000" spc="-45" dirty="0">
                <a:latin typeface="Courier New"/>
                <a:cs typeface="Courier New"/>
              </a:rPr>
              <a:t> </a:t>
            </a:r>
            <a:r>
              <a:rPr sz="2000" dirty="0">
                <a:latin typeface="Courier New"/>
                <a:cs typeface="Courier New"/>
              </a:rPr>
              <a:t>any</a:t>
            </a:r>
            <a:r>
              <a:rPr sz="2000" spc="-40" dirty="0">
                <a:latin typeface="Courier New"/>
                <a:cs typeface="Courier New"/>
              </a:rPr>
              <a:t> </a:t>
            </a:r>
            <a:r>
              <a:rPr sz="2000" dirty="0">
                <a:latin typeface="Courier New"/>
                <a:cs typeface="Courier New"/>
              </a:rPr>
              <a:t>of</a:t>
            </a:r>
            <a:r>
              <a:rPr sz="2000" spc="-40" dirty="0">
                <a:latin typeface="Courier New"/>
                <a:cs typeface="Courier New"/>
              </a:rPr>
              <a:t> </a:t>
            </a:r>
            <a:r>
              <a:rPr sz="2000" dirty="0">
                <a:latin typeface="Courier New"/>
                <a:cs typeface="Courier New"/>
              </a:rPr>
              <a:t>the</a:t>
            </a:r>
            <a:r>
              <a:rPr sz="2000" spc="-40" dirty="0">
                <a:latin typeface="Courier New"/>
                <a:cs typeface="Courier New"/>
              </a:rPr>
              <a:t> </a:t>
            </a:r>
            <a:r>
              <a:rPr sz="2000" dirty="0">
                <a:latin typeface="Courier New"/>
                <a:cs typeface="Courier New"/>
              </a:rPr>
              <a:t>bricks</a:t>
            </a:r>
            <a:r>
              <a:rPr sz="2000" spc="-40" dirty="0">
                <a:latin typeface="Courier New"/>
                <a:cs typeface="Courier New"/>
              </a:rPr>
              <a:t> </a:t>
            </a:r>
            <a:r>
              <a:rPr sz="2000" dirty="0">
                <a:latin typeface="Courier New"/>
                <a:cs typeface="Courier New"/>
              </a:rPr>
              <a:t>have</a:t>
            </a:r>
            <a:r>
              <a:rPr sz="2000" spc="-40" dirty="0">
                <a:latin typeface="Courier New"/>
                <a:cs typeface="Courier New"/>
              </a:rPr>
              <a:t> </a:t>
            </a:r>
            <a:r>
              <a:rPr sz="2000" dirty="0">
                <a:latin typeface="Courier New"/>
                <a:cs typeface="Courier New"/>
              </a:rPr>
              <a:t>the</a:t>
            </a:r>
            <a:r>
              <a:rPr sz="2000" spc="-40" dirty="0">
                <a:latin typeface="Courier New"/>
                <a:cs typeface="Courier New"/>
              </a:rPr>
              <a:t> </a:t>
            </a:r>
            <a:r>
              <a:rPr sz="2000" dirty="0">
                <a:latin typeface="Courier New"/>
                <a:cs typeface="Courier New"/>
              </a:rPr>
              <a:t>ends</a:t>
            </a:r>
            <a:r>
              <a:rPr sz="2000" spc="-40" dirty="0">
                <a:latin typeface="Courier New"/>
                <a:cs typeface="Courier New"/>
              </a:rPr>
              <a:t> </a:t>
            </a:r>
            <a:r>
              <a:rPr sz="2000" spc="-10" dirty="0">
                <a:latin typeface="Courier New"/>
                <a:cs typeface="Courier New"/>
              </a:rPr>
              <a:t>facing</a:t>
            </a:r>
            <a:endParaRPr sz="2000" dirty="0">
              <a:latin typeface="Courier New"/>
              <a:cs typeface="Courier New"/>
            </a:endParaRPr>
          </a:p>
          <a:p>
            <a:pPr marL="38100" marR="681990">
              <a:lnSpc>
                <a:spcPct val="90000"/>
              </a:lnSpc>
              <a:spcBef>
                <a:spcPts val="125"/>
              </a:spcBef>
            </a:pPr>
            <a:r>
              <a:rPr sz="2000" dirty="0">
                <a:latin typeface="Courier New"/>
                <a:cs typeface="Courier New"/>
              </a:rPr>
              <a:t>out</a:t>
            </a:r>
            <a:r>
              <a:rPr sz="2000" spc="-50" dirty="0">
                <a:latin typeface="Courier New"/>
                <a:cs typeface="Courier New"/>
              </a:rPr>
              <a:t> </a:t>
            </a:r>
            <a:r>
              <a:rPr sz="2000" dirty="0">
                <a:latin typeface="Courier New"/>
                <a:cs typeface="Courier New"/>
              </a:rPr>
              <a:t>(known</a:t>
            </a:r>
            <a:r>
              <a:rPr sz="2000" spc="-45" dirty="0">
                <a:latin typeface="Courier New"/>
                <a:cs typeface="Courier New"/>
              </a:rPr>
              <a:t> </a:t>
            </a:r>
            <a:r>
              <a:rPr sz="2000" dirty="0">
                <a:latin typeface="Courier New"/>
                <a:cs typeface="Courier New"/>
              </a:rPr>
              <a:t>as</a:t>
            </a:r>
            <a:r>
              <a:rPr sz="2000" spc="-45" dirty="0">
                <a:latin typeface="Courier New"/>
                <a:cs typeface="Courier New"/>
              </a:rPr>
              <a:t> </a:t>
            </a:r>
            <a:r>
              <a:rPr sz="2000" dirty="0">
                <a:latin typeface="Courier New"/>
                <a:cs typeface="Courier New"/>
              </a:rPr>
              <a:t>headers)</a:t>
            </a:r>
            <a:r>
              <a:rPr sz="2000" spc="-50" dirty="0">
                <a:latin typeface="Courier New"/>
                <a:cs typeface="Courier New"/>
              </a:rPr>
              <a:t> </a:t>
            </a:r>
            <a:r>
              <a:rPr sz="2000" dirty="0">
                <a:latin typeface="Courier New"/>
                <a:cs typeface="Courier New"/>
              </a:rPr>
              <a:t>as</a:t>
            </a:r>
            <a:r>
              <a:rPr sz="2000" spc="-45" dirty="0">
                <a:latin typeface="Courier New"/>
                <a:cs typeface="Courier New"/>
              </a:rPr>
              <a:t> </a:t>
            </a:r>
            <a:r>
              <a:rPr sz="2000" dirty="0">
                <a:latin typeface="Courier New"/>
                <a:cs typeface="Courier New"/>
              </a:rPr>
              <a:t>well</a:t>
            </a:r>
            <a:r>
              <a:rPr sz="2000" spc="-45" dirty="0">
                <a:latin typeface="Courier New"/>
                <a:cs typeface="Courier New"/>
              </a:rPr>
              <a:t> </a:t>
            </a:r>
            <a:r>
              <a:rPr sz="2000" dirty="0">
                <a:latin typeface="Courier New"/>
                <a:cs typeface="Courier New"/>
              </a:rPr>
              <a:t>as</a:t>
            </a:r>
            <a:r>
              <a:rPr sz="2000" spc="-45" dirty="0">
                <a:latin typeface="Courier New"/>
                <a:cs typeface="Courier New"/>
              </a:rPr>
              <a:t> </a:t>
            </a:r>
            <a:r>
              <a:rPr sz="2000" spc="-10" dirty="0">
                <a:latin typeface="Courier New"/>
                <a:cs typeface="Courier New"/>
              </a:rPr>
              <a:t>stretchers </a:t>
            </a:r>
            <a:r>
              <a:rPr sz="2000" dirty="0">
                <a:latin typeface="Courier New"/>
                <a:cs typeface="Courier New"/>
              </a:rPr>
              <a:t>(English</a:t>
            </a:r>
            <a:r>
              <a:rPr sz="2000" spc="-55" dirty="0">
                <a:latin typeface="Courier New"/>
                <a:cs typeface="Courier New"/>
              </a:rPr>
              <a:t> </a:t>
            </a:r>
            <a:r>
              <a:rPr sz="2000" dirty="0">
                <a:latin typeface="Courier New"/>
                <a:cs typeface="Courier New"/>
              </a:rPr>
              <a:t>and</a:t>
            </a:r>
            <a:r>
              <a:rPr sz="2000" spc="-50" dirty="0">
                <a:latin typeface="Courier New"/>
                <a:cs typeface="Courier New"/>
              </a:rPr>
              <a:t> </a:t>
            </a:r>
            <a:r>
              <a:rPr sz="2000" dirty="0">
                <a:latin typeface="Courier New"/>
                <a:cs typeface="Courier New"/>
              </a:rPr>
              <a:t>Flemish</a:t>
            </a:r>
            <a:r>
              <a:rPr sz="2000" spc="-50" dirty="0">
                <a:latin typeface="Courier New"/>
                <a:cs typeface="Courier New"/>
              </a:rPr>
              <a:t> </a:t>
            </a:r>
            <a:r>
              <a:rPr sz="2000" dirty="0">
                <a:latin typeface="Courier New"/>
                <a:cs typeface="Courier New"/>
              </a:rPr>
              <a:t>bonds</a:t>
            </a:r>
            <a:r>
              <a:rPr sz="2000" spc="-40" dirty="0">
                <a:latin typeface="Courier New"/>
                <a:cs typeface="Courier New"/>
              </a:rPr>
              <a:t> </a:t>
            </a:r>
            <a:r>
              <a:rPr sz="2000" dirty="0">
                <a:latin typeface="Courier New"/>
                <a:cs typeface="Courier New"/>
              </a:rPr>
              <a:t>-</a:t>
            </a:r>
            <a:r>
              <a:rPr sz="2000" spc="-50" dirty="0">
                <a:latin typeface="Courier New"/>
                <a:cs typeface="Courier New"/>
              </a:rPr>
              <a:t> </a:t>
            </a:r>
            <a:r>
              <a:rPr sz="2000" dirty="0">
                <a:latin typeface="Courier New"/>
                <a:cs typeface="Courier New"/>
              </a:rPr>
              <a:t>this</a:t>
            </a:r>
            <a:r>
              <a:rPr sz="2000" spc="-45" dirty="0">
                <a:latin typeface="Courier New"/>
                <a:cs typeface="Courier New"/>
              </a:rPr>
              <a:t> </a:t>
            </a:r>
            <a:r>
              <a:rPr sz="2000" dirty="0">
                <a:latin typeface="Courier New"/>
                <a:cs typeface="Courier New"/>
              </a:rPr>
              <a:t>will</a:t>
            </a:r>
            <a:r>
              <a:rPr sz="2000" spc="-45" dirty="0">
                <a:latin typeface="Courier New"/>
                <a:cs typeface="Courier New"/>
              </a:rPr>
              <a:t> </a:t>
            </a:r>
            <a:r>
              <a:rPr sz="2000" spc="-25" dirty="0">
                <a:latin typeface="Courier New"/>
                <a:cs typeface="Courier New"/>
              </a:rPr>
              <a:t>be </a:t>
            </a:r>
            <a:r>
              <a:rPr sz="2000" dirty="0">
                <a:latin typeface="Courier New"/>
                <a:cs typeface="Courier New"/>
              </a:rPr>
              <a:t>shown</a:t>
            </a:r>
            <a:r>
              <a:rPr sz="2000" spc="-50" dirty="0">
                <a:latin typeface="Courier New"/>
                <a:cs typeface="Courier New"/>
              </a:rPr>
              <a:t> </a:t>
            </a:r>
            <a:r>
              <a:rPr sz="2000" dirty="0">
                <a:latin typeface="Courier New"/>
                <a:cs typeface="Courier New"/>
              </a:rPr>
              <a:t>later</a:t>
            </a:r>
            <a:r>
              <a:rPr sz="2000" spc="-50" dirty="0">
                <a:latin typeface="Courier New"/>
                <a:cs typeface="Courier New"/>
              </a:rPr>
              <a:t> </a:t>
            </a:r>
            <a:r>
              <a:rPr sz="2000" dirty="0">
                <a:latin typeface="Courier New"/>
                <a:cs typeface="Courier New"/>
              </a:rPr>
              <a:t>in</a:t>
            </a:r>
            <a:r>
              <a:rPr sz="2000" spc="-45" dirty="0">
                <a:latin typeface="Courier New"/>
                <a:cs typeface="Courier New"/>
              </a:rPr>
              <a:t> </a:t>
            </a:r>
            <a:r>
              <a:rPr sz="2000" dirty="0">
                <a:latin typeface="Courier New"/>
                <a:cs typeface="Courier New"/>
              </a:rPr>
              <a:t>the</a:t>
            </a:r>
            <a:r>
              <a:rPr sz="2000" spc="-50" dirty="0">
                <a:latin typeface="Courier New"/>
                <a:cs typeface="Courier New"/>
              </a:rPr>
              <a:t> </a:t>
            </a:r>
            <a:r>
              <a:rPr sz="2000" dirty="0">
                <a:latin typeface="Courier New"/>
                <a:cs typeface="Courier New"/>
              </a:rPr>
              <a:t>course)</a:t>
            </a:r>
            <a:r>
              <a:rPr sz="2000" spc="-45" dirty="0">
                <a:latin typeface="Courier New"/>
                <a:cs typeface="Courier New"/>
              </a:rPr>
              <a:t> </a:t>
            </a:r>
            <a:r>
              <a:rPr sz="2000" dirty="0">
                <a:latin typeface="Courier New"/>
                <a:cs typeface="Courier New"/>
              </a:rPr>
              <a:t>it</a:t>
            </a:r>
            <a:r>
              <a:rPr sz="2000" spc="-50" dirty="0">
                <a:latin typeface="Courier New"/>
                <a:cs typeface="Courier New"/>
              </a:rPr>
              <a:t> </a:t>
            </a:r>
            <a:r>
              <a:rPr sz="2000" dirty="0">
                <a:latin typeface="Courier New"/>
                <a:cs typeface="Courier New"/>
              </a:rPr>
              <a:t>is</a:t>
            </a:r>
            <a:r>
              <a:rPr sz="2000" spc="-50" dirty="0">
                <a:latin typeface="Courier New"/>
                <a:cs typeface="Courier New"/>
              </a:rPr>
              <a:t> </a:t>
            </a:r>
            <a:r>
              <a:rPr sz="2000" dirty="0">
                <a:latin typeface="Courier New"/>
                <a:cs typeface="Courier New"/>
              </a:rPr>
              <a:t>likely</a:t>
            </a:r>
            <a:r>
              <a:rPr sz="2000" spc="-45" dirty="0">
                <a:latin typeface="Courier New"/>
                <a:cs typeface="Courier New"/>
              </a:rPr>
              <a:t> </a:t>
            </a:r>
            <a:r>
              <a:rPr sz="2000" spc="-25" dirty="0">
                <a:latin typeface="Courier New"/>
                <a:cs typeface="Courier New"/>
              </a:rPr>
              <a:t>to </a:t>
            </a:r>
            <a:r>
              <a:rPr sz="2000" dirty="0">
                <a:latin typeface="Courier New"/>
                <a:cs typeface="Courier New"/>
              </a:rPr>
              <a:t>be</a:t>
            </a:r>
            <a:r>
              <a:rPr sz="2000" spc="-35" dirty="0">
                <a:latin typeface="Courier New"/>
                <a:cs typeface="Courier New"/>
              </a:rPr>
              <a:t> </a:t>
            </a:r>
            <a:r>
              <a:rPr sz="2000" dirty="0">
                <a:latin typeface="Courier New"/>
                <a:cs typeface="Courier New"/>
              </a:rPr>
              <a:t>a</a:t>
            </a:r>
            <a:r>
              <a:rPr sz="2000" spc="-30" dirty="0">
                <a:latin typeface="Courier New"/>
                <a:cs typeface="Courier New"/>
              </a:rPr>
              <a:t> </a:t>
            </a:r>
            <a:r>
              <a:rPr sz="2000" dirty="0">
                <a:latin typeface="Courier New"/>
                <a:cs typeface="Courier New"/>
              </a:rPr>
              <a:t>solid</a:t>
            </a:r>
            <a:r>
              <a:rPr sz="2000" spc="-35" dirty="0">
                <a:latin typeface="Courier New"/>
                <a:cs typeface="Courier New"/>
              </a:rPr>
              <a:t> </a:t>
            </a:r>
            <a:r>
              <a:rPr sz="2000" spc="-10" dirty="0">
                <a:latin typeface="Courier New"/>
                <a:cs typeface="Courier New"/>
              </a:rPr>
              <a:t>wall.</a:t>
            </a:r>
            <a:endParaRPr sz="2000" dirty="0">
              <a:latin typeface="Courier New"/>
              <a:cs typeface="Courier New"/>
            </a:endParaRPr>
          </a:p>
          <a:p>
            <a:pPr marL="266065" indent="-227965">
              <a:lnSpc>
                <a:spcPts val="2160"/>
              </a:lnSpc>
              <a:buFont typeface="Arial MT"/>
              <a:buChar char="•"/>
              <a:tabLst>
                <a:tab pos="266065" algn="l"/>
              </a:tabLst>
            </a:pPr>
            <a:r>
              <a:rPr lang="en-US" sz="2000" dirty="0">
                <a:latin typeface="Courier New" panose="02070309020205020404" pitchFamily="49" charset="0"/>
                <a:cs typeface="Courier New" panose="02070309020205020404" pitchFamily="49" charset="0"/>
              </a:rPr>
              <a:t>Most post-war houses (1945) have cavity walls.</a:t>
            </a:r>
          </a:p>
          <a:p>
            <a:pPr marL="266065" indent="-227965">
              <a:lnSpc>
                <a:spcPts val="2160"/>
              </a:lnSpc>
              <a:buFont typeface="Arial MT"/>
              <a:buChar char="•"/>
              <a:tabLst>
                <a:tab pos="266065" algn="l"/>
              </a:tabLst>
            </a:pPr>
            <a:r>
              <a:rPr lang="en-US" sz="1050" baseline="7936" dirty="0">
                <a:solidFill>
                  <a:srgbClr val="FFFFFF"/>
                </a:solidFill>
                <a:latin typeface="Courier New" panose="02070309020205020404" pitchFamily="49" charset="0"/>
                <a:cs typeface="Courier New" panose="02070309020205020404" pitchFamily="49" charset="0"/>
              </a:rPr>
              <a:t>Unknown</a:t>
            </a:r>
            <a:r>
              <a:rPr lang="en-US" sz="1050" spc="127" baseline="7936" dirty="0">
                <a:solidFill>
                  <a:srgbClr val="FFFFFF"/>
                </a:solidFill>
                <a:latin typeface="Courier New" panose="02070309020205020404" pitchFamily="49" charset="0"/>
                <a:cs typeface="Courier New" panose="02070309020205020404" pitchFamily="49" charset="0"/>
              </a:rPr>
              <a:t> </a:t>
            </a:r>
            <a:r>
              <a:rPr lang="en-US" sz="1050" baseline="7936" dirty="0">
                <a:solidFill>
                  <a:srgbClr val="FFFFFF"/>
                </a:solidFill>
                <a:latin typeface="Courier New" panose="02070309020205020404" pitchFamily="49" charset="0"/>
                <a:cs typeface="Courier New" panose="02070309020205020404" pitchFamily="49" charset="0"/>
              </a:rPr>
              <a:t>Author</a:t>
            </a:r>
            <a:r>
              <a:rPr lang="en-US" sz="1050" spc="89" baseline="7936" dirty="0">
                <a:solidFill>
                  <a:srgbClr val="FFFFFF"/>
                </a:solidFill>
                <a:latin typeface="Courier New" panose="02070309020205020404" pitchFamily="49" charset="0"/>
                <a:cs typeface="Courier New" panose="02070309020205020404" pitchFamily="49" charset="0"/>
              </a:rPr>
              <a:t> </a:t>
            </a:r>
            <a:r>
              <a:rPr lang="en-US" sz="1050" baseline="7936" dirty="0">
                <a:solidFill>
                  <a:srgbClr val="FFFFFF"/>
                </a:solidFill>
                <a:latin typeface="Courier New" panose="02070309020205020404" pitchFamily="49" charset="0"/>
                <a:cs typeface="Courier New" panose="02070309020205020404" pitchFamily="49" charset="0"/>
              </a:rPr>
              <a:t>is</a:t>
            </a:r>
            <a:r>
              <a:rPr lang="en-US" sz="1050" spc="-7" baseline="7936" dirty="0">
                <a:solidFill>
                  <a:srgbClr val="FFFFFF"/>
                </a:solidFill>
                <a:latin typeface="Courier New" panose="02070309020205020404" pitchFamily="49" charset="0"/>
                <a:cs typeface="Courier New" panose="02070309020205020404" pitchFamily="49" charset="0"/>
              </a:rPr>
              <a:t> </a:t>
            </a:r>
            <a:r>
              <a:rPr lang="en-US" sz="1050" baseline="7936" dirty="0">
                <a:solidFill>
                  <a:srgbClr val="FFFFFF"/>
                </a:solidFill>
                <a:latin typeface="Courier New" panose="02070309020205020404" pitchFamily="49" charset="0"/>
                <a:cs typeface="Courier New" panose="02070309020205020404" pitchFamily="49" charset="0"/>
              </a:rPr>
              <a:t>licensed</a:t>
            </a:r>
            <a:r>
              <a:rPr lang="en-US" sz="1050" spc="127" baseline="7936" dirty="0">
                <a:solidFill>
                  <a:srgbClr val="FFFFFF"/>
                </a:solidFill>
                <a:latin typeface="Courier New" panose="02070309020205020404" pitchFamily="49" charset="0"/>
                <a:cs typeface="Courier New" panose="02070309020205020404" pitchFamily="49" charset="0"/>
              </a:rPr>
              <a:t> </a:t>
            </a:r>
            <a:r>
              <a:rPr lang="en-US" sz="1050" baseline="7936" dirty="0">
                <a:solidFill>
                  <a:srgbClr val="FFFFFF"/>
                </a:solidFill>
                <a:latin typeface="Courier New" panose="02070309020205020404" pitchFamily="49" charset="0"/>
                <a:cs typeface="Courier New" panose="02070309020205020404" pitchFamily="49" charset="0"/>
              </a:rPr>
              <a:t>under</a:t>
            </a:r>
            <a:endParaRPr sz="1050" baseline="7936" dirty="0">
              <a:latin typeface="Courier New" panose="02070309020205020404" pitchFamily="49" charset="0"/>
              <a:cs typeface="Courier New" panose="02070309020205020404" pitchFamily="49"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3" name="object 3"/>
          <p:cNvSpPr txBox="1"/>
          <p:nvPr/>
        </p:nvSpPr>
        <p:spPr>
          <a:xfrm>
            <a:off x="1214119" y="1966722"/>
            <a:ext cx="7606030" cy="3832225"/>
          </a:xfrm>
          <a:prstGeom prst="rect">
            <a:avLst/>
          </a:prstGeom>
        </p:spPr>
        <p:txBody>
          <a:bodyPr vert="horz" wrap="square" lIns="0" tIns="62230" rIns="0" bIns="0" rtlCol="0">
            <a:spAutoFit/>
          </a:bodyPr>
          <a:lstStyle/>
          <a:p>
            <a:pPr marL="354330" marR="5080" indent="-341630">
              <a:lnSpc>
                <a:spcPts val="3020"/>
              </a:lnSpc>
              <a:spcBef>
                <a:spcPts val="490"/>
              </a:spcBef>
              <a:buFont typeface="Wingdings"/>
              <a:buChar char=""/>
              <a:tabLst>
                <a:tab pos="354330" algn="l"/>
              </a:tabLst>
            </a:pPr>
            <a:r>
              <a:rPr sz="2800" dirty="0">
                <a:latin typeface="Courier New"/>
                <a:cs typeface="Courier New"/>
              </a:rPr>
              <a:t>The</a:t>
            </a:r>
            <a:r>
              <a:rPr sz="2800" spc="-60" dirty="0">
                <a:latin typeface="Courier New"/>
                <a:cs typeface="Courier New"/>
              </a:rPr>
              <a:t> </a:t>
            </a:r>
            <a:r>
              <a:rPr sz="2800" dirty="0">
                <a:latin typeface="Courier New"/>
                <a:cs typeface="Courier New"/>
              </a:rPr>
              <a:t>UK</a:t>
            </a:r>
            <a:r>
              <a:rPr sz="2800" spc="-25" dirty="0">
                <a:latin typeface="Courier New"/>
                <a:cs typeface="Courier New"/>
              </a:rPr>
              <a:t> </a:t>
            </a:r>
            <a:r>
              <a:rPr sz="2800" dirty="0">
                <a:latin typeface="Courier New"/>
                <a:cs typeface="Courier New"/>
              </a:rPr>
              <a:t>target</a:t>
            </a:r>
            <a:r>
              <a:rPr sz="2800" spc="-70" dirty="0">
                <a:latin typeface="Courier New"/>
                <a:cs typeface="Courier New"/>
              </a:rPr>
              <a:t> </a:t>
            </a:r>
            <a:r>
              <a:rPr sz="2800" dirty="0">
                <a:latin typeface="Courier New"/>
                <a:cs typeface="Courier New"/>
              </a:rPr>
              <a:t>is</a:t>
            </a:r>
            <a:r>
              <a:rPr sz="2800" spc="-55" dirty="0">
                <a:latin typeface="Courier New"/>
                <a:cs typeface="Courier New"/>
              </a:rPr>
              <a:t> </a:t>
            </a:r>
            <a:r>
              <a:rPr sz="2800" dirty="0">
                <a:latin typeface="Courier New"/>
                <a:cs typeface="Courier New"/>
              </a:rPr>
              <a:t>to</a:t>
            </a:r>
            <a:r>
              <a:rPr sz="2800" spc="-25" dirty="0">
                <a:latin typeface="Courier New"/>
                <a:cs typeface="Courier New"/>
              </a:rPr>
              <a:t> </a:t>
            </a:r>
            <a:r>
              <a:rPr sz="2800" dirty="0">
                <a:latin typeface="Courier New"/>
                <a:cs typeface="Courier New"/>
              </a:rPr>
              <a:t>reduce</a:t>
            </a:r>
            <a:r>
              <a:rPr sz="2800" spc="-70" dirty="0">
                <a:latin typeface="Courier New"/>
                <a:cs typeface="Courier New"/>
              </a:rPr>
              <a:t> </a:t>
            </a:r>
            <a:r>
              <a:rPr sz="2800" spc="-25" dirty="0">
                <a:latin typeface="Courier New"/>
                <a:cs typeface="Courier New"/>
              </a:rPr>
              <a:t>its</a:t>
            </a:r>
            <a:r>
              <a:rPr sz="2800" spc="700" dirty="0">
                <a:latin typeface="Courier New"/>
                <a:cs typeface="Courier New"/>
              </a:rPr>
              <a:t> </a:t>
            </a:r>
            <a:r>
              <a:rPr sz="2800" dirty="0">
                <a:latin typeface="Courier New"/>
                <a:cs typeface="Courier New"/>
              </a:rPr>
              <a:t>CO2</a:t>
            </a:r>
            <a:r>
              <a:rPr sz="2800" spc="-60" dirty="0">
                <a:latin typeface="Courier New"/>
                <a:cs typeface="Courier New"/>
              </a:rPr>
              <a:t> </a:t>
            </a:r>
            <a:r>
              <a:rPr sz="2800" dirty="0">
                <a:latin typeface="Courier New"/>
                <a:cs typeface="Courier New"/>
              </a:rPr>
              <a:t>emissions</a:t>
            </a:r>
            <a:r>
              <a:rPr sz="2800" spc="-80" dirty="0">
                <a:latin typeface="Courier New"/>
                <a:cs typeface="Courier New"/>
              </a:rPr>
              <a:t> </a:t>
            </a:r>
            <a:r>
              <a:rPr sz="2800" dirty="0">
                <a:latin typeface="Courier New"/>
                <a:cs typeface="Courier New"/>
              </a:rPr>
              <a:t>to</a:t>
            </a:r>
            <a:r>
              <a:rPr sz="2800" spc="-50" dirty="0">
                <a:latin typeface="Courier New"/>
                <a:cs typeface="Courier New"/>
              </a:rPr>
              <a:t> </a:t>
            </a:r>
            <a:r>
              <a:rPr sz="2800" dirty="0">
                <a:latin typeface="Courier New"/>
                <a:cs typeface="Courier New"/>
              </a:rPr>
              <a:t>net</a:t>
            </a:r>
            <a:r>
              <a:rPr sz="2800" spc="-30" dirty="0">
                <a:latin typeface="Courier New"/>
                <a:cs typeface="Courier New"/>
              </a:rPr>
              <a:t> </a:t>
            </a:r>
            <a:r>
              <a:rPr sz="2800" dirty="0">
                <a:latin typeface="Courier New"/>
                <a:cs typeface="Courier New"/>
              </a:rPr>
              <a:t>zero</a:t>
            </a:r>
            <a:r>
              <a:rPr sz="2800" spc="-70" dirty="0">
                <a:latin typeface="Courier New"/>
                <a:cs typeface="Courier New"/>
              </a:rPr>
              <a:t> </a:t>
            </a:r>
            <a:r>
              <a:rPr sz="2800" dirty="0">
                <a:latin typeface="Courier New"/>
                <a:cs typeface="Courier New"/>
              </a:rPr>
              <a:t>by</a:t>
            </a:r>
            <a:r>
              <a:rPr sz="2800" spc="-60" dirty="0">
                <a:latin typeface="Courier New"/>
                <a:cs typeface="Courier New"/>
              </a:rPr>
              <a:t> </a:t>
            </a:r>
            <a:r>
              <a:rPr sz="2800" spc="-10" dirty="0">
                <a:latin typeface="Courier New"/>
                <a:cs typeface="Courier New"/>
              </a:rPr>
              <a:t>2050.</a:t>
            </a:r>
            <a:endParaRPr sz="2800" dirty="0">
              <a:latin typeface="Courier New"/>
              <a:cs typeface="Courier New"/>
            </a:endParaRPr>
          </a:p>
          <a:p>
            <a:pPr>
              <a:lnSpc>
                <a:spcPct val="100000"/>
              </a:lnSpc>
              <a:spcBef>
                <a:spcPts val="1015"/>
              </a:spcBef>
              <a:buFont typeface="Wingdings"/>
              <a:buChar char=""/>
            </a:pPr>
            <a:endParaRPr sz="2800" dirty="0">
              <a:latin typeface="Courier New"/>
              <a:cs typeface="Courier New"/>
            </a:endParaRPr>
          </a:p>
          <a:p>
            <a:pPr marL="354330" marR="10795" indent="-341630">
              <a:lnSpc>
                <a:spcPct val="90000"/>
              </a:lnSpc>
              <a:buFont typeface="Wingdings"/>
              <a:buChar char=""/>
              <a:tabLst>
                <a:tab pos="354330" algn="l"/>
              </a:tabLst>
            </a:pPr>
            <a:r>
              <a:rPr sz="2800" dirty="0">
                <a:latin typeface="Courier New"/>
                <a:cs typeface="Courier New"/>
              </a:rPr>
              <a:t>Over</a:t>
            </a:r>
            <a:r>
              <a:rPr sz="2800" spc="-65" dirty="0">
                <a:latin typeface="Courier New"/>
                <a:cs typeface="Courier New"/>
              </a:rPr>
              <a:t> </a:t>
            </a:r>
            <a:r>
              <a:rPr sz="2800" dirty="0">
                <a:latin typeface="Courier New"/>
                <a:cs typeface="Courier New"/>
              </a:rPr>
              <a:t>a</a:t>
            </a:r>
            <a:r>
              <a:rPr sz="2800" spc="-25" dirty="0">
                <a:latin typeface="Courier New"/>
                <a:cs typeface="Courier New"/>
              </a:rPr>
              <a:t> </a:t>
            </a:r>
            <a:r>
              <a:rPr sz="2800" dirty="0">
                <a:latin typeface="Courier New"/>
                <a:cs typeface="Courier New"/>
              </a:rPr>
              <a:t>quarter</a:t>
            </a:r>
            <a:r>
              <a:rPr sz="2800" spc="-70" dirty="0">
                <a:latin typeface="Courier New"/>
                <a:cs typeface="Courier New"/>
              </a:rPr>
              <a:t> </a:t>
            </a:r>
            <a:r>
              <a:rPr sz="2800" dirty="0">
                <a:latin typeface="Courier New"/>
                <a:cs typeface="Courier New"/>
              </a:rPr>
              <a:t>of</a:t>
            </a:r>
            <a:r>
              <a:rPr sz="2800" spc="-50" dirty="0">
                <a:latin typeface="Courier New"/>
                <a:cs typeface="Courier New"/>
              </a:rPr>
              <a:t> </a:t>
            </a:r>
            <a:r>
              <a:rPr sz="2800" spc="-10" dirty="0">
                <a:latin typeface="Courier New"/>
                <a:cs typeface="Courier New"/>
              </a:rPr>
              <a:t>current </a:t>
            </a:r>
            <a:r>
              <a:rPr sz="2800" dirty="0">
                <a:latin typeface="Courier New"/>
                <a:cs typeface="Courier New"/>
              </a:rPr>
              <a:t>emissions</a:t>
            </a:r>
            <a:r>
              <a:rPr sz="2800" spc="-100" dirty="0">
                <a:latin typeface="Courier New"/>
                <a:cs typeface="Courier New"/>
              </a:rPr>
              <a:t> </a:t>
            </a:r>
            <a:r>
              <a:rPr sz="2800" dirty="0">
                <a:latin typeface="Courier New"/>
                <a:cs typeface="Courier New"/>
              </a:rPr>
              <a:t>are</a:t>
            </a:r>
            <a:r>
              <a:rPr sz="2800" spc="-80" dirty="0">
                <a:latin typeface="Courier New"/>
                <a:cs typeface="Courier New"/>
              </a:rPr>
              <a:t> </a:t>
            </a:r>
            <a:r>
              <a:rPr sz="2800" dirty="0">
                <a:latin typeface="Courier New"/>
                <a:cs typeface="Courier New"/>
              </a:rPr>
              <a:t>attributed</a:t>
            </a:r>
            <a:r>
              <a:rPr sz="2800" spc="-100" dirty="0">
                <a:latin typeface="Courier New"/>
                <a:cs typeface="Courier New"/>
              </a:rPr>
              <a:t> </a:t>
            </a:r>
            <a:r>
              <a:rPr sz="2800" dirty="0">
                <a:latin typeface="Courier New"/>
                <a:cs typeface="Courier New"/>
              </a:rPr>
              <a:t>to</a:t>
            </a:r>
            <a:r>
              <a:rPr sz="2800" spc="-80" dirty="0">
                <a:latin typeface="Courier New"/>
                <a:cs typeface="Courier New"/>
              </a:rPr>
              <a:t> </a:t>
            </a:r>
            <a:r>
              <a:rPr sz="2800" dirty="0">
                <a:latin typeface="Courier New"/>
                <a:cs typeface="Courier New"/>
              </a:rPr>
              <a:t>the</a:t>
            </a:r>
            <a:r>
              <a:rPr sz="2800" spc="-75" dirty="0">
                <a:latin typeface="Courier New"/>
                <a:cs typeface="Courier New"/>
              </a:rPr>
              <a:t> </a:t>
            </a:r>
            <a:r>
              <a:rPr sz="2800" spc="-25" dirty="0">
                <a:latin typeface="Courier New"/>
                <a:cs typeface="Courier New"/>
              </a:rPr>
              <a:t>24 </a:t>
            </a:r>
            <a:r>
              <a:rPr sz="2800" dirty="0">
                <a:latin typeface="Courier New"/>
                <a:cs typeface="Courier New"/>
              </a:rPr>
              <a:t>to</a:t>
            </a:r>
            <a:r>
              <a:rPr sz="2800" spc="-65" dirty="0">
                <a:latin typeface="Courier New"/>
                <a:cs typeface="Courier New"/>
              </a:rPr>
              <a:t> </a:t>
            </a:r>
            <a:r>
              <a:rPr sz="2800" dirty="0">
                <a:latin typeface="Courier New"/>
                <a:cs typeface="Courier New"/>
              </a:rPr>
              <a:t>29</a:t>
            </a:r>
            <a:r>
              <a:rPr sz="2800" spc="-25" dirty="0">
                <a:latin typeface="Courier New"/>
                <a:cs typeface="Courier New"/>
              </a:rPr>
              <a:t> </a:t>
            </a:r>
            <a:r>
              <a:rPr sz="2800" dirty="0">
                <a:latin typeface="Courier New"/>
                <a:cs typeface="Courier New"/>
              </a:rPr>
              <a:t>million</a:t>
            </a:r>
            <a:r>
              <a:rPr sz="2800" spc="-75" dirty="0">
                <a:latin typeface="Courier New"/>
                <a:cs typeface="Courier New"/>
              </a:rPr>
              <a:t> </a:t>
            </a:r>
            <a:r>
              <a:rPr sz="2800" dirty="0">
                <a:latin typeface="Courier New"/>
                <a:cs typeface="Courier New"/>
              </a:rPr>
              <a:t>homes</a:t>
            </a:r>
            <a:r>
              <a:rPr sz="2800" spc="-45" dirty="0">
                <a:latin typeface="Courier New"/>
                <a:cs typeface="Courier New"/>
              </a:rPr>
              <a:t> </a:t>
            </a:r>
            <a:r>
              <a:rPr sz="2800" dirty="0">
                <a:latin typeface="Courier New"/>
                <a:cs typeface="Courier New"/>
              </a:rPr>
              <a:t>in</a:t>
            </a:r>
            <a:r>
              <a:rPr sz="2800" spc="-55" dirty="0">
                <a:latin typeface="Courier New"/>
                <a:cs typeface="Courier New"/>
              </a:rPr>
              <a:t> </a:t>
            </a:r>
            <a:r>
              <a:rPr sz="2800" dirty="0">
                <a:latin typeface="Courier New"/>
                <a:cs typeface="Courier New"/>
              </a:rPr>
              <a:t>the</a:t>
            </a:r>
            <a:r>
              <a:rPr sz="2800" spc="-45" dirty="0">
                <a:latin typeface="Courier New"/>
                <a:cs typeface="Courier New"/>
              </a:rPr>
              <a:t> </a:t>
            </a:r>
            <a:r>
              <a:rPr sz="2800" spc="-25" dirty="0">
                <a:latin typeface="Courier New"/>
                <a:cs typeface="Courier New"/>
              </a:rPr>
              <a:t>UK.</a:t>
            </a:r>
            <a:endParaRPr sz="2800" dirty="0">
              <a:latin typeface="Courier New"/>
              <a:cs typeface="Courier New"/>
            </a:endParaRPr>
          </a:p>
          <a:p>
            <a:pPr>
              <a:lnSpc>
                <a:spcPct val="100000"/>
              </a:lnSpc>
              <a:spcBef>
                <a:spcPts val="1095"/>
              </a:spcBef>
              <a:buFont typeface="Wingdings"/>
              <a:buChar char=""/>
            </a:pPr>
            <a:endParaRPr sz="2800" dirty="0">
              <a:latin typeface="Courier New"/>
              <a:cs typeface="Courier New"/>
            </a:endParaRPr>
          </a:p>
          <a:p>
            <a:pPr marL="354330" marR="644525" indent="-341630">
              <a:lnSpc>
                <a:spcPts val="3030"/>
              </a:lnSpc>
              <a:buFont typeface="Wingdings"/>
              <a:buChar char=""/>
              <a:tabLst>
                <a:tab pos="354330" algn="l"/>
              </a:tabLst>
            </a:pPr>
            <a:r>
              <a:rPr sz="2800" dirty="0">
                <a:latin typeface="Courier New"/>
                <a:cs typeface="Courier New"/>
              </a:rPr>
              <a:t>80%</a:t>
            </a:r>
            <a:r>
              <a:rPr sz="2800" spc="-60" dirty="0">
                <a:latin typeface="Courier New"/>
                <a:cs typeface="Courier New"/>
              </a:rPr>
              <a:t> </a:t>
            </a:r>
            <a:r>
              <a:rPr sz="2800" dirty="0">
                <a:latin typeface="Courier New"/>
                <a:cs typeface="Courier New"/>
              </a:rPr>
              <a:t>of</a:t>
            </a:r>
            <a:r>
              <a:rPr sz="2800" spc="-35" dirty="0">
                <a:latin typeface="Courier New"/>
                <a:cs typeface="Courier New"/>
              </a:rPr>
              <a:t> </a:t>
            </a:r>
            <a:r>
              <a:rPr sz="2800" dirty="0">
                <a:latin typeface="Courier New"/>
                <a:cs typeface="Courier New"/>
              </a:rPr>
              <a:t>the</a:t>
            </a:r>
            <a:r>
              <a:rPr sz="2800" spc="-60" dirty="0">
                <a:latin typeface="Courier New"/>
                <a:cs typeface="Courier New"/>
              </a:rPr>
              <a:t> </a:t>
            </a:r>
            <a:r>
              <a:rPr sz="2800" dirty="0">
                <a:latin typeface="Courier New"/>
                <a:cs typeface="Courier New"/>
              </a:rPr>
              <a:t>buildings</a:t>
            </a:r>
            <a:r>
              <a:rPr sz="2800" spc="-85" dirty="0">
                <a:latin typeface="Courier New"/>
                <a:cs typeface="Courier New"/>
              </a:rPr>
              <a:t> </a:t>
            </a:r>
            <a:r>
              <a:rPr sz="2800" dirty="0">
                <a:latin typeface="Courier New"/>
                <a:cs typeface="Courier New"/>
              </a:rPr>
              <a:t>in</a:t>
            </a:r>
            <a:r>
              <a:rPr sz="2800" spc="-60" dirty="0">
                <a:latin typeface="Courier New"/>
                <a:cs typeface="Courier New"/>
              </a:rPr>
              <a:t> </a:t>
            </a:r>
            <a:r>
              <a:rPr sz="2800" dirty="0">
                <a:latin typeface="Courier New"/>
                <a:cs typeface="Courier New"/>
              </a:rPr>
              <a:t>UK</a:t>
            </a:r>
            <a:r>
              <a:rPr sz="2800" spc="-60" dirty="0">
                <a:latin typeface="Courier New"/>
                <a:cs typeface="Courier New"/>
              </a:rPr>
              <a:t> </a:t>
            </a:r>
            <a:r>
              <a:rPr sz="2800" spc="-20" dirty="0">
                <a:latin typeface="Courier New"/>
                <a:cs typeface="Courier New"/>
              </a:rPr>
              <a:t>will </a:t>
            </a:r>
            <a:r>
              <a:rPr sz="2800" dirty="0">
                <a:latin typeface="Courier New"/>
                <a:cs typeface="Courier New"/>
              </a:rPr>
              <a:t>still</a:t>
            </a:r>
            <a:r>
              <a:rPr sz="2800" spc="-55" dirty="0">
                <a:latin typeface="Courier New"/>
                <a:cs typeface="Courier New"/>
              </a:rPr>
              <a:t> </a:t>
            </a:r>
            <a:r>
              <a:rPr sz="2800" dirty="0">
                <a:latin typeface="Courier New"/>
                <a:cs typeface="Courier New"/>
              </a:rPr>
              <a:t>be</a:t>
            </a:r>
            <a:r>
              <a:rPr sz="2800" spc="-45" dirty="0">
                <a:latin typeface="Courier New"/>
                <a:cs typeface="Courier New"/>
              </a:rPr>
              <a:t> </a:t>
            </a:r>
            <a:r>
              <a:rPr sz="2800" dirty="0">
                <a:latin typeface="Courier New"/>
                <a:cs typeface="Courier New"/>
              </a:rPr>
              <a:t>in</a:t>
            </a:r>
            <a:r>
              <a:rPr sz="2800" spc="-20" dirty="0">
                <a:latin typeface="Courier New"/>
                <a:cs typeface="Courier New"/>
              </a:rPr>
              <a:t> </a:t>
            </a:r>
            <a:r>
              <a:rPr sz="2800" dirty="0">
                <a:latin typeface="Courier New"/>
                <a:cs typeface="Courier New"/>
              </a:rPr>
              <a:t>use</a:t>
            </a:r>
            <a:r>
              <a:rPr sz="2800" spc="-45" dirty="0">
                <a:latin typeface="Courier New"/>
                <a:cs typeface="Courier New"/>
              </a:rPr>
              <a:t> </a:t>
            </a:r>
            <a:r>
              <a:rPr sz="2800" dirty="0">
                <a:latin typeface="Courier New"/>
                <a:cs typeface="Courier New"/>
              </a:rPr>
              <a:t>in</a:t>
            </a:r>
            <a:r>
              <a:rPr sz="2800" spc="-45" dirty="0">
                <a:latin typeface="Courier New"/>
                <a:cs typeface="Courier New"/>
              </a:rPr>
              <a:t> </a:t>
            </a:r>
            <a:r>
              <a:rPr sz="2800" spc="-10" dirty="0">
                <a:latin typeface="Courier New"/>
                <a:cs typeface="Courier New"/>
              </a:rPr>
              <a:t>2050.</a:t>
            </a:r>
            <a:endParaRPr sz="2800" dirty="0">
              <a:latin typeface="Courier New"/>
              <a:cs typeface="Courier New"/>
            </a:endParaRPr>
          </a:p>
        </p:txBody>
      </p:sp>
      <p:sp>
        <p:nvSpPr>
          <p:cNvPr id="4" name="object 4"/>
          <p:cNvSpPr txBox="1">
            <a:spLocks noGrp="1"/>
          </p:cNvSpPr>
          <p:nvPr>
            <p:ph type="title"/>
          </p:nvPr>
        </p:nvSpPr>
        <p:spPr>
          <a:xfrm>
            <a:off x="1239418" y="1003757"/>
            <a:ext cx="2497455" cy="574675"/>
          </a:xfrm>
          <a:prstGeom prst="rect">
            <a:avLst/>
          </a:prstGeom>
        </p:spPr>
        <p:txBody>
          <a:bodyPr vert="horz" wrap="square" lIns="0" tIns="12700" rIns="0" bIns="0" rtlCol="0">
            <a:spAutoFit/>
          </a:bodyPr>
          <a:lstStyle/>
          <a:p>
            <a:pPr marL="12700">
              <a:lnSpc>
                <a:spcPct val="100000"/>
              </a:lnSpc>
              <a:spcBef>
                <a:spcPts val="100"/>
              </a:spcBef>
            </a:pPr>
            <a:r>
              <a:rPr sz="3600" dirty="0"/>
              <a:t>KEY</a:t>
            </a:r>
            <a:r>
              <a:rPr sz="3600" spc="-65" dirty="0"/>
              <a:t> </a:t>
            </a:r>
            <a:r>
              <a:rPr sz="3600" spc="-10" dirty="0"/>
              <a:t>FACTS</a:t>
            </a:r>
            <a:endParaRPr sz="36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3136392" y="0"/>
            <a:ext cx="4980432" cy="3401567"/>
          </a:xfrm>
          <a:prstGeom prst="rect">
            <a:avLst/>
          </a:prstGeom>
        </p:spPr>
      </p:pic>
      <p:grpSp>
        <p:nvGrpSpPr>
          <p:cNvPr id="3" name="object 3"/>
          <p:cNvGrpSpPr/>
          <p:nvPr/>
        </p:nvGrpSpPr>
        <p:grpSpPr>
          <a:xfrm>
            <a:off x="-3238" y="-3238"/>
            <a:ext cx="12195810" cy="6867525"/>
            <a:chOff x="-3238" y="-3238"/>
            <a:chExt cx="12195810" cy="6867525"/>
          </a:xfrm>
        </p:grpSpPr>
        <p:pic>
          <p:nvPicPr>
            <p:cNvPr id="4" name="object 4"/>
            <p:cNvPicPr/>
            <p:nvPr/>
          </p:nvPicPr>
          <p:blipFill>
            <a:blip r:embed="rId3" cstate="print"/>
            <a:stretch>
              <a:fillRect/>
            </a:stretch>
          </p:blipFill>
          <p:spPr>
            <a:xfrm>
              <a:off x="7382255" y="3456432"/>
              <a:ext cx="4809744" cy="3401564"/>
            </a:xfrm>
            <a:prstGeom prst="rect">
              <a:avLst/>
            </a:prstGeom>
          </p:spPr>
        </p:pic>
        <p:pic>
          <p:nvPicPr>
            <p:cNvPr id="5" name="object 5"/>
            <p:cNvPicPr/>
            <p:nvPr/>
          </p:nvPicPr>
          <p:blipFill>
            <a:blip r:embed="rId4" cstate="print"/>
            <a:stretch>
              <a:fillRect/>
            </a:stretch>
          </p:blipFill>
          <p:spPr>
            <a:xfrm>
              <a:off x="3188207" y="3456432"/>
              <a:ext cx="4925568" cy="3401564"/>
            </a:xfrm>
            <a:prstGeom prst="rect">
              <a:avLst/>
            </a:prstGeom>
          </p:spPr>
        </p:pic>
        <p:pic>
          <p:nvPicPr>
            <p:cNvPr id="6" name="object 6"/>
            <p:cNvPicPr/>
            <p:nvPr/>
          </p:nvPicPr>
          <p:blipFill>
            <a:blip r:embed="rId5" cstate="print"/>
            <a:stretch>
              <a:fillRect/>
            </a:stretch>
          </p:blipFill>
          <p:spPr>
            <a:xfrm>
              <a:off x="0" y="0"/>
              <a:ext cx="4039996" cy="6858000"/>
            </a:xfrm>
            <a:prstGeom prst="rect">
              <a:avLst/>
            </a:prstGeom>
          </p:spPr>
        </p:pic>
        <p:sp>
          <p:nvSpPr>
            <p:cNvPr id="7" name="object 7"/>
            <p:cNvSpPr/>
            <p:nvPr/>
          </p:nvSpPr>
          <p:spPr>
            <a:xfrm>
              <a:off x="1524" y="1524"/>
              <a:ext cx="3947160" cy="6858000"/>
            </a:xfrm>
            <a:custGeom>
              <a:avLst/>
              <a:gdLst/>
              <a:ahLst/>
              <a:cxnLst/>
              <a:rect l="l" t="t" r="r" b="b"/>
              <a:pathLst>
                <a:path w="3947160" h="6858000">
                  <a:moveTo>
                    <a:pt x="3139694" y="0"/>
                  </a:moveTo>
                  <a:lnTo>
                    <a:pt x="0" y="0"/>
                  </a:lnTo>
                  <a:lnTo>
                    <a:pt x="0" y="6857999"/>
                  </a:lnTo>
                  <a:lnTo>
                    <a:pt x="3193288" y="6857999"/>
                  </a:lnTo>
                  <a:lnTo>
                    <a:pt x="3276346" y="6695338"/>
                  </a:lnTo>
                  <a:lnTo>
                    <a:pt x="3295476" y="6653507"/>
                  </a:lnTo>
                  <a:lnTo>
                    <a:pt x="3314362" y="6611418"/>
                  </a:lnTo>
                  <a:lnTo>
                    <a:pt x="3333002" y="6569074"/>
                  </a:lnTo>
                  <a:lnTo>
                    <a:pt x="3351395" y="6526477"/>
                  </a:lnTo>
                  <a:lnTo>
                    <a:pt x="3369540" y="6483629"/>
                  </a:lnTo>
                  <a:lnTo>
                    <a:pt x="3387434" y="6440532"/>
                  </a:lnTo>
                  <a:lnTo>
                    <a:pt x="3405076" y="6397189"/>
                  </a:lnTo>
                  <a:lnTo>
                    <a:pt x="3422466" y="6353601"/>
                  </a:lnTo>
                  <a:lnTo>
                    <a:pt x="3439600" y="6309771"/>
                  </a:lnTo>
                  <a:lnTo>
                    <a:pt x="3456479" y="6265700"/>
                  </a:lnTo>
                  <a:lnTo>
                    <a:pt x="3473100" y="6221392"/>
                  </a:lnTo>
                  <a:lnTo>
                    <a:pt x="3489461" y="6176848"/>
                  </a:lnTo>
                  <a:lnTo>
                    <a:pt x="3505563" y="6132070"/>
                  </a:lnTo>
                  <a:lnTo>
                    <a:pt x="3521402" y="6087060"/>
                  </a:lnTo>
                  <a:lnTo>
                    <a:pt x="3536977" y="6041822"/>
                  </a:lnTo>
                  <a:lnTo>
                    <a:pt x="3552288" y="5996356"/>
                  </a:lnTo>
                  <a:lnTo>
                    <a:pt x="3567332" y="5950665"/>
                  </a:lnTo>
                  <a:lnTo>
                    <a:pt x="3582108" y="5904752"/>
                  </a:lnTo>
                  <a:lnTo>
                    <a:pt x="3596614" y="5858618"/>
                  </a:lnTo>
                  <a:lnTo>
                    <a:pt x="3610850" y="5812266"/>
                  </a:lnTo>
                  <a:lnTo>
                    <a:pt x="3624813" y="5765697"/>
                  </a:lnTo>
                  <a:lnTo>
                    <a:pt x="3638502" y="5718914"/>
                  </a:lnTo>
                  <a:lnTo>
                    <a:pt x="3651916" y="5671919"/>
                  </a:lnTo>
                  <a:lnTo>
                    <a:pt x="3665053" y="5624715"/>
                  </a:lnTo>
                  <a:lnTo>
                    <a:pt x="3677912" y="5577302"/>
                  </a:lnTo>
                  <a:lnTo>
                    <a:pt x="3690491" y="5529685"/>
                  </a:lnTo>
                  <a:lnTo>
                    <a:pt x="3702788" y="5481864"/>
                  </a:lnTo>
                  <a:lnTo>
                    <a:pt x="3714803" y="5433842"/>
                  </a:lnTo>
                  <a:lnTo>
                    <a:pt x="3726533" y="5385622"/>
                  </a:lnTo>
                  <a:lnTo>
                    <a:pt x="3737978" y="5337204"/>
                  </a:lnTo>
                  <a:lnTo>
                    <a:pt x="3749135" y="5288592"/>
                  </a:lnTo>
                  <a:lnTo>
                    <a:pt x="3760004" y="5239787"/>
                  </a:lnTo>
                  <a:lnTo>
                    <a:pt x="3770582" y="5190793"/>
                  </a:lnTo>
                  <a:lnTo>
                    <a:pt x="3780869" y="5141610"/>
                  </a:lnTo>
                  <a:lnTo>
                    <a:pt x="3790862" y="5092241"/>
                  </a:lnTo>
                  <a:lnTo>
                    <a:pt x="3800561" y="5042689"/>
                  </a:lnTo>
                  <a:lnTo>
                    <a:pt x="3809964" y="4992955"/>
                  </a:lnTo>
                  <a:lnTo>
                    <a:pt x="3819069" y="4943042"/>
                  </a:lnTo>
                  <a:lnTo>
                    <a:pt x="3827875" y="4892951"/>
                  </a:lnTo>
                  <a:lnTo>
                    <a:pt x="3836380" y="4842686"/>
                  </a:lnTo>
                  <a:lnTo>
                    <a:pt x="3844583" y="4792247"/>
                  </a:lnTo>
                  <a:lnTo>
                    <a:pt x="3852483" y="4741638"/>
                  </a:lnTo>
                  <a:lnTo>
                    <a:pt x="3860078" y="4690860"/>
                  </a:lnTo>
                  <a:lnTo>
                    <a:pt x="3867366" y="4639916"/>
                  </a:lnTo>
                  <a:lnTo>
                    <a:pt x="3874346" y="4588808"/>
                  </a:lnTo>
                  <a:lnTo>
                    <a:pt x="3881017" y="4537538"/>
                  </a:lnTo>
                  <a:lnTo>
                    <a:pt x="3887377" y="4486108"/>
                  </a:lnTo>
                  <a:lnTo>
                    <a:pt x="3893424" y="4434520"/>
                  </a:lnTo>
                  <a:lnTo>
                    <a:pt x="3899157" y="4382777"/>
                  </a:lnTo>
                  <a:lnTo>
                    <a:pt x="3904575" y="4330880"/>
                  </a:lnTo>
                  <a:lnTo>
                    <a:pt x="3909676" y="4278832"/>
                  </a:lnTo>
                  <a:lnTo>
                    <a:pt x="3914459" y="4226635"/>
                  </a:lnTo>
                  <a:lnTo>
                    <a:pt x="3918922" y="4174292"/>
                  </a:lnTo>
                  <a:lnTo>
                    <a:pt x="3923064" y="4121804"/>
                  </a:lnTo>
                  <a:lnTo>
                    <a:pt x="3926882" y="4069173"/>
                  </a:lnTo>
                  <a:lnTo>
                    <a:pt x="3930377" y="4016402"/>
                  </a:lnTo>
                  <a:lnTo>
                    <a:pt x="3933546" y="3963492"/>
                  </a:lnTo>
                  <a:lnTo>
                    <a:pt x="3936387" y="3910447"/>
                  </a:lnTo>
                  <a:lnTo>
                    <a:pt x="3938900" y="3857268"/>
                  </a:lnTo>
                  <a:lnTo>
                    <a:pt x="3941082" y="3803958"/>
                  </a:lnTo>
                  <a:lnTo>
                    <a:pt x="3942933" y="3750517"/>
                  </a:lnTo>
                  <a:lnTo>
                    <a:pt x="3944451" y="3696950"/>
                  </a:lnTo>
                  <a:lnTo>
                    <a:pt x="3945634" y="3643257"/>
                  </a:lnTo>
                  <a:lnTo>
                    <a:pt x="3946480" y="3589442"/>
                  </a:lnTo>
                  <a:lnTo>
                    <a:pt x="3946989" y="3535505"/>
                  </a:lnTo>
                  <a:lnTo>
                    <a:pt x="3947160" y="3481451"/>
                  </a:lnTo>
                  <a:lnTo>
                    <a:pt x="3946989" y="3427390"/>
                  </a:lnTo>
                  <a:lnTo>
                    <a:pt x="3946480" y="3373448"/>
                  </a:lnTo>
                  <a:lnTo>
                    <a:pt x="3945634" y="3319627"/>
                  </a:lnTo>
                  <a:lnTo>
                    <a:pt x="3944451" y="3265930"/>
                  </a:lnTo>
                  <a:lnTo>
                    <a:pt x="3942933" y="3212358"/>
                  </a:lnTo>
                  <a:lnTo>
                    <a:pt x="3941082" y="3158913"/>
                  </a:lnTo>
                  <a:lnTo>
                    <a:pt x="3938900" y="3105598"/>
                  </a:lnTo>
                  <a:lnTo>
                    <a:pt x="3936387" y="3052414"/>
                  </a:lnTo>
                  <a:lnTo>
                    <a:pt x="3933546" y="2999365"/>
                  </a:lnTo>
                  <a:lnTo>
                    <a:pt x="3930377" y="2946452"/>
                  </a:lnTo>
                  <a:lnTo>
                    <a:pt x="3926882" y="2893677"/>
                  </a:lnTo>
                  <a:lnTo>
                    <a:pt x="3923064" y="2841043"/>
                  </a:lnTo>
                  <a:lnTo>
                    <a:pt x="3918922" y="2788552"/>
                  </a:lnTo>
                  <a:lnTo>
                    <a:pt x="3914459" y="2736205"/>
                  </a:lnTo>
                  <a:lnTo>
                    <a:pt x="3909676" y="2684005"/>
                  </a:lnTo>
                  <a:lnTo>
                    <a:pt x="3904575" y="2631955"/>
                  </a:lnTo>
                  <a:lnTo>
                    <a:pt x="3899157" y="2580055"/>
                  </a:lnTo>
                  <a:lnTo>
                    <a:pt x="3893424" y="2528310"/>
                  </a:lnTo>
                  <a:lnTo>
                    <a:pt x="3887377" y="2476719"/>
                  </a:lnTo>
                  <a:lnTo>
                    <a:pt x="3881017" y="2425287"/>
                  </a:lnTo>
                  <a:lnTo>
                    <a:pt x="3874346" y="2374015"/>
                  </a:lnTo>
                  <a:lnTo>
                    <a:pt x="3867366" y="2322905"/>
                  </a:lnTo>
                  <a:lnTo>
                    <a:pt x="3860078" y="2271959"/>
                  </a:lnTo>
                  <a:lnTo>
                    <a:pt x="3852483" y="2221180"/>
                  </a:lnTo>
                  <a:lnTo>
                    <a:pt x="3844583" y="2170569"/>
                  </a:lnTo>
                  <a:lnTo>
                    <a:pt x="3836380" y="2120129"/>
                  </a:lnTo>
                  <a:lnTo>
                    <a:pt x="3827875" y="2069862"/>
                  </a:lnTo>
                  <a:lnTo>
                    <a:pt x="3819069" y="2019770"/>
                  </a:lnTo>
                  <a:lnTo>
                    <a:pt x="3809964" y="1969856"/>
                  </a:lnTo>
                  <a:lnTo>
                    <a:pt x="3800561" y="1920121"/>
                  </a:lnTo>
                  <a:lnTo>
                    <a:pt x="3790862" y="1870568"/>
                  </a:lnTo>
                  <a:lnTo>
                    <a:pt x="3780869" y="1821198"/>
                  </a:lnTo>
                  <a:lnTo>
                    <a:pt x="3770582" y="1772015"/>
                  </a:lnTo>
                  <a:lnTo>
                    <a:pt x="3760004" y="1723019"/>
                  </a:lnTo>
                  <a:lnTo>
                    <a:pt x="3749135" y="1674214"/>
                  </a:lnTo>
                  <a:lnTo>
                    <a:pt x="3737978" y="1625602"/>
                  </a:lnTo>
                  <a:lnTo>
                    <a:pt x="3726533" y="1577184"/>
                  </a:lnTo>
                  <a:lnTo>
                    <a:pt x="3714803" y="1528962"/>
                  </a:lnTo>
                  <a:lnTo>
                    <a:pt x="3702788" y="1480940"/>
                  </a:lnTo>
                  <a:lnTo>
                    <a:pt x="3690491" y="1433119"/>
                  </a:lnTo>
                  <a:lnTo>
                    <a:pt x="3677912" y="1385501"/>
                  </a:lnTo>
                  <a:lnTo>
                    <a:pt x="3665053" y="1338089"/>
                  </a:lnTo>
                  <a:lnTo>
                    <a:pt x="3651916" y="1290884"/>
                  </a:lnTo>
                  <a:lnTo>
                    <a:pt x="3638502" y="1243889"/>
                  </a:lnTo>
                  <a:lnTo>
                    <a:pt x="3624813" y="1197106"/>
                  </a:lnTo>
                  <a:lnTo>
                    <a:pt x="3610850" y="1150537"/>
                  </a:lnTo>
                  <a:lnTo>
                    <a:pt x="3596614" y="1104185"/>
                  </a:lnTo>
                  <a:lnTo>
                    <a:pt x="3582108" y="1058051"/>
                  </a:lnTo>
                  <a:lnTo>
                    <a:pt x="3567332" y="1012137"/>
                  </a:lnTo>
                  <a:lnTo>
                    <a:pt x="3552288" y="966447"/>
                  </a:lnTo>
                  <a:lnTo>
                    <a:pt x="3536977" y="920981"/>
                  </a:lnTo>
                  <a:lnTo>
                    <a:pt x="3521402" y="875742"/>
                  </a:lnTo>
                  <a:lnTo>
                    <a:pt x="3505563" y="830733"/>
                  </a:lnTo>
                  <a:lnTo>
                    <a:pt x="3489461" y="785955"/>
                  </a:lnTo>
                  <a:lnTo>
                    <a:pt x="3473100" y="741411"/>
                  </a:lnTo>
                  <a:lnTo>
                    <a:pt x="3456479" y="697102"/>
                  </a:lnTo>
                  <a:lnTo>
                    <a:pt x="3439600" y="653032"/>
                  </a:lnTo>
                  <a:lnTo>
                    <a:pt x="3422466" y="609201"/>
                  </a:lnTo>
                  <a:lnTo>
                    <a:pt x="3405076" y="565613"/>
                  </a:lnTo>
                  <a:lnTo>
                    <a:pt x="3387434" y="522269"/>
                  </a:lnTo>
                  <a:lnTo>
                    <a:pt x="3369540" y="479172"/>
                  </a:lnTo>
                  <a:lnTo>
                    <a:pt x="3351395" y="436324"/>
                  </a:lnTo>
                  <a:lnTo>
                    <a:pt x="3333002" y="393726"/>
                  </a:lnTo>
                  <a:lnTo>
                    <a:pt x="3314362" y="351382"/>
                  </a:lnTo>
                  <a:lnTo>
                    <a:pt x="3295476" y="309293"/>
                  </a:lnTo>
                  <a:lnTo>
                    <a:pt x="3276346" y="267461"/>
                  </a:lnTo>
                  <a:lnTo>
                    <a:pt x="3139694" y="0"/>
                  </a:lnTo>
                  <a:close/>
                </a:path>
              </a:pathLst>
            </a:custGeom>
            <a:solidFill>
              <a:srgbClr val="E8E8E8"/>
            </a:solidFill>
          </p:spPr>
          <p:txBody>
            <a:bodyPr wrap="square" lIns="0" tIns="0" rIns="0" bIns="0" rtlCol="0"/>
            <a:lstStyle/>
            <a:p>
              <a:endParaRPr/>
            </a:p>
          </p:txBody>
        </p:sp>
        <p:sp>
          <p:nvSpPr>
            <p:cNvPr id="8" name="object 8"/>
            <p:cNvSpPr/>
            <p:nvPr/>
          </p:nvSpPr>
          <p:spPr>
            <a:xfrm>
              <a:off x="1524" y="1524"/>
              <a:ext cx="3947160" cy="6858000"/>
            </a:xfrm>
            <a:custGeom>
              <a:avLst/>
              <a:gdLst/>
              <a:ahLst/>
              <a:cxnLst/>
              <a:rect l="l" t="t" r="r" b="b"/>
              <a:pathLst>
                <a:path w="3947160" h="6858000">
                  <a:moveTo>
                    <a:pt x="0" y="0"/>
                  </a:moveTo>
                  <a:lnTo>
                    <a:pt x="3139694" y="0"/>
                  </a:lnTo>
                  <a:lnTo>
                    <a:pt x="3276346" y="267461"/>
                  </a:lnTo>
                  <a:lnTo>
                    <a:pt x="3295476" y="309293"/>
                  </a:lnTo>
                  <a:lnTo>
                    <a:pt x="3314362" y="351382"/>
                  </a:lnTo>
                  <a:lnTo>
                    <a:pt x="3333002" y="393726"/>
                  </a:lnTo>
                  <a:lnTo>
                    <a:pt x="3351395" y="436324"/>
                  </a:lnTo>
                  <a:lnTo>
                    <a:pt x="3369540" y="479172"/>
                  </a:lnTo>
                  <a:lnTo>
                    <a:pt x="3387434" y="522269"/>
                  </a:lnTo>
                  <a:lnTo>
                    <a:pt x="3405076" y="565613"/>
                  </a:lnTo>
                  <a:lnTo>
                    <a:pt x="3422466" y="609201"/>
                  </a:lnTo>
                  <a:lnTo>
                    <a:pt x="3439600" y="653032"/>
                  </a:lnTo>
                  <a:lnTo>
                    <a:pt x="3456479" y="697102"/>
                  </a:lnTo>
                  <a:lnTo>
                    <a:pt x="3473100" y="741411"/>
                  </a:lnTo>
                  <a:lnTo>
                    <a:pt x="3489461" y="785955"/>
                  </a:lnTo>
                  <a:lnTo>
                    <a:pt x="3505563" y="830733"/>
                  </a:lnTo>
                  <a:lnTo>
                    <a:pt x="3521402" y="875742"/>
                  </a:lnTo>
                  <a:lnTo>
                    <a:pt x="3536977" y="920981"/>
                  </a:lnTo>
                  <a:lnTo>
                    <a:pt x="3552288" y="966447"/>
                  </a:lnTo>
                  <a:lnTo>
                    <a:pt x="3567332" y="1012137"/>
                  </a:lnTo>
                  <a:lnTo>
                    <a:pt x="3582108" y="1058051"/>
                  </a:lnTo>
                  <a:lnTo>
                    <a:pt x="3596614" y="1104185"/>
                  </a:lnTo>
                  <a:lnTo>
                    <a:pt x="3610850" y="1150537"/>
                  </a:lnTo>
                  <a:lnTo>
                    <a:pt x="3624813" y="1197106"/>
                  </a:lnTo>
                  <a:lnTo>
                    <a:pt x="3638502" y="1243889"/>
                  </a:lnTo>
                  <a:lnTo>
                    <a:pt x="3651916" y="1290884"/>
                  </a:lnTo>
                  <a:lnTo>
                    <a:pt x="3665053" y="1338089"/>
                  </a:lnTo>
                  <a:lnTo>
                    <a:pt x="3677912" y="1385501"/>
                  </a:lnTo>
                  <a:lnTo>
                    <a:pt x="3690491" y="1433119"/>
                  </a:lnTo>
                  <a:lnTo>
                    <a:pt x="3702788" y="1480940"/>
                  </a:lnTo>
                  <a:lnTo>
                    <a:pt x="3714803" y="1528962"/>
                  </a:lnTo>
                  <a:lnTo>
                    <a:pt x="3726533" y="1577184"/>
                  </a:lnTo>
                  <a:lnTo>
                    <a:pt x="3737978" y="1625602"/>
                  </a:lnTo>
                  <a:lnTo>
                    <a:pt x="3749135" y="1674214"/>
                  </a:lnTo>
                  <a:lnTo>
                    <a:pt x="3760004" y="1723019"/>
                  </a:lnTo>
                  <a:lnTo>
                    <a:pt x="3770582" y="1772015"/>
                  </a:lnTo>
                  <a:lnTo>
                    <a:pt x="3780869" y="1821198"/>
                  </a:lnTo>
                  <a:lnTo>
                    <a:pt x="3790862" y="1870568"/>
                  </a:lnTo>
                  <a:lnTo>
                    <a:pt x="3800561" y="1920121"/>
                  </a:lnTo>
                  <a:lnTo>
                    <a:pt x="3809964" y="1969856"/>
                  </a:lnTo>
                  <a:lnTo>
                    <a:pt x="3819069" y="2019770"/>
                  </a:lnTo>
                  <a:lnTo>
                    <a:pt x="3827875" y="2069862"/>
                  </a:lnTo>
                  <a:lnTo>
                    <a:pt x="3836380" y="2120129"/>
                  </a:lnTo>
                  <a:lnTo>
                    <a:pt x="3844583" y="2170569"/>
                  </a:lnTo>
                  <a:lnTo>
                    <a:pt x="3852483" y="2221180"/>
                  </a:lnTo>
                  <a:lnTo>
                    <a:pt x="3860078" y="2271959"/>
                  </a:lnTo>
                  <a:lnTo>
                    <a:pt x="3867366" y="2322905"/>
                  </a:lnTo>
                  <a:lnTo>
                    <a:pt x="3874346" y="2374015"/>
                  </a:lnTo>
                  <a:lnTo>
                    <a:pt x="3881017" y="2425287"/>
                  </a:lnTo>
                  <a:lnTo>
                    <a:pt x="3887377" y="2476719"/>
                  </a:lnTo>
                  <a:lnTo>
                    <a:pt x="3893424" y="2528310"/>
                  </a:lnTo>
                  <a:lnTo>
                    <a:pt x="3899157" y="2580055"/>
                  </a:lnTo>
                  <a:lnTo>
                    <a:pt x="3904575" y="2631955"/>
                  </a:lnTo>
                  <a:lnTo>
                    <a:pt x="3909676" y="2684005"/>
                  </a:lnTo>
                  <a:lnTo>
                    <a:pt x="3914459" y="2736205"/>
                  </a:lnTo>
                  <a:lnTo>
                    <a:pt x="3918922" y="2788552"/>
                  </a:lnTo>
                  <a:lnTo>
                    <a:pt x="3923064" y="2841043"/>
                  </a:lnTo>
                  <a:lnTo>
                    <a:pt x="3926882" y="2893677"/>
                  </a:lnTo>
                  <a:lnTo>
                    <a:pt x="3930377" y="2946452"/>
                  </a:lnTo>
                  <a:lnTo>
                    <a:pt x="3933546" y="2999365"/>
                  </a:lnTo>
                  <a:lnTo>
                    <a:pt x="3936387" y="3052414"/>
                  </a:lnTo>
                  <a:lnTo>
                    <a:pt x="3938900" y="3105598"/>
                  </a:lnTo>
                  <a:lnTo>
                    <a:pt x="3941082" y="3158913"/>
                  </a:lnTo>
                  <a:lnTo>
                    <a:pt x="3942933" y="3212358"/>
                  </a:lnTo>
                  <a:lnTo>
                    <a:pt x="3944451" y="3265930"/>
                  </a:lnTo>
                  <a:lnTo>
                    <a:pt x="3945634" y="3319627"/>
                  </a:lnTo>
                  <a:lnTo>
                    <a:pt x="3946480" y="3373448"/>
                  </a:lnTo>
                  <a:lnTo>
                    <a:pt x="3946989" y="3427390"/>
                  </a:lnTo>
                  <a:lnTo>
                    <a:pt x="3947160" y="3481451"/>
                  </a:lnTo>
                  <a:lnTo>
                    <a:pt x="3946989" y="3535505"/>
                  </a:lnTo>
                  <a:lnTo>
                    <a:pt x="3946480" y="3589442"/>
                  </a:lnTo>
                  <a:lnTo>
                    <a:pt x="3945634" y="3643257"/>
                  </a:lnTo>
                  <a:lnTo>
                    <a:pt x="3944451" y="3696950"/>
                  </a:lnTo>
                  <a:lnTo>
                    <a:pt x="3942933" y="3750517"/>
                  </a:lnTo>
                  <a:lnTo>
                    <a:pt x="3941082" y="3803958"/>
                  </a:lnTo>
                  <a:lnTo>
                    <a:pt x="3938900" y="3857268"/>
                  </a:lnTo>
                  <a:lnTo>
                    <a:pt x="3936387" y="3910447"/>
                  </a:lnTo>
                  <a:lnTo>
                    <a:pt x="3933546" y="3963492"/>
                  </a:lnTo>
                  <a:lnTo>
                    <a:pt x="3930377" y="4016402"/>
                  </a:lnTo>
                  <a:lnTo>
                    <a:pt x="3926882" y="4069173"/>
                  </a:lnTo>
                  <a:lnTo>
                    <a:pt x="3923064" y="4121804"/>
                  </a:lnTo>
                  <a:lnTo>
                    <a:pt x="3918922" y="4174292"/>
                  </a:lnTo>
                  <a:lnTo>
                    <a:pt x="3914459" y="4226635"/>
                  </a:lnTo>
                  <a:lnTo>
                    <a:pt x="3909676" y="4278832"/>
                  </a:lnTo>
                  <a:lnTo>
                    <a:pt x="3904575" y="4330880"/>
                  </a:lnTo>
                  <a:lnTo>
                    <a:pt x="3899157" y="4382777"/>
                  </a:lnTo>
                  <a:lnTo>
                    <a:pt x="3893424" y="4434520"/>
                  </a:lnTo>
                  <a:lnTo>
                    <a:pt x="3887377" y="4486108"/>
                  </a:lnTo>
                  <a:lnTo>
                    <a:pt x="3881017" y="4537538"/>
                  </a:lnTo>
                  <a:lnTo>
                    <a:pt x="3874346" y="4588808"/>
                  </a:lnTo>
                  <a:lnTo>
                    <a:pt x="3867366" y="4639916"/>
                  </a:lnTo>
                  <a:lnTo>
                    <a:pt x="3860078" y="4690860"/>
                  </a:lnTo>
                  <a:lnTo>
                    <a:pt x="3852483" y="4741638"/>
                  </a:lnTo>
                  <a:lnTo>
                    <a:pt x="3844583" y="4792247"/>
                  </a:lnTo>
                  <a:lnTo>
                    <a:pt x="3836380" y="4842686"/>
                  </a:lnTo>
                  <a:lnTo>
                    <a:pt x="3827875" y="4892951"/>
                  </a:lnTo>
                  <a:lnTo>
                    <a:pt x="3819069" y="4943042"/>
                  </a:lnTo>
                  <a:lnTo>
                    <a:pt x="3809964" y="4992955"/>
                  </a:lnTo>
                  <a:lnTo>
                    <a:pt x="3800561" y="5042689"/>
                  </a:lnTo>
                  <a:lnTo>
                    <a:pt x="3790862" y="5092241"/>
                  </a:lnTo>
                  <a:lnTo>
                    <a:pt x="3780869" y="5141610"/>
                  </a:lnTo>
                  <a:lnTo>
                    <a:pt x="3770582" y="5190793"/>
                  </a:lnTo>
                  <a:lnTo>
                    <a:pt x="3760004" y="5239787"/>
                  </a:lnTo>
                  <a:lnTo>
                    <a:pt x="3749135" y="5288592"/>
                  </a:lnTo>
                  <a:lnTo>
                    <a:pt x="3737978" y="5337204"/>
                  </a:lnTo>
                  <a:lnTo>
                    <a:pt x="3726533" y="5385622"/>
                  </a:lnTo>
                  <a:lnTo>
                    <a:pt x="3714803" y="5433842"/>
                  </a:lnTo>
                  <a:lnTo>
                    <a:pt x="3702788" y="5481864"/>
                  </a:lnTo>
                  <a:lnTo>
                    <a:pt x="3690491" y="5529685"/>
                  </a:lnTo>
                  <a:lnTo>
                    <a:pt x="3677912" y="5577302"/>
                  </a:lnTo>
                  <a:lnTo>
                    <a:pt x="3665053" y="5624715"/>
                  </a:lnTo>
                  <a:lnTo>
                    <a:pt x="3651916" y="5671919"/>
                  </a:lnTo>
                  <a:lnTo>
                    <a:pt x="3638502" y="5718914"/>
                  </a:lnTo>
                  <a:lnTo>
                    <a:pt x="3624813" y="5765697"/>
                  </a:lnTo>
                  <a:lnTo>
                    <a:pt x="3610850" y="5812266"/>
                  </a:lnTo>
                  <a:lnTo>
                    <a:pt x="3596614" y="5858618"/>
                  </a:lnTo>
                  <a:lnTo>
                    <a:pt x="3582108" y="5904752"/>
                  </a:lnTo>
                  <a:lnTo>
                    <a:pt x="3567332" y="5950665"/>
                  </a:lnTo>
                  <a:lnTo>
                    <a:pt x="3552288" y="5996356"/>
                  </a:lnTo>
                  <a:lnTo>
                    <a:pt x="3536977" y="6041822"/>
                  </a:lnTo>
                  <a:lnTo>
                    <a:pt x="3521402" y="6087060"/>
                  </a:lnTo>
                  <a:lnTo>
                    <a:pt x="3505563" y="6132070"/>
                  </a:lnTo>
                  <a:lnTo>
                    <a:pt x="3489461" y="6176848"/>
                  </a:lnTo>
                  <a:lnTo>
                    <a:pt x="3473100" y="6221392"/>
                  </a:lnTo>
                  <a:lnTo>
                    <a:pt x="3456479" y="6265700"/>
                  </a:lnTo>
                  <a:lnTo>
                    <a:pt x="3439600" y="6309771"/>
                  </a:lnTo>
                  <a:lnTo>
                    <a:pt x="3422466" y="6353601"/>
                  </a:lnTo>
                  <a:lnTo>
                    <a:pt x="3405076" y="6397189"/>
                  </a:lnTo>
                  <a:lnTo>
                    <a:pt x="3387434" y="6440532"/>
                  </a:lnTo>
                  <a:lnTo>
                    <a:pt x="3369540" y="6483629"/>
                  </a:lnTo>
                  <a:lnTo>
                    <a:pt x="3351395" y="6526477"/>
                  </a:lnTo>
                  <a:lnTo>
                    <a:pt x="3333002" y="6569074"/>
                  </a:lnTo>
                  <a:lnTo>
                    <a:pt x="3314362" y="6611418"/>
                  </a:lnTo>
                  <a:lnTo>
                    <a:pt x="3295476" y="6653507"/>
                  </a:lnTo>
                  <a:lnTo>
                    <a:pt x="3276346" y="6695338"/>
                  </a:lnTo>
                  <a:lnTo>
                    <a:pt x="3193288" y="6857999"/>
                  </a:lnTo>
                  <a:lnTo>
                    <a:pt x="0" y="6857999"/>
                  </a:lnTo>
                  <a:lnTo>
                    <a:pt x="0" y="0"/>
                  </a:lnTo>
                  <a:close/>
                </a:path>
              </a:pathLst>
            </a:custGeom>
            <a:ln w="9144">
              <a:solidFill>
                <a:srgbClr val="EEEEEE"/>
              </a:solidFill>
            </a:ln>
          </p:spPr>
          <p:txBody>
            <a:bodyPr wrap="square" lIns="0" tIns="0" rIns="0" bIns="0" rtlCol="0"/>
            <a:lstStyle/>
            <a:p>
              <a:endParaRPr/>
            </a:p>
          </p:txBody>
        </p:sp>
        <p:sp>
          <p:nvSpPr>
            <p:cNvPr id="9" name="object 9"/>
            <p:cNvSpPr/>
            <p:nvPr/>
          </p:nvSpPr>
          <p:spPr>
            <a:xfrm>
              <a:off x="0" y="0"/>
              <a:ext cx="3938270" cy="6858000"/>
            </a:xfrm>
            <a:custGeom>
              <a:avLst/>
              <a:gdLst/>
              <a:ahLst/>
              <a:cxnLst/>
              <a:rect l="l" t="t" r="r" b="b"/>
              <a:pathLst>
                <a:path w="3938270" h="6858000">
                  <a:moveTo>
                    <a:pt x="3130550" y="0"/>
                  </a:moveTo>
                  <a:lnTo>
                    <a:pt x="0" y="0"/>
                  </a:lnTo>
                  <a:lnTo>
                    <a:pt x="0" y="6857999"/>
                  </a:lnTo>
                  <a:lnTo>
                    <a:pt x="3184144" y="6857999"/>
                  </a:lnTo>
                  <a:lnTo>
                    <a:pt x="3267202" y="6695338"/>
                  </a:lnTo>
                  <a:lnTo>
                    <a:pt x="3286332" y="6653507"/>
                  </a:lnTo>
                  <a:lnTo>
                    <a:pt x="3305218" y="6611418"/>
                  </a:lnTo>
                  <a:lnTo>
                    <a:pt x="3323858" y="6569074"/>
                  </a:lnTo>
                  <a:lnTo>
                    <a:pt x="3342251" y="6526477"/>
                  </a:lnTo>
                  <a:lnTo>
                    <a:pt x="3360396" y="6483629"/>
                  </a:lnTo>
                  <a:lnTo>
                    <a:pt x="3378290" y="6440532"/>
                  </a:lnTo>
                  <a:lnTo>
                    <a:pt x="3395932" y="6397189"/>
                  </a:lnTo>
                  <a:lnTo>
                    <a:pt x="3413322" y="6353601"/>
                  </a:lnTo>
                  <a:lnTo>
                    <a:pt x="3430456" y="6309771"/>
                  </a:lnTo>
                  <a:lnTo>
                    <a:pt x="3447335" y="6265700"/>
                  </a:lnTo>
                  <a:lnTo>
                    <a:pt x="3463956" y="6221392"/>
                  </a:lnTo>
                  <a:lnTo>
                    <a:pt x="3480317" y="6176848"/>
                  </a:lnTo>
                  <a:lnTo>
                    <a:pt x="3496419" y="6132070"/>
                  </a:lnTo>
                  <a:lnTo>
                    <a:pt x="3512258" y="6087060"/>
                  </a:lnTo>
                  <a:lnTo>
                    <a:pt x="3527833" y="6041822"/>
                  </a:lnTo>
                  <a:lnTo>
                    <a:pt x="3543144" y="5996356"/>
                  </a:lnTo>
                  <a:lnTo>
                    <a:pt x="3558188" y="5950665"/>
                  </a:lnTo>
                  <a:lnTo>
                    <a:pt x="3572964" y="5904752"/>
                  </a:lnTo>
                  <a:lnTo>
                    <a:pt x="3587470" y="5858618"/>
                  </a:lnTo>
                  <a:lnTo>
                    <a:pt x="3601706" y="5812266"/>
                  </a:lnTo>
                  <a:lnTo>
                    <a:pt x="3615669" y="5765697"/>
                  </a:lnTo>
                  <a:lnTo>
                    <a:pt x="3629358" y="5718914"/>
                  </a:lnTo>
                  <a:lnTo>
                    <a:pt x="3642772" y="5671919"/>
                  </a:lnTo>
                  <a:lnTo>
                    <a:pt x="3655909" y="5624715"/>
                  </a:lnTo>
                  <a:lnTo>
                    <a:pt x="3668768" y="5577302"/>
                  </a:lnTo>
                  <a:lnTo>
                    <a:pt x="3681347" y="5529685"/>
                  </a:lnTo>
                  <a:lnTo>
                    <a:pt x="3693644" y="5481864"/>
                  </a:lnTo>
                  <a:lnTo>
                    <a:pt x="3705659" y="5433842"/>
                  </a:lnTo>
                  <a:lnTo>
                    <a:pt x="3717389" y="5385622"/>
                  </a:lnTo>
                  <a:lnTo>
                    <a:pt x="3728834" y="5337204"/>
                  </a:lnTo>
                  <a:lnTo>
                    <a:pt x="3739991" y="5288592"/>
                  </a:lnTo>
                  <a:lnTo>
                    <a:pt x="3750860" y="5239787"/>
                  </a:lnTo>
                  <a:lnTo>
                    <a:pt x="3761438" y="5190793"/>
                  </a:lnTo>
                  <a:lnTo>
                    <a:pt x="3771725" y="5141610"/>
                  </a:lnTo>
                  <a:lnTo>
                    <a:pt x="3781718" y="5092241"/>
                  </a:lnTo>
                  <a:lnTo>
                    <a:pt x="3791417" y="5042689"/>
                  </a:lnTo>
                  <a:lnTo>
                    <a:pt x="3800820" y="4992955"/>
                  </a:lnTo>
                  <a:lnTo>
                    <a:pt x="3809925" y="4943042"/>
                  </a:lnTo>
                  <a:lnTo>
                    <a:pt x="3818731" y="4892951"/>
                  </a:lnTo>
                  <a:lnTo>
                    <a:pt x="3827236" y="4842686"/>
                  </a:lnTo>
                  <a:lnTo>
                    <a:pt x="3835439" y="4792247"/>
                  </a:lnTo>
                  <a:lnTo>
                    <a:pt x="3843339" y="4741638"/>
                  </a:lnTo>
                  <a:lnTo>
                    <a:pt x="3850934" y="4690860"/>
                  </a:lnTo>
                  <a:lnTo>
                    <a:pt x="3858222" y="4639916"/>
                  </a:lnTo>
                  <a:lnTo>
                    <a:pt x="3865202" y="4588808"/>
                  </a:lnTo>
                  <a:lnTo>
                    <a:pt x="3871873" y="4537538"/>
                  </a:lnTo>
                  <a:lnTo>
                    <a:pt x="3878233" y="4486108"/>
                  </a:lnTo>
                  <a:lnTo>
                    <a:pt x="3884280" y="4434520"/>
                  </a:lnTo>
                  <a:lnTo>
                    <a:pt x="3890013" y="4382777"/>
                  </a:lnTo>
                  <a:lnTo>
                    <a:pt x="3895431" y="4330880"/>
                  </a:lnTo>
                  <a:lnTo>
                    <a:pt x="3900532" y="4278832"/>
                  </a:lnTo>
                  <a:lnTo>
                    <a:pt x="3905315" y="4226635"/>
                  </a:lnTo>
                  <a:lnTo>
                    <a:pt x="3909778" y="4174292"/>
                  </a:lnTo>
                  <a:lnTo>
                    <a:pt x="3913920" y="4121804"/>
                  </a:lnTo>
                  <a:lnTo>
                    <a:pt x="3917738" y="4069173"/>
                  </a:lnTo>
                  <a:lnTo>
                    <a:pt x="3921233" y="4016402"/>
                  </a:lnTo>
                  <a:lnTo>
                    <a:pt x="3924402" y="3963492"/>
                  </a:lnTo>
                  <a:lnTo>
                    <a:pt x="3927243" y="3910447"/>
                  </a:lnTo>
                  <a:lnTo>
                    <a:pt x="3929756" y="3857268"/>
                  </a:lnTo>
                  <a:lnTo>
                    <a:pt x="3931938" y="3803958"/>
                  </a:lnTo>
                  <a:lnTo>
                    <a:pt x="3933789" y="3750517"/>
                  </a:lnTo>
                  <a:lnTo>
                    <a:pt x="3935307" y="3696950"/>
                  </a:lnTo>
                  <a:lnTo>
                    <a:pt x="3936490" y="3643257"/>
                  </a:lnTo>
                  <a:lnTo>
                    <a:pt x="3937336" y="3589442"/>
                  </a:lnTo>
                  <a:lnTo>
                    <a:pt x="3937845" y="3535505"/>
                  </a:lnTo>
                  <a:lnTo>
                    <a:pt x="3938016" y="3481451"/>
                  </a:lnTo>
                  <a:lnTo>
                    <a:pt x="3937845" y="3427390"/>
                  </a:lnTo>
                  <a:lnTo>
                    <a:pt x="3937336" y="3373448"/>
                  </a:lnTo>
                  <a:lnTo>
                    <a:pt x="3936490" y="3319627"/>
                  </a:lnTo>
                  <a:lnTo>
                    <a:pt x="3935307" y="3265930"/>
                  </a:lnTo>
                  <a:lnTo>
                    <a:pt x="3933789" y="3212358"/>
                  </a:lnTo>
                  <a:lnTo>
                    <a:pt x="3931938" y="3158913"/>
                  </a:lnTo>
                  <a:lnTo>
                    <a:pt x="3929756" y="3105598"/>
                  </a:lnTo>
                  <a:lnTo>
                    <a:pt x="3927243" y="3052414"/>
                  </a:lnTo>
                  <a:lnTo>
                    <a:pt x="3924402" y="2999365"/>
                  </a:lnTo>
                  <a:lnTo>
                    <a:pt x="3921233" y="2946452"/>
                  </a:lnTo>
                  <a:lnTo>
                    <a:pt x="3917738" y="2893677"/>
                  </a:lnTo>
                  <a:lnTo>
                    <a:pt x="3913920" y="2841043"/>
                  </a:lnTo>
                  <a:lnTo>
                    <a:pt x="3909778" y="2788552"/>
                  </a:lnTo>
                  <a:lnTo>
                    <a:pt x="3905315" y="2736205"/>
                  </a:lnTo>
                  <a:lnTo>
                    <a:pt x="3900532" y="2684005"/>
                  </a:lnTo>
                  <a:lnTo>
                    <a:pt x="3895431" y="2631955"/>
                  </a:lnTo>
                  <a:lnTo>
                    <a:pt x="3890013" y="2580055"/>
                  </a:lnTo>
                  <a:lnTo>
                    <a:pt x="3884280" y="2528310"/>
                  </a:lnTo>
                  <a:lnTo>
                    <a:pt x="3878233" y="2476719"/>
                  </a:lnTo>
                  <a:lnTo>
                    <a:pt x="3871873" y="2425287"/>
                  </a:lnTo>
                  <a:lnTo>
                    <a:pt x="3865202" y="2374015"/>
                  </a:lnTo>
                  <a:lnTo>
                    <a:pt x="3858222" y="2322905"/>
                  </a:lnTo>
                  <a:lnTo>
                    <a:pt x="3850934" y="2271959"/>
                  </a:lnTo>
                  <a:lnTo>
                    <a:pt x="3843339" y="2221180"/>
                  </a:lnTo>
                  <a:lnTo>
                    <a:pt x="3835439" y="2170569"/>
                  </a:lnTo>
                  <a:lnTo>
                    <a:pt x="3827236" y="2120129"/>
                  </a:lnTo>
                  <a:lnTo>
                    <a:pt x="3818731" y="2069862"/>
                  </a:lnTo>
                  <a:lnTo>
                    <a:pt x="3809925" y="2019770"/>
                  </a:lnTo>
                  <a:lnTo>
                    <a:pt x="3800820" y="1969856"/>
                  </a:lnTo>
                  <a:lnTo>
                    <a:pt x="3791417" y="1920121"/>
                  </a:lnTo>
                  <a:lnTo>
                    <a:pt x="3781718" y="1870568"/>
                  </a:lnTo>
                  <a:lnTo>
                    <a:pt x="3771725" y="1821198"/>
                  </a:lnTo>
                  <a:lnTo>
                    <a:pt x="3761438" y="1772015"/>
                  </a:lnTo>
                  <a:lnTo>
                    <a:pt x="3750860" y="1723019"/>
                  </a:lnTo>
                  <a:lnTo>
                    <a:pt x="3739991" y="1674214"/>
                  </a:lnTo>
                  <a:lnTo>
                    <a:pt x="3728834" y="1625602"/>
                  </a:lnTo>
                  <a:lnTo>
                    <a:pt x="3717389" y="1577184"/>
                  </a:lnTo>
                  <a:lnTo>
                    <a:pt x="3705659" y="1528962"/>
                  </a:lnTo>
                  <a:lnTo>
                    <a:pt x="3693644" y="1480940"/>
                  </a:lnTo>
                  <a:lnTo>
                    <a:pt x="3681347" y="1433119"/>
                  </a:lnTo>
                  <a:lnTo>
                    <a:pt x="3668768" y="1385501"/>
                  </a:lnTo>
                  <a:lnTo>
                    <a:pt x="3655909" y="1338089"/>
                  </a:lnTo>
                  <a:lnTo>
                    <a:pt x="3642772" y="1290884"/>
                  </a:lnTo>
                  <a:lnTo>
                    <a:pt x="3629358" y="1243889"/>
                  </a:lnTo>
                  <a:lnTo>
                    <a:pt x="3615669" y="1197106"/>
                  </a:lnTo>
                  <a:lnTo>
                    <a:pt x="3601706" y="1150537"/>
                  </a:lnTo>
                  <a:lnTo>
                    <a:pt x="3587470" y="1104185"/>
                  </a:lnTo>
                  <a:lnTo>
                    <a:pt x="3572964" y="1058051"/>
                  </a:lnTo>
                  <a:lnTo>
                    <a:pt x="3558188" y="1012137"/>
                  </a:lnTo>
                  <a:lnTo>
                    <a:pt x="3543144" y="966447"/>
                  </a:lnTo>
                  <a:lnTo>
                    <a:pt x="3527833" y="920981"/>
                  </a:lnTo>
                  <a:lnTo>
                    <a:pt x="3512258" y="875742"/>
                  </a:lnTo>
                  <a:lnTo>
                    <a:pt x="3496419" y="830733"/>
                  </a:lnTo>
                  <a:lnTo>
                    <a:pt x="3480317" y="785955"/>
                  </a:lnTo>
                  <a:lnTo>
                    <a:pt x="3463956" y="741411"/>
                  </a:lnTo>
                  <a:lnTo>
                    <a:pt x="3447335" y="697102"/>
                  </a:lnTo>
                  <a:lnTo>
                    <a:pt x="3430456" y="653032"/>
                  </a:lnTo>
                  <a:lnTo>
                    <a:pt x="3413322" y="609201"/>
                  </a:lnTo>
                  <a:lnTo>
                    <a:pt x="3395932" y="565613"/>
                  </a:lnTo>
                  <a:lnTo>
                    <a:pt x="3378290" y="522269"/>
                  </a:lnTo>
                  <a:lnTo>
                    <a:pt x="3360396" y="479172"/>
                  </a:lnTo>
                  <a:lnTo>
                    <a:pt x="3342251" y="436324"/>
                  </a:lnTo>
                  <a:lnTo>
                    <a:pt x="3323858" y="393726"/>
                  </a:lnTo>
                  <a:lnTo>
                    <a:pt x="3305218" y="351382"/>
                  </a:lnTo>
                  <a:lnTo>
                    <a:pt x="3286332" y="309293"/>
                  </a:lnTo>
                  <a:lnTo>
                    <a:pt x="3267202" y="267461"/>
                  </a:lnTo>
                  <a:lnTo>
                    <a:pt x="3130550" y="0"/>
                  </a:lnTo>
                  <a:close/>
                </a:path>
              </a:pathLst>
            </a:custGeom>
            <a:solidFill>
              <a:srgbClr val="E8E8E8"/>
            </a:solidFill>
          </p:spPr>
          <p:txBody>
            <a:bodyPr wrap="square" lIns="0" tIns="0" rIns="0" bIns="0" rtlCol="0"/>
            <a:lstStyle/>
            <a:p>
              <a:endParaRPr/>
            </a:p>
          </p:txBody>
        </p:sp>
        <p:sp>
          <p:nvSpPr>
            <p:cNvPr id="10" name="object 10"/>
            <p:cNvSpPr/>
            <p:nvPr/>
          </p:nvSpPr>
          <p:spPr>
            <a:xfrm>
              <a:off x="0" y="1005840"/>
              <a:ext cx="128270" cy="655320"/>
            </a:xfrm>
            <a:custGeom>
              <a:avLst/>
              <a:gdLst/>
              <a:ahLst/>
              <a:cxnLst/>
              <a:rect l="l" t="t" r="r" b="b"/>
              <a:pathLst>
                <a:path w="128270" h="655319">
                  <a:moveTo>
                    <a:pt x="128016" y="0"/>
                  </a:moveTo>
                  <a:lnTo>
                    <a:pt x="0" y="0"/>
                  </a:lnTo>
                  <a:lnTo>
                    <a:pt x="0" y="655320"/>
                  </a:lnTo>
                  <a:lnTo>
                    <a:pt x="128016" y="655320"/>
                  </a:lnTo>
                  <a:lnTo>
                    <a:pt x="128016" y="0"/>
                  </a:lnTo>
                  <a:close/>
                </a:path>
              </a:pathLst>
            </a:custGeom>
            <a:solidFill>
              <a:srgbClr val="E97031"/>
            </a:solidFill>
          </p:spPr>
          <p:txBody>
            <a:bodyPr wrap="square" lIns="0" tIns="0" rIns="0" bIns="0" rtlCol="0"/>
            <a:lstStyle/>
            <a:p>
              <a:endParaRPr/>
            </a:p>
          </p:txBody>
        </p:sp>
      </p:grpSp>
      <p:sp>
        <p:nvSpPr>
          <p:cNvPr id="11" name="object 11"/>
          <p:cNvSpPr txBox="1"/>
          <p:nvPr/>
        </p:nvSpPr>
        <p:spPr>
          <a:xfrm>
            <a:off x="0" y="545478"/>
            <a:ext cx="3733800" cy="6486263"/>
          </a:xfrm>
          <a:prstGeom prst="rect">
            <a:avLst/>
          </a:prstGeom>
        </p:spPr>
        <p:txBody>
          <a:bodyPr vert="horz" wrap="square" lIns="0" tIns="85725" rIns="0" bIns="0" rtlCol="0">
            <a:spAutoFit/>
          </a:bodyPr>
          <a:lstStyle/>
          <a:p>
            <a:pPr marL="240029" marR="5080" indent="-227329">
              <a:lnSpc>
                <a:spcPct val="80000"/>
              </a:lnSpc>
              <a:spcBef>
                <a:spcPts val="675"/>
              </a:spcBef>
              <a:buFont typeface="Arial MT"/>
              <a:buChar char="•"/>
              <a:tabLst>
                <a:tab pos="241300" algn="l"/>
                <a:tab pos="3145790" algn="l"/>
              </a:tabLst>
            </a:pPr>
            <a:r>
              <a:rPr sz="2400" dirty="0">
                <a:latin typeface="Courier New"/>
                <a:cs typeface="Courier New"/>
              </a:rPr>
              <a:t>Knowing</a:t>
            </a:r>
            <a:r>
              <a:rPr sz="2400" spc="-55" dirty="0">
                <a:latin typeface="Courier New"/>
                <a:cs typeface="Courier New"/>
              </a:rPr>
              <a:t> </a:t>
            </a:r>
            <a:r>
              <a:rPr sz="2400" dirty="0">
                <a:latin typeface="Courier New"/>
                <a:cs typeface="Courier New"/>
              </a:rPr>
              <a:t>the</a:t>
            </a:r>
            <a:r>
              <a:rPr sz="2400" spc="-25" dirty="0">
                <a:latin typeface="Courier New"/>
                <a:cs typeface="Courier New"/>
              </a:rPr>
              <a:t> </a:t>
            </a:r>
            <a:r>
              <a:rPr sz="2400" spc="-20" dirty="0">
                <a:latin typeface="Courier New"/>
                <a:cs typeface="Courier New"/>
              </a:rPr>
              <a:t>what 	</a:t>
            </a:r>
            <a:r>
              <a:rPr sz="2400" dirty="0">
                <a:latin typeface="Courier New"/>
                <a:cs typeface="Courier New"/>
              </a:rPr>
              <a:t>type</a:t>
            </a:r>
            <a:r>
              <a:rPr sz="2400" spc="-50" dirty="0">
                <a:latin typeface="Courier New"/>
                <a:cs typeface="Courier New"/>
              </a:rPr>
              <a:t> </a:t>
            </a:r>
            <a:r>
              <a:rPr sz="2400" spc="-25" dirty="0">
                <a:latin typeface="Courier New"/>
                <a:cs typeface="Courier New"/>
              </a:rPr>
              <a:t>of 	</a:t>
            </a:r>
            <a:r>
              <a:rPr sz="2400" u="heavy" dirty="0">
                <a:uFill>
                  <a:solidFill>
                    <a:srgbClr val="D4D4D4"/>
                  </a:solidFill>
                </a:uFill>
                <a:latin typeface="Courier New"/>
                <a:cs typeface="Courier New"/>
              </a:rPr>
              <a:t>construction</a:t>
            </a:r>
            <a:r>
              <a:rPr sz="2400" u="heavy" spc="-80" dirty="0">
                <a:uFill>
                  <a:solidFill>
                    <a:srgbClr val="D4D4D4"/>
                  </a:solidFill>
                </a:uFill>
                <a:latin typeface="Courier New"/>
                <a:cs typeface="Courier New"/>
              </a:rPr>
              <a:t> </a:t>
            </a:r>
            <a:r>
              <a:rPr sz="2400" u="heavy" spc="-50" dirty="0">
                <a:uFill>
                  <a:solidFill>
                    <a:srgbClr val="D4D4D4"/>
                  </a:solidFill>
                </a:uFill>
                <a:latin typeface="Courier New"/>
                <a:cs typeface="Courier New"/>
              </a:rPr>
              <a:t>a</a:t>
            </a:r>
            <a:r>
              <a:rPr sz="2400" u="heavy" dirty="0">
                <a:uFill>
                  <a:solidFill>
                    <a:srgbClr val="D4D4D4"/>
                  </a:solidFill>
                </a:uFill>
                <a:latin typeface="Courier New"/>
                <a:cs typeface="Courier New"/>
              </a:rPr>
              <a:t>	</a:t>
            </a:r>
            <a:r>
              <a:rPr sz="2400" dirty="0">
                <a:latin typeface="Courier New"/>
                <a:cs typeface="Courier New"/>
              </a:rPr>
              <a:t> 	property</a:t>
            </a:r>
            <a:r>
              <a:rPr sz="2400" spc="-55" dirty="0">
                <a:latin typeface="Courier New"/>
                <a:cs typeface="Courier New"/>
              </a:rPr>
              <a:t> </a:t>
            </a:r>
            <a:r>
              <a:rPr sz="2400" dirty="0">
                <a:latin typeface="Courier New"/>
                <a:cs typeface="Courier New"/>
              </a:rPr>
              <a:t>is</a:t>
            </a:r>
            <a:r>
              <a:rPr sz="2400" spc="-25" dirty="0">
                <a:latin typeface="Courier New"/>
                <a:cs typeface="Courier New"/>
              </a:rPr>
              <a:t> </a:t>
            </a:r>
            <a:r>
              <a:rPr sz="2400" spc="-20" dirty="0">
                <a:latin typeface="Courier New"/>
                <a:cs typeface="Courier New"/>
              </a:rPr>
              <a:t>will 	</a:t>
            </a:r>
            <a:r>
              <a:rPr sz="2400" dirty="0">
                <a:latin typeface="Courier New"/>
                <a:cs typeface="Courier New"/>
              </a:rPr>
              <a:t>help</a:t>
            </a:r>
            <a:r>
              <a:rPr sz="2400" spc="-40" dirty="0">
                <a:latin typeface="Courier New"/>
                <a:cs typeface="Courier New"/>
              </a:rPr>
              <a:t> </a:t>
            </a:r>
            <a:r>
              <a:rPr sz="2400" spc="-25" dirty="0">
                <a:latin typeface="Courier New"/>
                <a:cs typeface="Courier New"/>
              </a:rPr>
              <a:t>you 	</a:t>
            </a:r>
            <a:r>
              <a:rPr sz="2400" dirty="0">
                <a:latin typeface="Courier New"/>
                <a:cs typeface="Courier New"/>
              </a:rPr>
              <a:t>understand</a:t>
            </a:r>
            <a:r>
              <a:rPr sz="2400" spc="-70" dirty="0">
                <a:latin typeface="Courier New"/>
                <a:cs typeface="Courier New"/>
              </a:rPr>
              <a:t> </a:t>
            </a:r>
            <a:r>
              <a:rPr sz="2400" spc="-25" dirty="0">
                <a:latin typeface="Courier New"/>
                <a:cs typeface="Courier New"/>
              </a:rPr>
              <a:t>the 	</a:t>
            </a:r>
            <a:r>
              <a:rPr sz="2400" dirty="0">
                <a:latin typeface="Courier New"/>
                <a:cs typeface="Courier New"/>
              </a:rPr>
              <a:t>requirements</a:t>
            </a:r>
            <a:r>
              <a:rPr sz="2400" spc="-95" dirty="0">
                <a:latin typeface="Courier New"/>
                <a:cs typeface="Courier New"/>
              </a:rPr>
              <a:t> </a:t>
            </a:r>
            <a:r>
              <a:rPr sz="2400" spc="-25" dirty="0">
                <a:latin typeface="Courier New"/>
                <a:cs typeface="Courier New"/>
              </a:rPr>
              <a:t>of 	</a:t>
            </a:r>
            <a:r>
              <a:rPr sz="2400" dirty="0">
                <a:latin typeface="Courier New"/>
                <a:cs typeface="Courier New"/>
              </a:rPr>
              <a:t>the</a:t>
            </a:r>
            <a:r>
              <a:rPr sz="2400" spc="-20" dirty="0">
                <a:latin typeface="Courier New"/>
                <a:cs typeface="Courier New"/>
              </a:rPr>
              <a:t> </a:t>
            </a:r>
            <a:r>
              <a:rPr sz="2400" dirty="0">
                <a:latin typeface="Courier New"/>
                <a:cs typeface="Courier New"/>
              </a:rPr>
              <a:t>work</a:t>
            </a:r>
            <a:r>
              <a:rPr sz="2400" spc="-35" dirty="0">
                <a:latin typeface="Courier New"/>
                <a:cs typeface="Courier New"/>
              </a:rPr>
              <a:t> </a:t>
            </a:r>
            <a:r>
              <a:rPr sz="2400" dirty="0">
                <a:latin typeface="Courier New"/>
                <a:cs typeface="Courier New"/>
              </a:rPr>
              <a:t>you</a:t>
            </a:r>
            <a:r>
              <a:rPr sz="2400" spc="-15" dirty="0">
                <a:latin typeface="Courier New"/>
                <a:cs typeface="Courier New"/>
              </a:rPr>
              <a:t> </a:t>
            </a:r>
            <a:r>
              <a:rPr sz="2400" spc="-20" dirty="0">
                <a:latin typeface="Courier New"/>
                <a:cs typeface="Courier New"/>
              </a:rPr>
              <a:t>have 	</a:t>
            </a:r>
            <a:r>
              <a:rPr lang="en-GB" sz="2400" spc="-20" dirty="0">
                <a:latin typeface="Courier New"/>
                <a:cs typeface="Courier New"/>
              </a:rPr>
              <a:t>  </a:t>
            </a:r>
            <a:r>
              <a:rPr sz="2400" dirty="0">
                <a:latin typeface="Courier New"/>
                <a:cs typeface="Courier New"/>
              </a:rPr>
              <a:t>to</a:t>
            </a:r>
            <a:r>
              <a:rPr sz="2400" spc="-30" dirty="0">
                <a:latin typeface="Courier New"/>
                <a:cs typeface="Courier New"/>
              </a:rPr>
              <a:t> </a:t>
            </a:r>
            <a:r>
              <a:rPr sz="2400" dirty="0">
                <a:latin typeface="Courier New"/>
                <a:cs typeface="Courier New"/>
              </a:rPr>
              <a:t>carry</a:t>
            </a:r>
            <a:r>
              <a:rPr sz="2400" spc="-40" dirty="0">
                <a:latin typeface="Courier New"/>
                <a:cs typeface="Courier New"/>
              </a:rPr>
              <a:t> </a:t>
            </a:r>
            <a:r>
              <a:rPr sz="2400" spc="-20" dirty="0">
                <a:latin typeface="Courier New"/>
                <a:cs typeface="Courier New"/>
              </a:rPr>
              <a:t>out.</a:t>
            </a:r>
            <a:endParaRPr sz="2400" dirty="0">
              <a:latin typeface="Courier New"/>
              <a:cs typeface="Courier New"/>
            </a:endParaRPr>
          </a:p>
          <a:p>
            <a:pPr>
              <a:lnSpc>
                <a:spcPct val="100000"/>
              </a:lnSpc>
              <a:spcBef>
                <a:spcPts val="785"/>
              </a:spcBef>
              <a:buFont typeface="Arial MT"/>
              <a:buChar char="•"/>
            </a:pPr>
            <a:endParaRPr sz="2400" dirty="0">
              <a:latin typeface="Courier New"/>
              <a:cs typeface="Courier New"/>
            </a:endParaRPr>
          </a:p>
          <a:p>
            <a:pPr marL="240029" marR="5080" indent="-227329">
              <a:lnSpc>
                <a:spcPct val="80000"/>
              </a:lnSpc>
              <a:buFont typeface="Arial MT"/>
              <a:buChar char="•"/>
              <a:tabLst>
                <a:tab pos="241300" algn="l"/>
              </a:tabLst>
            </a:pPr>
            <a:r>
              <a:rPr sz="2400" dirty="0">
                <a:latin typeface="Courier New"/>
                <a:cs typeface="Courier New"/>
              </a:rPr>
              <a:t>The</a:t>
            </a:r>
            <a:r>
              <a:rPr sz="2400" spc="-15" dirty="0">
                <a:latin typeface="Courier New"/>
                <a:cs typeface="Courier New"/>
              </a:rPr>
              <a:t> </a:t>
            </a:r>
            <a:r>
              <a:rPr sz="2400" spc="-10" dirty="0">
                <a:latin typeface="Courier New"/>
                <a:cs typeface="Courier New"/>
              </a:rPr>
              <a:t>construction 	</a:t>
            </a:r>
            <a:r>
              <a:rPr sz="2400" dirty="0">
                <a:latin typeface="Courier New"/>
                <a:cs typeface="Courier New"/>
              </a:rPr>
              <a:t>industry</a:t>
            </a:r>
            <a:r>
              <a:rPr sz="2400" spc="-60" dirty="0">
                <a:latin typeface="Courier New"/>
                <a:cs typeface="Courier New"/>
              </a:rPr>
              <a:t> </a:t>
            </a:r>
            <a:r>
              <a:rPr sz="2400" spc="-25" dirty="0">
                <a:latin typeface="Courier New"/>
                <a:cs typeface="Courier New"/>
              </a:rPr>
              <a:t>is 	</a:t>
            </a:r>
            <a:r>
              <a:rPr sz="2400" dirty="0">
                <a:latin typeface="Courier New"/>
                <a:cs typeface="Courier New"/>
              </a:rPr>
              <a:t>extremely</a:t>
            </a:r>
            <a:r>
              <a:rPr sz="2400" spc="-80" dirty="0">
                <a:latin typeface="Courier New"/>
                <a:cs typeface="Courier New"/>
              </a:rPr>
              <a:t> </a:t>
            </a:r>
            <a:r>
              <a:rPr sz="2400" spc="-10" dirty="0">
                <a:latin typeface="Courier New"/>
                <a:cs typeface="Courier New"/>
              </a:rPr>
              <a:t>varied. 	</a:t>
            </a:r>
            <a:r>
              <a:rPr sz="2400" dirty="0">
                <a:latin typeface="Courier New"/>
                <a:cs typeface="Courier New"/>
              </a:rPr>
              <a:t>It</a:t>
            </a:r>
            <a:r>
              <a:rPr sz="2400" spc="-25" dirty="0">
                <a:latin typeface="Courier New"/>
                <a:cs typeface="Courier New"/>
              </a:rPr>
              <a:t> </a:t>
            </a:r>
            <a:r>
              <a:rPr sz="2400" dirty="0">
                <a:latin typeface="Courier New"/>
                <a:cs typeface="Courier New"/>
              </a:rPr>
              <a:t>covers</a:t>
            </a:r>
            <a:r>
              <a:rPr sz="2400" spc="-35" dirty="0">
                <a:latin typeface="Courier New"/>
                <a:cs typeface="Courier New"/>
              </a:rPr>
              <a:t> </a:t>
            </a:r>
            <a:r>
              <a:rPr sz="2400" spc="-10" dirty="0">
                <a:latin typeface="Courier New"/>
                <a:cs typeface="Courier New"/>
              </a:rPr>
              <a:t>large 	construction 	</a:t>
            </a:r>
            <a:r>
              <a:rPr sz="2400" dirty="0">
                <a:latin typeface="Courier New"/>
                <a:cs typeface="Courier New"/>
              </a:rPr>
              <a:t>projects</a:t>
            </a:r>
            <a:r>
              <a:rPr sz="2400" spc="-60" dirty="0">
                <a:latin typeface="Courier New"/>
                <a:cs typeface="Courier New"/>
              </a:rPr>
              <a:t> </a:t>
            </a:r>
            <a:r>
              <a:rPr sz="2400" spc="-10" dirty="0">
                <a:latin typeface="Courier New"/>
                <a:cs typeface="Courier New"/>
              </a:rPr>
              <a:t>through 	</a:t>
            </a:r>
            <a:r>
              <a:rPr sz="2400" dirty="0">
                <a:latin typeface="Courier New"/>
                <a:cs typeface="Courier New"/>
              </a:rPr>
              <a:t>to</a:t>
            </a:r>
            <a:r>
              <a:rPr sz="2400" spc="-10" dirty="0">
                <a:latin typeface="Courier New"/>
                <a:cs typeface="Courier New"/>
              </a:rPr>
              <a:t> small</a:t>
            </a:r>
            <a:r>
              <a:rPr lang="en-GB" sz="2400" spc="-10" dirty="0">
                <a:latin typeface="Courier New"/>
                <a:cs typeface="Courier New"/>
              </a:rPr>
              <a:t> </a:t>
            </a:r>
            <a:r>
              <a:rPr sz="2400" dirty="0">
                <a:latin typeface="Courier New"/>
                <a:cs typeface="Courier New"/>
              </a:rPr>
              <a:t>maintenance</a:t>
            </a:r>
            <a:r>
              <a:rPr sz="2400" spc="-80" dirty="0">
                <a:latin typeface="Courier New"/>
                <a:cs typeface="Courier New"/>
              </a:rPr>
              <a:t> </a:t>
            </a:r>
            <a:r>
              <a:rPr sz="2400" spc="-10" dirty="0">
                <a:latin typeface="Courier New"/>
                <a:cs typeface="Courier New"/>
              </a:rPr>
              <a:t>jobs; 	</a:t>
            </a:r>
            <a:r>
              <a:rPr sz="2400" dirty="0">
                <a:latin typeface="Courier New"/>
                <a:cs typeface="Courier New"/>
              </a:rPr>
              <a:t>here</a:t>
            </a:r>
            <a:r>
              <a:rPr sz="2400" spc="-45" dirty="0">
                <a:latin typeface="Courier New"/>
                <a:cs typeface="Courier New"/>
              </a:rPr>
              <a:t> </a:t>
            </a:r>
            <a:r>
              <a:rPr sz="2400" dirty="0">
                <a:latin typeface="Courier New"/>
                <a:cs typeface="Courier New"/>
              </a:rPr>
              <a:t>are</a:t>
            </a:r>
            <a:r>
              <a:rPr sz="2400" spc="-15" dirty="0">
                <a:latin typeface="Courier New"/>
                <a:cs typeface="Courier New"/>
              </a:rPr>
              <a:t> </a:t>
            </a:r>
            <a:r>
              <a:rPr sz="2400" dirty="0">
                <a:latin typeface="Courier New"/>
                <a:cs typeface="Courier New"/>
              </a:rPr>
              <a:t>a</a:t>
            </a:r>
            <a:r>
              <a:rPr sz="2400" spc="-10" dirty="0">
                <a:latin typeface="Courier New"/>
                <a:cs typeface="Courier New"/>
              </a:rPr>
              <a:t> </a:t>
            </a:r>
            <a:r>
              <a:rPr sz="2400" spc="-25" dirty="0">
                <a:latin typeface="Courier New"/>
                <a:cs typeface="Courier New"/>
              </a:rPr>
              <a:t>few</a:t>
            </a:r>
            <a:r>
              <a:rPr lang="en-GB" sz="2400" spc="-25" dirty="0">
                <a:latin typeface="Courier New"/>
                <a:cs typeface="Courier New"/>
              </a:rPr>
              <a:t> </a:t>
            </a:r>
            <a:r>
              <a:rPr lang="en-US" sz="2400" dirty="0">
                <a:latin typeface="Courier New" panose="02070309020205020404" pitchFamily="49" charset="0"/>
                <a:cs typeface="Courier New" panose="02070309020205020404" pitchFamily="49" charset="0"/>
              </a:rPr>
              <a:t>examples</a:t>
            </a:r>
            <a:r>
              <a:rPr lang="en-US" sz="2400" dirty="0"/>
              <a:t>.</a:t>
            </a:r>
          </a:p>
          <a:p>
            <a:pPr marL="240029" marR="5080" indent="-227329">
              <a:lnSpc>
                <a:spcPct val="80000"/>
              </a:lnSpc>
              <a:buFont typeface="Arial MT"/>
              <a:buChar char="•"/>
              <a:tabLst>
                <a:tab pos="241300" algn="l"/>
              </a:tabLst>
            </a:pPr>
            <a:endParaRPr sz="2400" dirty="0">
              <a:latin typeface="Courier New"/>
              <a:cs typeface="Courier New"/>
            </a:endParaRPr>
          </a:p>
        </p:txBody>
      </p:sp>
      <p:pic>
        <p:nvPicPr>
          <p:cNvPr id="12" name="object 12"/>
          <p:cNvPicPr/>
          <p:nvPr/>
        </p:nvPicPr>
        <p:blipFill>
          <a:blip r:embed="rId6" cstate="print"/>
          <a:stretch>
            <a:fillRect/>
          </a:stretch>
        </p:blipFill>
        <p:spPr>
          <a:xfrm>
            <a:off x="7403592" y="0"/>
            <a:ext cx="4788281" cy="3401441"/>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3047" y="0"/>
            <a:ext cx="12189460" cy="6858000"/>
          </a:xfrm>
          <a:custGeom>
            <a:avLst/>
            <a:gdLst/>
            <a:ahLst/>
            <a:cxnLst/>
            <a:rect l="l" t="t" r="r" b="b"/>
            <a:pathLst>
              <a:path w="12189460" h="6858000">
                <a:moveTo>
                  <a:pt x="12188952" y="0"/>
                </a:moveTo>
                <a:lnTo>
                  <a:pt x="0" y="0"/>
                </a:lnTo>
                <a:lnTo>
                  <a:pt x="0" y="6858000"/>
                </a:lnTo>
                <a:lnTo>
                  <a:pt x="12188952" y="6858000"/>
                </a:lnTo>
                <a:lnTo>
                  <a:pt x="12188952" y="0"/>
                </a:lnTo>
                <a:close/>
              </a:path>
            </a:pathLst>
          </a:custGeom>
          <a:solidFill>
            <a:srgbClr val="0D2841"/>
          </a:solidFill>
        </p:spPr>
        <p:txBody>
          <a:bodyPr wrap="square" lIns="0" tIns="0" rIns="0" bIns="0" rtlCol="0"/>
          <a:lstStyle/>
          <a:p>
            <a:endParaRPr/>
          </a:p>
        </p:txBody>
      </p:sp>
      <p:sp>
        <p:nvSpPr>
          <p:cNvPr id="3" name="object 3"/>
          <p:cNvSpPr/>
          <p:nvPr/>
        </p:nvSpPr>
        <p:spPr>
          <a:xfrm>
            <a:off x="0" y="0"/>
            <a:ext cx="12189460" cy="6858000"/>
          </a:xfrm>
          <a:custGeom>
            <a:avLst/>
            <a:gdLst/>
            <a:ahLst/>
            <a:cxnLst/>
            <a:rect l="l" t="t" r="r" b="b"/>
            <a:pathLst>
              <a:path w="12189460" h="6858000">
                <a:moveTo>
                  <a:pt x="12188952" y="0"/>
                </a:moveTo>
                <a:lnTo>
                  <a:pt x="0" y="0"/>
                </a:lnTo>
                <a:lnTo>
                  <a:pt x="0" y="6858000"/>
                </a:lnTo>
                <a:lnTo>
                  <a:pt x="12188952" y="6858000"/>
                </a:lnTo>
                <a:lnTo>
                  <a:pt x="12188952" y="0"/>
                </a:lnTo>
                <a:close/>
              </a:path>
            </a:pathLst>
          </a:custGeom>
          <a:solidFill>
            <a:srgbClr val="000000">
              <a:alpha val="52940"/>
            </a:srgbClr>
          </a:solidFill>
        </p:spPr>
        <p:txBody>
          <a:bodyPr wrap="square" lIns="0" tIns="0" rIns="0" bIns="0" rtlCol="0"/>
          <a:lstStyle/>
          <a:p>
            <a:endParaRPr/>
          </a:p>
        </p:txBody>
      </p:sp>
      <p:pic>
        <p:nvPicPr>
          <p:cNvPr id="4" name="object 4"/>
          <p:cNvPicPr/>
          <p:nvPr/>
        </p:nvPicPr>
        <p:blipFill>
          <a:blip r:embed="rId2" cstate="print"/>
          <a:stretch>
            <a:fillRect/>
          </a:stretch>
        </p:blipFill>
        <p:spPr>
          <a:xfrm>
            <a:off x="7925816" y="0"/>
            <a:ext cx="4266183" cy="6168643"/>
          </a:xfrm>
          <a:prstGeom prst="rect">
            <a:avLst/>
          </a:prstGeom>
        </p:spPr>
      </p:pic>
      <p:grpSp>
        <p:nvGrpSpPr>
          <p:cNvPr id="5" name="object 5"/>
          <p:cNvGrpSpPr/>
          <p:nvPr/>
        </p:nvGrpSpPr>
        <p:grpSpPr>
          <a:xfrm>
            <a:off x="0" y="405384"/>
            <a:ext cx="7830820" cy="5231130"/>
            <a:chOff x="0" y="405384"/>
            <a:chExt cx="7830820" cy="5231130"/>
          </a:xfrm>
        </p:grpSpPr>
        <p:pic>
          <p:nvPicPr>
            <p:cNvPr id="6" name="object 6"/>
            <p:cNvPicPr/>
            <p:nvPr/>
          </p:nvPicPr>
          <p:blipFill>
            <a:blip r:embed="rId3" cstate="print"/>
            <a:stretch>
              <a:fillRect/>
            </a:stretch>
          </p:blipFill>
          <p:spPr>
            <a:xfrm>
              <a:off x="0" y="2075688"/>
              <a:ext cx="4642220" cy="3560318"/>
            </a:xfrm>
            <a:prstGeom prst="rect">
              <a:avLst/>
            </a:prstGeom>
          </p:spPr>
        </p:pic>
        <p:pic>
          <p:nvPicPr>
            <p:cNvPr id="7" name="object 7"/>
            <p:cNvPicPr/>
            <p:nvPr/>
          </p:nvPicPr>
          <p:blipFill>
            <a:blip r:embed="rId4" cstate="print"/>
            <a:stretch>
              <a:fillRect/>
            </a:stretch>
          </p:blipFill>
          <p:spPr>
            <a:xfrm>
              <a:off x="603504" y="417576"/>
              <a:ext cx="3550920" cy="3157728"/>
            </a:xfrm>
            <a:prstGeom prst="rect">
              <a:avLst/>
            </a:prstGeom>
          </p:spPr>
        </p:pic>
        <p:sp>
          <p:nvSpPr>
            <p:cNvPr id="8" name="object 8"/>
            <p:cNvSpPr/>
            <p:nvPr/>
          </p:nvSpPr>
          <p:spPr>
            <a:xfrm>
              <a:off x="411480" y="646175"/>
              <a:ext cx="429895" cy="304800"/>
            </a:xfrm>
            <a:custGeom>
              <a:avLst/>
              <a:gdLst/>
              <a:ahLst/>
              <a:cxnLst/>
              <a:rect l="l" t="t" r="r" b="b"/>
              <a:pathLst>
                <a:path w="429894" h="304800">
                  <a:moveTo>
                    <a:pt x="0" y="304800"/>
                  </a:moveTo>
                  <a:lnTo>
                    <a:pt x="429767" y="304800"/>
                  </a:lnTo>
                </a:path>
                <a:path w="429894" h="304800">
                  <a:moveTo>
                    <a:pt x="0" y="204215"/>
                  </a:moveTo>
                  <a:lnTo>
                    <a:pt x="429767" y="204215"/>
                  </a:lnTo>
                </a:path>
                <a:path w="429894" h="304800">
                  <a:moveTo>
                    <a:pt x="0" y="103632"/>
                  </a:moveTo>
                  <a:lnTo>
                    <a:pt x="429767" y="103632"/>
                  </a:lnTo>
                </a:path>
                <a:path w="429894" h="304800">
                  <a:moveTo>
                    <a:pt x="0" y="0"/>
                  </a:moveTo>
                  <a:lnTo>
                    <a:pt x="429767" y="0"/>
                  </a:lnTo>
                </a:path>
              </a:pathLst>
            </a:custGeom>
            <a:ln w="24384">
              <a:solidFill>
                <a:srgbClr val="F0F0F0"/>
              </a:solidFill>
              <a:prstDash val="sysDot"/>
            </a:ln>
          </p:spPr>
          <p:txBody>
            <a:bodyPr wrap="square" lIns="0" tIns="0" rIns="0" bIns="0" rtlCol="0"/>
            <a:lstStyle/>
            <a:p>
              <a:endParaRPr/>
            </a:p>
          </p:txBody>
        </p:sp>
        <p:pic>
          <p:nvPicPr>
            <p:cNvPr id="9" name="object 9"/>
            <p:cNvPicPr/>
            <p:nvPr/>
          </p:nvPicPr>
          <p:blipFill>
            <a:blip r:embed="rId5" cstate="print"/>
            <a:stretch>
              <a:fillRect/>
            </a:stretch>
          </p:blipFill>
          <p:spPr>
            <a:xfrm>
              <a:off x="4279391" y="405384"/>
              <a:ext cx="3550919" cy="3163824"/>
            </a:xfrm>
            <a:prstGeom prst="rect">
              <a:avLst/>
            </a:prstGeom>
          </p:spPr>
        </p:pic>
      </p:grpSp>
      <p:pic>
        <p:nvPicPr>
          <p:cNvPr id="10" name="object 10"/>
          <p:cNvPicPr/>
          <p:nvPr/>
        </p:nvPicPr>
        <p:blipFill>
          <a:blip r:embed="rId6" cstate="print"/>
          <a:stretch>
            <a:fillRect/>
          </a:stretch>
        </p:blipFill>
        <p:spPr>
          <a:xfrm>
            <a:off x="7949183" y="405384"/>
            <a:ext cx="3550920" cy="3163824"/>
          </a:xfrm>
          <a:prstGeom prst="rect">
            <a:avLst/>
          </a:prstGeom>
        </p:spPr>
      </p:pic>
      <p:pic>
        <p:nvPicPr>
          <p:cNvPr id="11" name="object 11"/>
          <p:cNvPicPr/>
          <p:nvPr/>
        </p:nvPicPr>
        <p:blipFill>
          <a:blip r:embed="rId7" cstate="print"/>
          <a:stretch>
            <a:fillRect/>
          </a:stretch>
        </p:blipFill>
        <p:spPr>
          <a:xfrm>
            <a:off x="0" y="5556503"/>
            <a:ext cx="6096000" cy="1301496"/>
          </a:xfrm>
          <a:prstGeom prst="rect">
            <a:avLst/>
          </a:prstGeom>
        </p:spPr>
      </p:pic>
      <p:sp>
        <p:nvSpPr>
          <p:cNvPr id="12" name="object 12"/>
          <p:cNvSpPr txBox="1"/>
          <p:nvPr/>
        </p:nvSpPr>
        <p:spPr>
          <a:xfrm>
            <a:off x="364337" y="4538852"/>
            <a:ext cx="10852150" cy="1741170"/>
          </a:xfrm>
          <a:prstGeom prst="rect">
            <a:avLst/>
          </a:prstGeom>
        </p:spPr>
        <p:txBody>
          <a:bodyPr vert="horz" wrap="square" lIns="0" tIns="11430" rIns="0" bIns="0" rtlCol="0">
            <a:spAutoFit/>
          </a:bodyPr>
          <a:lstStyle/>
          <a:p>
            <a:pPr marL="12700">
              <a:lnSpc>
                <a:spcPts val="1430"/>
              </a:lnSpc>
              <a:spcBef>
                <a:spcPts val="90"/>
              </a:spcBef>
            </a:pPr>
            <a:r>
              <a:rPr sz="1400" b="1" u="sng" dirty="0">
                <a:solidFill>
                  <a:srgbClr val="FF0000"/>
                </a:solidFill>
                <a:uFill>
                  <a:solidFill>
                    <a:srgbClr val="FF0000"/>
                  </a:solidFill>
                </a:uFill>
                <a:latin typeface="Courier New"/>
                <a:cs typeface="Courier New"/>
              </a:rPr>
              <a:t>Period</a:t>
            </a:r>
            <a:r>
              <a:rPr sz="1400" b="1" u="sng" spc="-7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properties</a:t>
            </a:r>
            <a:r>
              <a:rPr sz="1400" b="1" u="sng" spc="-7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are</a:t>
            </a:r>
            <a:r>
              <a:rPr sz="1400" b="1" u="sng" spc="-5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houses</a:t>
            </a:r>
            <a:r>
              <a:rPr sz="1400" b="1" u="sng" spc="-7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or</a:t>
            </a:r>
            <a:r>
              <a:rPr sz="1400" b="1" u="sng" spc="-4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buildings</a:t>
            </a:r>
            <a:r>
              <a:rPr sz="1400" b="1" u="sng" spc="-7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that</a:t>
            </a:r>
            <a:r>
              <a:rPr sz="1400" b="1" u="sng" spc="-7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were</a:t>
            </a:r>
            <a:r>
              <a:rPr sz="1400" b="1" u="sng" spc="-5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originally</a:t>
            </a:r>
            <a:r>
              <a:rPr sz="1400" b="1" u="sng" spc="-9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built</a:t>
            </a:r>
            <a:r>
              <a:rPr sz="1400" b="1" u="sng" spc="-4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in</a:t>
            </a:r>
            <a:r>
              <a:rPr sz="1400" b="1" u="sng" spc="-5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a</a:t>
            </a:r>
            <a:r>
              <a:rPr sz="1400" b="1" u="sng" spc="-7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historical</a:t>
            </a:r>
            <a:r>
              <a:rPr sz="1400" b="1" u="sng" spc="-7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period</a:t>
            </a:r>
            <a:r>
              <a:rPr sz="1400" b="1" u="sng" spc="-7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before</a:t>
            </a:r>
            <a:r>
              <a:rPr sz="1400" b="1" u="sng" spc="-45" dirty="0">
                <a:solidFill>
                  <a:srgbClr val="FF0000"/>
                </a:solidFill>
                <a:uFill>
                  <a:solidFill>
                    <a:srgbClr val="FF0000"/>
                  </a:solidFill>
                </a:uFill>
                <a:latin typeface="Courier New"/>
                <a:cs typeface="Courier New"/>
              </a:rPr>
              <a:t> </a:t>
            </a:r>
            <a:r>
              <a:rPr sz="1400" b="1" u="sng" spc="-25" dirty="0">
                <a:solidFill>
                  <a:srgbClr val="FF0000"/>
                </a:solidFill>
                <a:uFill>
                  <a:solidFill>
                    <a:srgbClr val="FF0000"/>
                  </a:solidFill>
                </a:uFill>
                <a:latin typeface="Courier New"/>
                <a:cs typeface="Courier New"/>
              </a:rPr>
              <a:t>the</a:t>
            </a:r>
            <a:endParaRPr sz="1400" dirty="0">
              <a:latin typeface="Courier New"/>
              <a:cs typeface="Courier New"/>
            </a:endParaRPr>
          </a:p>
          <a:p>
            <a:pPr marL="12700">
              <a:lnSpc>
                <a:spcPts val="1430"/>
              </a:lnSpc>
            </a:pPr>
            <a:r>
              <a:rPr sz="1400" b="1" u="sng" dirty="0">
                <a:solidFill>
                  <a:srgbClr val="FF0000"/>
                </a:solidFill>
                <a:uFill>
                  <a:solidFill>
                    <a:srgbClr val="FF0000"/>
                  </a:solidFill>
                </a:uFill>
                <a:latin typeface="Courier New"/>
                <a:cs typeface="Courier New"/>
              </a:rPr>
              <a:t>First</a:t>
            </a:r>
            <a:r>
              <a:rPr sz="1400" b="1" u="sng" spc="-60"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World</a:t>
            </a:r>
            <a:r>
              <a:rPr sz="1400" b="1" u="sng" spc="-35" dirty="0">
                <a:solidFill>
                  <a:srgbClr val="FF0000"/>
                </a:solidFill>
                <a:uFill>
                  <a:solidFill>
                    <a:srgbClr val="FF0000"/>
                  </a:solidFill>
                </a:uFill>
                <a:latin typeface="Courier New"/>
                <a:cs typeface="Courier New"/>
              </a:rPr>
              <a:t> </a:t>
            </a:r>
            <a:r>
              <a:rPr sz="1400" b="1" u="sng" dirty="0">
                <a:solidFill>
                  <a:srgbClr val="FF0000"/>
                </a:solidFill>
                <a:uFill>
                  <a:solidFill>
                    <a:srgbClr val="FF0000"/>
                  </a:solidFill>
                </a:uFill>
                <a:latin typeface="Courier New"/>
                <a:cs typeface="Courier New"/>
              </a:rPr>
              <a:t>War.</a:t>
            </a:r>
            <a:r>
              <a:rPr sz="1400" b="1" u="sng" spc="-50" dirty="0">
                <a:solidFill>
                  <a:srgbClr val="FF0000"/>
                </a:solidFill>
                <a:uFill>
                  <a:solidFill>
                    <a:srgbClr val="FF0000"/>
                  </a:solidFill>
                </a:uFill>
                <a:latin typeface="Courier New"/>
                <a:cs typeface="Courier New"/>
              </a:rPr>
              <a:t> </a:t>
            </a:r>
            <a:r>
              <a:rPr sz="1400" dirty="0">
                <a:solidFill>
                  <a:srgbClr val="FFFFFF"/>
                </a:solidFill>
                <a:latin typeface="Courier New"/>
                <a:cs typeface="Courier New"/>
              </a:rPr>
              <a:t>They</a:t>
            </a:r>
            <a:r>
              <a:rPr sz="1400" spc="-35" dirty="0">
                <a:solidFill>
                  <a:srgbClr val="FFFFFF"/>
                </a:solidFill>
                <a:latin typeface="Courier New"/>
                <a:cs typeface="Courier New"/>
              </a:rPr>
              <a:t> </a:t>
            </a:r>
            <a:r>
              <a:rPr sz="1400" dirty="0">
                <a:solidFill>
                  <a:srgbClr val="FFFFFF"/>
                </a:solidFill>
                <a:latin typeface="Courier New"/>
                <a:cs typeface="Courier New"/>
              </a:rPr>
              <a:t>can</a:t>
            </a:r>
            <a:r>
              <a:rPr sz="1400" spc="-60" dirty="0">
                <a:solidFill>
                  <a:srgbClr val="FFFFFF"/>
                </a:solidFill>
                <a:latin typeface="Courier New"/>
                <a:cs typeface="Courier New"/>
              </a:rPr>
              <a:t> </a:t>
            </a:r>
            <a:r>
              <a:rPr sz="1400" dirty="0">
                <a:solidFill>
                  <a:srgbClr val="FFFFFF"/>
                </a:solidFill>
                <a:latin typeface="Courier New"/>
                <a:cs typeface="Courier New"/>
              </a:rPr>
              <a:t>be</a:t>
            </a:r>
            <a:r>
              <a:rPr sz="1400" spc="-35" dirty="0">
                <a:solidFill>
                  <a:srgbClr val="FFFFFF"/>
                </a:solidFill>
                <a:latin typeface="Courier New"/>
                <a:cs typeface="Courier New"/>
              </a:rPr>
              <a:t> </a:t>
            </a:r>
            <a:r>
              <a:rPr sz="1400" dirty="0">
                <a:solidFill>
                  <a:srgbClr val="FFFFFF"/>
                </a:solidFill>
                <a:latin typeface="Courier New"/>
                <a:cs typeface="Courier New"/>
              </a:rPr>
              <a:t>identified</a:t>
            </a:r>
            <a:r>
              <a:rPr sz="1400" spc="-55" dirty="0">
                <a:solidFill>
                  <a:srgbClr val="FFFFFF"/>
                </a:solidFill>
                <a:latin typeface="Courier New"/>
                <a:cs typeface="Courier New"/>
              </a:rPr>
              <a:t> </a:t>
            </a:r>
            <a:r>
              <a:rPr sz="1400" dirty="0">
                <a:solidFill>
                  <a:srgbClr val="FFFFFF"/>
                </a:solidFill>
                <a:latin typeface="Courier New"/>
                <a:cs typeface="Courier New"/>
              </a:rPr>
              <a:t>by</a:t>
            </a:r>
            <a:r>
              <a:rPr sz="1400" spc="-35" dirty="0">
                <a:solidFill>
                  <a:srgbClr val="FFFFFF"/>
                </a:solidFill>
                <a:latin typeface="Courier New"/>
                <a:cs typeface="Courier New"/>
              </a:rPr>
              <a:t> </a:t>
            </a:r>
            <a:r>
              <a:rPr sz="1400" dirty="0">
                <a:solidFill>
                  <a:srgbClr val="FFFFFF"/>
                </a:solidFill>
                <a:latin typeface="Courier New"/>
                <a:cs typeface="Courier New"/>
              </a:rPr>
              <a:t>the</a:t>
            </a:r>
            <a:r>
              <a:rPr sz="1400" spc="-60" dirty="0">
                <a:solidFill>
                  <a:srgbClr val="FFFFFF"/>
                </a:solidFill>
                <a:latin typeface="Courier New"/>
                <a:cs typeface="Courier New"/>
              </a:rPr>
              <a:t> </a:t>
            </a:r>
            <a:r>
              <a:rPr sz="1400" dirty="0">
                <a:solidFill>
                  <a:srgbClr val="FFFFFF"/>
                </a:solidFill>
                <a:latin typeface="Courier New"/>
                <a:cs typeface="Courier New"/>
              </a:rPr>
              <a:t>name</a:t>
            </a:r>
            <a:r>
              <a:rPr sz="1400" spc="-35" dirty="0">
                <a:solidFill>
                  <a:srgbClr val="FFFFFF"/>
                </a:solidFill>
                <a:latin typeface="Courier New"/>
                <a:cs typeface="Courier New"/>
              </a:rPr>
              <a:t> </a:t>
            </a:r>
            <a:r>
              <a:rPr sz="1400" dirty="0">
                <a:solidFill>
                  <a:srgbClr val="FFFFFF"/>
                </a:solidFill>
                <a:latin typeface="Courier New"/>
                <a:cs typeface="Courier New"/>
              </a:rPr>
              <a:t>of</a:t>
            </a:r>
            <a:r>
              <a:rPr sz="1400" spc="-60" dirty="0">
                <a:solidFill>
                  <a:srgbClr val="FFFFFF"/>
                </a:solidFill>
                <a:latin typeface="Courier New"/>
                <a:cs typeface="Courier New"/>
              </a:rPr>
              <a:t> </a:t>
            </a:r>
            <a:r>
              <a:rPr sz="1400" dirty="0">
                <a:solidFill>
                  <a:srgbClr val="FFFFFF"/>
                </a:solidFill>
                <a:latin typeface="Courier New"/>
                <a:cs typeface="Courier New"/>
              </a:rPr>
              <a:t>the</a:t>
            </a:r>
            <a:r>
              <a:rPr sz="1400" spc="-35" dirty="0">
                <a:solidFill>
                  <a:srgbClr val="FFFFFF"/>
                </a:solidFill>
                <a:latin typeface="Courier New"/>
                <a:cs typeface="Courier New"/>
              </a:rPr>
              <a:t> </a:t>
            </a:r>
            <a:r>
              <a:rPr sz="1400" dirty="0">
                <a:solidFill>
                  <a:srgbClr val="FFFFFF"/>
                </a:solidFill>
                <a:latin typeface="Courier New"/>
                <a:cs typeface="Courier New"/>
              </a:rPr>
              <a:t>ruling</a:t>
            </a:r>
            <a:r>
              <a:rPr sz="1400" spc="-55" dirty="0">
                <a:solidFill>
                  <a:srgbClr val="FFFFFF"/>
                </a:solidFill>
                <a:latin typeface="Courier New"/>
                <a:cs typeface="Courier New"/>
              </a:rPr>
              <a:t> </a:t>
            </a:r>
            <a:r>
              <a:rPr sz="1400" dirty="0">
                <a:solidFill>
                  <a:srgbClr val="FFFFFF"/>
                </a:solidFill>
                <a:latin typeface="Courier New"/>
                <a:cs typeface="Courier New"/>
              </a:rPr>
              <a:t>monarch</a:t>
            </a:r>
            <a:r>
              <a:rPr sz="1400" spc="-60" dirty="0">
                <a:solidFill>
                  <a:srgbClr val="FFFFFF"/>
                </a:solidFill>
                <a:latin typeface="Courier New"/>
                <a:cs typeface="Courier New"/>
              </a:rPr>
              <a:t> </a:t>
            </a:r>
            <a:r>
              <a:rPr sz="1400" dirty="0">
                <a:solidFill>
                  <a:srgbClr val="FFFFFF"/>
                </a:solidFill>
                <a:latin typeface="Courier New"/>
                <a:cs typeface="Courier New"/>
              </a:rPr>
              <a:t>at</a:t>
            </a:r>
            <a:r>
              <a:rPr sz="1400" spc="-35" dirty="0">
                <a:solidFill>
                  <a:srgbClr val="FFFFFF"/>
                </a:solidFill>
                <a:latin typeface="Courier New"/>
                <a:cs typeface="Courier New"/>
              </a:rPr>
              <a:t> </a:t>
            </a:r>
            <a:r>
              <a:rPr sz="1400" dirty="0">
                <a:solidFill>
                  <a:srgbClr val="FFFFFF"/>
                </a:solidFill>
                <a:latin typeface="Courier New"/>
                <a:cs typeface="Courier New"/>
              </a:rPr>
              <a:t>the</a:t>
            </a:r>
            <a:r>
              <a:rPr sz="1400" spc="-35" dirty="0">
                <a:solidFill>
                  <a:srgbClr val="FFFFFF"/>
                </a:solidFill>
                <a:latin typeface="Courier New"/>
                <a:cs typeface="Courier New"/>
              </a:rPr>
              <a:t> </a:t>
            </a:r>
            <a:r>
              <a:rPr sz="1400" dirty="0">
                <a:solidFill>
                  <a:srgbClr val="FFFFFF"/>
                </a:solidFill>
                <a:latin typeface="Courier New"/>
                <a:cs typeface="Courier New"/>
              </a:rPr>
              <a:t>time,</a:t>
            </a:r>
            <a:r>
              <a:rPr sz="1400" spc="-60" dirty="0">
                <a:solidFill>
                  <a:srgbClr val="FFFFFF"/>
                </a:solidFill>
                <a:latin typeface="Courier New"/>
                <a:cs typeface="Courier New"/>
              </a:rPr>
              <a:t> </a:t>
            </a:r>
            <a:r>
              <a:rPr sz="1400" dirty="0">
                <a:solidFill>
                  <a:srgbClr val="FFFFFF"/>
                </a:solidFill>
                <a:latin typeface="Courier New"/>
                <a:cs typeface="Courier New"/>
              </a:rPr>
              <a:t>for</a:t>
            </a:r>
            <a:r>
              <a:rPr sz="1400" spc="-35" dirty="0">
                <a:solidFill>
                  <a:srgbClr val="FFFFFF"/>
                </a:solidFill>
                <a:latin typeface="Courier New"/>
                <a:cs typeface="Courier New"/>
              </a:rPr>
              <a:t> </a:t>
            </a:r>
            <a:r>
              <a:rPr sz="1400" spc="-10" dirty="0">
                <a:solidFill>
                  <a:srgbClr val="FFFFFF"/>
                </a:solidFill>
                <a:latin typeface="Courier New"/>
                <a:cs typeface="Courier New"/>
              </a:rPr>
              <a:t>example:</a:t>
            </a:r>
            <a:endParaRPr sz="1400" dirty="0">
              <a:latin typeface="Courier New"/>
              <a:cs typeface="Courier New"/>
            </a:endParaRPr>
          </a:p>
          <a:p>
            <a:pPr>
              <a:lnSpc>
                <a:spcPct val="100000"/>
              </a:lnSpc>
              <a:spcBef>
                <a:spcPts val="290"/>
              </a:spcBef>
            </a:pPr>
            <a:endParaRPr sz="1400" dirty="0">
              <a:latin typeface="Courier New"/>
              <a:cs typeface="Courier New"/>
            </a:endParaRPr>
          </a:p>
          <a:p>
            <a:pPr marL="4582160" indent="-572770">
              <a:lnSpc>
                <a:spcPct val="100000"/>
              </a:lnSpc>
              <a:buFont typeface="Wingdings"/>
              <a:buChar char=""/>
              <a:tabLst>
                <a:tab pos="4582160" algn="l"/>
              </a:tabLst>
            </a:pPr>
            <a:r>
              <a:rPr sz="1400" b="1" dirty="0">
                <a:solidFill>
                  <a:srgbClr val="FFFFFF"/>
                </a:solidFill>
                <a:latin typeface="Courier New"/>
                <a:cs typeface="Courier New"/>
              </a:rPr>
              <a:t>Georgian</a:t>
            </a:r>
            <a:r>
              <a:rPr sz="1400" b="1" spc="-65" dirty="0">
                <a:solidFill>
                  <a:srgbClr val="FFFFFF"/>
                </a:solidFill>
                <a:latin typeface="Courier New"/>
                <a:cs typeface="Courier New"/>
              </a:rPr>
              <a:t> </a:t>
            </a:r>
            <a:r>
              <a:rPr sz="1400" dirty="0">
                <a:solidFill>
                  <a:srgbClr val="FFFFFF"/>
                </a:solidFill>
                <a:latin typeface="Courier New"/>
                <a:cs typeface="Courier New"/>
              </a:rPr>
              <a:t>(1714</a:t>
            </a:r>
            <a:r>
              <a:rPr sz="1400" spc="-65" dirty="0">
                <a:solidFill>
                  <a:srgbClr val="FFFFFF"/>
                </a:solidFill>
                <a:latin typeface="Courier New"/>
                <a:cs typeface="Courier New"/>
              </a:rPr>
              <a:t> </a:t>
            </a:r>
            <a:r>
              <a:rPr sz="1400" dirty="0">
                <a:solidFill>
                  <a:srgbClr val="FFFFFF"/>
                </a:solidFill>
                <a:latin typeface="Courier New"/>
                <a:cs typeface="Courier New"/>
              </a:rPr>
              <a:t>to</a:t>
            </a:r>
            <a:r>
              <a:rPr sz="1400" spc="-45" dirty="0">
                <a:solidFill>
                  <a:srgbClr val="FFFFFF"/>
                </a:solidFill>
                <a:latin typeface="Courier New"/>
                <a:cs typeface="Courier New"/>
              </a:rPr>
              <a:t> </a:t>
            </a:r>
            <a:r>
              <a:rPr sz="1400" spc="-10" dirty="0">
                <a:solidFill>
                  <a:srgbClr val="FFFFFF"/>
                </a:solidFill>
                <a:latin typeface="Courier New"/>
                <a:cs typeface="Courier New"/>
              </a:rPr>
              <a:t>1837)</a:t>
            </a:r>
            <a:endParaRPr sz="1400" dirty="0">
              <a:latin typeface="Courier New"/>
              <a:cs typeface="Courier New"/>
            </a:endParaRPr>
          </a:p>
          <a:p>
            <a:pPr>
              <a:lnSpc>
                <a:spcPct val="100000"/>
              </a:lnSpc>
              <a:spcBef>
                <a:spcPts val="285"/>
              </a:spcBef>
            </a:pPr>
            <a:endParaRPr sz="1400" dirty="0">
              <a:latin typeface="Courier New"/>
              <a:cs typeface="Courier New"/>
            </a:endParaRPr>
          </a:p>
          <a:p>
            <a:pPr marL="4527550" indent="-573405">
              <a:lnSpc>
                <a:spcPct val="100000"/>
              </a:lnSpc>
              <a:spcBef>
                <a:spcPts val="5"/>
              </a:spcBef>
              <a:buFont typeface="Wingdings"/>
              <a:buChar char=""/>
              <a:tabLst>
                <a:tab pos="4527550" algn="l"/>
              </a:tabLst>
            </a:pPr>
            <a:r>
              <a:rPr sz="1400" b="1" dirty="0">
                <a:solidFill>
                  <a:srgbClr val="FFFFFF"/>
                </a:solidFill>
                <a:latin typeface="Courier New"/>
                <a:cs typeface="Courier New"/>
              </a:rPr>
              <a:t>Victorian</a:t>
            </a:r>
            <a:r>
              <a:rPr sz="1400" b="1" spc="-65" dirty="0">
                <a:solidFill>
                  <a:srgbClr val="FFFFFF"/>
                </a:solidFill>
                <a:latin typeface="Courier New"/>
                <a:cs typeface="Courier New"/>
              </a:rPr>
              <a:t> </a:t>
            </a:r>
            <a:r>
              <a:rPr sz="1400" dirty="0">
                <a:solidFill>
                  <a:srgbClr val="FFFFFF"/>
                </a:solidFill>
                <a:latin typeface="Courier New"/>
                <a:cs typeface="Courier New"/>
              </a:rPr>
              <a:t>(1837</a:t>
            </a:r>
            <a:r>
              <a:rPr sz="1400" spc="-70" dirty="0">
                <a:solidFill>
                  <a:srgbClr val="FFFFFF"/>
                </a:solidFill>
                <a:latin typeface="Courier New"/>
                <a:cs typeface="Courier New"/>
              </a:rPr>
              <a:t> </a:t>
            </a:r>
            <a:r>
              <a:rPr sz="1400" dirty="0">
                <a:solidFill>
                  <a:srgbClr val="FFFFFF"/>
                </a:solidFill>
                <a:latin typeface="Courier New"/>
                <a:cs typeface="Courier New"/>
              </a:rPr>
              <a:t>to</a:t>
            </a:r>
            <a:r>
              <a:rPr sz="1400" spc="-45" dirty="0">
                <a:solidFill>
                  <a:srgbClr val="FFFFFF"/>
                </a:solidFill>
                <a:latin typeface="Courier New"/>
                <a:cs typeface="Courier New"/>
              </a:rPr>
              <a:t> </a:t>
            </a:r>
            <a:r>
              <a:rPr sz="1400" spc="-10" dirty="0">
                <a:solidFill>
                  <a:srgbClr val="FFFFFF"/>
                </a:solidFill>
                <a:latin typeface="Courier New"/>
                <a:cs typeface="Courier New"/>
              </a:rPr>
              <a:t>1901)</a:t>
            </a:r>
            <a:endParaRPr sz="1400" dirty="0">
              <a:latin typeface="Courier New"/>
              <a:cs typeface="Courier New"/>
            </a:endParaRPr>
          </a:p>
          <a:p>
            <a:pPr>
              <a:lnSpc>
                <a:spcPct val="100000"/>
              </a:lnSpc>
              <a:spcBef>
                <a:spcPts val="285"/>
              </a:spcBef>
              <a:buClr>
                <a:srgbClr val="FFFFFF"/>
              </a:buClr>
              <a:buFont typeface="Wingdings"/>
              <a:buChar char=""/>
            </a:pPr>
            <a:endParaRPr sz="1400" dirty="0">
              <a:latin typeface="Courier New"/>
              <a:cs typeface="Courier New"/>
            </a:endParaRPr>
          </a:p>
          <a:p>
            <a:pPr marL="4527550" indent="-573405">
              <a:lnSpc>
                <a:spcPct val="100000"/>
              </a:lnSpc>
              <a:buFont typeface="Wingdings"/>
              <a:buChar char=""/>
              <a:tabLst>
                <a:tab pos="4527550" algn="l"/>
              </a:tabLst>
            </a:pPr>
            <a:r>
              <a:rPr sz="1400" b="1" dirty="0">
                <a:solidFill>
                  <a:srgbClr val="FFFFFF"/>
                </a:solidFill>
                <a:latin typeface="Courier New"/>
                <a:cs typeface="Courier New"/>
              </a:rPr>
              <a:t>Edwardian</a:t>
            </a:r>
            <a:r>
              <a:rPr sz="1400" b="1" spc="-75" dirty="0">
                <a:solidFill>
                  <a:srgbClr val="FFFFFF"/>
                </a:solidFill>
                <a:latin typeface="Courier New"/>
                <a:cs typeface="Courier New"/>
              </a:rPr>
              <a:t> </a:t>
            </a:r>
            <a:r>
              <a:rPr sz="1400" dirty="0">
                <a:solidFill>
                  <a:srgbClr val="FFFFFF"/>
                </a:solidFill>
                <a:latin typeface="Courier New"/>
                <a:cs typeface="Courier New"/>
              </a:rPr>
              <a:t>(1901</a:t>
            </a:r>
            <a:r>
              <a:rPr sz="1400" spc="-70" dirty="0">
                <a:solidFill>
                  <a:srgbClr val="FFFFFF"/>
                </a:solidFill>
                <a:latin typeface="Courier New"/>
                <a:cs typeface="Courier New"/>
              </a:rPr>
              <a:t> </a:t>
            </a:r>
            <a:r>
              <a:rPr sz="1400" dirty="0">
                <a:solidFill>
                  <a:srgbClr val="FFFFFF"/>
                </a:solidFill>
                <a:latin typeface="Courier New"/>
                <a:cs typeface="Courier New"/>
              </a:rPr>
              <a:t>to</a:t>
            </a:r>
            <a:r>
              <a:rPr sz="1400" spc="-45" dirty="0">
                <a:solidFill>
                  <a:srgbClr val="FFFFFF"/>
                </a:solidFill>
                <a:latin typeface="Courier New"/>
                <a:cs typeface="Courier New"/>
              </a:rPr>
              <a:t> </a:t>
            </a:r>
            <a:r>
              <a:rPr sz="1400" spc="-20" dirty="0">
                <a:solidFill>
                  <a:srgbClr val="FFFFFF"/>
                </a:solidFill>
                <a:latin typeface="Courier New"/>
                <a:cs typeface="Courier New"/>
              </a:rPr>
              <a:t>1914)</a:t>
            </a:r>
            <a:endParaRPr sz="1400" dirty="0">
              <a:latin typeface="Courier New"/>
              <a:cs typeface="Courier New"/>
            </a:endParaRPr>
          </a:p>
        </p:txBody>
      </p:sp>
      <p:sp>
        <p:nvSpPr>
          <p:cNvPr id="13" name="object 13"/>
          <p:cNvSpPr txBox="1"/>
          <p:nvPr/>
        </p:nvSpPr>
        <p:spPr>
          <a:xfrm>
            <a:off x="5015610" y="3754069"/>
            <a:ext cx="2077085" cy="300355"/>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FFFF"/>
                </a:solidFill>
                <a:latin typeface="Courier New"/>
                <a:cs typeface="Courier New"/>
              </a:rPr>
              <a:t>VICTORIAN</a:t>
            </a:r>
            <a:r>
              <a:rPr sz="1800" spc="-95" dirty="0">
                <a:solidFill>
                  <a:srgbClr val="FFFFFF"/>
                </a:solidFill>
                <a:latin typeface="Courier New"/>
                <a:cs typeface="Courier New"/>
              </a:rPr>
              <a:t> </a:t>
            </a:r>
            <a:r>
              <a:rPr sz="1800" spc="-10" dirty="0">
                <a:solidFill>
                  <a:srgbClr val="FFFFFF"/>
                </a:solidFill>
                <a:latin typeface="Courier New"/>
                <a:cs typeface="Courier New"/>
              </a:rPr>
              <a:t>HOUSE</a:t>
            </a:r>
            <a:endParaRPr sz="1800">
              <a:latin typeface="Courier New"/>
              <a:cs typeface="Courier New"/>
            </a:endParaRPr>
          </a:p>
        </p:txBody>
      </p:sp>
      <p:sp>
        <p:nvSpPr>
          <p:cNvPr id="14" name="object 14"/>
          <p:cNvSpPr txBox="1"/>
          <p:nvPr/>
        </p:nvSpPr>
        <p:spPr>
          <a:xfrm>
            <a:off x="8867902" y="3696411"/>
            <a:ext cx="1939925" cy="300355"/>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FFFF"/>
                </a:solidFill>
                <a:latin typeface="Courier New"/>
                <a:cs typeface="Courier New"/>
              </a:rPr>
              <a:t>GEORGIAN</a:t>
            </a:r>
            <a:r>
              <a:rPr sz="1800" spc="-90" dirty="0">
                <a:solidFill>
                  <a:srgbClr val="FFFFFF"/>
                </a:solidFill>
                <a:latin typeface="Courier New"/>
                <a:cs typeface="Courier New"/>
              </a:rPr>
              <a:t> </a:t>
            </a:r>
            <a:r>
              <a:rPr sz="1800" spc="-10" dirty="0">
                <a:solidFill>
                  <a:srgbClr val="FFFFFF"/>
                </a:solidFill>
                <a:latin typeface="Courier New"/>
                <a:cs typeface="Courier New"/>
              </a:rPr>
              <a:t>HOUSE</a:t>
            </a:r>
            <a:endParaRPr sz="1800">
              <a:latin typeface="Courier New"/>
              <a:cs typeface="Courier New"/>
            </a:endParaRPr>
          </a:p>
        </p:txBody>
      </p:sp>
      <p:sp>
        <p:nvSpPr>
          <p:cNvPr id="15" name="object 15"/>
          <p:cNvSpPr txBox="1"/>
          <p:nvPr/>
        </p:nvSpPr>
        <p:spPr>
          <a:xfrm>
            <a:off x="1280922" y="3739388"/>
            <a:ext cx="2077085" cy="299720"/>
          </a:xfrm>
          <a:prstGeom prst="rect">
            <a:avLst/>
          </a:prstGeom>
        </p:spPr>
        <p:txBody>
          <a:bodyPr vert="horz" wrap="square" lIns="0" tIns="12700" rIns="0" bIns="0" rtlCol="0">
            <a:spAutoFit/>
          </a:bodyPr>
          <a:lstStyle/>
          <a:p>
            <a:pPr marL="12700">
              <a:lnSpc>
                <a:spcPct val="100000"/>
              </a:lnSpc>
              <a:spcBef>
                <a:spcPts val="100"/>
              </a:spcBef>
            </a:pPr>
            <a:r>
              <a:rPr sz="1800" dirty="0">
                <a:solidFill>
                  <a:srgbClr val="FFFFFF"/>
                </a:solidFill>
                <a:latin typeface="Courier New"/>
                <a:cs typeface="Courier New"/>
              </a:rPr>
              <a:t>EDWARDIAN</a:t>
            </a:r>
            <a:r>
              <a:rPr sz="1800" spc="-90" dirty="0">
                <a:solidFill>
                  <a:srgbClr val="FFFFFF"/>
                </a:solidFill>
                <a:latin typeface="Courier New"/>
                <a:cs typeface="Courier New"/>
              </a:rPr>
              <a:t> </a:t>
            </a:r>
            <a:r>
              <a:rPr sz="1800" spc="-10" dirty="0">
                <a:solidFill>
                  <a:srgbClr val="FFFFFF"/>
                </a:solidFill>
                <a:latin typeface="Courier New"/>
                <a:cs typeface="Courier New"/>
              </a:rPr>
              <a:t>HOUSE</a:t>
            </a:r>
            <a:endParaRPr sz="1800" dirty="0">
              <a:latin typeface="Courier New"/>
              <a:cs typeface="Courier New"/>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grpSp>
        <p:nvGrpSpPr>
          <p:cNvPr id="3" name="object 3"/>
          <p:cNvGrpSpPr/>
          <p:nvPr/>
        </p:nvGrpSpPr>
        <p:grpSpPr>
          <a:xfrm>
            <a:off x="0" y="0"/>
            <a:ext cx="12192000" cy="2001520"/>
            <a:chOff x="0" y="0"/>
            <a:chExt cx="12192000" cy="2001520"/>
          </a:xfrm>
        </p:grpSpPr>
        <p:pic>
          <p:nvPicPr>
            <p:cNvPr id="4" name="object 4"/>
            <p:cNvPicPr/>
            <p:nvPr/>
          </p:nvPicPr>
          <p:blipFill>
            <a:blip r:embed="rId2" cstate="print"/>
            <a:stretch>
              <a:fillRect/>
            </a:stretch>
          </p:blipFill>
          <p:spPr>
            <a:xfrm>
              <a:off x="234695" y="0"/>
              <a:ext cx="11687937" cy="2001139"/>
            </a:xfrm>
            <a:prstGeom prst="rect">
              <a:avLst/>
            </a:prstGeom>
          </p:spPr>
        </p:pic>
        <p:sp>
          <p:nvSpPr>
            <p:cNvPr id="5" name="object 5"/>
            <p:cNvSpPr/>
            <p:nvPr/>
          </p:nvSpPr>
          <p:spPr>
            <a:xfrm>
              <a:off x="0" y="0"/>
              <a:ext cx="12192000" cy="1728470"/>
            </a:xfrm>
            <a:custGeom>
              <a:avLst/>
              <a:gdLst/>
              <a:ahLst/>
              <a:cxnLst/>
              <a:rect l="l" t="t" r="r" b="b"/>
              <a:pathLst>
                <a:path w="12192000" h="1728470">
                  <a:moveTo>
                    <a:pt x="12192000" y="0"/>
                  </a:moveTo>
                  <a:lnTo>
                    <a:pt x="0" y="0"/>
                  </a:lnTo>
                  <a:lnTo>
                    <a:pt x="0" y="1728215"/>
                  </a:lnTo>
                  <a:lnTo>
                    <a:pt x="12192000" y="1728215"/>
                  </a:lnTo>
                  <a:lnTo>
                    <a:pt x="12192000" y="0"/>
                  </a:lnTo>
                  <a:close/>
                </a:path>
              </a:pathLst>
            </a:custGeom>
            <a:solidFill>
              <a:srgbClr val="E8E8E8"/>
            </a:solidFill>
          </p:spPr>
          <p:txBody>
            <a:bodyPr wrap="square" lIns="0" tIns="0" rIns="0" bIns="0" rtlCol="0"/>
            <a:lstStyle/>
            <a:p>
              <a:endParaRPr/>
            </a:p>
          </p:txBody>
        </p:sp>
      </p:grpSp>
      <p:sp>
        <p:nvSpPr>
          <p:cNvPr id="6" name="object 6"/>
          <p:cNvSpPr txBox="1"/>
          <p:nvPr/>
        </p:nvSpPr>
        <p:spPr>
          <a:xfrm>
            <a:off x="1487169" y="51257"/>
            <a:ext cx="7877175" cy="6246495"/>
          </a:xfrm>
          <a:prstGeom prst="rect">
            <a:avLst/>
          </a:prstGeom>
        </p:spPr>
        <p:txBody>
          <a:bodyPr vert="horz" wrap="square" lIns="0" tIns="12700" rIns="0" bIns="0" rtlCol="0">
            <a:spAutoFit/>
          </a:bodyPr>
          <a:lstStyle/>
          <a:p>
            <a:pPr marL="12700">
              <a:lnSpc>
                <a:spcPct val="100000"/>
              </a:lnSpc>
              <a:spcBef>
                <a:spcPts val="100"/>
              </a:spcBef>
            </a:pPr>
            <a:r>
              <a:rPr sz="2400" b="1" dirty="0">
                <a:latin typeface="Courier New"/>
                <a:cs typeface="Courier New"/>
              </a:rPr>
              <a:t>Moisture</a:t>
            </a:r>
            <a:r>
              <a:rPr sz="2400" b="1" spc="-65" dirty="0">
                <a:latin typeface="Courier New"/>
                <a:cs typeface="Courier New"/>
              </a:rPr>
              <a:t> </a:t>
            </a:r>
            <a:r>
              <a:rPr sz="2400" b="1" spc="-10" dirty="0">
                <a:latin typeface="Courier New"/>
                <a:cs typeface="Courier New"/>
              </a:rPr>
              <a:t>Management</a:t>
            </a:r>
            <a:endParaRPr sz="2400" dirty="0">
              <a:latin typeface="Courier New"/>
              <a:cs typeface="Courier New"/>
            </a:endParaRPr>
          </a:p>
          <a:p>
            <a:pPr marL="12700">
              <a:lnSpc>
                <a:spcPct val="100000"/>
              </a:lnSpc>
              <a:spcBef>
                <a:spcPts val="1730"/>
              </a:spcBef>
            </a:pPr>
            <a:r>
              <a:rPr sz="2400" b="1" dirty="0">
                <a:latin typeface="Courier New"/>
                <a:cs typeface="Courier New"/>
              </a:rPr>
              <a:t>Thermal</a:t>
            </a:r>
            <a:r>
              <a:rPr sz="2400" b="1" spc="-60" dirty="0">
                <a:latin typeface="Courier New"/>
                <a:cs typeface="Courier New"/>
              </a:rPr>
              <a:t> </a:t>
            </a:r>
            <a:r>
              <a:rPr sz="2400" b="1" spc="-10" dirty="0">
                <a:latin typeface="Courier New"/>
                <a:cs typeface="Courier New"/>
              </a:rPr>
              <a:t>Insulation</a:t>
            </a:r>
            <a:endParaRPr sz="2400" dirty="0">
              <a:latin typeface="Courier New"/>
              <a:cs typeface="Courier New"/>
            </a:endParaRPr>
          </a:p>
          <a:p>
            <a:pPr marL="12700" marR="914400">
              <a:lnSpc>
                <a:spcPts val="2300"/>
              </a:lnSpc>
              <a:spcBef>
                <a:spcPts val="2290"/>
              </a:spcBef>
            </a:pPr>
            <a:r>
              <a:rPr sz="2400" dirty="0">
                <a:latin typeface="Courier New"/>
                <a:cs typeface="Courier New"/>
              </a:rPr>
              <a:t>Keeps</a:t>
            </a:r>
            <a:r>
              <a:rPr sz="2400" spc="-50" dirty="0">
                <a:latin typeface="Courier New"/>
                <a:cs typeface="Courier New"/>
              </a:rPr>
              <a:t> </a:t>
            </a:r>
            <a:r>
              <a:rPr sz="2400" dirty="0">
                <a:latin typeface="Courier New"/>
                <a:cs typeface="Courier New"/>
              </a:rPr>
              <a:t>internal</a:t>
            </a:r>
            <a:r>
              <a:rPr sz="2400" spc="-45" dirty="0">
                <a:latin typeface="Courier New"/>
                <a:cs typeface="Courier New"/>
              </a:rPr>
              <a:t> </a:t>
            </a:r>
            <a:r>
              <a:rPr sz="2400" dirty="0">
                <a:latin typeface="Courier New"/>
                <a:cs typeface="Courier New"/>
              </a:rPr>
              <a:t>surfaces</a:t>
            </a:r>
            <a:r>
              <a:rPr sz="2400" spc="-25" dirty="0">
                <a:latin typeface="Courier New"/>
                <a:cs typeface="Courier New"/>
              </a:rPr>
              <a:t> </a:t>
            </a:r>
            <a:r>
              <a:rPr sz="2400" dirty="0">
                <a:latin typeface="Courier New"/>
                <a:cs typeface="Courier New"/>
              </a:rPr>
              <a:t>warm</a:t>
            </a:r>
            <a:r>
              <a:rPr sz="2400" spc="-35" dirty="0">
                <a:latin typeface="Courier New"/>
                <a:cs typeface="Courier New"/>
              </a:rPr>
              <a:t> </a:t>
            </a:r>
            <a:r>
              <a:rPr sz="2400" dirty="0">
                <a:latin typeface="Courier New"/>
                <a:cs typeface="Courier New"/>
              </a:rPr>
              <a:t>→</a:t>
            </a:r>
            <a:r>
              <a:rPr sz="2400" spc="-25" dirty="0">
                <a:latin typeface="Courier New"/>
                <a:cs typeface="Courier New"/>
              </a:rPr>
              <a:t> </a:t>
            </a:r>
            <a:r>
              <a:rPr sz="2400" spc="-10" dirty="0">
                <a:latin typeface="Courier New"/>
                <a:cs typeface="Courier New"/>
              </a:rPr>
              <a:t>reduces </a:t>
            </a:r>
            <a:r>
              <a:rPr sz="2400" dirty="0">
                <a:latin typeface="Courier New"/>
                <a:cs typeface="Courier New"/>
              </a:rPr>
              <a:t>condensation</a:t>
            </a:r>
            <a:r>
              <a:rPr sz="2400" spc="-95" dirty="0">
                <a:latin typeface="Courier New"/>
                <a:cs typeface="Courier New"/>
              </a:rPr>
              <a:t> </a:t>
            </a:r>
            <a:r>
              <a:rPr sz="2400" spc="-20" dirty="0">
                <a:latin typeface="Courier New"/>
                <a:cs typeface="Courier New"/>
              </a:rPr>
              <a:t>risk</a:t>
            </a:r>
            <a:endParaRPr sz="2400" dirty="0">
              <a:latin typeface="Courier New"/>
              <a:cs typeface="Courier New"/>
            </a:endParaRPr>
          </a:p>
          <a:p>
            <a:pPr marL="12700">
              <a:lnSpc>
                <a:spcPts val="2045"/>
              </a:lnSpc>
            </a:pPr>
            <a:r>
              <a:rPr sz="2400" dirty="0">
                <a:latin typeface="Courier New"/>
                <a:cs typeface="Courier New"/>
              </a:rPr>
              <a:t>Avoid</a:t>
            </a:r>
            <a:r>
              <a:rPr sz="2400" spc="-50" dirty="0">
                <a:latin typeface="Courier New"/>
                <a:cs typeface="Courier New"/>
              </a:rPr>
              <a:t> </a:t>
            </a:r>
            <a:r>
              <a:rPr sz="2400" dirty="0">
                <a:latin typeface="Courier New"/>
                <a:cs typeface="Courier New"/>
              </a:rPr>
              <a:t>thermal</a:t>
            </a:r>
            <a:r>
              <a:rPr sz="2400" spc="-30" dirty="0">
                <a:latin typeface="Courier New"/>
                <a:cs typeface="Courier New"/>
              </a:rPr>
              <a:t> </a:t>
            </a:r>
            <a:r>
              <a:rPr sz="2400" spc="-10" dirty="0">
                <a:latin typeface="Courier New"/>
                <a:cs typeface="Courier New"/>
              </a:rPr>
              <a:t>bridging</a:t>
            </a:r>
            <a:endParaRPr sz="2400" dirty="0">
              <a:latin typeface="Courier New"/>
              <a:cs typeface="Courier New"/>
            </a:endParaRPr>
          </a:p>
          <a:p>
            <a:pPr marL="12700">
              <a:lnSpc>
                <a:spcPts val="2305"/>
              </a:lnSpc>
            </a:pPr>
            <a:r>
              <a:rPr sz="2400" dirty="0">
                <a:latin typeface="Courier New"/>
                <a:cs typeface="Courier New"/>
              </a:rPr>
              <a:t>Vapour</a:t>
            </a:r>
            <a:r>
              <a:rPr sz="2400" spc="-80" dirty="0">
                <a:latin typeface="Courier New"/>
                <a:cs typeface="Courier New"/>
              </a:rPr>
              <a:t> </a:t>
            </a:r>
            <a:r>
              <a:rPr sz="2400" dirty="0">
                <a:latin typeface="Courier New"/>
                <a:cs typeface="Courier New"/>
              </a:rPr>
              <a:t>control</a:t>
            </a:r>
            <a:r>
              <a:rPr sz="2400" spc="-55" dirty="0">
                <a:latin typeface="Courier New"/>
                <a:cs typeface="Courier New"/>
              </a:rPr>
              <a:t> </a:t>
            </a:r>
            <a:r>
              <a:rPr sz="2400" dirty="0">
                <a:latin typeface="Courier New"/>
                <a:cs typeface="Courier New"/>
              </a:rPr>
              <a:t>layers</a:t>
            </a:r>
            <a:r>
              <a:rPr sz="2400" spc="-40" dirty="0">
                <a:latin typeface="Courier New"/>
                <a:cs typeface="Courier New"/>
              </a:rPr>
              <a:t> </a:t>
            </a:r>
            <a:r>
              <a:rPr sz="2400" dirty="0">
                <a:latin typeface="Courier New"/>
                <a:cs typeface="Courier New"/>
              </a:rPr>
              <a:t>help</a:t>
            </a:r>
            <a:r>
              <a:rPr sz="2400" spc="-60" dirty="0">
                <a:latin typeface="Courier New"/>
                <a:cs typeface="Courier New"/>
              </a:rPr>
              <a:t> </a:t>
            </a:r>
            <a:r>
              <a:rPr sz="2400" dirty="0">
                <a:latin typeface="Courier New"/>
                <a:cs typeface="Courier New"/>
              </a:rPr>
              <a:t>prevent</a:t>
            </a:r>
            <a:r>
              <a:rPr sz="2400" spc="-55" dirty="0">
                <a:latin typeface="Courier New"/>
                <a:cs typeface="Courier New"/>
              </a:rPr>
              <a:t> </a:t>
            </a:r>
            <a:r>
              <a:rPr sz="2400" spc="-10" dirty="0">
                <a:latin typeface="Courier New"/>
                <a:cs typeface="Courier New"/>
              </a:rPr>
              <a:t>moisture</a:t>
            </a:r>
            <a:endParaRPr sz="2400" dirty="0">
              <a:latin typeface="Courier New"/>
              <a:cs typeface="Courier New"/>
            </a:endParaRPr>
          </a:p>
          <a:p>
            <a:pPr marL="12700">
              <a:lnSpc>
                <a:spcPts val="2595"/>
              </a:lnSpc>
            </a:pPr>
            <a:r>
              <a:rPr sz="2400" dirty="0">
                <a:latin typeface="Courier New"/>
                <a:cs typeface="Courier New"/>
              </a:rPr>
              <a:t>inside</a:t>
            </a:r>
            <a:r>
              <a:rPr sz="2400" spc="-50" dirty="0">
                <a:latin typeface="Courier New"/>
                <a:cs typeface="Courier New"/>
              </a:rPr>
              <a:t> </a:t>
            </a:r>
            <a:r>
              <a:rPr sz="2400" spc="-10" dirty="0">
                <a:latin typeface="Courier New"/>
                <a:cs typeface="Courier New"/>
              </a:rPr>
              <a:t>walls</a:t>
            </a:r>
            <a:endParaRPr sz="2400" dirty="0">
              <a:latin typeface="Courier New"/>
              <a:cs typeface="Courier New"/>
            </a:endParaRPr>
          </a:p>
          <a:p>
            <a:pPr marL="12700">
              <a:lnSpc>
                <a:spcPct val="100000"/>
              </a:lnSpc>
              <a:spcBef>
                <a:spcPts val="1730"/>
              </a:spcBef>
            </a:pPr>
            <a:r>
              <a:rPr sz="2400" b="1" spc="-10" dirty="0">
                <a:latin typeface="Courier New"/>
                <a:cs typeface="Courier New"/>
              </a:rPr>
              <a:t>Heating</a:t>
            </a:r>
            <a:endParaRPr sz="2400" dirty="0">
              <a:latin typeface="Courier New"/>
              <a:cs typeface="Courier New"/>
            </a:endParaRPr>
          </a:p>
          <a:p>
            <a:pPr marL="12700" marR="187325">
              <a:lnSpc>
                <a:spcPts val="2300"/>
              </a:lnSpc>
              <a:spcBef>
                <a:spcPts val="2295"/>
              </a:spcBef>
            </a:pPr>
            <a:r>
              <a:rPr sz="2400" dirty="0">
                <a:latin typeface="Courier New"/>
                <a:cs typeface="Courier New"/>
              </a:rPr>
              <a:t>Maintains</a:t>
            </a:r>
            <a:r>
              <a:rPr sz="2400" spc="-55" dirty="0">
                <a:latin typeface="Courier New"/>
                <a:cs typeface="Courier New"/>
              </a:rPr>
              <a:t> </a:t>
            </a:r>
            <a:r>
              <a:rPr sz="2400" dirty="0">
                <a:latin typeface="Courier New"/>
                <a:cs typeface="Courier New"/>
              </a:rPr>
              <a:t>surfaces</a:t>
            </a:r>
            <a:r>
              <a:rPr sz="2400" spc="-50" dirty="0">
                <a:latin typeface="Courier New"/>
                <a:cs typeface="Courier New"/>
              </a:rPr>
              <a:t> </a:t>
            </a:r>
            <a:r>
              <a:rPr sz="2400" dirty="0">
                <a:latin typeface="Courier New"/>
                <a:cs typeface="Courier New"/>
              </a:rPr>
              <a:t>above</a:t>
            </a:r>
            <a:r>
              <a:rPr sz="2400" spc="-50" dirty="0">
                <a:latin typeface="Courier New"/>
                <a:cs typeface="Courier New"/>
              </a:rPr>
              <a:t> </a:t>
            </a:r>
            <a:r>
              <a:rPr sz="2400" dirty="0">
                <a:latin typeface="Courier New"/>
                <a:cs typeface="Courier New"/>
              </a:rPr>
              <a:t>dew</a:t>
            </a:r>
            <a:r>
              <a:rPr sz="2400" spc="-30" dirty="0">
                <a:latin typeface="Courier New"/>
                <a:cs typeface="Courier New"/>
              </a:rPr>
              <a:t> </a:t>
            </a:r>
            <a:r>
              <a:rPr sz="2400" spc="-10" dirty="0">
                <a:latin typeface="Courier New"/>
                <a:cs typeface="Courier New"/>
              </a:rPr>
              <a:t>point </a:t>
            </a:r>
            <a:r>
              <a:rPr sz="2400" dirty="0">
                <a:latin typeface="Courier New"/>
                <a:cs typeface="Courier New"/>
              </a:rPr>
              <a:t>Recommended:</a:t>
            </a:r>
            <a:r>
              <a:rPr sz="2400" spc="-65" dirty="0">
                <a:latin typeface="Courier New"/>
                <a:cs typeface="Courier New"/>
              </a:rPr>
              <a:t> </a:t>
            </a:r>
            <a:r>
              <a:rPr sz="2400" dirty="0">
                <a:latin typeface="Courier New"/>
                <a:cs typeface="Courier New"/>
              </a:rPr>
              <a:t>keep</a:t>
            </a:r>
            <a:r>
              <a:rPr sz="2400" spc="-60" dirty="0">
                <a:latin typeface="Courier New"/>
                <a:cs typeface="Courier New"/>
              </a:rPr>
              <a:t> </a:t>
            </a:r>
            <a:r>
              <a:rPr sz="2400" dirty="0">
                <a:latin typeface="Courier New"/>
                <a:cs typeface="Courier New"/>
              </a:rPr>
              <a:t>indoor</a:t>
            </a:r>
            <a:r>
              <a:rPr sz="2400" spc="-60" dirty="0">
                <a:latin typeface="Courier New"/>
                <a:cs typeface="Courier New"/>
              </a:rPr>
              <a:t> </a:t>
            </a:r>
            <a:r>
              <a:rPr sz="2400" dirty="0">
                <a:latin typeface="Courier New"/>
                <a:cs typeface="Courier New"/>
              </a:rPr>
              <a:t>temperature</a:t>
            </a:r>
            <a:r>
              <a:rPr sz="2400" spc="-60" dirty="0">
                <a:latin typeface="Courier New"/>
                <a:cs typeface="Courier New"/>
              </a:rPr>
              <a:t> </a:t>
            </a:r>
            <a:r>
              <a:rPr sz="2400" spc="-10" dirty="0">
                <a:latin typeface="Courier New"/>
                <a:cs typeface="Courier New"/>
              </a:rPr>
              <a:t>above </a:t>
            </a:r>
            <a:r>
              <a:rPr sz="2400" spc="-20" dirty="0">
                <a:latin typeface="Courier New"/>
                <a:cs typeface="Courier New"/>
              </a:rPr>
              <a:t>15°C</a:t>
            </a:r>
            <a:endParaRPr sz="2400" dirty="0">
              <a:latin typeface="Courier New"/>
              <a:cs typeface="Courier New"/>
            </a:endParaRPr>
          </a:p>
          <a:p>
            <a:pPr marL="12700">
              <a:lnSpc>
                <a:spcPct val="100000"/>
              </a:lnSpc>
              <a:spcBef>
                <a:spcPts val="1755"/>
              </a:spcBef>
            </a:pPr>
            <a:r>
              <a:rPr sz="2400" b="1" spc="-10" dirty="0">
                <a:latin typeface="Courier New"/>
                <a:cs typeface="Courier New"/>
              </a:rPr>
              <a:t>Ventilation</a:t>
            </a:r>
            <a:endParaRPr sz="2400" dirty="0">
              <a:latin typeface="Courier New"/>
              <a:cs typeface="Courier New"/>
            </a:endParaRPr>
          </a:p>
          <a:p>
            <a:pPr marL="12700">
              <a:lnSpc>
                <a:spcPts val="2595"/>
              </a:lnSpc>
              <a:spcBef>
                <a:spcPts val="1730"/>
              </a:spcBef>
            </a:pPr>
            <a:r>
              <a:rPr sz="2400" dirty="0">
                <a:latin typeface="Courier New"/>
                <a:cs typeface="Courier New"/>
              </a:rPr>
              <a:t>Removes</a:t>
            </a:r>
            <a:r>
              <a:rPr sz="2400" spc="-70" dirty="0">
                <a:latin typeface="Courier New"/>
                <a:cs typeface="Courier New"/>
              </a:rPr>
              <a:t> </a:t>
            </a:r>
            <a:r>
              <a:rPr sz="2400" dirty="0">
                <a:latin typeface="Courier New"/>
                <a:cs typeface="Courier New"/>
              </a:rPr>
              <a:t>moisture</a:t>
            </a:r>
            <a:r>
              <a:rPr sz="2400" spc="-55" dirty="0">
                <a:latin typeface="Courier New"/>
                <a:cs typeface="Courier New"/>
              </a:rPr>
              <a:t> </a:t>
            </a:r>
            <a:r>
              <a:rPr sz="2400" dirty="0">
                <a:latin typeface="Courier New"/>
                <a:cs typeface="Courier New"/>
              </a:rPr>
              <a:t>(natural</a:t>
            </a:r>
            <a:r>
              <a:rPr sz="2400" spc="-55" dirty="0">
                <a:latin typeface="Courier New"/>
                <a:cs typeface="Courier New"/>
              </a:rPr>
              <a:t> </a:t>
            </a:r>
            <a:r>
              <a:rPr sz="2400" dirty="0">
                <a:latin typeface="Courier New"/>
                <a:cs typeface="Courier New"/>
              </a:rPr>
              <a:t>or</a:t>
            </a:r>
            <a:r>
              <a:rPr sz="2400" spc="-30" dirty="0">
                <a:latin typeface="Courier New"/>
                <a:cs typeface="Courier New"/>
              </a:rPr>
              <a:t> </a:t>
            </a:r>
            <a:r>
              <a:rPr sz="2400" spc="-10" dirty="0">
                <a:latin typeface="Courier New"/>
                <a:cs typeface="Courier New"/>
              </a:rPr>
              <a:t>mechanical)</a:t>
            </a:r>
            <a:endParaRPr sz="2400" dirty="0">
              <a:latin typeface="Courier New"/>
              <a:cs typeface="Courier New"/>
            </a:endParaRPr>
          </a:p>
          <a:p>
            <a:pPr marL="12700" marR="732790">
              <a:lnSpc>
                <a:spcPts val="2300"/>
              </a:lnSpc>
              <a:spcBef>
                <a:spcPts val="275"/>
              </a:spcBef>
            </a:pPr>
            <a:r>
              <a:rPr sz="2400" dirty="0">
                <a:latin typeface="Courier New"/>
                <a:cs typeface="Courier New"/>
              </a:rPr>
              <a:t>Reduces</a:t>
            </a:r>
            <a:r>
              <a:rPr sz="2400" spc="-60" dirty="0">
                <a:latin typeface="Courier New"/>
                <a:cs typeface="Courier New"/>
              </a:rPr>
              <a:t> </a:t>
            </a:r>
            <a:r>
              <a:rPr sz="2400" dirty="0">
                <a:latin typeface="Courier New"/>
                <a:cs typeface="Courier New"/>
              </a:rPr>
              <a:t>condensation</a:t>
            </a:r>
            <a:r>
              <a:rPr sz="2400" spc="-55" dirty="0">
                <a:latin typeface="Courier New"/>
                <a:cs typeface="Courier New"/>
              </a:rPr>
              <a:t> </a:t>
            </a:r>
            <a:r>
              <a:rPr sz="2400" dirty="0">
                <a:latin typeface="Courier New"/>
                <a:cs typeface="Courier New"/>
              </a:rPr>
              <a:t>and</a:t>
            </a:r>
            <a:r>
              <a:rPr sz="2400" spc="-55" dirty="0">
                <a:latin typeface="Courier New"/>
                <a:cs typeface="Courier New"/>
              </a:rPr>
              <a:t> </a:t>
            </a:r>
            <a:r>
              <a:rPr sz="2400" spc="-10" dirty="0">
                <a:latin typeface="Courier New"/>
                <a:cs typeface="Courier New"/>
              </a:rPr>
              <a:t>mould </a:t>
            </a:r>
            <a:r>
              <a:rPr sz="2400" dirty="0">
                <a:latin typeface="Courier New"/>
                <a:cs typeface="Courier New"/>
              </a:rPr>
              <a:t>Essential</a:t>
            </a:r>
            <a:r>
              <a:rPr sz="2400" spc="-55" dirty="0">
                <a:latin typeface="Courier New"/>
                <a:cs typeface="Courier New"/>
              </a:rPr>
              <a:t> </a:t>
            </a:r>
            <a:r>
              <a:rPr sz="2400" dirty="0">
                <a:latin typeface="Courier New"/>
                <a:cs typeface="Courier New"/>
              </a:rPr>
              <a:t>in</a:t>
            </a:r>
            <a:r>
              <a:rPr sz="2400" spc="-30" dirty="0">
                <a:latin typeface="Courier New"/>
                <a:cs typeface="Courier New"/>
              </a:rPr>
              <a:t> </a:t>
            </a:r>
            <a:r>
              <a:rPr sz="2400" dirty="0">
                <a:latin typeface="Courier New"/>
                <a:cs typeface="Courier New"/>
              </a:rPr>
              <a:t>roofs</a:t>
            </a:r>
            <a:r>
              <a:rPr sz="2400" spc="-50" dirty="0">
                <a:latin typeface="Courier New"/>
                <a:cs typeface="Courier New"/>
              </a:rPr>
              <a:t> </a:t>
            </a:r>
            <a:r>
              <a:rPr sz="2400" dirty="0">
                <a:latin typeface="Courier New"/>
                <a:cs typeface="Courier New"/>
              </a:rPr>
              <a:t>and</a:t>
            </a:r>
            <a:r>
              <a:rPr sz="2400" spc="-30" dirty="0">
                <a:latin typeface="Courier New"/>
                <a:cs typeface="Courier New"/>
              </a:rPr>
              <a:t> </a:t>
            </a:r>
            <a:r>
              <a:rPr sz="2400" dirty="0">
                <a:latin typeface="Courier New"/>
                <a:cs typeface="Courier New"/>
              </a:rPr>
              <a:t>insulated</a:t>
            </a:r>
            <a:r>
              <a:rPr sz="2400" spc="-50" dirty="0">
                <a:latin typeface="Courier New"/>
                <a:cs typeface="Courier New"/>
              </a:rPr>
              <a:t> </a:t>
            </a:r>
            <a:r>
              <a:rPr sz="2400" spc="-10" dirty="0">
                <a:latin typeface="Courier New"/>
                <a:cs typeface="Courier New"/>
              </a:rPr>
              <a:t>spaces</a:t>
            </a:r>
            <a:endParaRPr sz="2400" dirty="0">
              <a:latin typeface="Courier New"/>
              <a:cs typeface="Courier New"/>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6095"/>
            <a:ext cx="12198350" cy="6864350"/>
            <a:chOff x="0" y="-6095"/>
            <a:chExt cx="12198350" cy="6864350"/>
          </a:xfrm>
        </p:grpSpPr>
        <p:pic>
          <p:nvPicPr>
            <p:cNvPr id="3" name="object 3"/>
            <p:cNvPicPr/>
            <p:nvPr/>
          </p:nvPicPr>
          <p:blipFill>
            <a:blip r:embed="rId2" cstate="print"/>
            <a:stretch>
              <a:fillRect/>
            </a:stretch>
          </p:blipFill>
          <p:spPr>
            <a:xfrm>
              <a:off x="85343" y="0"/>
              <a:ext cx="11998706" cy="6858000"/>
            </a:xfrm>
            <a:prstGeom prst="rect">
              <a:avLst/>
            </a:prstGeom>
          </p:spPr>
        </p:pic>
        <p:sp>
          <p:nvSpPr>
            <p:cNvPr id="4" name="object 4"/>
            <p:cNvSpPr/>
            <p:nvPr/>
          </p:nvSpPr>
          <p:spPr>
            <a:xfrm>
              <a:off x="0" y="0"/>
              <a:ext cx="11417935" cy="6858000"/>
            </a:xfrm>
            <a:custGeom>
              <a:avLst/>
              <a:gdLst/>
              <a:ahLst/>
              <a:cxnLst/>
              <a:rect l="l" t="t" r="r" b="b"/>
              <a:pathLst>
                <a:path w="11417935" h="6858000">
                  <a:moveTo>
                    <a:pt x="11417808" y="0"/>
                  </a:moveTo>
                  <a:lnTo>
                    <a:pt x="0" y="0"/>
                  </a:lnTo>
                  <a:lnTo>
                    <a:pt x="0" y="6858000"/>
                  </a:lnTo>
                  <a:lnTo>
                    <a:pt x="11417808" y="6858000"/>
                  </a:lnTo>
                  <a:lnTo>
                    <a:pt x="11417808" y="0"/>
                  </a:lnTo>
                  <a:close/>
                </a:path>
              </a:pathLst>
            </a:custGeom>
            <a:solidFill>
              <a:srgbClr val="E8E8E8"/>
            </a:solidFill>
          </p:spPr>
          <p:txBody>
            <a:bodyPr wrap="square" lIns="0" tIns="0" rIns="0" bIns="0" rtlCol="0"/>
            <a:lstStyle/>
            <a:p>
              <a:endParaRPr/>
            </a:p>
          </p:txBody>
        </p:sp>
        <p:pic>
          <p:nvPicPr>
            <p:cNvPr id="5" name="object 5"/>
            <p:cNvPicPr/>
            <p:nvPr/>
          </p:nvPicPr>
          <p:blipFill>
            <a:blip r:embed="rId3" cstate="print"/>
            <a:stretch>
              <a:fillRect/>
            </a:stretch>
          </p:blipFill>
          <p:spPr>
            <a:xfrm>
              <a:off x="0" y="0"/>
              <a:ext cx="6095998" cy="6857862"/>
            </a:xfrm>
            <a:prstGeom prst="rect">
              <a:avLst/>
            </a:prstGeom>
          </p:spPr>
        </p:pic>
        <p:pic>
          <p:nvPicPr>
            <p:cNvPr id="6" name="object 6"/>
            <p:cNvPicPr/>
            <p:nvPr/>
          </p:nvPicPr>
          <p:blipFill>
            <a:blip r:embed="rId4" cstate="print"/>
            <a:stretch>
              <a:fillRect/>
            </a:stretch>
          </p:blipFill>
          <p:spPr>
            <a:xfrm>
              <a:off x="6096000" y="0"/>
              <a:ext cx="6096000" cy="6400800"/>
            </a:xfrm>
            <a:prstGeom prst="rect">
              <a:avLst/>
            </a:prstGeom>
          </p:spPr>
        </p:pic>
        <p:sp>
          <p:nvSpPr>
            <p:cNvPr id="7" name="object 7"/>
            <p:cNvSpPr/>
            <p:nvPr/>
          </p:nvSpPr>
          <p:spPr>
            <a:xfrm>
              <a:off x="6096000" y="0"/>
              <a:ext cx="6096000" cy="6400800"/>
            </a:xfrm>
            <a:custGeom>
              <a:avLst/>
              <a:gdLst/>
              <a:ahLst/>
              <a:cxnLst/>
              <a:rect l="l" t="t" r="r" b="b"/>
              <a:pathLst>
                <a:path w="6096000" h="6400800">
                  <a:moveTo>
                    <a:pt x="0" y="3200400"/>
                  </a:moveTo>
                  <a:lnTo>
                    <a:pt x="356" y="3150930"/>
                  </a:lnTo>
                  <a:lnTo>
                    <a:pt x="1423" y="3101641"/>
                  </a:lnTo>
                  <a:lnTo>
                    <a:pt x="3195" y="3052538"/>
                  </a:lnTo>
                  <a:lnTo>
                    <a:pt x="5666" y="3003626"/>
                  </a:lnTo>
                  <a:lnTo>
                    <a:pt x="8832" y="2954912"/>
                  </a:lnTo>
                  <a:lnTo>
                    <a:pt x="12688" y="2906400"/>
                  </a:lnTo>
                  <a:lnTo>
                    <a:pt x="17228" y="2858096"/>
                  </a:lnTo>
                  <a:lnTo>
                    <a:pt x="22447" y="2810005"/>
                  </a:lnTo>
                  <a:lnTo>
                    <a:pt x="28340" y="2762132"/>
                  </a:lnTo>
                  <a:lnTo>
                    <a:pt x="34903" y="2714483"/>
                  </a:lnTo>
                  <a:lnTo>
                    <a:pt x="42129" y="2667063"/>
                  </a:lnTo>
                  <a:lnTo>
                    <a:pt x="50015" y="2619878"/>
                  </a:lnTo>
                  <a:lnTo>
                    <a:pt x="58554" y="2572933"/>
                  </a:lnTo>
                  <a:lnTo>
                    <a:pt x="67741" y="2526234"/>
                  </a:lnTo>
                  <a:lnTo>
                    <a:pt x="77572" y="2479785"/>
                  </a:lnTo>
                  <a:lnTo>
                    <a:pt x="88041" y="2433592"/>
                  </a:lnTo>
                  <a:lnTo>
                    <a:pt x="99144" y="2387660"/>
                  </a:lnTo>
                  <a:lnTo>
                    <a:pt x="110874" y="2341996"/>
                  </a:lnTo>
                  <a:lnTo>
                    <a:pt x="123227" y="2296603"/>
                  </a:lnTo>
                  <a:lnTo>
                    <a:pt x="136199" y="2251489"/>
                  </a:lnTo>
                  <a:lnTo>
                    <a:pt x="149783" y="2206657"/>
                  </a:lnTo>
                  <a:lnTo>
                    <a:pt x="163974" y="2162114"/>
                  </a:lnTo>
                  <a:lnTo>
                    <a:pt x="178768" y="2117864"/>
                  </a:lnTo>
                  <a:lnTo>
                    <a:pt x="194159" y="2073914"/>
                  </a:lnTo>
                  <a:lnTo>
                    <a:pt x="210143" y="2030268"/>
                  </a:lnTo>
                  <a:lnTo>
                    <a:pt x="226713" y="1986932"/>
                  </a:lnTo>
                  <a:lnTo>
                    <a:pt x="243866" y="1943911"/>
                  </a:lnTo>
                  <a:lnTo>
                    <a:pt x="261595" y="1901211"/>
                  </a:lnTo>
                  <a:lnTo>
                    <a:pt x="279896" y="1858837"/>
                  </a:lnTo>
                  <a:lnTo>
                    <a:pt x="298764" y="1816795"/>
                  </a:lnTo>
                  <a:lnTo>
                    <a:pt x="318193" y="1775089"/>
                  </a:lnTo>
                  <a:lnTo>
                    <a:pt x="338179" y="1733725"/>
                  </a:lnTo>
                  <a:lnTo>
                    <a:pt x="358716" y="1692709"/>
                  </a:lnTo>
                  <a:lnTo>
                    <a:pt x="379798" y="1652046"/>
                  </a:lnTo>
                  <a:lnTo>
                    <a:pt x="401422" y="1611741"/>
                  </a:lnTo>
                  <a:lnTo>
                    <a:pt x="423582" y="1571799"/>
                  </a:lnTo>
                  <a:lnTo>
                    <a:pt x="446272" y="1532227"/>
                  </a:lnTo>
                  <a:lnTo>
                    <a:pt x="469488" y="1493029"/>
                  </a:lnTo>
                  <a:lnTo>
                    <a:pt x="493225" y="1454211"/>
                  </a:lnTo>
                  <a:lnTo>
                    <a:pt x="517477" y="1415778"/>
                  </a:lnTo>
                  <a:lnTo>
                    <a:pt x="542239" y="1377736"/>
                  </a:lnTo>
                  <a:lnTo>
                    <a:pt x="567507" y="1340090"/>
                  </a:lnTo>
                  <a:lnTo>
                    <a:pt x="593274" y="1302845"/>
                  </a:lnTo>
                  <a:lnTo>
                    <a:pt x="619536" y="1266007"/>
                  </a:lnTo>
                  <a:lnTo>
                    <a:pt x="646288" y="1229580"/>
                  </a:lnTo>
                  <a:lnTo>
                    <a:pt x="673525" y="1193572"/>
                  </a:lnTo>
                  <a:lnTo>
                    <a:pt x="701241" y="1157986"/>
                  </a:lnTo>
                  <a:lnTo>
                    <a:pt x="729431" y="1122828"/>
                  </a:lnTo>
                  <a:lnTo>
                    <a:pt x="758091" y="1088104"/>
                  </a:lnTo>
                  <a:lnTo>
                    <a:pt x="787215" y="1053818"/>
                  </a:lnTo>
                  <a:lnTo>
                    <a:pt x="816798" y="1019978"/>
                  </a:lnTo>
                  <a:lnTo>
                    <a:pt x="846835" y="986586"/>
                  </a:lnTo>
                  <a:lnTo>
                    <a:pt x="877321" y="953650"/>
                  </a:lnTo>
                  <a:lnTo>
                    <a:pt x="908250" y="921175"/>
                  </a:lnTo>
                  <a:lnTo>
                    <a:pt x="939618" y="889165"/>
                  </a:lnTo>
                  <a:lnTo>
                    <a:pt x="971419" y="857627"/>
                  </a:lnTo>
                  <a:lnTo>
                    <a:pt x="1003649" y="826565"/>
                  </a:lnTo>
                  <a:lnTo>
                    <a:pt x="1036301" y="795985"/>
                  </a:lnTo>
                  <a:lnTo>
                    <a:pt x="1069372" y="765892"/>
                  </a:lnTo>
                  <a:lnTo>
                    <a:pt x="1102856" y="736293"/>
                  </a:lnTo>
                  <a:lnTo>
                    <a:pt x="1136747" y="707191"/>
                  </a:lnTo>
                  <a:lnTo>
                    <a:pt x="1171042" y="678593"/>
                  </a:lnTo>
                  <a:lnTo>
                    <a:pt x="1205733" y="650503"/>
                  </a:lnTo>
                  <a:lnTo>
                    <a:pt x="1240818" y="622928"/>
                  </a:lnTo>
                  <a:lnTo>
                    <a:pt x="1276289" y="595873"/>
                  </a:lnTo>
                  <a:lnTo>
                    <a:pt x="1312143" y="569343"/>
                  </a:lnTo>
                  <a:lnTo>
                    <a:pt x="1348374" y="543343"/>
                  </a:lnTo>
                  <a:lnTo>
                    <a:pt x="1384976" y="517878"/>
                  </a:lnTo>
                  <a:lnTo>
                    <a:pt x="1421946" y="492955"/>
                  </a:lnTo>
                  <a:lnTo>
                    <a:pt x="1459277" y="468579"/>
                  </a:lnTo>
                  <a:lnTo>
                    <a:pt x="1496965" y="444754"/>
                  </a:lnTo>
                  <a:lnTo>
                    <a:pt x="1535005" y="421487"/>
                  </a:lnTo>
                  <a:lnTo>
                    <a:pt x="1573390" y="398782"/>
                  </a:lnTo>
                  <a:lnTo>
                    <a:pt x="1612117" y="376645"/>
                  </a:lnTo>
                  <a:lnTo>
                    <a:pt x="1651180" y="355082"/>
                  </a:lnTo>
                  <a:lnTo>
                    <a:pt x="1690574" y="334097"/>
                  </a:lnTo>
                  <a:lnTo>
                    <a:pt x="1730294" y="313697"/>
                  </a:lnTo>
                  <a:lnTo>
                    <a:pt x="1770334" y="293886"/>
                  </a:lnTo>
                  <a:lnTo>
                    <a:pt x="1810690" y="274670"/>
                  </a:lnTo>
                  <a:lnTo>
                    <a:pt x="1851357" y="256055"/>
                  </a:lnTo>
                  <a:lnTo>
                    <a:pt x="1892329" y="238045"/>
                  </a:lnTo>
                  <a:lnTo>
                    <a:pt x="1933601" y="220646"/>
                  </a:lnTo>
                  <a:lnTo>
                    <a:pt x="1975168" y="203864"/>
                  </a:lnTo>
                  <a:lnTo>
                    <a:pt x="2017026" y="187703"/>
                  </a:lnTo>
                  <a:lnTo>
                    <a:pt x="2059168" y="172170"/>
                  </a:lnTo>
                  <a:lnTo>
                    <a:pt x="2101590" y="157269"/>
                  </a:lnTo>
                  <a:lnTo>
                    <a:pt x="2144286" y="143006"/>
                  </a:lnTo>
                  <a:lnTo>
                    <a:pt x="2187252" y="129386"/>
                  </a:lnTo>
                  <a:lnTo>
                    <a:pt x="2230483" y="116416"/>
                  </a:lnTo>
                  <a:lnTo>
                    <a:pt x="2273972" y="104099"/>
                  </a:lnTo>
                  <a:lnTo>
                    <a:pt x="2317716" y="92441"/>
                  </a:lnTo>
                  <a:lnTo>
                    <a:pt x="2361709" y="81449"/>
                  </a:lnTo>
                  <a:lnTo>
                    <a:pt x="2405946" y="71127"/>
                  </a:lnTo>
                  <a:lnTo>
                    <a:pt x="2450421" y="61480"/>
                  </a:lnTo>
                  <a:lnTo>
                    <a:pt x="2495130" y="52514"/>
                  </a:lnTo>
                  <a:lnTo>
                    <a:pt x="2540068" y="44235"/>
                  </a:lnTo>
                  <a:lnTo>
                    <a:pt x="2585229" y="36647"/>
                  </a:lnTo>
                  <a:lnTo>
                    <a:pt x="2630608" y="29757"/>
                  </a:lnTo>
                  <a:lnTo>
                    <a:pt x="2676201" y="23569"/>
                  </a:lnTo>
                  <a:lnTo>
                    <a:pt x="2722001" y="18089"/>
                  </a:lnTo>
                  <a:lnTo>
                    <a:pt x="2768005" y="13322"/>
                  </a:lnTo>
                  <a:lnTo>
                    <a:pt x="2814206" y="9274"/>
                  </a:lnTo>
                  <a:lnTo>
                    <a:pt x="2860600" y="5949"/>
                  </a:lnTo>
                  <a:lnTo>
                    <a:pt x="2907181" y="3354"/>
                  </a:lnTo>
                  <a:lnTo>
                    <a:pt x="2953945" y="1494"/>
                  </a:lnTo>
                  <a:lnTo>
                    <a:pt x="3000886" y="374"/>
                  </a:lnTo>
                  <a:lnTo>
                    <a:pt x="3048000" y="0"/>
                  </a:lnTo>
                  <a:lnTo>
                    <a:pt x="3095113" y="374"/>
                  </a:lnTo>
                  <a:lnTo>
                    <a:pt x="3142054" y="1494"/>
                  </a:lnTo>
                  <a:lnTo>
                    <a:pt x="3188818" y="3354"/>
                  </a:lnTo>
                  <a:lnTo>
                    <a:pt x="3235399" y="5949"/>
                  </a:lnTo>
                  <a:lnTo>
                    <a:pt x="3281793" y="9274"/>
                  </a:lnTo>
                  <a:lnTo>
                    <a:pt x="3327994" y="13322"/>
                  </a:lnTo>
                  <a:lnTo>
                    <a:pt x="3373998" y="18089"/>
                  </a:lnTo>
                  <a:lnTo>
                    <a:pt x="3419798" y="23569"/>
                  </a:lnTo>
                  <a:lnTo>
                    <a:pt x="3465391" y="29757"/>
                  </a:lnTo>
                  <a:lnTo>
                    <a:pt x="3510770" y="36647"/>
                  </a:lnTo>
                  <a:lnTo>
                    <a:pt x="3555931" y="44235"/>
                  </a:lnTo>
                  <a:lnTo>
                    <a:pt x="3600869" y="52514"/>
                  </a:lnTo>
                  <a:lnTo>
                    <a:pt x="3645578" y="61480"/>
                  </a:lnTo>
                  <a:lnTo>
                    <a:pt x="3690053" y="71127"/>
                  </a:lnTo>
                  <a:lnTo>
                    <a:pt x="3734290" y="81449"/>
                  </a:lnTo>
                  <a:lnTo>
                    <a:pt x="3778283" y="92441"/>
                  </a:lnTo>
                  <a:lnTo>
                    <a:pt x="3822027" y="104099"/>
                  </a:lnTo>
                  <a:lnTo>
                    <a:pt x="3865516" y="116416"/>
                  </a:lnTo>
                  <a:lnTo>
                    <a:pt x="3908747" y="129386"/>
                  </a:lnTo>
                  <a:lnTo>
                    <a:pt x="3951713" y="143006"/>
                  </a:lnTo>
                  <a:lnTo>
                    <a:pt x="3994409" y="157269"/>
                  </a:lnTo>
                  <a:lnTo>
                    <a:pt x="4036831" y="172170"/>
                  </a:lnTo>
                  <a:lnTo>
                    <a:pt x="4078973" y="187703"/>
                  </a:lnTo>
                  <a:lnTo>
                    <a:pt x="4120831" y="203864"/>
                  </a:lnTo>
                  <a:lnTo>
                    <a:pt x="4162398" y="220646"/>
                  </a:lnTo>
                  <a:lnTo>
                    <a:pt x="4203670" y="238045"/>
                  </a:lnTo>
                  <a:lnTo>
                    <a:pt x="4244642" y="256055"/>
                  </a:lnTo>
                  <a:lnTo>
                    <a:pt x="4285309" y="274670"/>
                  </a:lnTo>
                  <a:lnTo>
                    <a:pt x="4325665" y="293886"/>
                  </a:lnTo>
                  <a:lnTo>
                    <a:pt x="4365705" y="313697"/>
                  </a:lnTo>
                  <a:lnTo>
                    <a:pt x="4405425" y="334097"/>
                  </a:lnTo>
                  <a:lnTo>
                    <a:pt x="4444819" y="355082"/>
                  </a:lnTo>
                  <a:lnTo>
                    <a:pt x="4483882" y="376645"/>
                  </a:lnTo>
                  <a:lnTo>
                    <a:pt x="4522609" y="398782"/>
                  </a:lnTo>
                  <a:lnTo>
                    <a:pt x="4560994" y="421487"/>
                  </a:lnTo>
                  <a:lnTo>
                    <a:pt x="4599034" y="444754"/>
                  </a:lnTo>
                  <a:lnTo>
                    <a:pt x="4636722" y="468579"/>
                  </a:lnTo>
                  <a:lnTo>
                    <a:pt x="4674053" y="492955"/>
                  </a:lnTo>
                  <a:lnTo>
                    <a:pt x="4711023" y="517878"/>
                  </a:lnTo>
                  <a:lnTo>
                    <a:pt x="4747625" y="543343"/>
                  </a:lnTo>
                  <a:lnTo>
                    <a:pt x="4783856" y="569343"/>
                  </a:lnTo>
                  <a:lnTo>
                    <a:pt x="4819710" y="595873"/>
                  </a:lnTo>
                  <a:lnTo>
                    <a:pt x="4855181" y="622928"/>
                  </a:lnTo>
                  <a:lnTo>
                    <a:pt x="4890266" y="650503"/>
                  </a:lnTo>
                  <a:lnTo>
                    <a:pt x="4924957" y="678593"/>
                  </a:lnTo>
                  <a:lnTo>
                    <a:pt x="4959252" y="707191"/>
                  </a:lnTo>
                  <a:lnTo>
                    <a:pt x="4993143" y="736293"/>
                  </a:lnTo>
                  <a:lnTo>
                    <a:pt x="5026627" y="765892"/>
                  </a:lnTo>
                  <a:lnTo>
                    <a:pt x="5059698" y="795985"/>
                  </a:lnTo>
                  <a:lnTo>
                    <a:pt x="5092350" y="826565"/>
                  </a:lnTo>
                  <a:lnTo>
                    <a:pt x="5124580" y="857627"/>
                  </a:lnTo>
                  <a:lnTo>
                    <a:pt x="5156381" y="889165"/>
                  </a:lnTo>
                  <a:lnTo>
                    <a:pt x="5187749" y="921175"/>
                  </a:lnTo>
                  <a:lnTo>
                    <a:pt x="5218678" y="953650"/>
                  </a:lnTo>
                  <a:lnTo>
                    <a:pt x="5249164" y="986586"/>
                  </a:lnTo>
                  <a:lnTo>
                    <a:pt x="5279201" y="1019978"/>
                  </a:lnTo>
                  <a:lnTo>
                    <a:pt x="5308784" y="1053818"/>
                  </a:lnTo>
                  <a:lnTo>
                    <a:pt x="5337908" y="1088104"/>
                  </a:lnTo>
                  <a:lnTo>
                    <a:pt x="5366568" y="1122828"/>
                  </a:lnTo>
                  <a:lnTo>
                    <a:pt x="5394758" y="1157986"/>
                  </a:lnTo>
                  <a:lnTo>
                    <a:pt x="5422474" y="1193572"/>
                  </a:lnTo>
                  <a:lnTo>
                    <a:pt x="5449711" y="1229580"/>
                  </a:lnTo>
                  <a:lnTo>
                    <a:pt x="5476463" y="1266007"/>
                  </a:lnTo>
                  <a:lnTo>
                    <a:pt x="5502725" y="1302845"/>
                  </a:lnTo>
                  <a:lnTo>
                    <a:pt x="5528492" y="1340090"/>
                  </a:lnTo>
                  <a:lnTo>
                    <a:pt x="5553760" y="1377736"/>
                  </a:lnTo>
                  <a:lnTo>
                    <a:pt x="5578522" y="1415778"/>
                  </a:lnTo>
                  <a:lnTo>
                    <a:pt x="5602774" y="1454211"/>
                  </a:lnTo>
                  <a:lnTo>
                    <a:pt x="5626511" y="1493029"/>
                  </a:lnTo>
                  <a:lnTo>
                    <a:pt x="5649727" y="1532227"/>
                  </a:lnTo>
                  <a:lnTo>
                    <a:pt x="5672417" y="1571799"/>
                  </a:lnTo>
                  <a:lnTo>
                    <a:pt x="5694577" y="1611741"/>
                  </a:lnTo>
                  <a:lnTo>
                    <a:pt x="5716201" y="1652046"/>
                  </a:lnTo>
                  <a:lnTo>
                    <a:pt x="5737283" y="1692709"/>
                  </a:lnTo>
                  <a:lnTo>
                    <a:pt x="5757820" y="1733725"/>
                  </a:lnTo>
                  <a:lnTo>
                    <a:pt x="5777806" y="1775089"/>
                  </a:lnTo>
                  <a:lnTo>
                    <a:pt x="5797235" y="1816795"/>
                  </a:lnTo>
                  <a:lnTo>
                    <a:pt x="5816103" y="1858837"/>
                  </a:lnTo>
                  <a:lnTo>
                    <a:pt x="5834404" y="1901211"/>
                  </a:lnTo>
                  <a:lnTo>
                    <a:pt x="5852133" y="1943911"/>
                  </a:lnTo>
                  <a:lnTo>
                    <a:pt x="5869286" y="1986932"/>
                  </a:lnTo>
                  <a:lnTo>
                    <a:pt x="5885856" y="2030268"/>
                  </a:lnTo>
                  <a:lnTo>
                    <a:pt x="5901840" y="2073914"/>
                  </a:lnTo>
                  <a:lnTo>
                    <a:pt x="5917231" y="2117864"/>
                  </a:lnTo>
                  <a:lnTo>
                    <a:pt x="5932025" y="2162114"/>
                  </a:lnTo>
                  <a:lnTo>
                    <a:pt x="5946216" y="2206657"/>
                  </a:lnTo>
                  <a:lnTo>
                    <a:pt x="5959800" y="2251489"/>
                  </a:lnTo>
                  <a:lnTo>
                    <a:pt x="5972772" y="2296603"/>
                  </a:lnTo>
                  <a:lnTo>
                    <a:pt x="5985125" y="2341996"/>
                  </a:lnTo>
                  <a:lnTo>
                    <a:pt x="5996855" y="2387660"/>
                  </a:lnTo>
                  <a:lnTo>
                    <a:pt x="6007958" y="2433592"/>
                  </a:lnTo>
                  <a:lnTo>
                    <a:pt x="6018427" y="2479785"/>
                  </a:lnTo>
                  <a:lnTo>
                    <a:pt x="6028258" y="2526234"/>
                  </a:lnTo>
                  <a:lnTo>
                    <a:pt x="6037445" y="2572933"/>
                  </a:lnTo>
                  <a:lnTo>
                    <a:pt x="6045984" y="2619878"/>
                  </a:lnTo>
                  <a:lnTo>
                    <a:pt x="6053870" y="2667063"/>
                  </a:lnTo>
                  <a:lnTo>
                    <a:pt x="6061096" y="2714483"/>
                  </a:lnTo>
                  <a:lnTo>
                    <a:pt x="6067659" y="2762132"/>
                  </a:lnTo>
                  <a:lnTo>
                    <a:pt x="6073552" y="2810005"/>
                  </a:lnTo>
                  <a:lnTo>
                    <a:pt x="6078771" y="2858096"/>
                  </a:lnTo>
                  <a:lnTo>
                    <a:pt x="6083311" y="2906400"/>
                  </a:lnTo>
                  <a:lnTo>
                    <a:pt x="6087167" y="2954912"/>
                  </a:lnTo>
                  <a:lnTo>
                    <a:pt x="6090333" y="3003626"/>
                  </a:lnTo>
                  <a:lnTo>
                    <a:pt x="6092804" y="3052538"/>
                  </a:lnTo>
                  <a:lnTo>
                    <a:pt x="6094576" y="3101641"/>
                  </a:lnTo>
                  <a:lnTo>
                    <a:pt x="6095643" y="3150930"/>
                  </a:lnTo>
                  <a:lnTo>
                    <a:pt x="6096000" y="3200400"/>
                  </a:lnTo>
                  <a:lnTo>
                    <a:pt x="6095643" y="3249869"/>
                  </a:lnTo>
                  <a:lnTo>
                    <a:pt x="6094576" y="3299158"/>
                  </a:lnTo>
                  <a:lnTo>
                    <a:pt x="6092804" y="3348261"/>
                  </a:lnTo>
                  <a:lnTo>
                    <a:pt x="6090333" y="3397173"/>
                  </a:lnTo>
                  <a:lnTo>
                    <a:pt x="6087167" y="3445887"/>
                  </a:lnTo>
                  <a:lnTo>
                    <a:pt x="6083311" y="3494399"/>
                  </a:lnTo>
                  <a:lnTo>
                    <a:pt x="6078771" y="3542703"/>
                  </a:lnTo>
                  <a:lnTo>
                    <a:pt x="6073552" y="3590794"/>
                  </a:lnTo>
                  <a:lnTo>
                    <a:pt x="6067659" y="3638667"/>
                  </a:lnTo>
                  <a:lnTo>
                    <a:pt x="6061096" y="3686316"/>
                  </a:lnTo>
                  <a:lnTo>
                    <a:pt x="6053870" y="3733736"/>
                  </a:lnTo>
                  <a:lnTo>
                    <a:pt x="6045984" y="3780921"/>
                  </a:lnTo>
                  <a:lnTo>
                    <a:pt x="6037445" y="3827866"/>
                  </a:lnTo>
                  <a:lnTo>
                    <a:pt x="6028258" y="3874565"/>
                  </a:lnTo>
                  <a:lnTo>
                    <a:pt x="6018427" y="3921014"/>
                  </a:lnTo>
                  <a:lnTo>
                    <a:pt x="6007958" y="3967207"/>
                  </a:lnTo>
                  <a:lnTo>
                    <a:pt x="5996855" y="4013139"/>
                  </a:lnTo>
                  <a:lnTo>
                    <a:pt x="5985125" y="4058803"/>
                  </a:lnTo>
                  <a:lnTo>
                    <a:pt x="5972772" y="4104196"/>
                  </a:lnTo>
                  <a:lnTo>
                    <a:pt x="5959800" y="4149310"/>
                  </a:lnTo>
                  <a:lnTo>
                    <a:pt x="5946216" y="4194142"/>
                  </a:lnTo>
                  <a:lnTo>
                    <a:pt x="5932025" y="4238685"/>
                  </a:lnTo>
                  <a:lnTo>
                    <a:pt x="5917231" y="4282935"/>
                  </a:lnTo>
                  <a:lnTo>
                    <a:pt x="5901840" y="4326885"/>
                  </a:lnTo>
                  <a:lnTo>
                    <a:pt x="5885856" y="4370531"/>
                  </a:lnTo>
                  <a:lnTo>
                    <a:pt x="5869286" y="4413867"/>
                  </a:lnTo>
                  <a:lnTo>
                    <a:pt x="5852133" y="4456888"/>
                  </a:lnTo>
                  <a:lnTo>
                    <a:pt x="5834404" y="4499588"/>
                  </a:lnTo>
                  <a:lnTo>
                    <a:pt x="5816103" y="4541962"/>
                  </a:lnTo>
                  <a:lnTo>
                    <a:pt x="5797235" y="4584004"/>
                  </a:lnTo>
                  <a:lnTo>
                    <a:pt x="5777806" y="4625710"/>
                  </a:lnTo>
                  <a:lnTo>
                    <a:pt x="5757820" y="4667074"/>
                  </a:lnTo>
                  <a:lnTo>
                    <a:pt x="5737283" y="4708090"/>
                  </a:lnTo>
                  <a:lnTo>
                    <a:pt x="5716201" y="4748753"/>
                  </a:lnTo>
                  <a:lnTo>
                    <a:pt x="5694577" y="4789058"/>
                  </a:lnTo>
                  <a:lnTo>
                    <a:pt x="5672417" y="4829000"/>
                  </a:lnTo>
                  <a:lnTo>
                    <a:pt x="5649727" y="4868572"/>
                  </a:lnTo>
                  <a:lnTo>
                    <a:pt x="5626511" y="4907770"/>
                  </a:lnTo>
                  <a:lnTo>
                    <a:pt x="5602774" y="4946588"/>
                  </a:lnTo>
                  <a:lnTo>
                    <a:pt x="5578522" y="4985021"/>
                  </a:lnTo>
                  <a:lnTo>
                    <a:pt x="5553760" y="5023063"/>
                  </a:lnTo>
                  <a:lnTo>
                    <a:pt x="5528492" y="5060709"/>
                  </a:lnTo>
                  <a:lnTo>
                    <a:pt x="5502725" y="5097954"/>
                  </a:lnTo>
                  <a:lnTo>
                    <a:pt x="5476463" y="5134792"/>
                  </a:lnTo>
                  <a:lnTo>
                    <a:pt x="5449711" y="5171219"/>
                  </a:lnTo>
                  <a:lnTo>
                    <a:pt x="5422474" y="5207227"/>
                  </a:lnTo>
                  <a:lnTo>
                    <a:pt x="5394758" y="5242813"/>
                  </a:lnTo>
                  <a:lnTo>
                    <a:pt x="5366568" y="5277971"/>
                  </a:lnTo>
                  <a:lnTo>
                    <a:pt x="5337908" y="5312695"/>
                  </a:lnTo>
                  <a:lnTo>
                    <a:pt x="5308784" y="5346981"/>
                  </a:lnTo>
                  <a:lnTo>
                    <a:pt x="5279201" y="5380821"/>
                  </a:lnTo>
                  <a:lnTo>
                    <a:pt x="5249164" y="5414213"/>
                  </a:lnTo>
                  <a:lnTo>
                    <a:pt x="5218678" y="5447149"/>
                  </a:lnTo>
                  <a:lnTo>
                    <a:pt x="5187749" y="5479624"/>
                  </a:lnTo>
                  <a:lnTo>
                    <a:pt x="5156381" y="5511634"/>
                  </a:lnTo>
                  <a:lnTo>
                    <a:pt x="5124580" y="5543172"/>
                  </a:lnTo>
                  <a:lnTo>
                    <a:pt x="5092350" y="5574234"/>
                  </a:lnTo>
                  <a:lnTo>
                    <a:pt x="5059698" y="5604814"/>
                  </a:lnTo>
                  <a:lnTo>
                    <a:pt x="5026627" y="5634907"/>
                  </a:lnTo>
                  <a:lnTo>
                    <a:pt x="4993143" y="5664506"/>
                  </a:lnTo>
                  <a:lnTo>
                    <a:pt x="4959252" y="5693608"/>
                  </a:lnTo>
                  <a:lnTo>
                    <a:pt x="4924957" y="5722206"/>
                  </a:lnTo>
                  <a:lnTo>
                    <a:pt x="4890266" y="5750296"/>
                  </a:lnTo>
                  <a:lnTo>
                    <a:pt x="4855181" y="5777871"/>
                  </a:lnTo>
                  <a:lnTo>
                    <a:pt x="4819710" y="5804926"/>
                  </a:lnTo>
                  <a:lnTo>
                    <a:pt x="4783856" y="5831456"/>
                  </a:lnTo>
                  <a:lnTo>
                    <a:pt x="4747625" y="5857456"/>
                  </a:lnTo>
                  <a:lnTo>
                    <a:pt x="4711023" y="5882921"/>
                  </a:lnTo>
                  <a:lnTo>
                    <a:pt x="4674053" y="5907844"/>
                  </a:lnTo>
                  <a:lnTo>
                    <a:pt x="4636722" y="5932220"/>
                  </a:lnTo>
                  <a:lnTo>
                    <a:pt x="4599034" y="5956045"/>
                  </a:lnTo>
                  <a:lnTo>
                    <a:pt x="4560994" y="5979312"/>
                  </a:lnTo>
                  <a:lnTo>
                    <a:pt x="4522609" y="6002017"/>
                  </a:lnTo>
                  <a:lnTo>
                    <a:pt x="4483882" y="6024154"/>
                  </a:lnTo>
                  <a:lnTo>
                    <a:pt x="4444819" y="6045717"/>
                  </a:lnTo>
                  <a:lnTo>
                    <a:pt x="4405425" y="6066702"/>
                  </a:lnTo>
                  <a:lnTo>
                    <a:pt x="4365705" y="6087102"/>
                  </a:lnTo>
                  <a:lnTo>
                    <a:pt x="4325665" y="6106913"/>
                  </a:lnTo>
                  <a:lnTo>
                    <a:pt x="4285309" y="6126129"/>
                  </a:lnTo>
                  <a:lnTo>
                    <a:pt x="4244642" y="6144744"/>
                  </a:lnTo>
                  <a:lnTo>
                    <a:pt x="4203670" y="6162754"/>
                  </a:lnTo>
                  <a:lnTo>
                    <a:pt x="4162398" y="6180153"/>
                  </a:lnTo>
                  <a:lnTo>
                    <a:pt x="4120831" y="6196935"/>
                  </a:lnTo>
                  <a:lnTo>
                    <a:pt x="4078973" y="6213096"/>
                  </a:lnTo>
                  <a:lnTo>
                    <a:pt x="4036831" y="6228629"/>
                  </a:lnTo>
                  <a:lnTo>
                    <a:pt x="3994409" y="6243530"/>
                  </a:lnTo>
                  <a:lnTo>
                    <a:pt x="3951713" y="6257793"/>
                  </a:lnTo>
                  <a:lnTo>
                    <a:pt x="3908747" y="6271413"/>
                  </a:lnTo>
                  <a:lnTo>
                    <a:pt x="3865516" y="6284383"/>
                  </a:lnTo>
                  <a:lnTo>
                    <a:pt x="3822027" y="6296700"/>
                  </a:lnTo>
                  <a:lnTo>
                    <a:pt x="3778283" y="6308358"/>
                  </a:lnTo>
                  <a:lnTo>
                    <a:pt x="3734290" y="6319350"/>
                  </a:lnTo>
                  <a:lnTo>
                    <a:pt x="3690053" y="6329672"/>
                  </a:lnTo>
                  <a:lnTo>
                    <a:pt x="3645578" y="6339319"/>
                  </a:lnTo>
                  <a:lnTo>
                    <a:pt x="3600869" y="6348285"/>
                  </a:lnTo>
                  <a:lnTo>
                    <a:pt x="3555931" y="6356564"/>
                  </a:lnTo>
                  <a:lnTo>
                    <a:pt x="3510770" y="6364152"/>
                  </a:lnTo>
                  <a:lnTo>
                    <a:pt x="3465391" y="6371042"/>
                  </a:lnTo>
                  <a:lnTo>
                    <a:pt x="3419798" y="6377230"/>
                  </a:lnTo>
                  <a:lnTo>
                    <a:pt x="3373998" y="6382710"/>
                  </a:lnTo>
                  <a:lnTo>
                    <a:pt x="3327994" y="6387477"/>
                  </a:lnTo>
                  <a:lnTo>
                    <a:pt x="3281793" y="6391525"/>
                  </a:lnTo>
                  <a:lnTo>
                    <a:pt x="3235399" y="6394850"/>
                  </a:lnTo>
                  <a:lnTo>
                    <a:pt x="3188818" y="6397445"/>
                  </a:lnTo>
                  <a:lnTo>
                    <a:pt x="3142054" y="6399305"/>
                  </a:lnTo>
                  <a:lnTo>
                    <a:pt x="3095113" y="6400425"/>
                  </a:lnTo>
                  <a:lnTo>
                    <a:pt x="3048000" y="6400800"/>
                  </a:lnTo>
                  <a:lnTo>
                    <a:pt x="3000886" y="6400425"/>
                  </a:lnTo>
                  <a:lnTo>
                    <a:pt x="2953945" y="6399305"/>
                  </a:lnTo>
                  <a:lnTo>
                    <a:pt x="2907181" y="6397445"/>
                  </a:lnTo>
                  <a:lnTo>
                    <a:pt x="2860600" y="6394850"/>
                  </a:lnTo>
                  <a:lnTo>
                    <a:pt x="2814206" y="6391525"/>
                  </a:lnTo>
                  <a:lnTo>
                    <a:pt x="2768005" y="6387477"/>
                  </a:lnTo>
                  <a:lnTo>
                    <a:pt x="2722001" y="6382710"/>
                  </a:lnTo>
                  <a:lnTo>
                    <a:pt x="2676201" y="6377230"/>
                  </a:lnTo>
                  <a:lnTo>
                    <a:pt x="2630608" y="6371042"/>
                  </a:lnTo>
                  <a:lnTo>
                    <a:pt x="2585229" y="6364152"/>
                  </a:lnTo>
                  <a:lnTo>
                    <a:pt x="2540068" y="6356564"/>
                  </a:lnTo>
                  <a:lnTo>
                    <a:pt x="2495130" y="6348285"/>
                  </a:lnTo>
                  <a:lnTo>
                    <a:pt x="2450421" y="6339319"/>
                  </a:lnTo>
                  <a:lnTo>
                    <a:pt x="2405946" y="6329672"/>
                  </a:lnTo>
                  <a:lnTo>
                    <a:pt x="2361709" y="6319350"/>
                  </a:lnTo>
                  <a:lnTo>
                    <a:pt x="2317716" y="6308358"/>
                  </a:lnTo>
                  <a:lnTo>
                    <a:pt x="2273972" y="6296700"/>
                  </a:lnTo>
                  <a:lnTo>
                    <a:pt x="2230483" y="6284383"/>
                  </a:lnTo>
                  <a:lnTo>
                    <a:pt x="2187252" y="6271413"/>
                  </a:lnTo>
                  <a:lnTo>
                    <a:pt x="2144286" y="6257793"/>
                  </a:lnTo>
                  <a:lnTo>
                    <a:pt x="2101590" y="6243530"/>
                  </a:lnTo>
                  <a:lnTo>
                    <a:pt x="2059168" y="6228629"/>
                  </a:lnTo>
                  <a:lnTo>
                    <a:pt x="2017026" y="6213096"/>
                  </a:lnTo>
                  <a:lnTo>
                    <a:pt x="1975168" y="6196935"/>
                  </a:lnTo>
                  <a:lnTo>
                    <a:pt x="1933601" y="6180153"/>
                  </a:lnTo>
                  <a:lnTo>
                    <a:pt x="1892329" y="6162754"/>
                  </a:lnTo>
                  <a:lnTo>
                    <a:pt x="1851357" y="6144744"/>
                  </a:lnTo>
                  <a:lnTo>
                    <a:pt x="1810690" y="6126129"/>
                  </a:lnTo>
                  <a:lnTo>
                    <a:pt x="1770334" y="6106913"/>
                  </a:lnTo>
                  <a:lnTo>
                    <a:pt x="1730294" y="6087102"/>
                  </a:lnTo>
                  <a:lnTo>
                    <a:pt x="1690574" y="6066702"/>
                  </a:lnTo>
                  <a:lnTo>
                    <a:pt x="1651180" y="6045717"/>
                  </a:lnTo>
                  <a:lnTo>
                    <a:pt x="1612117" y="6024154"/>
                  </a:lnTo>
                  <a:lnTo>
                    <a:pt x="1573390" y="6002017"/>
                  </a:lnTo>
                  <a:lnTo>
                    <a:pt x="1535005" y="5979312"/>
                  </a:lnTo>
                  <a:lnTo>
                    <a:pt x="1496965" y="5956045"/>
                  </a:lnTo>
                  <a:lnTo>
                    <a:pt x="1459277" y="5932220"/>
                  </a:lnTo>
                  <a:lnTo>
                    <a:pt x="1421946" y="5907844"/>
                  </a:lnTo>
                  <a:lnTo>
                    <a:pt x="1384976" y="5882921"/>
                  </a:lnTo>
                  <a:lnTo>
                    <a:pt x="1348374" y="5857456"/>
                  </a:lnTo>
                  <a:lnTo>
                    <a:pt x="1312143" y="5831456"/>
                  </a:lnTo>
                  <a:lnTo>
                    <a:pt x="1276289" y="5804926"/>
                  </a:lnTo>
                  <a:lnTo>
                    <a:pt x="1240818" y="5777871"/>
                  </a:lnTo>
                  <a:lnTo>
                    <a:pt x="1205733" y="5750296"/>
                  </a:lnTo>
                  <a:lnTo>
                    <a:pt x="1171042" y="5722206"/>
                  </a:lnTo>
                  <a:lnTo>
                    <a:pt x="1136747" y="5693608"/>
                  </a:lnTo>
                  <a:lnTo>
                    <a:pt x="1102856" y="5664506"/>
                  </a:lnTo>
                  <a:lnTo>
                    <a:pt x="1069372" y="5634907"/>
                  </a:lnTo>
                  <a:lnTo>
                    <a:pt x="1036301" y="5604814"/>
                  </a:lnTo>
                  <a:lnTo>
                    <a:pt x="1003649" y="5574234"/>
                  </a:lnTo>
                  <a:lnTo>
                    <a:pt x="971419" y="5543172"/>
                  </a:lnTo>
                  <a:lnTo>
                    <a:pt x="939618" y="5511634"/>
                  </a:lnTo>
                  <a:lnTo>
                    <a:pt x="908250" y="5479624"/>
                  </a:lnTo>
                  <a:lnTo>
                    <a:pt x="877321" y="5447149"/>
                  </a:lnTo>
                  <a:lnTo>
                    <a:pt x="846835" y="5414213"/>
                  </a:lnTo>
                  <a:lnTo>
                    <a:pt x="816798" y="5380821"/>
                  </a:lnTo>
                  <a:lnTo>
                    <a:pt x="787215" y="5346981"/>
                  </a:lnTo>
                  <a:lnTo>
                    <a:pt x="758091" y="5312695"/>
                  </a:lnTo>
                  <a:lnTo>
                    <a:pt x="729431" y="5277971"/>
                  </a:lnTo>
                  <a:lnTo>
                    <a:pt x="701241" y="5242813"/>
                  </a:lnTo>
                  <a:lnTo>
                    <a:pt x="673525" y="5207227"/>
                  </a:lnTo>
                  <a:lnTo>
                    <a:pt x="646288" y="5171219"/>
                  </a:lnTo>
                  <a:lnTo>
                    <a:pt x="619536" y="5134792"/>
                  </a:lnTo>
                  <a:lnTo>
                    <a:pt x="593274" y="5097954"/>
                  </a:lnTo>
                  <a:lnTo>
                    <a:pt x="567507" y="5060709"/>
                  </a:lnTo>
                  <a:lnTo>
                    <a:pt x="542239" y="5023063"/>
                  </a:lnTo>
                  <a:lnTo>
                    <a:pt x="517477" y="4985021"/>
                  </a:lnTo>
                  <a:lnTo>
                    <a:pt x="493225" y="4946588"/>
                  </a:lnTo>
                  <a:lnTo>
                    <a:pt x="469488" y="4907770"/>
                  </a:lnTo>
                  <a:lnTo>
                    <a:pt x="446272" y="4868572"/>
                  </a:lnTo>
                  <a:lnTo>
                    <a:pt x="423582" y="4829000"/>
                  </a:lnTo>
                  <a:lnTo>
                    <a:pt x="401422" y="4789058"/>
                  </a:lnTo>
                  <a:lnTo>
                    <a:pt x="379798" y="4748753"/>
                  </a:lnTo>
                  <a:lnTo>
                    <a:pt x="358716" y="4708090"/>
                  </a:lnTo>
                  <a:lnTo>
                    <a:pt x="338179" y="4667074"/>
                  </a:lnTo>
                  <a:lnTo>
                    <a:pt x="318193" y="4625710"/>
                  </a:lnTo>
                  <a:lnTo>
                    <a:pt x="298764" y="4584004"/>
                  </a:lnTo>
                  <a:lnTo>
                    <a:pt x="279896" y="4541962"/>
                  </a:lnTo>
                  <a:lnTo>
                    <a:pt x="261595" y="4499588"/>
                  </a:lnTo>
                  <a:lnTo>
                    <a:pt x="243866" y="4456888"/>
                  </a:lnTo>
                  <a:lnTo>
                    <a:pt x="226713" y="4413867"/>
                  </a:lnTo>
                  <a:lnTo>
                    <a:pt x="210143" y="4370531"/>
                  </a:lnTo>
                  <a:lnTo>
                    <a:pt x="194159" y="4326885"/>
                  </a:lnTo>
                  <a:lnTo>
                    <a:pt x="178768" y="4282935"/>
                  </a:lnTo>
                  <a:lnTo>
                    <a:pt x="163974" y="4238685"/>
                  </a:lnTo>
                  <a:lnTo>
                    <a:pt x="149783" y="4194142"/>
                  </a:lnTo>
                  <a:lnTo>
                    <a:pt x="136199" y="4149310"/>
                  </a:lnTo>
                  <a:lnTo>
                    <a:pt x="123227" y="4104196"/>
                  </a:lnTo>
                  <a:lnTo>
                    <a:pt x="110874" y="4058803"/>
                  </a:lnTo>
                  <a:lnTo>
                    <a:pt x="99144" y="4013139"/>
                  </a:lnTo>
                  <a:lnTo>
                    <a:pt x="88041" y="3967207"/>
                  </a:lnTo>
                  <a:lnTo>
                    <a:pt x="77572" y="3921014"/>
                  </a:lnTo>
                  <a:lnTo>
                    <a:pt x="67741" y="3874565"/>
                  </a:lnTo>
                  <a:lnTo>
                    <a:pt x="58554" y="3827866"/>
                  </a:lnTo>
                  <a:lnTo>
                    <a:pt x="50015" y="3780921"/>
                  </a:lnTo>
                  <a:lnTo>
                    <a:pt x="42129" y="3733736"/>
                  </a:lnTo>
                  <a:lnTo>
                    <a:pt x="34903" y="3686316"/>
                  </a:lnTo>
                  <a:lnTo>
                    <a:pt x="28340" y="3638667"/>
                  </a:lnTo>
                  <a:lnTo>
                    <a:pt x="22447" y="3590794"/>
                  </a:lnTo>
                  <a:lnTo>
                    <a:pt x="17228" y="3542703"/>
                  </a:lnTo>
                  <a:lnTo>
                    <a:pt x="12688" y="3494399"/>
                  </a:lnTo>
                  <a:lnTo>
                    <a:pt x="8832" y="3445887"/>
                  </a:lnTo>
                  <a:lnTo>
                    <a:pt x="5666" y="3397173"/>
                  </a:lnTo>
                  <a:lnTo>
                    <a:pt x="3195" y="3348261"/>
                  </a:lnTo>
                  <a:lnTo>
                    <a:pt x="1423" y="3299158"/>
                  </a:lnTo>
                  <a:lnTo>
                    <a:pt x="356" y="3249869"/>
                  </a:lnTo>
                  <a:lnTo>
                    <a:pt x="0" y="3200400"/>
                  </a:lnTo>
                  <a:close/>
                </a:path>
              </a:pathLst>
            </a:custGeom>
            <a:ln w="12192">
              <a:solidFill>
                <a:srgbClr val="E97031"/>
              </a:solidFill>
            </a:ln>
          </p:spPr>
          <p:txBody>
            <a:bodyPr wrap="square" lIns="0" tIns="0" rIns="0" bIns="0" rtlCol="0"/>
            <a:lstStyle/>
            <a:p>
              <a:endParaRPr/>
            </a:p>
          </p:txBody>
        </p:sp>
      </p:grpSp>
      <p:sp>
        <p:nvSpPr>
          <p:cNvPr id="8" name="object 8"/>
          <p:cNvSpPr txBox="1"/>
          <p:nvPr/>
        </p:nvSpPr>
        <p:spPr>
          <a:xfrm>
            <a:off x="6901942" y="1417701"/>
            <a:ext cx="4387215" cy="4050665"/>
          </a:xfrm>
          <a:prstGeom prst="rect">
            <a:avLst/>
          </a:prstGeom>
        </p:spPr>
        <p:txBody>
          <a:bodyPr vert="horz" wrap="square" lIns="0" tIns="12700" rIns="0" bIns="0" rtlCol="0">
            <a:spAutoFit/>
          </a:bodyPr>
          <a:lstStyle/>
          <a:p>
            <a:pPr marL="356870" marR="187960" indent="-344805">
              <a:lnSpc>
                <a:spcPct val="100000"/>
              </a:lnSpc>
              <a:spcBef>
                <a:spcPts val="100"/>
              </a:spcBef>
              <a:buFont typeface="Arial MT"/>
              <a:buChar char="•"/>
              <a:tabLst>
                <a:tab pos="356870" algn="l"/>
              </a:tabLst>
            </a:pPr>
            <a:r>
              <a:rPr sz="2400" dirty="0">
                <a:latin typeface="Courier New"/>
                <a:cs typeface="Courier New"/>
              </a:rPr>
              <a:t>Chimneys</a:t>
            </a:r>
            <a:r>
              <a:rPr sz="2400" spc="-50" dirty="0">
                <a:latin typeface="Courier New"/>
                <a:cs typeface="Courier New"/>
              </a:rPr>
              <a:t> </a:t>
            </a:r>
            <a:r>
              <a:rPr sz="2400" dirty="0">
                <a:latin typeface="Courier New"/>
                <a:cs typeface="Courier New"/>
              </a:rPr>
              <a:t>used</a:t>
            </a:r>
            <a:r>
              <a:rPr sz="2400" spc="-30" dirty="0">
                <a:latin typeface="Courier New"/>
                <a:cs typeface="Courier New"/>
              </a:rPr>
              <a:t> </a:t>
            </a:r>
            <a:r>
              <a:rPr sz="2400" spc="-25" dirty="0">
                <a:latin typeface="Courier New"/>
                <a:cs typeface="Courier New"/>
              </a:rPr>
              <a:t>to </a:t>
            </a:r>
            <a:r>
              <a:rPr sz="2400" dirty="0">
                <a:latin typeface="Courier New"/>
                <a:cs typeface="Courier New"/>
              </a:rPr>
              <a:t>naturally</a:t>
            </a:r>
            <a:r>
              <a:rPr sz="2400" spc="-70" dirty="0">
                <a:latin typeface="Courier New"/>
                <a:cs typeface="Courier New"/>
              </a:rPr>
              <a:t> </a:t>
            </a:r>
            <a:r>
              <a:rPr sz="2400" dirty="0">
                <a:latin typeface="Courier New"/>
                <a:cs typeface="Courier New"/>
              </a:rPr>
              <a:t>draw</a:t>
            </a:r>
            <a:r>
              <a:rPr sz="2400" spc="-55" dirty="0">
                <a:latin typeface="Courier New"/>
                <a:cs typeface="Courier New"/>
              </a:rPr>
              <a:t> </a:t>
            </a:r>
            <a:r>
              <a:rPr sz="2400" spc="-20" dirty="0">
                <a:latin typeface="Courier New"/>
                <a:cs typeface="Courier New"/>
              </a:rPr>
              <a:t>warm </a:t>
            </a:r>
            <a:r>
              <a:rPr sz="2400" dirty="0">
                <a:latin typeface="Courier New"/>
                <a:cs typeface="Courier New"/>
              </a:rPr>
              <a:t>smoke</a:t>
            </a:r>
            <a:r>
              <a:rPr sz="2400" spc="-55" dirty="0">
                <a:latin typeface="Courier New"/>
                <a:cs typeface="Courier New"/>
              </a:rPr>
              <a:t> </a:t>
            </a:r>
            <a:r>
              <a:rPr sz="2400" dirty="0">
                <a:latin typeface="Courier New"/>
                <a:cs typeface="Courier New"/>
              </a:rPr>
              <a:t>from</a:t>
            </a:r>
            <a:r>
              <a:rPr sz="2400" spc="-20" dirty="0">
                <a:latin typeface="Courier New"/>
                <a:cs typeface="Courier New"/>
              </a:rPr>
              <a:t> </a:t>
            </a:r>
            <a:r>
              <a:rPr sz="2400" dirty="0">
                <a:latin typeface="Courier New"/>
                <a:cs typeface="Courier New"/>
              </a:rPr>
              <a:t>open</a:t>
            </a:r>
            <a:r>
              <a:rPr sz="2400" spc="-40" dirty="0">
                <a:latin typeface="Courier New"/>
                <a:cs typeface="Courier New"/>
              </a:rPr>
              <a:t> </a:t>
            </a:r>
            <a:r>
              <a:rPr sz="2400" spc="-10" dirty="0">
                <a:latin typeface="Courier New"/>
                <a:cs typeface="Courier New"/>
              </a:rPr>
              <a:t>fires</a:t>
            </a:r>
            <a:endParaRPr sz="2400" dirty="0">
              <a:latin typeface="Courier New"/>
              <a:cs typeface="Courier New"/>
            </a:endParaRPr>
          </a:p>
          <a:p>
            <a:pPr marL="356870" marR="5080" indent="-344805">
              <a:lnSpc>
                <a:spcPct val="100000"/>
              </a:lnSpc>
              <a:buFont typeface="Arial MT"/>
              <a:buChar char="•"/>
              <a:tabLst>
                <a:tab pos="356870" algn="l"/>
              </a:tabLst>
            </a:pPr>
            <a:r>
              <a:rPr sz="2400" dirty="0">
                <a:latin typeface="Courier New"/>
                <a:cs typeface="Courier New"/>
              </a:rPr>
              <a:t>Gas</a:t>
            </a:r>
            <a:r>
              <a:rPr sz="2400" spc="-25" dirty="0">
                <a:latin typeface="Courier New"/>
                <a:cs typeface="Courier New"/>
              </a:rPr>
              <a:t> </a:t>
            </a:r>
            <a:r>
              <a:rPr sz="2400" dirty="0">
                <a:latin typeface="Courier New"/>
                <a:cs typeface="Courier New"/>
              </a:rPr>
              <a:t>and</a:t>
            </a:r>
            <a:r>
              <a:rPr sz="2400" spc="-50" dirty="0">
                <a:latin typeface="Courier New"/>
                <a:cs typeface="Courier New"/>
              </a:rPr>
              <a:t> </a:t>
            </a:r>
            <a:r>
              <a:rPr sz="2400" dirty="0">
                <a:latin typeface="Courier New"/>
                <a:cs typeface="Courier New"/>
              </a:rPr>
              <a:t>electric</a:t>
            </a:r>
            <a:r>
              <a:rPr sz="2400" spc="-45" dirty="0">
                <a:latin typeface="Courier New"/>
                <a:cs typeface="Courier New"/>
              </a:rPr>
              <a:t> </a:t>
            </a:r>
            <a:r>
              <a:rPr sz="2400" spc="-10" dirty="0">
                <a:latin typeface="Courier New"/>
                <a:cs typeface="Courier New"/>
              </a:rPr>
              <a:t>fires </a:t>
            </a:r>
            <a:r>
              <a:rPr sz="2400" dirty="0">
                <a:latin typeface="Courier New"/>
                <a:cs typeface="Courier New"/>
              </a:rPr>
              <a:t>have</a:t>
            </a:r>
            <a:r>
              <a:rPr sz="2400" spc="-45" dirty="0">
                <a:latin typeface="Courier New"/>
                <a:cs typeface="Courier New"/>
              </a:rPr>
              <a:t> </a:t>
            </a:r>
            <a:r>
              <a:rPr sz="2400" dirty="0">
                <a:latin typeface="Courier New"/>
                <a:cs typeface="Courier New"/>
              </a:rPr>
              <a:t>mostly</a:t>
            </a:r>
            <a:r>
              <a:rPr sz="2400" spc="-25" dirty="0">
                <a:latin typeface="Courier New"/>
                <a:cs typeface="Courier New"/>
              </a:rPr>
              <a:t> </a:t>
            </a:r>
            <a:r>
              <a:rPr sz="2400" spc="-10" dirty="0">
                <a:latin typeface="Courier New"/>
                <a:cs typeface="Courier New"/>
              </a:rPr>
              <a:t>replaced </a:t>
            </a:r>
            <a:r>
              <a:rPr sz="2400" dirty="0">
                <a:latin typeface="Courier New"/>
                <a:cs typeface="Courier New"/>
              </a:rPr>
              <a:t>open</a:t>
            </a:r>
            <a:r>
              <a:rPr sz="2400" spc="-50" dirty="0">
                <a:latin typeface="Courier New"/>
                <a:cs typeface="Courier New"/>
              </a:rPr>
              <a:t> </a:t>
            </a:r>
            <a:r>
              <a:rPr sz="2400" dirty="0">
                <a:latin typeface="Courier New"/>
                <a:cs typeface="Courier New"/>
              </a:rPr>
              <a:t>fires</a:t>
            </a:r>
            <a:r>
              <a:rPr sz="2400" spc="-25" dirty="0">
                <a:latin typeface="Courier New"/>
                <a:cs typeface="Courier New"/>
              </a:rPr>
              <a:t> </a:t>
            </a:r>
            <a:r>
              <a:rPr sz="2400" dirty="0">
                <a:latin typeface="Courier New"/>
                <a:cs typeface="Courier New"/>
              </a:rPr>
              <a:t>in</a:t>
            </a:r>
            <a:r>
              <a:rPr sz="2400" spc="-10" dirty="0">
                <a:latin typeface="Courier New"/>
                <a:cs typeface="Courier New"/>
              </a:rPr>
              <a:t> homes</a:t>
            </a:r>
            <a:endParaRPr sz="2400" dirty="0">
              <a:latin typeface="Courier New"/>
              <a:cs typeface="Courier New"/>
            </a:endParaRPr>
          </a:p>
          <a:p>
            <a:pPr marL="356870" marR="5080" indent="-344805">
              <a:lnSpc>
                <a:spcPct val="100000"/>
              </a:lnSpc>
              <a:spcBef>
                <a:spcPts val="5"/>
              </a:spcBef>
              <a:buFont typeface="Arial MT"/>
              <a:buChar char="•"/>
              <a:tabLst>
                <a:tab pos="356870" algn="l"/>
              </a:tabLst>
            </a:pPr>
            <a:r>
              <a:rPr sz="2400" dirty="0">
                <a:latin typeface="Courier New"/>
                <a:cs typeface="Courier New"/>
              </a:rPr>
              <a:t>Coal</a:t>
            </a:r>
            <a:r>
              <a:rPr sz="2400" spc="-25" dirty="0">
                <a:latin typeface="Courier New"/>
                <a:cs typeface="Courier New"/>
              </a:rPr>
              <a:t> </a:t>
            </a:r>
            <a:r>
              <a:rPr sz="2400" dirty="0">
                <a:latin typeface="Courier New"/>
                <a:cs typeface="Courier New"/>
              </a:rPr>
              <a:t>and</a:t>
            </a:r>
            <a:r>
              <a:rPr sz="2400" spc="-5" dirty="0">
                <a:latin typeface="Courier New"/>
                <a:cs typeface="Courier New"/>
              </a:rPr>
              <a:t> </a:t>
            </a:r>
            <a:r>
              <a:rPr sz="2400" dirty="0">
                <a:latin typeface="Courier New"/>
                <a:cs typeface="Courier New"/>
              </a:rPr>
              <a:t>wet</a:t>
            </a:r>
            <a:r>
              <a:rPr sz="2400" spc="-5" dirty="0">
                <a:latin typeface="Courier New"/>
                <a:cs typeface="Courier New"/>
              </a:rPr>
              <a:t> </a:t>
            </a:r>
            <a:r>
              <a:rPr sz="2400" spc="-10" dirty="0">
                <a:latin typeface="Courier New"/>
                <a:cs typeface="Courier New"/>
              </a:rPr>
              <a:t>wood—</a:t>
            </a:r>
            <a:r>
              <a:rPr sz="2400" spc="-25" dirty="0">
                <a:latin typeface="Courier New"/>
                <a:cs typeface="Courier New"/>
              </a:rPr>
              <a:t>the </a:t>
            </a:r>
            <a:r>
              <a:rPr sz="2400" dirty="0">
                <a:latin typeface="Courier New"/>
                <a:cs typeface="Courier New"/>
              </a:rPr>
              <a:t>most</a:t>
            </a:r>
            <a:r>
              <a:rPr sz="2400" spc="-65" dirty="0">
                <a:latin typeface="Courier New"/>
                <a:cs typeface="Courier New"/>
              </a:rPr>
              <a:t> </a:t>
            </a:r>
            <a:r>
              <a:rPr sz="2400" dirty="0">
                <a:latin typeface="Courier New"/>
                <a:cs typeface="Courier New"/>
              </a:rPr>
              <a:t>polluting</a:t>
            </a:r>
            <a:r>
              <a:rPr sz="2400" spc="-50" dirty="0">
                <a:latin typeface="Courier New"/>
                <a:cs typeface="Courier New"/>
              </a:rPr>
              <a:t> </a:t>
            </a:r>
            <a:r>
              <a:rPr sz="2400" spc="-10" dirty="0">
                <a:latin typeface="Courier New"/>
                <a:cs typeface="Courier New"/>
              </a:rPr>
              <a:t>fuels— </a:t>
            </a:r>
            <a:r>
              <a:rPr sz="2400" dirty="0">
                <a:latin typeface="Courier New"/>
                <a:cs typeface="Courier New"/>
              </a:rPr>
              <a:t>will</a:t>
            </a:r>
            <a:r>
              <a:rPr sz="2400" spc="-50" dirty="0">
                <a:latin typeface="Courier New"/>
                <a:cs typeface="Courier New"/>
              </a:rPr>
              <a:t> </a:t>
            </a:r>
            <a:r>
              <a:rPr sz="2400" dirty="0">
                <a:latin typeface="Courier New"/>
                <a:cs typeface="Courier New"/>
              </a:rPr>
              <a:t>soon</a:t>
            </a:r>
            <a:r>
              <a:rPr sz="2400" spc="-15" dirty="0">
                <a:latin typeface="Courier New"/>
                <a:cs typeface="Courier New"/>
              </a:rPr>
              <a:t> </a:t>
            </a:r>
            <a:r>
              <a:rPr sz="2400" dirty="0">
                <a:latin typeface="Courier New"/>
                <a:cs typeface="Courier New"/>
              </a:rPr>
              <a:t>be</a:t>
            </a:r>
            <a:r>
              <a:rPr sz="2400" spc="-10" dirty="0">
                <a:latin typeface="Courier New"/>
                <a:cs typeface="Courier New"/>
              </a:rPr>
              <a:t> banned, </a:t>
            </a:r>
            <a:r>
              <a:rPr sz="2400" dirty="0">
                <a:latin typeface="Courier New"/>
                <a:cs typeface="Courier New"/>
              </a:rPr>
              <a:t>affecting</a:t>
            </a:r>
            <a:r>
              <a:rPr sz="2400" spc="-55" dirty="0">
                <a:latin typeface="Courier New"/>
                <a:cs typeface="Courier New"/>
              </a:rPr>
              <a:t> </a:t>
            </a:r>
            <a:r>
              <a:rPr sz="2400" dirty="0">
                <a:latin typeface="Courier New"/>
                <a:cs typeface="Courier New"/>
              </a:rPr>
              <a:t>wood</a:t>
            </a:r>
            <a:r>
              <a:rPr sz="2400" spc="-50" dirty="0">
                <a:latin typeface="Courier New"/>
                <a:cs typeface="Courier New"/>
              </a:rPr>
              <a:t> </a:t>
            </a:r>
            <a:r>
              <a:rPr sz="2400" spc="-10" dirty="0">
                <a:latin typeface="Courier New"/>
                <a:cs typeface="Courier New"/>
              </a:rPr>
              <a:t>burners </a:t>
            </a:r>
            <a:r>
              <a:rPr sz="2400" dirty="0">
                <a:latin typeface="Courier New"/>
                <a:cs typeface="Courier New"/>
              </a:rPr>
              <a:t>and</a:t>
            </a:r>
            <a:r>
              <a:rPr sz="2400" spc="-15" dirty="0">
                <a:latin typeface="Courier New"/>
                <a:cs typeface="Courier New"/>
              </a:rPr>
              <a:t> </a:t>
            </a:r>
            <a:r>
              <a:rPr sz="2400" spc="-10" dirty="0">
                <a:latin typeface="Courier New"/>
                <a:cs typeface="Courier New"/>
              </a:rPr>
              <a:t>stoves</a:t>
            </a:r>
            <a:endParaRPr sz="2400" dirty="0">
              <a:latin typeface="Courier New"/>
              <a:cs typeface="Courier New"/>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0" y="0"/>
            <a:ext cx="4053560" cy="6857999"/>
          </a:xfrm>
          <a:prstGeom prst="rect">
            <a:avLst/>
          </a:prstGeom>
        </p:spPr>
      </p:pic>
      <p:grpSp>
        <p:nvGrpSpPr>
          <p:cNvPr id="3" name="object 3"/>
          <p:cNvGrpSpPr/>
          <p:nvPr/>
        </p:nvGrpSpPr>
        <p:grpSpPr>
          <a:xfrm>
            <a:off x="4632705" y="2354056"/>
            <a:ext cx="4290060" cy="92075"/>
            <a:chOff x="4632705" y="2354056"/>
            <a:chExt cx="4290060" cy="92075"/>
          </a:xfrm>
        </p:grpSpPr>
        <p:sp>
          <p:nvSpPr>
            <p:cNvPr id="4" name="object 4"/>
            <p:cNvSpPr/>
            <p:nvPr/>
          </p:nvSpPr>
          <p:spPr>
            <a:xfrm>
              <a:off x="4655311" y="2383447"/>
              <a:ext cx="4243705" cy="48895"/>
            </a:xfrm>
            <a:custGeom>
              <a:avLst/>
              <a:gdLst/>
              <a:ahLst/>
              <a:cxnLst/>
              <a:rect l="l" t="t" r="r" b="b"/>
              <a:pathLst>
                <a:path w="4243705" h="48894">
                  <a:moveTo>
                    <a:pt x="2873069" y="21932"/>
                  </a:moveTo>
                  <a:lnTo>
                    <a:pt x="2039209" y="21932"/>
                  </a:lnTo>
                  <a:lnTo>
                    <a:pt x="2084689" y="23184"/>
                  </a:lnTo>
                  <a:lnTo>
                    <a:pt x="2143580" y="26529"/>
                  </a:lnTo>
                  <a:lnTo>
                    <a:pt x="2143131" y="26529"/>
                  </a:lnTo>
                  <a:lnTo>
                    <a:pt x="2276564" y="37472"/>
                  </a:lnTo>
                  <a:lnTo>
                    <a:pt x="2334054" y="41695"/>
                  </a:lnTo>
                  <a:lnTo>
                    <a:pt x="2386321" y="44843"/>
                  </a:lnTo>
                  <a:lnTo>
                    <a:pt x="2434371" y="46998"/>
                  </a:lnTo>
                  <a:lnTo>
                    <a:pt x="2482398" y="48332"/>
                  </a:lnTo>
                  <a:lnTo>
                    <a:pt x="2521834" y="48660"/>
                  </a:lnTo>
                  <a:lnTo>
                    <a:pt x="2563256" y="48332"/>
                  </a:lnTo>
                  <a:lnTo>
                    <a:pt x="2604478" y="47340"/>
                  </a:lnTo>
                  <a:lnTo>
                    <a:pt x="2690340" y="43699"/>
                  </a:lnTo>
                  <a:lnTo>
                    <a:pt x="2965775" y="29332"/>
                  </a:lnTo>
                  <a:lnTo>
                    <a:pt x="3023947" y="27517"/>
                  </a:lnTo>
                  <a:lnTo>
                    <a:pt x="3078656" y="26529"/>
                  </a:lnTo>
                  <a:lnTo>
                    <a:pt x="3774965" y="26238"/>
                  </a:lnTo>
                  <a:lnTo>
                    <a:pt x="3791000" y="25615"/>
                  </a:lnTo>
                  <a:lnTo>
                    <a:pt x="3769051" y="25615"/>
                  </a:lnTo>
                  <a:lnTo>
                    <a:pt x="3691424" y="24829"/>
                  </a:lnTo>
                  <a:lnTo>
                    <a:pt x="3703503" y="24829"/>
                  </a:lnTo>
                  <a:lnTo>
                    <a:pt x="3660431" y="23820"/>
                  </a:lnTo>
                  <a:lnTo>
                    <a:pt x="3658559" y="23820"/>
                  </a:lnTo>
                  <a:lnTo>
                    <a:pt x="3619811" y="22367"/>
                  </a:lnTo>
                  <a:lnTo>
                    <a:pt x="2891242" y="22367"/>
                  </a:lnTo>
                  <a:lnTo>
                    <a:pt x="2873069" y="21932"/>
                  </a:lnTo>
                  <a:close/>
                </a:path>
                <a:path w="4243705" h="48894">
                  <a:moveTo>
                    <a:pt x="816960" y="1961"/>
                  </a:moveTo>
                  <a:lnTo>
                    <a:pt x="765048" y="1961"/>
                  </a:lnTo>
                  <a:lnTo>
                    <a:pt x="717761" y="3333"/>
                  </a:lnTo>
                  <a:lnTo>
                    <a:pt x="663438" y="5806"/>
                  </a:lnTo>
                  <a:lnTo>
                    <a:pt x="449124" y="17864"/>
                  </a:lnTo>
                  <a:lnTo>
                    <a:pt x="343017" y="22735"/>
                  </a:lnTo>
                  <a:lnTo>
                    <a:pt x="380447" y="24118"/>
                  </a:lnTo>
                  <a:lnTo>
                    <a:pt x="447968" y="27517"/>
                  </a:lnTo>
                  <a:lnTo>
                    <a:pt x="586900" y="36116"/>
                  </a:lnTo>
                  <a:lnTo>
                    <a:pt x="643643" y="38872"/>
                  </a:lnTo>
                  <a:lnTo>
                    <a:pt x="693828" y="40514"/>
                  </a:lnTo>
                  <a:lnTo>
                    <a:pt x="740520" y="41214"/>
                  </a:lnTo>
                  <a:lnTo>
                    <a:pt x="774479" y="41214"/>
                  </a:lnTo>
                  <a:lnTo>
                    <a:pt x="823890" y="40301"/>
                  </a:lnTo>
                  <a:lnTo>
                    <a:pt x="1342503" y="26529"/>
                  </a:lnTo>
                  <a:lnTo>
                    <a:pt x="1340192" y="26529"/>
                  </a:lnTo>
                  <a:lnTo>
                    <a:pt x="1389340" y="25900"/>
                  </a:lnTo>
                  <a:lnTo>
                    <a:pt x="1383496" y="25900"/>
                  </a:lnTo>
                  <a:lnTo>
                    <a:pt x="1704487" y="25615"/>
                  </a:lnTo>
                  <a:lnTo>
                    <a:pt x="1657258" y="24599"/>
                  </a:lnTo>
                  <a:lnTo>
                    <a:pt x="1655688" y="24599"/>
                  </a:lnTo>
                  <a:lnTo>
                    <a:pt x="1608925" y="22367"/>
                  </a:lnTo>
                  <a:lnTo>
                    <a:pt x="1564751" y="18851"/>
                  </a:lnTo>
                  <a:lnTo>
                    <a:pt x="1559623" y="18248"/>
                  </a:lnTo>
                  <a:lnTo>
                    <a:pt x="1111099" y="18248"/>
                  </a:lnTo>
                  <a:lnTo>
                    <a:pt x="1060105" y="17464"/>
                  </a:lnTo>
                  <a:lnTo>
                    <a:pt x="1056801" y="17464"/>
                  </a:lnTo>
                  <a:lnTo>
                    <a:pt x="1000633" y="13804"/>
                  </a:lnTo>
                  <a:lnTo>
                    <a:pt x="943657" y="8732"/>
                  </a:lnTo>
                  <a:lnTo>
                    <a:pt x="894602" y="5075"/>
                  </a:lnTo>
                  <a:lnTo>
                    <a:pt x="850476" y="2769"/>
                  </a:lnTo>
                  <a:lnTo>
                    <a:pt x="816960" y="1961"/>
                  </a:lnTo>
                  <a:close/>
                </a:path>
                <a:path w="4243705" h="48894">
                  <a:moveTo>
                    <a:pt x="2659690" y="1961"/>
                  </a:moveTo>
                  <a:lnTo>
                    <a:pt x="2453423" y="1961"/>
                  </a:lnTo>
                  <a:lnTo>
                    <a:pt x="1847843" y="23501"/>
                  </a:lnTo>
                  <a:lnTo>
                    <a:pt x="1847254" y="23501"/>
                  </a:lnTo>
                  <a:lnTo>
                    <a:pt x="1798089" y="24829"/>
                  </a:lnTo>
                  <a:lnTo>
                    <a:pt x="1746635" y="25615"/>
                  </a:lnTo>
                  <a:lnTo>
                    <a:pt x="1537309" y="25900"/>
                  </a:lnTo>
                  <a:lnTo>
                    <a:pt x="1536413" y="25900"/>
                  </a:lnTo>
                  <a:lnTo>
                    <a:pt x="1631413" y="27964"/>
                  </a:lnTo>
                  <a:lnTo>
                    <a:pt x="1786315" y="33959"/>
                  </a:lnTo>
                  <a:lnTo>
                    <a:pt x="1828455" y="34120"/>
                  </a:lnTo>
                  <a:lnTo>
                    <a:pt x="1862839" y="32985"/>
                  </a:lnTo>
                  <a:lnTo>
                    <a:pt x="1891829" y="30963"/>
                  </a:lnTo>
                  <a:lnTo>
                    <a:pt x="1943068" y="25900"/>
                  </a:lnTo>
                  <a:lnTo>
                    <a:pt x="1968336" y="23820"/>
                  </a:lnTo>
                  <a:lnTo>
                    <a:pt x="1967073" y="23820"/>
                  </a:lnTo>
                  <a:lnTo>
                    <a:pt x="1997812" y="22367"/>
                  </a:lnTo>
                  <a:lnTo>
                    <a:pt x="1982043" y="22367"/>
                  </a:lnTo>
                  <a:lnTo>
                    <a:pt x="2873069" y="21932"/>
                  </a:lnTo>
                  <a:lnTo>
                    <a:pt x="2846228" y="21288"/>
                  </a:lnTo>
                  <a:lnTo>
                    <a:pt x="2810588" y="18610"/>
                  </a:lnTo>
                  <a:lnTo>
                    <a:pt x="2738816" y="8214"/>
                  </a:lnTo>
                  <a:lnTo>
                    <a:pt x="2697972" y="4220"/>
                  </a:lnTo>
                  <a:lnTo>
                    <a:pt x="2659690" y="1961"/>
                  </a:lnTo>
                  <a:close/>
                </a:path>
                <a:path w="4243705" h="48894">
                  <a:moveTo>
                    <a:pt x="3748332" y="27266"/>
                  </a:moveTo>
                  <a:lnTo>
                    <a:pt x="3229456" y="27266"/>
                  </a:lnTo>
                  <a:lnTo>
                    <a:pt x="3277029" y="28294"/>
                  </a:lnTo>
                  <a:lnTo>
                    <a:pt x="3276251" y="28294"/>
                  </a:lnTo>
                  <a:lnTo>
                    <a:pt x="3496802" y="32845"/>
                  </a:lnTo>
                  <a:lnTo>
                    <a:pt x="3540624" y="32845"/>
                  </a:lnTo>
                  <a:lnTo>
                    <a:pt x="3594735" y="32092"/>
                  </a:lnTo>
                  <a:lnTo>
                    <a:pt x="3748332" y="27266"/>
                  </a:lnTo>
                  <a:close/>
                </a:path>
                <a:path w="4243705" h="48894">
                  <a:moveTo>
                    <a:pt x="508" y="13804"/>
                  </a:moveTo>
                  <a:lnTo>
                    <a:pt x="403" y="15480"/>
                  </a:lnTo>
                  <a:lnTo>
                    <a:pt x="305" y="17036"/>
                  </a:lnTo>
                  <a:lnTo>
                    <a:pt x="230" y="18248"/>
                  </a:lnTo>
                  <a:lnTo>
                    <a:pt x="119" y="20027"/>
                  </a:lnTo>
                  <a:lnTo>
                    <a:pt x="0" y="21932"/>
                  </a:lnTo>
                  <a:lnTo>
                    <a:pt x="1270" y="24599"/>
                  </a:lnTo>
                  <a:lnTo>
                    <a:pt x="1201" y="25270"/>
                  </a:lnTo>
                  <a:lnTo>
                    <a:pt x="1103" y="26238"/>
                  </a:lnTo>
                  <a:lnTo>
                    <a:pt x="998" y="27266"/>
                  </a:lnTo>
                  <a:lnTo>
                    <a:pt x="927" y="27964"/>
                  </a:lnTo>
                  <a:lnTo>
                    <a:pt x="821" y="29005"/>
                  </a:lnTo>
                  <a:lnTo>
                    <a:pt x="746" y="29748"/>
                  </a:lnTo>
                  <a:lnTo>
                    <a:pt x="622" y="30963"/>
                  </a:lnTo>
                  <a:lnTo>
                    <a:pt x="508" y="32092"/>
                  </a:lnTo>
                  <a:lnTo>
                    <a:pt x="36790" y="28294"/>
                  </a:lnTo>
                  <a:lnTo>
                    <a:pt x="36617" y="28294"/>
                  </a:lnTo>
                  <a:lnTo>
                    <a:pt x="73772" y="25270"/>
                  </a:lnTo>
                  <a:lnTo>
                    <a:pt x="72782" y="25270"/>
                  </a:lnTo>
                  <a:lnTo>
                    <a:pt x="111365" y="23028"/>
                  </a:lnTo>
                  <a:lnTo>
                    <a:pt x="85923" y="21646"/>
                  </a:lnTo>
                  <a:lnTo>
                    <a:pt x="43130" y="18248"/>
                  </a:lnTo>
                  <a:lnTo>
                    <a:pt x="508" y="13804"/>
                  </a:lnTo>
                  <a:close/>
                </a:path>
                <a:path w="4243705" h="48894">
                  <a:moveTo>
                    <a:pt x="4243323" y="13804"/>
                  </a:moveTo>
                  <a:lnTo>
                    <a:pt x="4198212" y="14646"/>
                  </a:lnTo>
                  <a:lnTo>
                    <a:pt x="4105384" y="17464"/>
                  </a:lnTo>
                  <a:lnTo>
                    <a:pt x="4105618" y="17464"/>
                  </a:lnTo>
                  <a:lnTo>
                    <a:pt x="4023874" y="20442"/>
                  </a:lnTo>
                  <a:lnTo>
                    <a:pt x="4044174" y="20442"/>
                  </a:lnTo>
                  <a:lnTo>
                    <a:pt x="4094647" y="21646"/>
                  </a:lnTo>
                  <a:lnTo>
                    <a:pt x="4093702" y="21646"/>
                  </a:lnTo>
                  <a:lnTo>
                    <a:pt x="4141816" y="23820"/>
                  </a:lnTo>
                  <a:lnTo>
                    <a:pt x="4191952" y="27266"/>
                  </a:lnTo>
                  <a:lnTo>
                    <a:pt x="4243323" y="32092"/>
                  </a:lnTo>
                  <a:lnTo>
                    <a:pt x="4243323" y="13804"/>
                  </a:lnTo>
                  <a:close/>
                </a:path>
                <a:path w="4243705" h="48894">
                  <a:moveTo>
                    <a:pt x="3774965" y="26238"/>
                  </a:moveTo>
                  <a:lnTo>
                    <a:pt x="3130218" y="26238"/>
                  </a:lnTo>
                  <a:lnTo>
                    <a:pt x="3183565" y="26529"/>
                  </a:lnTo>
                  <a:lnTo>
                    <a:pt x="3180877" y="26529"/>
                  </a:lnTo>
                  <a:lnTo>
                    <a:pt x="3230882" y="27266"/>
                  </a:lnTo>
                  <a:lnTo>
                    <a:pt x="3748513" y="27266"/>
                  </a:lnTo>
                  <a:lnTo>
                    <a:pt x="3774965" y="26238"/>
                  </a:lnTo>
                  <a:close/>
                </a:path>
                <a:path w="4243705" h="48894">
                  <a:moveTo>
                    <a:pt x="224836" y="20442"/>
                  </a:moveTo>
                  <a:lnTo>
                    <a:pt x="205421" y="20442"/>
                  </a:lnTo>
                  <a:lnTo>
                    <a:pt x="160317" y="21107"/>
                  </a:lnTo>
                  <a:lnTo>
                    <a:pt x="161289" y="21107"/>
                  </a:lnTo>
                  <a:lnTo>
                    <a:pt x="115658" y="22735"/>
                  </a:lnTo>
                  <a:lnTo>
                    <a:pt x="116404" y="22735"/>
                  </a:lnTo>
                  <a:lnTo>
                    <a:pt x="111365" y="23028"/>
                  </a:lnTo>
                  <a:lnTo>
                    <a:pt x="128306" y="23949"/>
                  </a:lnTo>
                  <a:lnTo>
                    <a:pt x="172689" y="25270"/>
                  </a:lnTo>
                  <a:lnTo>
                    <a:pt x="219487" y="25615"/>
                  </a:lnTo>
                  <a:lnTo>
                    <a:pt x="285090" y="24829"/>
                  </a:lnTo>
                  <a:lnTo>
                    <a:pt x="276275" y="24829"/>
                  </a:lnTo>
                  <a:lnTo>
                    <a:pt x="323988" y="23501"/>
                  </a:lnTo>
                  <a:lnTo>
                    <a:pt x="343017" y="22735"/>
                  </a:lnTo>
                  <a:lnTo>
                    <a:pt x="321253" y="21932"/>
                  </a:lnTo>
                  <a:lnTo>
                    <a:pt x="323110" y="21932"/>
                  </a:lnTo>
                  <a:lnTo>
                    <a:pt x="267091" y="20718"/>
                  </a:lnTo>
                  <a:lnTo>
                    <a:pt x="287040" y="20718"/>
                  </a:lnTo>
                  <a:lnTo>
                    <a:pt x="224836" y="20442"/>
                  </a:lnTo>
                  <a:close/>
                </a:path>
                <a:path w="4243705" h="48894">
                  <a:moveTo>
                    <a:pt x="3996128" y="20195"/>
                  </a:moveTo>
                  <a:lnTo>
                    <a:pt x="3946536" y="20718"/>
                  </a:lnTo>
                  <a:lnTo>
                    <a:pt x="3947455" y="20718"/>
                  </a:lnTo>
                  <a:lnTo>
                    <a:pt x="3894488" y="21932"/>
                  </a:lnTo>
                  <a:lnTo>
                    <a:pt x="3896091" y="21932"/>
                  </a:lnTo>
                  <a:lnTo>
                    <a:pt x="3856680" y="23184"/>
                  </a:lnTo>
                  <a:lnTo>
                    <a:pt x="3855990" y="23184"/>
                  </a:lnTo>
                  <a:lnTo>
                    <a:pt x="3799720" y="25270"/>
                  </a:lnTo>
                  <a:lnTo>
                    <a:pt x="3799862" y="25270"/>
                  </a:lnTo>
                  <a:lnTo>
                    <a:pt x="3791000" y="25615"/>
                  </a:lnTo>
                  <a:lnTo>
                    <a:pt x="3810893" y="25615"/>
                  </a:lnTo>
                  <a:lnTo>
                    <a:pt x="3917260" y="23820"/>
                  </a:lnTo>
                  <a:lnTo>
                    <a:pt x="3918203" y="23820"/>
                  </a:lnTo>
                  <a:lnTo>
                    <a:pt x="3967841" y="22367"/>
                  </a:lnTo>
                  <a:lnTo>
                    <a:pt x="4023874" y="20442"/>
                  </a:lnTo>
                  <a:lnTo>
                    <a:pt x="4044174" y="20442"/>
                  </a:lnTo>
                  <a:lnTo>
                    <a:pt x="3996128" y="20195"/>
                  </a:lnTo>
                  <a:close/>
                </a:path>
                <a:path w="4243705" h="48894">
                  <a:moveTo>
                    <a:pt x="3269456" y="6899"/>
                  </a:moveTo>
                  <a:lnTo>
                    <a:pt x="3210867" y="7750"/>
                  </a:lnTo>
                  <a:lnTo>
                    <a:pt x="3155647" y="9599"/>
                  </a:lnTo>
                  <a:lnTo>
                    <a:pt x="3101515" y="12197"/>
                  </a:lnTo>
                  <a:lnTo>
                    <a:pt x="3101844" y="12197"/>
                  </a:lnTo>
                  <a:lnTo>
                    <a:pt x="2964201" y="20027"/>
                  </a:lnTo>
                  <a:lnTo>
                    <a:pt x="2922908" y="21646"/>
                  </a:lnTo>
                  <a:lnTo>
                    <a:pt x="2870222" y="22367"/>
                  </a:lnTo>
                  <a:lnTo>
                    <a:pt x="3619811" y="22367"/>
                  </a:lnTo>
                  <a:lnTo>
                    <a:pt x="3595650" y="21461"/>
                  </a:lnTo>
                  <a:lnTo>
                    <a:pt x="3533980" y="18248"/>
                  </a:lnTo>
                  <a:lnTo>
                    <a:pt x="3533778" y="18248"/>
                  </a:lnTo>
                  <a:lnTo>
                    <a:pt x="3397898" y="9599"/>
                  </a:lnTo>
                  <a:lnTo>
                    <a:pt x="3398178" y="9599"/>
                  </a:lnTo>
                  <a:lnTo>
                    <a:pt x="3331618" y="7392"/>
                  </a:lnTo>
                  <a:lnTo>
                    <a:pt x="3269456" y="6899"/>
                  </a:lnTo>
                  <a:close/>
                </a:path>
                <a:path w="4243705" h="48894">
                  <a:moveTo>
                    <a:pt x="1472807" y="8732"/>
                  </a:moveTo>
                  <a:lnTo>
                    <a:pt x="1317614" y="8732"/>
                  </a:lnTo>
                  <a:lnTo>
                    <a:pt x="1214045" y="14646"/>
                  </a:lnTo>
                  <a:lnTo>
                    <a:pt x="1213669" y="14646"/>
                  </a:lnTo>
                  <a:lnTo>
                    <a:pt x="1163148" y="17036"/>
                  </a:lnTo>
                  <a:lnTo>
                    <a:pt x="1109093" y="18248"/>
                  </a:lnTo>
                  <a:lnTo>
                    <a:pt x="1559623" y="18248"/>
                  </a:lnTo>
                  <a:lnTo>
                    <a:pt x="1521840" y="13804"/>
                  </a:lnTo>
                  <a:lnTo>
                    <a:pt x="1472807" y="8732"/>
                  </a:lnTo>
                  <a:close/>
                </a:path>
                <a:path w="4243705" h="48894">
                  <a:moveTo>
                    <a:pt x="1420549" y="6452"/>
                  </a:moveTo>
                  <a:lnTo>
                    <a:pt x="1369807" y="6731"/>
                  </a:lnTo>
                  <a:lnTo>
                    <a:pt x="1317052" y="8732"/>
                  </a:lnTo>
                  <a:lnTo>
                    <a:pt x="1475208" y="8732"/>
                  </a:lnTo>
                  <a:lnTo>
                    <a:pt x="1420549" y="6452"/>
                  </a:lnTo>
                  <a:close/>
                </a:path>
                <a:path w="4243705" h="48894">
                  <a:moveTo>
                    <a:pt x="2559460" y="0"/>
                  </a:moveTo>
                  <a:lnTo>
                    <a:pt x="2509005" y="577"/>
                  </a:lnTo>
                  <a:lnTo>
                    <a:pt x="2452135" y="1961"/>
                  </a:lnTo>
                  <a:lnTo>
                    <a:pt x="2665278" y="1961"/>
                  </a:lnTo>
                  <a:lnTo>
                    <a:pt x="2607981" y="294"/>
                  </a:lnTo>
                  <a:lnTo>
                    <a:pt x="2559460" y="0"/>
                  </a:lnTo>
                  <a:close/>
                </a:path>
              </a:pathLst>
            </a:custGeom>
            <a:solidFill>
              <a:srgbClr val="E97031"/>
            </a:solidFill>
          </p:spPr>
          <p:txBody>
            <a:bodyPr wrap="square" lIns="0" tIns="0" rIns="0" bIns="0" rtlCol="0"/>
            <a:lstStyle/>
            <a:p>
              <a:endParaRPr/>
            </a:p>
          </p:txBody>
        </p:sp>
        <p:sp>
          <p:nvSpPr>
            <p:cNvPr id="5" name="object 5"/>
            <p:cNvSpPr/>
            <p:nvPr/>
          </p:nvSpPr>
          <p:spPr>
            <a:xfrm>
              <a:off x="4655565" y="2376916"/>
              <a:ext cx="4244340" cy="46355"/>
            </a:xfrm>
            <a:custGeom>
              <a:avLst/>
              <a:gdLst/>
              <a:ahLst/>
              <a:cxnLst/>
              <a:rect l="l" t="t" r="r" b="b"/>
              <a:pathLst>
                <a:path w="4244340" h="46355">
                  <a:moveTo>
                    <a:pt x="254" y="20335"/>
                  </a:moveTo>
                  <a:lnTo>
                    <a:pt x="67222" y="14218"/>
                  </a:lnTo>
                  <a:lnTo>
                    <a:pt x="126968" y="9792"/>
                  </a:lnTo>
                  <a:lnTo>
                    <a:pt x="181111" y="6986"/>
                  </a:lnTo>
                  <a:lnTo>
                    <a:pt x="231272" y="5733"/>
                  </a:lnTo>
                  <a:lnTo>
                    <a:pt x="279070" y="5963"/>
                  </a:lnTo>
                  <a:lnTo>
                    <a:pt x="326126" y="7607"/>
                  </a:lnTo>
                  <a:lnTo>
                    <a:pt x="374060" y="10597"/>
                  </a:lnTo>
                  <a:lnTo>
                    <a:pt x="424493" y="14862"/>
                  </a:lnTo>
                  <a:lnTo>
                    <a:pt x="479044" y="20335"/>
                  </a:lnTo>
                  <a:lnTo>
                    <a:pt x="530693" y="24176"/>
                  </a:lnTo>
                  <a:lnTo>
                    <a:pt x="582520" y="25273"/>
                  </a:lnTo>
                  <a:lnTo>
                    <a:pt x="634144" y="24336"/>
                  </a:lnTo>
                  <a:lnTo>
                    <a:pt x="685186" y="22073"/>
                  </a:lnTo>
                  <a:lnTo>
                    <a:pt x="735266" y="19192"/>
                  </a:lnTo>
                  <a:lnTo>
                    <a:pt x="784005" y="16403"/>
                  </a:lnTo>
                  <a:lnTo>
                    <a:pt x="831023" y="14415"/>
                  </a:lnTo>
                  <a:lnTo>
                    <a:pt x="875942" y="13935"/>
                  </a:lnTo>
                  <a:lnTo>
                    <a:pt x="918381" y="15672"/>
                  </a:lnTo>
                  <a:lnTo>
                    <a:pt x="957961" y="20335"/>
                  </a:lnTo>
                  <a:lnTo>
                    <a:pt x="994672" y="25683"/>
                  </a:lnTo>
                  <a:lnTo>
                    <a:pt x="1035477" y="30120"/>
                  </a:lnTo>
                  <a:lnTo>
                    <a:pt x="1079981" y="33595"/>
                  </a:lnTo>
                  <a:lnTo>
                    <a:pt x="1127786" y="36053"/>
                  </a:lnTo>
                  <a:lnTo>
                    <a:pt x="1178496" y="37442"/>
                  </a:lnTo>
                  <a:lnTo>
                    <a:pt x="1231715" y="37708"/>
                  </a:lnTo>
                  <a:lnTo>
                    <a:pt x="1287048" y="36798"/>
                  </a:lnTo>
                  <a:lnTo>
                    <a:pt x="1344098" y="34659"/>
                  </a:lnTo>
                  <a:lnTo>
                    <a:pt x="1402468" y="31238"/>
                  </a:lnTo>
                  <a:lnTo>
                    <a:pt x="1461763" y="26481"/>
                  </a:lnTo>
                  <a:lnTo>
                    <a:pt x="1521587" y="20335"/>
                  </a:lnTo>
                  <a:lnTo>
                    <a:pt x="1568856" y="15276"/>
                  </a:lnTo>
                  <a:lnTo>
                    <a:pt x="1616401" y="10891"/>
                  </a:lnTo>
                  <a:lnTo>
                    <a:pt x="1664233" y="7208"/>
                  </a:lnTo>
                  <a:lnTo>
                    <a:pt x="1712363" y="4251"/>
                  </a:lnTo>
                  <a:lnTo>
                    <a:pt x="1760804" y="2047"/>
                  </a:lnTo>
                  <a:lnTo>
                    <a:pt x="1809566" y="621"/>
                  </a:lnTo>
                  <a:lnTo>
                    <a:pt x="1858660" y="0"/>
                  </a:lnTo>
                  <a:lnTo>
                    <a:pt x="1908099" y="208"/>
                  </a:lnTo>
                  <a:lnTo>
                    <a:pt x="1957893" y="1272"/>
                  </a:lnTo>
                  <a:lnTo>
                    <a:pt x="2008054" y="3218"/>
                  </a:lnTo>
                  <a:lnTo>
                    <a:pt x="2058593" y="6072"/>
                  </a:lnTo>
                  <a:lnTo>
                    <a:pt x="2109522" y="9858"/>
                  </a:lnTo>
                  <a:lnTo>
                    <a:pt x="2160851" y="14604"/>
                  </a:lnTo>
                  <a:lnTo>
                    <a:pt x="2212593" y="20335"/>
                  </a:lnTo>
                  <a:lnTo>
                    <a:pt x="2281372" y="27272"/>
                  </a:lnTo>
                  <a:lnTo>
                    <a:pt x="2343084" y="31040"/>
                  </a:lnTo>
                  <a:lnTo>
                    <a:pt x="2398992" y="32249"/>
                  </a:lnTo>
                  <a:lnTo>
                    <a:pt x="2450356" y="31509"/>
                  </a:lnTo>
                  <a:lnTo>
                    <a:pt x="2498439" y="29432"/>
                  </a:lnTo>
                  <a:lnTo>
                    <a:pt x="2544502" y="26626"/>
                  </a:lnTo>
                  <a:lnTo>
                    <a:pt x="2589809" y="23704"/>
                  </a:lnTo>
                  <a:lnTo>
                    <a:pt x="2635619" y="21274"/>
                  </a:lnTo>
                  <a:lnTo>
                    <a:pt x="2683196" y="19948"/>
                  </a:lnTo>
                  <a:lnTo>
                    <a:pt x="2733802" y="20335"/>
                  </a:lnTo>
                  <a:lnTo>
                    <a:pt x="2786715" y="21145"/>
                  </a:lnTo>
                  <a:lnTo>
                    <a:pt x="2840129" y="20896"/>
                  </a:lnTo>
                  <a:lnTo>
                    <a:pt x="2893792" y="19919"/>
                  </a:lnTo>
                  <a:lnTo>
                    <a:pt x="2947450" y="18543"/>
                  </a:lnTo>
                  <a:lnTo>
                    <a:pt x="3000851" y="17097"/>
                  </a:lnTo>
                  <a:lnTo>
                    <a:pt x="3053741" y="15910"/>
                  </a:lnTo>
                  <a:lnTo>
                    <a:pt x="3105868" y="15311"/>
                  </a:lnTo>
                  <a:lnTo>
                    <a:pt x="3156978" y="15629"/>
                  </a:lnTo>
                  <a:lnTo>
                    <a:pt x="3206818" y="17194"/>
                  </a:lnTo>
                  <a:lnTo>
                    <a:pt x="3255137" y="20335"/>
                  </a:lnTo>
                  <a:lnTo>
                    <a:pt x="3283390" y="22163"/>
                  </a:lnTo>
                  <a:lnTo>
                    <a:pt x="3317807" y="23436"/>
                  </a:lnTo>
                  <a:lnTo>
                    <a:pt x="3357763" y="24217"/>
                  </a:lnTo>
                  <a:lnTo>
                    <a:pt x="3402638" y="24568"/>
                  </a:lnTo>
                  <a:lnTo>
                    <a:pt x="3451809" y="24550"/>
                  </a:lnTo>
                  <a:lnTo>
                    <a:pt x="3504655" y="24226"/>
                  </a:lnTo>
                  <a:lnTo>
                    <a:pt x="3560554" y="23658"/>
                  </a:lnTo>
                  <a:lnTo>
                    <a:pt x="3618883" y="22907"/>
                  </a:lnTo>
                  <a:lnTo>
                    <a:pt x="3679021" y="22035"/>
                  </a:lnTo>
                  <a:lnTo>
                    <a:pt x="3740346" y="21105"/>
                  </a:lnTo>
                  <a:lnTo>
                    <a:pt x="3802236" y="20179"/>
                  </a:lnTo>
                  <a:lnTo>
                    <a:pt x="3864070" y="19318"/>
                  </a:lnTo>
                  <a:lnTo>
                    <a:pt x="3925224" y="18585"/>
                  </a:lnTo>
                  <a:lnTo>
                    <a:pt x="3985078" y="18041"/>
                  </a:lnTo>
                  <a:lnTo>
                    <a:pt x="4043009" y="17749"/>
                  </a:lnTo>
                  <a:lnTo>
                    <a:pt x="4098396" y="17770"/>
                  </a:lnTo>
                  <a:lnTo>
                    <a:pt x="4150616" y="18167"/>
                  </a:lnTo>
                  <a:lnTo>
                    <a:pt x="4199048" y="19002"/>
                  </a:lnTo>
                  <a:lnTo>
                    <a:pt x="4243070" y="20335"/>
                  </a:lnTo>
                  <a:lnTo>
                    <a:pt x="4243959" y="29352"/>
                  </a:lnTo>
                  <a:lnTo>
                    <a:pt x="4242562" y="29733"/>
                  </a:lnTo>
                  <a:lnTo>
                    <a:pt x="4243070" y="38623"/>
                  </a:lnTo>
                  <a:lnTo>
                    <a:pt x="4200981" y="40923"/>
                  </a:lnTo>
                  <a:lnTo>
                    <a:pt x="4159631" y="41996"/>
                  </a:lnTo>
                  <a:lnTo>
                    <a:pt x="4118463" y="42073"/>
                  </a:lnTo>
                  <a:lnTo>
                    <a:pt x="4076921" y="41383"/>
                  </a:lnTo>
                  <a:lnTo>
                    <a:pt x="4034449" y="40156"/>
                  </a:lnTo>
                  <a:lnTo>
                    <a:pt x="3990491" y="38623"/>
                  </a:lnTo>
                  <a:lnTo>
                    <a:pt x="3944491" y="37014"/>
                  </a:lnTo>
                  <a:lnTo>
                    <a:pt x="3895894" y="35557"/>
                  </a:lnTo>
                  <a:lnTo>
                    <a:pt x="3844143" y="34484"/>
                  </a:lnTo>
                  <a:lnTo>
                    <a:pt x="3788682" y="34024"/>
                  </a:lnTo>
                  <a:lnTo>
                    <a:pt x="3728955" y="34408"/>
                  </a:lnTo>
                  <a:lnTo>
                    <a:pt x="3664407" y="35864"/>
                  </a:lnTo>
                  <a:lnTo>
                    <a:pt x="3594481" y="38623"/>
                  </a:lnTo>
                  <a:lnTo>
                    <a:pt x="3522687" y="41374"/>
                  </a:lnTo>
                  <a:lnTo>
                    <a:pt x="3463489" y="42328"/>
                  </a:lnTo>
                  <a:lnTo>
                    <a:pt x="3414654" y="41874"/>
                  </a:lnTo>
                  <a:lnTo>
                    <a:pt x="3373952" y="40401"/>
                  </a:lnTo>
                  <a:lnTo>
                    <a:pt x="3339150" y="38299"/>
                  </a:lnTo>
                  <a:lnTo>
                    <a:pt x="3308016" y="35956"/>
                  </a:lnTo>
                  <a:lnTo>
                    <a:pt x="3278319" y="33762"/>
                  </a:lnTo>
                  <a:lnTo>
                    <a:pt x="3247827" y="32104"/>
                  </a:lnTo>
                  <a:lnTo>
                    <a:pt x="3214308" y="31372"/>
                  </a:lnTo>
                  <a:lnTo>
                    <a:pt x="3175530" y="31956"/>
                  </a:lnTo>
                  <a:lnTo>
                    <a:pt x="3129263" y="34243"/>
                  </a:lnTo>
                  <a:lnTo>
                    <a:pt x="3073273" y="38623"/>
                  </a:lnTo>
                  <a:lnTo>
                    <a:pt x="3010447" y="43264"/>
                  </a:lnTo>
                  <a:lnTo>
                    <a:pt x="2955331" y="45409"/>
                  </a:lnTo>
                  <a:lnTo>
                    <a:pt x="2906386" y="45583"/>
                  </a:lnTo>
                  <a:lnTo>
                    <a:pt x="2862070" y="44306"/>
                  </a:lnTo>
                  <a:lnTo>
                    <a:pt x="2820842" y="42101"/>
                  </a:lnTo>
                  <a:lnTo>
                    <a:pt x="2781163" y="39491"/>
                  </a:lnTo>
                  <a:lnTo>
                    <a:pt x="2741490" y="36996"/>
                  </a:lnTo>
                  <a:lnTo>
                    <a:pt x="2700285" y="35140"/>
                  </a:lnTo>
                  <a:lnTo>
                    <a:pt x="2656006" y="34445"/>
                  </a:lnTo>
                  <a:lnTo>
                    <a:pt x="2607113" y="35432"/>
                  </a:lnTo>
                  <a:lnTo>
                    <a:pt x="2552065" y="38623"/>
                  </a:lnTo>
                  <a:lnTo>
                    <a:pt x="2503398" y="41866"/>
                  </a:lnTo>
                  <a:lnTo>
                    <a:pt x="2456360" y="44113"/>
                  </a:lnTo>
                  <a:lnTo>
                    <a:pt x="2410451" y="45491"/>
                  </a:lnTo>
                  <a:lnTo>
                    <a:pt x="2365170" y="46121"/>
                  </a:lnTo>
                  <a:lnTo>
                    <a:pt x="2320018" y="46129"/>
                  </a:lnTo>
                  <a:lnTo>
                    <a:pt x="2274496" y="45637"/>
                  </a:lnTo>
                  <a:lnTo>
                    <a:pt x="2228103" y="44771"/>
                  </a:lnTo>
                  <a:lnTo>
                    <a:pt x="2180340" y="43653"/>
                  </a:lnTo>
                  <a:lnTo>
                    <a:pt x="2130706" y="42407"/>
                  </a:lnTo>
                  <a:lnTo>
                    <a:pt x="2078703" y="41157"/>
                  </a:lnTo>
                  <a:lnTo>
                    <a:pt x="2023830" y="40027"/>
                  </a:lnTo>
                  <a:lnTo>
                    <a:pt x="1965587" y="39142"/>
                  </a:lnTo>
                  <a:lnTo>
                    <a:pt x="1903476" y="38623"/>
                  </a:lnTo>
                  <a:lnTo>
                    <a:pt x="1846896" y="38472"/>
                  </a:lnTo>
                  <a:lnTo>
                    <a:pt x="1795698" y="38530"/>
                  </a:lnTo>
                  <a:lnTo>
                    <a:pt x="1748815" y="38752"/>
                  </a:lnTo>
                  <a:lnTo>
                    <a:pt x="1705179" y="39090"/>
                  </a:lnTo>
                  <a:lnTo>
                    <a:pt x="1663721" y="39498"/>
                  </a:lnTo>
                  <a:lnTo>
                    <a:pt x="1623374" y="39930"/>
                  </a:lnTo>
                  <a:lnTo>
                    <a:pt x="1583070" y="40338"/>
                  </a:lnTo>
                  <a:lnTo>
                    <a:pt x="1541742" y="40676"/>
                  </a:lnTo>
                  <a:lnTo>
                    <a:pt x="1498322" y="40898"/>
                  </a:lnTo>
                  <a:lnTo>
                    <a:pt x="1451742" y="40956"/>
                  </a:lnTo>
                  <a:lnTo>
                    <a:pt x="1400935" y="40804"/>
                  </a:lnTo>
                  <a:lnTo>
                    <a:pt x="1344832" y="40396"/>
                  </a:lnTo>
                  <a:lnTo>
                    <a:pt x="1282366" y="39685"/>
                  </a:lnTo>
                  <a:lnTo>
                    <a:pt x="1212469" y="38623"/>
                  </a:lnTo>
                  <a:lnTo>
                    <a:pt x="1118985" y="37132"/>
                  </a:lnTo>
                  <a:lnTo>
                    <a:pt x="1043644" y="36124"/>
                  </a:lnTo>
                  <a:lnTo>
                    <a:pt x="983442" y="35543"/>
                  </a:lnTo>
                  <a:lnTo>
                    <a:pt x="935377" y="35332"/>
                  </a:lnTo>
                  <a:lnTo>
                    <a:pt x="896445" y="35433"/>
                  </a:lnTo>
                  <a:lnTo>
                    <a:pt x="863643" y="35789"/>
                  </a:lnTo>
                  <a:lnTo>
                    <a:pt x="833969" y="36343"/>
                  </a:lnTo>
                  <a:lnTo>
                    <a:pt x="804419" y="37038"/>
                  </a:lnTo>
                  <a:lnTo>
                    <a:pt x="771989" y="37818"/>
                  </a:lnTo>
                  <a:lnTo>
                    <a:pt x="733679" y="38623"/>
                  </a:lnTo>
                  <a:lnTo>
                    <a:pt x="699571" y="39066"/>
                  </a:lnTo>
                  <a:lnTo>
                    <a:pt x="658328" y="39277"/>
                  </a:lnTo>
                  <a:lnTo>
                    <a:pt x="611032" y="39297"/>
                  </a:lnTo>
                  <a:lnTo>
                    <a:pt x="558763" y="39168"/>
                  </a:lnTo>
                  <a:lnTo>
                    <a:pt x="502601" y="38930"/>
                  </a:lnTo>
                  <a:lnTo>
                    <a:pt x="443626" y="38623"/>
                  </a:lnTo>
                  <a:lnTo>
                    <a:pt x="382920" y="38290"/>
                  </a:lnTo>
                  <a:lnTo>
                    <a:pt x="321563" y="37970"/>
                  </a:lnTo>
                  <a:lnTo>
                    <a:pt x="260635" y="37705"/>
                  </a:lnTo>
                  <a:lnTo>
                    <a:pt x="201217" y="37535"/>
                  </a:lnTo>
                  <a:lnTo>
                    <a:pt x="144389" y="37501"/>
                  </a:lnTo>
                  <a:lnTo>
                    <a:pt x="91233" y="37644"/>
                  </a:lnTo>
                  <a:lnTo>
                    <a:pt x="42827" y="38004"/>
                  </a:lnTo>
                  <a:lnTo>
                    <a:pt x="254" y="38623"/>
                  </a:lnTo>
                  <a:lnTo>
                    <a:pt x="0" y="34559"/>
                  </a:lnTo>
                  <a:lnTo>
                    <a:pt x="762" y="26177"/>
                  </a:lnTo>
                  <a:lnTo>
                    <a:pt x="254" y="20335"/>
                  </a:lnTo>
                  <a:close/>
                </a:path>
              </a:pathLst>
            </a:custGeom>
            <a:ln w="45720">
              <a:solidFill>
                <a:srgbClr val="E97031"/>
              </a:solidFill>
            </a:ln>
          </p:spPr>
          <p:txBody>
            <a:bodyPr wrap="square" lIns="0" tIns="0" rIns="0" bIns="0" rtlCol="0"/>
            <a:lstStyle/>
            <a:p>
              <a:endParaRPr/>
            </a:p>
          </p:txBody>
        </p:sp>
      </p:grpSp>
      <p:sp>
        <p:nvSpPr>
          <p:cNvPr id="6" name="object 6"/>
          <p:cNvSpPr txBox="1"/>
          <p:nvPr/>
        </p:nvSpPr>
        <p:spPr>
          <a:xfrm>
            <a:off x="4602860" y="2399233"/>
            <a:ext cx="6756400" cy="4387850"/>
          </a:xfrm>
          <a:prstGeom prst="rect">
            <a:avLst/>
          </a:prstGeom>
        </p:spPr>
        <p:txBody>
          <a:bodyPr vert="horz" wrap="square" lIns="0" tIns="13970" rIns="0" bIns="0" rtlCol="0">
            <a:spAutoFit/>
          </a:bodyPr>
          <a:lstStyle/>
          <a:p>
            <a:pPr marL="12700">
              <a:lnSpc>
                <a:spcPts val="2375"/>
              </a:lnSpc>
              <a:spcBef>
                <a:spcPts val="110"/>
              </a:spcBef>
            </a:pPr>
            <a:r>
              <a:rPr sz="2200" b="1" dirty="0">
                <a:latin typeface="Courier New"/>
                <a:cs typeface="Courier New"/>
              </a:rPr>
              <a:t>Key</a:t>
            </a:r>
            <a:r>
              <a:rPr sz="2200" b="1" spc="-10" dirty="0">
                <a:latin typeface="Courier New"/>
                <a:cs typeface="Courier New"/>
              </a:rPr>
              <a:t> Points</a:t>
            </a:r>
            <a:endParaRPr sz="2200" dirty="0">
              <a:latin typeface="Courier New"/>
              <a:cs typeface="Courier New"/>
            </a:endParaRPr>
          </a:p>
          <a:p>
            <a:pPr marL="12700">
              <a:lnSpc>
                <a:spcPts val="2115"/>
              </a:lnSpc>
            </a:pPr>
            <a:r>
              <a:rPr sz="2200" dirty="0">
                <a:latin typeface="Courier New"/>
                <a:cs typeface="Courier New"/>
              </a:rPr>
              <a:t>Heat</a:t>
            </a:r>
            <a:r>
              <a:rPr sz="2200" spc="-35" dirty="0">
                <a:latin typeface="Courier New"/>
                <a:cs typeface="Courier New"/>
              </a:rPr>
              <a:t> </a:t>
            </a:r>
            <a:r>
              <a:rPr sz="2200" dirty="0">
                <a:latin typeface="Courier New"/>
                <a:cs typeface="Courier New"/>
              </a:rPr>
              <a:t>loss</a:t>
            </a:r>
            <a:r>
              <a:rPr sz="2200" spc="-25" dirty="0">
                <a:latin typeface="Courier New"/>
                <a:cs typeface="Courier New"/>
              </a:rPr>
              <a:t> </a:t>
            </a:r>
            <a:r>
              <a:rPr sz="2200" dirty="0">
                <a:latin typeface="Courier New"/>
                <a:cs typeface="Courier New"/>
              </a:rPr>
              <a:t>occurs</a:t>
            </a:r>
            <a:r>
              <a:rPr sz="2200" spc="-5" dirty="0">
                <a:latin typeface="Courier New"/>
                <a:cs typeface="Courier New"/>
              </a:rPr>
              <a:t> </a:t>
            </a:r>
            <a:r>
              <a:rPr sz="2200" dirty="0">
                <a:latin typeface="Courier New"/>
                <a:cs typeface="Courier New"/>
              </a:rPr>
              <a:t>even</a:t>
            </a:r>
            <a:r>
              <a:rPr sz="2200" spc="-20" dirty="0">
                <a:latin typeface="Courier New"/>
                <a:cs typeface="Courier New"/>
              </a:rPr>
              <a:t> </a:t>
            </a:r>
            <a:r>
              <a:rPr sz="2200" dirty="0">
                <a:latin typeface="Courier New"/>
                <a:cs typeface="Courier New"/>
              </a:rPr>
              <a:t>in</a:t>
            </a:r>
            <a:r>
              <a:rPr sz="2200" spc="-40" dirty="0">
                <a:latin typeface="Courier New"/>
                <a:cs typeface="Courier New"/>
              </a:rPr>
              <a:t> </a:t>
            </a:r>
            <a:r>
              <a:rPr sz="2200" dirty="0">
                <a:latin typeface="Courier New"/>
                <a:cs typeface="Courier New"/>
              </a:rPr>
              <a:t>unused</a:t>
            </a:r>
            <a:r>
              <a:rPr sz="2200" spc="5" dirty="0">
                <a:latin typeface="Courier New"/>
                <a:cs typeface="Courier New"/>
              </a:rPr>
              <a:t> </a:t>
            </a:r>
            <a:r>
              <a:rPr sz="2200" spc="-10" dirty="0">
                <a:latin typeface="Courier New"/>
                <a:cs typeface="Courier New"/>
              </a:rPr>
              <a:t>chimneys</a:t>
            </a:r>
            <a:endParaRPr sz="2200" dirty="0">
              <a:latin typeface="Courier New"/>
              <a:cs typeface="Courier New"/>
            </a:endParaRPr>
          </a:p>
          <a:p>
            <a:pPr marL="12700">
              <a:lnSpc>
                <a:spcPts val="2115"/>
              </a:lnSpc>
            </a:pPr>
            <a:r>
              <a:rPr sz="2200" dirty="0">
                <a:latin typeface="Courier New"/>
                <a:cs typeface="Courier New"/>
              </a:rPr>
              <a:t>due</a:t>
            </a:r>
            <a:r>
              <a:rPr sz="2200" spc="-15" dirty="0">
                <a:latin typeface="Courier New"/>
                <a:cs typeface="Courier New"/>
              </a:rPr>
              <a:t> </a:t>
            </a:r>
            <a:r>
              <a:rPr sz="2200" dirty="0">
                <a:latin typeface="Courier New"/>
                <a:cs typeface="Courier New"/>
              </a:rPr>
              <a:t>to</a:t>
            </a:r>
            <a:r>
              <a:rPr sz="2200" spc="-20" dirty="0">
                <a:latin typeface="Courier New"/>
                <a:cs typeface="Courier New"/>
              </a:rPr>
              <a:t> </a:t>
            </a:r>
            <a:r>
              <a:rPr sz="2200" dirty="0">
                <a:latin typeface="Courier New"/>
                <a:cs typeface="Courier New"/>
              </a:rPr>
              <a:t>the</a:t>
            </a:r>
            <a:r>
              <a:rPr sz="2200" spc="-10" dirty="0">
                <a:latin typeface="Courier New"/>
                <a:cs typeface="Courier New"/>
              </a:rPr>
              <a:t> </a:t>
            </a:r>
            <a:r>
              <a:rPr sz="2200" dirty="0">
                <a:latin typeface="Courier New"/>
                <a:cs typeface="Courier New"/>
              </a:rPr>
              <a:t>“stack</a:t>
            </a:r>
            <a:r>
              <a:rPr sz="2200" spc="20" dirty="0">
                <a:latin typeface="Courier New"/>
                <a:cs typeface="Courier New"/>
              </a:rPr>
              <a:t> </a:t>
            </a:r>
            <a:r>
              <a:rPr sz="2200" spc="-10" dirty="0">
                <a:latin typeface="Courier New"/>
                <a:cs typeface="Courier New"/>
              </a:rPr>
              <a:t>effect.”</a:t>
            </a:r>
            <a:endParaRPr sz="2200" dirty="0">
              <a:latin typeface="Courier New"/>
              <a:cs typeface="Courier New"/>
            </a:endParaRPr>
          </a:p>
          <a:p>
            <a:pPr marL="12700" marR="171450">
              <a:lnSpc>
                <a:spcPct val="80000"/>
              </a:lnSpc>
              <a:spcBef>
                <a:spcPts val="265"/>
              </a:spcBef>
            </a:pPr>
            <a:r>
              <a:rPr sz="2200" dirty="0">
                <a:latin typeface="Courier New"/>
                <a:cs typeface="Courier New"/>
              </a:rPr>
              <a:t>Blocking</a:t>
            </a:r>
            <a:r>
              <a:rPr sz="2200" spc="-15" dirty="0">
                <a:latin typeface="Courier New"/>
                <a:cs typeface="Courier New"/>
              </a:rPr>
              <a:t> </a:t>
            </a:r>
            <a:r>
              <a:rPr sz="2200" dirty="0">
                <a:latin typeface="Courier New"/>
                <a:cs typeface="Courier New"/>
              </a:rPr>
              <a:t>a</a:t>
            </a:r>
            <a:r>
              <a:rPr sz="2200" spc="-55" dirty="0">
                <a:latin typeface="Courier New"/>
                <a:cs typeface="Courier New"/>
              </a:rPr>
              <a:t> </a:t>
            </a:r>
            <a:r>
              <a:rPr sz="2200" dirty="0">
                <a:latin typeface="Courier New"/>
                <a:cs typeface="Courier New"/>
              </a:rPr>
              <a:t>chimney</a:t>
            </a:r>
            <a:r>
              <a:rPr sz="2200" spc="-15" dirty="0">
                <a:latin typeface="Courier New"/>
                <a:cs typeface="Courier New"/>
              </a:rPr>
              <a:t> </a:t>
            </a:r>
            <a:r>
              <a:rPr sz="2200" dirty="0">
                <a:latin typeface="Courier New"/>
                <a:cs typeface="Courier New"/>
              </a:rPr>
              <a:t>without</a:t>
            </a:r>
            <a:r>
              <a:rPr sz="2200" spc="-10" dirty="0">
                <a:latin typeface="Courier New"/>
                <a:cs typeface="Courier New"/>
              </a:rPr>
              <a:t> proper </a:t>
            </a:r>
            <a:r>
              <a:rPr sz="2200" dirty="0">
                <a:latin typeface="Courier New"/>
                <a:cs typeface="Courier New"/>
              </a:rPr>
              <a:t>ventilation</a:t>
            </a:r>
            <a:r>
              <a:rPr sz="2200" spc="35" dirty="0">
                <a:latin typeface="Courier New"/>
                <a:cs typeface="Courier New"/>
              </a:rPr>
              <a:t> </a:t>
            </a:r>
            <a:r>
              <a:rPr sz="2200" dirty="0">
                <a:latin typeface="Courier New"/>
                <a:cs typeface="Courier New"/>
              </a:rPr>
              <a:t>can</a:t>
            </a:r>
            <a:r>
              <a:rPr sz="2200" spc="-35" dirty="0">
                <a:latin typeface="Courier New"/>
                <a:cs typeface="Courier New"/>
              </a:rPr>
              <a:t> </a:t>
            </a:r>
            <a:r>
              <a:rPr sz="2200" dirty="0">
                <a:latin typeface="Courier New"/>
                <a:cs typeface="Courier New"/>
              </a:rPr>
              <a:t>cause</a:t>
            </a:r>
            <a:r>
              <a:rPr sz="2200" spc="15" dirty="0">
                <a:latin typeface="Courier New"/>
                <a:cs typeface="Courier New"/>
              </a:rPr>
              <a:t> </a:t>
            </a:r>
            <a:r>
              <a:rPr sz="2200" spc="-10" dirty="0">
                <a:latin typeface="Courier New"/>
                <a:cs typeface="Courier New"/>
              </a:rPr>
              <a:t>condensation. </a:t>
            </a:r>
            <a:r>
              <a:rPr sz="2200" dirty="0">
                <a:latin typeface="Courier New"/>
                <a:cs typeface="Courier New"/>
              </a:rPr>
              <a:t>Best</a:t>
            </a:r>
            <a:r>
              <a:rPr sz="2200" spc="-45" dirty="0">
                <a:latin typeface="Courier New"/>
                <a:cs typeface="Courier New"/>
              </a:rPr>
              <a:t> </a:t>
            </a:r>
            <a:r>
              <a:rPr sz="2200" dirty="0">
                <a:latin typeface="Courier New"/>
                <a:cs typeface="Courier New"/>
              </a:rPr>
              <a:t>solution: install a</a:t>
            </a:r>
            <a:r>
              <a:rPr sz="2200" spc="-25" dirty="0">
                <a:latin typeface="Courier New"/>
                <a:cs typeface="Courier New"/>
              </a:rPr>
              <a:t> </a:t>
            </a:r>
            <a:r>
              <a:rPr sz="2200" b="1" dirty="0">
                <a:latin typeface="Courier New"/>
                <a:cs typeface="Courier New"/>
              </a:rPr>
              <a:t>flue</a:t>
            </a:r>
            <a:r>
              <a:rPr sz="2200" b="1" spc="-20" dirty="0">
                <a:latin typeface="Courier New"/>
                <a:cs typeface="Courier New"/>
              </a:rPr>
              <a:t> </a:t>
            </a:r>
            <a:r>
              <a:rPr sz="2200" b="1" dirty="0">
                <a:latin typeface="Courier New"/>
                <a:cs typeface="Courier New"/>
              </a:rPr>
              <a:t>liner</a:t>
            </a:r>
            <a:r>
              <a:rPr sz="2200" b="1" spc="-15" dirty="0">
                <a:latin typeface="Courier New"/>
                <a:cs typeface="Courier New"/>
              </a:rPr>
              <a:t> </a:t>
            </a:r>
            <a:r>
              <a:rPr sz="2200" spc="-25" dirty="0">
                <a:latin typeface="Courier New"/>
                <a:cs typeface="Courier New"/>
              </a:rPr>
              <a:t>and </a:t>
            </a:r>
            <a:r>
              <a:rPr sz="2200" dirty="0">
                <a:latin typeface="Courier New"/>
                <a:cs typeface="Courier New"/>
              </a:rPr>
              <a:t>insulate</a:t>
            </a:r>
            <a:r>
              <a:rPr sz="2200" spc="10" dirty="0">
                <a:latin typeface="Courier New"/>
                <a:cs typeface="Courier New"/>
              </a:rPr>
              <a:t> </a:t>
            </a:r>
            <a:r>
              <a:rPr sz="2200" dirty="0">
                <a:latin typeface="Courier New"/>
                <a:cs typeface="Courier New"/>
              </a:rPr>
              <a:t>the</a:t>
            </a:r>
            <a:r>
              <a:rPr sz="2200" spc="-10" dirty="0">
                <a:latin typeface="Courier New"/>
                <a:cs typeface="Courier New"/>
              </a:rPr>
              <a:t> </a:t>
            </a:r>
            <a:r>
              <a:rPr sz="2200" dirty="0">
                <a:latin typeface="Courier New"/>
                <a:cs typeface="Courier New"/>
              </a:rPr>
              <a:t>space</a:t>
            </a:r>
            <a:r>
              <a:rPr sz="2200" spc="-5" dirty="0">
                <a:latin typeface="Courier New"/>
                <a:cs typeface="Courier New"/>
              </a:rPr>
              <a:t> </a:t>
            </a:r>
            <a:r>
              <a:rPr sz="2200" dirty="0">
                <a:latin typeface="Courier New"/>
                <a:cs typeface="Courier New"/>
              </a:rPr>
              <a:t>between</a:t>
            </a:r>
            <a:r>
              <a:rPr sz="2200" spc="10" dirty="0">
                <a:latin typeface="Courier New"/>
                <a:cs typeface="Courier New"/>
              </a:rPr>
              <a:t> </a:t>
            </a:r>
            <a:r>
              <a:rPr sz="2200" dirty="0">
                <a:latin typeface="Courier New"/>
                <a:cs typeface="Courier New"/>
              </a:rPr>
              <a:t>chimney</a:t>
            </a:r>
            <a:r>
              <a:rPr sz="2200" spc="-5" dirty="0">
                <a:latin typeface="Courier New"/>
                <a:cs typeface="Courier New"/>
              </a:rPr>
              <a:t> </a:t>
            </a:r>
            <a:r>
              <a:rPr sz="2200" spc="-25" dirty="0">
                <a:latin typeface="Courier New"/>
                <a:cs typeface="Courier New"/>
              </a:rPr>
              <a:t>and </a:t>
            </a:r>
            <a:r>
              <a:rPr sz="2200" spc="-10" dirty="0">
                <a:latin typeface="Courier New"/>
                <a:cs typeface="Courier New"/>
              </a:rPr>
              <a:t>liner.</a:t>
            </a:r>
            <a:endParaRPr sz="2200" dirty="0">
              <a:latin typeface="Courier New"/>
              <a:cs typeface="Courier New"/>
            </a:endParaRPr>
          </a:p>
          <a:p>
            <a:pPr marL="12700">
              <a:lnSpc>
                <a:spcPts val="1850"/>
              </a:lnSpc>
            </a:pPr>
            <a:r>
              <a:rPr sz="2200" dirty="0">
                <a:latin typeface="Courier New"/>
                <a:cs typeface="Courier New"/>
              </a:rPr>
              <a:t>Insulation</a:t>
            </a:r>
            <a:r>
              <a:rPr sz="2200" spc="-25" dirty="0">
                <a:latin typeface="Courier New"/>
                <a:cs typeface="Courier New"/>
              </a:rPr>
              <a:t> </a:t>
            </a:r>
            <a:r>
              <a:rPr sz="2200" dirty="0">
                <a:latin typeface="Courier New"/>
                <a:cs typeface="Courier New"/>
              </a:rPr>
              <a:t>should</a:t>
            </a:r>
            <a:r>
              <a:rPr sz="2200" spc="-20" dirty="0">
                <a:latin typeface="Courier New"/>
                <a:cs typeface="Courier New"/>
              </a:rPr>
              <a:t> </a:t>
            </a:r>
            <a:r>
              <a:rPr sz="2200" b="1" dirty="0">
                <a:latin typeface="Courier New"/>
                <a:cs typeface="Courier New"/>
              </a:rPr>
              <a:t>not</a:t>
            </a:r>
            <a:r>
              <a:rPr sz="2200" b="1" spc="-45" dirty="0">
                <a:latin typeface="Courier New"/>
                <a:cs typeface="Courier New"/>
              </a:rPr>
              <a:t> </a:t>
            </a:r>
            <a:r>
              <a:rPr sz="2200" b="1" dirty="0">
                <a:latin typeface="Courier New"/>
                <a:cs typeface="Courier New"/>
              </a:rPr>
              <a:t>interfere</a:t>
            </a:r>
            <a:r>
              <a:rPr sz="2200" b="1" spc="-10" dirty="0">
                <a:latin typeface="Courier New"/>
                <a:cs typeface="Courier New"/>
              </a:rPr>
              <a:t> </a:t>
            </a:r>
            <a:r>
              <a:rPr sz="2200" spc="-20" dirty="0">
                <a:latin typeface="Courier New"/>
                <a:cs typeface="Courier New"/>
              </a:rPr>
              <a:t>with</a:t>
            </a:r>
            <a:endParaRPr sz="2200" dirty="0">
              <a:latin typeface="Courier New"/>
              <a:cs typeface="Courier New"/>
            </a:endParaRPr>
          </a:p>
          <a:p>
            <a:pPr marL="12700">
              <a:lnSpc>
                <a:spcPts val="2115"/>
              </a:lnSpc>
            </a:pPr>
            <a:r>
              <a:rPr sz="2200" spc="-10" dirty="0">
                <a:latin typeface="Courier New"/>
                <a:cs typeface="Courier New"/>
              </a:rPr>
              <a:t>fuel-</a:t>
            </a:r>
            <a:r>
              <a:rPr sz="2200" dirty="0">
                <a:latin typeface="Courier New"/>
                <a:cs typeface="Courier New"/>
              </a:rPr>
              <a:t>burning</a:t>
            </a:r>
            <a:r>
              <a:rPr sz="2200" spc="35" dirty="0">
                <a:latin typeface="Courier New"/>
                <a:cs typeface="Courier New"/>
              </a:rPr>
              <a:t> </a:t>
            </a:r>
            <a:r>
              <a:rPr sz="2200" dirty="0">
                <a:latin typeface="Courier New"/>
                <a:cs typeface="Courier New"/>
              </a:rPr>
              <a:t>appliances</a:t>
            </a:r>
            <a:r>
              <a:rPr sz="2200" spc="20" dirty="0">
                <a:latin typeface="Courier New"/>
                <a:cs typeface="Courier New"/>
              </a:rPr>
              <a:t> </a:t>
            </a:r>
            <a:r>
              <a:rPr sz="2200" dirty="0">
                <a:latin typeface="Courier New"/>
                <a:cs typeface="Courier New"/>
              </a:rPr>
              <a:t>or </a:t>
            </a:r>
            <a:r>
              <a:rPr sz="2200" spc="-10" dirty="0">
                <a:latin typeface="Courier New"/>
                <a:cs typeface="Courier New"/>
              </a:rPr>
              <a:t>flues.</a:t>
            </a:r>
            <a:endParaRPr sz="2200" dirty="0">
              <a:latin typeface="Courier New"/>
              <a:cs typeface="Courier New"/>
            </a:endParaRPr>
          </a:p>
          <a:p>
            <a:pPr marL="12700">
              <a:lnSpc>
                <a:spcPts val="2115"/>
              </a:lnSpc>
            </a:pPr>
            <a:r>
              <a:rPr sz="2200" dirty="0">
                <a:latin typeface="Courier New"/>
                <a:cs typeface="Courier New"/>
              </a:rPr>
              <a:t>Checks</a:t>
            </a:r>
            <a:r>
              <a:rPr sz="2200" spc="-50" dirty="0">
                <a:latin typeface="Courier New"/>
                <a:cs typeface="Courier New"/>
              </a:rPr>
              <a:t> </a:t>
            </a:r>
            <a:r>
              <a:rPr sz="2200" dirty="0">
                <a:latin typeface="Courier New"/>
                <a:cs typeface="Courier New"/>
              </a:rPr>
              <a:t>are</a:t>
            </a:r>
            <a:r>
              <a:rPr sz="2200" spc="-40" dirty="0">
                <a:latin typeface="Courier New"/>
                <a:cs typeface="Courier New"/>
              </a:rPr>
              <a:t> </a:t>
            </a:r>
            <a:r>
              <a:rPr sz="2200" dirty="0">
                <a:latin typeface="Courier New"/>
                <a:cs typeface="Courier New"/>
              </a:rPr>
              <a:t>essential </a:t>
            </a:r>
            <a:r>
              <a:rPr sz="2200" b="1" dirty="0">
                <a:latin typeface="Courier New"/>
                <a:cs typeface="Courier New"/>
              </a:rPr>
              <a:t>before,</a:t>
            </a:r>
            <a:r>
              <a:rPr sz="2200" b="1" spc="-20" dirty="0">
                <a:latin typeface="Courier New"/>
                <a:cs typeface="Courier New"/>
              </a:rPr>
              <a:t> </a:t>
            </a:r>
            <a:r>
              <a:rPr sz="2200" b="1" dirty="0">
                <a:latin typeface="Courier New"/>
                <a:cs typeface="Courier New"/>
              </a:rPr>
              <a:t>during,</a:t>
            </a:r>
            <a:r>
              <a:rPr sz="2200" b="1" spc="-15" dirty="0">
                <a:latin typeface="Courier New"/>
                <a:cs typeface="Courier New"/>
              </a:rPr>
              <a:t> </a:t>
            </a:r>
            <a:r>
              <a:rPr sz="2200" b="1" spc="-25" dirty="0">
                <a:latin typeface="Courier New"/>
                <a:cs typeface="Courier New"/>
              </a:rPr>
              <a:t>and</a:t>
            </a:r>
            <a:endParaRPr sz="2200" dirty="0">
              <a:latin typeface="Courier New"/>
              <a:cs typeface="Courier New"/>
            </a:endParaRPr>
          </a:p>
          <a:p>
            <a:pPr marL="12700">
              <a:lnSpc>
                <a:spcPts val="2115"/>
              </a:lnSpc>
            </a:pPr>
            <a:r>
              <a:rPr sz="2200" b="1" dirty="0">
                <a:latin typeface="Courier New"/>
                <a:cs typeface="Courier New"/>
              </a:rPr>
              <a:t>after</a:t>
            </a:r>
            <a:r>
              <a:rPr sz="2200" b="1" spc="-10" dirty="0">
                <a:latin typeface="Courier New"/>
                <a:cs typeface="Courier New"/>
              </a:rPr>
              <a:t> </a:t>
            </a:r>
            <a:r>
              <a:rPr sz="2200" dirty="0">
                <a:latin typeface="Courier New"/>
                <a:cs typeface="Courier New"/>
              </a:rPr>
              <a:t>installation</a:t>
            </a:r>
            <a:r>
              <a:rPr sz="2200" spc="40" dirty="0">
                <a:latin typeface="Courier New"/>
                <a:cs typeface="Courier New"/>
              </a:rPr>
              <a:t> </a:t>
            </a:r>
            <a:r>
              <a:rPr sz="2200" dirty="0">
                <a:latin typeface="Courier New"/>
                <a:cs typeface="Courier New"/>
              </a:rPr>
              <a:t>to</a:t>
            </a:r>
            <a:r>
              <a:rPr sz="2200" spc="-10" dirty="0">
                <a:latin typeface="Courier New"/>
                <a:cs typeface="Courier New"/>
              </a:rPr>
              <a:t> </a:t>
            </a:r>
            <a:r>
              <a:rPr sz="2200" dirty="0">
                <a:latin typeface="Courier New"/>
                <a:cs typeface="Courier New"/>
              </a:rPr>
              <a:t>ensure</a:t>
            </a:r>
            <a:r>
              <a:rPr sz="2200" spc="-10" dirty="0">
                <a:latin typeface="Courier New"/>
                <a:cs typeface="Courier New"/>
              </a:rPr>
              <a:t> safety:</a:t>
            </a:r>
            <a:endParaRPr sz="2200" dirty="0">
              <a:latin typeface="Courier New"/>
              <a:cs typeface="Courier New"/>
            </a:endParaRPr>
          </a:p>
          <a:p>
            <a:pPr marL="814069" indent="-344170">
              <a:lnSpc>
                <a:spcPts val="2110"/>
              </a:lnSpc>
              <a:buFont typeface="Arial MT"/>
              <a:buChar char="•"/>
              <a:tabLst>
                <a:tab pos="814069" algn="l"/>
              </a:tabLst>
            </a:pPr>
            <a:r>
              <a:rPr sz="2200" dirty="0">
                <a:latin typeface="Courier New"/>
                <a:cs typeface="Courier New"/>
              </a:rPr>
              <a:t>Locate</a:t>
            </a:r>
            <a:r>
              <a:rPr sz="2200" spc="-40" dirty="0">
                <a:latin typeface="Courier New"/>
                <a:cs typeface="Courier New"/>
              </a:rPr>
              <a:t> </a:t>
            </a:r>
            <a:r>
              <a:rPr sz="2200" dirty="0">
                <a:latin typeface="Courier New"/>
                <a:cs typeface="Courier New"/>
              </a:rPr>
              <a:t>all</a:t>
            </a:r>
            <a:r>
              <a:rPr sz="2200" spc="-25" dirty="0">
                <a:latin typeface="Courier New"/>
                <a:cs typeface="Courier New"/>
              </a:rPr>
              <a:t> </a:t>
            </a:r>
            <a:r>
              <a:rPr sz="2200" dirty="0">
                <a:latin typeface="Courier New"/>
                <a:cs typeface="Courier New"/>
              </a:rPr>
              <a:t>appliances,</a:t>
            </a:r>
            <a:r>
              <a:rPr sz="2200" spc="15" dirty="0">
                <a:latin typeface="Courier New"/>
                <a:cs typeface="Courier New"/>
              </a:rPr>
              <a:t> </a:t>
            </a:r>
            <a:r>
              <a:rPr sz="2200" dirty="0">
                <a:latin typeface="Courier New"/>
                <a:cs typeface="Courier New"/>
              </a:rPr>
              <a:t>flues,</a:t>
            </a:r>
            <a:r>
              <a:rPr sz="2200" spc="-25" dirty="0">
                <a:latin typeface="Courier New"/>
                <a:cs typeface="Courier New"/>
              </a:rPr>
              <a:t> and</a:t>
            </a:r>
            <a:endParaRPr sz="2200" dirty="0">
              <a:latin typeface="Courier New"/>
              <a:cs typeface="Courier New"/>
            </a:endParaRPr>
          </a:p>
          <a:p>
            <a:pPr marL="814069">
              <a:lnSpc>
                <a:spcPts val="2115"/>
              </a:lnSpc>
            </a:pPr>
            <a:r>
              <a:rPr sz="2200" spc="-10" dirty="0">
                <a:latin typeface="Courier New"/>
                <a:cs typeface="Courier New"/>
              </a:rPr>
              <a:t>ventilators.</a:t>
            </a:r>
            <a:endParaRPr sz="2200" dirty="0">
              <a:latin typeface="Courier New"/>
              <a:cs typeface="Courier New"/>
            </a:endParaRPr>
          </a:p>
          <a:p>
            <a:pPr marL="814069" indent="-344170">
              <a:lnSpc>
                <a:spcPts val="2115"/>
              </a:lnSpc>
              <a:buFont typeface="Arial MT"/>
              <a:buChar char="•"/>
              <a:tabLst>
                <a:tab pos="814069" algn="l"/>
              </a:tabLst>
            </a:pPr>
            <a:r>
              <a:rPr sz="2200" dirty="0">
                <a:latin typeface="Courier New"/>
                <a:cs typeface="Courier New"/>
              </a:rPr>
              <a:t>Ensure</a:t>
            </a:r>
            <a:r>
              <a:rPr sz="2200" spc="-40" dirty="0">
                <a:latin typeface="Courier New"/>
                <a:cs typeface="Courier New"/>
              </a:rPr>
              <a:t> </a:t>
            </a:r>
            <a:r>
              <a:rPr sz="2200" dirty="0">
                <a:latin typeface="Courier New"/>
                <a:cs typeface="Courier New"/>
              </a:rPr>
              <a:t>ventilators</a:t>
            </a:r>
            <a:r>
              <a:rPr sz="2200" spc="20" dirty="0">
                <a:latin typeface="Courier New"/>
                <a:cs typeface="Courier New"/>
              </a:rPr>
              <a:t> </a:t>
            </a:r>
            <a:r>
              <a:rPr sz="2200" dirty="0">
                <a:latin typeface="Courier New"/>
                <a:cs typeface="Courier New"/>
              </a:rPr>
              <a:t>are</a:t>
            </a:r>
            <a:r>
              <a:rPr sz="2200" spc="-25" dirty="0">
                <a:latin typeface="Courier New"/>
                <a:cs typeface="Courier New"/>
              </a:rPr>
              <a:t> </a:t>
            </a:r>
            <a:r>
              <a:rPr sz="2200" dirty="0">
                <a:latin typeface="Courier New"/>
                <a:cs typeface="Courier New"/>
              </a:rPr>
              <a:t>clear</a:t>
            </a:r>
            <a:r>
              <a:rPr sz="2200" spc="-20" dirty="0">
                <a:latin typeface="Courier New"/>
                <a:cs typeface="Courier New"/>
              </a:rPr>
              <a:t> </a:t>
            </a:r>
            <a:r>
              <a:rPr sz="2200" spc="-25" dirty="0">
                <a:latin typeface="Courier New"/>
                <a:cs typeface="Courier New"/>
              </a:rPr>
              <a:t>and</a:t>
            </a:r>
            <a:endParaRPr sz="2200" dirty="0">
              <a:latin typeface="Courier New"/>
              <a:cs typeface="Courier New"/>
            </a:endParaRPr>
          </a:p>
          <a:p>
            <a:pPr marL="814069">
              <a:lnSpc>
                <a:spcPts val="2375"/>
              </a:lnSpc>
            </a:pPr>
            <a:r>
              <a:rPr sz="2200" dirty="0">
                <a:latin typeface="Courier New"/>
                <a:cs typeface="Courier New"/>
              </a:rPr>
              <a:t>chimneys</a:t>
            </a:r>
            <a:r>
              <a:rPr sz="2200" spc="-5" dirty="0">
                <a:latin typeface="Courier New"/>
                <a:cs typeface="Courier New"/>
              </a:rPr>
              <a:t> </a:t>
            </a:r>
            <a:r>
              <a:rPr sz="2200" dirty="0">
                <a:latin typeface="Courier New"/>
                <a:cs typeface="Courier New"/>
              </a:rPr>
              <a:t>are</a:t>
            </a:r>
            <a:r>
              <a:rPr sz="2200" spc="-20" dirty="0">
                <a:latin typeface="Courier New"/>
                <a:cs typeface="Courier New"/>
              </a:rPr>
              <a:t> </a:t>
            </a:r>
            <a:r>
              <a:rPr sz="2200" dirty="0">
                <a:latin typeface="Courier New"/>
                <a:cs typeface="Courier New"/>
              </a:rPr>
              <a:t>not</a:t>
            </a:r>
            <a:r>
              <a:rPr sz="2200" spc="-20" dirty="0">
                <a:latin typeface="Courier New"/>
                <a:cs typeface="Courier New"/>
              </a:rPr>
              <a:t> </a:t>
            </a:r>
            <a:r>
              <a:rPr sz="2200" spc="-10" dirty="0">
                <a:latin typeface="Courier New"/>
                <a:cs typeface="Courier New"/>
              </a:rPr>
              <a:t>capped.</a:t>
            </a:r>
            <a:endParaRPr sz="2200" dirty="0">
              <a:latin typeface="Courier New"/>
              <a:cs typeface="Courier New"/>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11243" y="-15240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7" name="Título 6">
            <a:extLst>
              <a:ext uri="{FF2B5EF4-FFF2-40B4-BE49-F238E27FC236}">
                <a16:creationId xmlns:a16="http://schemas.microsoft.com/office/drawing/2014/main" id="{C6D04632-8F53-EAEE-F4C9-E5BAEF930D3A}"/>
              </a:ext>
            </a:extLst>
          </p:cNvPr>
          <p:cNvSpPr txBox="1">
            <a:spLocks noGrp="1"/>
          </p:cNvSpPr>
          <p:nvPr>
            <p:ph type="title"/>
          </p:nvPr>
        </p:nvSpPr>
        <p:spPr>
          <a:xfrm>
            <a:off x="533400" y="-24304"/>
            <a:ext cx="10668000" cy="6601807"/>
          </a:xfrm>
          <a:prstGeom prst="rect">
            <a:avLst/>
          </a:prstGeom>
          <a:noFill/>
        </p:spPr>
        <p:txBody>
          <a:bodyPr wrap="square">
            <a:spAutoFit/>
          </a:bodyPr>
          <a:lstStyle/>
          <a:p>
            <a:pPr>
              <a:buNone/>
            </a:pPr>
            <a:r>
              <a:rPr lang="en-US" sz="3600" b="1" dirty="0"/>
              <a:t>Conclusion</a:t>
            </a:r>
          </a:p>
          <a:p>
            <a:pPr>
              <a:lnSpc>
                <a:spcPct val="150000"/>
              </a:lnSpc>
              <a:buFont typeface="Arial" panose="020B0604020202020204" pitchFamily="34" charset="0"/>
              <a:buChar char="•"/>
            </a:pPr>
            <a:r>
              <a:rPr lang="en-US" sz="2400" dirty="0"/>
              <a:t>Future-Proof Retrofit Solutions tackles the climate crisis by decarbonizing UK housing and commercial properties. </a:t>
            </a:r>
          </a:p>
          <a:p>
            <a:pPr>
              <a:lnSpc>
                <a:spcPct val="150000"/>
              </a:lnSpc>
              <a:buFont typeface="Arial" panose="020B0604020202020204" pitchFamily="34" charset="0"/>
              <a:buChar char="•"/>
            </a:pPr>
            <a:r>
              <a:rPr lang="en-US" sz="2400" dirty="0"/>
              <a:t>Reduces greenhouse gas emissions through energy efficiency, renewable technologies, and Circular Economy principles. </a:t>
            </a:r>
          </a:p>
          <a:p>
            <a:pPr>
              <a:lnSpc>
                <a:spcPct val="150000"/>
              </a:lnSpc>
              <a:buFont typeface="Arial" panose="020B0604020202020204" pitchFamily="34" charset="0"/>
              <a:buChar char="•"/>
            </a:pPr>
            <a:r>
              <a:rPr lang="en-US" sz="2400" dirty="0"/>
              <a:t>Upcycling buildings minimizes resource use and carbon footprint. </a:t>
            </a:r>
          </a:p>
          <a:p>
            <a:pPr>
              <a:lnSpc>
                <a:spcPct val="150000"/>
              </a:lnSpc>
              <a:buFont typeface="Arial" panose="020B0604020202020204" pitchFamily="34" charset="0"/>
              <a:buChar char="•"/>
            </a:pPr>
            <a:r>
              <a:rPr lang="en-US" sz="2400" dirty="0"/>
              <a:t>SMART objectives, ‘Green Skills’, and a solid financial plan make the business viable, ethical, and ready to lead the low-carbon transition.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8E8E8"/>
          </a:solidFill>
        </p:spPr>
        <p:txBody>
          <a:bodyPr wrap="square" lIns="0" tIns="0" rIns="0" bIns="0" rtlCol="0"/>
          <a:lstStyle/>
          <a:p>
            <a:endParaRPr/>
          </a:p>
        </p:txBody>
      </p:sp>
      <p:sp>
        <p:nvSpPr>
          <p:cNvPr id="3" name="object 3"/>
          <p:cNvSpPr txBox="1">
            <a:spLocks noGrp="1"/>
          </p:cNvSpPr>
          <p:nvPr>
            <p:ph type="title"/>
          </p:nvPr>
        </p:nvSpPr>
        <p:spPr>
          <a:xfrm>
            <a:off x="454558" y="1898726"/>
            <a:ext cx="2768600" cy="574675"/>
          </a:xfrm>
          <a:prstGeom prst="rect">
            <a:avLst/>
          </a:prstGeom>
        </p:spPr>
        <p:txBody>
          <a:bodyPr vert="horz" wrap="square" lIns="0" tIns="12700" rIns="0" bIns="0" rtlCol="0">
            <a:spAutoFit/>
          </a:bodyPr>
          <a:lstStyle/>
          <a:p>
            <a:pPr marL="12700">
              <a:lnSpc>
                <a:spcPct val="100000"/>
              </a:lnSpc>
              <a:spcBef>
                <a:spcPts val="100"/>
              </a:spcBef>
            </a:pPr>
            <a:r>
              <a:rPr sz="3600" spc="-10" dirty="0"/>
              <a:t>References</a:t>
            </a:r>
            <a:endParaRPr sz="3600" dirty="0"/>
          </a:p>
        </p:txBody>
      </p:sp>
      <p:sp>
        <p:nvSpPr>
          <p:cNvPr id="4" name="object 4"/>
          <p:cNvSpPr txBox="1">
            <a:spLocks noGrp="1"/>
          </p:cNvSpPr>
          <p:nvPr>
            <p:ph type="body" idx="1"/>
          </p:nvPr>
        </p:nvSpPr>
        <p:spPr>
          <a:xfrm>
            <a:off x="454558" y="2714119"/>
            <a:ext cx="8816340" cy="2629566"/>
          </a:xfrm>
          <a:prstGeom prst="rect">
            <a:avLst/>
          </a:prstGeom>
        </p:spPr>
        <p:txBody>
          <a:bodyPr vert="horz" wrap="square" lIns="0" tIns="165735" rIns="0" bIns="0" rtlCol="0">
            <a:spAutoFit/>
          </a:bodyPr>
          <a:lstStyle/>
          <a:p>
            <a:pPr marL="100330" indent="-96520">
              <a:lnSpc>
                <a:spcPct val="100000"/>
              </a:lnSpc>
              <a:spcBef>
                <a:spcPts val="1305"/>
              </a:spcBef>
              <a:buSzPct val="95000"/>
              <a:buFont typeface="Arial MT"/>
              <a:buChar char="•"/>
              <a:tabLst>
                <a:tab pos="100330" algn="l"/>
              </a:tabLst>
            </a:pPr>
            <a:r>
              <a:rPr dirty="0">
                <a:latin typeface="Courier New" panose="02070309020205020404" pitchFamily="49" charset="0"/>
                <a:cs typeface="Courier New" panose="02070309020205020404" pitchFamily="49" charset="0"/>
              </a:rPr>
              <a:t>BBC</a:t>
            </a:r>
            <a:r>
              <a:rPr spc="-1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News</a:t>
            </a:r>
            <a:r>
              <a:rPr spc="-3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a:t>
            </a:r>
            <a:r>
              <a:rPr spc="-6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Evergreen</a:t>
            </a:r>
            <a:r>
              <a:rPr spc="-4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power</a:t>
            </a:r>
            <a:r>
              <a:rPr spc="-3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UK:</a:t>
            </a:r>
            <a:r>
              <a:rPr spc="-40" dirty="0">
                <a:latin typeface="Courier New" panose="02070309020205020404" pitchFamily="49" charset="0"/>
                <a:cs typeface="Courier New" panose="02070309020205020404" pitchFamily="49" charset="0"/>
              </a:rPr>
              <a:t> </a:t>
            </a:r>
            <a:r>
              <a:rPr u="sng" spc="-10" dirty="0">
                <a:solidFill>
                  <a:srgbClr val="467885"/>
                </a:solidFill>
                <a:uFill>
                  <a:solidFill>
                    <a:srgbClr val="467885"/>
                  </a:solidFill>
                </a:uFill>
                <a:latin typeface="Courier New" panose="02070309020205020404" pitchFamily="49" charset="0"/>
                <a:cs typeface="Courier New" panose="02070309020205020404" pitchFamily="49" charset="0"/>
                <a:hlinkClick r:id="rId2"/>
              </a:rPr>
              <a:t>bbc.com/news</a:t>
            </a:r>
          </a:p>
          <a:p>
            <a:pPr marL="100330" indent="-97155">
              <a:lnSpc>
                <a:spcPct val="100000"/>
              </a:lnSpc>
              <a:spcBef>
                <a:spcPts val="1205"/>
              </a:spcBef>
              <a:buSzPct val="95000"/>
              <a:buFont typeface="Arial MT"/>
              <a:buChar char="•"/>
              <a:tabLst>
                <a:tab pos="100330" algn="l"/>
              </a:tabLst>
            </a:pPr>
            <a:r>
              <a:rPr dirty="0">
                <a:latin typeface="Courier New" panose="02070309020205020404" pitchFamily="49" charset="0"/>
                <a:cs typeface="Courier New" panose="02070309020205020404" pitchFamily="49" charset="0"/>
              </a:rPr>
              <a:t>Climate</a:t>
            </a:r>
            <a:r>
              <a:rPr spc="-1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Hero</a:t>
            </a:r>
            <a:r>
              <a:rPr spc="-6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a:t>
            </a:r>
            <a:r>
              <a:rPr spc="-5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Carbon</a:t>
            </a:r>
            <a:r>
              <a:rPr spc="-5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calculator:</a:t>
            </a:r>
            <a:r>
              <a:rPr spc="-25" dirty="0">
                <a:latin typeface="Courier New" panose="02070309020205020404" pitchFamily="49" charset="0"/>
                <a:cs typeface="Courier New" panose="02070309020205020404" pitchFamily="49" charset="0"/>
              </a:rPr>
              <a:t> </a:t>
            </a:r>
            <a:r>
              <a:rPr u="sng" spc="-10" dirty="0">
                <a:solidFill>
                  <a:srgbClr val="467885"/>
                </a:solidFill>
                <a:uFill>
                  <a:solidFill>
                    <a:srgbClr val="467885"/>
                  </a:solidFill>
                </a:uFill>
                <a:latin typeface="Courier New" panose="02070309020205020404" pitchFamily="49" charset="0"/>
                <a:cs typeface="Courier New" panose="02070309020205020404" pitchFamily="49" charset="0"/>
                <a:hlinkClick r:id="rId3"/>
              </a:rPr>
              <a:t>climatehero.me</a:t>
            </a:r>
          </a:p>
          <a:p>
            <a:pPr marL="100330" indent="-97155">
              <a:lnSpc>
                <a:spcPct val="100000"/>
              </a:lnSpc>
              <a:spcBef>
                <a:spcPts val="1200"/>
              </a:spcBef>
              <a:buSzPct val="95000"/>
              <a:buFont typeface="Arial MT"/>
              <a:buChar char="•"/>
              <a:tabLst>
                <a:tab pos="100330" algn="l"/>
              </a:tabLst>
            </a:pPr>
            <a:r>
              <a:rPr dirty="0">
                <a:latin typeface="Courier New" panose="02070309020205020404" pitchFamily="49" charset="0"/>
                <a:cs typeface="Courier New" panose="02070309020205020404" pitchFamily="49" charset="0"/>
              </a:rPr>
              <a:t>Microgeneration</a:t>
            </a:r>
            <a:r>
              <a:rPr spc="-5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Certification</a:t>
            </a:r>
            <a:r>
              <a:rPr spc="-7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Scheme</a:t>
            </a:r>
            <a:r>
              <a:rPr spc="-8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(MCS):</a:t>
            </a:r>
            <a:r>
              <a:rPr spc="-85" dirty="0">
                <a:latin typeface="Courier New" panose="02070309020205020404" pitchFamily="49" charset="0"/>
                <a:cs typeface="Courier New" panose="02070309020205020404" pitchFamily="49" charset="0"/>
              </a:rPr>
              <a:t> </a:t>
            </a:r>
            <a:r>
              <a:rPr u="sng" spc="-10" dirty="0">
                <a:solidFill>
                  <a:srgbClr val="467885"/>
                </a:solidFill>
                <a:uFill>
                  <a:solidFill>
                    <a:srgbClr val="467885"/>
                  </a:solidFill>
                </a:uFill>
                <a:latin typeface="Courier New" panose="02070309020205020404" pitchFamily="49" charset="0"/>
                <a:cs typeface="Courier New" panose="02070309020205020404" pitchFamily="49" charset="0"/>
                <a:hlinkClick r:id="rId4"/>
              </a:rPr>
              <a:t>microgenerationcertification.org</a:t>
            </a:r>
          </a:p>
          <a:p>
            <a:pPr marL="100330" indent="-96520">
              <a:lnSpc>
                <a:spcPct val="100000"/>
              </a:lnSpc>
              <a:spcBef>
                <a:spcPts val="1200"/>
              </a:spcBef>
              <a:buSzPct val="95000"/>
              <a:buFont typeface="Arial MT"/>
              <a:buChar char="•"/>
              <a:tabLst>
                <a:tab pos="100330" algn="l"/>
              </a:tabLst>
            </a:pPr>
            <a:r>
              <a:rPr dirty="0">
                <a:latin typeface="Courier New" panose="02070309020205020404" pitchFamily="49" charset="0"/>
                <a:cs typeface="Courier New" panose="02070309020205020404" pitchFamily="49" charset="0"/>
              </a:rPr>
              <a:t>E.</a:t>
            </a:r>
            <a:r>
              <a:rPr spc="-3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ON</a:t>
            </a:r>
            <a:r>
              <a:rPr spc="-7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Next</a:t>
            </a:r>
            <a:r>
              <a:rPr spc="-1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a:t>
            </a:r>
            <a:r>
              <a:rPr spc="-5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Smart</a:t>
            </a:r>
            <a:r>
              <a:rPr spc="-3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Export</a:t>
            </a:r>
            <a:r>
              <a:rPr spc="-4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Guarantee:</a:t>
            </a:r>
            <a:r>
              <a:rPr spc="-25" dirty="0">
                <a:latin typeface="Courier New" panose="02070309020205020404" pitchFamily="49" charset="0"/>
                <a:cs typeface="Courier New" panose="02070309020205020404" pitchFamily="49" charset="0"/>
              </a:rPr>
              <a:t> </a:t>
            </a:r>
            <a:r>
              <a:rPr u="sng" spc="-10" dirty="0">
                <a:solidFill>
                  <a:srgbClr val="467885"/>
                </a:solidFill>
                <a:uFill>
                  <a:solidFill>
                    <a:srgbClr val="467885"/>
                  </a:solidFill>
                </a:uFill>
                <a:latin typeface="Courier New" panose="02070309020205020404" pitchFamily="49" charset="0"/>
                <a:cs typeface="Courier New" panose="02070309020205020404" pitchFamily="49" charset="0"/>
                <a:hlinkClick r:id="rId5"/>
              </a:rPr>
              <a:t>eonnext.com</a:t>
            </a:r>
          </a:p>
          <a:p>
            <a:pPr marL="100330" indent="-96520">
              <a:lnSpc>
                <a:spcPct val="100000"/>
              </a:lnSpc>
              <a:spcBef>
                <a:spcPts val="1205"/>
              </a:spcBef>
              <a:buSzPct val="95000"/>
              <a:buFont typeface="Arial MT"/>
              <a:buChar char="•"/>
              <a:tabLst>
                <a:tab pos="100330" algn="l"/>
              </a:tabLst>
            </a:pPr>
            <a:r>
              <a:rPr dirty="0">
                <a:latin typeface="Courier New" panose="02070309020205020404" pitchFamily="49" charset="0"/>
                <a:cs typeface="Courier New" panose="02070309020205020404" pitchFamily="49" charset="0"/>
              </a:rPr>
              <a:t>UNFCCC</a:t>
            </a:r>
            <a:r>
              <a:rPr spc="-2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a:t>
            </a:r>
            <a:r>
              <a:rPr spc="-70"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The</a:t>
            </a:r>
            <a:r>
              <a:rPr spc="-5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Paris</a:t>
            </a:r>
            <a:r>
              <a:rPr spc="-105" dirty="0">
                <a:latin typeface="Courier New" panose="02070309020205020404" pitchFamily="49" charset="0"/>
                <a:cs typeface="Courier New" panose="02070309020205020404" pitchFamily="49" charset="0"/>
              </a:rPr>
              <a:t> </a:t>
            </a:r>
            <a:r>
              <a:rPr dirty="0">
                <a:latin typeface="Courier New" panose="02070309020205020404" pitchFamily="49" charset="0"/>
                <a:cs typeface="Courier New" panose="02070309020205020404" pitchFamily="49" charset="0"/>
              </a:rPr>
              <a:t>Agreement:</a:t>
            </a:r>
            <a:r>
              <a:rPr spc="-25" dirty="0">
                <a:latin typeface="Courier New" panose="02070309020205020404" pitchFamily="49" charset="0"/>
                <a:cs typeface="Courier New" panose="02070309020205020404" pitchFamily="49" charset="0"/>
              </a:rPr>
              <a:t> </a:t>
            </a:r>
            <a:r>
              <a:rPr spc="-10" dirty="0">
                <a:latin typeface="Courier New" panose="02070309020205020404" pitchFamily="49" charset="0"/>
                <a:cs typeface="Courier New" panose="02070309020205020404" pitchFamily="49" charset="0"/>
              </a:rPr>
              <a:t>unfccc.int</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 name="object 2"/>
          <p:cNvGrpSpPr/>
          <p:nvPr/>
        </p:nvGrpSpPr>
        <p:grpSpPr>
          <a:xfrm>
            <a:off x="0" y="0"/>
            <a:ext cx="12192000" cy="6858000"/>
            <a:chOff x="0" y="0"/>
            <a:chExt cx="12192000" cy="6858000"/>
          </a:xfrm>
        </p:grpSpPr>
        <p:pic>
          <p:nvPicPr>
            <p:cNvPr id="3" name="object 3"/>
            <p:cNvPicPr/>
            <p:nvPr/>
          </p:nvPicPr>
          <p:blipFill>
            <a:blip r:embed="rId2" cstate="print"/>
            <a:stretch>
              <a:fillRect/>
            </a:stretch>
          </p:blipFill>
          <p:spPr>
            <a:xfrm>
              <a:off x="0" y="0"/>
              <a:ext cx="12192000" cy="6858000"/>
            </a:xfrm>
            <a:prstGeom prst="rect">
              <a:avLst/>
            </a:prstGeom>
          </p:spPr>
        </p:pic>
        <p:pic>
          <p:nvPicPr>
            <p:cNvPr id="4" name="object 4"/>
            <p:cNvPicPr/>
            <p:nvPr/>
          </p:nvPicPr>
          <p:blipFill>
            <a:blip r:embed="rId3" cstate="print"/>
            <a:stretch>
              <a:fillRect/>
            </a:stretch>
          </p:blipFill>
          <p:spPr>
            <a:xfrm>
              <a:off x="509016" y="557783"/>
              <a:ext cx="10847832" cy="6126480"/>
            </a:xfrm>
            <a:prstGeom prst="rect">
              <a:avLst/>
            </a:prstGeom>
          </p:spPr>
        </p:pic>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467885"/>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644</TotalTime>
  <Words>1677</Words>
  <Application>Microsoft Office PowerPoint</Application>
  <PresentationFormat>Panorámica</PresentationFormat>
  <Paragraphs>218</Paragraphs>
  <Slides>30</Slides>
  <Notes>0</Notes>
  <HiddenSlides>0</HiddenSlides>
  <MMClips>0</MMClips>
  <ScaleCrop>false</ScaleCrop>
  <HeadingPairs>
    <vt:vector size="6" baseType="variant">
      <vt:variant>
        <vt:lpstr>Fuentes usadas</vt:lpstr>
      </vt:variant>
      <vt:variant>
        <vt:i4>5</vt:i4>
      </vt:variant>
      <vt:variant>
        <vt:lpstr>Tema</vt:lpstr>
      </vt:variant>
      <vt:variant>
        <vt:i4>1</vt:i4>
      </vt:variant>
      <vt:variant>
        <vt:lpstr>Títulos de diapositiva</vt:lpstr>
      </vt:variant>
      <vt:variant>
        <vt:i4>30</vt:i4>
      </vt:variant>
    </vt:vector>
  </HeadingPairs>
  <TitlesOfParts>
    <vt:vector size="36" baseType="lpstr">
      <vt:lpstr>Aptos</vt:lpstr>
      <vt:lpstr>Arial</vt:lpstr>
      <vt:lpstr>Arial MT</vt:lpstr>
      <vt:lpstr>Courier New</vt:lpstr>
      <vt:lpstr>Wingdings</vt:lpstr>
      <vt:lpstr>Office Theme</vt:lpstr>
      <vt:lpstr>Presentación de PowerPoint</vt:lpstr>
      <vt:lpstr>ENTERPRISE AND ENTREPRENEURSHIP</vt:lpstr>
      <vt:lpstr>INTRODUCTION</vt:lpstr>
      <vt:lpstr>Presentación de PowerPoint</vt:lpstr>
      <vt:lpstr>Overview of the Business Idea</vt:lpstr>
      <vt:lpstr>Presentación de PowerPoint</vt:lpstr>
      <vt:lpstr>Presentación de PowerPoint</vt:lpstr>
      <vt:lpstr>MARKETING STRATEGIES</vt:lpstr>
      <vt:lpstr>Presentación de PowerPoint</vt:lpstr>
      <vt:lpstr>Presentación de PowerPoint</vt:lpstr>
      <vt:lpstr>Presentación de PowerPoint</vt:lpstr>
      <vt:lpstr>Presentación de PowerPoint</vt:lpstr>
      <vt:lpstr>Presentación de PowerPoint</vt:lpstr>
      <vt:lpstr>VENTILATION</vt:lpstr>
      <vt:lpstr>LOFT INSULATION</vt:lpstr>
      <vt:lpstr>Presentación de PowerPoint</vt:lpstr>
      <vt:lpstr>Presentación de PowerPoint</vt:lpstr>
      <vt:lpstr>Presentación de PowerPoint</vt:lpstr>
      <vt:lpstr>Presentación de PowerPoint</vt:lpstr>
      <vt:lpstr>Presentación de PowerPoint</vt:lpstr>
      <vt:lpstr>Key Facts</vt:lpstr>
      <vt:lpstr>KEY FACTS</vt:lpstr>
      <vt:lpstr>Presentación de PowerPoint</vt:lpstr>
      <vt:lpstr>Presentación de PowerPoint</vt:lpstr>
      <vt:lpstr>Presentación de PowerPoint</vt:lpstr>
      <vt:lpstr>Presentación de PowerPoint</vt:lpstr>
      <vt:lpstr>Presentación de PowerPoint</vt:lpstr>
      <vt:lpstr>Conclusion Future-Proof Retrofit Solutions tackles the climate crisis by decarbonizing UK housing and commercial properties.  Reduces greenhouse gas emissions through energy efficiency, renewable technologies, and Circular Economy principles.  Upcycling buildings minimizes resource use and carbon footprint.  SMART objectives, ‘Green Skills’, and a solid financial plan make the business viable, ethical, and ready to lead the low-carbon transition. </vt:lpstr>
      <vt:lpstr>References</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LUCCIA</dc:creator>
  <cp:lastModifiedBy>lucci ana Lamboglia</cp:lastModifiedBy>
  <cp:revision>3</cp:revision>
  <dcterms:created xsi:type="dcterms:W3CDTF">2026-04-04T08:19:26Z</dcterms:created>
  <dcterms:modified xsi:type="dcterms:W3CDTF">2026-04-05T12:06:40Z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2026-04-03T00:00:00Z</vt:filetime>
  </property>
  <property fmtid="{D5CDD505-2E9C-101B-9397-08002B2CF9AE}" pid="3" name="Creator">
    <vt:lpwstr>Microsoft® PowerPoint® 2016</vt:lpwstr>
  </property>
  <property fmtid="{D5CDD505-2E9C-101B-9397-08002B2CF9AE}" pid="4" name="LastSaved">
    <vt:filetime>2026-04-04T00:00:00Z</vt:filetime>
  </property>
  <property fmtid="{D5CDD505-2E9C-101B-9397-08002B2CF9AE}" pid="5" name="Producer">
    <vt:lpwstr>www.ilovepdf.com</vt:lpwstr>
  </property>
</Properties>
</file>