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75" r:id="rId5"/>
    <p:sldId id="258" r:id="rId6"/>
    <p:sldId id="261" r:id="rId7"/>
    <p:sldId id="262" r:id="rId8"/>
    <p:sldId id="263" r:id="rId9"/>
    <p:sldId id="265" r:id="rId10"/>
    <p:sldId id="266" r:id="rId11"/>
    <p:sldId id="267" r:id="rId12"/>
    <p:sldId id="268" r:id="rId13"/>
    <p:sldId id="269" r:id="rId14"/>
    <p:sldId id="270" r:id="rId15"/>
    <p:sldId id="271" r:id="rId16"/>
    <p:sldId id="272" r:id="rId17"/>
    <p:sldId id="273" r:id="rId18"/>
    <p:sldId id="274" r:id="rId19"/>
    <p:sldId id="280" r:id="rId20"/>
    <p:sldId id="306" r:id="rId21"/>
    <p:sldId id="281" r:id="rId22"/>
    <p:sldId id="282" r:id="rId23"/>
    <p:sldId id="288" r:id="rId24"/>
    <p:sldId id="289" r:id="rId25"/>
    <p:sldId id="296" r:id="rId26"/>
    <p:sldId id="292" r:id="rId27"/>
    <p:sldId id="278" r:id="rId28"/>
    <p:sldId id="297" r:id="rId29"/>
    <p:sldId id="284" r:id="rId30"/>
    <p:sldId id="300" r:id="rId31"/>
    <p:sldId id="301" r:id="rId32"/>
    <p:sldId id="302" r:id="rId33"/>
    <p:sldId id="303" r:id="rId34"/>
    <p:sldId id="305" r:id="rId35"/>
    <p:sldId id="260" r:id="rId36"/>
  </p:sldIdLst>
  <p:sldSz cx="12192000" cy="685800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5473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5A99BC-496A-423F-8ED6-8006D99AFA70}" v="48" dt="2025-02-10T14:03:11.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gs" Target="tags/tag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ry Nicholas" userId="94ffe60b-26c7-490f-b0fd-0d7e33c2d814" providerId="ADAL" clId="{C45A99BC-496A-423F-8ED6-8006D99AFA70}"/>
    <pc:docChg chg="modSld">
      <pc:chgData name="Kerry Nicholas" userId="94ffe60b-26c7-490f-b0fd-0d7e33c2d814" providerId="ADAL" clId="{C45A99BC-496A-423F-8ED6-8006D99AFA70}" dt="2025-02-10T14:03:11.680" v="48" actId="20577"/>
      <pc:docMkLst>
        <pc:docMk/>
      </pc:docMkLst>
      <pc:sldChg chg="delSp modSp mod">
        <pc:chgData name="Kerry Nicholas" userId="94ffe60b-26c7-490f-b0fd-0d7e33c2d814" providerId="ADAL" clId="{C45A99BC-496A-423F-8ED6-8006D99AFA70}" dt="2025-02-10T14:03:11.680" v="48" actId="20577"/>
        <pc:sldMkLst>
          <pc:docMk/>
          <pc:sldMk cId="1865764645" sldId="256"/>
        </pc:sldMkLst>
        <pc:spChg chg="del mod">
          <ac:chgData name="Kerry Nicholas" userId="94ffe60b-26c7-490f-b0fd-0d7e33c2d814" providerId="ADAL" clId="{C45A99BC-496A-423F-8ED6-8006D99AFA70}" dt="2025-02-10T14:01:27.960" v="39"/>
          <ac:spMkLst>
            <pc:docMk/>
            <pc:sldMk cId="1865764645" sldId="256"/>
            <ac:spMk id="3" creationId="{0794468D-B593-42B6-A892-7ED8B32FA197}"/>
          </ac:spMkLst>
        </pc:spChg>
        <pc:spChg chg="mod">
          <ac:chgData name="Kerry Nicholas" userId="94ffe60b-26c7-490f-b0fd-0d7e33c2d814" providerId="ADAL" clId="{C45A99BC-496A-423F-8ED6-8006D99AFA70}" dt="2025-02-10T14:03:11.680" v="48" actId="20577"/>
          <ac:spMkLst>
            <pc:docMk/>
            <pc:sldMk cId="1865764645" sldId="256"/>
            <ac:spMk id="4"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1BF6E6-9EBA-42B2-9314-87C5F69C4E48}" type="doc">
      <dgm:prSet loTypeId="urn:microsoft.com/office/officeart/2005/8/layout/cycle3" loCatId="cycle" qsTypeId="urn:microsoft.com/office/officeart/2005/8/quickstyle/simple3" qsCatId="simple" csTypeId="urn:microsoft.com/office/officeart/2005/8/colors/colorful1" csCatId="colorful" phldr="1"/>
      <dgm:spPr/>
      <dgm:t>
        <a:bodyPr/>
        <a:lstStyle/>
        <a:p>
          <a:endParaRPr lang="en-US"/>
        </a:p>
      </dgm:t>
    </dgm:pt>
    <dgm:pt modelId="{29087E60-3ED4-49BA-83B5-7D930944AEE7}">
      <dgm:prSet phldrT="[Text]" custT="1"/>
      <dgm:spPr/>
      <dgm:t>
        <a:bodyPr/>
        <a:lstStyle/>
        <a:p>
          <a:pPr algn="ctr"/>
          <a:r>
            <a:rPr lang="en-US" sz="1800" b="1"/>
            <a:t>Muscle Conditioning</a:t>
          </a:r>
        </a:p>
      </dgm:t>
    </dgm:pt>
    <dgm:pt modelId="{053E1C2A-CBE9-4508-A076-5B938FCBC276}" type="parTrans" cxnId="{C41035D5-574A-4815-BD02-E5FD07DD67E5}">
      <dgm:prSet/>
      <dgm:spPr/>
      <dgm:t>
        <a:bodyPr/>
        <a:lstStyle/>
        <a:p>
          <a:pPr algn="ctr"/>
          <a:endParaRPr lang="en-US" sz="1800" b="1">
            <a:solidFill>
              <a:schemeClr val="tx1"/>
            </a:solidFill>
          </a:endParaRPr>
        </a:p>
      </dgm:t>
    </dgm:pt>
    <dgm:pt modelId="{52D24784-507B-4955-BF4E-7D00CC42E9DF}" type="sibTrans" cxnId="{C41035D5-574A-4815-BD02-E5FD07DD67E5}">
      <dgm:prSet/>
      <dgm:spPr/>
      <dgm:t>
        <a:bodyPr/>
        <a:lstStyle/>
        <a:p>
          <a:pPr algn="ctr"/>
          <a:endParaRPr lang="en-US" sz="1800" b="1">
            <a:solidFill>
              <a:schemeClr val="tx1"/>
            </a:solidFill>
          </a:endParaRPr>
        </a:p>
      </dgm:t>
    </dgm:pt>
    <dgm:pt modelId="{470400DA-3900-4DD0-85EA-BA5E45A5DB88}">
      <dgm:prSet phldrT="[Text]" custT="1"/>
      <dgm:spPr/>
      <dgm:t>
        <a:bodyPr/>
        <a:lstStyle/>
        <a:p>
          <a:pPr algn="ctr"/>
          <a:r>
            <a:rPr lang="en-US" sz="1800" b="1"/>
            <a:t>Flexibility </a:t>
          </a:r>
        </a:p>
      </dgm:t>
    </dgm:pt>
    <dgm:pt modelId="{D93D1CAE-BAE2-4A82-88EC-3CE11DC7F6DB}" type="parTrans" cxnId="{564F4258-5127-4C33-8E5F-5BEDB3149862}">
      <dgm:prSet/>
      <dgm:spPr/>
      <dgm:t>
        <a:bodyPr/>
        <a:lstStyle/>
        <a:p>
          <a:pPr algn="ctr"/>
          <a:endParaRPr lang="en-US" sz="1800" b="1">
            <a:solidFill>
              <a:schemeClr val="tx1"/>
            </a:solidFill>
          </a:endParaRPr>
        </a:p>
      </dgm:t>
    </dgm:pt>
    <dgm:pt modelId="{FFB905B3-7010-4CD9-A625-2D0D68FF555D}" type="sibTrans" cxnId="{564F4258-5127-4C33-8E5F-5BEDB3149862}">
      <dgm:prSet/>
      <dgm:spPr/>
      <dgm:t>
        <a:bodyPr/>
        <a:lstStyle/>
        <a:p>
          <a:pPr algn="ctr"/>
          <a:endParaRPr lang="en-US" sz="1800" b="1">
            <a:solidFill>
              <a:schemeClr val="tx1"/>
            </a:solidFill>
          </a:endParaRPr>
        </a:p>
      </dgm:t>
    </dgm:pt>
    <dgm:pt modelId="{711C429A-696F-4DB5-8A6B-9057BE2105A8}">
      <dgm:prSet phldrT="[Text]" custT="1"/>
      <dgm:spPr/>
      <dgm:t>
        <a:bodyPr/>
        <a:lstStyle/>
        <a:p>
          <a:pPr algn="ctr"/>
          <a:r>
            <a:rPr lang="en-US" sz="1800" b="1"/>
            <a:t>Neuromuscular Control (Balance)</a:t>
          </a:r>
        </a:p>
      </dgm:t>
    </dgm:pt>
    <dgm:pt modelId="{21DDFB37-1B78-43FC-B113-47DE13315E23}" type="parTrans" cxnId="{EEA53AC1-6A41-44B0-9FDE-807A564F1DCC}">
      <dgm:prSet/>
      <dgm:spPr/>
      <dgm:t>
        <a:bodyPr/>
        <a:lstStyle/>
        <a:p>
          <a:pPr algn="ctr"/>
          <a:endParaRPr lang="en-US" sz="1800" b="1">
            <a:solidFill>
              <a:schemeClr val="tx1"/>
            </a:solidFill>
          </a:endParaRPr>
        </a:p>
      </dgm:t>
    </dgm:pt>
    <dgm:pt modelId="{F46781C5-C62F-4B11-AAC6-EED1351B2E42}" type="sibTrans" cxnId="{EEA53AC1-6A41-44B0-9FDE-807A564F1DCC}">
      <dgm:prSet/>
      <dgm:spPr/>
      <dgm:t>
        <a:bodyPr/>
        <a:lstStyle/>
        <a:p>
          <a:pPr algn="ctr"/>
          <a:endParaRPr lang="en-US" sz="1800" b="1">
            <a:solidFill>
              <a:schemeClr val="tx1"/>
            </a:solidFill>
          </a:endParaRPr>
        </a:p>
      </dgm:t>
    </dgm:pt>
    <dgm:pt modelId="{4CA22886-CC15-4EBE-A1B8-9E55CC6439DF}">
      <dgm:prSet phldrT="[Text]" custT="1"/>
      <dgm:spPr/>
      <dgm:t>
        <a:bodyPr/>
        <a:lstStyle/>
        <a:p>
          <a:pPr algn="ctr"/>
          <a:r>
            <a:rPr lang="en-US" sz="1800" b="1"/>
            <a:t>Sport Skills</a:t>
          </a:r>
        </a:p>
      </dgm:t>
    </dgm:pt>
    <dgm:pt modelId="{D94EDE2A-CBA9-4503-B92C-6E9B01FFE238}" type="parTrans" cxnId="{10E66427-CD88-4640-89D3-A1ADC99FC00D}">
      <dgm:prSet/>
      <dgm:spPr/>
      <dgm:t>
        <a:bodyPr/>
        <a:lstStyle/>
        <a:p>
          <a:pPr algn="ctr"/>
          <a:endParaRPr lang="en-US" sz="1800" b="1">
            <a:solidFill>
              <a:schemeClr val="tx1"/>
            </a:solidFill>
          </a:endParaRPr>
        </a:p>
      </dgm:t>
    </dgm:pt>
    <dgm:pt modelId="{E3C5805E-ECF5-4695-AE29-E598E3A4475B}" type="sibTrans" cxnId="{10E66427-CD88-4640-89D3-A1ADC99FC00D}">
      <dgm:prSet/>
      <dgm:spPr/>
      <dgm:t>
        <a:bodyPr/>
        <a:lstStyle/>
        <a:p>
          <a:pPr algn="ctr"/>
          <a:endParaRPr lang="en-US" sz="1800" b="1">
            <a:solidFill>
              <a:schemeClr val="tx1"/>
            </a:solidFill>
          </a:endParaRPr>
        </a:p>
      </dgm:t>
    </dgm:pt>
    <dgm:pt modelId="{2C3B7E0A-C5D3-46C7-AD85-16698F3EA64C}">
      <dgm:prSet phldrT="[Text]" custT="1"/>
      <dgm:spPr/>
      <dgm:t>
        <a:bodyPr/>
        <a:lstStyle/>
        <a:p>
          <a:pPr algn="ctr"/>
          <a:r>
            <a:rPr lang="en-US" sz="1800" b="1"/>
            <a:t>Correction of Abnormal Biomechanics</a:t>
          </a:r>
        </a:p>
      </dgm:t>
    </dgm:pt>
    <dgm:pt modelId="{D16AD983-7830-4F0E-B1A6-5DD1A3637D55}" type="parTrans" cxnId="{61B2381A-EEC3-4AFB-9938-2B01A17DE977}">
      <dgm:prSet/>
      <dgm:spPr/>
      <dgm:t>
        <a:bodyPr/>
        <a:lstStyle/>
        <a:p>
          <a:pPr algn="ctr"/>
          <a:endParaRPr lang="en-US" sz="1800" b="1">
            <a:solidFill>
              <a:schemeClr val="tx1"/>
            </a:solidFill>
          </a:endParaRPr>
        </a:p>
      </dgm:t>
    </dgm:pt>
    <dgm:pt modelId="{B60EA4DB-E742-461C-9E89-1C0F93B358E8}" type="sibTrans" cxnId="{61B2381A-EEC3-4AFB-9938-2B01A17DE977}">
      <dgm:prSet/>
      <dgm:spPr/>
      <dgm:t>
        <a:bodyPr/>
        <a:lstStyle/>
        <a:p>
          <a:pPr algn="ctr"/>
          <a:endParaRPr lang="en-US" sz="1800" b="1">
            <a:solidFill>
              <a:schemeClr val="tx1"/>
            </a:solidFill>
          </a:endParaRPr>
        </a:p>
      </dgm:t>
    </dgm:pt>
    <dgm:pt modelId="{BE73D930-7815-41B9-AD2F-1F56D2D6FF94}">
      <dgm:prSet phldrT="[Text]" custT="1"/>
      <dgm:spPr/>
      <dgm:t>
        <a:bodyPr/>
        <a:lstStyle/>
        <a:p>
          <a:pPr algn="ctr"/>
          <a:r>
            <a:rPr lang="en-US" sz="1800" b="1"/>
            <a:t>Functional Exercises</a:t>
          </a:r>
        </a:p>
      </dgm:t>
    </dgm:pt>
    <dgm:pt modelId="{5D73D3DD-3658-45C5-A7EA-295BC518C871}" type="parTrans" cxnId="{70757266-8ED8-4C88-BB27-BD95015922E3}">
      <dgm:prSet/>
      <dgm:spPr/>
      <dgm:t>
        <a:bodyPr/>
        <a:lstStyle/>
        <a:p>
          <a:pPr algn="ctr"/>
          <a:endParaRPr lang="en-US" sz="1800" b="1">
            <a:solidFill>
              <a:schemeClr val="tx1"/>
            </a:solidFill>
          </a:endParaRPr>
        </a:p>
      </dgm:t>
    </dgm:pt>
    <dgm:pt modelId="{8C080AD5-E055-4A46-A5C8-B73CB154E834}" type="sibTrans" cxnId="{70757266-8ED8-4C88-BB27-BD95015922E3}">
      <dgm:prSet/>
      <dgm:spPr/>
      <dgm:t>
        <a:bodyPr/>
        <a:lstStyle/>
        <a:p>
          <a:pPr algn="ctr"/>
          <a:endParaRPr lang="en-US" sz="1800" b="1">
            <a:solidFill>
              <a:schemeClr val="tx1"/>
            </a:solidFill>
          </a:endParaRPr>
        </a:p>
      </dgm:t>
    </dgm:pt>
    <dgm:pt modelId="{AA847AF4-A341-477F-A643-C1074DC2FE96}">
      <dgm:prSet phldrT="[Text]" custT="1"/>
      <dgm:spPr/>
      <dgm:t>
        <a:bodyPr/>
        <a:lstStyle/>
        <a:p>
          <a:pPr algn="ctr"/>
          <a:r>
            <a:rPr lang="en-US" sz="1800" b="1"/>
            <a:t>Maintenance of Cardiovascular Fitness</a:t>
          </a:r>
        </a:p>
      </dgm:t>
    </dgm:pt>
    <dgm:pt modelId="{8ED30E22-16E9-4A6F-AB99-44FF940C3AC4}" type="parTrans" cxnId="{358A53DD-8F0F-4802-8128-7D1F20EEF8A9}">
      <dgm:prSet/>
      <dgm:spPr/>
      <dgm:t>
        <a:bodyPr/>
        <a:lstStyle/>
        <a:p>
          <a:pPr algn="ctr"/>
          <a:endParaRPr lang="en-US" sz="1800" b="1">
            <a:solidFill>
              <a:schemeClr val="tx1"/>
            </a:solidFill>
          </a:endParaRPr>
        </a:p>
      </dgm:t>
    </dgm:pt>
    <dgm:pt modelId="{6646EE86-31A1-4DD1-85F8-7D4F92DEA7D3}" type="sibTrans" cxnId="{358A53DD-8F0F-4802-8128-7D1F20EEF8A9}">
      <dgm:prSet/>
      <dgm:spPr/>
      <dgm:t>
        <a:bodyPr/>
        <a:lstStyle/>
        <a:p>
          <a:pPr algn="ctr"/>
          <a:endParaRPr lang="en-US" sz="1800" b="1">
            <a:solidFill>
              <a:schemeClr val="tx1"/>
            </a:solidFill>
          </a:endParaRPr>
        </a:p>
      </dgm:t>
    </dgm:pt>
    <dgm:pt modelId="{46A07B6F-22C6-414C-B892-B0BBD76649B2}">
      <dgm:prSet phldrT="[Text]" custT="1"/>
      <dgm:spPr/>
      <dgm:t>
        <a:bodyPr/>
        <a:lstStyle/>
        <a:p>
          <a:pPr algn="ctr"/>
          <a:r>
            <a:rPr lang="en-US" sz="1800" b="1"/>
            <a:t>Psychology</a:t>
          </a:r>
        </a:p>
      </dgm:t>
    </dgm:pt>
    <dgm:pt modelId="{E82C2D74-1E02-4302-857F-300050F0C25B}" type="parTrans" cxnId="{13841008-E0A5-4BC9-AC96-75CC01CBDD7E}">
      <dgm:prSet/>
      <dgm:spPr/>
      <dgm:t>
        <a:bodyPr/>
        <a:lstStyle/>
        <a:p>
          <a:pPr algn="ctr"/>
          <a:endParaRPr lang="en-US" sz="1800" b="1">
            <a:solidFill>
              <a:schemeClr val="tx1"/>
            </a:solidFill>
          </a:endParaRPr>
        </a:p>
      </dgm:t>
    </dgm:pt>
    <dgm:pt modelId="{44DC28E7-7A99-43F0-9283-9978C1E73380}" type="sibTrans" cxnId="{13841008-E0A5-4BC9-AC96-75CC01CBDD7E}">
      <dgm:prSet/>
      <dgm:spPr/>
      <dgm:t>
        <a:bodyPr/>
        <a:lstStyle/>
        <a:p>
          <a:pPr algn="ctr"/>
          <a:endParaRPr lang="en-US" sz="1800" b="1">
            <a:solidFill>
              <a:schemeClr val="tx1"/>
            </a:solidFill>
          </a:endParaRPr>
        </a:p>
      </dgm:t>
    </dgm:pt>
    <dgm:pt modelId="{BDDA3CDB-6F55-4A9A-B070-55B80923861C}" type="pres">
      <dgm:prSet presAssocID="{691BF6E6-9EBA-42B2-9314-87C5F69C4E48}" presName="Name0" presStyleCnt="0">
        <dgm:presLayoutVars>
          <dgm:dir/>
          <dgm:resizeHandles val="exact"/>
        </dgm:presLayoutVars>
      </dgm:prSet>
      <dgm:spPr/>
    </dgm:pt>
    <dgm:pt modelId="{3E0FAD69-5880-4B91-B1E1-E4628E832366}" type="pres">
      <dgm:prSet presAssocID="{691BF6E6-9EBA-42B2-9314-87C5F69C4E48}" presName="cycle" presStyleCnt="0"/>
      <dgm:spPr/>
    </dgm:pt>
    <dgm:pt modelId="{D5F10C45-B38D-4FD7-A1C8-BB7C22D3DA26}" type="pres">
      <dgm:prSet presAssocID="{29087E60-3ED4-49BA-83B5-7D930944AEE7}" presName="nodeFirstNode" presStyleLbl="node1" presStyleIdx="0" presStyleCnt="8" custScaleX="166044">
        <dgm:presLayoutVars>
          <dgm:bulletEnabled val="1"/>
        </dgm:presLayoutVars>
      </dgm:prSet>
      <dgm:spPr/>
    </dgm:pt>
    <dgm:pt modelId="{37848E99-6D46-4BFF-907D-0656FDC5CF14}" type="pres">
      <dgm:prSet presAssocID="{52D24784-507B-4955-BF4E-7D00CC42E9DF}" presName="sibTransFirstNode" presStyleLbl="bgShp" presStyleIdx="0" presStyleCnt="1"/>
      <dgm:spPr/>
    </dgm:pt>
    <dgm:pt modelId="{1041D9B9-0C66-436E-B890-2FB99E899224}" type="pres">
      <dgm:prSet presAssocID="{470400DA-3900-4DD0-85EA-BA5E45A5DB88}" presName="nodeFollowingNodes" presStyleLbl="node1" presStyleIdx="1" presStyleCnt="8" custRadScaleRad="100571" custRadScaleInc="32278">
        <dgm:presLayoutVars>
          <dgm:bulletEnabled val="1"/>
        </dgm:presLayoutVars>
      </dgm:prSet>
      <dgm:spPr/>
    </dgm:pt>
    <dgm:pt modelId="{16D1322C-4113-4C7E-9B6D-30DF081F176D}" type="pres">
      <dgm:prSet presAssocID="{711C429A-696F-4DB5-8A6B-9057BE2105A8}" presName="nodeFollowingNodes" presStyleLbl="node1" presStyleIdx="2" presStyleCnt="8" custScaleX="155200" custScaleY="105169">
        <dgm:presLayoutVars>
          <dgm:bulletEnabled val="1"/>
        </dgm:presLayoutVars>
      </dgm:prSet>
      <dgm:spPr/>
    </dgm:pt>
    <dgm:pt modelId="{0B44B9AC-7287-4143-B366-31D27799875B}" type="pres">
      <dgm:prSet presAssocID="{BE73D930-7815-41B9-AD2F-1F56D2D6FF94}" presName="nodeFollowingNodes" presStyleLbl="node1" presStyleIdx="3" presStyleCnt="8" custRadScaleRad="93202" custRadScaleInc="-21897">
        <dgm:presLayoutVars>
          <dgm:bulletEnabled val="1"/>
        </dgm:presLayoutVars>
      </dgm:prSet>
      <dgm:spPr/>
    </dgm:pt>
    <dgm:pt modelId="{0694863C-471D-4332-BDFB-B3B57DAAE89D}" type="pres">
      <dgm:prSet presAssocID="{4CA22886-CC15-4EBE-A1B8-9E55CC6439DF}" presName="nodeFollowingNodes" presStyleLbl="node1" presStyleIdx="4" presStyleCnt="8">
        <dgm:presLayoutVars>
          <dgm:bulletEnabled val="1"/>
        </dgm:presLayoutVars>
      </dgm:prSet>
      <dgm:spPr/>
    </dgm:pt>
    <dgm:pt modelId="{ECD9D259-1C4F-42B0-8CD1-01247DAF0BD0}" type="pres">
      <dgm:prSet presAssocID="{2C3B7E0A-C5D3-46C7-AD85-16698F3EA64C}" presName="nodeFollowingNodes" presStyleLbl="node1" presStyleIdx="5" presStyleCnt="8" custScaleX="122651" custRadScaleRad="104295" custRadScaleInc="32772">
        <dgm:presLayoutVars>
          <dgm:bulletEnabled val="1"/>
        </dgm:presLayoutVars>
      </dgm:prSet>
      <dgm:spPr/>
    </dgm:pt>
    <dgm:pt modelId="{67848163-A70D-49B7-86F2-2455CAC91444}" type="pres">
      <dgm:prSet presAssocID="{AA847AF4-A341-477F-A643-C1074DC2FE96}" presName="nodeFollowingNodes" presStyleLbl="node1" presStyleIdx="6" presStyleCnt="8" custScaleX="173579" custScaleY="112023">
        <dgm:presLayoutVars>
          <dgm:bulletEnabled val="1"/>
        </dgm:presLayoutVars>
      </dgm:prSet>
      <dgm:spPr/>
    </dgm:pt>
    <dgm:pt modelId="{D8E0A3FA-ED5C-48ED-8717-FF0F6A2EC238}" type="pres">
      <dgm:prSet presAssocID="{46A07B6F-22C6-414C-B892-B0BBD76649B2}" presName="nodeFollowingNodes" presStyleLbl="node1" presStyleIdx="7" presStyleCnt="8" custRadScaleRad="110917" custRadScaleInc="-31305">
        <dgm:presLayoutVars>
          <dgm:bulletEnabled val="1"/>
        </dgm:presLayoutVars>
      </dgm:prSet>
      <dgm:spPr/>
    </dgm:pt>
  </dgm:ptLst>
  <dgm:cxnLst>
    <dgm:cxn modelId="{13841008-E0A5-4BC9-AC96-75CC01CBDD7E}" srcId="{691BF6E6-9EBA-42B2-9314-87C5F69C4E48}" destId="{46A07B6F-22C6-414C-B892-B0BBD76649B2}" srcOrd="7" destOrd="0" parTransId="{E82C2D74-1E02-4302-857F-300050F0C25B}" sibTransId="{44DC28E7-7A99-43F0-9283-9978C1E73380}"/>
    <dgm:cxn modelId="{881CE00F-2AB5-4524-852F-EAE5FF3FBBA7}" type="presOf" srcId="{AA847AF4-A341-477F-A643-C1074DC2FE96}" destId="{67848163-A70D-49B7-86F2-2455CAC91444}" srcOrd="0" destOrd="0" presId="urn:microsoft.com/office/officeart/2005/8/layout/cycle3"/>
    <dgm:cxn modelId="{4032E412-E2D3-4C2E-982C-25E6CF87337E}" type="presOf" srcId="{691BF6E6-9EBA-42B2-9314-87C5F69C4E48}" destId="{BDDA3CDB-6F55-4A9A-B070-55B80923861C}" srcOrd="0" destOrd="0" presId="urn:microsoft.com/office/officeart/2005/8/layout/cycle3"/>
    <dgm:cxn modelId="{61B2381A-EEC3-4AFB-9938-2B01A17DE977}" srcId="{691BF6E6-9EBA-42B2-9314-87C5F69C4E48}" destId="{2C3B7E0A-C5D3-46C7-AD85-16698F3EA64C}" srcOrd="5" destOrd="0" parTransId="{D16AD983-7830-4F0E-B1A6-5DD1A3637D55}" sibTransId="{B60EA4DB-E742-461C-9E89-1C0F93B358E8}"/>
    <dgm:cxn modelId="{10E66427-CD88-4640-89D3-A1ADC99FC00D}" srcId="{691BF6E6-9EBA-42B2-9314-87C5F69C4E48}" destId="{4CA22886-CC15-4EBE-A1B8-9E55CC6439DF}" srcOrd="4" destOrd="0" parTransId="{D94EDE2A-CBA9-4503-B92C-6E9B01FFE238}" sibTransId="{E3C5805E-ECF5-4695-AE29-E598E3A4475B}"/>
    <dgm:cxn modelId="{C1C6922C-E643-495A-BE64-D564A6D9524F}" type="presOf" srcId="{BE73D930-7815-41B9-AD2F-1F56D2D6FF94}" destId="{0B44B9AC-7287-4143-B366-31D27799875B}" srcOrd="0" destOrd="0" presId="urn:microsoft.com/office/officeart/2005/8/layout/cycle3"/>
    <dgm:cxn modelId="{70757266-8ED8-4C88-BB27-BD95015922E3}" srcId="{691BF6E6-9EBA-42B2-9314-87C5F69C4E48}" destId="{BE73D930-7815-41B9-AD2F-1F56D2D6FF94}" srcOrd="3" destOrd="0" parTransId="{5D73D3DD-3658-45C5-A7EA-295BC518C871}" sibTransId="{8C080AD5-E055-4A46-A5C8-B73CB154E834}"/>
    <dgm:cxn modelId="{34F95E6D-8AE0-4638-9155-7A4D34A91788}" type="presOf" srcId="{470400DA-3900-4DD0-85EA-BA5E45A5DB88}" destId="{1041D9B9-0C66-436E-B890-2FB99E899224}" srcOrd="0" destOrd="0" presId="urn:microsoft.com/office/officeart/2005/8/layout/cycle3"/>
    <dgm:cxn modelId="{564F4258-5127-4C33-8E5F-5BEDB3149862}" srcId="{691BF6E6-9EBA-42B2-9314-87C5F69C4E48}" destId="{470400DA-3900-4DD0-85EA-BA5E45A5DB88}" srcOrd="1" destOrd="0" parTransId="{D93D1CAE-BAE2-4A82-88EC-3CE11DC7F6DB}" sibTransId="{FFB905B3-7010-4CD9-A625-2D0D68FF555D}"/>
    <dgm:cxn modelId="{818CA97A-E8F7-4F54-8C39-36956CEFB526}" type="presOf" srcId="{52D24784-507B-4955-BF4E-7D00CC42E9DF}" destId="{37848E99-6D46-4BFF-907D-0656FDC5CF14}" srcOrd="0" destOrd="0" presId="urn:microsoft.com/office/officeart/2005/8/layout/cycle3"/>
    <dgm:cxn modelId="{053B868A-FBC8-41E2-A0D5-C437C889C162}" type="presOf" srcId="{4CA22886-CC15-4EBE-A1B8-9E55CC6439DF}" destId="{0694863C-471D-4332-BDFB-B3B57DAAE89D}" srcOrd="0" destOrd="0" presId="urn:microsoft.com/office/officeart/2005/8/layout/cycle3"/>
    <dgm:cxn modelId="{2D13D9A9-C4F0-4E48-A834-211502AD8D22}" type="presOf" srcId="{711C429A-696F-4DB5-8A6B-9057BE2105A8}" destId="{16D1322C-4113-4C7E-9B6D-30DF081F176D}" srcOrd="0" destOrd="0" presId="urn:microsoft.com/office/officeart/2005/8/layout/cycle3"/>
    <dgm:cxn modelId="{547752C0-E77E-4A6C-801B-DF114CA82B91}" type="presOf" srcId="{46A07B6F-22C6-414C-B892-B0BBD76649B2}" destId="{D8E0A3FA-ED5C-48ED-8717-FF0F6A2EC238}" srcOrd="0" destOrd="0" presId="urn:microsoft.com/office/officeart/2005/8/layout/cycle3"/>
    <dgm:cxn modelId="{80B3F0C0-8752-4F42-AD85-96319CA36704}" type="presOf" srcId="{29087E60-3ED4-49BA-83B5-7D930944AEE7}" destId="{D5F10C45-B38D-4FD7-A1C8-BB7C22D3DA26}" srcOrd="0" destOrd="0" presId="urn:microsoft.com/office/officeart/2005/8/layout/cycle3"/>
    <dgm:cxn modelId="{EEA53AC1-6A41-44B0-9FDE-807A564F1DCC}" srcId="{691BF6E6-9EBA-42B2-9314-87C5F69C4E48}" destId="{711C429A-696F-4DB5-8A6B-9057BE2105A8}" srcOrd="2" destOrd="0" parTransId="{21DDFB37-1B78-43FC-B113-47DE13315E23}" sibTransId="{F46781C5-C62F-4B11-AAC6-EED1351B2E42}"/>
    <dgm:cxn modelId="{C41035D5-574A-4815-BD02-E5FD07DD67E5}" srcId="{691BF6E6-9EBA-42B2-9314-87C5F69C4E48}" destId="{29087E60-3ED4-49BA-83B5-7D930944AEE7}" srcOrd="0" destOrd="0" parTransId="{053E1C2A-CBE9-4508-A076-5B938FCBC276}" sibTransId="{52D24784-507B-4955-BF4E-7D00CC42E9DF}"/>
    <dgm:cxn modelId="{358A53DD-8F0F-4802-8128-7D1F20EEF8A9}" srcId="{691BF6E6-9EBA-42B2-9314-87C5F69C4E48}" destId="{AA847AF4-A341-477F-A643-C1074DC2FE96}" srcOrd="6" destOrd="0" parTransId="{8ED30E22-16E9-4A6F-AB99-44FF940C3AC4}" sibTransId="{6646EE86-31A1-4DD1-85F8-7D4F92DEA7D3}"/>
    <dgm:cxn modelId="{18C4CCEB-35B5-45CE-8E59-70EA374F12F8}" type="presOf" srcId="{2C3B7E0A-C5D3-46C7-AD85-16698F3EA64C}" destId="{ECD9D259-1C4F-42B0-8CD1-01247DAF0BD0}" srcOrd="0" destOrd="0" presId="urn:microsoft.com/office/officeart/2005/8/layout/cycle3"/>
    <dgm:cxn modelId="{55EE282A-90DF-4B86-AB93-401328208306}" type="presParOf" srcId="{BDDA3CDB-6F55-4A9A-B070-55B80923861C}" destId="{3E0FAD69-5880-4B91-B1E1-E4628E832366}" srcOrd="0" destOrd="0" presId="urn:microsoft.com/office/officeart/2005/8/layout/cycle3"/>
    <dgm:cxn modelId="{89345DB0-8106-405E-B00C-CC1837443A61}" type="presParOf" srcId="{3E0FAD69-5880-4B91-B1E1-E4628E832366}" destId="{D5F10C45-B38D-4FD7-A1C8-BB7C22D3DA26}" srcOrd="0" destOrd="0" presId="urn:microsoft.com/office/officeart/2005/8/layout/cycle3"/>
    <dgm:cxn modelId="{AB606ECE-01CE-4DDF-A966-80B556F60E97}" type="presParOf" srcId="{3E0FAD69-5880-4B91-B1E1-E4628E832366}" destId="{37848E99-6D46-4BFF-907D-0656FDC5CF14}" srcOrd="1" destOrd="0" presId="urn:microsoft.com/office/officeart/2005/8/layout/cycle3"/>
    <dgm:cxn modelId="{3EB4A0F9-5AE4-40ED-8A8F-822DE4B1AA81}" type="presParOf" srcId="{3E0FAD69-5880-4B91-B1E1-E4628E832366}" destId="{1041D9B9-0C66-436E-B890-2FB99E899224}" srcOrd="2" destOrd="0" presId="urn:microsoft.com/office/officeart/2005/8/layout/cycle3"/>
    <dgm:cxn modelId="{147BDE24-E8EE-40DD-8016-BC35F2209B5E}" type="presParOf" srcId="{3E0FAD69-5880-4B91-B1E1-E4628E832366}" destId="{16D1322C-4113-4C7E-9B6D-30DF081F176D}" srcOrd="3" destOrd="0" presId="urn:microsoft.com/office/officeart/2005/8/layout/cycle3"/>
    <dgm:cxn modelId="{84E8D70B-EA44-4B6E-856F-41190443A8C9}" type="presParOf" srcId="{3E0FAD69-5880-4B91-B1E1-E4628E832366}" destId="{0B44B9AC-7287-4143-B366-31D27799875B}" srcOrd="4" destOrd="0" presId="urn:microsoft.com/office/officeart/2005/8/layout/cycle3"/>
    <dgm:cxn modelId="{160280FD-A124-4167-893A-44EA1BF501D6}" type="presParOf" srcId="{3E0FAD69-5880-4B91-B1E1-E4628E832366}" destId="{0694863C-471D-4332-BDFB-B3B57DAAE89D}" srcOrd="5" destOrd="0" presId="urn:microsoft.com/office/officeart/2005/8/layout/cycle3"/>
    <dgm:cxn modelId="{CB3D3865-230E-46B6-BF25-A1D09C16904A}" type="presParOf" srcId="{3E0FAD69-5880-4B91-B1E1-E4628E832366}" destId="{ECD9D259-1C4F-42B0-8CD1-01247DAF0BD0}" srcOrd="6" destOrd="0" presId="urn:microsoft.com/office/officeart/2005/8/layout/cycle3"/>
    <dgm:cxn modelId="{5CFFD114-0BA6-4761-BC90-1BA19848AA31}" type="presParOf" srcId="{3E0FAD69-5880-4B91-B1E1-E4628E832366}" destId="{67848163-A70D-49B7-86F2-2455CAC91444}" srcOrd="7" destOrd="0" presId="urn:microsoft.com/office/officeart/2005/8/layout/cycle3"/>
    <dgm:cxn modelId="{E0BD12D0-61BB-4B3E-A293-3CA7453AD7CC}" type="presParOf" srcId="{3E0FAD69-5880-4B91-B1E1-E4628E832366}" destId="{D8E0A3FA-ED5C-48ED-8717-FF0F6A2EC238}" srcOrd="8"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71C1DD-CBF2-4EAA-894F-914FD6BD8B20}"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US"/>
        </a:p>
      </dgm:t>
    </dgm:pt>
    <dgm:pt modelId="{4025A625-845E-4D3D-8766-192F123C3CC9}">
      <dgm:prSet phldrT="[Text]" custT="1"/>
      <dgm:spPr/>
      <dgm:t>
        <a:bodyPr/>
        <a:lstStyle/>
        <a:p>
          <a:pPr algn="ctr"/>
          <a:r>
            <a:rPr lang="en-US" sz="2800" b="1"/>
            <a:t>Initial stage</a:t>
          </a:r>
        </a:p>
      </dgm:t>
    </dgm:pt>
    <dgm:pt modelId="{34A74EA4-246C-41C1-99B0-20F90720363C}" type="parTrans" cxnId="{AC7DC4DB-4BEC-48A9-89FC-1EC4AF7D2472}">
      <dgm:prSet/>
      <dgm:spPr/>
      <dgm:t>
        <a:bodyPr/>
        <a:lstStyle/>
        <a:p>
          <a:endParaRPr lang="en-US"/>
        </a:p>
      </dgm:t>
    </dgm:pt>
    <dgm:pt modelId="{3B5B71F5-F6D9-4FC7-BA6C-CA5D4AC8F345}" type="sibTrans" cxnId="{AC7DC4DB-4BEC-48A9-89FC-1EC4AF7D2472}">
      <dgm:prSet/>
      <dgm:spPr/>
      <dgm:t>
        <a:bodyPr/>
        <a:lstStyle/>
        <a:p>
          <a:endParaRPr lang="en-US"/>
        </a:p>
      </dgm:t>
    </dgm:pt>
    <dgm:pt modelId="{1D70A65C-E86F-42E8-9CEE-9EE5E802EA8F}">
      <dgm:prSet phldrT="[Text]" custT="1"/>
      <dgm:spPr/>
      <dgm:t>
        <a:bodyPr/>
        <a:lstStyle/>
        <a:p>
          <a:pPr algn="ctr"/>
          <a:r>
            <a:rPr lang="en-US" sz="2000" b="1"/>
            <a:t>Intermediate / Preparticipation stage</a:t>
          </a:r>
        </a:p>
      </dgm:t>
    </dgm:pt>
    <dgm:pt modelId="{CA01FB31-332C-47B9-931C-51A4E70CC6E9}" type="parTrans" cxnId="{A2654F3C-067B-47B5-B992-216A7AA6D0A5}">
      <dgm:prSet/>
      <dgm:spPr/>
      <dgm:t>
        <a:bodyPr/>
        <a:lstStyle/>
        <a:p>
          <a:endParaRPr lang="en-US"/>
        </a:p>
      </dgm:t>
    </dgm:pt>
    <dgm:pt modelId="{FFE75095-E613-471F-A342-31D6CD15BFB7}" type="sibTrans" cxnId="{A2654F3C-067B-47B5-B992-216A7AA6D0A5}">
      <dgm:prSet/>
      <dgm:spPr/>
      <dgm:t>
        <a:bodyPr/>
        <a:lstStyle/>
        <a:p>
          <a:endParaRPr lang="en-US"/>
        </a:p>
      </dgm:t>
    </dgm:pt>
    <dgm:pt modelId="{B17ED91B-8ADC-4A33-95BD-DB6C55822EDB}">
      <dgm:prSet phldrT="[Text]" custT="1"/>
      <dgm:spPr/>
      <dgm:t>
        <a:bodyPr/>
        <a:lstStyle/>
        <a:p>
          <a:pPr algn="ctr"/>
          <a:r>
            <a:rPr lang="en-US" sz="2800" b="1"/>
            <a:t>Advance stage</a:t>
          </a:r>
        </a:p>
      </dgm:t>
    </dgm:pt>
    <dgm:pt modelId="{8A39E8F1-278E-4AF9-A143-BB2202C2CCC7}" type="parTrans" cxnId="{18B3E8D4-1D3E-4D01-A4C0-D94AB0F8E96A}">
      <dgm:prSet/>
      <dgm:spPr/>
      <dgm:t>
        <a:bodyPr/>
        <a:lstStyle/>
        <a:p>
          <a:endParaRPr lang="en-US"/>
        </a:p>
      </dgm:t>
    </dgm:pt>
    <dgm:pt modelId="{47BF0877-698C-440F-A7D8-60204739B53E}" type="sibTrans" cxnId="{18B3E8D4-1D3E-4D01-A4C0-D94AB0F8E96A}">
      <dgm:prSet/>
      <dgm:spPr/>
      <dgm:t>
        <a:bodyPr/>
        <a:lstStyle/>
        <a:p>
          <a:endParaRPr lang="en-US"/>
        </a:p>
      </dgm:t>
    </dgm:pt>
    <dgm:pt modelId="{FAE85F73-A603-4B43-9703-9CB7F2A6C3AF}">
      <dgm:prSet/>
      <dgm:spPr/>
      <dgm:t>
        <a:bodyPr/>
        <a:lstStyle/>
        <a:p>
          <a:endParaRPr lang="en-US"/>
        </a:p>
      </dgm:t>
    </dgm:pt>
    <dgm:pt modelId="{D3E89B4C-4F45-44FA-B938-D3BF9E20E5AA}" type="parTrans" cxnId="{AEA9BD35-C037-4490-A450-E2200FE21995}">
      <dgm:prSet/>
      <dgm:spPr/>
      <dgm:t>
        <a:bodyPr/>
        <a:lstStyle/>
        <a:p>
          <a:endParaRPr lang="en-US"/>
        </a:p>
      </dgm:t>
    </dgm:pt>
    <dgm:pt modelId="{8443CFAB-2EC1-4F77-80FD-E160CCB7798A}" type="sibTrans" cxnId="{AEA9BD35-C037-4490-A450-E2200FE21995}">
      <dgm:prSet/>
      <dgm:spPr/>
      <dgm:t>
        <a:bodyPr/>
        <a:lstStyle/>
        <a:p>
          <a:endParaRPr lang="en-US"/>
        </a:p>
      </dgm:t>
    </dgm:pt>
    <dgm:pt modelId="{99B08568-9B04-4574-B923-DF1949D026D4}" type="pres">
      <dgm:prSet presAssocID="{5C71C1DD-CBF2-4EAA-894F-914FD6BD8B20}" presName="rootnode" presStyleCnt="0">
        <dgm:presLayoutVars>
          <dgm:chMax/>
          <dgm:chPref/>
          <dgm:dir/>
          <dgm:animLvl val="lvl"/>
        </dgm:presLayoutVars>
      </dgm:prSet>
      <dgm:spPr/>
    </dgm:pt>
    <dgm:pt modelId="{E818FF8C-5F7D-4052-8803-F21FF451415A}" type="pres">
      <dgm:prSet presAssocID="{4025A625-845E-4D3D-8766-192F123C3CC9}" presName="composite" presStyleCnt="0"/>
      <dgm:spPr/>
    </dgm:pt>
    <dgm:pt modelId="{DAFD0BC0-1232-443C-A8B9-4C132C35A400}" type="pres">
      <dgm:prSet presAssocID="{4025A625-845E-4D3D-8766-192F123C3CC9}" presName="LShape" presStyleLbl="alignNode1" presStyleIdx="0" presStyleCnt="7"/>
      <dgm:spPr/>
    </dgm:pt>
    <dgm:pt modelId="{3A58269A-53FD-4E76-AC08-72A612C38E39}" type="pres">
      <dgm:prSet presAssocID="{4025A625-845E-4D3D-8766-192F123C3CC9}" presName="ParentText" presStyleLbl="revTx" presStyleIdx="0" presStyleCnt="4">
        <dgm:presLayoutVars>
          <dgm:chMax val="0"/>
          <dgm:chPref val="0"/>
          <dgm:bulletEnabled val="1"/>
        </dgm:presLayoutVars>
      </dgm:prSet>
      <dgm:spPr/>
    </dgm:pt>
    <dgm:pt modelId="{44EC23E6-B75D-4DFD-AB14-70CA142D1251}" type="pres">
      <dgm:prSet presAssocID="{4025A625-845E-4D3D-8766-192F123C3CC9}" presName="Triangle" presStyleLbl="alignNode1" presStyleIdx="1" presStyleCnt="7"/>
      <dgm:spPr/>
    </dgm:pt>
    <dgm:pt modelId="{FD3359C1-C20A-40BC-B9B2-B99828FDCE82}" type="pres">
      <dgm:prSet presAssocID="{3B5B71F5-F6D9-4FC7-BA6C-CA5D4AC8F345}" presName="sibTrans" presStyleCnt="0"/>
      <dgm:spPr/>
    </dgm:pt>
    <dgm:pt modelId="{D660DCEB-F993-489A-8014-395EE9F554BF}" type="pres">
      <dgm:prSet presAssocID="{3B5B71F5-F6D9-4FC7-BA6C-CA5D4AC8F345}" presName="space" presStyleCnt="0"/>
      <dgm:spPr/>
    </dgm:pt>
    <dgm:pt modelId="{A4918245-7133-4510-BB5F-E6649C542CFC}" type="pres">
      <dgm:prSet presAssocID="{1D70A65C-E86F-42E8-9CEE-9EE5E802EA8F}" presName="composite" presStyleCnt="0"/>
      <dgm:spPr/>
    </dgm:pt>
    <dgm:pt modelId="{837D051A-8EC8-4B54-A029-CCEDB85FB51B}" type="pres">
      <dgm:prSet presAssocID="{1D70A65C-E86F-42E8-9CEE-9EE5E802EA8F}" presName="LShape" presStyleLbl="alignNode1" presStyleIdx="2" presStyleCnt="7"/>
      <dgm:spPr/>
    </dgm:pt>
    <dgm:pt modelId="{743DE6D9-C785-45EC-A139-CACC7A4764E7}" type="pres">
      <dgm:prSet presAssocID="{1D70A65C-E86F-42E8-9CEE-9EE5E802EA8F}" presName="ParentText" presStyleLbl="revTx" presStyleIdx="1" presStyleCnt="4" custScaleX="100006" custLinFactNeighborX="425">
        <dgm:presLayoutVars>
          <dgm:chMax val="0"/>
          <dgm:chPref val="0"/>
          <dgm:bulletEnabled val="1"/>
        </dgm:presLayoutVars>
      </dgm:prSet>
      <dgm:spPr/>
    </dgm:pt>
    <dgm:pt modelId="{C7C4487E-273C-41D7-AFE1-6938F073DF52}" type="pres">
      <dgm:prSet presAssocID="{1D70A65C-E86F-42E8-9CEE-9EE5E802EA8F}" presName="Triangle" presStyleLbl="alignNode1" presStyleIdx="3" presStyleCnt="7"/>
      <dgm:spPr/>
    </dgm:pt>
    <dgm:pt modelId="{5BE89620-1780-4BFF-93A8-306682F80656}" type="pres">
      <dgm:prSet presAssocID="{FFE75095-E613-471F-A342-31D6CD15BFB7}" presName="sibTrans" presStyleCnt="0"/>
      <dgm:spPr/>
    </dgm:pt>
    <dgm:pt modelId="{4A46B444-395C-408D-8D63-C52FF3AA9FAF}" type="pres">
      <dgm:prSet presAssocID="{FFE75095-E613-471F-A342-31D6CD15BFB7}" presName="space" presStyleCnt="0"/>
      <dgm:spPr/>
    </dgm:pt>
    <dgm:pt modelId="{A302508E-F063-4E3E-9035-FD6A91039DB5}" type="pres">
      <dgm:prSet presAssocID="{B17ED91B-8ADC-4A33-95BD-DB6C55822EDB}" presName="composite" presStyleCnt="0"/>
      <dgm:spPr/>
    </dgm:pt>
    <dgm:pt modelId="{74138B9A-06A1-4BB2-A550-BDCEE9F43732}" type="pres">
      <dgm:prSet presAssocID="{B17ED91B-8ADC-4A33-95BD-DB6C55822EDB}" presName="LShape" presStyleLbl="alignNode1" presStyleIdx="4" presStyleCnt="7"/>
      <dgm:spPr/>
    </dgm:pt>
    <dgm:pt modelId="{3D4B6C6F-5F77-436A-9743-39B1E88E7579}" type="pres">
      <dgm:prSet presAssocID="{B17ED91B-8ADC-4A33-95BD-DB6C55822EDB}" presName="ParentText" presStyleLbl="revTx" presStyleIdx="2" presStyleCnt="4">
        <dgm:presLayoutVars>
          <dgm:chMax val="0"/>
          <dgm:chPref val="0"/>
          <dgm:bulletEnabled val="1"/>
        </dgm:presLayoutVars>
      </dgm:prSet>
      <dgm:spPr/>
    </dgm:pt>
    <dgm:pt modelId="{EA2BD732-5A01-42F8-8156-9AFB2A43A590}" type="pres">
      <dgm:prSet presAssocID="{B17ED91B-8ADC-4A33-95BD-DB6C55822EDB}" presName="Triangle" presStyleLbl="alignNode1" presStyleIdx="5" presStyleCnt="7"/>
      <dgm:spPr/>
    </dgm:pt>
    <dgm:pt modelId="{BC81C8DE-FBF0-4E2B-9521-417AFC841182}" type="pres">
      <dgm:prSet presAssocID="{47BF0877-698C-440F-A7D8-60204739B53E}" presName="sibTrans" presStyleCnt="0"/>
      <dgm:spPr/>
    </dgm:pt>
    <dgm:pt modelId="{FE138745-AB10-46E8-8827-38A9473CDA32}" type="pres">
      <dgm:prSet presAssocID="{47BF0877-698C-440F-A7D8-60204739B53E}" presName="space" presStyleCnt="0"/>
      <dgm:spPr/>
    </dgm:pt>
    <dgm:pt modelId="{70F31582-0DCA-4E33-80EC-701935296005}" type="pres">
      <dgm:prSet presAssocID="{FAE85F73-A603-4B43-9703-9CB7F2A6C3AF}" presName="composite" presStyleCnt="0"/>
      <dgm:spPr/>
    </dgm:pt>
    <dgm:pt modelId="{FC0E7FCE-CFD5-448D-AA5F-91AC7159A3A4}" type="pres">
      <dgm:prSet presAssocID="{FAE85F73-A603-4B43-9703-9CB7F2A6C3AF}" presName="LShape" presStyleLbl="alignNode1" presStyleIdx="6" presStyleCnt="7"/>
      <dgm:spPr/>
    </dgm:pt>
    <dgm:pt modelId="{B800611A-02E7-4856-9B6F-74C777DBBC3F}" type="pres">
      <dgm:prSet presAssocID="{FAE85F73-A603-4B43-9703-9CB7F2A6C3AF}" presName="ParentText" presStyleLbl="revTx" presStyleIdx="3" presStyleCnt="4">
        <dgm:presLayoutVars>
          <dgm:chMax val="0"/>
          <dgm:chPref val="0"/>
          <dgm:bulletEnabled val="1"/>
        </dgm:presLayoutVars>
      </dgm:prSet>
      <dgm:spPr/>
    </dgm:pt>
  </dgm:ptLst>
  <dgm:cxnLst>
    <dgm:cxn modelId="{D3543608-020A-407C-A860-645827D6B85D}" type="presOf" srcId="{4025A625-845E-4D3D-8766-192F123C3CC9}" destId="{3A58269A-53FD-4E76-AC08-72A612C38E39}" srcOrd="0" destOrd="0" presId="urn:microsoft.com/office/officeart/2009/3/layout/StepUpProcess"/>
    <dgm:cxn modelId="{AEA9BD35-C037-4490-A450-E2200FE21995}" srcId="{5C71C1DD-CBF2-4EAA-894F-914FD6BD8B20}" destId="{FAE85F73-A603-4B43-9703-9CB7F2A6C3AF}" srcOrd="3" destOrd="0" parTransId="{D3E89B4C-4F45-44FA-B938-D3BF9E20E5AA}" sibTransId="{8443CFAB-2EC1-4F77-80FD-E160CCB7798A}"/>
    <dgm:cxn modelId="{A2654F3C-067B-47B5-B992-216A7AA6D0A5}" srcId="{5C71C1DD-CBF2-4EAA-894F-914FD6BD8B20}" destId="{1D70A65C-E86F-42E8-9CEE-9EE5E802EA8F}" srcOrd="1" destOrd="0" parTransId="{CA01FB31-332C-47B9-931C-51A4E70CC6E9}" sibTransId="{FFE75095-E613-471F-A342-31D6CD15BFB7}"/>
    <dgm:cxn modelId="{EFBABB40-91C4-4198-B000-F788DFB30A5C}" type="presOf" srcId="{1D70A65C-E86F-42E8-9CEE-9EE5E802EA8F}" destId="{743DE6D9-C785-45EC-A139-CACC7A4764E7}" srcOrd="0" destOrd="0" presId="urn:microsoft.com/office/officeart/2009/3/layout/StepUpProcess"/>
    <dgm:cxn modelId="{9DC13688-04CE-4366-86E0-0D8202ABEB7B}" type="presOf" srcId="{5C71C1DD-CBF2-4EAA-894F-914FD6BD8B20}" destId="{99B08568-9B04-4574-B923-DF1949D026D4}" srcOrd="0" destOrd="0" presId="urn:microsoft.com/office/officeart/2009/3/layout/StepUpProcess"/>
    <dgm:cxn modelId="{CBB8B5A5-6CA6-4A20-8D2F-41D492F44DC0}" type="presOf" srcId="{B17ED91B-8ADC-4A33-95BD-DB6C55822EDB}" destId="{3D4B6C6F-5F77-436A-9743-39B1E88E7579}" srcOrd="0" destOrd="0" presId="urn:microsoft.com/office/officeart/2009/3/layout/StepUpProcess"/>
    <dgm:cxn modelId="{9AFD97B5-AC66-40B2-995C-9542CAB214CD}" type="presOf" srcId="{FAE85F73-A603-4B43-9703-9CB7F2A6C3AF}" destId="{B800611A-02E7-4856-9B6F-74C777DBBC3F}" srcOrd="0" destOrd="0" presId="urn:microsoft.com/office/officeart/2009/3/layout/StepUpProcess"/>
    <dgm:cxn modelId="{18B3E8D4-1D3E-4D01-A4C0-D94AB0F8E96A}" srcId="{5C71C1DD-CBF2-4EAA-894F-914FD6BD8B20}" destId="{B17ED91B-8ADC-4A33-95BD-DB6C55822EDB}" srcOrd="2" destOrd="0" parTransId="{8A39E8F1-278E-4AF9-A143-BB2202C2CCC7}" sibTransId="{47BF0877-698C-440F-A7D8-60204739B53E}"/>
    <dgm:cxn modelId="{AC7DC4DB-4BEC-48A9-89FC-1EC4AF7D2472}" srcId="{5C71C1DD-CBF2-4EAA-894F-914FD6BD8B20}" destId="{4025A625-845E-4D3D-8766-192F123C3CC9}" srcOrd="0" destOrd="0" parTransId="{34A74EA4-246C-41C1-99B0-20F90720363C}" sibTransId="{3B5B71F5-F6D9-4FC7-BA6C-CA5D4AC8F345}"/>
    <dgm:cxn modelId="{8186D6D8-E05F-4C81-BB81-C4976FAD5A14}" type="presParOf" srcId="{99B08568-9B04-4574-B923-DF1949D026D4}" destId="{E818FF8C-5F7D-4052-8803-F21FF451415A}" srcOrd="0" destOrd="0" presId="urn:microsoft.com/office/officeart/2009/3/layout/StepUpProcess"/>
    <dgm:cxn modelId="{BEA56D38-66EB-4B2D-99AC-0B7397EC9A3E}" type="presParOf" srcId="{E818FF8C-5F7D-4052-8803-F21FF451415A}" destId="{DAFD0BC0-1232-443C-A8B9-4C132C35A400}" srcOrd="0" destOrd="0" presId="urn:microsoft.com/office/officeart/2009/3/layout/StepUpProcess"/>
    <dgm:cxn modelId="{4F31074B-92BB-4427-A4AF-D7F9ACC4EDBD}" type="presParOf" srcId="{E818FF8C-5F7D-4052-8803-F21FF451415A}" destId="{3A58269A-53FD-4E76-AC08-72A612C38E39}" srcOrd="1" destOrd="0" presId="urn:microsoft.com/office/officeart/2009/3/layout/StepUpProcess"/>
    <dgm:cxn modelId="{2F6AC31B-45FA-47F8-AF53-C817684211FB}" type="presParOf" srcId="{E818FF8C-5F7D-4052-8803-F21FF451415A}" destId="{44EC23E6-B75D-4DFD-AB14-70CA142D1251}" srcOrd="2" destOrd="0" presId="urn:microsoft.com/office/officeart/2009/3/layout/StepUpProcess"/>
    <dgm:cxn modelId="{335454DC-FEBB-493D-BA00-7E0066CCA229}" type="presParOf" srcId="{99B08568-9B04-4574-B923-DF1949D026D4}" destId="{FD3359C1-C20A-40BC-B9B2-B99828FDCE82}" srcOrd="1" destOrd="0" presId="urn:microsoft.com/office/officeart/2009/3/layout/StepUpProcess"/>
    <dgm:cxn modelId="{88F5FA7A-1E52-4721-B64B-2E41DF6EE398}" type="presParOf" srcId="{FD3359C1-C20A-40BC-B9B2-B99828FDCE82}" destId="{D660DCEB-F993-489A-8014-395EE9F554BF}" srcOrd="0" destOrd="0" presId="urn:microsoft.com/office/officeart/2009/3/layout/StepUpProcess"/>
    <dgm:cxn modelId="{37B8A2A7-6E7A-4CD2-97E3-BA7EF7F71513}" type="presParOf" srcId="{99B08568-9B04-4574-B923-DF1949D026D4}" destId="{A4918245-7133-4510-BB5F-E6649C542CFC}" srcOrd="2" destOrd="0" presId="urn:microsoft.com/office/officeart/2009/3/layout/StepUpProcess"/>
    <dgm:cxn modelId="{8EEF9186-C803-4FEE-AE0B-81A559F08686}" type="presParOf" srcId="{A4918245-7133-4510-BB5F-E6649C542CFC}" destId="{837D051A-8EC8-4B54-A029-CCEDB85FB51B}" srcOrd="0" destOrd="0" presId="urn:microsoft.com/office/officeart/2009/3/layout/StepUpProcess"/>
    <dgm:cxn modelId="{5C9D5CB9-7014-4299-82C3-B68A5C05AECD}" type="presParOf" srcId="{A4918245-7133-4510-BB5F-E6649C542CFC}" destId="{743DE6D9-C785-45EC-A139-CACC7A4764E7}" srcOrd="1" destOrd="0" presId="urn:microsoft.com/office/officeart/2009/3/layout/StepUpProcess"/>
    <dgm:cxn modelId="{71E47405-7BD5-4AFC-9EE6-A70B090886EE}" type="presParOf" srcId="{A4918245-7133-4510-BB5F-E6649C542CFC}" destId="{C7C4487E-273C-41D7-AFE1-6938F073DF52}" srcOrd="2" destOrd="0" presId="urn:microsoft.com/office/officeart/2009/3/layout/StepUpProcess"/>
    <dgm:cxn modelId="{DF41877F-0C0A-40CD-88CC-65D3184BA96A}" type="presParOf" srcId="{99B08568-9B04-4574-B923-DF1949D026D4}" destId="{5BE89620-1780-4BFF-93A8-306682F80656}" srcOrd="3" destOrd="0" presId="urn:microsoft.com/office/officeart/2009/3/layout/StepUpProcess"/>
    <dgm:cxn modelId="{3EDCEAC2-6B85-4E4B-A25C-D709A555BB0C}" type="presParOf" srcId="{5BE89620-1780-4BFF-93A8-306682F80656}" destId="{4A46B444-395C-408D-8D63-C52FF3AA9FAF}" srcOrd="0" destOrd="0" presId="urn:microsoft.com/office/officeart/2009/3/layout/StepUpProcess"/>
    <dgm:cxn modelId="{F59CC3BF-7C89-4407-BF54-054A0EAC0947}" type="presParOf" srcId="{99B08568-9B04-4574-B923-DF1949D026D4}" destId="{A302508E-F063-4E3E-9035-FD6A91039DB5}" srcOrd="4" destOrd="0" presId="urn:microsoft.com/office/officeart/2009/3/layout/StepUpProcess"/>
    <dgm:cxn modelId="{05272F8E-2131-4399-82D2-CD1878845D34}" type="presParOf" srcId="{A302508E-F063-4E3E-9035-FD6A91039DB5}" destId="{74138B9A-06A1-4BB2-A550-BDCEE9F43732}" srcOrd="0" destOrd="0" presId="urn:microsoft.com/office/officeart/2009/3/layout/StepUpProcess"/>
    <dgm:cxn modelId="{A9730017-E47B-4F16-A077-BBAAF37D3122}" type="presParOf" srcId="{A302508E-F063-4E3E-9035-FD6A91039DB5}" destId="{3D4B6C6F-5F77-436A-9743-39B1E88E7579}" srcOrd="1" destOrd="0" presId="urn:microsoft.com/office/officeart/2009/3/layout/StepUpProcess"/>
    <dgm:cxn modelId="{57536AA1-1BBC-41EF-B349-1DC58E1F254A}" type="presParOf" srcId="{A302508E-F063-4E3E-9035-FD6A91039DB5}" destId="{EA2BD732-5A01-42F8-8156-9AFB2A43A590}" srcOrd="2" destOrd="0" presId="urn:microsoft.com/office/officeart/2009/3/layout/StepUpProcess"/>
    <dgm:cxn modelId="{6C066E23-E0EC-4AE8-B639-288D54122F27}" type="presParOf" srcId="{99B08568-9B04-4574-B923-DF1949D026D4}" destId="{BC81C8DE-FBF0-4E2B-9521-417AFC841182}" srcOrd="5" destOrd="0" presId="urn:microsoft.com/office/officeart/2009/3/layout/StepUpProcess"/>
    <dgm:cxn modelId="{F7E7F278-69A2-4A79-B5B0-E145827EE107}" type="presParOf" srcId="{BC81C8DE-FBF0-4E2B-9521-417AFC841182}" destId="{FE138745-AB10-46E8-8827-38A9473CDA32}" srcOrd="0" destOrd="0" presId="urn:microsoft.com/office/officeart/2009/3/layout/StepUpProcess"/>
    <dgm:cxn modelId="{C1AF0223-A5DC-43CA-BC80-D42C6107BCE6}" type="presParOf" srcId="{99B08568-9B04-4574-B923-DF1949D026D4}" destId="{70F31582-0DCA-4E33-80EC-701935296005}" srcOrd="6" destOrd="0" presId="urn:microsoft.com/office/officeart/2009/3/layout/StepUpProcess"/>
    <dgm:cxn modelId="{36EB7961-EE13-4CB4-820F-1405043EE6C1}" type="presParOf" srcId="{70F31582-0DCA-4E33-80EC-701935296005}" destId="{FC0E7FCE-CFD5-448D-AA5F-91AC7159A3A4}" srcOrd="0" destOrd="0" presId="urn:microsoft.com/office/officeart/2009/3/layout/StepUpProcess"/>
    <dgm:cxn modelId="{358DB6A3-8681-4AB7-AE26-5E76459EAC9C}" type="presParOf" srcId="{70F31582-0DCA-4E33-80EC-701935296005}" destId="{B800611A-02E7-4856-9B6F-74C777DBBC3F}"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887458-49CE-4438-A19F-D67BF1E56390}" type="doc">
      <dgm:prSet loTypeId="urn:microsoft.com/office/officeart/2005/8/layout/list1" loCatId="list" qsTypeId="urn:microsoft.com/office/officeart/2005/8/quickstyle/simple1" qsCatId="simple" csTypeId="urn:microsoft.com/office/officeart/2005/8/colors/accent0_1" csCatId="mainScheme" phldr="1"/>
      <dgm:spPr/>
      <dgm:t>
        <a:bodyPr/>
        <a:lstStyle/>
        <a:p>
          <a:endParaRPr lang="en-US"/>
        </a:p>
      </dgm:t>
    </dgm:pt>
    <dgm:pt modelId="{FA769B73-CA3D-43D6-A400-D4FF90B01530}">
      <dgm:prSet phldrT="[Text]" custT="1"/>
      <dgm:spPr/>
      <dgm:t>
        <a:bodyPr/>
        <a:lstStyle/>
        <a:p>
          <a:pPr algn="ctr"/>
          <a:r>
            <a:rPr lang="en-US" sz="2400" b="0">
              <a:latin typeface="+mj-lt"/>
            </a:rPr>
            <a:t>Frequency of activity/rest</a:t>
          </a:r>
          <a:endParaRPr lang="en-US" sz="2400" b="0">
            <a:solidFill>
              <a:schemeClr val="tx1">
                <a:lumMod val="95000"/>
                <a:lumOff val="5000"/>
              </a:schemeClr>
            </a:solidFill>
            <a:latin typeface="+mj-lt"/>
          </a:endParaRPr>
        </a:p>
      </dgm:t>
    </dgm:pt>
    <dgm:pt modelId="{5EEA4289-2197-49F5-B8CA-08CA1B081F83}" type="parTrans" cxnId="{1B65D7AC-6975-4CE7-B170-DF09B76DC01D}">
      <dgm:prSet/>
      <dgm:spPr/>
      <dgm:t>
        <a:bodyPr/>
        <a:lstStyle/>
        <a:p>
          <a:endParaRPr lang="en-US" b="0">
            <a:latin typeface="+mj-lt"/>
          </a:endParaRPr>
        </a:p>
      </dgm:t>
    </dgm:pt>
    <dgm:pt modelId="{80717991-E426-44EF-B179-31C16C63296E}" type="sibTrans" cxnId="{1B65D7AC-6975-4CE7-B170-DF09B76DC01D}">
      <dgm:prSet/>
      <dgm:spPr/>
      <dgm:t>
        <a:bodyPr/>
        <a:lstStyle/>
        <a:p>
          <a:endParaRPr lang="en-US" b="0">
            <a:latin typeface="+mj-lt"/>
          </a:endParaRPr>
        </a:p>
      </dgm:t>
    </dgm:pt>
    <dgm:pt modelId="{8CD0435C-0ABB-49FC-9FCC-814A4EB4A423}">
      <dgm:prSet phldrT="[Text]" custT="1"/>
      <dgm:spPr/>
      <dgm:t>
        <a:bodyPr/>
        <a:lstStyle/>
        <a:p>
          <a:pPr algn="ctr"/>
          <a:r>
            <a:rPr lang="en-US" sz="2400" b="0">
              <a:latin typeface="+mj-lt"/>
            </a:rPr>
            <a:t>Intensity of activity</a:t>
          </a:r>
        </a:p>
      </dgm:t>
    </dgm:pt>
    <dgm:pt modelId="{26402E70-EA3E-4A62-9BE3-C8CD4350228A}" type="parTrans" cxnId="{CA0CE93C-E6E3-4ED6-BC83-60AB49C855D9}">
      <dgm:prSet/>
      <dgm:spPr/>
      <dgm:t>
        <a:bodyPr/>
        <a:lstStyle/>
        <a:p>
          <a:endParaRPr lang="en-US" b="0">
            <a:latin typeface="+mj-lt"/>
          </a:endParaRPr>
        </a:p>
      </dgm:t>
    </dgm:pt>
    <dgm:pt modelId="{BDEC8A62-C23C-4285-B0AE-C4E2D8BBE125}" type="sibTrans" cxnId="{CA0CE93C-E6E3-4ED6-BC83-60AB49C855D9}">
      <dgm:prSet/>
      <dgm:spPr/>
      <dgm:t>
        <a:bodyPr/>
        <a:lstStyle/>
        <a:p>
          <a:endParaRPr lang="en-US" b="0">
            <a:latin typeface="+mj-lt"/>
          </a:endParaRPr>
        </a:p>
      </dgm:t>
    </dgm:pt>
    <dgm:pt modelId="{6D89A778-74E5-4E54-8E8E-E9703641064D}">
      <dgm:prSet phldrT="[Text]" custT="1"/>
      <dgm:spPr/>
      <dgm:t>
        <a:bodyPr/>
        <a:lstStyle/>
        <a:p>
          <a:pPr algn="ctr"/>
          <a:r>
            <a:rPr lang="en-US" sz="2400" b="0">
              <a:latin typeface="+mj-lt"/>
            </a:rPr>
            <a:t>Time/duration of activity</a:t>
          </a:r>
        </a:p>
      </dgm:t>
    </dgm:pt>
    <dgm:pt modelId="{4FEC9897-91D9-4271-A6C9-B1AA6BBCFD0E}" type="parTrans" cxnId="{FDD221CB-0F45-45DD-A62B-0468E159FC03}">
      <dgm:prSet/>
      <dgm:spPr/>
      <dgm:t>
        <a:bodyPr/>
        <a:lstStyle/>
        <a:p>
          <a:endParaRPr lang="en-US" b="0">
            <a:latin typeface="+mj-lt"/>
          </a:endParaRPr>
        </a:p>
      </dgm:t>
    </dgm:pt>
    <dgm:pt modelId="{EF24D8FD-EEE4-4E0D-9631-24C4B792B62B}" type="sibTrans" cxnId="{FDD221CB-0F45-45DD-A62B-0468E159FC03}">
      <dgm:prSet/>
      <dgm:spPr/>
      <dgm:t>
        <a:bodyPr/>
        <a:lstStyle/>
        <a:p>
          <a:endParaRPr lang="en-US" b="0">
            <a:latin typeface="+mj-lt"/>
          </a:endParaRPr>
        </a:p>
      </dgm:t>
    </dgm:pt>
    <dgm:pt modelId="{E75B97B7-061D-4FB9-885C-BCAF7513CA5C}">
      <dgm:prSet custT="1"/>
      <dgm:spPr/>
      <dgm:t>
        <a:bodyPr/>
        <a:lstStyle/>
        <a:p>
          <a:pPr algn="ctr"/>
          <a:r>
            <a:rPr lang="en-US" sz="2400" b="0">
              <a:latin typeface="+mj-lt"/>
            </a:rPr>
            <a:t>Type of activity</a:t>
          </a:r>
        </a:p>
      </dgm:t>
    </dgm:pt>
    <dgm:pt modelId="{40060417-EFAE-4155-9D9B-722C2288FE7D}" type="parTrans" cxnId="{8C9DC9B2-EB89-4357-BEA5-470B0882C3E1}">
      <dgm:prSet/>
      <dgm:spPr/>
      <dgm:t>
        <a:bodyPr/>
        <a:lstStyle/>
        <a:p>
          <a:endParaRPr lang="en-US" b="0">
            <a:latin typeface="+mj-lt"/>
          </a:endParaRPr>
        </a:p>
      </dgm:t>
    </dgm:pt>
    <dgm:pt modelId="{C28E422D-113B-47C5-8148-820CC5E80ECE}" type="sibTrans" cxnId="{8C9DC9B2-EB89-4357-BEA5-470B0882C3E1}">
      <dgm:prSet/>
      <dgm:spPr/>
      <dgm:t>
        <a:bodyPr/>
        <a:lstStyle/>
        <a:p>
          <a:endParaRPr lang="en-US" b="0">
            <a:latin typeface="+mj-lt"/>
          </a:endParaRPr>
        </a:p>
      </dgm:t>
    </dgm:pt>
    <dgm:pt modelId="{95B0C267-4F25-4131-B9AB-974318C98F99}">
      <dgm:prSet/>
      <dgm:spPr/>
      <dgm:t>
        <a:bodyPr/>
        <a:lstStyle/>
        <a:p>
          <a:endParaRPr lang="en-US" b="0">
            <a:latin typeface="+mj-lt"/>
          </a:endParaRPr>
        </a:p>
      </dgm:t>
    </dgm:pt>
    <dgm:pt modelId="{8C434264-E195-4C13-AABD-4760766CD237}" type="parTrans" cxnId="{C7E1B76A-077E-4C1B-AFD9-B9F58329FA7E}">
      <dgm:prSet/>
      <dgm:spPr/>
      <dgm:t>
        <a:bodyPr/>
        <a:lstStyle/>
        <a:p>
          <a:endParaRPr lang="en-US" b="0">
            <a:latin typeface="+mj-lt"/>
          </a:endParaRPr>
        </a:p>
      </dgm:t>
    </dgm:pt>
    <dgm:pt modelId="{3E589B65-8951-41F9-B28B-EC88FB86479F}" type="sibTrans" cxnId="{C7E1B76A-077E-4C1B-AFD9-B9F58329FA7E}">
      <dgm:prSet/>
      <dgm:spPr/>
      <dgm:t>
        <a:bodyPr/>
        <a:lstStyle/>
        <a:p>
          <a:endParaRPr lang="en-US" b="0">
            <a:latin typeface="+mj-lt"/>
          </a:endParaRPr>
        </a:p>
      </dgm:t>
    </dgm:pt>
    <dgm:pt modelId="{1514AC38-B031-49F5-ABC1-F06F65B52E1E}">
      <dgm:prSet custT="1"/>
      <dgm:spPr/>
      <dgm:t>
        <a:bodyPr/>
        <a:lstStyle/>
        <a:p>
          <a:pPr algn="ctr"/>
          <a:r>
            <a:rPr lang="en-US" sz="2400" b="0">
              <a:latin typeface="+mj-lt"/>
            </a:rPr>
            <a:t>Special Consideration </a:t>
          </a:r>
        </a:p>
      </dgm:t>
    </dgm:pt>
    <dgm:pt modelId="{7D9A4674-5A2F-4BC0-B937-45CCD81D1B62}" type="parTrans" cxnId="{F8C6E358-29BC-4B8C-8F91-808D3F2463B8}">
      <dgm:prSet/>
      <dgm:spPr/>
      <dgm:t>
        <a:bodyPr/>
        <a:lstStyle/>
        <a:p>
          <a:endParaRPr lang="en-US" b="0">
            <a:latin typeface="+mj-lt"/>
          </a:endParaRPr>
        </a:p>
      </dgm:t>
    </dgm:pt>
    <dgm:pt modelId="{76ACF3C3-C51F-4312-A177-040295021361}" type="sibTrans" cxnId="{F8C6E358-29BC-4B8C-8F91-808D3F2463B8}">
      <dgm:prSet/>
      <dgm:spPr/>
      <dgm:t>
        <a:bodyPr/>
        <a:lstStyle/>
        <a:p>
          <a:endParaRPr lang="en-US" b="0">
            <a:latin typeface="+mj-lt"/>
          </a:endParaRPr>
        </a:p>
      </dgm:t>
    </dgm:pt>
    <dgm:pt modelId="{D32DA0D6-CCD7-4DBD-8622-5041310767B9}" type="pres">
      <dgm:prSet presAssocID="{88887458-49CE-4438-A19F-D67BF1E56390}" presName="linear" presStyleCnt="0">
        <dgm:presLayoutVars>
          <dgm:dir/>
          <dgm:animLvl val="lvl"/>
          <dgm:resizeHandles val="exact"/>
        </dgm:presLayoutVars>
      </dgm:prSet>
      <dgm:spPr/>
    </dgm:pt>
    <dgm:pt modelId="{C5F8AD91-F1C4-4B26-A934-8717F6177889}" type="pres">
      <dgm:prSet presAssocID="{FA769B73-CA3D-43D6-A400-D4FF90B01530}" presName="parentLin" presStyleCnt="0"/>
      <dgm:spPr/>
    </dgm:pt>
    <dgm:pt modelId="{46499D8E-70FE-42E8-BE31-1337EF1D1FF0}" type="pres">
      <dgm:prSet presAssocID="{FA769B73-CA3D-43D6-A400-D4FF90B01530}" presName="parentLeftMargin" presStyleLbl="node1" presStyleIdx="0" presStyleCnt="5"/>
      <dgm:spPr/>
    </dgm:pt>
    <dgm:pt modelId="{2735C87B-BFA9-4AEC-9315-17ACB6D49CC2}" type="pres">
      <dgm:prSet presAssocID="{FA769B73-CA3D-43D6-A400-D4FF90B01530}" presName="parentText" presStyleLbl="node1" presStyleIdx="0" presStyleCnt="5" custLinFactNeighborX="1295" custLinFactNeighborY="20146">
        <dgm:presLayoutVars>
          <dgm:chMax val="0"/>
          <dgm:bulletEnabled val="1"/>
        </dgm:presLayoutVars>
      </dgm:prSet>
      <dgm:spPr/>
    </dgm:pt>
    <dgm:pt modelId="{1D29BDA7-0D82-4E98-BB74-3E971E4844E2}" type="pres">
      <dgm:prSet presAssocID="{FA769B73-CA3D-43D6-A400-D4FF90B01530}" presName="negativeSpace" presStyleCnt="0"/>
      <dgm:spPr/>
    </dgm:pt>
    <dgm:pt modelId="{68082D1B-2D3B-4C14-9A85-A0ADBC9D7AF7}" type="pres">
      <dgm:prSet presAssocID="{FA769B73-CA3D-43D6-A400-D4FF90B01530}" presName="childText" presStyleLbl="conFgAcc1" presStyleIdx="0" presStyleCnt="5">
        <dgm:presLayoutVars>
          <dgm:bulletEnabled val="1"/>
        </dgm:presLayoutVars>
      </dgm:prSet>
      <dgm:spPr/>
    </dgm:pt>
    <dgm:pt modelId="{28F6CE18-EDD2-4E81-9396-24F36F4EC58E}" type="pres">
      <dgm:prSet presAssocID="{80717991-E426-44EF-B179-31C16C63296E}" presName="spaceBetweenRectangles" presStyleCnt="0"/>
      <dgm:spPr/>
    </dgm:pt>
    <dgm:pt modelId="{4BDD58E0-19A6-4DE4-9C0B-60FEC6C4AD31}" type="pres">
      <dgm:prSet presAssocID="{8CD0435C-0ABB-49FC-9FCC-814A4EB4A423}" presName="parentLin" presStyleCnt="0"/>
      <dgm:spPr/>
    </dgm:pt>
    <dgm:pt modelId="{5E96F89F-417F-492A-A87B-8B324D1634D6}" type="pres">
      <dgm:prSet presAssocID="{8CD0435C-0ABB-49FC-9FCC-814A4EB4A423}" presName="parentLeftMargin" presStyleLbl="node1" presStyleIdx="0" presStyleCnt="5"/>
      <dgm:spPr/>
    </dgm:pt>
    <dgm:pt modelId="{DE3CF9A5-849A-4D98-9529-841216310DB8}" type="pres">
      <dgm:prSet presAssocID="{8CD0435C-0ABB-49FC-9FCC-814A4EB4A423}" presName="parentText" presStyleLbl="node1" presStyleIdx="1" presStyleCnt="5">
        <dgm:presLayoutVars>
          <dgm:chMax val="0"/>
          <dgm:bulletEnabled val="1"/>
        </dgm:presLayoutVars>
      </dgm:prSet>
      <dgm:spPr/>
    </dgm:pt>
    <dgm:pt modelId="{8AC286BE-F3A6-414D-8B5E-30624EA5D023}" type="pres">
      <dgm:prSet presAssocID="{8CD0435C-0ABB-49FC-9FCC-814A4EB4A423}" presName="negativeSpace" presStyleCnt="0"/>
      <dgm:spPr/>
    </dgm:pt>
    <dgm:pt modelId="{1409DC46-EC5B-4383-B342-6DA7D8AF4FE5}" type="pres">
      <dgm:prSet presAssocID="{8CD0435C-0ABB-49FC-9FCC-814A4EB4A423}" presName="childText" presStyleLbl="conFgAcc1" presStyleIdx="1" presStyleCnt="5">
        <dgm:presLayoutVars>
          <dgm:bulletEnabled val="1"/>
        </dgm:presLayoutVars>
      </dgm:prSet>
      <dgm:spPr/>
    </dgm:pt>
    <dgm:pt modelId="{5AAE5275-B8A2-4A57-B82D-2867C1C265A0}" type="pres">
      <dgm:prSet presAssocID="{BDEC8A62-C23C-4285-B0AE-C4E2D8BBE125}" presName="spaceBetweenRectangles" presStyleCnt="0"/>
      <dgm:spPr/>
    </dgm:pt>
    <dgm:pt modelId="{BFA77AB7-6548-4611-8C41-76324305A1D6}" type="pres">
      <dgm:prSet presAssocID="{6D89A778-74E5-4E54-8E8E-E9703641064D}" presName="parentLin" presStyleCnt="0"/>
      <dgm:spPr/>
    </dgm:pt>
    <dgm:pt modelId="{E27D9365-761B-4B5E-A36C-DBC10023B302}" type="pres">
      <dgm:prSet presAssocID="{6D89A778-74E5-4E54-8E8E-E9703641064D}" presName="parentLeftMargin" presStyleLbl="node1" presStyleIdx="1" presStyleCnt="5"/>
      <dgm:spPr/>
    </dgm:pt>
    <dgm:pt modelId="{7E5751D3-C733-438B-AB75-0696C4731223}" type="pres">
      <dgm:prSet presAssocID="{6D89A778-74E5-4E54-8E8E-E9703641064D}" presName="parentText" presStyleLbl="node1" presStyleIdx="2" presStyleCnt="5">
        <dgm:presLayoutVars>
          <dgm:chMax val="0"/>
          <dgm:bulletEnabled val="1"/>
        </dgm:presLayoutVars>
      </dgm:prSet>
      <dgm:spPr/>
    </dgm:pt>
    <dgm:pt modelId="{DDE27C4E-A728-4F2C-A9FC-06A9CB18C611}" type="pres">
      <dgm:prSet presAssocID="{6D89A778-74E5-4E54-8E8E-E9703641064D}" presName="negativeSpace" presStyleCnt="0"/>
      <dgm:spPr/>
    </dgm:pt>
    <dgm:pt modelId="{96DEBAE6-7066-4A36-8D02-93911DC5D490}" type="pres">
      <dgm:prSet presAssocID="{6D89A778-74E5-4E54-8E8E-E9703641064D}" presName="childText" presStyleLbl="conFgAcc1" presStyleIdx="2" presStyleCnt="5">
        <dgm:presLayoutVars>
          <dgm:bulletEnabled val="1"/>
        </dgm:presLayoutVars>
      </dgm:prSet>
      <dgm:spPr/>
    </dgm:pt>
    <dgm:pt modelId="{6361B6C5-C98E-4DEE-9C63-587F4F9CDF14}" type="pres">
      <dgm:prSet presAssocID="{EF24D8FD-EEE4-4E0D-9631-24C4B792B62B}" presName="spaceBetweenRectangles" presStyleCnt="0"/>
      <dgm:spPr/>
    </dgm:pt>
    <dgm:pt modelId="{0337ADCB-F615-4872-894D-94B5270CDF14}" type="pres">
      <dgm:prSet presAssocID="{E75B97B7-061D-4FB9-885C-BCAF7513CA5C}" presName="parentLin" presStyleCnt="0"/>
      <dgm:spPr/>
    </dgm:pt>
    <dgm:pt modelId="{FE167F44-704F-4094-951E-01F722996F12}" type="pres">
      <dgm:prSet presAssocID="{E75B97B7-061D-4FB9-885C-BCAF7513CA5C}" presName="parentLeftMargin" presStyleLbl="node1" presStyleIdx="2" presStyleCnt="5"/>
      <dgm:spPr/>
    </dgm:pt>
    <dgm:pt modelId="{F5018105-82B6-42B9-A1D1-F1C83E156C7A}" type="pres">
      <dgm:prSet presAssocID="{E75B97B7-061D-4FB9-885C-BCAF7513CA5C}" presName="parentText" presStyleLbl="node1" presStyleIdx="3" presStyleCnt="5">
        <dgm:presLayoutVars>
          <dgm:chMax val="0"/>
          <dgm:bulletEnabled val="1"/>
        </dgm:presLayoutVars>
      </dgm:prSet>
      <dgm:spPr/>
    </dgm:pt>
    <dgm:pt modelId="{63AEB6A6-77B9-4C01-BC92-C82FC2175022}" type="pres">
      <dgm:prSet presAssocID="{E75B97B7-061D-4FB9-885C-BCAF7513CA5C}" presName="negativeSpace" presStyleCnt="0"/>
      <dgm:spPr/>
    </dgm:pt>
    <dgm:pt modelId="{38FACB89-6FA3-4B33-90F1-50F2D0AB5D00}" type="pres">
      <dgm:prSet presAssocID="{E75B97B7-061D-4FB9-885C-BCAF7513CA5C}" presName="childText" presStyleLbl="conFgAcc1" presStyleIdx="3" presStyleCnt="5">
        <dgm:presLayoutVars>
          <dgm:bulletEnabled val="1"/>
        </dgm:presLayoutVars>
      </dgm:prSet>
      <dgm:spPr/>
    </dgm:pt>
    <dgm:pt modelId="{3915608B-BE13-4367-ABD5-73AB7FDAE3C8}" type="pres">
      <dgm:prSet presAssocID="{C28E422D-113B-47C5-8148-820CC5E80ECE}" presName="spaceBetweenRectangles" presStyleCnt="0"/>
      <dgm:spPr/>
    </dgm:pt>
    <dgm:pt modelId="{6F412B3D-EB61-43F7-BA44-D5DC03F17324}" type="pres">
      <dgm:prSet presAssocID="{1514AC38-B031-49F5-ABC1-F06F65B52E1E}" presName="parentLin" presStyleCnt="0"/>
      <dgm:spPr/>
    </dgm:pt>
    <dgm:pt modelId="{0A7913F8-1928-43DE-AADA-9F794B1E34C2}" type="pres">
      <dgm:prSet presAssocID="{1514AC38-B031-49F5-ABC1-F06F65B52E1E}" presName="parentLeftMargin" presStyleLbl="node1" presStyleIdx="3" presStyleCnt="5"/>
      <dgm:spPr/>
    </dgm:pt>
    <dgm:pt modelId="{EF93F2DE-6D1A-4315-BC5A-8CA67D12902A}" type="pres">
      <dgm:prSet presAssocID="{1514AC38-B031-49F5-ABC1-F06F65B52E1E}" presName="parentText" presStyleLbl="node1" presStyleIdx="4" presStyleCnt="5">
        <dgm:presLayoutVars>
          <dgm:chMax val="0"/>
          <dgm:bulletEnabled val="1"/>
        </dgm:presLayoutVars>
      </dgm:prSet>
      <dgm:spPr/>
    </dgm:pt>
    <dgm:pt modelId="{18DAA72B-FAEF-431C-B71D-42A8E478E746}" type="pres">
      <dgm:prSet presAssocID="{1514AC38-B031-49F5-ABC1-F06F65B52E1E}" presName="negativeSpace" presStyleCnt="0"/>
      <dgm:spPr/>
    </dgm:pt>
    <dgm:pt modelId="{6164A4EF-76B0-4A51-A1CB-1B078BA24E65}" type="pres">
      <dgm:prSet presAssocID="{1514AC38-B031-49F5-ABC1-F06F65B52E1E}" presName="childText" presStyleLbl="conFgAcc1" presStyleIdx="4" presStyleCnt="5">
        <dgm:presLayoutVars>
          <dgm:bulletEnabled val="1"/>
        </dgm:presLayoutVars>
      </dgm:prSet>
      <dgm:spPr/>
    </dgm:pt>
  </dgm:ptLst>
  <dgm:cxnLst>
    <dgm:cxn modelId="{BF300716-1605-466C-A41A-EB2D09828E99}" type="presOf" srcId="{E75B97B7-061D-4FB9-885C-BCAF7513CA5C}" destId="{FE167F44-704F-4094-951E-01F722996F12}" srcOrd="0" destOrd="0" presId="urn:microsoft.com/office/officeart/2005/8/layout/list1"/>
    <dgm:cxn modelId="{D9436218-316F-4BB3-92C7-A85F9D4A649B}" type="presOf" srcId="{8CD0435C-0ABB-49FC-9FCC-814A4EB4A423}" destId="{DE3CF9A5-849A-4D98-9529-841216310DB8}" srcOrd="1" destOrd="0" presId="urn:microsoft.com/office/officeart/2005/8/layout/list1"/>
    <dgm:cxn modelId="{0588211D-3172-49A9-ABB5-4BB22A94A580}" type="presOf" srcId="{1514AC38-B031-49F5-ABC1-F06F65B52E1E}" destId="{EF93F2DE-6D1A-4315-BC5A-8CA67D12902A}" srcOrd="1" destOrd="0" presId="urn:microsoft.com/office/officeart/2005/8/layout/list1"/>
    <dgm:cxn modelId="{CA0CE93C-E6E3-4ED6-BC83-60AB49C855D9}" srcId="{88887458-49CE-4438-A19F-D67BF1E56390}" destId="{8CD0435C-0ABB-49FC-9FCC-814A4EB4A423}" srcOrd="1" destOrd="0" parTransId="{26402E70-EA3E-4A62-9BE3-C8CD4350228A}" sibTransId="{BDEC8A62-C23C-4285-B0AE-C4E2D8BBE125}"/>
    <dgm:cxn modelId="{C7E1B76A-077E-4C1B-AFD9-B9F58329FA7E}" srcId="{6D89A778-74E5-4E54-8E8E-E9703641064D}" destId="{95B0C267-4F25-4131-B9AB-974318C98F99}" srcOrd="0" destOrd="0" parTransId="{8C434264-E195-4C13-AABD-4760766CD237}" sibTransId="{3E589B65-8951-41F9-B28B-EC88FB86479F}"/>
    <dgm:cxn modelId="{F8C6E358-29BC-4B8C-8F91-808D3F2463B8}" srcId="{88887458-49CE-4438-A19F-D67BF1E56390}" destId="{1514AC38-B031-49F5-ABC1-F06F65B52E1E}" srcOrd="4" destOrd="0" parTransId="{7D9A4674-5A2F-4BC0-B937-45CCD81D1B62}" sibTransId="{76ACF3C3-C51F-4312-A177-040295021361}"/>
    <dgm:cxn modelId="{D7749898-66AC-40F7-968D-7E32F58D0F29}" type="presOf" srcId="{8CD0435C-0ABB-49FC-9FCC-814A4EB4A423}" destId="{5E96F89F-417F-492A-A87B-8B324D1634D6}" srcOrd="0" destOrd="0" presId="urn:microsoft.com/office/officeart/2005/8/layout/list1"/>
    <dgm:cxn modelId="{391A3E9B-F5AB-414C-BA5A-7E420FE72558}" type="presOf" srcId="{95B0C267-4F25-4131-B9AB-974318C98F99}" destId="{96DEBAE6-7066-4A36-8D02-93911DC5D490}" srcOrd="0" destOrd="0" presId="urn:microsoft.com/office/officeart/2005/8/layout/list1"/>
    <dgm:cxn modelId="{257678A2-0AB2-428A-8940-BCD506978802}" type="presOf" srcId="{E75B97B7-061D-4FB9-885C-BCAF7513CA5C}" destId="{F5018105-82B6-42B9-A1D1-F1C83E156C7A}" srcOrd="1" destOrd="0" presId="urn:microsoft.com/office/officeart/2005/8/layout/list1"/>
    <dgm:cxn modelId="{1B65D7AC-6975-4CE7-B170-DF09B76DC01D}" srcId="{88887458-49CE-4438-A19F-D67BF1E56390}" destId="{FA769B73-CA3D-43D6-A400-D4FF90B01530}" srcOrd="0" destOrd="0" parTransId="{5EEA4289-2197-49F5-B8CA-08CA1B081F83}" sibTransId="{80717991-E426-44EF-B179-31C16C63296E}"/>
    <dgm:cxn modelId="{8C9DC9B2-EB89-4357-BEA5-470B0882C3E1}" srcId="{88887458-49CE-4438-A19F-D67BF1E56390}" destId="{E75B97B7-061D-4FB9-885C-BCAF7513CA5C}" srcOrd="3" destOrd="0" parTransId="{40060417-EFAE-4155-9D9B-722C2288FE7D}" sibTransId="{C28E422D-113B-47C5-8148-820CC5E80ECE}"/>
    <dgm:cxn modelId="{4649BDC3-3DB9-44DC-812B-8B7C1F541F00}" type="presOf" srcId="{1514AC38-B031-49F5-ABC1-F06F65B52E1E}" destId="{0A7913F8-1928-43DE-AADA-9F794B1E34C2}" srcOrd="0" destOrd="0" presId="urn:microsoft.com/office/officeart/2005/8/layout/list1"/>
    <dgm:cxn modelId="{F734DEC5-1794-45D5-A302-EC348B23CBD3}" type="presOf" srcId="{88887458-49CE-4438-A19F-D67BF1E56390}" destId="{D32DA0D6-CCD7-4DBD-8622-5041310767B9}" srcOrd="0" destOrd="0" presId="urn:microsoft.com/office/officeart/2005/8/layout/list1"/>
    <dgm:cxn modelId="{EEE2BEC7-BD74-498B-92B6-EF71DE785429}" type="presOf" srcId="{6D89A778-74E5-4E54-8E8E-E9703641064D}" destId="{7E5751D3-C733-438B-AB75-0696C4731223}" srcOrd="1" destOrd="0" presId="urn:microsoft.com/office/officeart/2005/8/layout/list1"/>
    <dgm:cxn modelId="{FDD221CB-0F45-45DD-A62B-0468E159FC03}" srcId="{88887458-49CE-4438-A19F-D67BF1E56390}" destId="{6D89A778-74E5-4E54-8E8E-E9703641064D}" srcOrd="2" destOrd="0" parTransId="{4FEC9897-91D9-4271-A6C9-B1AA6BBCFD0E}" sibTransId="{EF24D8FD-EEE4-4E0D-9631-24C4B792B62B}"/>
    <dgm:cxn modelId="{59E1D7CE-06E1-4EE3-B802-56E6ED78E5E6}" type="presOf" srcId="{6D89A778-74E5-4E54-8E8E-E9703641064D}" destId="{E27D9365-761B-4B5E-A36C-DBC10023B302}" srcOrd="0" destOrd="0" presId="urn:microsoft.com/office/officeart/2005/8/layout/list1"/>
    <dgm:cxn modelId="{64E8A2E6-7FC5-4575-983A-CA67701BDE62}" type="presOf" srcId="{FA769B73-CA3D-43D6-A400-D4FF90B01530}" destId="{46499D8E-70FE-42E8-BE31-1337EF1D1FF0}" srcOrd="0" destOrd="0" presId="urn:microsoft.com/office/officeart/2005/8/layout/list1"/>
    <dgm:cxn modelId="{D98DFBF4-DABD-44F1-A321-9BC50FDF4478}" type="presOf" srcId="{FA769B73-CA3D-43D6-A400-D4FF90B01530}" destId="{2735C87B-BFA9-4AEC-9315-17ACB6D49CC2}" srcOrd="1" destOrd="0" presId="urn:microsoft.com/office/officeart/2005/8/layout/list1"/>
    <dgm:cxn modelId="{FAF06AD0-EF4A-440F-8045-BD7D900F48C2}" type="presParOf" srcId="{D32DA0D6-CCD7-4DBD-8622-5041310767B9}" destId="{C5F8AD91-F1C4-4B26-A934-8717F6177889}" srcOrd="0" destOrd="0" presId="urn:microsoft.com/office/officeart/2005/8/layout/list1"/>
    <dgm:cxn modelId="{E63F45DE-7049-4B26-8787-69B2A92DEF19}" type="presParOf" srcId="{C5F8AD91-F1C4-4B26-A934-8717F6177889}" destId="{46499D8E-70FE-42E8-BE31-1337EF1D1FF0}" srcOrd="0" destOrd="0" presId="urn:microsoft.com/office/officeart/2005/8/layout/list1"/>
    <dgm:cxn modelId="{D571C1E2-4367-4F02-AF70-8D9BE345E579}" type="presParOf" srcId="{C5F8AD91-F1C4-4B26-A934-8717F6177889}" destId="{2735C87B-BFA9-4AEC-9315-17ACB6D49CC2}" srcOrd="1" destOrd="0" presId="urn:microsoft.com/office/officeart/2005/8/layout/list1"/>
    <dgm:cxn modelId="{EA4FBE07-D150-4396-AD5E-A7FE9E253D03}" type="presParOf" srcId="{D32DA0D6-CCD7-4DBD-8622-5041310767B9}" destId="{1D29BDA7-0D82-4E98-BB74-3E971E4844E2}" srcOrd="1" destOrd="0" presId="urn:microsoft.com/office/officeart/2005/8/layout/list1"/>
    <dgm:cxn modelId="{CE3B9F6B-B6ED-45A0-A48F-4F79566FE8F2}" type="presParOf" srcId="{D32DA0D6-CCD7-4DBD-8622-5041310767B9}" destId="{68082D1B-2D3B-4C14-9A85-A0ADBC9D7AF7}" srcOrd="2" destOrd="0" presId="urn:microsoft.com/office/officeart/2005/8/layout/list1"/>
    <dgm:cxn modelId="{692B3898-B880-4E58-8EA7-C03350A2685D}" type="presParOf" srcId="{D32DA0D6-CCD7-4DBD-8622-5041310767B9}" destId="{28F6CE18-EDD2-4E81-9396-24F36F4EC58E}" srcOrd="3" destOrd="0" presId="urn:microsoft.com/office/officeart/2005/8/layout/list1"/>
    <dgm:cxn modelId="{627C542E-C675-491C-9F31-81798C5042AB}" type="presParOf" srcId="{D32DA0D6-CCD7-4DBD-8622-5041310767B9}" destId="{4BDD58E0-19A6-4DE4-9C0B-60FEC6C4AD31}" srcOrd="4" destOrd="0" presId="urn:microsoft.com/office/officeart/2005/8/layout/list1"/>
    <dgm:cxn modelId="{CE1F6FE4-28FF-4D25-AD30-9B81FB36999D}" type="presParOf" srcId="{4BDD58E0-19A6-4DE4-9C0B-60FEC6C4AD31}" destId="{5E96F89F-417F-492A-A87B-8B324D1634D6}" srcOrd="0" destOrd="0" presId="urn:microsoft.com/office/officeart/2005/8/layout/list1"/>
    <dgm:cxn modelId="{88D70135-36C3-41F0-B122-91773E61F1D5}" type="presParOf" srcId="{4BDD58E0-19A6-4DE4-9C0B-60FEC6C4AD31}" destId="{DE3CF9A5-849A-4D98-9529-841216310DB8}" srcOrd="1" destOrd="0" presId="urn:microsoft.com/office/officeart/2005/8/layout/list1"/>
    <dgm:cxn modelId="{1CAE8E49-2B26-4AF7-87C4-4F32ABBB6F9E}" type="presParOf" srcId="{D32DA0D6-CCD7-4DBD-8622-5041310767B9}" destId="{8AC286BE-F3A6-414D-8B5E-30624EA5D023}" srcOrd="5" destOrd="0" presId="urn:microsoft.com/office/officeart/2005/8/layout/list1"/>
    <dgm:cxn modelId="{A803CCC8-FBE0-47C3-944F-3C70708CC5D2}" type="presParOf" srcId="{D32DA0D6-CCD7-4DBD-8622-5041310767B9}" destId="{1409DC46-EC5B-4383-B342-6DA7D8AF4FE5}" srcOrd="6" destOrd="0" presId="urn:microsoft.com/office/officeart/2005/8/layout/list1"/>
    <dgm:cxn modelId="{346014DB-6035-45ED-99E4-367C5FD2A06D}" type="presParOf" srcId="{D32DA0D6-CCD7-4DBD-8622-5041310767B9}" destId="{5AAE5275-B8A2-4A57-B82D-2867C1C265A0}" srcOrd="7" destOrd="0" presId="urn:microsoft.com/office/officeart/2005/8/layout/list1"/>
    <dgm:cxn modelId="{F5958436-9F08-4BEB-B70B-01F6D2F0C485}" type="presParOf" srcId="{D32DA0D6-CCD7-4DBD-8622-5041310767B9}" destId="{BFA77AB7-6548-4611-8C41-76324305A1D6}" srcOrd="8" destOrd="0" presId="urn:microsoft.com/office/officeart/2005/8/layout/list1"/>
    <dgm:cxn modelId="{6D087AA2-4B03-4B39-9ACD-67B8ECC61845}" type="presParOf" srcId="{BFA77AB7-6548-4611-8C41-76324305A1D6}" destId="{E27D9365-761B-4B5E-A36C-DBC10023B302}" srcOrd="0" destOrd="0" presId="urn:microsoft.com/office/officeart/2005/8/layout/list1"/>
    <dgm:cxn modelId="{38ED7FC3-32DB-43EA-95FB-9E177E4FBC44}" type="presParOf" srcId="{BFA77AB7-6548-4611-8C41-76324305A1D6}" destId="{7E5751D3-C733-438B-AB75-0696C4731223}" srcOrd="1" destOrd="0" presId="urn:microsoft.com/office/officeart/2005/8/layout/list1"/>
    <dgm:cxn modelId="{4DA7AA19-5BB3-4FF4-910C-EA74DBF5770B}" type="presParOf" srcId="{D32DA0D6-CCD7-4DBD-8622-5041310767B9}" destId="{DDE27C4E-A728-4F2C-A9FC-06A9CB18C611}" srcOrd="9" destOrd="0" presId="urn:microsoft.com/office/officeart/2005/8/layout/list1"/>
    <dgm:cxn modelId="{3E734641-3D13-4F5B-9F69-4472207664A0}" type="presParOf" srcId="{D32DA0D6-CCD7-4DBD-8622-5041310767B9}" destId="{96DEBAE6-7066-4A36-8D02-93911DC5D490}" srcOrd="10" destOrd="0" presId="urn:microsoft.com/office/officeart/2005/8/layout/list1"/>
    <dgm:cxn modelId="{E8EEAA1A-8177-4C55-85B0-E7C02ADC70EF}" type="presParOf" srcId="{D32DA0D6-CCD7-4DBD-8622-5041310767B9}" destId="{6361B6C5-C98E-4DEE-9C63-587F4F9CDF14}" srcOrd="11" destOrd="0" presId="urn:microsoft.com/office/officeart/2005/8/layout/list1"/>
    <dgm:cxn modelId="{0E98D05E-FF8E-4474-A0C3-689EB9082D65}" type="presParOf" srcId="{D32DA0D6-CCD7-4DBD-8622-5041310767B9}" destId="{0337ADCB-F615-4872-894D-94B5270CDF14}" srcOrd="12" destOrd="0" presId="urn:microsoft.com/office/officeart/2005/8/layout/list1"/>
    <dgm:cxn modelId="{5082D696-AF7F-45E1-9EF1-8DDCD557AA7E}" type="presParOf" srcId="{0337ADCB-F615-4872-894D-94B5270CDF14}" destId="{FE167F44-704F-4094-951E-01F722996F12}" srcOrd="0" destOrd="0" presId="urn:microsoft.com/office/officeart/2005/8/layout/list1"/>
    <dgm:cxn modelId="{D3B9661A-0DD0-46E5-A4C1-D3C0E3585610}" type="presParOf" srcId="{0337ADCB-F615-4872-894D-94B5270CDF14}" destId="{F5018105-82B6-42B9-A1D1-F1C83E156C7A}" srcOrd="1" destOrd="0" presId="urn:microsoft.com/office/officeart/2005/8/layout/list1"/>
    <dgm:cxn modelId="{C5D719DD-ABBB-4F85-BC7F-39F056D7FECB}" type="presParOf" srcId="{D32DA0D6-CCD7-4DBD-8622-5041310767B9}" destId="{63AEB6A6-77B9-4C01-BC92-C82FC2175022}" srcOrd="13" destOrd="0" presId="urn:microsoft.com/office/officeart/2005/8/layout/list1"/>
    <dgm:cxn modelId="{4D4EECA1-3C94-4FA8-961A-29184035D7BB}" type="presParOf" srcId="{D32DA0D6-CCD7-4DBD-8622-5041310767B9}" destId="{38FACB89-6FA3-4B33-90F1-50F2D0AB5D00}" srcOrd="14" destOrd="0" presId="urn:microsoft.com/office/officeart/2005/8/layout/list1"/>
    <dgm:cxn modelId="{75EE7DA7-4A57-4655-A8EA-A49F5921EBB6}" type="presParOf" srcId="{D32DA0D6-CCD7-4DBD-8622-5041310767B9}" destId="{3915608B-BE13-4367-ABD5-73AB7FDAE3C8}" srcOrd="15" destOrd="0" presId="urn:microsoft.com/office/officeart/2005/8/layout/list1"/>
    <dgm:cxn modelId="{EF18413F-A40C-4E17-B20E-9D6BD1FF7C25}" type="presParOf" srcId="{D32DA0D6-CCD7-4DBD-8622-5041310767B9}" destId="{6F412B3D-EB61-43F7-BA44-D5DC03F17324}" srcOrd="16" destOrd="0" presId="urn:microsoft.com/office/officeart/2005/8/layout/list1"/>
    <dgm:cxn modelId="{E9AB2DF2-3684-41BB-A0AD-ACAB7F75FE1B}" type="presParOf" srcId="{6F412B3D-EB61-43F7-BA44-D5DC03F17324}" destId="{0A7913F8-1928-43DE-AADA-9F794B1E34C2}" srcOrd="0" destOrd="0" presId="urn:microsoft.com/office/officeart/2005/8/layout/list1"/>
    <dgm:cxn modelId="{2A6EB9CD-F921-4A46-BD15-E43E0DD6886E}" type="presParOf" srcId="{6F412B3D-EB61-43F7-BA44-D5DC03F17324}" destId="{EF93F2DE-6D1A-4315-BC5A-8CA67D12902A}" srcOrd="1" destOrd="0" presId="urn:microsoft.com/office/officeart/2005/8/layout/list1"/>
    <dgm:cxn modelId="{222106D7-4C0D-486C-A824-C8D1D808F7AE}" type="presParOf" srcId="{D32DA0D6-CCD7-4DBD-8622-5041310767B9}" destId="{18DAA72B-FAEF-431C-B71D-42A8E478E746}" srcOrd="17" destOrd="0" presId="urn:microsoft.com/office/officeart/2005/8/layout/list1"/>
    <dgm:cxn modelId="{7EE1FC85-B97C-40D4-97F6-93B081623EA6}" type="presParOf" srcId="{D32DA0D6-CCD7-4DBD-8622-5041310767B9}" destId="{6164A4EF-76B0-4A51-A1CB-1B078BA24E65}"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48E99-6D46-4BFF-907D-0656FDC5CF14}">
      <dsp:nvSpPr>
        <dsp:cNvPr id="0" name=""/>
        <dsp:cNvSpPr/>
      </dsp:nvSpPr>
      <dsp:spPr>
        <a:xfrm>
          <a:off x="498918" y="-256286"/>
          <a:ext cx="4994720" cy="4994720"/>
        </a:xfrm>
        <a:prstGeom prst="circularArrow">
          <a:avLst>
            <a:gd name="adj1" fmla="val 5544"/>
            <a:gd name="adj2" fmla="val 330680"/>
            <a:gd name="adj3" fmla="val 13812791"/>
            <a:gd name="adj4" fmla="val 17363568"/>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D5F10C45-B38D-4FD7-A1C8-BB7C22D3DA26}">
      <dsp:nvSpPr>
        <dsp:cNvPr id="0" name=""/>
        <dsp:cNvSpPr/>
      </dsp:nvSpPr>
      <dsp:spPr>
        <a:xfrm>
          <a:off x="1845505" y="1777"/>
          <a:ext cx="2301548" cy="693053"/>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Muscle Conditioning</a:t>
          </a:r>
        </a:p>
      </dsp:txBody>
      <dsp:txXfrm>
        <a:off x="1879337" y="35609"/>
        <a:ext cx="2233884" cy="625389"/>
      </dsp:txXfrm>
    </dsp:sp>
    <dsp:sp modelId="{1041D9B9-0C66-436E-B890-2FB99E899224}">
      <dsp:nvSpPr>
        <dsp:cNvPr id="0" name=""/>
        <dsp:cNvSpPr/>
      </dsp:nvSpPr>
      <dsp:spPr>
        <a:xfrm>
          <a:off x="4118073" y="993764"/>
          <a:ext cx="1386107" cy="693053"/>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Flexibility </a:t>
          </a:r>
        </a:p>
      </dsp:txBody>
      <dsp:txXfrm>
        <a:off x="4151905" y="1027596"/>
        <a:ext cx="1318443" cy="625389"/>
      </dsp:txXfrm>
    </dsp:sp>
    <dsp:sp modelId="{16D1322C-4113-4C7E-9B6D-30DF081F176D}">
      <dsp:nvSpPr>
        <dsp:cNvPr id="0" name=""/>
        <dsp:cNvSpPr/>
      </dsp:nvSpPr>
      <dsp:spPr>
        <a:xfrm>
          <a:off x="4050604" y="2113810"/>
          <a:ext cx="2151238" cy="728877"/>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Neuromuscular Control (Balance)</a:t>
          </a:r>
        </a:p>
      </dsp:txBody>
      <dsp:txXfrm>
        <a:off x="4086185" y="2149391"/>
        <a:ext cx="2080076" cy="657715"/>
      </dsp:txXfrm>
    </dsp:sp>
    <dsp:sp modelId="{0B44B9AC-7287-4143-B366-31D27799875B}">
      <dsp:nvSpPr>
        <dsp:cNvPr id="0" name=""/>
        <dsp:cNvSpPr/>
      </dsp:nvSpPr>
      <dsp:spPr>
        <a:xfrm>
          <a:off x="3904320" y="3305315"/>
          <a:ext cx="1386107" cy="693053"/>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Functional Exercises</a:t>
          </a:r>
        </a:p>
      </dsp:txBody>
      <dsp:txXfrm>
        <a:off x="3938152" y="3339147"/>
        <a:ext cx="1318443" cy="625389"/>
      </dsp:txXfrm>
    </dsp:sp>
    <dsp:sp modelId="{0694863C-471D-4332-BDFB-B3B57DAAE89D}">
      <dsp:nvSpPr>
        <dsp:cNvPr id="0" name=""/>
        <dsp:cNvSpPr/>
      </dsp:nvSpPr>
      <dsp:spPr>
        <a:xfrm>
          <a:off x="2303225" y="4261667"/>
          <a:ext cx="1386107" cy="693053"/>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Sport Skills</a:t>
          </a:r>
        </a:p>
      </dsp:txBody>
      <dsp:txXfrm>
        <a:off x="2337057" y="4295499"/>
        <a:ext cx="1318443" cy="625389"/>
      </dsp:txXfrm>
    </dsp:sp>
    <dsp:sp modelId="{ECD9D259-1C4F-42B0-8CD1-01247DAF0BD0}">
      <dsp:nvSpPr>
        <dsp:cNvPr id="0" name=""/>
        <dsp:cNvSpPr/>
      </dsp:nvSpPr>
      <dsp:spPr>
        <a:xfrm>
          <a:off x="260133" y="3305319"/>
          <a:ext cx="1700074" cy="693053"/>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Correction of Abnormal Biomechanics</a:t>
          </a:r>
        </a:p>
      </dsp:txBody>
      <dsp:txXfrm>
        <a:off x="293965" y="3339151"/>
        <a:ext cx="1632410" cy="625389"/>
      </dsp:txXfrm>
    </dsp:sp>
    <dsp:sp modelId="{67848163-A70D-49B7-86F2-2455CAC91444}">
      <dsp:nvSpPr>
        <dsp:cNvPr id="0" name=""/>
        <dsp:cNvSpPr/>
      </dsp:nvSpPr>
      <dsp:spPr>
        <a:xfrm>
          <a:off x="-336661" y="2090059"/>
          <a:ext cx="2405991" cy="776379"/>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Maintenance of Cardiovascular Fitness</a:t>
          </a:r>
        </a:p>
      </dsp:txBody>
      <dsp:txXfrm>
        <a:off x="-298761" y="2127959"/>
        <a:ext cx="2330191" cy="700579"/>
      </dsp:txXfrm>
    </dsp:sp>
    <dsp:sp modelId="{D8E0A3FA-ED5C-48ED-8717-FF0F6A2EC238}">
      <dsp:nvSpPr>
        <dsp:cNvPr id="0" name=""/>
        <dsp:cNvSpPr/>
      </dsp:nvSpPr>
      <dsp:spPr>
        <a:xfrm>
          <a:off x="310250" y="863133"/>
          <a:ext cx="1386107" cy="693053"/>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Psychology</a:t>
          </a:r>
        </a:p>
      </dsp:txBody>
      <dsp:txXfrm>
        <a:off x="344082" y="896965"/>
        <a:ext cx="1318443" cy="6253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D0BC0-1232-443C-A8B9-4C132C35A400}">
      <dsp:nvSpPr>
        <dsp:cNvPr id="0" name=""/>
        <dsp:cNvSpPr/>
      </dsp:nvSpPr>
      <dsp:spPr>
        <a:xfrm rot="5400000">
          <a:off x="800607" y="1543156"/>
          <a:ext cx="1492175" cy="2482946"/>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58269A-53FD-4E76-AC08-72A612C38E39}">
      <dsp:nvSpPr>
        <dsp:cNvPr id="0" name=""/>
        <dsp:cNvSpPr/>
      </dsp:nvSpPr>
      <dsp:spPr>
        <a:xfrm>
          <a:off x="551526" y="2285022"/>
          <a:ext cx="2241617" cy="1964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US" sz="2800" b="1" kern="1200"/>
            <a:t>Initial stage</a:t>
          </a:r>
        </a:p>
      </dsp:txBody>
      <dsp:txXfrm>
        <a:off x="551526" y="2285022"/>
        <a:ext cx="2241617" cy="1964909"/>
      </dsp:txXfrm>
    </dsp:sp>
    <dsp:sp modelId="{44EC23E6-B75D-4DFD-AB14-70CA142D1251}">
      <dsp:nvSpPr>
        <dsp:cNvPr id="0" name=""/>
        <dsp:cNvSpPr/>
      </dsp:nvSpPr>
      <dsp:spPr>
        <a:xfrm>
          <a:off x="2370196" y="1360359"/>
          <a:ext cx="422946" cy="422946"/>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7D051A-8EC8-4B54-A029-CCEDB85FB51B}">
      <dsp:nvSpPr>
        <dsp:cNvPr id="0" name=""/>
        <dsp:cNvSpPr/>
      </dsp:nvSpPr>
      <dsp:spPr>
        <a:xfrm rot="5400000">
          <a:off x="3544785" y="864106"/>
          <a:ext cx="1492175" cy="2482946"/>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3DE6D9-C785-45EC-A139-CACC7A4764E7}">
      <dsp:nvSpPr>
        <dsp:cNvPr id="0" name=""/>
        <dsp:cNvSpPr/>
      </dsp:nvSpPr>
      <dsp:spPr>
        <a:xfrm>
          <a:off x="3305163" y="1605972"/>
          <a:ext cx="2241752" cy="1964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b="1" kern="1200"/>
            <a:t>Intermediate / Preparticipation stage</a:t>
          </a:r>
        </a:p>
      </dsp:txBody>
      <dsp:txXfrm>
        <a:off x="3305163" y="1605972"/>
        <a:ext cx="2241752" cy="1964909"/>
      </dsp:txXfrm>
    </dsp:sp>
    <dsp:sp modelId="{C7C4487E-273C-41D7-AFE1-6938F073DF52}">
      <dsp:nvSpPr>
        <dsp:cNvPr id="0" name=""/>
        <dsp:cNvSpPr/>
      </dsp:nvSpPr>
      <dsp:spPr>
        <a:xfrm>
          <a:off x="5114374" y="681309"/>
          <a:ext cx="422946" cy="422946"/>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138B9A-06A1-4BB2-A550-BDCEE9F43732}">
      <dsp:nvSpPr>
        <dsp:cNvPr id="0" name=""/>
        <dsp:cNvSpPr/>
      </dsp:nvSpPr>
      <dsp:spPr>
        <a:xfrm rot="5400000">
          <a:off x="6288962" y="185057"/>
          <a:ext cx="1492175" cy="2482946"/>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4B6C6F-5F77-436A-9743-39B1E88E7579}">
      <dsp:nvSpPr>
        <dsp:cNvPr id="0" name=""/>
        <dsp:cNvSpPr/>
      </dsp:nvSpPr>
      <dsp:spPr>
        <a:xfrm>
          <a:off x="6039881" y="926923"/>
          <a:ext cx="2241617" cy="1964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US" sz="2800" b="1" kern="1200"/>
            <a:t>Advance stage</a:t>
          </a:r>
        </a:p>
      </dsp:txBody>
      <dsp:txXfrm>
        <a:off x="6039881" y="926923"/>
        <a:ext cx="2241617" cy="1964909"/>
      </dsp:txXfrm>
    </dsp:sp>
    <dsp:sp modelId="{EA2BD732-5A01-42F8-8156-9AFB2A43A590}">
      <dsp:nvSpPr>
        <dsp:cNvPr id="0" name=""/>
        <dsp:cNvSpPr/>
      </dsp:nvSpPr>
      <dsp:spPr>
        <a:xfrm>
          <a:off x="7858552" y="2260"/>
          <a:ext cx="422946" cy="422946"/>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0E7FCE-CFD5-448D-AA5F-91AC7159A3A4}">
      <dsp:nvSpPr>
        <dsp:cNvPr id="0" name=""/>
        <dsp:cNvSpPr/>
      </dsp:nvSpPr>
      <dsp:spPr>
        <a:xfrm rot="5400000">
          <a:off x="9033140" y="-493992"/>
          <a:ext cx="1492175" cy="2482946"/>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00611A-02E7-4856-9B6F-74C777DBBC3F}">
      <dsp:nvSpPr>
        <dsp:cNvPr id="0" name=""/>
        <dsp:cNvSpPr/>
      </dsp:nvSpPr>
      <dsp:spPr>
        <a:xfrm>
          <a:off x="8784059" y="247873"/>
          <a:ext cx="2241617" cy="1964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a:p>
      </dsp:txBody>
      <dsp:txXfrm>
        <a:off x="8784059" y="247873"/>
        <a:ext cx="2241617" cy="19649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82D1B-2D3B-4C14-9A85-A0ADBC9D7AF7}">
      <dsp:nvSpPr>
        <dsp:cNvPr id="0" name=""/>
        <dsp:cNvSpPr/>
      </dsp:nvSpPr>
      <dsp:spPr>
        <a:xfrm>
          <a:off x="0" y="284333"/>
          <a:ext cx="10970891" cy="428400"/>
        </a:xfrm>
        <a:prstGeom prst="rect">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35C87B-BFA9-4AEC-9315-17ACB6D49CC2}">
      <dsp:nvSpPr>
        <dsp:cNvPr id="0" name=""/>
        <dsp:cNvSpPr/>
      </dsp:nvSpPr>
      <dsp:spPr>
        <a:xfrm>
          <a:off x="555648" y="134514"/>
          <a:ext cx="7679623" cy="50184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0271" tIns="0" rIns="290271" bIns="0" numCol="1" spcCol="1270" anchor="ctr" anchorCtr="0">
          <a:noAutofit/>
        </a:bodyPr>
        <a:lstStyle/>
        <a:p>
          <a:pPr marL="0" lvl="0" indent="0" algn="ctr" defTabSz="1066800">
            <a:lnSpc>
              <a:spcPct val="90000"/>
            </a:lnSpc>
            <a:spcBef>
              <a:spcPct val="0"/>
            </a:spcBef>
            <a:spcAft>
              <a:spcPct val="35000"/>
            </a:spcAft>
            <a:buNone/>
          </a:pPr>
          <a:r>
            <a:rPr lang="en-US" sz="2400" b="0" kern="1200">
              <a:latin typeface="+mj-lt"/>
            </a:rPr>
            <a:t>Frequency of activity/rest</a:t>
          </a:r>
          <a:endParaRPr lang="en-US" sz="2400" b="0" kern="1200">
            <a:solidFill>
              <a:schemeClr val="tx1">
                <a:lumMod val="95000"/>
                <a:lumOff val="5000"/>
              </a:schemeClr>
            </a:solidFill>
            <a:latin typeface="+mj-lt"/>
          </a:endParaRPr>
        </a:p>
      </dsp:txBody>
      <dsp:txXfrm>
        <a:off x="580146" y="159012"/>
        <a:ext cx="7630627" cy="452844"/>
      </dsp:txXfrm>
    </dsp:sp>
    <dsp:sp modelId="{1409DC46-EC5B-4383-B342-6DA7D8AF4FE5}">
      <dsp:nvSpPr>
        <dsp:cNvPr id="0" name=""/>
        <dsp:cNvSpPr/>
      </dsp:nvSpPr>
      <dsp:spPr>
        <a:xfrm>
          <a:off x="0" y="1055453"/>
          <a:ext cx="10970891" cy="428400"/>
        </a:xfrm>
        <a:prstGeom prst="rect">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3CF9A5-849A-4D98-9529-841216310DB8}">
      <dsp:nvSpPr>
        <dsp:cNvPr id="0" name=""/>
        <dsp:cNvSpPr/>
      </dsp:nvSpPr>
      <dsp:spPr>
        <a:xfrm>
          <a:off x="548544" y="804533"/>
          <a:ext cx="7679623" cy="50184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0271" tIns="0" rIns="290271" bIns="0" numCol="1" spcCol="1270" anchor="ctr" anchorCtr="0">
          <a:noAutofit/>
        </a:bodyPr>
        <a:lstStyle/>
        <a:p>
          <a:pPr marL="0" lvl="0" indent="0" algn="ctr" defTabSz="1066800">
            <a:lnSpc>
              <a:spcPct val="90000"/>
            </a:lnSpc>
            <a:spcBef>
              <a:spcPct val="0"/>
            </a:spcBef>
            <a:spcAft>
              <a:spcPct val="35000"/>
            </a:spcAft>
            <a:buNone/>
          </a:pPr>
          <a:r>
            <a:rPr lang="en-US" sz="2400" b="0" kern="1200">
              <a:latin typeface="+mj-lt"/>
            </a:rPr>
            <a:t>Intensity of activity</a:t>
          </a:r>
        </a:p>
      </dsp:txBody>
      <dsp:txXfrm>
        <a:off x="573042" y="829031"/>
        <a:ext cx="7630627" cy="452844"/>
      </dsp:txXfrm>
    </dsp:sp>
    <dsp:sp modelId="{96DEBAE6-7066-4A36-8D02-93911DC5D490}">
      <dsp:nvSpPr>
        <dsp:cNvPr id="0" name=""/>
        <dsp:cNvSpPr/>
      </dsp:nvSpPr>
      <dsp:spPr>
        <a:xfrm>
          <a:off x="0" y="1826573"/>
          <a:ext cx="10970891" cy="428400"/>
        </a:xfrm>
        <a:prstGeom prst="rect">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1463" tIns="354076" rIns="851463" bIns="120904" numCol="1" spcCol="1270" anchor="t" anchorCtr="0">
          <a:noAutofit/>
        </a:bodyPr>
        <a:lstStyle/>
        <a:p>
          <a:pPr marL="171450" lvl="1" indent="-171450" algn="l" defTabSz="755650">
            <a:lnSpc>
              <a:spcPct val="90000"/>
            </a:lnSpc>
            <a:spcBef>
              <a:spcPct val="0"/>
            </a:spcBef>
            <a:spcAft>
              <a:spcPct val="15000"/>
            </a:spcAft>
            <a:buChar char="•"/>
          </a:pPr>
          <a:endParaRPr lang="en-US" sz="1700" b="0" kern="1200">
            <a:latin typeface="+mj-lt"/>
          </a:endParaRPr>
        </a:p>
      </dsp:txBody>
      <dsp:txXfrm>
        <a:off x="0" y="1826573"/>
        <a:ext cx="10970891" cy="428400"/>
      </dsp:txXfrm>
    </dsp:sp>
    <dsp:sp modelId="{7E5751D3-C733-438B-AB75-0696C4731223}">
      <dsp:nvSpPr>
        <dsp:cNvPr id="0" name=""/>
        <dsp:cNvSpPr/>
      </dsp:nvSpPr>
      <dsp:spPr>
        <a:xfrm>
          <a:off x="548544" y="1575653"/>
          <a:ext cx="7679623" cy="50184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0271" tIns="0" rIns="290271" bIns="0" numCol="1" spcCol="1270" anchor="ctr" anchorCtr="0">
          <a:noAutofit/>
        </a:bodyPr>
        <a:lstStyle/>
        <a:p>
          <a:pPr marL="0" lvl="0" indent="0" algn="ctr" defTabSz="1066800">
            <a:lnSpc>
              <a:spcPct val="90000"/>
            </a:lnSpc>
            <a:spcBef>
              <a:spcPct val="0"/>
            </a:spcBef>
            <a:spcAft>
              <a:spcPct val="35000"/>
            </a:spcAft>
            <a:buNone/>
          </a:pPr>
          <a:r>
            <a:rPr lang="en-US" sz="2400" b="0" kern="1200">
              <a:latin typeface="+mj-lt"/>
            </a:rPr>
            <a:t>Time/duration of activity</a:t>
          </a:r>
        </a:p>
      </dsp:txBody>
      <dsp:txXfrm>
        <a:off x="573042" y="1600151"/>
        <a:ext cx="7630627" cy="452844"/>
      </dsp:txXfrm>
    </dsp:sp>
    <dsp:sp modelId="{38FACB89-6FA3-4B33-90F1-50F2D0AB5D00}">
      <dsp:nvSpPr>
        <dsp:cNvPr id="0" name=""/>
        <dsp:cNvSpPr/>
      </dsp:nvSpPr>
      <dsp:spPr>
        <a:xfrm>
          <a:off x="0" y="2597693"/>
          <a:ext cx="10970891" cy="428400"/>
        </a:xfrm>
        <a:prstGeom prst="rect">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018105-82B6-42B9-A1D1-F1C83E156C7A}">
      <dsp:nvSpPr>
        <dsp:cNvPr id="0" name=""/>
        <dsp:cNvSpPr/>
      </dsp:nvSpPr>
      <dsp:spPr>
        <a:xfrm>
          <a:off x="548544" y="2346773"/>
          <a:ext cx="7679623" cy="50184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0271" tIns="0" rIns="290271" bIns="0" numCol="1" spcCol="1270" anchor="ctr" anchorCtr="0">
          <a:noAutofit/>
        </a:bodyPr>
        <a:lstStyle/>
        <a:p>
          <a:pPr marL="0" lvl="0" indent="0" algn="ctr" defTabSz="1066800">
            <a:lnSpc>
              <a:spcPct val="90000"/>
            </a:lnSpc>
            <a:spcBef>
              <a:spcPct val="0"/>
            </a:spcBef>
            <a:spcAft>
              <a:spcPct val="35000"/>
            </a:spcAft>
            <a:buNone/>
          </a:pPr>
          <a:r>
            <a:rPr lang="en-US" sz="2400" b="0" kern="1200">
              <a:latin typeface="+mj-lt"/>
            </a:rPr>
            <a:t>Type of activity</a:t>
          </a:r>
        </a:p>
      </dsp:txBody>
      <dsp:txXfrm>
        <a:off x="573042" y="2371271"/>
        <a:ext cx="7630627" cy="452844"/>
      </dsp:txXfrm>
    </dsp:sp>
    <dsp:sp modelId="{6164A4EF-76B0-4A51-A1CB-1B078BA24E65}">
      <dsp:nvSpPr>
        <dsp:cNvPr id="0" name=""/>
        <dsp:cNvSpPr/>
      </dsp:nvSpPr>
      <dsp:spPr>
        <a:xfrm>
          <a:off x="0" y="3368813"/>
          <a:ext cx="10970891" cy="428400"/>
        </a:xfrm>
        <a:prstGeom prst="rect">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93F2DE-6D1A-4315-BC5A-8CA67D12902A}">
      <dsp:nvSpPr>
        <dsp:cNvPr id="0" name=""/>
        <dsp:cNvSpPr/>
      </dsp:nvSpPr>
      <dsp:spPr>
        <a:xfrm>
          <a:off x="548544" y="3117893"/>
          <a:ext cx="7679623" cy="50184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0271" tIns="0" rIns="290271" bIns="0" numCol="1" spcCol="1270" anchor="ctr" anchorCtr="0">
          <a:noAutofit/>
        </a:bodyPr>
        <a:lstStyle/>
        <a:p>
          <a:pPr marL="0" lvl="0" indent="0" algn="ctr" defTabSz="1066800">
            <a:lnSpc>
              <a:spcPct val="90000"/>
            </a:lnSpc>
            <a:spcBef>
              <a:spcPct val="0"/>
            </a:spcBef>
            <a:spcAft>
              <a:spcPct val="35000"/>
            </a:spcAft>
            <a:buNone/>
          </a:pPr>
          <a:r>
            <a:rPr lang="en-US" sz="2400" b="0" kern="1200">
              <a:latin typeface="+mj-lt"/>
            </a:rPr>
            <a:t>Special Consideration </a:t>
          </a:r>
        </a:p>
      </dsp:txBody>
      <dsp:txXfrm>
        <a:off x="573042" y="3142391"/>
        <a:ext cx="7630627"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408012B-A0F2-4D52-A918-C5EC1EDF7E2A}"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788E9D-EAD6-455D-95F0-39323F95FA13}" type="slidenum">
              <a:rPr lang="en-US" smtClean="0"/>
              <a:t>‹#›</a:t>
            </a:fld>
            <a:endParaRPr lang="en-US"/>
          </a:p>
        </p:txBody>
      </p:sp>
    </p:spTree>
    <p:extLst>
      <p:ext uri="{BB962C8B-B14F-4D97-AF65-F5344CB8AC3E}">
        <p14:creationId xmlns:p14="http://schemas.microsoft.com/office/powerpoint/2010/main" val="292783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408012B-A0F2-4D52-A918-C5EC1EDF7E2A}"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788E9D-EAD6-455D-95F0-39323F95FA13}" type="slidenum">
              <a:rPr lang="en-US" smtClean="0"/>
              <a:t>‹#›</a:t>
            </a:fld>
            <a:endParaRPr lang="en-US"/>
          </a:p>
        </p:txBody>
      </p:sp>
    </p:spTree>
    <p:extLst>
      <p:ext uri="{BB962C8B-B14F-4D97-AF65-F5344CB8AC3E}">
        <p14:creationId xmlns:p14="http://schemas.microsoft.com/office/powerpoint/2010/main" val="271851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08012B-A0F2-4D52-A918-C5EC1EDF7E2A}"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788E9D-EAD6-455D-95F0-39323F95FA13}" type="slidenum">
              <a:rPr lang="en-US" smtClean="0"/>
              <a:t>‹#›</a:t>
            </a:fld>
            <a:endParaRPr lang="en-US"/>
          </a:p>
        </p:txBody>
      </p:sp>
    </p:spTree>
    <p:extLst>
      <p:ext uri="{BB962C8B-B14F-4D97-AF65-F5344CB8AC3E}">
        <p14:creationId xmlns:p14="http://schemas.microsoft.com/office/powerpoint/2010/main" val="3965714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408012B-A0F2-4D52-A918-C5EC1EDF7E2A}" type="datetimeFigureOut">
              <a:rPr lang="en-US" smtClean="0"/>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788E9D-EAD6-455D-95F0-39323F95FA13}" type="slidenum">
              <a:rPr lang="en-US" smtClean="0"/>
              <a:t>‹#›</a:t>
            </a:fld>
            <a:endParaRPr lang="en-US"/>
          </a:p>
        </p:txBody>
      </p:sp>
    </p:spTree>
    <p:extLst>
      <p:ext uri="{BB962C8B-B14F-4D97-AF65-F5344CB8AC3E}">
        <p14:creationId xmlns:p14="http://schemas.microsoft.com/office/powerpoint/2010/main" val="1016021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408012B-A0F2-4D52-A918-C5EC1EDF7E2A}" type="datetimeFigureOut">
              <a:rPr lang="en-US" smtClean="0"/>
              <a:t>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5788E9D-EAD6-455D-95F0-39323F95FA13}" type="slidenum">
              <a:rPr lang="en-US" smtClean="0"/>
              <a:t>‹#›</a:t>
            </a:fld>
            <a:endParaRPr lang="en-US"/>
          </a:p>
        </p:txBody>
      </p:sp>
    </p:spTree>
    <p:extLst>
      <p:ext uri="{BB962C8B-B14F-4D97-AF65-F5344CB8AC3E}">
        <p14:creationId xmlns:p14="http://schemas.microsoft.com/office/powerpoint/2010/main" val="2626370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408012B-A0F2-4D52-A918-C5EC1EDF7E2A}" type="datetimeFigureOut">
              <a:rPr lang="en-US" smtClean="0"/>
              <a:t>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788E9D-EAD6-455D-95F0-39323F95FA13}" type="slidenum">
              <a:rPr lang="en-US" smtClean="0"/>
              <a:t>‹#›</a:t>
            </a:fld>
            <a:endParaRPr lang="en-US"/>
          </a:p>
        </p:txBody>
      </p:sp>
    </p:spTree>
    <p:extLst>
      <p:ext uri="{BB962C8B-B14F-4D97-AF65-F5344CB8AC3E}">
        <p14:creationId xmlns:p14="http://schemas.microsoft.com/office/powerpoint/2010/main" val="4139773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08012B-A0F2-4D52-A918-C5EC1EDF7E2A}" type="datetimeFigureOut">
              <a:rPr lang="en-US" smtClean="0"/>
              <a:t>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788E9D-EAD6-455D-95F0-39323F95FA13}" type="slidenum">
              <a:rPr lang="en-US" smtClean="0"/>
              <a:t>‹#›</a:t>
            </a:fld>
            <a:endParaRPr lang="en-US"/>
          </a:p>
        </p:txBody>
      </p:sp>
    </p:spTree>
    <p:extLst>
      <p:ext uri="{BB962C8B-B14F-4D97-AF65-F5344CB8AC3E}">
        <p14:creationId xmlns:p14="http://schemas.microsoft.com/office/powerpoint/2010/main" val="1105374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08012B-A0F2-4D52-A918-C5EC1EDF7E2A}" type="datetimeFigureOut">
              <a:rPr lang="en-US" smtClean="0"/>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788E9D-EAD6-455D-95F0-39323F95FA13}" type="slidenum">
              <a:rPr lang="en-US" smtClean="0"/>
              <a:t>‹#›</a:t>
            </a:fld>
            <a:endParaRPr lang="en-US"/>
          </a:p>
        </p:txBody>
      </p:sp>
    </p:spTree>
    <p:extLst>
      <p:ext uri="{BB962C8B-B14F-4D97-AF65-F5344CB8AC3E}">
        <p14:creationId xmlns:p14="http://schemas.microsoft.com/office/powerpoint/2010/main" val="11450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08012B-A0F2-4D52-A918-C5EC1EDF7E2A}" type="datetimeFigureOut">
              <a:rPr lang="en-US" smtClean="0"/>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788E9D-EAD6-455D-95F0-39323F95FA13}" type="slidenum">
              <a:rPr lang="en-US" smtClean="0"/>
              <a:t>‹#›</a:t>
            </a:fld>
            <a:endParaRPr lang="en-US"/>
          </a:p>
        </p:txBody>
      </p:sp>
    </p:spTree>
    <p:extLst>
      <p:ext uri="{BB962C8B-B14F-4D97-AF65-F5344CB8AC3E}">
        <p14:creationId xmlns:p14="http://schemas.microsoft.com/office/powerpoint/2010/main" val="3980524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408012B-A0F2-4D52-A918-C5EC1EDF7E2A}"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788E9D-EAD6-455D-95F0-39323F95FA13}" type="slidenum">
              <a:rPr lang="en-US" smtClean="0"/>
              <a:t>‹#›</a:t>
            </a:fld>
            <a:endParaRPr lang="en-US"/>
          </a:p>
        </p:txBody>
      </p:sp>
    </p:spTree>
    <p:extLst>
      <p:ext uri="{BB962C8B-B14F-4D97-AF65-F5344CB8AC3E}">
        <p14:creationId xmlns:p14="http://schemas.microsoft.com/office/powerpoint/2010/main" val="1114841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408012B-A0F2-4D52-A918-C5EC1EDF7E2A}"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788E9D-EAD6-455D-95F0-39323F95FA13}" type="slidenum">
              <a:rPr lang="en-US" smtClean="0"/>
              <a:t>‹#›</a:t>
            </a:fld>
            <a:endParaRPr lang="en-US"/>
          </a:p>
        </p:txBody>
      </p:sp>
    </p:spTree>
    <p:extLst>
      <p:ext uri="{BB962C8B-B14F-4D97-AF65-F5344CB8AC3E}">
        <p14:creationId xmlns:p14="http://schemas.microsoft.com/office/powerpoint/2010/main" val="2353242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08012B-A0F2-4D52-A918-C5EC1EDF7E2A}" type="datetimeFigureOut">
              <a:rPr lang="en-US" smtClean="0"/>
              <a:t>2/10/2025</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788E9D-EAD6-455D-95F0-39323F95FA13}" type="slidenum">
              <a:rPr lang="en-US" smtClean="0"/>
              <a:t>‹#›</a:t>
            </a:fld>
            <a:endParaRPr lang="en-US"/>
          </a:p>
        </p:txBody>
      </p:sp>
    </p:spTree>
    <p:extLst>
      <p:ext uri="{BB962C8B-B14F-4D97-AF65-F5344CB8AC3E}">
        <p14:creationId xmlns:p14="http://schemas.microsoft.com/office/powerpoint/2010/main" val="11984344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0" y="-3303"/>
            <a:ext cx="12192000" cy="4146678"/>
          </a:xfrm>
          <a:prstGeom prst="rect">
            <a:avLst/>
          </a:prstGeom>
          <a:solidFill>
            <a:schemeClr val="accent1"/>
          </a:solidFill>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Bef>
                <a:spcPts val="2400"/>
              </a:spcBef>
            </a:pPr>
            <a:endParaRPr lang="en-US" altLang="en-US" sz="13800" b="1">
              <a:latin typeface="Rockwell Condensed" panose="02060603050405020104" pitchFamily="18" charset="0"/>
            </a:endParaRPr>
          </a:p>
        </p:txBody>
      </p:sp>
      <p:sp>
        <p:nvSpPr>
          <p:cNvPr id="5" name="Rectangle 2"/>
          <p:cNvSpPr>
            <a:spLocks noGrp="1" noChangeArrowheads="1"/>
          </p:cNvSpPr>
          <p:nvPr>
            <p:ph type="ctrTitle"/>
          </p:nvPr>
        </p:nvSpPr>
        <p:spPr>
          <a:xfrm>
            <a:off x="670626" y="2030186"/>
            <a:ext cx="7562514" cy="1909184"/>
          </a:xfrm>
          <a:noFill/>
          <a:extLst>
            <a:ext uri="{909E8E84-426E-40DD-AFC4-6F175D3DCCD1}">
              <a14:hiddenFill xmlns:a14="http://schemas.microsoft.com/office/drawing/2010/main">
                <a:solidFill>
                  <a:srgbClr val="143C83"/>
                </a:solidFill>
              </a14:hiddenFill>
            </a:ext>
          </a:extLst>
        </p:spPr>
        <p:txBody>
          <a:bodyPr>
            <a:noAutofit/>
          </a:bodyPr>
          <a:lstStyle/>
          <a:p>
            <a:pPr algn="l" eaLnBrk="1" hangingPunct="1"/>
            <a:r>
              <a:rPr lang="en-US" altLang="en-US" sz="6600" b="1">
                <a:latin typeface="Rockwell Condensed" panose="02060603050405020104" pitchFamily="18" charset="0"/>
              </a:rPr>
              <a:t>Principle of </a:t>
            </a:r>
            <a:br>
              <a:rPr lang="en-US" altLang="en-US" sz="6600" b="1">
                <a:latin typeface="Rockwell Condensed" panose="02060603050405020104" pitchFamily="18" charset="0"/>
              </a:rPr>
            </a:br>
            <a:r>
              <a:rPr lang="en-US" altLang="en-US" sz="6600" b="1">
                <a:latin typeface="Rockwell Condensed" panose="02060603050405020104" pitchFamily="18" charset="0"/>
              </a:rPr>
              <a:t>Injury Rehabilitation</a:t>
            </a:r>
          </a:p>
        </p:txBody>
      </p:sp>
      <p:grpSp>
        <p:nvGrpSpPr>
          <p:cNvPr id="2" name="Group 1">
            <a:extLst>
              <a:ext uri="{FF2B5EF4-FFF2-40B4-BE49-F238E27FC236}">
                <a16:creationId xmlns:a16="http://schemas.microsoft.com/office/drawing/2014/main" id="{C4BEEB15-E5C1-4A43-BA36-5EC1F40868AD}"/>
              </a:ext>
            </a:extLst>
          </p:cNvPr>
          <p:cNvGrpSpPr/>
          <p:nvPr/>
        </p:nvGrpSpPr>
        <p:grpSpPr>
          <a:xfrm>
            <a:off x="311885" y="1870884"/>
            <a:ext cx="11522151" cy="2137596"/>
            <a:chOff x="1789814" y="2098835"/>
            <a:chExt cx="3390900" cy="1035051"/>
          </a:xfrm>
        </p:grpSpPr>
        <p:sp>
          <p:nvSpPr>
            <p:cNvPr id="6" name="Line 17"/>
            <p:cNvSpPr>
              <a:spLocks noChangeAspect="1" noChangeShapeType="1"/>
            </p:cNvSpPr>
            <p:nvPr/>
          </p:nvSpPr>
          <p:spPr bwMode="auto">
            <a:xfrm flipH="1">
              <a:off x="1789814" y="2098835"/>
              <a:ext cx="3390900" cy="0"/>
            </a:xfrm>
            <a:prstGeom prst="line">
              <a:avLst/>
            </a:prstGeom>
            <a:noFill/>
            <a:ln w="127000">
              <a:solidFill>
                <a:srgbClr val="FFC000"/>
              </a:solidFill>
              <a:round/>
              <a:headEnd/>
              <a:tailEnd/>
            </a:ln>
            <a:extLst>
              <a:ext uri="{909E8E84-426E-40DD-AFC4-6F175D3DCCD1}">
                <a14:hiddenFill xmlns:a14="http://schemas.microsoft.com/office/drawing/2010/main">
                  <a:noFill/>
                </a14:hiddenFill>
              </a:ext>
            </a:extLst>
          </p:spPr>
          <p:txBody>
            <a:bodyPr wrap="square">
              <a:spAutoFit/>
            </a:bodyPr>
            <a:lstStyle/>
            <a:p>
              <a:endParaRPr lang="en-US"/>
            </a:p>
          </p:txBody>
        </p:sp>
        <p:sp>
          <p:nvSpPr>
            <p:cNvPr id="7" name="Line 18"/>
            <p:cNvSpPr>
              <a:spLocks noChangeAspect="1" noChangeShapeType="1"/>
            </p:cNvSpPr>
            <p:nvPr/>
          </p:nvSpPr>
          <p:spPr bwMode="auto">
            <a:xfrm>
              <a:off x="1851244" y="2098836"/>
              <a:ext cx="0" cy="1035050"/>
            </a:xfrm>
            <a:prstGeom prst="line">
              <a:avLst/>
            </a:prstGeom>
            <a:noFill/>
            <a:ln w="127000">
              <a:solidFill>
                <a:srgbClr val="FFC000"/>
              </a:solidFill>
              <a:round/>
              <a:headEnd/>
              <a:tailEnd/>
            </a:ln>
            <a:extLst>
              <a:ext uri="{909E8E84-426E-40DD-AFC4-6F175D3DCCD1}">
                <a14:hiddenFill xmlns:a14="http://schemas.microsoft.com/office/drawing/2010/main">
                  <a:noFill/>
                </a14:hiddenFill>
              </a:ext>
            </a:extLst>
          </p:spPr>
          <p:txBody>
            <a:bodyPr>
              <a:spAutoFit/>
            </a:bodyPr>
            <a:lstStyle/>
            <a:p>
              <a:endParaRPr lang="en-US"/>
            </a:p>
          </p:txBody>
        </p:sp>
      </p:grpSp>
      <p:pic>
        <p:nvPicPr>
          <p:cNvPr id="10"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a:extLst>
              <a:ext uri="{FF2B5EF4-FFF2-40B4-BE49-F238E27FC236}">
                <a16:creationId xmlns:a16="http://schemas.microsoft.com/office/drawing/2014/main" id="{762F9C2C-1C73-48E2-9085-236AD9F05C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6459"/>
          <a:stretch/>
        </p:blipFill>
        <p:spPr bwMode="auto">
          <a:xfrm>
            <a:off x="8305800" y="4152519"/>
            <a:ext cx="3886200" cy="2705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5764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0" y="-3303"/>
            <a:ext cx="12192000" cy="942088"/>
          </a:xfrm>
          <a:prstGeom prst="rect">
            <a:avLst/>
          </a:prstGeom>
          <a:solidFill>
            <a:schemeClr val="accent1"/>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latin typeface="Rockwell Condensed" panose="02060603050405020104" pitchFamily="18" charset="0"/>
              </a:rPr>
              <a:t>  INTRODUCTION</a:t>
            </a:r>
          </a:p>
        </p:txBody>
      </p:sp>
      <p:sp>
        <p:nvSpPr>
          <p:cNvPr id="5" name="Content Placeholder 5"/>
          <p:cNvSpPr>
            <a:spLocks noGrp="1"/>
          </p:cNvSpPr>
          <p:nvPr>
            <p:ph idx="1"/>
          </p:nvPr>
        </p:nvSpPr>
        <p:spPr>
          <a:xfrm>
            <a:off x="487680" y="1450848"/>
            <a:ext cx="11228832" cy="5145024"/>
          </a:xfrm>
        </p:spPr>
        <p:txBody>
          <a:bodyPr>
            <a:normAutofit fontScale="92500" lnSpcReduction="10000"/>
          </a:bodyPr>
          <a:lstStyle/>
          <a:p>
            <a:pPr algn="just"/>
            <a:r>
              <a:rPr lang="en-US" sz="4000"/>
              <a:t>Student should be able to understand the concept of injury rehabilitation in sport.</a:t>
            </a:r>
          </a:p>
          <a:p>
            <a:pPr algn="just"/>
            <a:endParaRPr lang="en-US" sz="900"/>
          </a:p>
          <a:p>
            <a:pPr algn="just"/>
            <a:r>
              <a:rPr lang="en-US" sz="4000"/>
              <a:t>Student should be able to identify the objective of rehabilitation.</a:t>
            </a:r>
          </a:p>
          <a:p>
            <a:pPr algn="just"/>
            <a:endParaRPr lang="en-US" sz="900"/>
          </a:p>
          <a:p>
            <a:pPr algn="just"/>
            <a:r>
              <a:rPr lang="en-US" sz="4000"/>
              <a:t>Student should be able to identify the component of rehabilitation.</a:t>
            </a:r>
          </a:p>
          <a:p>
            <a:pPr algn="just"/>
            <a:endParaRPr lang="en-US" sz="900"/>
          </a:p>
          <a:p>
            <a:pPr algn="just"/>
            <a:r>
              <a:rPr lang="en-US" sz="4000"/>
              <a:t>Student should be able to monitor the progress of rehab program and return to sport.</a:t>
            </a:r>
          </a:p>
          <a:p>
            <a:pPr algn="just" defTabSz="449263">
              <a:buClr>
                <a:srgbClr val="0070C0"/>
              </a:buCl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sz="4000"/>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8465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0" y="-3304"/>
            <a:ext cx="12192000" cy="1429768"/>
          </a:xfrm>
          <a:prstGeom prst="rect">
            <a:avLst/>
          </a:prstGeom>
          <a:solidFill>
            <a:schemeClr val="accent1"/>
          </a:solidFill>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latin typeface="Rockwell Condensed" panose="02060603050405020104" pitchFamily="18" charset="0"/>
              </a:rPr>
              <a:t>  CONCEPT OF INJURY </a:t>
            </a:r>
          </a:p>
          <a:p>
            <a:pPr algn="l"/>
            <a:r>
              <a:rPr lang="en-US" altLang="en-US" b="1">
                <a:latin typeface="Rockwell Condensed" panose="02060603050405020104" pitchFamily="18" charset="0"/>
              </a:rPr>
              <a:t>  REHABILITATION IN SPORT </a:t>
            </a:r>
          </a:p>
        </p:txBody>
      </p:sp>
      <p:sp>
        <p:nvSpPr>
          <p:cNvPr id="5" name="Content Placeholder 5"/>
          <p:cNvSpPr txBox="1">
            <a:spLocks/>
          </p:cNvSpPr>
          <p:nvPr/>
        </p:nvSpPr>
        <p:spPr>
          <a:xfrm>
            <a:off x="487680" y="1450848"/>
            <a:ext cx="11228832" cy="5145024"/>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defTabSz="449263">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sz="800"/>
          </a:p>
          <a:p>
            <a:pPr algn="just"/>
            <a:r>
              <a:rPr lang="en-US"/>
              <a:t>Sports rehabilitation begins as soon as possible after the initial treatment of an acute injury. </a:t>
            </a:r>
          </a:p>
          <a:p>
            <a:pPr algn="just"/>
            <a:endParaRPr lang="en-US" sz="900"/>
          </a:p>
          <a:p>
            <a:pPr algn="just"/>
            <a:r>
              <a:rPr lang="en-US"/>
              <a:t>Treatment techniques are frequently used in acute to subacute presentations, and focused on pain relief before the rehabilitation phase begins.</a:t>
            </a:r>
          </a:p>
          <a:p>
            <a:pPr algn="just"/>
            <a:endParaRPr lang="en-US" sz="900"/>
          </a:p>
          <a:p>
            <a:pPr algn="just"/>
            <a:r>
              <a:rPr lang="en-US"/>
              <a:t>Rehabilitation focuses on return to sports participation, and aims to return the sports person to their pre-injury level of performance. </a:t>
            </a:r>
          </a:p>
          <a:p>
            <a:pPr algn="just"/>
            <a:endParaRPr lang="en-US" sz="900"/>
          </a:p>
          <a:p>
            <a:pPr algn="just"/>
            <a:r>
              <a:rPr lang="en-US"/>
              <a:t>Once the athlete has successfully returned to sport, rehabilitation can adopt a preventive approach.</a:t>
            </a:r>
          </a:p>
          <a:p>
            <a:pPr algn="just"/>
            <a:endParaRPr lang="en-US" sz="1000"/>
          </a:p>
          <a:p>
            <a:pPr algn="just"/>
            <a:r>
              <a:rPr lang="en-US" altLang="en-US"/>
              <a:t>Promote the healing process by assisting the progression through the stages of healing resulting in healed tissue that is able to withstand forces it will eventually be expected to cope with.</a:t>
            </a:r>
          </a:p>
          <a:p>
            <a:pPr algn="just"/>
            <a:endParaRPr lang="en-US" altLang="en-US" sz="1000"/>
          </a:p>
          <a:p>
            <a:pPr algn="just"/>
            <a:r>
              <a:rPr lang="en-US" altLang="en-US"/>
              <a:t>Maintain strength &amp; cardiovascular fitness to minimize the detraining effects suffered &amp; thus promoting return to sport as quickly as possible.</a:t>
            </a:r>
          </a:p>
          <a:p>
            <a:endParaRPr lang="en-US"/>
          </a:p>
          <a:p>
            <a:pPr marL="741363" lvl="1" indent="-284163" algn="just" defTabSz="449263">
              <a:buClr>
                <a:srgbClr val="7030A0"/>
              </a:buCl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sz="3200"/>
          </a:p>
          <a:p>
            <a:pPr marL="741363" lvl="1" indent="-284163" algn="just" defTabSz="449263">
              <a:buClr>
                <a:srgbClr val="7030A0"/>
              </a:buCl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sz="3200"/>
          </a:p>
          <a:p>
            <a:pPr algn="just" defTabSz="449263">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5458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a:bodyPr>
          <a:lstStyle/>
          <a:p>
            <a:pPr marL="533400" indent="-533400" algn="just">
              <a:lnSpc>
                <a:spcPct val="100000"/>
              </a:lnSpc>
              <a:spcBef>
                <a:spcPts val="0"/>
              </a:spcBef>
              <a:buFont typeface="+mj-lt"/>
              <a:buAutoNum type="arabicPeriod"/>
            </a:pPr>
            <a:r>
              <a:rPr lang="en-US" altLang="en-US"/>
              <a:t>Restoration of function.</a:t>
            </a:r>
          </a:p>
          <a:p>
            <a:pPr marL="533400" indent="-533400" algn="just">
              <a:lnSpc>
                <a:spcPct val="100000"/>
              </a:lnSpc>
              <a:spcBef>
                <a:spcPts val="0"/>
              </a:spcBef>
              <a:spcAft>
                <a:spcPts val="1200"/>
              </a:spcAft>
              <a:buFont typeface="+mj-lt"/>
              <a:buAutoNum type="arabicPeriod"/>
            </a:pPr>
            <a:r>
              <a:rPr lang="en-US" altLang="en-US"/>
              <a:t>Return to athletic competition.</a:t>
            </a:r>
          </a:p>
          <a:p>
            <a:pPr marL="0" indent="0">
              <a:lnSpc>
                <a:spcPct val="100000"/>
              </a:lnSpc>
              <a:spcBef>
                <a:spcPts val="0"/>
              </a:spcBef>
              <a:buNone/>
            </a:pPr>
            <a:r>
              <a:rPr lang="en-US" altLang="en-US"/>
              <a:t>In order to achieve the goals of rehabilitation program, you must have:</a:t>
            </a:r>
          </a:p>
          <a:p>
            <a:pPr marL="0" indent="0">
              <a:lnSpc>
                <a:spcPct val="100000"/>
              </a:lnSpc>
              <a:spcBef>
                <a:spcPts val="0"/>
              </a:spcBef>
              <a:buNone/>
            </a:pPr>
            <a:r>
              <a:rPr lang="en-US" altLang="en-US" sz="2000"/>
              <a:t>a) short term goal plan					b) long-term goal plan – return to play</a:t>
            </a:r>
          </a:p>
          <a:p>
            <a:pPr marL="0" indent="0" algn="just">
              <a:lnSpc>
                <a:spcPct val="100000"/>
              </a:lnSpc>
              <a:spcBef>
                <a:spcPts val="0"/>
              </a:spcBef>
              <a:buNone/>
            </a:pPr>
            <a:endParaRPr lang="en-US" altLang="en-US" sz="3600"/>
          </a:p>
          <a:p>
            <a:endParaRPr lang="en-US"/>
          </a:p>
          <a:p>
            <a:pPr algn="just"/>
            <a:endParaRPr lang="en-US" sz="4000"/>
          </a:p>
        </p:txBody>
      </p:sp>
      <p:sp>
        <p:nvSpPr>
          <p:cNvPr id="6" name="Rectangle 2"/>
          <p:cNvSpPr txBox="1">
            <a:spLocks noChangeArrowheads="1"/>
          </p:cNvSpPr>
          <p:nvPr/>
        </p:nvSpPr>
        <p:spPr>
          <a:xfrm>
            <a:off x="0" y="-3304"/>
            <a:ext cx="12192000" cy="1429768"/>
          </a:xfrm>
          <a:prstGeom prst="rect">
            <a:avLst/>
          </a:prstGeom>
          <a:solidFill>
            <a:schemeClr val="accent1"/>
          </a:solidFill>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latin typeface="Rockwell Condensed" panose="02060603050405020104" pitchFamily="18" charset="0"/>
              </a:rPr>
              <a:t>  GOALS OF</a:t>
            </a:r>
          </a:p>
          <a:p>
            <a:pPr algn="l"/>
            <a:r>
              <a:rPr lang="en-US" altLang="en-US" b="1">
                <a:latin typeface="Rockwell Condensed" panose="02060603050405020104" pitchFamily="18" charset="0"/>
              </a:rPr>
              <a:t>  REHABILITATION PROGRAM </a:t>
            </a:r>
          </a:p>
        </p:txBody>
      </p:sp>
      <p:pic>
        <p:nvPicPr>
          <p:cNvPr id="7"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Content Placeholder 5">
            <a:extLst>
              <a:ext uri="{FF2B5EF4-FFF2-40B4-BE49-F238E27FC236}">
                <a16:creationId xmlns:a16="http://schemas.microsoft.com/office/drawing/2014/main" id="{25B8B831-ECFC-473C-9771-FE16B2DF025F}"/>
              </a:ext>
            </a:extLst>
          </p:cNvPr>
          <p:cNvSpPr txBox="1">
            <a:spLocks noChangeArrowheads="1"/>
          </p:cNvSpPr>
          <p:nvPr/>
        </p:nvSpPr>
        <p:spPr bwMode="auto">
          <a:xfrm rot="21255088">
            <a:off x="459616" y="3440053"/>
            <a:ext cx="6006249" cy="2922618"/>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lstStyle>
            <a:lvl1pPr marL="542925" indent="-2286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pPr>
            <a:r>
              <a:rPr lang="en-US" altLang="en-US" sz="2000">
                <a:latin typeface="Cambria" panose="02040503050406030204" pitchFamily="18" charset="0"/>
                <a:ea typeface="Cambria" panose="02040503050406030204" pitchFamily="18" charset="0"/>
              </a:rPr>
              <a:t>Provide immediate first aid &amp; care.</a:t>
            </a:r>
          </a:p>
          <a:p>
            <a:pPr eaLnBrk="1" hangingPunct="1">
              <a:lnSpc>
                <a:spcPct val="100000"/>
              </a:lnSpc>
              <a:spcBef>
                <a:spcPct val="0"/>
              </a:spcBef>
            </a:pPr>
            <a:r>
              <a:rPr lang="en-US" altLang="en-US" sz="2000">
                <a:latin typeface="Cambria" panose="02040503050406030204" pitchFamily="18" charset="0"/>
                <a:ea typeface="Cambria" panose="02040503050406030204" pitchFamily="18" charset="0"/>
              </a:rPr>
              <a:t>Reduce / minimize pain.</a:t>
            </a:r>
          </a:p>
          <a:p>
            <a:pPr eaLnBrk="1" hangingPunct="1">
              <a:lnSpc>
                <a:spcPct val="100000"/>
              </a:lnSpc>
              <a:spcBef>
                <a:spcPct val="0"/>
              </a:spcBef>
            </a:pPr>
            <a:r>
              <a:rPr lang="en-US" altLang="en-US" sz="2000">
                <a:latin typeface="Cambria" panose="02040503050406030204" pitchFamily="18" charset="0"/>
                <a:ea typeface="Cambria" panose="02040503050406030204" pitchFamily="18" charset="0"/>
              </a:rPr>
              <a:t>Re-establish neuromuscular control.</a:t>
            </a:r>
          </a:p>
          <a:p>
            <a:pPr eaLnBrk="1" hangingPunct="1">
              <a:lnSpc>
                <a:spcPct val="100000"/>
              </a:lnSpc>
              <a:spcBef>
                <a:spcPct val="0"/>
              </a:spcBef>
            </a:pPr>
            <a:r>
              <a:rPr lang="en-US" altLang="en-US" sz="2000">
                <a:latin typeface="Cambria" panose="02040503050406030204" pitchFamily="18" charset="0"/>
                <a:ea typeface="Cambria" panose="02040503050406030204" pitchFamily="18" charset="0"/>
              </a:rPr>
              <a:t>Restore full range of motion.</a:t>
            </a:r>
          </a:p>
          <a:p>
            <a:pPr eaLnBrk="1" hangingPunct="1">
              <a:lnSpc>
                <a:spcPct val="100000"/>
              </a:lnSpc>
              <a:spcBef>
                <a:spcPct val="0"/>
              </a:spcBef>
            </a:pPr>
            <a:r>
              <a:rPr lang="en-US" altLang="en-US" sz="2000">
                <a:latin typeface="Cambria" panose="02040503050406030204" pitchFamily="18" charset="0"/>
                <a:ea typeface="Cambria" panose="02040503050406030204" pitchFamily="18" charset="0"/>
              </a:rPr>
              <a:t>Restore increase strength, endurance &amp; power.</a:t>
            </a:r>
          </a:p>
          <a:p>
            <a:pPr eaLnBrk="1" hangingPunct="1">
              <a:lnSpc>
                <a:spcPct val="100000"/>
              </a:lnSpc>
              <a:spcBef>
                <a:spcPct val="0"/>
              </a:spcBef>
            </a:pPr>
            <a:r>
              <a:rPr lang="en-US" altLang="en-US" sz="2000">
                <a:latin typeface="Cambria" panose="02040503050406030204" pitchFamily="18" charset="0"/>
                <a:ea typeface="Cambria" panose="02040503050406030204" pitchFamily="18" charset="0"/>
              </a:rPr>
              <a:t>Improve postural stability &amp; balance.</a:t>
            </a:r>
          </a:p>
          <a:p>
            <a:pPr eaLnBrk="1" hangingPunct="1">
              <a:lnSpc>
                <a:spcPct val="100000"/>
              </a:lnSpc>
              <a:spcBef>
                <a:spcPct val="0"/>
              </a:spcBef>
            </a:pPr>
            <a:r>
              <a:rPr lang="en-US" altLang="en-US" sz="2000">
                <a:latin typeface="Cambria" panose="02040503050406030204" pitchFamily="18" charset="0"/>
                <a:ea typeface="Cambria" panose="02040503050406030204" pitchFamily="18" charset="0"/>
              </a:rPr>
              <a:t>Maintain cardiorespiratory fitness.</a:t>
            </a:r>
          </a:p>
          <a:p>
            <a:pPr eaLnBrk="1" hangingPunct="1">
              <a:lnSpc>
                <a:spcPct val="100000"/>
              </a:lnSpc>
              <a:spcBef>
                <a:spcPct val="0"/>
              </a:spcBef>
            </a:pPr>
            <a:r>
              <a:rPr lang="en-US" altLang="en-US" sz="2000">
                <a:latin typeface="Cambria" panose="02040503050406030204" pitchFamily="18" charset="0"/>
                <a:ea typeface="Cambria" panose="02040503050406030204" pitchFamily="18" charset="0"/>
              </a:rPr>
              <a:t>Incorporate into a functional progression.</a:t>
            </a:r>
          </a:p>
        </p:txBody>
      </p:sp>
      <p:grpSp>
        <p:nvGrpSpPr>
          <p:cNvPr id="13" name="Group 12">
            <a:extLst>
              <a:ext uri="{FF2B5EF4-FFF2-40B4-BE49-F238E27FC236}">
                <a16:creationId xmlns:a16="http://schemas.microsoft.com/office/drawing/2014/main" id="{1F710E40-B1FA-4A8D-8FF3-EC056E15BA55}"/>
              </a:ext>
            </a:extLst>
          </p:cNvPr>
          <p:cNvGrpSpPr/>
          <p:nvPr/>
        </p:nvGrpSpPr>
        <p:grpSpPr>
          <a:xfrm rot="21264817">
            <a:off x="711935" y="3290592"/>
            <a:ext cx="5532948" cy="2921779"/>
            <a:chOff x="0" y="0"/>
            <a:chExt cx="12192000" cy="6858000"/>
          </a:xfrm>
        </p:grpSpPr>
        <p:sp>
          <p:nvSpPr>
            <p:cNvPr id="14" name="Content Placeholder 5">
              <a:extLst>
                <a:ext uri="{FF2B5EF4-FFF2-40B4-BE49-F238E27FC236}">
                  <a16:creationId xmlns:a16="http://schemas.microsoft.com/office/drawing/2014/main" id="{3D56BF29-9906-46F0-A892-439EB0A29F2B}"/>
                </a:ext>
              </a:extLst>
            </p:cNvPr>
            <p:cNvSpPr txBox="1">
              <a:spLocks noChangeArrowheads="1"/>
            </p:cNvSpPr>
            <p:nvPr/>
          </p:nvSpPr>
          <p:spPr bwMode="auto">
            <a:xfrm>
              <a:off x="90488" y="114297"/>
              <a:ext cx="12011027" cy="662939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marL="542925" indent="-2286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marL="314325" indent="0" eaLnBrk="1" hangingPunct="1">
                <a:lnSpc>
                  <a:spcPct val="100000"/>
                </a:lnSpc>
                <a:spcBef>
                  <a:spcPct val="0"/>
                </a:spcBef>
                <a:buNone/>
              </a:pPr>
              <a:endParaRPr lang="en-US" altLang="en-US" sz="2000">
                <a:latin typeface="Cambria" panose="02040503050406030204" pitchFamily="18" charset="0"/>
                <a:ea typeface="Cambria" panose="02040503050406030204" pitchFamily="18" charset="0"/>
              </a:endParaRPr>
            </a:p>
          </p:txBody>
        </p:sp>
        <p:pic>
          <p:nvPicPr>
            <p:cNvPr id="15" name="Picture 3">
              <a:extLst>
                <a:ext uri="{FF2B5EF4-FFF2-40B4-BE49-F238E27FC236}">
                  <a16:creationId xmlns:a16="http://schemas.microsoft.com/office/drawing/2014/main" id="{424F65B0-82BF-4F9D-AE45-C081A828421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977688" y="0"/>
              <a:ext cx="21431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3">
              <a:extLst>
                <a:ext uri="{FF2B5EF4-FFF2-40B4-BE49-F238E27FC236}">
                  <a16:creationId xmlns:a16="http://schemas.microsoft.com/office/drawing/2014/main" id="{33FCA2DD-DDD8-48A4-97E3-DD6E259E345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977687" y="6643687"/>
              <a:ext cx="214313"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4">
              <a:extLst>
                <a:ext uri="{FF2B5EF4-FFF2-40B4-BE49-F238E27FC236}">
                  <a16:creationId xmlns:a16="http://schemas.microsoft.com/office/drawing/2014/main" id="{55FB17E2-5F7F-43A7-9B9F-A1A4FEA95E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6643687"/>
              <a:ext cx="214312"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5">
              <a:extLst>
                <a:ext uri="{FF2B5EF4-FFF2-40B4-BE49-F238E27FC236}">
                  <a16:creationId xmlns:a16="http://schemas.microsoft.com/office/drawing/2014/main" id="{99B63909-32A0-4586-AD74-DB69CA696D5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215900"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9" name="Group 1">
            <a:extLst>
              <a:ext uri="{FF2B5EF4-FFF2-40B4-BE49-F238E27FC236}">
                <a16:creationId xmlns:a16="http://schemas.microsoft.com/office/drawing/2014/main" id="{0FBBBB04-72AF-474D-BC68-6DD15282E604}"/>
              </a:ext>
            </a:extLst>
          </p:cNvPr>
          <p:cNvGrpSpPr>
            <a:grpSpLocks/>
          </p:cNvGrpSpPr>
          <p:nvPr/>
        </p:nvGrpSpPr>
        <p:grpSpPr bwMode="auto">
          <a:xfrm>
            <a:off x="7736803" y="3657710"/>
            <a:ext cx="2840037" cy="1931988"/>
            <a:chOff x="6882551" y="4425238"/>
            <a:chExt cx="3187700" cy="2068513"/>
          </a:xfrm>
        </p:grpSpPr>
        <p:pic>
          <p:nvPicPr>
            <p:cNvPr id="20" name="Picture 1">
              <a:extLst>
                <a:ext uri="{FF2B5EF4-FFF2-40B4-BE49-F238E27FC236}">
                  <a16:creationId xmlns:a16="http://schemas.microsoft.com/office/drawing/2014/main" id="{4406289E-0069-4CE4-B005-EC7042C01B6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093688" y="4864976"/>
              <a:ext cx="2330450"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U-Turn Arrow 2">
              <a:extLst>
                <a:ext uri="{FF2B5EF4-FFF2-40B4-BE49-F238E27FC236}">
                  <a16:creationId xmlns:a16="http://schemas.microsoft.com/office/drawing/2014/main" id="{9361E529-76F8-4A50-B4F4-0CCDEC0E91D3}"/>
                </a:ext>
              </a:extLst>
            </p:cNvPr>
            <p:cNvSpPr/>
            <p:nvPr/>
          </p:nvSpPr>
          <p:spPr>
            <a:xfrm rot="21364003">
              <a:off x="6882551" y="4425238"/>
              <a:ext cx="3187700" cy="2068513"/>
            </a:xfrm>
            <a:prstGeom prst="uturnArrow">
              <a:avLst>
                <a:gd name="adj1" fmla="val 25000"/>
                <a:gd name="adj2" fmla="val 25000"/>
                <a:gd name="adj3" fmla="val 23288"/>
                <a:gd name="adj4" fmla="val 42038"/>
                <a:gd name="adj5" fmla="val 75000"/>
              </a:avLst>
            </a:prstGeom>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en-US">
                <a:solidFill>
                  <a:schemeClr val="tx1"/>
                </a:solidFill>
              </a:endParaRPr>
            </a:p>
          </p:txBody>
        </p:sp>
      </p:grpSp>
    </p:spTree>
    <p:extLst>
      <p:ext uri="{BB962C8B-B14F-4D97-AF65-F5344CB8AC3E}">
        <p14:creationId xmlns:p14="http://schemas.microsoft.com/office/powerpoint/2010/main" val="3562182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txBox="1">
            <a:spLocks/>
          </p:cNvSpPr>
          <p:nvPr/>
        </p:nvSpPr>
        <p:spPr>
          <a:xfrm>
            <a:off x="487680" y="1704974"/>
            <a:ext cx="11228832" cy="48908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0" indent="-1143000">
              <a:buFont typeface="+mj-lt"/>
              <a:buAutoNum type="arabicPeriod"/>
            </a:pPr>
            <a:r>
              <a:rPr lang="en-US" sz="6000"/>
              <a:t>Prevent deconditioning.</a:t>
            </a:r>
            <a:endParaRPr lang="en-US" sz="800"/>
          </a:p>
          <a:p>
            <a:pPr marL="1143000" indent="-1143000">
              <a:buFont typeface="+mj-lt"/>
              <a:buAutoNum type="arabicPeriod"/>
            </a:pPr>
            <a:r>
              <a:rPr lang="en-US" sz="6000"/>
              <a:t>Rehabilitate the injured body part in a safe, efficient &amp; effective manner.</a:t>
            </a:r>
          </a:p>
        </p:txBody>
      </p:sp>
      <p:pic>
        <p:nvPicPr>
          <p:cNvPr id="7"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2"/>
          <p:cNvSpPr txBox="1">
            <a:spLocks noChangeArrowheads="1"/>
          </p:cNvSpPr>
          <p:nvPr/>
        </p:nvSpPr>
        <p:spPr>
          <a:xfrm>
            <a:off x="0" y="-3304"/>
            <a:ext cx="12192000" cy="1429768"/>
          </a:xfrm>
          <a:prstGeom prst="rect">
            <a:avLst/>
          </a:prstGeom>
          <a:solidFill>
            <a:schemeClr val="accent1"/>
          </a:solidFill>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latin typeface="Rockwell Condensed" panose="02060603050405020104" pitchFamily="18" charset="0"/>
              </a:rPr>
              <a:t>  OBJECTIVES OF THE</a:t>
            </a:r>
          </a:p>
          <a:p>
            <a:pPr algn="l"/>
            <a:r>
              <a:rPr lang="en-US" altLang="en-US" b="1">
                <a:latin typeface="Rockwell Condensed" panose="02060603050405020104" pitchFamily="18" charset="0"/>
              </a:rPr>
              <a:t>  REHABILITATION PROGRAM </a:t>
            </a:r>
          </a:p>
        </p:txBody>
      </p:sp>
    </p:spTree>
    <p:extLst>
      <p:ext uri="{BB962C8B-B14F-4D97-AF65-F5344CB8AC3E}">
        <p14:creationId xmlns:p14="http://schemas.microsoft.com/office/powerpoint/2010/main" val="1423118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0" y="-3303"/>
            <a:ext cx="12192000" cy="942088"/>
          </a:xfrm>
          <a:prstGeom prst="rect">
            <a:avLst/>
          </a:prstGeom>
          <a:solidFill>
            <a:schemeClr val="accent1"/>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latin typeface="Rockwell Condensed" panose="02060603050405020104" pitchFamily="18" charset="0"/>
              </a:rPr>
              <a:t>  [1] PREVENT DECONDITIONING</a:t>
            </a:r>
          </a:p>
        </p:txBody>
      </p:sp>
      <p:sp>
        <p:nvSpPr>
          <p:cNvPr id="5" name="Content Placeholder 5"/>
          <p:cNvSpPr>
            <a:spLocks noGrp="1"/>
          </p:cNvSpPr>
          <p:nvPr>
            <p:ph idx="1"/>
          </p:nvPr>
        </p:nvSpPr>
        <p:spPr>
          <a:xfrm>
            <a:off x="487680" y="1450848"/>
            <a:ext cx="11228832" cy="5145024"/>
          </a:xfrm>
        </p:spPr>
        <p:txBody>
          <a:bodyPr>
            <a:normAutofit fontScale="70000" lnSpcReduction="20000"/>
          </a:bodyPr>
          <a:lstStyle/>
          <a:p>
            <a:pPr algn="just"/>
            <a:r>
              <a:rPr lang="en-US" sz="4000"/>
              <a:t>Providing exercises for the cardiovascular system, the uninvolved areas of the injured extremity or segment, and the uninvolved extremities.</a:t>
            </a:r>
          </a:p>
          <a:p>
            <a:pPr algn="just"/>
            <a:endParaRPr lang="en-US" sz="1300"/>
          </a:p>
          <a:p>
            <a:pPr algn="just"/>
            <a:r>
              <a:rPr lang="en-US" sz="4000"/>
              <a:t>Some of deleterious effects of bed rest on CV function occur rapidly.</a:t>
            </a:r>
          </a:p>
          <a:p>
            <a:pPr algn="just"/>
            <a:endParaRPr lang="en-US" sz="1100"/>
          </a:p>
          <a:p>
            <a:pPr lvl="0" algn="just"/>
            <a:r>
              <a:rPr lang="en-US" sz="4000"/>
              <a:t>Immobilization results in considerable bone, joint, &amp; soft tissue changes. Inactivity results in atrophy &amp; reduction in breaking strength of bone.</a:t>
            </a:r>
          </a:p>
          <a:p>
            <a:pPr lvl="0" algn="just"/>
            <a:endParaRPr lang="en-US" sz="1100"/>
          </a:p>
          <a:p>
            <a:pPr lvl="0" algn="just"/>
            <a:r>
              <a:rPr lang="en-US" sz="4000"/>
              <a:t>Bed rest has reportedly been found to decrease strength by 1.0%-1.5% per day.</a:t>
            </a:r>
          </a:p>
          <a:p>
            <a:pPr lvl="0" algn="just"/>
            <a:endParaRPr lang="en-US" sz="1100"/>
          </a:p>
          <a:p>
            <a:pPr algn="just"/>
            <a:r>
              <a:rPr lang="en-US" sz="4000"/>
              <a:t>Develop exercises that challenge the uninjured parts while not harming the injured area, but it is important for you to design programs with the objective of maintaining current conditioning levels as much as possible.</a:t>
            </a:r>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8095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0" y="-3305"/>
            <a:ext cx="12192000" cy="1429200"/>
          </a:xfrm>
          <a:prstGeom prst="rect">
            <a:avLst/>
          </a:prstGeom>
          <a:solidFill>
            <a:schemeClr val="accent1"/>
          </a:solidFill>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0000"/>
              </a:lnSpc>
            </a:pPr>
            <a:r>
              <a:rPr lang="en-US" altLang="en-US" sz="4800" b="1">
                <a:latin typeface="Rockwell Condensed" panose="02060603050405020104" pitchFamily="18" charset="0"/>
              </a:rPr>
              <a:t>  [2] REHABILITATE THE INJURED PARTIN A SAFE,  </a:t>
            </a:r>
          </a:p>
          <a:p>
            <a:pPr algn="l">
              <a:lnSpc>
                <a:spcPct val="100000"/>
              </a:lnSpc>
            </a:pPr>
            <a:r>
              <a:rPr lang="en-US" altLang="en-US" sz="4800" b="1">
                <a:latin typeface="Rockwell Condensed" panose="02060603050405020104" pitchFamily="18" charset="0"/>
              </a:rPr>
              <a:t>      EFFICIENT &amp; EFFECTIVE MANNER.</a:t>
            </a:r>
          </a:p>
        </p:txBody>
      </p:sp>
      <p:sp>
        <p:nvSpPr>
          <p:cNvPr id="5" name="Content Placeholder 5"/>
          <p:cNvSpPr>
            <a:spLocks noGrp="1"/>
          </p:cNvSpPr>
          <p:nvPr>
            <p:ph idx="1"/>
          </p:nvPr>
        </p:nvSpPr>
        <p:spPr>
          <a:xfrm>
            <a:off x="487680" y="1450848"/>
            <a:ext cx="11228832" cy="5145024"/>
          </a:xfrm>
        </p:spPr>
        <p:txBody>
          <a:bodyPr>
            <a:normAutofit lnSpcReduction="10000"/>
          </a:bodyPr>
          <a:lstStyle/>
          <a:p>
            <a:r>
              <a:rPr lang="en-US" sz="4600"/>
              <a:t>Requires good knowledge of the injury, the healing process and methods of rehabilitation.</a:t>
            </a:r>
          </a:p>
          <a:p>
            <a:endParaRPr lang="en-US" sz="800"/>
          </a:p>
          <a:p>
            <a:pPr lvl="0"/>
            <a:r>
              <a:rPr lang="en-US" sz="4600"/>
              <a:t>Complete rehabilitation of an injured athlete requires not only recovery of the injured tissue, but also recovery from the secondary effects the injury induced on other parts of the body.</a:t>
            </a:r>
          </a:p>
          <a:p>
            <a:pPr algn="just"/>
            <a:endParaRPr lang="en-US" sz="4000"/>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26264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0" y="-3304"/>
            <a:ext cx="12192000" cy="1429768"/>
          </a:xfrm>
          <a:prstGeom prst="rect">
            <a:avLst/>
          </a:prstGeom>
          <a:solidFill>
            <a:schemeClr val="accent1"/>
          </a:solidFill>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latin typeface="Rockwell Condensed" panose="02060603050405020104" pitchFamily="18" charset="0"/>
              </a:rPr>
              <a:t>  COMPONENTS OF PROGRESSIVE</a:t>
            </a:r>
          </a:p>
          <a:p>
            <a:pPr algn="l"/>
            <a:r>
              <a:rPr lang="en-US" altLang="en-US" b="1">
                <a:latin typeface="Rockwell Condensed" panose="02060603050405020104" pitchFamily="18" charset="0"/>
              </a:rPr>
              <a:t>  REHABILITATION PROGRAM </a:t>
            </a:r>
          </a:p>
        </p:txBody>
      </p:sp>
      <p:graphicFrame>
        <p:nvGraphicFramePr>
          <p:cNvPr id="5" name="Content Placeholder 3"/>
          <p:cNvGraphicFramePr>
            <a:graphicFrameLocks/>
          </p:cNvGraphicFramePr>
          <p:nvPr>
            <p:extLst>
              <p:ext uri="{D42A27DB-BD31-4B8C-83A1-F6EECF244321}">
                <p14:modId xmlns:p14="http://schemas.microsoft.com/office/powerpoint/2010/main" val="2533048341"/>
              </p:ext>
            </p:extLst>
          </p:nvPr>
        </p:nvGraphicFramePr>
        <p:xfrm>
          <a:off x="3151217" y="1733798"/>
          <a:ext cx="5865182" cy="49564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0951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0" y="-3304"/>
            <a:ext cx="12192000" cy="1429768"/>
          </a:xfrm>
          <a:prstGeom prst="rect">
            <a:avLst/>
          </a:prstGeom>
          <a:solidFill>
            <a:schemeClr val="accent1"/>
          </a:solidFill>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latin typeface="Rockwell Condensed" panose="02060603050405020104" pitchFamily="18" charset="0"/>
              </a:rPr>
              <a:t>  KEY TO SUCCESSFULL</a:t>
            </a:r>
          </a:p>
          <a:p>
            <a:pPr algn="l"/>
            <a:r>
              <a:rPr lang="en-US" altLang="en-US" b="1">
                <a:latin typeface="Rockwell Condensed" panose="02060603050405020104" pitchFamily="18" charset="0"/>
              </a:rPr>
              <a:t>  REHABILITATION PROGRAM </a:t>
            </a:r>
          </a:p>
        </p:txBody>
      </p:sp>
      <p:sp>
        <p:nvSpPr>
          <p:cNvPr id="5" name="Content Placeholder 5"/>
          <p:cNvSpPr>
            <a:spLocks noGrp="1"/>
          </p:cNvSpPr>
          <p:nvPr>
            <p:ph idx="1"/>
          </p:nvPr>
        </p:nvSpPr>
        <p:spPr>
          <a:xfrm>
            <a:off x="487680" y="1676400"/>
            <a:ext cx="11228832" cy="4919472"/>
          </a:xfrm>
        </p:spPr>
        <p:txBody>
          <a:bodyPr>
            <a:normAutofit fontScale="92500" lnSpcReduction="20000"/>
          </a:bodyPr>
          <a:lstStyle/>
          <a:p>
            <a:pPr marL="0" indent="0">
              <a:buNone/>
            </a:pPr>
            <a:r>
              <a:rPr lang="en-US" sz="4400" b="1">
                <a:solidFill>
                  <a:srgbClr val="FF0000"/>
                </a:solidFill>
              </a:rPr>
              <a:t>[1] Explanation</a:t>
            </a:r>
          </a:p>
          <a:p>
            <a:r>
              <a:rPr lang="en-US" sz="4000"/>
              <a:t>The rehabilitation should be explained to the patient with realistic, approximate time frames.</a:t>
            </a:r>
          </a:p>
          <a:p>
            <a:r>
              <a:rPr lang="en-US" sz="4000"/>
              <a:t>Important to set a short-term goals and long- term goals.</a:t>
            </a:r>
          </a:p>
          <a:p>
            <a:pPr marL="0" indent="0">
              <a:lnSpc>
                <a:spcPct val="110000"/>
              </a:lnSpc>
              <a:spcBef>
                <a:spcPts val="1800"/>
              </a:spcBef>
              <a:buNone/>
            </a:pPr>
            <a:r>
              <a:rPr lang="en-US" sz="4400" b="1">
                <a:solidFill>
                  <a:srgbClr val="FF0000"/>
                </a:solidFill>
              </a:rPr>
              <a:t>[2] Provide precise prescription</a:t>
            </a:r>
          </a:p>
          <a:p>
            <a:r>
              <a:rPr lang="en-US" sz="4000"/>
              <a:t>The therapist must emphasize the correct exercise technique and carefully apply principles for progression and limitation of exercise and activity.</a:t>
            </a:r>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5897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0" y="-3304"/>
            <a:ext cx="12192000" cy="1429768"/>
          </a:xfrm>
          <a:prstGeom prst="rect">
            <a:avLst/>
          </a:prstGeom>
          <a:solidFill>
            <a:schemeClr val="accent1"/>
          </a:solidFill>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latin typeface="Rockwell Condensed" panose="02060603050405020104" pitchFamily="18" charset="0"/>
              </a:rPr>
              <a:t>  KEY TO SUCCESSFULL</a:t>
            </a:r>
          </a:p>
          <a:p>
            <a:pPr algn="l"/>
            <a:r>
              <a:rPr lang="en-US" altLang="en-US" b="1">
                <a:latin typeface="Rockwell Condensed" panose="02060603050405020104" pitchFamily="18" charset="0"/>
              </a:rPr>
              <a:t>  REHABILITATION PROGRAM </a:t>
            </a:r>
          </a:p>
        </p:txBody>
      </p:sp>
      <p:sp>
        <p:nvSpPr>
          <p:cNvPr id="5" name="Content Placeholder 5"/>
          <p:cNvSpPr>
            <a:spLocks noGrp="1"/>
          </p:cNvSpPr>
          <p:nvPr>
            <p:ph idx="1"/>
          </p:nvPr>
        </p:nvSpPr>
        <p:spPr>
          <a:xfrm>
            <a:off x="487680" y="1565148"/>
            <a:ext cx="11228832" cy="5145024"/>
          </a:xfrm>
        </p:spPr>
        <p:txBody>
          <a:bodyPr>
            <a:normAutofit/>
          </a:bodyPr>
          <a:lstStyle/>
          <a:p>
            <a:pPr marL="0" indent="0">
              <a:buNone/>
            </a:pPr>
            <a:r>
              <a:rPr lang="en-US" sz="4400" b="1">
                <a:solidFill>
                  <a:srgbClr val="FF0000"/>
                </a:solidFill>
              </a:rPr>
              <a:t>[3] Make the most of the available facilities</a:t>
            </a:r>
          </a:p>
          <a:p>
            <a:r>
              <a:rPr lang="en-US" sz="4000"/>
              <a:t>If facilities such as a gymnasium, pool or biofeedback devices available, the program must take advantage of the facilities.</a:t>
            </a:r>
          </a:p>
          <a:p>
            <a:pPr marL="0" indent="0">
              <a:lnSpc>
                <a:spcPct val="100000"/>
              </a:lnSpc>
              <a:spcBef>
                <a:spcPts val="1800"/>
              </a:spcBef>
              <a:buNone/>
            </a:pPr>
            <a:r>
              <a:rPr lang="en-US" sz="4400" b="1">
                <a:solidFill>
                  <a:srgbClr val="FF0000"/>
                </a:solidFill>
              </a:rPr>
              <a:t>[4] Begin as soon as possible</a:t>
            </a:r>
          </a:p>
          <a:p>
            <a:r>
              <a:rPr lang="en-US" sz="4000"/>
              <a:t>The rehabilitation program should start as early as possible following injury or surgery.</a:t>
            </a:r>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6351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PRINCIPLES OF REHABILITATION</a:t>
            </a:r>
          </a:p>
        </p:txBody>
      </p:sp>
      <p:sp>
        <p:nvSpPr>
          <p:cNvPr id="5" name="Content Placeholder 5"/>
          <p:cNvSpPr>
            <a:spLocks noGrp="1"/>
          </p:cNvSpPr>
          <p:nvPr>
            <p:ph idx="1"/>
          </p:nvPr>
        </p:nvSpPr>
        <p:spPr>
          <a:xfrm>
            <a:off x="487680" y="1450848"/>
            <a:ext cx="11228832" cy="5145024"/>
          </a:xfrm>
        </p:spPr>
        <p:txBody>
          <a:bodyPr>
            <a:normAutofit fontScale="92500" lnSpcReduction="10000"/>
          </a:bodyPr>
          <a:lstStyle/>
          <a:p>
            <a:pPr marL="0" indent="0">
              <a:buNone/>
            </a:pPr>
            <a:r>
              <a:rPr lang="en-US" sz="4000"/>
              <a:t>Seven (7) principles of rehabilitation (</a:t>
            </a:r>
            <a:r>
              <a:rPr lang="en-US" sz="4000" b="1">
                <a:solidFill>
                  <a:srgbClr val="FF0000"/>
                </a:solidFill>
              </a:rPr>
              <a:t>ATC IS IT</a:t>
            </a:r>
            <a:r>
              <a:rPr lang="en-US" sz="4000"/>
              <a:t>):</a:t>
            </a:r>
          </a:p>
          <a:p>
            <a:pPr marL="0" indent="0">
              <a:buNone/>
            </a:pPr>
            <a:endParaRPr lang="en-US" sz="900"/>
          </a:p>
          <a:p>
            <a:r>
              <a:rPr lang="en-US" sz="4000" b="1">
                <a:solidFill>
                  <a:srgbClr val="FF0000"/>
                </a:solidFill>
              </a:rPr>
              <a:t>A</a:t>
            </a:r>
            <a:r>
              <a:rPr lang="en-US" sz="4000"/>
              <a:t>void aggravation</a:t>
            </a:r>
            <a:endParaRPr lang="en-US" sz="1700"/>
          </a:p>
          <a:p>
            <a:r>
              <a:rPr lang="en-US" sz="4000" b="1">
                <a:solidFill>
                  <a:srgbClr val="FF0000"/>
                </a:solidFill>
              </a:rPr>
              <a:t>T</a:t>
            </a:r>
            <a:r>
              <a:rPr lang="en-US" sz="4000"/>
              <a:t>iming</a:t>
            </a:r>
            <a:endParaRPr lang="en-US" sz="1500"/>
          </a:p>
          <a:p>
            <a:r>
              <a:rPr lang="en-US" sz="4000" b="1">
                <a:solidFill>
                  <a:srgbClr val="FF0000"/>
                </a:solidFill>
              </a:rPr>
              <a:t>C</a:t>
            </a:r>
            <a:r>
              <a:rPr lang="en-US" sz="4000"/>
              <a:t>ompliance</a:t>
            </a:r>
            <a:endParaRPr lang="en-US" sz="1500"/>
          </a:p>
          <a:p>
            <a:r>
              <a:rPr lang="en-US" sz="4000" b="1">
                <a:solidFill>
                  <a:srgbClr val="FF0000"/>
                </a:solidFill>
              </a:rPr>
              <a:t>I</a:t>
            </a:r>
            <a:r>
              <a:rPr lang="en-US" sz="4000"/>
              <a:t>ndividualization</a:t>
            </a:r>
            <a:endParaRPr lang="en-US" sz="1500"/>
          </a:p>
          <a:p>
            <a:r>
              <a:rPr lang="en-US" sz="4000" b="1">
                <a:solidFill>
                  <a:srgbClr val="FF0000"/>
                </a:solidFill>
              </a:rPr>
              <a:t>S</a:t>
            </a:r>
            <a:r>
              <a:rPr lang="en-US" sz="4000"/>
              <a:t>pecific sequencing</a:t>
            </a:r>
            <a:endParaRPr lang="en-US" sz="1300"/>
          </a:p>
          <a:p>
            <a:r>
              <a:rPr lang="en-US" sz="4000" b="1">
                <a:solidFill>
                  <a:srgbClr val="FF0000"/>
                </a:solidFill>
              </a:rPr>
              <a:t>I</a:t>
            </a:r>
            <a:r>
              <a:rPr lang="en-US" sz="4000"/>
              <a:t>ntensity</a:t>
            </a:r>
            <a:endParaRPr lang="en-US" sz="1300"/>
          </a:p>
          <a:p>
            <a:r>
              <a:rPr lang="en-US" sz="4000" b="1">
                <a:solidFill>
                  <a:srgbClr val="FF0000"/>
                </a:solidFill>
              </a:rPr>
              <a:t>T</a:t>
            </a:r>
            <a:r>
              <a:rPr lang="en-US" sz="4000"/>
              <a:t>otal patient</a:t>
            </a:r>
          </a:p>
          <a:p>
            <a:pPr algn="just"/>
            <a:endParaRPr lang="en-US" sz="4000"/>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55563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fontScale="77500" lnSpcReduction="20000"/>
          </a:bodyPr>
          <a:lstStyle/>
          <a:p>
            <a:pPr marL="0" indent="0" algn="just">
              <a:buNone/>
            </a:pPr>
            <a:r>
              <a:rPr lang="en-US" sz="4000" b="1">
                <a:solidFill>
                  <a:srgbClr val="FF0000"/>
                </a:solidFill>
              </a:rPr>
              <a:t>Avoid aggravation</a:t>
            </a:r>
          </a:p>
          <a:p>
            <a:pPr marL="0" indent="0" algn="just">
              <a:buNone/>
            </a:pPr>
            <a:endParaRPr lang="en-US" sz="900" b="1">
              <a:solidFill>
                <a:srgbClr val="7030A0"/>
              </a:solidFill>
            </a:endParaRPr>
          </a:p>
          <a:p>
            <a:pPr algn="just"/>
            <a:r>
              <a:rPr lang="en-US" sz="4000"/>
              <a:t>Important not to aggravate the injury during the rehabilitation process. </a:t>
            </a:r>
          </a:p>
          <a:p>
            <a:pPr algn="just"/>
            <a:endParaRPr lang="en-US" sz="800"/>
          </a:p>
          <a:p>
            <a:pPr algn="just"/>
            <a:r>
              <a:rPr lang="en-US" sz="4000"/>
              <a:t>Rehabilitation program, if administered incorrectly or without good judgment, has the potential to exacerbate the injury, that is, make it worse.</a:t>
            </a:r>
          </a:p>
          <a:p>
            <a:pPr marL="0" indent="0" algn="just">
              <a:buNone/>
            </a:pPr>
            <a:endParaRPr lang="en-US" sz="800"/>
          </a:p>
          <a:p>
            <a:pPr algn="just"/>
            <a:r>
              <a:rPr lang="en-US" sz="4000"/>
              <a:t>The primary concern of the rehabilitation program is to advance the injured individual gradually and steadily and to keep setbacks to a minimum.</a:t>
            </a:r>
          </a:p>
          <a:p>
            <a:pPr algn="just"/>
            <a:endParaRPr lang="en-US" sz="1100"/>
          </a:p>
          <a:p>
            <a:pPr algn="just"/>
            <a:r>
              <a:rPr lang="en-US" altLang="en-US" sz="4000"/>
              <a:t>It is should be designed to be </a:t>
            </a:r>
            <a:r>
              <a:rPr lang="en-US" altLang="en-US" sz="4000" i="1"/>
              <a:t>safe, effective, efficient in</a:t>
            </a:r>
            <a:r>
              <a:rPr lang="en-US" altLang="en-US" sz="4000"/>
              <a:t> guarded manner.</a:t>
            </a:r>
          </a:p>
          <a:p>
            <a:pPr algn="just"/>
            <a:endParaRPr lang="en-US" sz="4000"/>
          </a:p>
          <a:p>
            <a:pPr algn="just"/>
            <a:endParaRPr lang="en-US" sz="4000"/>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PRINCIPLES OF REHABILITATION</a:t>
            </a:r>
          </a:p>
        </p:txBody>
      </p:sp>
    </p:spTree>
    <p:extLst>
      <p:ext uri="{BB962C8B-B14F-4D97-AF65-F5344CB8AC3E}">
        <p14:creationId xmlns:p14="http://schemas.microsoft.com/office/powerpoint/2010/main" val="1606737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fontScale="92500" lnSpcReduction="10000"/>
          </a:bodyPr>
          <a:lstStyle/>
          <a:p>
            <a:pPr marL="0" indent="0" algn="just">
              <a:buNone/>
            </a:pPr>
            <a:r>
              <a:rPr lang="en-US" sz="4000" b="1">
                <a:solidFill>
                  <a:srgbClr val="FF0000"/>
                </a:solidFill>
              </a:rPr>
              <a:t>Timing</a:t>
            </a:r>
          </a:p>
          <a:p>
            <a:pPr algn="just"/>
            <a:endParaRPr lang="en-US" sz="900"/>
          </a:p>
          <a:p>
            <a:pPr algn="just"/>
            <a:r>
              <a:rPr lang="en-US" sz="4000"/>
              <a:t>The rehabilitation program should begin as soon as possible—that is, as soon as it can occur without causing aggravation. </a:t>
            </a:r>
          </a:p>
          <a:p>
            <a:pPr algn="just"/>
            <a:endParaRPr lang="en-US" sz="900"/>
          </a:p>
          <a:p>
            <a:pPr algn="just"/>
            <a:r>
              <a:rPr lang="en-US" sz="4000"/>
              <a:t>The sooner patients can begin the rehabilitation program, the sooner they can return to full activity. </a:t>
            </a:r>
          </a:p>
          <a:p>
            <a:pPr algn="just"/>
            <a:endParaRPr lang="en-US" sz="900"/>
          </a:p>
          <a:p>
            <a:pPr algn="just"/>
            <a:r>
              <a:rPr lang="en-US" sz="4000"/>
              <a:t>Following injury, rest is sometimes necessary, but too much rest can actually be detrimental to recovery.</a:t>
            </a:r>
          </a:p>
          <a:p>
            <a:pPr algn="just"/>
            <a:endParaRPr lang="en-US" sz="4000"/>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PRINCIPLES OF REHABILITATION</a:t>
            </a:r>
          </a:p>
        </p:txBody>
      </p:sp>
    </p:spTree>
    <p:extLst>
      <p:ext uri="{BB962C8B-B14F-4D97-AF65-F5344CB8AC3E}">
        <p14:creationId xmlns:p14="http://schemas.microsoft.com/office/powerpoint/2010/main" val="1872124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fontScale="92500" lnSpcReduction="20000"/>
          </a:bodyPr>
          <a:lstStyle/>
          <a:p>
            <a:pPr marL="0" indent="0" algn="just">
              <a:buNone/>
            </a:pPr>
            <a:r>
              <a:rPr lang="en-US" sz="4000" b="1">
                <a:solidFill>
                  <a:srgbClr val="FF0000"/>
                </a:solidFill>
              </a:rPr>
              <a:t>Compliance</a:t>
            </a:r>
          </a:p>
          <a:p>
            <a:pPr algn="just"/>
            <a:endParaRPr lang="en-US" sz="900"/>
          </a:p>
          <a:p>
            <a:pPr algn="just"/>
            <a:r>
              <a:rPr lang="en-US" sz="4000"/>
              <a:t>Without a compliant patient, the rehabilitation program will not be successful. </a:t>
            </a:r>
          </a:p>
          <a:p>
            <a:pPr algn="just"/>
            <a:endParaRPr lang="en-US" sz="900"/>
          </a:p>
          <a:p>
            <a:pPr algn="just"/>
            <a:r>
              <a:rPr lang="en-US" sz="4000"/>
              <a:t>To ensure compliance, it is important to inform the patient of the content of the program and the expected course of rehabilitation. </a:t>
            </a:r>
          </a:p>
          <a:p>
            <a:pPr algn="just"/>
            <a:endParaRPr lang="en-US" sz="900"/>
          </a:p>
          <a:p>
            <a:pPr algn="just"/>
            <a:r>
              <a:rPr lang="en-US" sz="4000"/>
              <a:t>Patients are more compliant when they are better aware of the program they will be following, the work they will have to do, and the components of the rehabilitation process.</a:t>
            </a:r>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PRINCIPLES OF REHABILITATION</a:t>
            </a:r>
          </a:p>
        </p:txBody>
      </p:sp>
    </p:spTree>
    <p:extLst>
      <p:ext uri="{BB962C8B-B14F-4D97-AF65-F5344CB8AC3E}">
        <p14:creationId xmlns:p14="http://schemas.microsoft.com/office/powerpoint/2010/main" val="4236071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fontScale="77500" lnSpcReduction="20000"/>
          </a:bodyPr>
          <a:lstStyle/>
          <a:p>
            <a:pPr marL="0" indent="0" algn="just">
              <a:buNone/>
            </a:pPr>
            <a:r>
              <a:rPr lang="en-US" sz="4000" b="1" err="1">
                <a:solidFill>
                  <a:srgbClr val="FF0000"/>
                </a:solidFill>
              </a:rPr>
              <a:t>Individualisation</a:t>
            </a:r>
            <a:endParaRPr lang="en-US" sz="4000" b="1">
              <a:solidFill>
                <a:srgbClr val="FF0000"/>
              </a:solidFill>
            </a:endParaRPr>
          </a:p>
          <a:p>
            <a:pPr marL="0" indent="0" algn="just">
              <a:buNone/>
            </a:pPr>
            <a:endParaRPr lang="en-US" sz="1100"/>
          </a:p>
          <a:p>
            <a:pPr algn="just"/>
            <a:r>
              <a:rPr lang="en-US" sz="4000"/>
              <a:t>It is first necessary to recognize that each person is different.</a:t>
            </a:r>
          </a:p>
          <a:p>
            <a:pPr algn="just"/>
            <a:endParaRPr lang="en-US" sz="900"/>
          </a:p>
          <a:p>
            <a:pPr algn="just"/>
            <a:r>
              <a:rPr lang="en-US" sz="4000"/>
              <a:t>Each person responds differently to an injury and to the subsequent rehabilitation program. Expecting a patient to progress in the same way as the last patient you had with a similar injury will be frustrating for both you and the patient. </a:t>
            </a:r>
          </a:p>
          <a:p>
            <a:pPr algn="just"/>
            <a:endParaRPr lang="en-US" sz="900"/>
          </a:p>
          <a:p>
            <a:pPr algn="just"/>
            <a:r>
              <a:rPr lang="en-US" sz="4000"/>
              <a:t>It is also important to realize that even though an injury may seem the same in type and severity as another, undetectable differences can change an individual’s response to it.</a:t>
            </a:r>
          </a:p>
          <a:p>
            <a:pPr algn="just"/>
            <a:endParaRPr lang="en-US" sz="900"/>
          </a:p>
          <a:p>
            <a:pPr algn="just"/>
            <a:r>
              <a:rPr lang="en-US" sz="4000"/>
              <a:t>Individual physiological and chemical differences profoundly affect a patient’s specific responses to an injury.</a:t>
            </a:r>
          </a:p>
          <a:p>
            <a:endParaRPr lang="en-US" sz="4000"/>
          </a:p>
          <a:p>
            <a:pPr algn="just"/>
            <a:endParaRPr lang="en-US" sz="4000"/>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p:cNvSpPr txBox="1">
            <a:spLocks noChangeArrowheads="1"/>
          </p:cNvSpPr>
          <p:nvPr/>
        </p:nvSpPr>
        <p:spPr>
          <a:xfrm>
            <a:off x="0" y="-3303"/>
            <a:ext cx="12191999"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PRINCIPLES OF REHABILITATION</a:t>
            </a:r>
          </a:p>
        </p:txBody>
      </p:sp>
    </p:spTree>
    <p:extLst>
      <p:ext uri="{BB962C8B-B14F-4D97-AF65-F5344CB8AC3E}">
        <p14:creationId xmlns:p14="http://schemas.microsoft.com/office/powerpoint/2010/main" val="7833502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a:bodyPr>
          <a:lstStyle/>
          <a:p>
            <a:pPr marL="0" indent="0">
              <a:buNone/>
            </a:pPr>
            <a:r>
              <a:rPr lang="en-US" sz="4000" b="1">
                <a:solidFill>
                  <a:srgbClr val="FF0000"/>
                </a:solidFill>
              </a:rPr>
              <a:t>Specific  sequencing</a:t>
            </a:r>
          </a:p>
          <a:p>
            <a:pPr marL="0" indent="0">
              <a:buNone/>
            </a:pPr>
            <a:endParaRPr lang="en-US" sz="800"/>
          </a:p>
          <a:p>
            <a:r>
              <a:rPr lang="en-US" sz="4000"/>
              <a:t>A rehabilitation program should follow a specific sequence of events. </a:t>
            </a:r>
          </a:p>
          <a:p>
            <a:endParaRPr lang="en-US" sz="800"/>
          </a:p>
          <a:p>
            <a:r>
              <a:rPr lang="en-US" sz="4000"/>
              <a:t>This specific sequence is determined by the body’s physiological healing response.</a:t>
            </a:r>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PRINCIPLES OF REHABILITATION</a:t>
            </a:r>
          </a:p>
        </p:txBody>
      </p:sp>
    </p:spTree>
    <p:extLst>
      <p:ext uri="{BB962C8B-B14F-4D97-AF65-F5344CB8AC3E}">
        <p14:creationId xmlns:p14="http://schemas.microsoft.com/office/powerpoint/2010/main" val="13008611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lnSpcReduction="10000"/>
          </a:bodyPr>
          <a:lstStyle/>
          <a:p>
            <a:pPr marL="0" indent="0">
              <a:buNone/>
            </a:pPr>
            <a:r>
              <a:rPr lang="en-US" sz="4000" b="1">
                <a:solidFill>
                  <a:srgbClr val="FF0000"/>
                </a:solidFill>
              </a:rPr>
              <a:t>Intensity</a:t>
            </a:r>
          </a:p>
          <a:p>
            <a:pPr marL="0" indent="0">
              <a:buNone/>
            </a:pPr>
            <a:endParaRPr lang="en-US" sz="800"/>
          </a:p>
          <a:p>
            <a:r>
              <a:rPr lang="en-US" sz="4000"/>
              <a:t>The intensity level of the rehabilitation program must challenge the patient and the injured area but at the same time must not cause aggravation.</a:t>
            </a:r>
          </a:p>
          <a:p>
            <a:endParaRPr lang="en-US" sz="800"/>
          </a:p>
          <a:p>
            <a:r>
              <a:rPr lang="en-US" sz="4000"/>
              <a:t>Knowing when to increase intensity without overtaxing the injury requires observation of the patient’s response and consideration of the healing process.</a:t>
            </a:r>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PRINCIPLES OF REHABILITATION</a:t>
            </a:r>
          </a:p>
        </p:txBody>
      </p:sp>
    </p:spTree>
    <p:extLst>
      <p:ext uri="{BB962C8B-B14F-4D97-AF65-F5344CB8AC3E}">
        <p14:creationId xmlns:p14="http://schemas.microsoft.com/office/powerpoint/2010/main" val="2347284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fontScale="70000" lnSpcReduction="20000"/>
          </a:bodyPr>
          <a:lstStyle/>
          <a:p>
            <a:pPr marL="0" indent="0" algn="just">
              <a:buNone/>
            </a:pPr>
            <a:r>
              <a:rPr lang="en-US" sz="4000" b="1">
                <a:solidFill>
                  <a:srgbClr val="FF0000"/>
                </a:solidFill>
              </a:rPr>
              <a:t>Total patient</a:t>
            </a:r>
          </a:p>
          <a:p>
            <a:pPr marL="0" indent="0" algn="just">
              <a:buNone/>
            </a:pPr>
            <a:endParaRPr lang="en-US" sz="1100"/>
          </a:p>
          <a:p>
            <a:pPr algn="just"/>
            <a:r>
              <a:rPr lang="en-US" sz="4000"/>
              <a:t>You must consider the total patient in the rehabilitation process. </a:t>
            </a:r>
          </a:p>
          <a:p>
            <a:pPr algn="just"/>
            <a:endParaRPr lang="en-US" sz="1100"/>
          </a:p>
          <a:p>
            <a:pPr algn="just"/>
            <a:r>
              <a:rPr lang="en-US" sz="4000"/>
              <a:t>It is important for the unaffected areas of the body to stay finely tuned. This means keeping the cardiovascular system at a preinjury level and maintaining range of motion, strength, coordination, and muscle endurance of the uninjured limbs and joints. </a:t>
            </a:r>
          </a:p>
          <a:p>
            <a:pPr algn="just"/>
            <a:endParaRPr lang="en-US" sz="1000"/>
          </a:p>
          <a:p>
            <a:pPr algn="just"/>
            <a:r>
              <a:rPr lang="en-US" sz="4000"/>
              <a:t>The whole body must be the focus of the rehabilitation program, not just the injured area. Remember that the total patient must be ready for return to normal activity or competition; providing the patient with a program to keep the uninvolved areas in peak condition, rather than just rehabilitating the injured area, will help you better prepare the patient physically and psychologically for when the injured area is completely rehabilitated.</a:t>
            </a:r>
          </a:p>
          <a:p>
            <a:endParaRPr lang="en-US" sz="4000"/>
          </a:p>
          <a:p>
            <a:pPr algn="just"/>
            <a:endParaRPr lang="en-US" sz="4000"/>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PRINCIPLES OF REHABILITATION</a:t>
            </a:r>
          </a:p>
        </p:txBody>
      </p:sp>
    </p:spTree>
    <p:extLst>
      <p:ext uri="{BB962C8B-B14F-4D97-AF65-F5344CB8AC3E}">
        <p14:creationId xmlns:p14="http://schemas.microsoft.com/office/powerpoint/2010/main" val="40301457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a:xfrm>
            <a:off x="0" y="-3304"/>
            <a:ext cx="12192000" cy="1429768"/>
          </a:xfrm>
          <a:prstGeom prst="rect">
            <a:avLst/>
          </a:prstGeom>
          <a:solidFill>
            <a:srgbClr val="002060"/>
          </a:solidFill>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STAGES OF</a:t>
            </a:r>
          </a:p>
          <a:p>
            <a:pPr algn="l"/>
            <a:r>
              <a:rPr lang="en-US" altLang="en-US" b="1">
                <a:solidFill>
                  <a:schemeClr val="bg1"/>
                </a:solidFill>
                <a:latin typeface="Rockwell Condensed" panose="02060603050405020104" pitchFamily="18" charset="0"/>
              </a:rPr>
              <a:t>  REHABILITATION PROGRAM </a:t>
            </a:r>
          </a:p>
        </p:txBody>
      </p:sp>
      <p:pic>
        <p:nvPicPr>
          <p:cNvPr id="7"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8" name="Group 3">
            <a:extLst>
              <a:ext uri="{FF2B5EF4-FFF2-40B4-BE49-F238E27FC236}">
                <a16:creationId xmlns:a16="http://schemas.microsoft.com/office/drawing/2014/main" id="{2C036CC9-6F7A-4F25-BDE4-7132784F76CF}"/>
              </a:ext>
            </a:extLst>
          </p:cNvPr>
          <p:cNvGrpSpPr>
            <a:grpSpLocks/>
          </p:cNvGrpSpPr>
          <p:nvPr/>
        </p:nvGrpSpPr>
        <p:grpSpPr bwMode="auto">
          <a:xfrm>
            <a:off x="247650" y="2117725"/>
            <a:ext cx="11696700" cy="4251325"/>
            <a:chOff x="430463" y="1588168"/>
            <a:chExt cx="11696882" cy="5007895"/>
          </a:xfrm>
        </p:grpSpPr>
        <p:graphicFrame>
          <p:nvGraphicFramePr>
            <p:cNvPr id="9" name="Diagram 8">
              <a:extLst>
                <a:ext uri="{FF2B5EF4-FFF2-40B4-BE49-F238E27FC236}">
                  <a16:creationId xmlns:a16="http://schemas.microsoft.com/office/drawing/2014/main" id="{2292D266-49EF-45D6-8D0F-D91049AEDC04}"/>
                </a:ext>
              </a:extLst>
            </p:cNvPr>
            <p:cNvGraphicFramePr/>
            <p:nvPr>
              <p:extLst>
                <p:ext uri="{D42A27DB-BD31-4B8C-83A1-F6EECF244321}">
                  <p14:modId xmlns:p14="http://schemas.microsoft.com/office/powerpoint/2010/main" val="4239438696"/>
                </p:ext>
              </p:extLst>
            </p:nvPr>
          </p:nvGraphicFramePr>
          <p:xfrm>
            <a:off x="430463" y="1588168"/>
            <a:ext cx="11331075" cy="5007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0" name="Group 6">
              <a:extLst>
                <a:ext uri="{FF2B5EF4-FFF2-40B4-BE49-F238E27FC236}">
                  <a16:creationId xmlns:a16="http://schemas.microsoft.com/office/drawing/2014/main" id="{0E91B1A7-07C9-4BD4-B8F6-EB95344E00AD}"/>
                </a:ext>
              </a:extLst>
            </p:cNvPr>
            <p:cNvGrpSpPr>
              <a:grpSpLocks/>
            </p:cNvGrpSpPr>
            <p:nvPr/>
          </p:nvGrpSpPr>
          <p:grpSpPr bwMode="auto">
            <a:xfrm>
              <a:off x="9219000" y="1885501"/>
              <a:ext cx="2908345" cy="2223445"/>
              <a:chOff x="3139031" y="1066024"/>
              <a:chExt cx="2908345" cy="2223445"/>
            </a:xfrm>
          </p:grpSpPr>
          <p:sp>
            <p:nvSpPr>
              <p:cNvPr id="11" name="Rectangle 10">
                <a:extLst>
                  <a:ext uri="{FF2B5EF4-FFF2-40B4-BE49-F238E27FC236}">
                    <a16:creationId xmlns:a16="http://schemas.microsoft.com/office/drawing/2014/main" id="{E00C47E1-623E-4525-B1CE-8FA8152ACBD6}"/>
                  </a:ext>
                </a:extLst>
              </p:cNvPr>
              <p:cNvSpPr/>
              <p:nvPr/>
            </p:nvSpPr>
            <p:spPr>
              <a:xfrm>
                <a:off x="4347138" y="1800938"/>
                <a:ext cx="1700238" cy="148853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2" name="Rectangle 11">
                <a:extLst>
                  <a:ext uri="{FF2B5EF4-FFF2-40B4-BE49-F238E27FC236}">
                    <a16:creationId xmlns:a16="http://schemas.microsoft.com/office/drawing/2014/main" id="{B11A9B37-3954-4343-8968-D6D6691DBB07}"/>
                  </a:ext>
                </a:extLst>
              </p:cNvPr>
              <p:cNvSpPr/>
              <p:nvPr/>
            </p:nvSpPr>
            <p:spPr>
              <a:xfrm>
                <a:off x="3139031" y="1066024"/>
                <a:ext cx="2222534" cy="148853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lIns="83820" tIns="83820" rIns="83820" bIns="83820" spcCol="1270"/>
              <a:lstStyle/>
              <a:p>
                <a:pPr algn="ctr" defTabSz="977900">
                  <a:lnSpc>
                    <a:spcPct val="90000"/>
                  </a:lnSpc>
                  <a:spcAft>
                    <a:spcPct val="35000"/>
                  </a:spcAft>
                  <a:defRPr/>
                </a:pPr>
                <a:r>
                  <a:rPr lang="en-US" sz="2800" b="1"/>
                  <a:t>Return to sport</a:t>
                </a:r>
                <a:endParaRPr lang="en-MY" sz="1600"/>
              </a:p>
              <a:p>
                <a:pPr algn="ctr" defTabSz="977900">
                  <a:lnSpc>
                    <a:spcPct val="90000"/>
                  </a:lnSpc>
                  <a:spcAft>
                    <a:spcPct val="35000"/>
                  </a:spcAft>
                  <a:defRPr/>
                </a:pPr>
                <a:endParaRPr lang="en-US" sz="2800" b="1"/>
              </a:p>
            </p:txBody>
          </p:sp>
        </p:grpSp>
      </p:grpSp>
      <p:cxnSp>
        <p:nvCxnSpPr>
          <p:cNvPr id="3" name="Straight Arrow Connector 2">
            <a:extLst>
              <a:ext uri="{FF2B5EF4-FFF2-40B4-BE49-F238E27FC236}">
                <a16:creationId xmlns:a16="http://schemas.microsoft.com/office/drawing/2014/main" id="{96928212-B885-4969-946C-548C6759EC17}"/>
              </a:ext>
            </a:extLst>
          </p:cNvPr>
          <p:cNvCxnSpPr>
            <a:cxnSpLocks/>
          </p:cNvCxnSpPr>
          <p:nvPr/>
        </p:nvCxnSpPr>
        <p:spPr>
          <a:xfrm flipV="1">
            <a:off x="1666875" y="4133850"/>
            <a:ext cx="8648700" cy="215265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1206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a:xfrm rot="16200000">
            <a:off x="-2852927" y="2852927"/>
            <a:ext cx="6848857" cy="1143003"/>
          </a:xfrm>
          <a:prstGeom prst="rect">
            <a:avLst/>
          </a:prstGeom>
          <a:solidFill>
            <a:srgbClr val="002060"/>
          </a:solidFill>
        </p:spPr>
        <p:txBody>
          <a:bodyPr vert="horz" lIns="91440" tIns="45720" rIns="91440" bIns="45720"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STAGES OF</a:t>
            </a:r>
          </a:p>
          <a:p>
            <a:pPr algn="l"/>
            <a:r>
              <a:rPr lang="en-US" altLang="en-US" b="1">
                <a:solidFill>
                  <a:schemeClr val="bg1"/>
                </a:solidFill>
                <a:latin typeface="Rockwell Condensed" panose="02060603050405020104" pitchFamily="18" charset="0"/>
              </a:rPr>
              <a:t>  REHABILITATION PROGRAM </a:t>
            </a:r>
          </a:p>
        </p:txBody>
      </p:sp>
      <p:pic>
        <p:nvPicPr>
          <p:cNvPr id="7"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4" name="Group 3">
            <a:extLst>
              <a:ext uri="{FF2B5EF4-FFF2-40B4-BE49-F238E27FC236}">
                <a16:creationId xmlns:a16="http://schemas.microsoft.com/office/drawing/2014/main" id="{99048E65-0CDC-4D1F-AE57-4DC27A405F87}"/>
              </a:ext>
            </a:extLst>
          </p:cNvPr>
          <p:cNvGrpSpPr/>
          <p:nvPr/>
        </p:nvGrpSpPr>
        <p:grpSpPr>
          <a:xfrm>
            <a:off x="2062545" y="510382"/>
            <a:ext cx="9229725" cy="5837237"/>
            <a:chOff x="2062545" y="510382"/>
            <a:chExt cx="9229725" cy="5837237"/>
          </a:xfrm>
        </p:grpSpPr>
        <p:pic>
          <p:nvPicPr>
            <p:cNvPr id="13" name="Picture 3" descr="A paper with text and a yellow post-it&#10;&#10;Description automatically generated">
              <a:extLst>
                <a:ext uri="{FF2B5EF4-FFF2-40B4-BE49-F238E27FC236}">
                  <a16:creationId xmlns:a16="http://schemas.microsoft.com/office/drawing/2014/main" id="{D4D68FE8-5F8A-4EAD-BCE8-43B94222A7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4001"/>
            <a:stretch>
              <a:fillRect/>
            </a:stretch>
          </p:blipFill>
          <p:spPr bwMode="auto">
            <a:xfrm>
              <a:off x="2062545" y="510382"/>
              <a:ext cx="9229725" cy="583723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05759A04-6A6B-4C36-9ADB-3043211AF20A}"/>
                </a:ext>
              </a:extLst>
            </p:cNvPr>
            <p:cNvSpPr/>
            <p:nvPr/>
          </p:nvSpPr>
          <p:spPr>
            <a:xfrm>
              <a:off x="7181850" y="1028700"/>
              <a:ext cx="1800225" cy="2381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a:solidFill>
                    <a:srgbClr val="B54735"/>
                  </a:solidFill>
                </a:rPr>
                <a:t>Management</a:t>
              </a:r>
              <a:endParaRPr lang="en-MY" sz="1600" b="1">
                <a:solidFill>
                  <a:srgbClr val="B54735"/>
                </a:solidFill>
              </a:endParaRPr>
            </a:p>
          </p:txBody>
        </p:sp>
      </p:grpSp>
    </p:spTree>
    <p:extLst>
      <p:ext uri="{BB962C8B-B14F-4D97-AF65-F5344CB8AC3E}">
        <p14:creationId xmlns:p14="http://schemas.microsoft.com/office/powerpoint/2010/main" val="2827423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260348"/>
            <a:ext cx="11228832" cy="5145024"/>
          </a:xfrm>
        </p:spPr>
        <p:txBody>
          <a:bodyPr>
            <a:normAutofit/>
          </a:bodyPr>
          <a:lstStyle/>
          <a:p>
            <a:pPr marL="0" indent="0">
              <a:buNone/>
            </a:pPr>
            <a:endParaRPr lang="en-US" sz="800" b="1">
              <a:solidFill>
                <a:srgbClr val="FF0000"/>
              </a:solidFill>
            </a:endParaRPr>
          </a:p>
          <a:p>
            <a:r>
              <a:rPr lang="en-US"/>
              <a:t>To improve soft tissue extensibility and joint ROM (flexibility and mobilization exercises should begin as early as possible).</a:t>
            </a:r>
            <a:endParaRPr lang="en-US" sz="900"/>
          </a:p>
          <a:p>
            <a:r>
              <a:rPr lang="en-US"/>
              <a:t>Consideration of pathophysiology of tissue healing to minimize immediate inflammation and initially restricting excessive force to the injured area.</a:t>
            </a:r>
            <a:endParaRPr lang="en-US" sz="900"/>
          </a:p>
          <a:p>
            <a:r>
              <a:rPr lang="en-US"/>
              <a:t>Frequent, gentle ROM exercise (active/passive) can be done within the limits of pain.</a:t>
            </a:r>
            <a:endParaRPr lang="en-US" sz="900"/>
          </a:p>
          <a:p>
            <a:r>
              <a:rPr lang="en-US"/>
              <a:t>Heat, ice or electrotherapeutic modalities may be useful adjuncts before or after the rehabilitation exercise.</a:t>
            </a:r>
            <a:endParaRPr lang="en-US" sz="900"/>
          </a:p>
          <a:p>
            <a:r>
              <a:rPr lang="en-US"/>
              <a:t>Muscle conditioning begins as early as possible within a safe, pain-free range.</a:t>
            </a:r>
          </a:p>
          <a:p>
            <a:endParaRPr lang="en-US"/>
          </a:p>
          <a:p>
            <a:endParaRPr lang="en-US"/>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2"/>
          <p:cNvSpPr txBox="1">
            <a:spLocks noChangeArrowheads="1"/>
          </p:cNvSpPr>
          <p:nvPr/>
        </p:nvSpPr>
        <p:spPr>
          <a:xfrm>
            <a:off x="0" y="-12828"/>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INITIAL STAGE</a:t>
            </a:r>
          </a:p>
        </p:txBody>
      </p:sp>
    </p:spTree>
    <p:extLst>
      <p:ext uri="{BB962C8B-B14F-4D97-AF65-F5344CB8AC3E}">
        <p14:creationId xmlns:p14="http://schemas.microsoft.com/office/powerpoint/2010/main" val="29428396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a:bodyPr>
          <a:lstStyle/>
          <a:p>
            <a:pPr marL="0" indent="0">
              <a:buNone/>
            </a:pPr>
            <a:r>
              <a:rPr lang="en-US" sz="4800"/>
              <a:t>Can begin when the athlete:</a:t>
            </a:r>
            <a:endParaRPr lang="en-US" sz="800"/>
          </a:p>
          <a:p>
            <a:pPr marL="447675" indent="-447675"/>
            <a:r>
              <a:rPr lang="en-US" sz="4800"/>
              <a:t>is able to perform daily activities.</a:t>
            </a:r>
            <a:endParaRPr lang="en-US" sz="900"/>
          </a:p>
          <a:p>
            <a:pPr marL="447675" indent="-447675"/>
            <a:r>
              <a:rPr lang="en-US" sz="4800"/>
              <a:t>has good ROM and reasonable strength which correspond to part-way through the repair phase of tissue healing.</a:t>
            </a:r>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INTERMEDIATE STAGE</a:t>
            </a:r>
          </a:p>
        </p:txBody>
      </p:sp>
    </p:spTree>
    <p:extLst>
      <p:ext uri="{BB962C8B-B14F-4D97-AF65-F5344CB8AC3E}">
        <p14:creationId xmlns:p14="http://schemas.microsoft.com/office/powerpoint/2010/main" val="2211034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a:bodyPr>
          <a:lstStyle/>
          <a:p>
            <a:r>
              <a:rPr lang="en-US" sz="3200"/>
              <a:t>Flexibility exercises for the injured part and adjacent areas should be performed regularly to reduce cross-linkages in scar collagen.</a:t>
            </a:r>
            <a:endParaRPr lang="en-US" sz="1000"/>
          </a:p>
          <a:p>
            <a:r>
              <a:rPr lang="en-US" sz="3200"/>
              <a:t>Soft tissue therapy and variety stretching techniques should be used.</a:t>
            </a:r>
            <a:endParaRPr lang="en-US" sz="1000"/>
          </a:p>
          <a:p>
            <a:r>
              <a:rPr lang="en-US" sz="3200"/>
              <a:t>Joints restricted in ROM should be mobilized. </a:t>
            </a:r>
            <a:endParaRPr lang="en-US" sz="1000"/>
          </a:p>
          <a:p>
            <a:r>
              <a:rPr lang="en-US" sz="3200"/>
              <a:t>Strengthening exercises are progressed according to the </a:t>
            </a:r>
            <a:r>
              <a:rPr lang="en-US" sz="3200" b="1">
                <a:solidFill>
                  <a:srgbClr val="FF0000"/>
                </a:solidFill>
              </a:rPr>
              <a:t>SAID principle </a:t>
            </a:r>
            <a:r>
              <a:rPr lang="en-US" sz="3200"/>
              <a:t>and </a:t>
            </a:r>
            <a:r>
              <a:rPr lang="en-US" sz="3200" b="1">
                <a:solidFill>
                  <a:srgbClr val="FF0000"/>
                </a:solidFill>
              </a:rPr>
              <a:t>FITT principle</a:t>
            </a:r>
            <a:r>
              <a:rPr lang="en-US" sz="3200"/>
              <a:t>. </a:t>
            </a:r>
            <a:endParaRPr lang="en-US" sz="1000"/>
          </a:p>
          <a:p>
            <a:r>
              <a:rPr lang="en-US" sz="3200"/>
              <a:t>During late intermediate stage, power will be developed by increasing the speed of resisted exercises.</a:t>
            </a:r>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INTERMEDIATE STAGE</a:t>
            </a:r>
          </a:p>
        </p:txBody>
      </p:sp>
    </p:spTree>
    <p:extLst>
      <p:ext uri="{BB962C8B-B14F-4D97-AF65-F5344CB8AC3E}">
        <p14:creationId xmlns:p14="http://schemas.microsoft.com/office/powerpoint/2010/main" val="13114173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a:bodyPr>
          <a:lstStyle/>
          <a:p>
            <a:pPr algn="just">
              <a:buClr>
                <a:schemeClr val="tx1"/>
              </a:buClr>
            </a:pPr>
            <a:r>
              <a:rPr lang="en-US" altLang="en-US" sz="2400" b="1">
                <a:solidFill>
                  <a:srgbClr val="FF0000"/>
                </a:solidFill>
              </a:rPr>
              <a:t>SAID</a:t>
            </a:r>
            <a:r>
              <a:rPr lang="en-US" altLang="en-US" sz="2400"/>
              <a:t> principle</a:t>
            </a:r>
          </a:p>
          <a:p>
            <a:pPr lvl="1" algn="just">
              <a:buClr>
                <a:schemeClr val="tx1"/>
              </a:buClr>
            </a:pPr>
            <a:r>
              <a:rPr lang="en-US" altLang="en-US" b="1">
                <a:solidFill>
                  <a:srgbClr val="FF0000"/>
                </a:solidFill>
              </a:rPr>
              <a:t>S</a:t>
            </a:r>
            <a:r>
              <a:rPr lang="en-US" altLang="en-US"/>
              <a:t>pecific </a:t>
            </a:r>
            <a:r>
              <a:rPr lang="en-US" altLang="en-US" b="1">
                <a:solidFill>
                  <a:srgbClr val="FF0000"/>
                </a:solidFill>
              </a:rPr>
              <a:t>A</a:t>
            </a:r>
            <a:r>
              <a:rPr lang="en-US" altLang="en-US"/>
              <a:t>daptations to </a:t>
            </a:r>
            <a:r>
              <a:rPr lang="en-US" altLang="en-US" b="1">
                <a:solidFill>
                  <a:srgbClr val="FF0000"/>
                </a:solidFill>
              </a:rPr>
              <a:t>I</a:t>
            </a:r>
            <a:r>
              <a:rPr lang="en-US" altLang="en-US"/>
              <a:t>mposed </a:t>
            </a:r>
            <a:r>
              <a:rPr lang="en-US" altLang="en-US" b="1">
                <a:solidFill>
                  <a:srgbClr val="FF0000"/>
                </a:solidFill>
              </a:rPr>
              <a:t>D</a:t>
            </a:r>
            <a:r>
              <a:rPr lang="en-US" altLang="en-US"/>
              <a:t>emands</a:t>
            </a:r>
          </a:p>
          <a:p>
            <a:pPr lvl="1" algn="just"/>
            <a:r>
              <a:rPr lang="en-US" altLang="en-US"/>
              <a:t>Ability of the body to adapt to stress &amp; overload imposed on it.</a:t>
            </a:r>
          </a:p>
          <a:p>
            <a:pPr lvl="1" algn="just"/>
            <a:r>
              <a:rPr lang="en-US" altLang="en-US"/>
              <a:t>Critical to consider during rehabilitation.</a:t>
            </a:r>
          </a:p>
          <a:p>
            <a:pPr lvl="1" algn="just"/>
            <a:r>
              <a:rPr lang="en-US" altLang="en-US"/>
              <a:t>Indications of having applied too much stress:</a:t>
            </a:r>
          </a:p>
          <a:p>
            <a:pPr lvl="2" algn="just"/>
            <a:r>
              <a:rPr lang="en-US" altLang="en-US" sz="2400"/>
              <a:t>Pain, swelling, loss or plateau in strength or range of motion.</a:t>
            </a:r>
          </a:p>
          <a:p>
            <a:pPr lvl="2" algn="just"/>
            <a:r>
              <a:rPr lang="en-US" altLang="en-US" sz="2400"/>
              <a:t>As healing progresses exercise intensity should increase.</a:t>
            </a:r>
          </a:p>
          <a:p>
            <a:pPr lvl="2" algn="just"/>
            <a:endParaRPr lang="en-US" altLang="en-US" sz="900"/>
          </a:p>
          <a:p>
            <a:pPr algn="just">
              <a:buClr>
                <a:schemeClr val="tx1"/>
              </a:buClr>
            </a:pPr>
            <a:r>
              <a:rPr lang="en-US" altLang="en-US" sz="2400" b="1">
                <a:solidFill>
                  <a:srgbClr val="FF0000"/>
                </a:solidFill>
              </a:rPr>
              <a:t>FITT</a:t>
            </a:r>
            <a:r>
              <a:rPr lang="en-US" altLang="en-US" sz="2400"/>
              <a:t> principle</a:t>
            </a:r>
          </a:p>
          <a:p>
            <a:pPr lvl="1" algn="just">
              <a:buClr>
                <a:schemeClr val="tx1"/>
              </a:buClr>
            </a:pPr>
            <a:r>
              <a:rPr lang="en-US" altLang="en-US" b="1">
                <a:solidFill>
                  <a:srgbClr val="FF0000"/>
                </a:solidFill>
              </a:rPr>
              <a:t>F</a:t>
            </a:r>
            <a:r>
              <a:rPr lang="en-US" altLang="en-US"/>
              <a:t>requency</a:t>
            </a:r>
          </a:p>
          <a:p>
            <a:pPr lvl="1" algn="just">
              <a:buClr>
                <a:schemeClr val="tx1"/>
              </a:buClr>
            </a:pPr>
            <a:r>
              <a:rPr lang="en-US" altLang="en-US" b="1">
                <a:solidFill>
                  <a:srgbClr val="FF0000"/>
                </a:solidFill>
              </a:rPr>
              <a:t>I</a:t>
            </a:r>
            <a:r>
              <a:rPr lang="en-US" altLang="en-US"/>
              <a:t>ntensity</a:t>
            </a:r>
          </a:p>
          <a:p>
            <a:pPr lvl="1" algn="just">
              <a:buClr>
                <a:schemeClr val="tx1"/>
              </a:buClr>
            </a:pPr>
            <a:r>
              <a:rPr lang="en-US" altLang="en-US" b="1">
                <a:solidFill>
                  <a:srgbClr val="FF0000"/>
                </a:solidFill>
              </a:rPr>
              <a:t>T</a:t>
            </a:r>
            <a:r>
              <a:rPr lang="en-US" altLang="en-US"/>
              <a:t>ime</a:t>
            </a:r>
          </a:p>
          <a:p>
            <a:pPr lvl="1" algn="just">
              <a:buClr>
                <a:schemeClr val="tx1"/>
              </a:buClr>
            </a:pPr>
            <a:r>
              <a:rPr lang="en-US" altLang="en-US" b="1">
                <a:solidFill>
                  <a:srgbClr val="FF0000"/>
                </a:solidFill>
              </a:rPr>
              <a:t>T</a:t>
            </a:r>
            <a:r>
              <a:rPr lang="en-US" altLang="en-US"/>
              <a:t>ype</a:t>
            </a:r>
          </a:p>
          <a:p>
            <a:endParaRPr lang="en-US"/>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INTERMEDIATE STAGE (</a:t>
            </a:r>
            <a:r>
              <a:rPr lang="en-US" altLang="en-US" b="1" err="1">
                <a:solidFill>
                  <a:schemeClr val="bg1"/>
                </a:solidFill>
                <a:latin typeface="Rockwell Condensed" panose="02060603050405020104" pitchFamily="18" charset="0"/>
              </a:rPr>
              <a:t>con’t</a:t>
            </a:r>
            <a:r>
              <a:rPr lang="en-US" altLang="en-US" b="1">
                <a:solidFill>
                  <a:schemeClr val="bg1"/>
                </a:solidFill>
                <a:latin typeface="Rockwell Condensed" panose="02060603050405020104" pitchFamily="18" charset="0"/>
              </a:rPr>
              <a:t>)</a:t>
            </a:r>
          </a:p>
        </p:txBody>
      </p:sp>
    </p:spTree>
    <p:extLst>
      <p:ext uri="{BB962C8B-B14F-4D97-AF65-F5344CB8AC3E}">
        <p14:creationId xmlns:p14="http://schemas.microsoft.com/office/powerpoint/2010/main" val="27519229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5"/>
          <p:cNvSpPr>
            <a:spLocks noGrp="1"/>
          </p:cNvSpPr>
          <p:nvPr>
            <p:ph idx="1"/>
          </p:nvPr>
        </p:nvSpPr>
        <p:spPr>
          <a:xfrm>
            <a:off x="487680" y="1450848"/>
            <a:ext cx="11228832" cy="5145024"/>
          </a:xfrm>
        </p:spPr>
        <p:txBody>
          <a:bodyPr>
            <a:normAutofit fontScale="77500" lnSpcReduction="20000"/>
          </a:bodyPr>
          <a:lstStyle/>
          <a:p>
            <a:pPr marL="0" indent="0" algn="just">
              <a:buNone/>
            </a:pPr>
            <a:r>
              <a:rPr lang="en-US" sz="5100"/>
              <a:t>Can begin when the athlete:</a:t>
            </a:r>
          </a:p>
          <a:p>
            <a:pPr marL="542925" indent="-409575"/>
            <a:r>
              <a:rPr lang="en-US" sz="4800"/>
              <a:t>has gained adequate strength and endurance.</a:t>
            </a:r>
          </a:p>
          <a:p>
            <a:pPr marL="542925" indent="-409575"/>
            <a:r>
              <a:rPr lang="en-US" sz="4800"/>
              <a:t>full flexibility and range of motion.</a:t>
            </a:r>
          </a:p>
          <a:p>
            <a:pPr marL="542925" indent="-409575"/>
            <a:r>
              <a:rPr lang="en-US" sz="4800"/>
              <a:t>activities of daily living will produce little or no symptoms or signs.</a:t>
            </a:r>
          </a:p>
          <a:p>
            <a:pPr marL="542925" indent="-409575"/>
            <a:r>
              <a:rPr lang="en-US" sz="4800"/>
              <a:t>proprioceptive, agility and functional exercises are performed without adverse effect and athlete able to tolerate a reasonable volume of work.</a:t>
            </a:r>
          </a:p>
          <a:p>
            <a:pPr marL="542925" indent="-409575"/>
            <a:r>
              <a:rPr lang="en-US" sz="4800"/>
              <a:t>entering the remodeling/maturation phase in the healing tissue process.</a:t>
            </a:r>
          </a:p>
          <a:p>
            <a:pPr algn="just"/>
            <a:endParaRPr lang="en-US" sz="4800"/>
          </a:p>
          <a:p>
            <a:endParaRPr lang="en-US"/>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ADVANCE STAGE</a:t>
            </a:r>
          </a:p>
        </p:txBody>
      </p:sp>
    </p:spTree>
    <p:extLst>
      <p:ext uri="{BB962C8B-B14F-4D97-AF65-F5344CB8AC3E}">
        <p14:creationId xmlns:p14="http://schemas.microsoft.com/office/powerpoint/2010/main" val="27600542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098422"/>
            <a:ext cx="11228832" cy="5626227"/>
          </a:xfrm>
        </p:spPr>
        <p:txBody>
          <a:bodyPr>
            <a:noAutofit/>
          </a:bodyPr>
          <a:lstStyle/>
          <a:p>
            <a:pPr>
              <a:lnSpc>
                <a:spcPct val="100000"/>
              </a:lnSpc>
              <a:spcBef>
                <a:spcPts val="600"/>
              </a:spcBef>
            </a:pPr>
            <a:r>
              <a:rPr lang="en-US" sz="2000"/>
              <a:t>Athletes are prepared for return to sport by progressing through a sequence of functional activities required for the sport.</a:t>
            </a:r>
          </a:p>
          <a:p>
            <a:pPr>
              <a:lnSpc>
                <a:spcPct val="100000"/>
              </a:lnSpc>
              <a:spcBef>
                <a:spcPts val="600"/>
              </a:spcBef>
            </a:pPr>
            <a:r>
              <a:rPr lang="en-US" sz="2000"/>
              <a:t>Muscle conditioning should be sport-specific.</a:t>
            </a:r>
          </a:p>
          <a:p>
            <a:pPr>
              <a:lnSpc>
                <a:spcPct val="100000"/>
              </a:lnSpc>
              <a:spcBef>
                <a:spcPts val="600"/>
              </a:spcBef>
            </a:pPr>
            <a:r>
              <a:rPr lang="en-US" sz="2000"/>
              <a:t>The exercise techniques, skills, volumes and intensity should be as specific as possible to the sport.</a:t>
            </a:r>
          </a:p>
          <a:p>
            <a:pPr>
              <a:lnSpc>
                <a:spcPct val="100000"/>
              </a:lnSpc>
              <a:spcBef>
                <a:spcPts val="600"/>
              </a:spcBef>
            </a:pPr>
            <a:r>
              <a:rPr lang="en-US" sz="2000"/>
              <a:t>Athlete will continue:</a:t>
            </a:r>
          </a:p>
          <a:p>
            <a:pPr marL="714375" lvl="1" indent="-314325">
              <a:lnSpc>
                <a:spcPct val="100000"/>
              </a:lnSpc>
              <a:spcBef>
                <a:spcPts val="600"/>
              </a:spcBef>
              <a:buFont typeface="Wingdings" panose="05000000000000000000" pitchFamily="2" charset="2"/>
              <a:buChar char="q"/>
            </a:pPr>
            <a:r>
              <a:rPr lang="en-US" sz="1800"/>
              <a:t>Strength: with high load, low repetition.</a:t>
            </a:r>
          </a:p>
          <a:p>
            <a:pPr marL="714375" lvl="1" indent="-314325">
              <a:lnSpc>
                <a:spcPct val="100000"/>
              </a:lnSpc>
              <a:spcBef>
                <a:spcPts val="600"/>
              </a:spcBef>
              <a:buFont typeface="Wingdings" panose="05000000000000000000" pitchFamily="2" charset="2"/>
              <a:buChar char="q"/>
            </a:pPr>
            <a:r>
              <a:rPr lang="en-US" sz="1800"/>
              <a:t>Muscular Endurance: with low load, high repetitions.</a:t>
            </a:r>
          </a:p>
          <a:p>
            <a:pPr marL="714375" lvl="1" indent="-314325">
              <a:lnSpc>
                <a:spcPct val="100000"/>
              </a:lnSpc>
              <a:spcBef>
                <a:spcPts val="600"/>
              </a:spcBef>
              <a:buFont typeface="Wingdings" panose="05000000000000000000" pitchFamily="2" charset="2"/>
              <a:buChar char="q"/>
            </a:pPr>
            <a:r>
              <a:rPr lang="en-US" sz="1800"/>
              <a:t>Power: enhanced with the use of fast-speed isotonic exercises and functional plyometric exercises.</a:t>
            </a:r>
          </a:p>
          <a:p>
            <a:pPr>
              <a:lnSpc>
                <a:spcPct val="100000"/>
              </a:lnSpc>
              <a:spcBef>
                <a:spcPts val="600"/>
              </a:spcBef>
            </a:pPr>
            <a:r>
              <a:rPr lang="en-US" sz="2000"/>
              <a:t>Attention must be devoted to the athlete’s biomechanics and psychological well-being.</a:t>
            </a:r>
          </a:p>
          <a:p>
            <a:pPr>
              <a:lnSpc>
                <a:spcPct val="100000"/>
              </a:lnSpc>
              <a:spcBef>
                <a:spcPts val="600"/>
              </a:spcBef>
            </a:pPr>
            <a:r>
              <a:rPr lang="en-US" sz="2000"/>
              <a:t>The athlete is usually participating in between 70% and 90% of normal training load by the later part of the advanced stage.</a:t>
            </a:r>
          </a:p>
          <a:p>
            <a:pPr>
              <a:lnSpc>
                <a:spcPct val="100000"/>
              </a:lnSpc>
              <a:spcBef>
                <a:spcPts val="600"/>
              </a:spcBef>
            </a:pPr>
            <a:r>
              <a:rPr lang="en-US" sz="2000"/>
              <a:t>Regaining the necessary muscle conditioning, flexibility and function to facilitate return to sport, an important component at this stage of the rehabilitation program is to restore the athlete’s confidence.</a:t>
            </a:r>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ADVANCE STAGE</a:t>
            </a:r>
          </a:p>
        </p:txBody>
      </p:sp>
    </p:spTree>
    <p:extLst>
      <p:ext uri="{BB962C8B-B14F-4D97-AF65-F5344CB8AC3E}">
        <p14:creationId xmlns:p14="http://schemas.microsoft.com/office/powerpoint/2010/main" val="7152955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222248"/>
            <a:ext cx="11228832" cy="5145024"/>
          </a:xfrm>
        </p:spPr>
        <p:txBody>
          <a:bodyPr>
            <a:normAutofit fontScale="85000" lnSpcReduction="20000"/>
          </a:bodyPr>
          <a:lstStyle/>
          <a:p>
            <a:pPr marL="0" indent="0">
              <a:buNone/>
            </a:pPr>
            <a:r>
              <a:rPr lang="en-US" sz="3300"/>
              <a:t>The following criteria should be used when determining whether an athlete is ready to return to full sporting activity:</a:t>
            </a:r>
          </a:p>
          <a:p>
            <a:pPr lvl="0"/>
            <a:endParaRPr lang="en-US" sz="1200"/>
          </a:p>
          <a:p>
            <a:pPr marL="628650" lvl="0" indent="-361950"/>
            <a:r>
              <a:rPr lang="en-US"/>
              <a:t>Time constraints for soft tissue healing have been observed.</a:t>
            </a:r>
          </a:p>
          <a:p>
            <a:pPr marL="628650" lvl="0" indent="-361950"/>
            <a:r>
              <a:rPr lang="en-US"/>
              <a:t>Pain-free full range of movement.</a:t>
            </a:r>
          </a:p>
          <a:p>
            <a:pPr marL="628650" lvl="0" indent="-361950"/>
            <a:r>
              <a:rPr lang="en-US"/>
              <a:t>No persistent swelling.</a:t>
            </a:r>
          </a:p>
          <a:p>
            <a:pPr marL="628650" lvl="0" indent="-361950"/>
            <a:r>
              <a:rPr lang="en-US"/>
              <a:t>Adequate strength &amp; endurance.</a:t>
            </a:r>
          </a:p>
          <a:p>
            <a:pPr marL="628650" lvl="0" indent="-361950"/>
            <a:r>
              <a:rPr lang="en-US"/>
              <a:t>Good flexibility.</a:t>
            </a:r>
          </a:p>
          <a:p>
            <a:pPr marL="628650" lvl="0" indent="-361950"/>
            <a:r>
              <a:rPr lang="en-US"/>
              <a:t>Good proprioception &amp; balance.</a:t>
            </a:r>
          </a:p>
          <a:p>
            <a:pPr marL="628650" lvl="0" indent="-361950"/>
            <a:r>
              <a:rPr lang="en-US"/>
              <a:t>Adequate cardiovascular fitness.</a:t>
            </a:r>
          </a:p>
          <a:p>
            <a:pPr marL="628650" lvl="0" indent="-361950"/>
            <a:r>
              <a:rPr lang="en-US" altLang="en-US"/>
              <a:t>Skill level necessary for successful performance.</a:t>
            </a:r>
          </a:p>
          <a:p>
            <a:pPr marL="628650" lvl="0" indent="-361950"/>
            <a:r>
              <a:rPr lang="en-US"/>
              <a:t>No persistent biomechanical abnormality.</a:t>
            </a:r>
          </a:p>
          <a:p>
            <a:pPr marL="628650" lvl="0" indent="-361950"/>
            <a:r>
              <a:rPr lang="en-US"/>
              <a:t>Athlete psychologically ready.</a:t>
            </a:r>
          </a:p>
          <a:p>
            <a:pPr marL="628650" lvl="0" indent="-361950"/>
            <a:r>
              <a:rPr lang="en-US"/>
              <a:t>Coach satisfied with training form.</a:t>
            </a:r>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RETURNING TO SPORT</a:t>
            </a:r>
          </a:p>
        </p:txBody>
      </p:sp>
    </p:spTree>
    <p:extLst>
      <p:ext uri="{BB962C8B-B14F-4D97-AF65-F5344CB8AC3E}">
        <p14:creationId xmlns:p14="http://schemas.microsoft.com/office/powerpoint/2010/main" val="27190184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5"/>
          <p:cNvSpPr>
            <a:spLocks noGrp="1"/>
          </p:cNvSpPr>
          <p:nvPr>
            <p:ph idx="1"/>
          </p:nvPr>
        </p:nvSpPr>
        <p:spPr>
          <a:xfrm>
            <a:off x="487680" y="1450848"/>
            <a:ext cx="11228832" cy="5145024"/>
          </a:xfrm>
        </p:spPr>
        <p:txBody>
          <a:bodyPr>
            <a:normAutofit fontScale="77500" lnSpcReduction="20000"/>
          </a:bodyPr>
          <a:lstStyle/>
          <a:p>
            <a:pPr>
              <a:lnSpc>
                <a:spcPct val="120000"/>
              </a:lnSpc>
              <a:spcBef>
                <a:spcPts val="600"/>
              </a:spcBef>
            </a:pPr>
            <a:r>
              <a:rPr lang="en-US" sz="3600"/>
              <a:t>Relative contraindications to return to sport:</a:t>
            </a:r>
            <a:endParaRPr lang="en-US" sz="800"/>
          </a:p>
          <a:p>
            <a:pPr marL="809625" lvl="1" indent="-352425">
              <a:lnSpc>
                <a:spcPct val="120000"/>
              </a:lnSpc>
              <a:spcBef>
                <a:spcPts val="600"/>
              </a:spcBef>
              <a:buFont typeface="Wingdings" panose="05000000000000000000" pitchFamily="2" charset="2"/>
              <a:buChar char="q"/>
            </a:pPr>
            <a:r>
              <a:rPr lang="en-US" sz="3100"/>
              <a:t>Persistent recurrent swelling</a:t>
            </a:r>
          </a:p>
          <a:p>
            <a:pPr marL="809625" lvl="1" indent="-352425">
              <a:lnSpc>
                <a:spcPct val="120000"/>
              </a:lnSpc>
              <a:spcBef>
                <a:spcPts val="600"/>
              </a:spcBef>
              <a:buFont typeface="Wingdings" panose="05000000000000000000" pitchFamily="2" charset="2"/>
              <a:buChar char="q"/>
            </a:pPr>
            <a:r>
              <a:rPr lang="en-US" sz="3100"/>
              <a:t>Joint instability</a:t>
            </a:r>
          </a:p>
          <a:p>
            <a:pPr marL="809625" lvl="1" indent="-352425">
              <a:lnSpc>
                <a:spcPct val="120000"/>
              </a:lnSpc>
              <a:spcBef>
                <a:spcPts val="600"/>
              </a:spcBef>
              <a:buFont typeface="Wingdings" panose="05000000000000000000" pitchFamily="2" charset="2"/>
              <a:buChar char="q"/>
            </a:pPr>
            <a:r>
              <a:rPr lang="en-US" sz="3100"/>
              <a:t>Loss of joint range of motion</a:t>
            </a:r>
          </a:p>
          <a:p>
            <a:pPr marL="809625" lvl="1" indent="-352425">
              <a:lnSpc>
                <a:spcPct val="120000"/>
              </a:lnSpc>
              <a:spcBef>
                <a:spcPts val="600"/>
              </a:spcBef>
              <a:buFont typeface="Wingdings" panose="05000000000000000000" pitchFamily="2" charset="2"/>
              <a:buChar char="q"/>
            </a:pPr>
            <a:r>
              <a:rPr lang="en-US" sz="3100"/>
              <a:t>Lack of full muscle strength</a:t>
            </a:r>
          </a:p>
          <a:p>
            <a:pPr>
              <a:lnSpc>
                <a:spcPct val="120000"/>
              </a:lnSpc>
              <a:spcBef>
                <a:spcPts val="600"/>
              </a:spcBef>
            </a:pPr>
            <a:r>
              <a:rPr lang="en-US" sz="3600"/>
              <a:t>It is vital to emphasize to the athlete that rehabilitation does not stop when he/she returns to sport because collagen maturation and remodeling may continue up to 12 months post injury.</a:t>
            </a:r>
            <a:endParaRPr lang="en-US" sz="800"/>
          </a:p>
          <a:p>
            <a:pPr lvl="0">
              <a:lnSpc>
                <a:spcPct val="120000"/>
              </a:lnSpc>
              <a:spcBef>
                <a:spcPts val="600"/>
              </a:spcBef>
            </a:pPr>
            <a:r>
              <a:rPr lang="en-US" sz="3600"/>
              <a:t>An athlete should not be considered completely rehabilitated until he/she has completed a full season of sport successfully following injury.</a:t>
            </a:r>
          </a:p>
          <a:p>
            <a:pPr marL="0" lvl="0" indent="0">
              <a:lnSpc>
                <a:spcPct val="120000"/>
              </a:lnSpc>
              <a:spcBef>
                <a:spcPts val="600"/>
              </a:spcBef>
              <a:buNone/>
            </a:pPr>
            <a:endParaRPr lang="en-US" sz="3600"/>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2"/>
          <p:cNvSpPr txBox="1">
            <a:spLocks noChangeArrowheads="1"/>
          </p:cNvSpPr>
          <p:nvPr/>
        </p:nvSpPr>
        <p:spPr>
          <a:xfrm>
            <a:off x="0" y="-3303"/>
            <a:ext cx="12192000" cy="942088"/>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RETURNING TO SPORT</a:t>
            </a:r>
          </a:p>
        </p:txBody>
      </p:sp>
    </p:spTree>
    <p:extLst>
      <p:ext uri="{BB962C8B-B14F-4D97-AF65-F5344CB8AC3E}">
        <p14:creationId xmlns:p14="http://schemas.microsoft.com/office/powerpoint/2010/main" val="2824683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a:spLocks noGrp="1"/>
          </p:cNvSpPr>
          <p:nvPr>
            <p:ph idx="1"/>
          </p:nvPr>
        </p:nvSpPr>
        <p:spPr>
          <a:xfrm>
            <a:off x="487680" y="1450848"/>
            <a:ext cx="11228832" cy="5145024"/>
          </a:xfrm>
        </p:spPr>
        <p:txBody>
          <a:bodyPr>
            <a:normAutofit fontScale="92500" lnSpcReduction="20000"/>
          </a:bodyPr>
          <a:lstStyle/>
          <a:p>
            <a:pPr marL="0" indent="0">
              <a:buNone/>
            </a:pPr>
            <a:endParaRPr lang="en-US" sz="900"/>
          </a:p>
          <a:p>
            <a:pPr marL="0" indent="0" algn="just">
              <a:buNone/>
            </a:pPr>
            <a:r>
              <a:rPr lang="en-US"/>
              <a:t>Continually monitor the patient’s progress. A number of parameters should be monitored:</a:t>
            </a:r>
          </a:p>
          <a:p>
            <a:pPr marL="0" indent="0" algn="just">
              <a:buNone/>
            </a:pPr>
            <a:endParaRPr lang="en-US" sz="900"/>
          </a:p>
          <a:p>
            <a:pPr marL="714375" indent="-266700" algn="just"/>
            <a:r>
              <a:rPr lang="en-US"/>
              <a:t>Pain</a:t>
            </a:r>
          </a:p>
          <a:p>
            <a:pPr marL="714375" indent="-266700" algn="just"/>
            <a:r>
              <a:rPr lang="en-US"/>
              <a:t>Tenderness</a:t>
            </a:r>
          </a:p>
          <a:p>
            <a:pPr marL="714375" indent="-266700" algn="just"/>
            <a:r>
              <a:rPr lang="en-US"/>
              <a:t>ROM</a:t>
            </a:r>
          </a:p>
          <a:p>
            <a:pPr marL="714375" indent="-266700" algn="just"/>
            <a:r>
              <a:rPr lang="en-US"/>
              <a:t>Swelling</a:t>
            </a:r>
          </a:p>
          <a:p>
            <a:pPr marL="714375" indent="-266700" algn="just"/>
            <a:r>
              <a:rPr lang="en-US"/>
              <a:t>Heat</a:t>
            </a:r>
          </a:p>
          <a:p>
            <a:pPr marL="714375" indent="-266700" algn="just"/>
            <a:r>
              <a:rPr lang="en-US"/>
              <a:t>Redness</a:t>
            </a:r>
          </a:p>
          <a:p>
            <a:pPr marL="714375" indent="-266700" algn="just"/>
            <a:r>
              <a:rPr lang="en-US"/>
              <a:t>Ability to perform exercises and functional activities.</a:t>
            </a:r>
          </a:p>
          <a:p>
            <a:pPr algn="just"/>
            <a:endParaRPr lang="en-US" sz="1100"/>
          </a:p>
          <a:p>
            <a:pPr marL="0" indent="0" algn="just">
              <a:buNone/>
            </a:pPr>
            <a:r>
              <a:rPr lang="en-US"/>
              <a:t>(If adverse effects occur, the program should be either reduced or continued at the same level)</a:t>
            </a:r>
          </a:p>
          <a:p>
            <a:pPr marL="0" indent="0">
              <a:buNone/>
            </a:pPr>
            <a:endParaRPr lang="en-US"/>
          </a:p>
          <a:p>
            <a:endParaRPr lang="en-US"/>
          </a:p>
        </p:txBody>
      </p:sp>
      <p:sp>
        <p:nvSpPr>
          <p:cNvPr id="6" name="Rectangle 2"/>
          <p:cNvSpPr txBox="1">
            <a:spLocks noChangeArrowheads="1"/>
          </p:cNvSpPr>
          <p:nvPr/>
        </p:nvSpPr>
        <p:spPr>
          <a:xfrm>
            <a:off x="0" y="-3304"/>
            <a:ext cx="12192000" cy="1429768"/>
          </a:xfrm>
          <a:prstGeom prst="rect">
            <a:avLst/>
          </a:prstGeom>
          <a:solidFill>
            <a:srgbClr val="002060"/>
          </a:solidFill>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MONITORING OF</a:t>
            </a:r>
          </a:p>
          <a:p>
            <a:pPr algn="l"/>
            <a:r>
              <a:rPr lang="en-US" altLang="en-US" b="1">
                <a:solidFill>
                  <a:schemeClr val="bg1"/>
                </a:solidFill>
                <a:latin typeface="Rockwell Condensed" panose="02060603050405020104" pitchFamily="18" charset="0"/>
              </a:rPr>
              <a:t>  REHABILITATION PROGRAM </a:t>
            </a:r>
          </a:p>
        </p:txBody>
      </p:sp>
      <p:pic>
        <p:nvPicPr>
          <p:cNvPr id="7"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89137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079927064"/>
              </p:ext>
            </p:extLst>
          </p:nvPr>
        </p:nvGraphicFramePr>
        <p:xfrm>
          <a:off x="610555" y="2362203"/>
          <a:ext cx="10970891" cy="38306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1016000" y="1194453"/>
            <a:ext cx="9956800" cy="757130"/>
          </a:xfrm>
          <a:prstGeom prst="rect">
            <a:avLst/>
          </a:prstGeom>
        </p:spPr>
        <p:txBody>
          <a:bodyPr wrap="square">
            <a:spAutoFit/>
          </a:bodyPr>
          <a:lstStyle/>
          <a:p>
            <a:pPr>
              <a:lnSpc>
                <a:spcPct val="90000"/>
              </a:lnSpc>
            </a:pPr>
            <a:r>
              <a:rPr lang="en-US" sz="2400">
                <a:latin typeface="Cambria" panose="02040503050406030204" pitchFamily="18" charset="0"/>
                <a:ea typeface="Cambria" panose="02040503050406030204" pitchFamily="18" charset="0"/>
              </a:rPr>
              <a:t>An </a:t>
            </a:r>
            <a:r>
              <a:rPr lang="en-US" sz="2400" b="1">
                <a:latin typeface="Cambria" panose="02040503050406030204" pitchFamily="18" charset="0"/>
                <a:ea typeface="Cambria" panose="02040503050406030204" pitchFamily="18" charset="0"/>
              </a:rPr>
              <a:t>exercise training program </a:t>
            </a:r>
            <a:r>
              <a:rPr lang="en-US" sz="2400">
                <a:latin typeface="Cambria" panose="02040503050406030204" pitchFamily="18" charset="0"/>
                <a:ea typeface="Cambria" panose="02040503050406030204" pitchFamily="18" charset="0"/>
              </a:rPr>
              <a:t>ideally is </a:t>
            </a:r>
            <a:r>
              <a:rPr lang="en-US" sz="2400" b="1">
                <a:latin typeface="Cambria" panose="02040503050406030204" pitchFamily="18" charset="0"/>
                <a:ea typeface="Cambria" panose="02040503050406030204" pitchFamily="18" charset="0"/>
              </a:rPr>
              <a:t>designed</a:t>
            </a:r>
            <a:r>
              <a:rPr lang="en-US" sz="2400">
                <a:latin typeface="Cambria" panose="02040503050406030204" pitchFamily="18" charset="0"/>
                <a:ea typeface="Cambria" panose="02040503050406030204" pitchFamily="18" charset="0"/>
              </a:rPr>
              <a:t> to meet </a:t>
            </a:r>
            <a:r>
              <a:rPr lang="en-US" sz="2400" b="1">
                <a:latin typeface="Cambria" panose="02040503050406030204" pitchFamily="18" charset="0"/>
                <a:ea typeface="Cambria" panose="02040503050406030204" pitchFamily="18" charset="0"/>
              </a:rPr>
              <a:t>individual health </a:t>
            </a:r>
            <a:r>
              <a:rPr lang="en-US" sz="2400">
                <a:latin typeface="Cambria" panose="02040503050406030204" pitchFamily="18" charset="0"/>
                <a:ea typeface="Cambria" panose="02040503050406030204" pitchFamily="18" charset="0"/>
              </a:rPr>
              <a:t>and </a:t>
            </a:r>
            <a:r>
              <a:rPr lang="en-US" sz="2400" b="1">
                <a:latin typeface="Cambria" panose="02040503050406030204" pitchFamily="18" charset="0"/>
                <a:ea typeface="Cambria" panose="02040503050406030204" pitchFamily="18" charset="0"/>
              </a:rPr>
              <a:t>physical fitness goals</a:t>
            </a:r>
            <a:r>
              <a:rPr lang="en-US" sz="2400">
                <a:latin typeface="Cambria" panose="02040503050406030204" pitchFamily="18" charset="0"/>
                <a:ea typeface="Cambria" panose="02040503050406030204" pitchFamily="18" charset="0"/>
              </a:rPr>
              <a:t>.</a:t>
            </a:r>
          </a:p>
        </p:txBody>
      </p:sp>
      <p:sp>
        <p:nvSpPr>
          <p:cNvPr id="6" name="Rectangle 2"/>
          <p:cNvSpPr txBox="1">
            <a:spLocks noChangeArrowheads="1"/>
          </p:cNvSpPr>
          <p:nvPr/>
        </p:nvSpPr>
        <p:spPr>
          <a:xfrm>
            <a:off x="0" y="-3304"/>
            <a:ext cx="12192000" cy="943200"/>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EXERCISE PRESCRIPTION</a:t>
            </a:r>
          </a:p>
        </p:txBody>
      </p:sp>
    </p:spTree>
    <p:extLst>
      <p:ext uri="{BB962C8B-B14F-4D97-AF65-F5344CB8AC3E}">
        <p14:creationId xmlns:p14="http://schemas.microsoft.com/office/powerpoint/2010/main" val="37334758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447800"/>
            <a:ext cx="10515600" cy="4729163"/>
          </a:xfrm>
        </p:spPr>
        <p:txBody>
          <a:bodyPr>
            <a:normAutofit/>
          </a:bodyPr>
          <a:lstStyle/>
          <a:p>
            <a:pPr algn="just"/>
            <a:r>
              <a:rPr lang="en-US">
                <a:latin typeface="Baskerville Old Face" panose="02020602080505020303" pitchFamily="18" charset="0"/>
              </a:rPr>
              <a:t>Essential part of the rehabilitation program is recovery.</a:t>
            </a:r>
          </a:p>
          <a:p>
            <a:pPr algn="just"/>
            <a:r>
              <a:rPr lang="en-US">
                <a:latin typeface="Baskerville Old Face" panose="02020602080505020303" pitchFamily="18" charset="0"/>
              </a:rPr>
              <a:t>Allowing tissues to adapt to the stress of exercise. </a:t>
            </a:r>
          </a:p>
          <a:p>
            <a:pPr algn="just"/>
            <a:r>
              <a:rPr lang="en-US" err="1">
                <a:latin typeface="Baskerville Old Face" panose="02020602080505020303" pitchFamily="18" charset="0"/>
              </a:rPr>
              <a:t>Eg</a:t>
            </a:r>
            <a:r>
              <a:rPr lang="en-US">
                <a:latin typeface="Baskerville Old Face" panose="02020602080505020303" pitchFamily="18" charset="0"/>
              </a:rPr>
              <a:t>:- A runner with Achilles tendinopathy may initially run </a:t>
            </a:r>
          </a:p>
          <a:p>
            <a:pPr marL="895350" lvl="1" indent="-438150" algn="just">
              <a:buFont typeface="Wingdings" panose="05000000000000000000" pitchFamily="2" charset="2"/>
              <a:buChar char="q"/>
            </a:pPr>
            <a:r>
              <a:rPr lang="en-US">
                <a:latin typeface="Baskerville Old Face" panose="02020602080505020303" pitchFamily="18" charset="0"/>
              </a:rPr>
              <a:t>every third day, </a:t>
            </a:r>
          </a:p>
          <a:p>
            <a:pPr marL="895350" lvl="1" indent="-438150" algn="just">
              <a:buFont typeface="Wingdings" panose="05000000000000000000" pitchFamily="2" charset="2"/>
              <a:buChar char="q"/>
            </a:pPr>
            <a:r>
              <a:rPr lang="en-US">
                <a:latin typeface="Baskerville Old Face" panose="02020602080505020303" pitchFamily="18" charset="0"/>
              </a:rPr>
              <a:t>then every second day, </a:t>
            </a:r>
          </a:p>
          <a:p>
            <a:pPr marL="895350" lvl="1" indent="-438150" algn="just">
              <a:buFont typeface="Wingdings" panose="05000000000000000000" pitchFamily="2" charset="2"/>
              <a:buChar char="q"/>
            </a:pPr>
            <a:r>
              <a:rPr lang="en-US">
                <a:latin typeface="Baskerville Old Face" panose="02020602080505020303" pitchFamily="18" charset="0"/>
              </a:rPr>
              <a:t>then two out of every three days </a:t>
            </a:r>
          </a:p>
          <a:p>
            <a:pPr marL="895350" lvl="1" indent="-438150" algn="just">
              <a:buFont typeface="Wingdings" panose="05000000000000000000" pitchFamily="2" charset="2"/>
              <a:buChar char="q"/>
            </a:pPr>
            <a:r>
              <a:rPr lang="en-US">
                <a:latin typeface="Baskerville Old Face" panose="02020602080505020303" pitchFamily="18" charset="0"/>
              </a:rPr>
              <a:t>and ultimately six or seven days per week</a:t>
            </a:r>
          </a:p>
          <a:p>
            <a:pPr marL="457200" lvl="1" indent="0" algn="just">
              <a:buNone/>
            </a:pPr>
            <a:endParaRPr lang="en-US">
              <a:latin typeface="Baskerville Old Face" panose="02020602080505020303" pitchFamily="18" charset="0"/>
            </a:endParaRPr>
          </a:p>
          <a:p>
            <a:pPr marL="266700" lvl="1" indent="0" algn="ctr">
              <a:buNone/>
            </a:pPr>
            <a:r>
              <a:rPr lang="en-US">
                <a:latin typeface="Baskerville Old Face" panose="02020602080505020303" pitchFamily="18" charset="0"/>
              </a:rPr>
              <a:t>** On non-running days, the athlete should maintain fitness by swimming or cycling as well as performing other rehabilitation program,  for example, muscle strengthening.**</a:t>
            </a:r>
          </a:p>
          <a:p>
            <a:endParaRPr lang="en-US" sz="2400"/>
          </a:p>
        </p:txBody>
      </p:sp>
      <p:sp>
        <p:nvSpPr>
          <p:cNvPr id="5" name="Rectangle 2"/>
          <p:cNvSpPr txBox="1">
            <a:spLocks noChangeArrowheads="1"/>
          </p:cNvSpPr>
          <p:nvPr/>
        </p:nvSpPr>
        <p:spPr>
          <a:xfrm>
            <a:off x="0" y="-3304"/>
            <a:ext cx="12192000" cy="943200"/>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FREQUENCY</a:t>
            </a:r>
          </a:p>
        </p:txBody>
      </p:sp>
    </p:spTree>
    <p:extLst>
      <p:ext uri="{BB962C8B-B14F-4D97-AF65-F5344CB8AC3E}">
        <p14:creationId xmlns:p14="http://schemas.microsoft.com/office/powerpoint/2010/main" val="22547601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0" y="-3304"/>
            <a:ext cx="12192000" cy="943200"/>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INTENSITY</a:t>
            </a:r>
          </a:p>
        </p:txBody>
      </p:sp>
      <p:graphicFrame>
        <p:nvGraphicFramePr>
          <p:cNvPr id="5" name="Table 4"/>
          <p:cNvGraphicFramePr>
            <a:graphicFrameLocks noGrp="1"/>
          </p:cNvGraphicFramePr>
          <p:nvPr>
            <p:extLst>
              <p:ext uri="{D42A27DB-BD31-4B8C-83A1-F6EECF244321}">
                <p14:modId xmlns:p14="http://schemas.microsoft.com/office/powerpoint/2010/main" val="3360122572"/>
              </p:ext>
            </p:extLst>
          </p:nvPr>
        </p:nvGraphicFramePr>
        <p:xfrm>
          <a:off x="1671761" y="1123949"/>
          <a:ext cx="8848479" cy="5495923"/>
        </p:xfrm>
        <a:graphic>
          <a:graphicData uri="http://schemas.openxmlformats.org/drawingml/2006/table">
            <a:tbl>
              <a:tblPr firstRow="1" firstCol="1" bandRow="1">
                <a:tableStyleId>{5C22544A-7EE6-4342-B048-85BDC9FD1C3A}</a:tableStyleId>
              </a:tblPr>
              <a:tblGrid>
                <a:gridCol w="2490742">
                  <a:extLst>
                    <a:ext uri="{9D8B030D-6E8A-4147-A177-3AD203B41FA5}">
                      <a16:colId xmlns:a16="http://schemas.microsoft.com/office/drawing/2014/main" val="20000"/>
                    </a:ext>
                  </a:extLst>
                </a:gridCol>
                <a:gridCol w="2764719">
                  <a:extLst>
                    <a:ext uri="{9D8B030D-6E8A-4147-A177-3AD203B41FA5}">
                      <a16:colId xmlns:a16="http://schemas.microsoft.com/office/drawing/2014/main" val="20001"/>
                    </a:ext>
                  </a:extLst>
                </a:gridCol>
                <a:gridCol w="3593018">
                  <a:extLst>
                    <a:ext uri="{9D8B030D-6E8A-4147-A177-3AD203B41FA5}">
                      <a16:colId xmlns:a16="http://schemas.microsoft.com/office/drawing/2014/main" val="20002"/>
                    </a:ext>
                  </a:extLst>
                </a:gridCol>
              </a:tblGrid>
              <a:tr h="477263">
                <a:tc>
                  <a:txBody>
                    <a:bodyPr/>
                    <a:lstStyle/>
                    <a:p>
                      <a:pPr algn="ctr">
                        <a:lnSpc>
                          <a:spcPct val="100000"/>
                        </a:lnSpc>
                        <a:spcBef>
                          <a:spcPts val="0"/>
                        </a:spcBef>
                        <a:spcAft>
                          <a:spcPts val="0"/>
                        </a:spcAft>
                      </a:pPr>
                      <a:r>
                        <a:rPr lang="en-US" sz="2000">
                          <a:effectLst/>
                          <a:latin typeface="+mj-lt"/>
                        </a:rPr>
                        <a:t>Intensity Category</a:t>
                      </a:r>
                      <a:endParaRPr lang="en-US" sz="2000">
                        <a:solidFill>
                          <a:srgbClr val="000000"/>
                        </a:solidFill>
                        <a:effectLst/>
                        <a:latin typeface="+mj-lt"/>
                        <a:ea typeface="Calibri"/>
                        <a:cs typeface="Times New Roman"/>
                      </a:endParaRPr>
                    </a:p>
                  </a:txBody>
                  <a:tcPr marL="45625" marR="456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spcBef>
                          <a:spcPts val="0"/>
                        </a:spcBef>
                        <a:spcAft>
                          <a:spcPts val="0"/>
                        </a:spcAft>
                      </a:pPr>
                      <a:r>
                        <a:rPr lang="en-US" sz="2000">
                          <a:effectLst/>
                          <a:latin typeface="+mj-lt"/>
                        </a:rPr>
                        <a:t>Objective Measures</a:t>
                      </a:r>
                      <a:endParaRPr lang="en-US" sz="2000">
                        <a:solidFill>
                          <a:srgbClr val="000000"/>
                        </a:solidFill>
                        <a:effectLst/>
                        <a:latin typeface="+mj-lt"/>
                        <a:ea typeface="Calibri"/>
                        <a:cs typeface="Times New Roman"/>
                      </a:endParaRPr>
                    </a:p>
                  </a:txBody>
                  <a:tcPr marL="45625" marR="456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spcBef>
                          <a:spcPts val="0"/>
                        </a:spcBef>
                        <a:spcAft>
                          <a:spcPts val="0"/>
                        </a:spcAft>
                      </a:pPr>
                      <a:r>
                        <a:rPr lang="en-US" sz="2000">
                          <a:effectLst/>
                          <a:latin typeface="+mj-lt"/>
                        </a:rPr>
                        <a:t>Subjective Measures</a:t>
                      </a:r>
                      <a:endParaRPr lang="en-US" sz="2000">
                        <a:solidFill>
                          <a:srgbClr val="000000"/>
                        </a:solidFill>
                        <a:effectLst/>
                        <a:latin typeface="+mj-lt"/>
                        <a:ea typeface="Calibri"/>
                        <a:cs typeface="Times New Roman"/>
                      </a:endParaRPr>
                    </a:p>
                  </a:txBody>
                  <a:tcPr marL="45625" marR="456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003732">
                <a:tc>
                  <a:txBody>
                    <a:bodyPr/>
                    <a:lstStyle/>
                    <a:p>
                      <a:pPr algn="ctr">
                        <a:lnSpc>
                          <a:spcPct val="100000"/>
                        </a:lnSpc>
                        <a:spcBef>
                          <a:spcPts val="0"/>
                        </a:spcBef>
                        <a:spcAft>
                          <a:spcPts val="0"/>
                        </a:spcAft>
                      </a:pPr>
                      <a:r>
                        <a:rPr lang="en-US" sz="2000">
                          <a:effectLst/>
                          <a:latin typeface="+mj-lt"/>
                        </a:rPr>
                        <a:t>Sedentary</a:t>
                      </a:r>
                      <a:endParaRPr lang="en-US" sz="2000">
                        <a:solidFill>
                          <a:srgbClr val="000000"/>
                        </a:solidFill>
                        <a:effectLst/>
                        <a:latin typeface="+mj-lt"/>
                        <a:ea typeface="Calibri"/>
                        <a:cs typeface="Times New Roman"/>
                      </a:endParaRPr>
                    </a:p>
                  </a:txBody>
                  <a:tcPr marL="45625" marR="456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0000"/>
                        </a:lnSpc>
                        <a:spcBef>
                          <a:spcPts val="0"/>
                        </a:spcBef>
                        <a:spcAft>
                          <a:spcPts val="0"/>
                        </a:spcAft>
                      </a:pPr>
                      <a:r>
                        <a:rPr lang="en-US" sz="2000">
                          <a:effectLst/>
                          <a:latin typeface="+mj-lt"/>
                        </a:rPr>
                        <a:t>  &lt; 1.6 METs</a:t>
                      </a:r>
                    </a:p>
                    <a:p>
                      <a:pPr>
                        <a:lnSpc>
                          <a:spcPct val="100000"/>
                        </a:lnSpc>
                        <a:spcBef>
                          <a:spcPts val="0"/>
                        </a:spcBef>
                        <a:spcAft>
                          <a:spcPts val="0"/>
                        </a:spcAft>
                      </a:pPr>
                      <a:r>
                        <a:rPr lang="en-US" sz="2000">
                          <a:effectLst/>
                          <a:latin typeface="+mj-lt"/>
                        </a:rPr>
                        <a:t>  &lt; 20% HRR</a:t>
                      </a:r>
                    </a:p>
                    <a:p>
                      <a:pPr marL="0" marR="0" indent="0" algn="l" defTabSz="914400" rtl="0" eaLnBrk="1" fontAlgn="auto" latinLnBrk="0" hangingPunct="1">
                        <a:lnSpc>
                          <a:spcPct val="100000"/>
                        </a:lnSpc>
                        <a:spcBef>
                          <a:spcPts val="0"/>
                        </a:spcBef>
                        <a:spcAft>
                          <a:spcPts val="0"/>
                        </a:spcAft>
                        <a:buClrTx/>
                        <a:buSzTx/>
                        <a:buFontTx/>
                        <a:buNone/>
                        <a:tabLst/>
                        <a:defRPr/>
                      </a:pPr>
                      <a:r>
                        <a:rPr lang="en-US" sz="2000">
                          <a:effectLst/>
                          <a:latin typeface="+mj-lt"/>
                        </a:rPr>
                        <a:t>  &lt; 20% 1RM</a:t>
                      </a:r>
                    </a:p>
                  </a:txBody>
                  <a:tcPr marL="45625" marR="45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0000"/>
                        </a:lnSpc>
                        <a:spcBef>
                          <a:spcPts val="0"/>
                        </a:spcBef>
                        <a:spcAft>
                          <a:spcPts val="0"/>
                        </a:spcAft>
                      </a:pPr>
                      <a:r>
                        <a:rPr lang="en-US" sz="2000">
                          <a:effectLst/>
                          <a:latin typeface="+mj-lt"/>
                        </a:rPr>
                        <a:t>RPE &lt; 8 (Scale 6 -20)</a:t>
                      </a:r>
                    </a:p>
                    <a:p>
                      <a:pPr>
                        <a:lnSpc>
                          <a:spcPct val="100000"/>
                        </a:lnSpc>
                        <a:spcBef>
                          <a:spcPts val="0"/>
                        </a:spcBef>
                        <a:spcAft>
                          <a:spcPts val="0"/>
                        </a:spcAft>
                      </a:pPr>
                      <a:r>
                        <a:rPr lang="en-US" sz="2000">
                          <a:effectLst/>
                          <a:latin typeface="+mj-lt"/>
                        </a:rPr>
                        <a:t>Modified RPE &lt; 1 (Scale 0 - 10)</a:t>
                      </a:r>
                      <a:endParaRPr lang="en-US" sz="2000">
                        <a:solidFill>
                          <a:srgbClr val="000000"/>
                        </a:solidFill>
                        <a:effectLst/>
                        <a:latin typeface="+mj-lt"/>
                        <a:ea typeface="Calibri"/>
                        <a:cs typeface="Times New Roman"/>
                      </a:endParaRPr>
                    </a:p>
                  </a:txBody>
                  <a:tcPr marL="45625" marR="456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003732">
                <a:tc>
                  <a:txBody>
                    <a:bodyPr/>
                    <a:lstStyle/>
                    <a:p>
                      <a:pPr algn="ctr">
                        <a:lnSpc>
                          <a:spcPct val="100000"/>
                        </a:lnSpc>
                        <a:spcBef>
                          <a:spcPts val="0"/>
                        </a:spcBef>
                        <a:spcAft>
                          <a:spcPts val="0"/>
                        </a:spcAft>
                      </a:pPr>
                      <a:r>
                        <a:rPr lang="en-US" sz="2000">
                          <a:effectLst/>
                          <a:latin typeface="+mj-lt"/>
                        </a:rPr>
                        <a:t>Light</a:t>
                      </a:r>
                      <a:endParaRPr lang="en-US" sz="2000">
                        <a:solidFill>
                          <a:srgbClr val="000000"/>
                        </a:solidFill>
                        <a:effectLst/>
                        <a:latin typeface="+mj-lt"/>
                        <a:ea typeface="Calibri"/>
                        <a:cs typeface="Times New Roman"/>
                      </a:endParaRPr>
                    </a:p>
                  </a:txBody>
                  <a:tcPr marL="45625" marR="456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0000"/>
                        </a:lnSpc>
                        <a:spcBef>
                          <a:spcPts val="0"/>
                        </a:spcBef>
                        <a:spcAft>
                          <a:spcPts val="0"/>
                        </a:spcAft>
                      </a:pPr>
                      <a:r>
                        <a:rPr lang="en-US" sz="2000">
                          <a:effectLst/>
                          <a:latin typeface="+mj-lt"/>
                        </a:rPr>
                        <a:t>  1.6 &lt; 3 METs</a:t>
                      </a:r>
                    </a:p>
                    <a:p>
                      <a:pPr>
                        <a:lnSpc>
                          <a:spcPct val="100000"/>
                        </a:lnSpc>
                        <a:spcBef>
                          <a:spcPts val="0"/>
                        </a:spcBef>
                        <a:spcAft>
                          <a:spcPts val="0"/>
                        </a:spcAft>
                      </a:pPr>
                      <a:r>
                        <a:rPr lang="en-US" sz="2000">
                          <a:effectLst/>
                          <a:latin typeface="+mj-lt"/>
                        </a:rPr>
                        <a:t>  20 &lt; 40% HRR</a:t>
                      </a:r>
                    </a:p>
                    <a:p>
                      <a:pPr marL="0" marR="0" indent="0" algn="l" defTabSz="914400" rtl="0" eaLnBrk="1" fontAlgn="auto" latinLnBrk="0" hangingPunct="1">
                        <a:lnSpc>
                          <a:spcPct val="100000"/>
                        </a:lnSpc>
                        <a:spcBef>
                          <a:spcPts val="0"/>
                        </a:spcBef>
                        <a:spcAft>
                          <a:spcPts val="0"/>
                        </a:spcAft>
                        <a:buClrTx/>
                        <a:buSzTx/>
                        <a:buFontTx/>
                        <a:buNone/>
                        <a:tabLst/>
                        <a:defRPr/>
                      </a:pPr>
                      <a:r>
                        <a:rPr lang="en-US" sz="2000">
                          <a:effectLst/>
                          <a:latin typeface="+mj-lt"/>
                        </a:rPr>
                        <a:t>  20 &lt; 40% 1RM</a:t>
                      </a:r>
                    </a:p>
                  </a:txBody>
                  <a:tcPr marL="45625" marR="45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0000"/>
                        </a:lnSpc>
                        <a:spcBef>
                          <a:spcPts val="0"/>
                        </a:spcBef>
                        <a:spcAft>
                          <a:spcPts val="0"/>
                        </a:spcAft>
                      </a:pPr>
                      <a:r>
                        <a:rPr lang="en-US" sz="2000">
                          <a:effectLst/>
                          <a:latin typeface="+mj-lt"/>
                        </a:rPr>
                        <a:t>RPE 8-10 (Scale 6 -20)</a:t>
                      </a:r>
                    </a:p>
                    <a:p>
                      <a:pPr>
                        <a:lnSpc>
                          <a:spcPct val="100000"/>
                        </a:lnSpc>
                        <a:spcBef>
                          <a:spcPts val="0"/>
                        </a:spcBef>
                        <a:spcAft>
                          <a:spcPts val="0"/>
                        </a:spcAft>
                      </a:pPr>
                      <a:r>
                        <a:rPr lang="en-US" sz="2000">
                          <a:effectLst/>
                          <a:latin typeface="+mj-lt"/>
                        </a:rPr>
                        <a:t>Modified RPE 1-2 (Scale 0 - 10)</a:t>
                      </a:r>
                      <a:endParaRPr lang="en-US" sz="2000">
                        <a:solidFill>
                          <a:srgbClr val="000000"/>
                        </a:solidFill>
                        <a:effectLst/>
                        <a:latin typeface="+mj-lt"/>
                        <a:ea typeface="Calibri"/>
                        <a:cs typeface="Times New Roman"/>
                      </a:endParaRPr>
                    </a:p>
                  </a:txBody>
                  <a:tcPr marL="45625" marR="456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1003732">
                <a:tc>
                  <a:txBody>
                    <a:bodyPr/>
                    <a:lstStyle/>
                    <a:p>
                      <a:pPr algn="ctr">
                        <a:lnSpc>
                          <a:spcPct val="100000"/>
                        </a:lnSpc>
                        <a:spcBef>
                          <a:spcPts val="0"/>
                        </a:spcBef>
                        <a:spcAft>
                          <a:spcPts val="0"/>
                        </a:spcAft>
                      </a:pPr>
                      <a:r>
                        <a:rPr lang="en-US" sz="2000">
                          <a:effectLst/>
                          <a:latin typeface="+mj-lt"/>
                        </a:rPr>
                        <a:t>Moderate</a:t>
                      </a:r>
                      <a:endParaRPr lang="en-US" sz="2000">
                        <a:solidFill>
                          <a:srgbClr val="000000"/>
                        </a:solidFill>
                        <a:effectLst/>
                        <a:latin typeface="+mj-lt"/>
                        <a:ea typeface="Calibri"/>
                        <a:cs typeface="Times New Roman"/>
                      </a:endParaRPr>
                    </a:p>
                  </a:txBody>
                  <a:tcPr marL="45625" marR="456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0000"/>
                        </a:lnSpc>
                        <a:spcBef>
                          <a:spcPts val="0"/>
                        </a:spcBef>
                        <a:spcAft>
                          <a:spcPts val="0"/>
                        </a:spcAft>
                      </a:pPr>
                      <a:r>
                        <a:rPr lang="en-US" sz="2000">
                          <a:effectLst/>
                          <a:latin typeface="+mj-lt"/>
                        </a:rPr>
                        <a:t>  3 &lt; 6 METs</a:t>
                      </a:r>
                    </a:p>
                    <a:p>
                      <a:pPr>
                        <a:lnSpc>
                          <a:spcPct val="100000"/>
                        </a:lnSpc>
                        <a:spcBef>
                          <a:spcPts val="0"/>
                        </a:spcBef>
                        <a:spcAft>
                          <a:spcPts val="0"/>
                        </a:spcAft>
                      </a:pPr>
                      <a:r>
                        <a:rPr lang="en-US" sz="2000">
                          <a:effectLst/>
                          <a:latin typeface="+mj-lt"/>
                        </a:rPr>
                        <a:t>  40 &lt; 60% HRR</a:t>
                      </a:r>
                    </a:p>
                    <a:p>
                      <a:pPr marL="0" marR="0" indent="0" algn="l" defTabSz="914400" rtl="0" eaLnBrk="1" fontAlgn="auto" latinLnBrk="0" hangingPunct="1">
                        <a:lnSpc>
                          <a:spcPct val="100000"/>
                        </a:lnSpc>
                        <a:spcBef>
                          <a:spcPts val="0"/>
                        </a:spcBef>
                        <a:spcAft>
                          <a:spcPts val="0"/>
                        </a:spcAft>
                        <a:buClrTx/>
                        <a:buSzTx/>
                        <a:buFontTx/>
                        <a:buNone/>
                        <a:tabLst/>
                        <a:defRPr/>
                      </a:pPr>
                      <a:r>
                        <a:rPr lang="en-US" sz="2000">
                          <a:effectLst/>
                          <a:latin typeface="+mj-lt"/>
                        </a:rPr>
                        <a:t>  40 &lt; 60% 1RM</a:t>
                      </a:r>
                    </a:p>
                  </a:txBody>
                  <a:tcPr marL="45625" marR="45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0000"/>
                        </a:lnSpc>
                        <a:spcBef>
                          <a:spcPts val="0"/>
                        </a:spcBef>
                        <a:spcAft>
                          <a:spcPts val="0"/>
                        </a:spcAft>
                      </a:pPr>
                      <a:r>
                        <a:rPr lang="en-US" sz="2000">
                          <a:effectLst/>
                          <a:latin typeface="+mj-lt"/>
                        </a:rPr>
                        <a:t>RPE 11-13 (Scale 6 -20)</a:t>
                      </a:r>
                    </a:p>
                    <a:p>
                      <a:pPr>
                        <a:lnSpc>
                          <a:spcPct val="100000"/>
                        </a:lnSpc>
                        <a:spcBef>
                          <a:spcPts val="0"/>
                        </a:spcBef>
                        <a:spcAft>
                          <a:spcPts val="0"/>
                        </a:spcAft>
                      </a:pPr>
                      <a:r>
                        <a:rPr lang="en-US" sz="2000">
                          <a:effectLst/>
                          <a:latin typeface="+mj-lt"/>
                        </a:rPr>
                        <a:t>Modified RPE 3-4 (Scale 0 - 10)</a:t>
                      </a:r>
                      <a:endParaRPr lang="en-US" sz="2000">
                        <a:solidFill>
                          <a:srgbClr val="000000"/>
                        </a:solidFill>
                        <a:effectLst/>
                        <a:latin typeface="+mj-lt"/>
                        <a:ea typeface="Calibri"/>
                        <a:cs typeface="Times New Roman"/>
                      </a:endParaRPr>
                    </a:p>
                  </a:txBody>
                  <a:tcPr marL="45625" marR="456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1003732">
                <a:tc>
                  <a:txBody>
                    <a:bodyPr/>
                    <a:lstStyle/>
                    <a:p>
                      <a:pPr algn="ctr">
                        <a:lnSpc>
                          <a:spcPct val="100000"/>
                        </a:lnSpc>
                        <a:spcBef>
                          <a:spcPts val="0"/>
                        </a:spcBef>
                        <a:spcAft>
                          <a:spcPts val="0"/>
                        </a:spcAft>
                      </a:pPr>
                      <a:r>
                        <a:rPr lang="en-US" sz="2000">
                          <a:effectLst/>
                          <a:latin typeface="+mj-lt"/>
                        </a:rPr>
                        <a:t>Vigorous</a:t>
                      </a:r>
                      <a:endParaRPr lang="en-US" sz="2000">
                        <a:solidFill>
                          <a:srgbClr val="000000"/>
                        </a:solidFill>
                        <a:effectLst/>
                        <a:latin typeface="+mj-lt"/>
                        <a:ea typeface="Calibri"/>
                        <a:cs typeface="Times New Roman"/>
                      </a:endParaRPr>
                    </a:p>
                  </a:txBody>
                  <a:tcPr marL="45625" marR="456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0000"/>
                        </a:lnSpc>
                        <a:spcBef>
                          <a:spcPts val="0"/>
                        </a:spcBef>
                        <a:spcAft>
                          <a:spcPts val="0"/>
                        </a:spcAft>
                      </a:pPr>
                      <a:r>
                        <a:rPr lang="en-US" sz="2000">
                          <a:effectLst/>
                          <a:latin typeface="+mj-lt"/>
                        </a:rPr>
                        <a:t>  6 &lt; 9 METs</a:t>
                      </a:r>
                    </a:p>
                    <a:p>
                      <a:pPr>
                        <a:lnSpc>
                          <a:spcPct val="100000"/>
                        </a:lnSpc>
                        <a:spcBef>
                          <a:spcPts val="0"/>
                        </a:spcBef>
                        <a:spcAft>
                          <a:spcPts val="0"/>
                        </a:spcAft>
                      </a:pPr>
                      <a:r>
                        <a:rPr lang="en-US" sz="2000">
                          <a:effectLst/>
                          <a:latin typeface="+mj-lt"/>
                        </a:rPr>
                        <a:t>  60 &lt; 85% HRR</a:t>
                      </a:r>
                    </a:p>
                    <a:p>
                      <a:pPr marL="0" marR="0" indent="0" algn="l" defTabSz="914400" rtl="0" eaLnBrk="1" fontAlgn="auto" latinLnBrk="0" hangingPunct="1">
                        <a:lnSpc>
                          <a:spcPct val="100000"/>
                        </a:lnSpc>
                        <a:spcBef>
                          <a:spcPts val="0"/>
                        </a:spcBef>
                        <a:spcAft>
                          <a:spcPts val="0"/>
                        </a:spcAft>
                        <a:buClrTx/>
                        <a:buSzTx/>
                        <a:buFontTx/>
                        <a:buNone/>
                        <a:tabLst/>
                        <a:defRPr/>
                      </a:pPr>
                      <a:r>
                        <a:rPr lang="en-US" sz="2000">
                          <a:effectLst/>
                          <a:latin typeface="+mj-lt"/>
                        </a:rPr>
                        <a:t>  60 &lt; 85% 1RM</a:t>
                      </a:r>
                    </a:p>
                  </a:txBody>
                  <a:tcPr marL="45625" marR="4562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0000"/>
                        </a:lnSpc>
                        <a:spcBef>
                          <a:spcPts val="0"/>
                        </a:spcBef>
                        <a:spcAft>
                          <a:spcPts val="0"/>
                        </a:spcAft>
                      </a:pPr>
                      <a:r>
                        <a:rPr lang="en-US" sz="2000">
                          <a:effectLst/>
                          <a:latin typeface="+mj-lt"/>
                        </a:rPr>
                        <a:t>RPE 14-16 (Scale 6 -20)</a:t>
                      </a:r>
                    </a:p>
                    <a:p>
                      <a:pPr>
                        <a:lnSpc>
                          <a:spcPct val="100000"/>
                        </a:lnSpc>
                        <a:spcBef>
                          <a:spcPts val="0"/>
                        </a:spcBef>
                        <a:spcAft>
                          <a:spcPts val="0"/>
                        </a:spcAft>
                      </a:pPr>
                      <a:r>
                        <a:rPr lang="en-US" sz="2000">
                          <a:effectLst/>
                          <a:latin typeface="+mj-lt"/>
                        </a:rPr>
                        <a:t>Modified RPE 5-6 (Scale 0 - 10)</a:t>
                      </a:r>
                      <a:endParaRPr lang="en-US" sz="2000">
                        <a:solidFill>
                          <a:srgbClr val="000000"/>
                        </a:solidFill>
                        <a:effectLst/>
                        <a:latin typeface="+mj-lt"/>
                        <a:ea typeface="Calibri"/>
                        <a:cs typeface="Times New Roman"/>
                      </a:endParaRPr>
                    </a:p>
                  </a:txBody>
                  <a:tcPr marL="45625" marR="4562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1003732">
                <a:tc>
                  <a:txBody>
                    <a:bodyPr/>
                    <a:lstStyle/>
                    <a:p>
                      <a:pPr algn="ctr">
                        <a:lnSpc>
                          <a:spcPct val="100000"/>
                        </a:lnSpc>
                        <a:spcBef>
                          <a:spcPts val="0"/>
                        </a:spcBef>
                        <a:spcAft>
                          <a:spcPts val="0"/>
                        </a:spcAft>
                      </a:pPr>
                      <a:r>
                        <a:rPr lang="en-US" sz="2000" b="1">
                          <a:solidFill>
                            <a:schemeClr val="bg1"/>
                          </a:solidFill>
                          <a:effectLst/>
                          <a:latin typeface="+mj-lt"/>
                          <a:ea typeface="Calibri"/>
                          <a:cs typeface="Times New Roman"/>
                        </a:rPr>
                        <a:t>High</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0000"/>
                        </a:lnSpc>
                        <a:spcBef>
                          <a:spcPts val="0"/>
                        </a:spcBef>
                        <a:spcAft>
                          <a:spcPts val="0"/>
                        </a:spcAft>
                      </a:pPr>
                      <a:r>
                        <a:rPr lang="en-US" sz="2000" b="0">
                          <a:solidFill>
                            <a:srgbClr val="000000"/>
                          </a:solidFill>
                          <a:effectLst/>
                          <a:latin typeface="+mj-lt"/>
                          <a:ea typeface="Calibri"/>
                          <a:cs typeface="Times New Roman"/>
                        </a:rPr>
                        <a:t>  &gt;9 METs</a:t>
                      </a:r>
                    </a:p>
                    <a:p>
                      <a:pPr>
                        <a:lnSpc>
                          <a:spcPct val="100000"/>
                        </a:lnSpc>
                        <a:spcBef>
                          <a:spcPts val="0"/>
                        </a:spcBef>
                        <a:spcAft>
                          <a:spcPts val="0"/>
                        </a:spcAft>
                      </a:pPr>
                      <a:r>
                        <a:rPr lang="en-US" sz="2000" b="0">
                          <a:solidFill>
                            <a:srgbClr val="000000"/>
                          </a:solidFill>
                          <a:effectLst/>
                          <a:latin typeface="+mj-lt"/>
                          <a:ea typeface="Calibri"/>
                          <a:cs typeface="Times New Roman"/>
                        </a:rPr>
                        <a:t>  &gt;85% HRR</a:t>
                      </a:r>
                    </a:p>
                    <a:p>
                      <a:pPr marL="0" marR="0" indent="0" algn="l" defTabSz="914400" rtl="0" eaLnBrk="1" fontAlgn="auto" latinLnBrk="0" hangingPunct="1">
                        <a:lnSpc>
                          <a:spcPct val="100000"/>
                        </a:lnSpc>
                        <a:spcBef>
                          <a:spcPts val="0"/>
                        </a:spcBef>
                        <a:spcAft>
                          <a:spcPts val="0"/>
                        </a:spcAft>
                        <a:buClrTx/>
                        <a:buSzTx/>
                        <a:buFontTx/>
                        <a:buNone/>
                        <a:tabLst/>
                        <a:defRPr/>
                      </a:pPr>
                      <a:r>
                        <a:rPr lang="en-US" sz="2000" b="0">
                          <a:solidFill>
                            <a:srgbClr val="000000"/>
                          </a:solidFill>
                          <a:effectLst/>
                          <a:latin typeface="+mj-lt"/>
                          <a:ea typeface="Calibri"/>
                          <a:cs typeface="Times New Roman"/>
                        </a:rPr>
                        <a:t>  &gt;85% 1RM</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0000"/>
                        </a:lnSpc>
                        <a:spcBef>
                          <a:spcPts val="0"/>
                        </a:spcBef>
                        <a:spcAft>
                          <a:spcPts val="0"/>
                        </a:spcAft>
                      </a:pPr>
                      <a:r>
                        <a:rPr lang="en-US" sz="2000" b="0">
                          <a:solidFill>
                            <a:srgbClr val="000000"/>
                          </a:solidFill>
                          <a:effectLst/>
                          <a:latin typeface="+mj-lt"/>
                          <a:ea typeface="Calibri"/>
                          <a:cs typeface="Times New Roman"/>
                        </a:rPr>
                        <a:t>RPE &gt;16 (Scale 6 -20)</a:t>
                      </a:r>
                    </a:p>
                    <a:p>
                      <a:pPr>
                        <a:lnSpc>
                          <a:spcPct val="100000"/>
                        </a:lnSpc>
                        <a:spcBef>
                          <a:spcPts val="0"/>
                        </a:spcBef>
                        <a:spcAft>
                          <a:spcPts val="0"/>
                        </a:spcAft>
                      </a:pPr>
                      <a:r>
                        <a:rPr lang="en-US" sz="2000" b="0">
                          <a:solidFill>
                            <a:srgbClr val="000000"/>
                          </a:solidFill>
                          <a:effectLst/>
                          <a:latin typeface="+mj-lt"/>
                          <a:ea typeface="Calibri"/>
                          <a:cs typeface="Times New Roman"/>
                        </a:rPr>
                        <a:t>Modified RPE &gt;7 (Scale 0 - 10)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1966500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 y="1116806"/>
            <a:ext cx="5940000" cy="4700588"/>
          </a:xfrm>
        </p:spPr>
        <p:txBody>
          <a:bodyPr>
            <a:normAutofit/>
          </a:bodyPr>
          <a:lstStyle/>
          <a:p>
            <a:pPr marL="361950">
              <a:lnSpc>
                <a:spcPct val="100000"/>
              </a:lnSpc>
              <a:spcBef>
                <a:spcPts val="1200"/>
              </a:spcBef>
            </a:pPr>
            <a:r>
              <a:rPr lang="en-US">
                <a:latin typeface="Cambria" panose="02040503050406030204" pitchFamily="18" charset="0"/>
                <a:ea typeface="Cambria" panose="02040503050406030204" pitchFamily="18" charset="0"/>
              </a:rPr>
              <a:t>Activities that is </a:t>
            </a:r>
            <a:r>
              <a:rPr lang="en-US" b="1">
                <a:latin typeface="Cambria" panose="02040503050406030204" pitchFamily="18" charset="0"/>
                <a:ea typeface="Cambria" panose="02040503050406030204" pitchFamily="18" charset="0"/>
              </a:rPr>
              <a:t>directly stressing the injured area</a:t>
            </a:r>
            <a:r>
              <a:rPr lang="en-US">
                <a:latin typeface="Cambria" panose="02040503050406030204" pitchFamily="18" charset="0"/>
                <a:ea typeface="Cambria" panose="02040503050406030204" pitchFamily="18" charset="0"/>
              </a:rPr>
              <a:t>, time spent should be increased very gradually.</a:t>
            </a:r>
          </a:p>
          <a:p>
            <a:pPr marL="361950">
              <a:lnSpc>
                <a:spcPct val="100000"/>
              </a:lnSpc>
              <a:spcBef>
                <a:spcPts val="1200"/>
              </a:spcBef>
            </a:pPr>
            <a:r>
              <a:rPr lang="en-US">
                <a:latin typeface="Cambria" panose="02040503050406030204" pitchFamily="18" charset="0"/>
                <a:ea typeface="Cambria" panose="02040503050406030204" pitchFamily="18" charset="0"/>
              </a:rPr>
              <a:t>Advisable to </a:t>
            </a:r>
            <a:r>
              <a:rPr lang="en-US" b="1">
                <a:latin typeface="Cambria" panose="02040503050406030204" pitchFamily="18" charset="0"/>
                <a:ea typeface="Cambria" panose="02040503050406030204" pitchFamily="18" charset="0"/>
              </a:rPr>
              <a:t>slowly increase the amount of time</a:t>
            </a:r>
            <a:r>
              <a:rPr lang="en-US">
                <a:latin typeface="Cambria" panose="02040503050406030204" pitchFamily="18" charset="0"/>
                <a:ea typeface="Cambria" panose="02040503050406030204" pitchFamily="18" charset="0"/>
              </a:rPr>
              <a:t> spent performing a particular activity.</a:t>
            </a:r>
          </a:p>
        </p:txBody>
      </p:sp>
      <p:sp>
        <p:nvSpPr>
          <p:cNvPr id="4" name="Rectangle 2"/>
          <p:cNvSpPr txBox="1">
            <a:spLocks noChangeArrowheads="1"/>
          </p:cNvSpPr>
          <p:nvPr/>
        </p:nvSpPr>
        <p:spPr>
          <a:xfrm>
            <a:off x="38100" y="34796"/>
            <a:ext cx="5940000" cy="943200"/>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altLang="en-US" b="1">
                <a:solidFill>
                  <a:schemeClr val="bg1"/>
                </a:solidFill>
                <a:latin typeface="Rockwell Condensed" panose="02060603050405020104" pitchFamily="18" charset="0"/>
              </a:rPr>
              <a:t>TIME (DURATION)</a:t>
            </a:r>
          </a:p>
        </p:txBody>
      </p:sp>
      <p:sp>
        <p:nvSpPr>
          <p:cNvPr id="5" name="Rectangle 2">
            <a:extLst>
              <a:ext uri="{FF2B5EF4-FFF2-40B4-BE49-F238E27FC236}">
                <a16:creationId xmlns:a16="http://schemas.microsoft.com/office/drawing/2014/main" id="{9302C1F5-39F8-44C1-B322-F04C823E8E32}"/>
              </a:ext>
            </a:extLst>
          </p:cNvPr>
          <p:cNvSpPr txBox="1">
            <a:spLocks noChangeArrowheads="1"/>
          </p:cNvSpPr>
          <p:nvPr/>
        </p:nvSpPr>
        <p:spPr>
          <a:xfrm>
            <a:off x="6204375" y="406271"/>
            <a:ext cx="5940000" cy="943200"/>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altLang="en-US" b="1">
                <a:solidFill>
                  <a:schemeClr val="bg1"/>
                </a:solidFill>
                <a:latin typeface="Rockwell Condensed" panose="02060603050405020104" pitchFamily="18" charset="0"/>
              </a:rPr>
              <a:t>TYPE (MODE)</a:t>
            </a:r>
          </a:p>
        </p:txBody>
      </p:sp>
      <p:sp>
        <p:nvSpPr>
          <p:cNvPr id="6" name="Content Placeholder 2">
            <a:extLst>
              <a:ext uri="{FF2B5EF4-FFF2-40B4-BE49-F238E27FC236}">
                <a16:creationId xmlns:a16="http://schemas.microsoft.com/office/drawing/2014/main" id="{36ECF961-D58B-4C04-B3FB-0CBCF3CF74C2}"/>
              </a:ext>
            </a:extLst>
          </p:cNvPr>
          <p:cNvSpPr txBox="1">
            <a:spLocks/>
          </p:cNvSpPr>
          <p:nvPr/>
        </p:nvSpPr>
        <p:spPr>
          <a:xfrm>
            <a:off x="6194848" y="1501871"/>
            <a:ext cx="5940001" cy="530850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1200"/>
              </a:spcBef>
            </a:pPr>
            <a:r>
              <a:rPr lang="en-US" b="1">
                <a:latin typeface="Cambria" panose="02040503050406030204" pitchFamily="18" charset="0"/>
                <a:ea typeface="Cambria" panose="02040503050406030204" pitchFamily="18" charset="0"/>
              </a:rPr>
              <a:t>Early stages:</a:t>
            </a:r>
            <a:r>
              <a:rPr lang="en-US">
                <a:latin typeface="Cambria" panose="02040503050406030204" pitchFamily="18" charset="0"/>
                <a:ea typeface="Cambria" panose="02040503050406030204" pitchFamily="18" charset="0"/>
              </a:rPr>
              <a:t> Activities that do not directly stress the injured area. However, these exercises may still result in some mobilization/strengthening of the injured area. </a:t>
            </a:r>
          </a:p>
          <a:p>
            <a:pPr>
              <a:lnSpc>
                <a:spcPct val="100000"/>
              </a:lnSpc>
              <a:spcBef>
                <a:spcPts val="1200"/>
              </a:spcBef>
            </a:pPr>
            <a:r>
              <a:rPr lang="en-US" b="1">
                <a:latin typeface="Cambria" panose="02040503050406030204" pitchFamily="18" charset="0"/>
                <a:ea typeface="Cambria" panose="02040503050406030204" pitchFamily="18" charset="0"/>
              </a:rPr>
              <a:t>Later stage: </a:t>
            </a:r>
            <a:r>
              <a:rPr lang="en-US">
                <a:latin typeface="Cambria" panose="02040503050406030204" pitchFamily="18" charset="0"/>
                <a:ea typeface="Cambria" panose="02040503050406030204" pitchFamily="18" charset="0"/>
              </a:rPr>
              <a:t>Activities specifically involving the injured area.</a:t>
            </a:r>
          </a:p>
          <a:p>
            <a:pPr lvl="1">
              <a:lnSpc>
                <a:spcPct val="100000"/>
              </a:lnSpc>
              <a:spcBef>
                <a:spcPts val="0"/>
              </a:spcBef>
            </a:pPr>
            <a:r>
              <a:rPr lang="en-US">
                <a:latin typeface="Cambria" panose="02040503050406030204" pitchFamily="18" charset="0"/>
                <a:ea typeface="Cambria" panose="02040503050406030204" pitchFamily="18" charset="0"/>
              </a:rPr>
              <a:t>Aerobic and resistance training</a:t>
            </a:r>
          </a:p>
          <a:p>
            <a:pPr lvl="1">
              <a:lnSpc>
                <a:spcPct val="100000"/>
              </a:lnSpc>
              <a:spcBef>
                <a:spcPts val="0"/>
              </a:spcBef>
            </a:pPr>
            <a:r>
              <a:rPr lang="en-US">
                <a:latin typeface="Cambria" panose="02040503050406030204" pitchFamily="18" charset="0"/>
                <a:ea typeface="Cambria" panose="02040503050406030204" pitchFamily="18" charset="0"/>
              </a:rPr>
              <a:t>Interval vs. Continuous</a:t>
            </a:r>
          </a:p>
          <a:p>
            <a:pPr lvl="1">
              <a:lnSpc>
                <a:spcPct val="100000"/>
              </a:lnSpc>
              <a:spcBef>
                <a:spcPts val="0"/>
              </a:spcBef>
            </a:pPr>
            <a:r>
              <a:rPr lang="en-US">
                <a:latin typeface="Cambria" panose="02040503050406030204" pitchFamily="18" charset="0"/>
                <a:ea typeface="Cambria" panose="02040503050406030204" pitchFamily="18" charset="0"/>
              </a:rPr>
              <a:t>Unilateral vs. Bilateral</a:t>
            </a:r>
          </a:p>
          <a:p>
            <a:pPr lvl="1">
              <a:lnSpc>
                <a:spcPct val="100000"/>
              </a:lnSpc>
              <a:spcBef>
                <a:spcPts val="0"/>
              </a:spcBef>
            </a:pPr>
            <a:r>
              <a:rPr lang="en-US">
                <a:latin typeface="Cambria" panose="02040503050406030204" pitchFamily="18" charset="0"/>
                <a:ea typeface="Cambria" panose="02040503050406030204" pitchFamily="18" charset="0"/>
              </a:rPr>
              <a:t>UB vs. LB vs. Total body</a:t>
            </a:r>
          </a:p>
        </p:txBody>
      </p:sp>
    </p:spTree>
    <p:extLst>
      <p:ext uri="{BB962C8B-B14F-4D97-AF65-F5344CB8AC3E}">
        <p14:creationId xmlns:p14="http://schemas.microsoft.com/office/powerpoint/2010/main" val="42143980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38250"/>
            <a:ext cx="10515600" cy="4938713"/>
          </a:xfrm>
        </p:spPr>
        <p:txBody>
          <a:bodyPr>
            <a:normAutofit fontScale="92500" lnSpcReduction="10000"/>
          </a:bodyPr>
          <a:lstStyle/>
          <a:p>
            <a:pPr marL="514350" indent="-514350">
              <a:buFont typeface="+mj-lt"/>
              <a:buAutoNum type="arabicPeriod"/>
            </a:pPr>
            <a:r>
              <a:rPr lang="en-US"/>
              <a:t>Avoid strenuous exercises during acute flare-ups and periods of inflammation.</a:t>
            </a:r>
          </a:p>
          <a:p>
            <a:pPr marL="514350" indent="-514350">
              <a:buFont typeface="+mj-lt"/>
              <a:buAutoNum type="arabicPeriod"/>
            </a:pPr>
            <a:r>
              <a:rPr lang="en-US"/>
              <a:t>Progression in duration of activity should be emphasized over increased intensity.</a:t>
            </a:r>
          </a:p>
          <a:p>
            <a:pPr marL="514350" indent="-514350">
              <a:buFont typeface="+mj-lt"/>
              <a:buAutoNum type="arabicPeriod"/>
            </a:pPr>
            <a:r>
              <a:rPr lang="en-US"/>
              <a:t>Adequate warm-up and cool-down periods of 5 to 10 mins are critical for minimizing pain.</a:t>
            </a:r>
          </a:p>
          <a:p>
            <a:pPr marL="514350" indent="-514350">
              <a:buFont typeface="+mj-lt"/>
              <a:buAutoNum type="arabicPeriod"/>
            </a:pPr>
            <a:r>
              <a:rPr lang="en-US"/>
              <a:t>Inform individuals some discomfort during or immediately after exercise may be expected. However, if joint pain persists for 2 hours after exercise and exceeds the level of pain before exercise, the duration and/or intensity of exercise should be reduced in future sessions.</a:t>
            </a:r>
          </a:p>
          <a:p>
            <a:pPr marL="514350" indent="-514350">
              <a:buFont typeface="+mj-lt"/>
              <a:buAutoNum type="arabicPeriod"/>
            </a:pPr>
            <a:r>
              <a:rPr lang="en-US"/>
              <a:t>Appropriate shoes that provide shock absorption and stability are particularly important.</a:t>
            </a:r>
          </a:p>
        </p:txBody>
      </p:sp>
      <p:sp>
        <p:nvSpPr>
          <p:cNvPr id="4" name="Rectangle 2"/>
          <p:cNvSpPr txBox="1">
            <a:spLocks noChangeArrowheads="1"/>
          </p:cNvSpPr>
          <p:nvPr/>
        </p:nvSpPr>
        <p:spPr>
          <a:xfrm>
            <a:off x="-24384" y="-3304"/>
            <a:ext cx="12216384" cy="943200"/>
          </a:xfrm>
          <a:prstGeom prst="rect">
            <a:avLst/>
          </a:prstGeom>
          <a:solidFill>
            <a:srgbClr val="00206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altLang="en-US" b="1">
                <a:solidFill>
                  <a:schemeClr val="bg1"/>
                </a:solidFill>
                <a:latin typeface="Rockwell Condensed" panose="02060603050405020104" pitchFamily="18" charset="0"/>
              </a:rPr>
              <a:t>  SPECIAL CONSIDERATION</a:t>
            </a:r>
          </a:p>
        </p:txBody>
      </p:sp>
    </p:spTree>
    <p:extLst>
      <p:ext uri="{BB962C8B-B14F-4D97-AF65-F5344CB8AC3E}">
        <p14:creationId xmlns:p14="http://schemas.microsoft.com/office/powerpoint/2010/main" val="35074344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4112" y="6324981"/>
            <a:ext cx="60960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descr="440,432 Thank You Images, Stock Photos, 3D objects, &amp; Vectors | Shutterstock">
            <a:extLst>
              <a:ext uri="{FF2B5EF4-FFF2-40B4-BE49-F238E27FC236}">
                <a16:creationId xmlns:a16="http://schemas.microsoft.com/office/drawing/2014/main" id="{0B8AAA05-8527-4C5C-9747-D0B09DC7ED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7420"/>
          <a:stretch/>
        </p:blipFill>
        <p:spPr bwMode="auto">
          <a:xfrm>
            <a:off x="0" y="9144"/>
            <a:ext cx="12192000" cy="6839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141135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PRESENTER" val="24cbf8ee8417de998a6f2dd687363bc5d12c3"/>
</p:tagLst>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Principle of  Injury Rehabilitation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Injury Rehabilitation</dc:title>
  <dc:creator>UiTM Staff</dc:creator>
  <cp:revision>1</cp:revision>
  <dcterms:created xsi:type="dcterms:W3CDTF">2017-07-06T05:27:19Z</dcterms:created>
  <dcterms:modified xsi:type="dcterms:W3CDTF">2025-02-10T14:03:13Z</dcterms:modified>
</cp:coreProperties>
</file>