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0"/>
  </p:notesMasterIdLst>
  <p:handoutMasterIdLst>
    <p:handoutMasterId r:id="rId21"/>
  </p:handoutMasterIdLst>
  <p:sldIdLst>
    <p:sldId id="363" r:id="rId2"/>
    <p:sldId id="331" r:id="rId3"/>
    <p:sldId id="430" r:id="rId4"/>
    <p:sldId id="452" r:id="rId5"/>
    <p:sldId id="449" r:id="rId6"/>
    <p:sldId id="447" r:id="rId7"/>
    <p:sldId id="442" r:id="rId8"/>
    <p:sldId id="444" r:id="rId9"/>
    <p:sldId id="448" r:id="rId10"/>
    <p:sldId id="453" r:id="rId11"/>
    <p:sldId id="451" r:id="rId12"/>
    <p:sldId id="454" r:id="rId13"/>
    <p:sldId id="455" r:id="rId14"/>
    <p:sldId id="456" r:id="rId15"/>
    <p:sldId id="457" r:id="rId16"/>
    <p:sldId id="458" r:id="rId17"/>
    <p:sldId id="369" r:id="rId18"/>
    <p:sldId id="370" r:id="rId1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1A24"/>
    <a:srgbClr val="FF0066"/>
    <a:srgbClr val="0000FF"/>
    <a:srgbClr val="CC0000"/>
    <a:srgbClr val="FFFF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60EC71-BDD3-4DF4-9AF5-7A35BA937E5A}" v="132" dt="2024-10-16T19:37:10.7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95628" autoAdjust="0"/>
  </p:normalViewPr>
  <p:slideViewPr>
    <p:cSldViewPr>
      <p:cViewPr varScale="1">
        <p:scale>
          <a:sx n="85" d="100"/>
          <a:sy n="85" d="100"/>
        </p:scale>
        <p:origin x="42" y="37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596034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2385012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3396950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1162250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13977276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6934895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16101645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22370029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b="0" i="0" dirty="0">
                <a:solidFill>
                  <a:srgbClr val="374151"/>
                </a:solidFill>
                <a:effectLst/>
                <a:latin typeface="Söhne"/>
              </a:rPr>
              <a:t>Business ethics refers to the moral principles, values, standards, and guidelines that guide </a:t>
            </a:r>
            <a:r>
              <a:rPr lang="en-GB" b="0" i="0" dirty="0" err="1">
                <a:solidFill>
                  <a:srgbClr val="374151"/>
                </a:solidFill>
                <a:effectLst/>
                <a:latin typeface="Söhne"/>
              </a:rPr>
              <a:t>behavior</a:t>
            </a:r>
            <a:r>
              <a:rPr lang="en-GB" b="0" i="0" dirty="0">
                <a:solidFill>
                  <a:srgbClr val="374151"/>
                </a:solidFill>
                <a:effectLst/>
                <a:latin typeface="Söhne"/>
              </a:rPr>
              <a:t> and decision-making within the context of business operations. It involves determining what is right or wrong in the corporate world and how a company should behave ethically in its interactions with various stakeholders, including employees, customers, suppliers, communities, and the environment.</a:t>
            </a:r>
          </a:p>
          <a:p>
            <a:pPr algn="l"/>
            <a:r>
              <a:rPr lang="en-GB" b="0" i="0" dirty="0">
                <a:solidFill>
                  <a:srgbClr val="374151"/>
                </a:solidFill>
                <a:effectLst/>
                <a:latin typeface="Söhne"/>
              </a:rPr>
              <a:t>Key aspects of business ethics include:</a:t>
            </a:r>
          </a:p>
          <a:p>
            <a:pPr algn="l">
              <a:buFont typeface="+mj-lt"/>
              <a:buAutoNum type="arabicPeriod"/>
            </a:pPr>
            <a:r>
              <a:rPr lang="en-GB" b="1" i="0" dirty="0">
                <a:solidFill>
                  <a:srgbClr val="374151"/>
                </a:solidFill>
                <a:effectLst/>
                <a:latin typeface="Söhne"/>
              </a:rPr>
              <a:t>Integrity:</a:t>
            </a:r>
            <a:r>
              <a:rPr lang="en-GB" b="0" i="0" dirty="0">
                <a:solidFill>
                  <a:srgbClr val="374151"/>
                </a:solidFill>
                <a:effectLst/>
                <a:latin typeface="Söhne"/>
              </a:rPr>
              <a:t> Upholding honesty and truthfulness in all business dealings, maintaining consistency between words and actions, and being transparent in communications.</a:t>
            </a:r>
          </a:p>
          <a:p>
            <a:pPr algn="l">
              <a:buFont typeface="+mj-lt"/>
              <a:buAutoNum type="arabicPeriod"/>
            </a:pPr>
            <a:r>
              <a:rPr lang="en-GB" b="1" i="0" dirty="0">
                <a:solidFill>
                  <a:srgbClr val="374151"/>
                </a:solidFill>
                <a:effectLst/>
                <a:latin typeface="Söhne"/>
              </a:rPr>
              <a:t>Respect:</a:t>
            </a:r>
            <a:r>
              <a:rPr lang="en-GB" b="0" i="0" dirty="0">
                <a:solidFill>
                  <a:srgbClr val="374151"/>
                </a:solidFill>
                <a:effectLst/>
                <a:latin typeface="Söhne"/>
              </a:rPr>
              <a:t> Treating all individuals fairly and with dignity, regardless of differences in race, gender, religion, nationality, or other characteristics.</a:t>
            </a:r>
          </a:p>
          <a:p>
            <a:pPr algn="l">
              <a:buFont typeface="+mj-lt"/>
              <a:buAutoNum type="arabicPeriod"/>
            </a:pPr>
            <a:r>
              <a:rPr lang="en-GB" b="1" i="0" dirty="0">
                <a:solidFill>
                  <a:srgbClr val="374151"/>
                </a:solidFill>
                <a:effectLst/>
                <a:latin typeface="Söhne"/>
              </a:rPr>
              <a:t>Accountability:</a:t>
            </a:r>
            <a:r>
              <a:rPr lang="en-GB" b="0" i="0" dirty="0">
                <a:solidFill>
                  <a:srgbClr val="374151"/>
                </a:solidFill>
                <a:effectLst/>
                <a:latin typeface="Söhne"/>
              </a:rPr>
              <a:t> Taking responsibility for one's actions and decisions, acknowledging mistakes, and working towards correcting them.</a:t>
            </a:r>
          </a:p>
          <a:p>
            <a:pPr algn="l">
              <a:buFont typeface="+mj-lt"/>
              <a:buAutoNum type="arabicPeriod"/>
            </a:pPr>
            <a:r>
              <a:rPr lang="en-GB" b="1" i="0" dirty="0">
                <a:solidFill>
                  <a:srgbClr val="374151"/>
                </a:solidFill>
                <a:effectLst/>
                <a:latin typeface="Söhne"/>
              </a:rPr>
              <a:t>Compliance:</a:t>
            </a:r>
            <a:r>
              <a:rPr lang="en-GB" b="0" i="0" dirty="0">
                <a:solidFill>
                  <a:srgbClr val="374151"/>
                </a:solidFill>
                <a:effectLst/>
                <a:latin typeface="Söhne"/>
              </a:rPr>
              <a:t> Following laws, regulations, and industry standards while conducting business operations. This extends to ethical principles beyond legal requirements.</a:t>
            </a:r>
          </a:p>
          <a:p>
            <a:pPr algn="l">
              <a:buFont typeface="+mj-lt"/>
              <a:buAutoNum type="arabicPeriod"/>
            </a:pPr>
            <a:r>
              <a:rPr lang="en-GB" b="1" i="0" dirty="0">
                <a:solidFill>
                  <a:srgbClr val="374151"/>
                </a:solidFill>
                <a:effectLst/>
                <a:latin typeface="Söhne"/>
              </a:rPr>
              <a:t>Fairness:</a:t>
            </a:r>
            <a:r>
              <a:rPr lang="en-GB" b="0" i="0" dirty="0">
                <a:solidFill>
                  <a:srgbClr val="374151"/>
                </a:solidFill>
                <a:effectLst/>
                <a:latin typeface="Söhne"/>
              </a:rPr>
              <a:t> Ensuring fairness and impartiality in decision-making processes, such as in hiring, promotions, and interactions with stakeholders.</a:t>
            </a:r>
          </a:p>
          <a:p>
            <a:pPr algn="l">
              <a:buFont typeface="+mj-lt"/>
              <a:buAutoNum type="arabicPeriod"/>
            </a:pPr>
            <a:r>
              <a:rPr lang="en-GB" b="1" i="0" dirty="0">
                <a:solidFill>
                  <a:srgbClr val="374151"/>
                </a:solidFill>
                <a:effectLst/>
                <a:latin typeface="Söhne"/>
              </a:rPr>
              <a:t>Social Responsibility:</a:t>
            </a:r>
            <a:r>
              <a:rPr lang="en-GB" b="0" i="0" dirty="0">
                <a:solidFill>
                  <a:srgbClr val="374151"/>
                </a:solidFill>
                <a:effectLst/>
                <a:latin typeface="Söhne"/>
              </a:rPr>
              <a:t> Considering the impact of business activities on society and the environment and taking proactive steps to minimize negative effects while contributing positively to the community.</a:t>
            </a:r>
          </a:p>
          <a:p>
            <a:pPr algn="l">
              <a:buFont typeface="+mj-lt"/>
              <a:buAutoNum type="arabicPeriod"/>
            </a:pPr>
            <a:r>
              <a:rPr lang="en-GB" b="1" i="0" dirty="0">
                <a:solidFill>
                  <a:srgbClr val="374151"/>
                </a:solidFill>
                <a:effectLst/>
                <a:latin typeface="Söhne"/>
              </a:rPr>
              <a:t>Conflict of Interest:</a:t>
            </a:r>
            <a:r>
              <a:rPr lang="en-GB" b="0" i="0" dirty="0">
                <a:solidFill>
                  <a:srgbClr val="374151"/>
                </a:solidFill>
                <a:effectLst/>
                <a:latin typeface="Söhne"/>
              </a:rPr>
              <a:t> Avoiding situations where personal interests conflict with the interests of the company or stakeholders, and making decisions in the best interest of the organization.</a:t>
            </a:r>
          </a:p>
          <a:p>
            <a:pPr algn="l">
              <a:buFont typeface="+mj-lt"/>
              <a:buAutoNum type="arabicPeriod"/>
            </a:pPr>
            <a:r>
              <a:rPr lang="en-GB" b="1" i="0" dirty="0">
                <a:solidFill>
                  <a:srgbClr val="374151"/>
                </a:solidFill>
                <a:effectLst/>
                <a:latin typeface="Söhne"/>
              </a:rPr>
              <a:t>Confidentiality:</a:t>
            </a:r>
            <a:r>
              <a:rPr lang="en-GB" b="0" i="0" dirty="0">
                <a:solidFill>
                  <a:srgbClr val="374151"/>
                </a:solidFill>
                <a:effectLst/>
                <a:latin typeface="Söhne"/>
              </a:rPr>
              <a:t> Respecting the confidentiality of sensitive information related to the company, its employees, customers, and other stakeholders.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6004844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02/02/2026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02/02/2026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02/02/2026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02/02/2026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02/02/2026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video" Target="https://www.youtube.com/embed/A9i8dwKC7TE?feature=oembed" TargetMode="External"/><Relationship Id="rId5" Type="http://schemas.openxmlformats.org/officeDocument/2006/relationships/image" Target="../media/image3.jpeg"/><Relationship Id="rId4" Type="http://schemas.openxmlformats.org/officeDocument/2006/relationships/hyperlink" Target="https://www.youtube.com/watch?v=A9i8dwKC7TE"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LCBB6015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8 – Session 01</a:t>
            </a:r>
          </a:p>
          <a:p>
            <a:pPr eaLnBrk="1" hangingPunct="1"/>
            <a:r>
              <a:rPr lang="en-GB" altLang="en-US" sz="4000" dirty="0">
                <a:solidFill>
                  <a:srgbClr val="FFFF00"/>
                </a:solidFill>
              </a:rPr>
              <a:t>Understanding the Role of Ethics in Shaping Business Strategy</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and Sustainability</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484784"/>
            <a:ext cx="10729191" cy="4248472"/>
          </a:xfrm>
        </p:spPr>
        <p:txBody>
          <a:bodyPr/>
          <a:lstStyle/>
          <a:p>
            <a:pPr algn="just"/>
            <a:r>
              <a:rPr lang="en-GB" sz="2600" dirty="0"/>
              <a:t>Define ethics and CSR in the context of strategic management.</a:t>
            </a:r>
          </a:p>
          <a:p>
            <a:pPr algn="just"/>
            <a:r>
              <a:rPr lang="en-GB" sz="2600" dirty="0"/>
              <a:t>Explain why ethics and CSR are integral to business strategy.</a:t>
            </a:r>
          </a:p>
          <a:p>
            <a:pPr algn="just"/>
            <a:r>
              <a:rPr lang="en-GB" sz="2600" dirty="0"/>
              <a:t>Identify key ethical issues and CSR considerations.</a:t>
            </a:r>
          </a:p>
          <a:p>
            <a:pPr algn="just"/>
            <a:r>
              <a:rPr lang="en-GB" sz="2600" dirty="0"/>
              <a:t>Discuss different approaches to CSR.</a:t>
            </a:r>
          </a:p>
          <a:p>
            <a:pPr algn="just"/>
            <a:r>
              <a:rPr lang="en-GB" sz="2600" dirty="0"/>
              <a:t>Analyse benefits, challenges, and real-world examples of CSR in business.</a:t>
            </a: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Introduction to Ethics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0395" y="1268760"/>
            <a:ext cx="10891210" cy="4464495"/>
          </a:xfrm>
        </p:spPr>
        <p:txBody>
          <a:bodyPr/>
          <a:lstStyle/>
          <a:p>
            <a:pPr marL="0" indent="0" algn="just">
              <a:buClr>
                <a:schemeClr val="tx1"/>
              </a:buClr>
              <a:buNone/>
            </a:pPr>
            <a:r>
              <a:rPr lang="en-GB" sz="2600" dirty="0"/>
              <a:t>Standards for conduct guiding business behaviour within and outside the organization.</a:t>
            </a:r>
          </a:p>
        </p:txBody>
      </p:sp>
    </p:spTree>
    <p:extLst>
      <p:ext uri="{BB962C8B-B14F-4D97-AF65-F5344CB8AC3E}">
        <p14:creationId xmlns:p14="http://schemas.microsoft.com/office/powerpoint/2010/main" val="1024893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Business Ethics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680520"/>
          </a:xfrm>
        </p:spPr>
        <p:txBody>
          <a:bodyPr/>
          <a:lstStyle/>
          <a:p>
            <a:pPr algn="just">
              <a:buClr>
                <a:schemeClr val="tx1"/>
              </a:buClr>
            </a:pPr>
            <a:r>
              <a:rPr lang="en-GB" sz="2500" dirty="0"/>
              <a:t>Good ethics is good business. Bad ethics can derail even the best strategic plans.</a:t>
            </a:r>
          </a:p>
          <a:p>
            <a:pPr algn="just">
              <a:buClr>
                <a:schemeClr val="tx1"/>
              </a:buClr>
            </a:pPr>
            <a:r>
              <a:rPr lang="en-GB" sz="2500" dirty="0"/>
              <a:t>The term </a:t>
            </a:r>
            <a:r>
              <a:rPr lang="en-GB" sz="2500" b="1" dirty="0">
                <a:solidFill>
                  <a:srgbClr val="ED1A24"/>
                </a:solidFill>
              </a:rPr>
              <a:t>ethics</a:t>
            </a:r>
            <a:r>
              <a:rPr lang="en-GB" sz="2500" dirty="0"/>
              <a:t> refers to accepted principles of right or wrong that govern the conduct of a person, the members of a profession, or the actions of an organisation. </a:t>
            </a:r>
            <a:r>
              <a:rPr lang="en-GB" sz="2500" b="1" dirty="0">
                <a:solidFill>
                  <a:srgbClr val="ED1A24"/>
                </a:solidFill>
              </a:rPr>
              <a:t>Business ethics </a:t>
            </a:r>
            <a:r>
              <a:rPr lang="en-GB" sz="2500" dirty="0"/>
              <a:t>are the accepted principles of right or wrong governing the conduct of businesspeople.</a:t>
            </a:r>
          </a:p>
          <a:p>
            <a:pPr algn="just">
              <a:buClr>
                <a:schemeClr val="tx1"/>
              </a:buClr>
            </a:pPr>
            <a:r>
              <a:rPr lang="en-GB" sz="2500" dirty="0"/>
              <a:t>The ethical issues that strategic managers confront cover many topics, but most are due to a potential conflict between the goals of the enterprise, or the goals of individual managers, and the fundamental rights of important stakeholders, including stockholders, customers, employees, suppliers, competitors, communities, and the general public.</a:t>
            </a:r>
          </a:p>
          <a:p>
            <a:pPr marL="0" indent="0" algn="just">
              <a:buNone/>
            </a:pPr>
            <a:endParaRPr lang="en-GB" sz="2700" dirty="0"/>
          </a:p>
        </p:txBody>
      </p:sp>
    </p:spTree>
    <p:extLst>
      <p:ext uri="{BB962C8B-B14F-4D97-AF65-F5344CB8AC3E}">
        <p14:creationId xmlns:p14="http://schemas.microsoft.com/office/powerpoint/2010/main" val="1446074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Role of Ethics in Strategic Management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algn="just">
              <a:buClr>
                <a:schemeClr val="tx1"/>
              </a:buClr>
            </a:pPr>
            <a:r>
              <a:rPr lang="en-GB" sz="2600" dirty="0"/>
              <a:t>Ethics guides decision-making processes.</a:t>
            </a:r>
          </a:p>
          <a:p>
            <a:pPr algn="just">
              <a:buClr>
                <a:schemeClr val="tx1"/>
              </a:buClr>
            </a:pPr>
            <a:r>
              <a:rPr lang="en-GB" sz="2600" dirty="0"/>
              <a:t>Sets the tone for corporate culture and governance.</a:t>
            </a:r>
          </a:p>
          <a:p>
            <a:pPr algn="just">
              <a:buClr>
                <a:schemeClr val="tx1"/>
              </a:buClr>
            </a:pPr>
            <a:r>
              <a:rPr lang="en-GB" sz="2600" dirty="0"/>
              <a:t>Impacts reputation, legal compliance, and stakeholder relationships.</a:t>
            </a:r>
            <a:endParaRPr lang="en-GB" altLang="en-US" dirty="0"/>
          </a:p>
        </p:txBody>
      </p:sp>
    </p:spTree>
    <p:extLst>
      <p:ext uri="{BB962C8B-B14F-4D97-AF65-F5344CB8AC3E}">
        <p14:creationId xmlns:p14="http://schemas.microsoft.com/office/powerpoint/2010/main" val="712206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 Key Philosophies of Ethics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marL="0" indent="0" algn="just">
              <a:buClr>
                <a:schemeClr val="tx1"/>
              </a:buClr>
              <a:buNone/>
            </a:pPr>
            <a:r>
              <a:rPr lang="en-GB" sz="2800" dirty="0"/>
              <a:t>The key philosophies of ethics can be broadly categorized into several main approaches, each offering a different perspective on how to determine what is "right" or "moral." Here are some of the most influential ethical philosophies:</a:t>
            </a:r>
          </a:p>
          <a:p>
            <a:pPr marL="514350" indent="-514350" algn="just">
              <a:buClr>
                <a:schemeClr val="tx1"/>
              </a:buClr>
              <a:buAutoNum type="arabicPeriod"/>
            </a:pPr>
            <a:r>
              <a:rPr lang="en-GB" sz="2800" dirty="0"/>
              <a:t>Deontological Ethics (Duty-Based Ethics)</a:t>
            </a:r>
          </a:p>
          <a:p>
            <a:pPr marL="514350" indent="-514350" algn="just">
              <a:buClr>
                <a:schemeClr val="tx1"/>
              </a:buClr>
              <a:buAutoNum type="arabicPeriod"/>
            </a:pPr>
            <a:r>
              <a:rPr lang="en-GB" sz="2800" dirty="0"/>
              <a:t>Utilitarianism (Consequentialism)</a:t>
            </a:r>
          </a:p>
          <a:p>
            <a:pPr marL="514350" indent="-514350" algn="just">
              <a:buClr>
                <a:schemeClr val="tx1"/>
              </a:buClr>
              <a:buAutoNum type="arabicPeriod"/>
            </a:pPr>
            <a:r>
              <a:rPr lang="en-GB" sz="2800" dirty="0"/>
              <a:t>Virtue Ethics</a:t>
            </a:r>
          </a:p>
          <a:p>
            <a:pPr marL="514350" indent="-514350" algn="just">
              <a:buClr>
                <a:schemeClr val="tx1"/>
              </a:buClr>
              <a:buAutoNum type="arabicPeriod"/>
            </a:pPr>
            <a:endParaRPr lang="en-GB" altLang="en-US" sz="2600" dirty="0"/>
          </a:p>
        </p:txBody>
      </p:sp>
    </p:spTree>
    <p:extLst>
      <p:ext uri="{BB962C8B-B14F-4D97-AF65-F5344CB8AC3E}">
        <p14:creationId xmlns:p14="http://schemas.microsoft.com/office/powerpoint/2010/main" val="264286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Deontological Ethics (Duty-Based Ethics)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3960440"/>
          </a:xfrm>
        </p:spPr>
        <p:txBody>
          <a:bodyPr/>
          <a:lstStyle/>
          <a:p>
            <a:r>
              <a:rPr lang="en-GB" sz="2800" b="1" dirty="0"/>
              <a:t>Key Concept:</a:t>
            </a:r>
            <a:r>
              <a:rPr lang="en-GB" sz="2800" dirty="0"/>
              <a:t> Actions are judged as right or wrong based on rules, duties, or obligations, regardless of the consequences.</a:t>
            </a:r>
          </a:p>
          <a:p>
            <a:r>
              <a:rPr lang="en-GB" sz="2800" b="1" dirty="0"/>
              <a:t>Philosopher:</a:t>
            </a:r>
            <a:r>
              <a:rPr lang="en-GB" sz="2800" dirty="0"/>
              <a:t> Immanuel Kant is a major figure associated with deontological ethics. He emphasized the concept of the "categorical imperative," which asserts that one should act according to principles that could be universally applied.</a:t>
            </a:r>
          </a:p>
          <a:p>
            <a:r>
              <a:rPr lang="en-GB" sz="2800" b="1" dirty="0"/>
              <a:t>Example:</a:t>
            </a:r>
            <a:r>
              <a:rPr lang="en-GB" sz="2800" dirty="0"/>
              <a:t> Telling the truth is considered a duty, even if it leads to negative consequences, because honesty is a moral obligation.</a:t>
            </a:r>
          </a:p>
        </p:txBody>
      </p:sp>
    </p:spTree>
    <p:extLst>
      <p:ext uri="{BB962C8B-B14F-4D97-AF65-F5344CB8AC3E}">
        <p14:creationId xmlns:p14="http://schemas.microsoft.com/office/powerpoint/2010/main" val="3164543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Green  Utilitarianism (Consequentialism)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980728"/>
            <a:ext cx="10945216" cy="4685991"/>
          </a:xfrm>
        </p:spPr>
        <p:txBody>
          <a:bodyPr/>
          <a:lstStyle/>
          <a:p>
            <a:r>
              <a:rPr lang="en-GB" sz="2400" b="1" dirty="0"/>
              <a:t>Key Concept:</a:t>
            </a:r>
            <a:r>
              <a:rPr lang="en-GB" sz="2400" dirty="0"/>
              <a:t> The morality of an action is determined by its outcomes. An action is considered ethical if it results in the greatest good for the greatest number of people.</a:t>
            </a:r>
          </a:p>
          <a:p>
            <a:r>
              <a:rPr lang="en-GB" sz="2400" b="1" dirty="0"/>
              <a:t>Philosophers:</a:t>
            </a:r>
            <a:r>
              <a:rPr lang="en-GB" sz="2400" dirty="0"/>
              <a:t> Jeremy Bentham and John Stuart Mill are the leading figures in utilitarianism.</a:t>
            </a:r>
          </a:p>
          <a:p>
            <a:r>
              <a:rPr lang="en-GB" sz="2400" b="1" dirty="0"/>
              <a:t>Example:</a:t>
            </a:r>
            <a:r>
              <a:rPr lang="en-GB" sz="2400" dirty="0"/>
              <a:t> A decision to implement cost-saving measures in a company that results in higher profits and better services for most employees, even if it leads to a few layoffs, could be justified under utilitarian principles.</a:t>
            </a:r>
          </a:p>
        </p:txBody>
      </p:sp>
    </p:spTree>
    <p:extLst>
      <p:ext uri="{BB962C8B-B14F-4D97-AF65-F5344CB8AC3E}">
        <p14:creationId xmlns:p14="http://schemas.microsoft.com/office/powerpoint/2010/main" val="2650496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Virtue Ethics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680520"/>
          </a:xfrm>
        </p:spPr>
        <p:txBody>
          <a:bodyPr/>
          <a:lstStyle/>
          <a:p>
            <a:r>
              <a:rPr lang="en-GB" sz="2800" b="1" dirty="0"/>
              <a:t>Key Concept:</a:t>
            </a:r>
            <a:r>
              <a:rPr lang="en-GB" sz="2800" dirty="0"/>
              <a:t> Focuses on the character and virtues of the individual rather than specific actions. A person is ethical if they cultivate virtues such as honesty, courage, and compassion.</a:t>
            </a:r>
          </a:p>
          <a:p>
            <a:r>
              <a:rPr lang="en-GB" sz="2800" b="1" dirty="0"/>
              <a:t>Philosopher:</a:t>
            </a:r>
            <a:r>
              <a:rPr lang="en-GB" sz="2800" dirty="0"/>
              <a:t> Aristotle is a central figure in virtue ethics. He argued that living an ethical life involves developing good habits or virtues that lead to eudaimonia (a fulfilling, flourishing life).</a:t>
            </a:r>
          </a:p>
          <a:p>
            <a:r>
              <a:rPr lang="en-GB" sz="2800" b="1" dirty="0"/>
              <a:t>Example:</a:t>
            </a:r>
            <a:r>
              <a:rPr lang="en-GB" sz="2800" dirty="0"/>
              <a:t> Instead of focusing on specific actions, a person would aim to be honest and generous in general, leading to ethical </a:t>
            </a:r>
            <a:r>
              <a:rPr lang="en-GB" sz="2800" dirty="0" err="1"/>
              <a:t>behavior</a:t>
            </a:r>
            <a:r>
              <a:rPr lang="en-GB" sz="2800" dirty="0"/>
              <a:t> across different situations.</a:t>
            </a:r>
          </a:p>
          <a:p>
            <a:pPr marL="0" indent="0" algn="just">
              <a:buNone/>
            </a:pPr>
            <a:endParaRPr lang="en-GB" sz="2700" dirty="0"/>
          </a:p>
        </p:txBody>
      </p:sp>
    </p:spTree>
    <p:extLst>
      <p:ext uri="{BB962C8B-B14F-4D97-AF65-F5344CB8AC3E}">
        <p14:creationId xmlns:p14="http://schemas.microsoft.com/office/powerpoint/2010/main" val="4208978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Business Ethics | The Impact of Ethics on Business</a:t>
            </a:r>
          </a:p>
        </p:txBody>
      </p:sp>
      <p:sp>
        <p:nvSpPr>
          <p:cNvPr id="3" name="TextBox 2">
            <a:extLst>
              <a:ext uri="{FF2B5EF4-FFF2-40B4-BE49-F238E27FC236}">
                <a16:creationId xmlns:a16="http://schemas.microsoft.com/office/drawing/2014/main" id="{B564F333-6F26-8D5B-074F-FB79387F1EC8}"/>
              </a:ext>
            </a:extLst>
          </p:cNvPr>
          <p:cNvSpPr txBox="1"/>
          <p:nvPr/>
        </p:nvSpPr>
        <p:spPr>
          <a:xfrm>
            <a:off x="2855640" y="5373216"/>
            <a:ext cx="6096000" cy="369332"/>
          </a:xfrm>
          <a:prstGeom prst="rect">
            <a:avLst/>
          </a:prstGeom>
          <a:noFill/>
        </p:spPr>
        <p:txBody>
          <a:bodyPr wrap="square">
            <a:spAutoFit/>
          </a:bodyPr>
          <a:lstStyle/>
          <a:p>
            <a:pPr algn="ctr"/>
            <a:r>
              <a:rPr lang="en-GB" dirty="0">
                <a:hlinkClick r:id="rId4"/>
              </a:rPr>
              <a:t>https://www.youtube.com/watch?v=A9i8dwKC7TE</a:t>
            </a:r>
            <a:r>
              <a:rPr lang="en-GB" dirty="0"/>
              <a:t> </a:t>
            </a:r>
          </a:p>
        </p:txBody>
      </p:sp>
      <p:pic>
        <p:nvPicPr>
          <p:cNvPr id="4" name="Online Media 3" title="Business Ethics | The Impact of Ethics on Business">
            <a:hlinkClick r:id="" action="ppaction://media"/>
            <a:extLst>
              <a:ext uri="{FF2B5EF4-FFF2-40B4-BE49-F238E27FC236}">
                <a16:creationId xmlns:a16="http://schemas.microsoft.com/office/drawing/2014/main" id="{6B55D31C-167D-5362-8246-CDEC167E2898}"/>
              </a:ext>
            </a:extLst>
          </p:cNvPr>
          <p:cNvPicPr>
            <a:picLocks noRot="1" noChangeAspect="1"/>
          </p:cNvPicPr>
          <p:nvPr>
            <a:videoFile r:link="rId1"/>
          </p:nvPr>
        </p:nvPicPr>
        <p:blipFill>
          <a:blip r:embed="rId5"/>
          <a:stretch>
            <a:fillRect/>
          </a:stretch>
        </p:blipFill>
        <p:spPr>
          <a:xfrm>
            <a:off x="2319245" y="1143000"/>
            <a:ext cx="7553509" cy="4267732"/>
          </a:xfrm>
          <a:prstGeom prst="rect">
            <a:avLst/>
          </a:prstGeom>
        </p:spPr>
      </p:pic>
    </p:spTree>
    <p:extLst>
      <p:ext uri="{BB962C8B-B14F-4D97-AF65-F5344CB8AC3E}">
        <p14:creationId xmlns:p14="http://schemas.microsoft.com/office/powerpoint/2010/main" val="1493401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Behaving Ethically</a:t>
            </a:r>
          </a:p>
        </p:txBody>
      </p:sp>
      <p:sp>
        <p:nvSpPr>
          <p:cNvPr id="6" name="Content Placeholder 2">
            <a:extLst>
              <a:ext uri="{FF2B5EF4-FFF2-40B4-BE49-F238E27FC236}">
                <a16:creationId xmlns:a16="http://schemas.microsoft.com/office/drawing/2014/main" id="{0A7DC3D2-069B-4BEC-B55D-674D713DC885}"/>
              </a:ext>
            </a:extLst>
          </p:cNvPr>
          <p:cNvSpPr txBox="1">
            <a:spLocks/>
          </p:cNvSpPr>
          <p:nvPr/>
        </p:nvSpPr>
        <p:spPr bwMode="auto">
          <a:xfrm>
            <a:off x="749405" y="1052736"/>
            <a:ext cx="10693188" cy="468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500" dirty="0"/>
              <a:t>Managers can and should do at least seven things to ensure that basic ethical principles are adhered to and that ethical issues are routinely considered when making business decisions:</a:t>
            </a:r>
          </a:p>
          <a:p>
            <a:pPr marL="0" indent="0" algn="just">
              <a:buClr>
                <a:schemeClr val="tx1"/>
              </a:buClr>
              <a:buNone/>
            </a:pPr>
            <a:endParaRPr lang="en-GB" sz="1200" dirty="0"/>
          </a:p>
          <a:p>
            <a:pPr marL="857250" lvl="1" indent="-457200" algn="just">
              <a:buClr>
                <a:schemeClr val="tx1"/>
              </a:buClr>
              <a:buFont typeface="+mj-lt"/>
              <a:buAutoNum type="arabicPeriod"/>
            </a:pPr>
            <a:r>
              <a:rPr lang="en-GB" sz="2000" dirty="0"/>
              <a:t>favour hiring and promoting people with a well-grounded sense of personal ethics</a:t>
            </a:r>
          </a:p>
          <a:p>
            <a:pPr marL="857250" lvl="1" indent="-457200" algn="just">
              <a:buClr>
                <a:schemeClr val="tx1"/>
              </a:buClr>
              <a:buFont typeface="+mj-lt"/>
              <a:buAutoNum type="arabicPeriod"/>
            </a:pPr>
            <a:r>
              <a:rPr lang="en-GB" sz="2000" dirty="0"/>
              <a:t>build an organisational culture that places a high value on ethical behaviour</a:t>
            </a:r>
          </a:p>
          <a:p>
            <a:pPr marL="857250" lvl="1" indent="-457200" algn="just">
              <a:buClr>
                <a:schemeClr val="tx1"/>
              </a:buClr>
              <a:buFont typeface="+mj-lt"/>
              <a:buAutoNum type="arabicPeriod"/>
            </a:pPr>
            <a:r>
              <a:rPr lang="en-GB" sz="2000" dirty="0"/>
              <a:t>make sure that leaders within the business not only articulate the rhetoric of ethical behaviour but also act in a manner that is consistent with that rhetoric</a:t>
            </a:r>
          </a:p>
          <a:p>
            <a:pPr marL="857250" lvl="1" indent="-457200" algn="just">
              <a:buClr>
                <a:schemeClr val="tx1"/>
              </a:buClr>
              <a:buFont typeface="+mj-lt"/>
              <a:buAutoNum type="arabicPeriod"/>
            </a:pPr>
            <a:r>
              <a:rPr lang="en-GB" sz="2000" dirty="0"/>
              <a:t>put decision-making processes in place that require people to consider the ethical dimension of business decisions</a:t>
            </a:r>
          </a:p>
          <a:p>
            <a:pPr marL="857250" lvl="1" indent="-457200" algn="just">
              <a:buClr>
                <a:schemeClr val="tx1"/>
              </a:buClr>
              <a:buFont typeface="+mj-lt"/>
              <a:buAutoNum type="arabicPeriod"/>
            </a:pPr>
            <a:r>
              <a:rPr lang="en-GB" sz="2000" dirty="0"/>
              <a:t>use ethics officers</a:t>
            </a:r>
          </a:p>
          <a:p>
            <a:pPr marL="857250" lvl="1" indent="-457200" algn="just">
              <a:buClr>
                <a:schemeClr val="tx1"/>
              </a:buClr>
              <a:buFont typeface="+mj-lt"/>
              <a:buAutoNum type="arabicPeriod"/>
            </a:pPr>
            <a:r>
              <a:rPr lang="en-GB" sz="2000" dirty="0"/>
              <a:t>put strong governance processes in place</a:t>
            </a:r>
          </a:p>
          <a:p>
            <a:pPr marL="857250" lvl="1" indent="-457200" algn="just">
              <a:buClr>
                <a:schemeClr val="tx1"/>
              </a:buClr>
              <a:buFont typeface="+mj-lt"/>
              <a:buAutoNum type="arabicPeriod"/>
            </a:pPr>
            <a:r>
              <a:rPr lang="en-GB" sz="2000" dirty="0"/>
              <a:t>act with moral courage</a:t>
            </a:r>
          </a:p>
          <a:p>
            <a:pPr marL="0" indent="0" algn="just">
              <a:buFont typeface="Arial" panose="020B0604020202020204" pitchFamily="34" charset="0"/>
              <a:buNone/>
            </a:pPr>
            <a:endParaRPr lang="en-GB" sz="2700" dirty="0"/>
          </a:p>
        </p:txBody>
      </p:sp>
    </p:spTree>
    <p:extLst>
      <p:ext uri="{BB962C8B-B14F-4D97-AF65-F5344CB8AC3E}">
        <p14:creationId xmlns:p14="http://schemas.microsoft.com/office/powerpoint/2010/main" val="2636720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3" end="3"/>
                                            </p:txEl>
                                          </p:spTgt>
                                        </p:tgtEl>
                                        <p:attrNameLst>
                                          <p:attrName>style.visibility</p:attrName>
                                        </p:attrNameLst>
                                      </p:cBhvr>
                                      <p:to>
                                        <p:strVal val="visible"/>
                                      </p:to>
                                    </p:set>
                                    <p:animEffect transition="in" filter="fade">
                                      <p:cBhvr>
                                        <p:cTn id="21" dur="1000"/>
                                        <p:tgtEl>
                                          <p:spTgt spid="6">
                                            <p:txEl>
                                              <p:pRg st="3" end="3"/>
                                            </p:txEl>
                                          </p:spTgt>
                                        </p:tgtEl>
                                      </p:cBhvr>
                                    </p:animEffect>
                                    <p:anim calcmode="lin" valueType="num">
                                      <p:cBhvr>
                                        <p:cTn id="22"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4" end="4"/>
                                            </p:txEl>
                                          </p:spTgt>
                                        </p:tgtEl>
                                        <p:attrNameLst>
                                          <p:attrName>style.visibility</p:attrName>
                                        </p:attrNameLst>
                                      </p:cBhvr>
                                      <p:to>
                                        <p:strVal val="visible"/>
                                      </p:to>
                                    </p:set>
                                    <p:animEffect transition="in" filter="fade">
                                      <p:cBhvr>
                                        <p:cTn id="28" dur="1000"/>
                                        <p:tgtEl>
                                          <p:spTgt spid="6">
                                            <p:txEl>
                                              <p:pRg st="4" end="4"/>
                                            </p:txEl>
                                          </p:spTgt>
                                        </p:tgtEl>
                                      </p:cBhvr>
                                    </p:animEffect>
                                    <p:anim calcmode="lin" valueType="num">
                                      <p:cBhvr>
                                        <p:cTn id="29"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xEl>
                                              <p:pRg st="5" end="5"/>
                                            </p:txEl>
                                          </p:spTgt>
                                        </p:tgtEl>
                                        <p:attrNameLst>
                                          <p:attrName>style.visibility</p:attrName>
                                        </p:attrNameLst>
                                      </p:cBhvr>
                                      <p:to>
                                        <p:strVal val="visible"/>
                                      </p:to>
                                    </p:set>
                                    <p:animEffect transition="in" filter="fade">
                                      <p:cBhvr>
                                        <p:cTn id="35" dur="1000"/>
                                        <p:tgtEl>
                                          <p:spTgt spid="6">
                                            <p:txEl>
                                              <p:pRg st="5" end="5"/>
                                            </p:txEl>
                                          </p:spTgt>
                                        </p:tgtEl>
                                      </p:cBhvr>
                                    </p:animEffect>
                                    <p:anim calcmode="lin" valueType="num">
                                      <p:cBhvr>
                                        <p:cTn id="36"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xEl>
                                              <p:pRg st="6" end="6"/>
                                            </p:txEl>
                                          </p:spTgt>
                                        </p:tgtEl>
                                        <p:attrNameLst>
                                          <p:attrName>style.visibility</p:attrName>
                                        </p:attrNameLst>
                                      </p:cBhvr>
                                      <p:to>
                                        <p:strVal val="visible"/>
                                      </p:to>
                                    </p:set>
                                    <p:animEffect transition="in" filter="fade">
                                      <p:cBhvr>
                                        <p:cTn id="42" dur="1000"/>
                                        <p:tgtEl>
                                          <p:spTgt spid="6">
                                            <p:txEl>
                                              <p:pRg st="6" end="6"/>
                                            </p:txEl>
                                          </p:spTgt>
                                        </p:tgtEl>
                                      </p:cBhvr>
                                    </p:animEffect>
                                    <p:anim calcmode="lin" valueType="num">
                                      <p:cBhvr>
                                        <p:cTn id="43"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Effect transition="in" filter="fade">
                                      <p:cBhvr>
                                        <p:cTn id="49" dur="1000"/>
                                        <p:tgtEl>
                                          <p:spTgt spid="6">
                                            <p:txEl>
                                              <p:pRg st="7" end="7"/>
                                            </p:txEl>
                                          </p:spTgt>
                                        </p:tgtEl>
                                      </p:cBhvr>
                                    </p:animEffect>
                                    <p:anim calcmode="lin" valueType="num">
                                      <p:cBhvr>
                                        <p:cTn id="50"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6">
                                            <p:txEl>
                                              <p:pRg st="8" end="8"/>
                                            </p:txEl>
                                          </p:spTgt>
                                        </p:tgtEl>
                                        <p:attrNameLst>
                                          <p:attrName>style.visibility</p:attrName>
                                        </p:attrNameLst>
                                      </p:cBhvr>
                                      <p:to>
                                        <p:strVal val="visible"/>
                                      </p:to>
                                    </p:set>
                                    <p:animEffect transition="in" filter="fade">
                                      <p:cBhvr>
                                        <p:cTn id="56" dur="1000"/>
                                        <p:tgtEl>
                                          <p:spTgt spid="6">
                                            <p:txEl>
                                              <p:pRg st="8" end="8"/>
                                            </p:txEl>
                                          </p:spTgt>
                                        </p:tgtEl>
                                      </p:cBhvr>
                                    </p:animEffect>
                                    <p:anim calcmode="lin" valueType="num">
                                      <p:cBhvr>
                                        <p:cTn id="57"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EE1C5-4336-B6EE-168F-3DD10102B50F}"/>
              </a:ext>
            </a:extLst>
          </p:cNvPr>
          <p:cNvSpPr>
            <a:spLocks noGrp="1"/>
          </p:cNvSpPr>
          <p:nvPr>
            <p:ph type="title"/>
          </p:nvPr>
        </p:nvSpPr>
        <p:spPr/>
        <p:txBody>
          <a:bodyPr/>
          <a:lstStyle/>
          <a:p>
            <a:r>
              <a:rPr lang="en-GB" sz="3400" b="1" dirty="0"/>
              <a:t>Key Ethical Issues in Business</a:t>
            </a:r>
          </a:p>
        </p:txBody>
      </p:sp>
      <p:sp>
        <p:nvSpPr>
          <p:cNvPr id="3" name="Content Placeholder 2">
            <a:extLst>
              <a:ext uri="{FF2B5EF4-FFF2-40B4-BE49-F238E27FC236}">
                <a16:creationId xmlns:a16="http://schemas.microsoft.com/office/drawing/2014/main" id="{CC48D921-1498-EF31-79C0-EE9787560CD1}"/>
              </a:ext>
            </a:extLst>
          </p:cNvPr>
          <p:cNvSpPr>
            <a:spLocks noGrp="1"/>
          </p:cNvSpPr>
          <p:nvPr>
            <p:ph idx="1"/>
          </p:nvPr>
        </p:nvSpPr>
        <p:spPr/>
        <p:txBody>
          <a:bodyPr/>
          <a:lstStyle/>
          <a:p>
            <a:r>
              <a:rPr lang="en-GB" dirty="0"/>
              <a:t>Transparency &amp; Honesty</a:t>
            </a:r>
          </a:p>
          <a:p>
            <a:r>
              <a:rPr lang="en-GB" dirty="0"/>
              <a:t>Corruption &amp; Bribery</a:t>
            </a:r>
          </a:p>
          <a:p>
            <a:r>
              <a:rPr lang="en-GB" dirty="0"/>
              <a:t>Data Privacy</a:t>
            </a:r>
          </a:p>
          <a:p>
            <a:r>
              <a:rPr lang="en-GB" dirty="0"/>
              <a:t>Labor Practices</a:t>
            </a:r>
          </a:p>
          <a:p>
            <a:pPr marL="0" indent="0">
              <a:buNone/>
            </a:pPr>
            <a:endParaRPr lang="en-GB" dirty="0"/>
          </a:p>
          <a:p>
            <a:pPr marL="0" indent="0">
              <a:buNone/>
            </a:pPr>
            <a:r>
              <a:rPr lang="en-GB" dirty="0"/>
              <a:t>Discussion: "Why are these issues critical to business strategy?"</a:t>
            </a:r>
          </a:p>
        </p:txBody>
      </p:sp>
    </p:spTree>
    <p:extLst>
      <p:ext uri="{BB962C8B-B14F-4D97-AF65-F5344CB8AC3E}">
        <p14:creationId xmlns:p14="http://schemas.microsoft.com/office/powerpoint/2010/main" val="3178177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EE1C5-4336-B6EE-168F-3DD10102B50F}"/>
              </a:ext>
            </a:extLst>
          </p:cNvPr>
          <p:cNvSpPr>
            <a:spLocks noGrp="1"/>
          </p:cNvSpPr>
          <p:nvPr>
            <p:ph type="title"/>
          </p:nvPr>
        </p:nvSpPr>
        <p:spPr/>
        <p:txBody>
          <a:bodyPr/>
          <a:lstStyle/>
          <a:p>
            <a:r>
              <a:rPr lang="en-GB" sz="3400" b="1" dirty="0"/>
              <a:t>Key Ethical Issues in Business Cont.</a:t>
            </a:r>
          </a:p>
        </p:txBody>
      </p:sp>
      <p:sp>
        <p:nvSpPr>
          <p:cNvPr id="3" name="Content Placeholder 2">
            <a:extLst>
              <a:ext uri="{FF2B5EF4-FFF2-40B4-BE49-F238E27FC236}">
                <a16:creationId xmlns:a16="http://schemas.microsoft.com/office/drawing/2014/main" id="{CC48D921-1498-EF31-79C0-EE9787560CD1}"/>
              </a:ext>
            </a:extLst>
          </p:cNvPr>
          <p:cNvSpPr>
            <a:spLocks noGrp="1"/>
          </p:cNvSpPr>
          <p:nvPr>
            <p:ph idx="1"/>
          </p:nvPr>
        </p:nvSpPr>
        <p:spPr>
          <a:xfrm>
            <a:off x="609600" y="1196752"/>
            <a:ext cx="10972800" cy="4320481"/>
          </a:xfrm>
        </p:spPr>
        <p:txBody>
          <a:bodyPr/>
          <a:lstStyle/>
          <a:p>
            <a:pPr marL="0" indent="0">
              <a:buNone/>
            </a:pPr>
            <a:r>
              <a:rPr lang="en-GB" sz="2400" b="1" dirty="0"/>
              <a:t>Ethical Issue - Transparency &amp; Honesty </a:t>
            </a:r>
          </a:p>
          <a:p>
            <a:r>
              <a:rPr lang="en-GB" sz="2400" dirty="0"/>
              <a:t>What it Means: Being open, clear, and truthful in all business dealings, including communications with stakeholders, customers, and employees.</a:t>
            </a:r>
          </a:p>
          <a:p>
            <a:r>
              <a:rPr lang="en-GB" sz="2400" dirty="0"/>
              <a:t>Why It Matters: Builds trust with stakeholders.</a:t>
            </a:r>
          </a:p>
          <a:p>
            <a:r>
              <a:rPr lang="en-GB" sz="2400" dirty="0"/>
              <a:t>Enhances brand reputation and customer </a:t>
            </a:r>
            <a:r>
              <a:rPr lang="en-GB" sz="2400" dirty="0" err="1"/>
              <a:t>loyalty.Reduces</a:t>
            </a:r>
            <a:r>
              <a:rPr lang="en-GB" sz="2400" dirty="0"/>
              <a:t> the risk of legal issues and scandals.</a:t>
            </a:r>
          </a:p>
          <a:p>
            <a:r>
              <a:rPr lang="en-GB" sz="2400" dirty="0"/>
              <a:t>Example: Volkswagen Emissions Scandal: The lack of transparency in disclosing accurate emissions data led to significant reputational damage and financial penalties.</a:t>
            </a:r>
          </a:p>
        </p:txBody>
      </p:sp>
    </p:spTree>
    <p:extLst>
      <p:ext uri="{BB962C8B-B14F-4D97-AF65-F5344CB8AC3E}">
        <p14:creationId xmlns:p14="http://schemas.microsoft.com/office/powerpoint/2010/main" val="32386633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EE1C5-4336-B6EE-168F-3DD10102B50F}"/>
              </a:ext>
            </a:extLst>
          </p:cNvPr>
          <p:cNvSpPr>
            <a:spLocks noGrp="1"/>
          </p:cNvSpPr>
          <p:nvPr>
            <p:ph type="title"/>
          </p:nvPr>
        </p:nvSpPr>
        <p:spPr/>
        <p:txBody>
          <a:bodyPr/>
          <a:lstStyle/>
          <a:p>
            <a:r>
              <a:rPr lang="en-GB" sz="3400" b="1" dirty="0"/>
              <a:t>Key Ethical Issues in Business Cont. </a:t>
            </a:r>
          </a:p>
        </p:txBody>
      </p:sp>
      <p:sp>
        <p:nvSpPr>
          <p:cNvPr id="3" name="Content Placeholder 2">
            <a:extLst>
              <a:ext uri="{FF2B5EF4-FFF2-40B4-BE49-F238E27FC236}">
                <a16:creationId xmlns:a16="http://schemas.microsoft.com/office/drawing/2014/main" id="{CC48D921-1498-EF31-79C0-EE9787560CD1}"/>
              </a:ext>
            </a:extLst>
          </p:cNvPr>
          <p:cNvSpPr>
            <a:spLocks noGrp="1"/>
          </p:cNvSpPr>
          <p:nvPr>
            <p:ph idx="1"/>
          </p:nvPr>
        </p:nvSpPr>
        <p:spPr>
          <a:xfrm>
            <a:off x="609600" y="1196752"/>
            <a:ext cx="10972800" cy="4320481"/>
          </a:xfrm>
        </p:spPr>
        <p:txBody>
          <a:bodyPr/>
          <a:lstStyle/>
          <a:p>
            <a:pPr marL="0" indent="0">
              <a:buNone/>
            </a:pPr>
            <a:r>
              <a:rPr lang="en-GB" sz="2400" b="1" dirty="0"/>
              <a:t>Ethical Issue - Corruption &amp; Bribery</a:t>
            </a:r>
          </a:p>
          <a:p>
            <a:pPr marL="0" indent="0">
              <a:buNone/>
            </a:pPr>
            <a:r>
              <a:rPr lang="en-GB" sz="2400" dirty="0"/>
              <a:t>What it Means: Involves offering, giving, receiving, or soliciting something of value to influence actions or decisions.</a:t>
            </a:r>
          </a:p>
          <a:p>
            <a:pPr marL="0" indent="0">
              <a:buNone/>
            </a:pPr>
            <a:r>
              <a:rPr lang="en-GB" sz="2400" dirty="0"/>
              <a:t>Why It Matters:</a:t>
            </a:r>
          </a:p>
          <a:p>
            <a:r>
              <a:rPr lang="en-GB" sz="2400" dirty="0"/>
              <a:t>Undermines fairness and competition.</a:t>
            </a:r>
          </a:p>
          <a:p>
            <a:r>
              <a:rPr lang="en-GB" sz="2400" dirty="0"/>
              <a:t>Leads to legal repercussions and heavy fines.</a:t>
            </a:r>
          </a:p>
          <a:p>
            <a:r>
              <a:rPr lang="en-GB" sz="2400" dirty="0"/>
              <a:t>Damages international reputation and trust.</a:t>
            </a:r>
          </a:p>
          <a:p>
            <a:pPr marL="0" indent="0">
              <a:buNone/>
            </a:pPr>
            <a:endParaRPr lang="en-GB" sz="2400" dirty="0"/>
          </a:p>
          <a:p>
            <a:pPr marL="0" indent="0">
              <a:buNone/>
            </a:pPr>
            <a:r>
              <a:rPr lang="en-GB" sz="2400" dirty="0"/>
              <a:t>Example: Siemens Bribery Case: Siemens was fined over $1.6 billion for bribing government officials in multiple countries to secure contracts. </a:t>
            </a:r>
          </a:p>
        </p:txBody>
      </p:sp>
    </p:spTree>
    <p:extLst>
      <p:ext uri="{BB962C8B-B14F-4D97-AF65-F5344CB8AC3E}">
        <p14:creationId xmlns:p14="http://schemas.microsoft.com/office/powerpoint/2010/main" val="17930415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EE1C5-4336-B6EE-168F-3DD10102B50F}"/>
              </a:ext>
            </a:extLst>
          </p:cNvPr>
          <p:cNvSpPr>
            <a:spLocks noGrp="1"/>
          </p:cNvSpPr>
          <p:nvPr>
            <p:ph type="title"/>
          </p:nvPr>
        </p:nvSpPr>
        <p:spPr/>
        <p:txBody>
          <a:bodyPr/>
          <a:lstStyle/>
          <a:p>
            <a:r>
              <a:rPr lang="en-GB" sz="3400" b="1" dirty="0"/>
              <a:t>Key Ethical Issues in Business Cont. </a:t>
            </a:r>
          </a:p>
        </p:txBody>
      </p:sp>
      <p:sp>
        <p:nvSpPr>
          <p:cNvPr id="3" name="Content Placeholder 2">
            <a:extLst>
              <a:ext uri="{FF2B5EF4-FFF2-40B4-BE49-F238E27FC236}">
                <a16:creationId xmlns:a16="http://schemas.microsoft.com/office/drawing/2014/main" id="{CC48D921-1498-EF31-79C0-EE9787560CD1}"/>
              </a:ext>
            </a:extLst>
          </p:cNvPr>
          <p:cNvSpPr>
            <a:spLocks noGrp="1"/>
          </p:cNvSpPr>
          <p:nvPr>
            <p:ph idx="1"/>
          </p:nvPr>
        </p:nvSpPr>
        <p:spPr>
          <a:xfrm>
            <a:off x="609600" y="1196752"/>
            <a:ext cx="10972800" cy="4320481"/>
          </a:xfrm>
        </p:spPr>
        <p:txBody>
          <a:bodyPr/>
          <a:lstStyle/>
          <a:p>
            <a:pPr marL="0" indent="0">
              <a:buNone/>
            </a:pPr>
            <a:r>
              <a:rPr lang="en-GB" sz="2400" b="1" dirty="0"/>
              <a:t>Ethical Issue - Data Privacy</a:t>
            </a:r>
          </a:p>
          <a:p>
            <a:pPr marL="0" indent="0">
              <a:buNone/>
            </a:pPr>
            <a:r>
              <a:rPr lang="en-GB" sz="2400" dirty="0"/>
              <a:t>What it Means: Protecting personal and sensitive information of customers, employees, and other stakeholders.</a:t>
            </a:r>
          </a:p>
          <a:p>
            <a:pPr marL="0" indent="0">
              <a:buNone/>
            </a:pPr>
            <a:r>
              <a:rPr lang="en-GB" sz="2400" dirty="0"/>
              <a:t>Why It Matters: </a:t>
            </a:r>
          </a:p>
          <a:p>
            <a:r>
              <a:rPr lang="en-GB" sz="2400" dirty="0"/>
              <a:t>Protects individuals' rights and prevents misuse of information.</a:t>
            </a:r>
          </a:p>
          <a:p>
            <a:r>
              <a:rPr lang="en-GB" sz="2400" dirty="0"/>
              <a:t>Compliance with data protection regulations (e.g., GDPR, CCPA) is mandatory.</a:t>
            </a:r>
          </a:p>
          <a:p>
            <a:r>
              <a:rPr lang="en-GB" sz="2400" dirty="0"/>
              <a:t>Breaches can lead to significant financial and reputational damage.</a:t>
            </a:r>
          </a:p>
          <a:p>
            <a:pPr marL="0" indent="0">
              <a:buNone/>
            </a:pPr>
            <a:endParaRPr lang="en-GB" sz="2400" dirty="0"/>
          </a:p>
          <a:p>
            <a:pPr marL="0" indent="0">
              <a:buNone/>
            </a:pPr>
            <a:r>
              <a:rPr lang="en-GB" sz="2400" dirty="0"/>
              <a:t>Example: Facebook-Cambridge Analytica Scandal: Misuse of user data without consent led to global outrage and regulatory scrutiny.</a:t>
            </a:r>
          </a:p>
        </p:txBody>
      </p:sp>
    </p:spTree>
    <p:extLst>
      <p:ext uri="{BB962C8B-B14F-4D97-AF65-F5344CB8AC3E}">
        <p14:creationId xmlns:p14="http://schemas.microsoft.com/office/powerpoint/2010/main" val="14708769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A4FFA-EA18-9EAA-B2E3-67AF0483ACC2}"/>
              </a:ext>
            </a:extLst>
          </p:cNvPr>
          <p:cNvSpPr>
            <a:spLocks noGrp="1"/>
          </p:cNvSpPr>
          <p:nvPr>
            <p:ph type="title"/>
          </p:nvPr>
        </p:nvSpPr>
        <p:spPr>
          <a:xfrm>
            <a:off x="609600" y="274638"/>
            <a:ext cx="10972800" cy="562074"/>
          </a:xfrm>
        </p:spPr>
        <p:txBody>
          <a:bodyPr/>
          <a:lstStyle/>
          <a:p>
            <a:r>
              <a:rPr lang="en-GB" sz="3200" b="1" dirty="0"/>
              <a:t>The Role of Ethics in Shaping Business Strategy</a:t>
            </a:r>
          </a:p>
        </p:txBody>
      </p:sp>
      <p:sp>
        <p:nvSpPr>
          <p:cNvPr id="3" name="Content Placeholder 2">
            <a:extLst>
              <a:ext uri="{FF2B5EF4-FFF2-40B4-BE49-F238E27FC236}">
                <a16:creationId xmlns:a16="http://schemas.microsoft.com/office/drawing/2014/main" id="{B3929AF4-43BC-AE5B-51C8-CD0D4EBE07B6}"/>
              </a:ext>
            </a:extLst>
          </p:cNvPr>
          <p:cNvSpPr>
            <a:spLocks noGrp="1"/>
          </p:cNvSpPr>
          <p:nvPr>
            <p:ph idx="1"/>
          </p:nvPr>
        </p:nvSpPr>
        <p:spPr>
          <a:xfrm>
            <a:off x="609600" y="908720"/>
            <a:ext cx="10972800" cy="4752528"/>
          </a:xfrm>
        </p:spPr>
        <p:txBody>
          <a:bodyPr/>
          <a:lstStyle/>
          <a:p>
            <a:pPr marL="0" indent="0">
              <a:buNone/>
            </a:pPr>
            <a:r>
              <a:rPr lang="en-GB" sz="2000" b="1" dirty="0"/>
              <a:t>Guides Decision-Making: </a:t>
            </a:r>
          </a:p>
          <a:p>
            <a:r>
              <a:rPr lang="en-GB" sz="2000" dirty="0"/>
              <a:t>Ethical principles influence strategic choices, ensuring actions align with core values and standards.</a:t>
            </a:r>
          </a:p>
          <a:p>
            <a:r>
              <a:rPr lang="en-GB" sz="2000" dirty="0"/>
              <a:t>Promotes responsible and sustainable business practices.</a:t>
            </a:r>
          </a:p>
          <a:p>
            <a:pPr marL="0" indent="0">
              <a:buNone/>
            </a:pPr>
            <a:r>
              <a:rPr lang="en-GB" sz="2000" b="1" dirty="0"/>
              <a:t>Builds Trust and Reputation:</a:t>
            </a:r>
          </a:p>
          <a:p>
            <a:r>
              <a:rPr lang="en-GB" sz="2000" dirty="0"/>
              <a:t>Ethical conduct fosters trust with stakeholders (customers, employees, partners).</a:t>
            </a:r>
          </a:p>
          <a:p>
            <a:r>
              <a:rPr lang="en-GB" sz="2000" dirty="0"/>
              <a:t>Companies known for integrity often enjoy a stronger brand and customer loyalty.</a:t>
            </a:r>
          </a:p>
          <a:p>
            <a:pPr marL="0" indent="0">
              <a:buNone/>
            </a:pPr>
            <a:r>
              <a:rPr lang="en-GB" sz="2000" b="1" dirty="0"/>
              <a:t>Mitigates Risk: </a:t>
            </a:r>
          </a:p>
          <a:p>
            <a:r>
              <a:rPr lang="en-GB" sz="2000" dirty="0"/>
              <a:t>Ethical behaviour reduces the risk of legal issues, scandals, and financial penalties.</a:t>
            </a:r>
          </a:p>
          <a:p>
            <a:r>
              <a:rPr lang="en-GB" sz="2000" dirty="0"/>
              <a:t>Proactive ethical policies can prevent crises and maintain business continuity.</a:t>
            </a:r>
          </a:p>
          <a:p>
            <a:pPr marL="0" indent="0">
              <a:buNone/>
            </a:pPr>
            <a:r>
              <a:rPr lang="en-GB" sz="2000" b="1" dirty="0"/>
              <a:t>Supports Long-Term Success:</a:t>
            </a:r>
          </a:p>
          <a:p>
            <a:r>
              <a:rPr lang="en-GB" sz="2000" dirty="0"/>
              <a:t>Ethics integrated into strategy helps companies adapt to changing societal expectations.</a:t>
            </a:r>
          </a:p>
          <a:p>
            <a:r>
              <a:rPr lang="en-GB" sz="2000" dirty="0"/>
              <a:t>Enhances the company’s ability to sustain competitive advantage over time.</a:t>
            </a:r>
          </a:p>
        </p:txBody>
      </p:sp>
    </p:spTree>
    <p:extLst>
      <p:ext uri="{BB962C8B-B14F-4D97-AF65-F5344CB8AC3E}">
        <p14:creationId xmlns:p14="http://schemas.microsoft.com/office/powerpoint/2010/main" val="30280972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67408" y="1196752"/>
            <a:ext cx="10981220"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200" dirty="0" err="1"/>
              <a:t>Blowfield</a:t>
            </a:r>
            <a:r>
              <a:rPr lang="en-GB" sz="2200" dirty="0"/>
              <a:t>, M., &amp; Murray, A. (2019). Corporate Responsibility. Oxford University Press.</a:t>
            </a:r>
          </a:p>
          <a:p>
            <a:r>
              <a:rPr lang="en-GB" sz="2200" dirty="0"/>
              <a:t>Carroll, A. B., &amp; </a:t>
            </a:r>
            <a:r>
              <a:rPr lang="en-GB" sz="2200" dirty="0" err="1"/>
              <a:t>Buchholtz</a:t>
            </a:r>
            <a:r>
              <a:rPr lang="en-GB" sz="2200" dirty="0"/>
              <a:t>, A. K. (2014). Business &amp; Society: Ethics, Sustainability, and Stakeholder Management. Cengage Learning.</a:t>
            </a:r>
          </a:p>
          <a:p>
            <a:r>
              <a:rPr lang="en-GB" sz="2200" dirty="0"/>
              <a:t>Kotler, P., &amp; Lee, N. (2005). Corporate Social Responsibility: Doing the Most Good for Your Company and Your Cause. </a:t>
            </a:r>
            <a:r>
              <a:rPr lang="en-GB" sz="2200" dirty="0" err="1"/>
              <a:t>Wiley.Lynch</a:t>
            </a:r>
            <a:r>
              <a:rPr lang="en-GB" sz="2200" dirty="0"/>
              <a:t>, R. (2018). Strategic Management. Pearson Education.</a:t>
            </a:r>
          </a:p>
          <a:p>
            <a:r>
              <a:rPr lang="en-GB" sz="2200" dirty="0"/>
              <a:t>Lynch, R., 2015. Strategic Management. 7 ed. Harlow: Pearson Education Limited.</a:t>
            </a:r>
          </a:p>
          <a:p>
            <a:r>
              <a:rPr lang="en-GB" sz="2200" dirty="0"/>
              <a:t>Porter, M. E., &amp; Kramer, M. R. (2006). Strategy &amp; Society: The Link Between Competitive Advantage and Corporate Social Responsibility. Harvard Business Review.</a:t>
            </a:r>
          </a:p>
          <a:p>
            <a:r>
              <a:rPr lang="en-GB" sz="2200" dirty="0"/>
              <a:t>Whittington, R. et al., 2020. Exploring Strategy. 12 ed. Harlow: Pearson Education Limited.</a:t>
            </a:r>
            <a:endParaRPr lang="en-GB" sz="1800" dirty="0"/>
          </a:p>
          <a:p>
            <a:endParaRPr lang="en-GB" sz="1800" dirty="0"/>
          </a:p>
          <a:p>
            <a:pPr algn="just"/>
            <a:endParaRPr lang="en-GB" sz="3600" dirty="0"/>
          </a:p>
          <a:p>
            <a:endParaRPr lang="en-US" dirty="0"/>
          </a:p>
          <a:p>
            <a:pPr marL="0" indent="0"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TotalTime>
  <Words>1581</Words>
  <Application>Microsoft Office PowerPoint</Application>
  <PresentationFormat>Widescreen</PresentationFormat>
  <Paragraphs>127</Paragraphs>
  <Slides>18</Slides>
  <Notes>12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Aharoni</vt:lpstr>
      <vt:lpstr>Arial</vt:lpstr>
      <vt:lpstr>Myriad Pro</vt:lpstr>
      <vt:lpstr>Söhne</vt:lpstr>
      <vt:lpstr>Symbol</vt:lpstr>
      <vt:lpstr>Verdana</vt:lpstr>
      <vt:lpstr>Wingdings</vt:lpstr>
      <vt:lpstr>20140311PresentationUWTSDTemplate</vt:lpstr>
      <vt:lpstr>LCBB6015 </vt:lpstr>
      <vt:lpstr>Learning Objectives</vt:lpstr>
      <vt:lpstr>Introduction to Ethics</vt:lpstr>
      <vt:lpstr>Business Ethics</vt:lpstr>
      <vt:lpstr>The Role of Ethics in Strategic Management</vt:lpstr>
      <vt:lpstr> Key Philosophies of Ethics</vt:lpstr>
      <vt:lpstr>Deontological Ethics (Duty-Based Ethics)</vt:lpstr>
      <vt:lpstr>Green  Utilitarianism (Consequentialism)</vt:lpstr>
      <vt:lpstr>Virtue Ethics</vt:lpstr>
      <vt:lpstr>Business Ethics | The Impact of Ethics on Business</vt:lpstr>
      <vt:lpstr>PowerPoint Presentation</vt:lpstr>
      <vt:lpstr>Key Ethical Issues in Business</vt:lpstr>
      <vt:lpstr>Key Ethical Issues in Business Cont.</vt:lpstr>
      <vt:lpstr>Key Ethical Issues in Business Cont. </vt:lpstr>
      <vt:lpstr>Key Ethical Issues in Business Cont. </vt:lpstr>
      <vt:lpstr>The Role of Ethics in Shaping Business Strategy</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Nadeem Mirza</cp:lastModifiedBy>
  <cp:revision>492</cp:revision>
  <cp:lastPrinted>2018-07-09T15:27:01Z</cp:lastPrinted>
  <dcterms:created xsi:type="dcterms:W3CDTF">2002-10-07T19:43:58Z</dcterms:created>
  <dcterms:modified xsi:type="dcterms:W3CDTF">2026-02-02T11:32:48Z</dcterms:modified>
</cp:coreProperties>
</file>