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362" autoAdjust="0"/>
    <p:restoredTop sz="94660"/>
  </p:normalViewPr>
  <p:slideViewPr>
    <p:cSldViewPr snapToGrid="0">
      <p:cViewPr varScale="1">
        <p:scale>
          <a:sx n="109" d="100"/>
          <a:sy n="109" d="100"/>
        </p:scale>
        <p:origin x="13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egory Lloyd  (Welsh Ambulance Service NHS Trust)" userId="cf22845c-c4bf-4b83-bec0-d2fd5400feef" providerId="ADAL" clId="{020D46AE-CC46-40E4-BD23-0520A3858E79}"/>
    <pc:docChg chg="custSel modSld sldOrd">
      <pc:chgData name="Gregory Lloyd  (Welsh Ambulance Service NHS Trust)" userId="cf22845c-c4bf-4b83-bec0-d2fd5400feef" providerId="ADAL" clId="{020D46AE-CC46-40E4-BD23-0520A3858E79}" dt="2023-03-14T09:23:12.169" v="60" actId="14100"/>
      <pc:docMkLst>
        <pc:docMk/>
      </pc:docMkLst>
      <pc:sldChg chg="modSp mod">
        <pc:chgData name="Gregory Lloyd  (Welsh Ambulance Service NHS Trust)" userId="cf22845c-c4bf-4b83-bec0-d2fd5400feef" providerId="ADAL" clId="{020D46AE-CC46-40E4-BD23-0520A3858E79}" dt="2023-03-14T09:23:12.169" v="60" actId="14100"/>
        <pc:sldMkLst>
          <pc:docMk/>
          <pc:sldMk cId="2798123091" sldId="257"/>
        </pc:sldMkLst>
        <pc:spChg chg="mod">
          <ac:chgData name="Gregory Lloyd  (Welsh Ambulance Service NHS Trust)" userId="cf22845c-c4bf-4b83-bec0-d2fd5400feef" providerId="ADAL" clId="{020D46AE-CC46-40E4-BD23-0520A3858E79}" dt="2023-03-14T09:23:12.169" v="60" actId="14100"/>
          <ac:spMkLst>
            <pc:docMk/>
            <pc:sldMk cId="2798123091" sldId="257"/>
            <ac:spMk id="7" creationId="{38AC1964-4DB0-C3BB-0885-44EF4BA5D591}"/>
          </ac:spMkLst>
        </pc:spChg>
      </pc:sldChg>
      <pc:sldChg chg="modSp mod">
        <pc:chgData name="Gregory Lloyd  (Welsh Ambulance Service NHS Trust)" userId="cf22845c-c4bf-4b83-bec0-d2fd5400feef" providerId="ADAL" clId="{020D46AE-CC46-40E4-BD23-0520A3858E79}" dt="2023-03-14T08:16:10.844" v="55" actId="1076"/>
        <pc:sldMkLst>
          <pc:docMk/>
          <pc:sldMk cId="1662994175" sldId="259"/>
        </pc:sldMkLst>
        <pc:spChg chg="mod">
          <ac:chgData name="Gregory Lloyd  (Welsh Ambulance Service NHS Trust)" userId="cf22845c-c4bf-4b83-bec0-d2fd5400feef" providerId="ADAL" clId="{020D46AE-CC46-40E4-BD23-0520A3858E79}" dt="2023-03-14T08:16:10.844" v="55" actId="1076"/>
          <ac:spMkLst>
            <pc:docMk/>
            <pc:sldMk cId="1662994175" sldId="259"/>
            <ac:spMk id="4" creationId="{CC1362CA-25F9-7BEE-95C8-6A0A815E99CC}"/>
          </ac:spMkLst>
        </pc:spChg>
      </pc:sldChg>
      <pc:sldChg chg="addSp modSp mod ord">
        <pc:chgData name="Gregory Lloyd  (Welsh Ambulance Service NHS Trust)" userId="cf22845c-c4bf-4b83-bec0-d2fd5400feef" providerId="ADAL" clId="{020D46AE-CC46-40E4-BD23-0520A3858E79}" dt="2023-03-14T08:14:53.996" v="50" actId="2711"/>
        <pc:sldMkLst>
          <pc:docMk/>
          <pc:sldMk cId="1932371960" sldId="260"/>
        </pc:sldMkLst>
        <pc:spChg chg="mod">
          <ac:chgData name="Gregory Lloyd  (Welsh Ambulance Service NHS Trust)" userId="cf22845c-c4bf-4b83-bec0-d2fd5400feef" providerId="ADAL" clId="{020D46AE-CC46-40E4-BD23-0520A3858E79}" dt="2023-03-14T08:13:37.129" v="7" actId="14100"/>
          <ac:spMkLst>
            <pc:docMk/>
            <pc:sldMk cId="1932371960" sldId="260"/>
            <ac:spMk id="2" creationId="{184191BF-C342-81E7-9A18-3D6A4304031D}"/>
          </ac:spMkLst>
        </pc:spChg>
        <pc:spChg chg="mod">
          <ac:chgData name="Gregory Lloyd  (Welsh Ambulance Service NHS Trust)" userId="cf22845c-c4bf-4b83-bec0-d2fd5400feef" providerId="ADAL" clId="{020D46AE-CC46-40E4-BD23-0520A3858E79}" dt="2023-03-14T08:13:32.179" v="6" actId="1076"/>
          <ac:spMkLst>
            <pc:docMk/>
            <pc:sldMk cId="1932371960" sldId="260"/>
            <ac:spMk id="4" creationId="{1CB13067-467A-63CB-34E6-B8AE58FA5132}"/>
          </ac:spMkLst>
        </pc:spChg>
        <pc:spChg chg="add mod">
          <ac:chgData name="Gregory Lloyd  (Welsh Ambulance Service NHS Trust)" userId="cf22845c-c4bf-4b83-bec0-d2fd5400feef" providerId="ADAL" clId="{020D46AE-CC46-40E4-BD23-0520A3858E79}" dt="2023-03-14T08:14:53.996" v="50" actId="2711"/>
          <ac:spMkLst>
            <pc:docMk/>
            <pc:sldMk cId="1932371960" sldId="260"/>
            <ac:spMk id="6" creationId="{AC75AC74-0B4F-F2DB-C2F6-EB7BDC55842F}"/>
          </ac:spMkLst>
        </pc:spChg>
      </pc:sldChg>
      <pc:sldChg chg="modSp mod">
        <pc:chgData name="Gregory Lloyd  (Welsh Ambulance Service NHS Trust)" userId="cf22845c-c4bf-4b83-bec0-d2fd5400feef" providerId="ADAL" clId="{020D46AE-CC46-40E4-BD23-0520A3858E79}" dt="2023-03-14T09:10:54.802" v="59" actId="20577"/>
        <pc:sldMkLst>
          <pc:docMk/>
          <pc:sldMk cId="287413581" sldId="267"/>
        </pc:sldMkLst>
        <pc:spChg chg="mod">
          <ac:chgData name="Gregory Lloyd  (Welsh Ambulance Service NHS Trust)" userId="cf22845c-c4bf-4b83-bec0-d2fd5400feef" providerId="ADAL" clId="{020D46AE-CC46-40E4-BD23-0520A3858E79}" dt="2023-03-14T09:10:54.802" v="59" actId="20577"/>
          <ac:spMkLst>
            <pc:docMk/>
            <pc:sldMk cId="287413581" sldId="267"/>
            <ac:spMk id="4" creationId="{B0F76C9F-39C4-8CD0-F07F-154B872E2C12}"/>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[ETI Data ready for analysis.xlsx]Q1!PivotTable7</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Breakdown</a:t>
            </a:r>
            <a:r>
              <a:rPr lang="en-GB" baseline="0"/>
              <a:t> of participants route into Paramedicine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'Q1'!$B$3</c:f>
              <c:strCache>
                <c:ptCount val="1"/>
                <c:pt idx="0">
                  <c:v>Total</c:v>
                </c:pt>
              </c:strCache>
            </c:strRef>
          </c:tx>
          <c:spPr>
            <a:solidFill>
              <a:srgbClr val="002060"/>
            </a:solidFill>
            <a:ln>
              <a:noFill/>
            </a:ln>
            <a:effectLst/>
          </c:spPr>
          <c:invertIfNegative val="0"/>
          <c:cat>
            <c:strRef>
              <c:f>'Q1'!$A$4:$A$6</c:f>
              <c:strCache>
                <c:ptCount val="3"/>
                <c:pt idx="0">
                  <c:v>BSc in Paramedic Science</c:v>
                </c:pt>
                <c:pt idx="1">
                  <c:v>HE Diploma</c:v>
                </c:pt>
                <c:pt idx="2">
                  <c:v>IHCD </c:v>
                </c:pt>
              </c:strCache>
            </c:strRef>
          </c:cat>
          <c:val>
            <c:numRef>
              <c:f>'Q1'!$B$4:$B$6</c:f>
              <c:numCache>
                <c:formatCode>General</c:formatCode>
                <c:ptCount val="3"/>
                <c:pt idx="0">
                  <c:v>10</c:v>
                </c:pt>
                <c:pt idx="1">
                  <c:v>7</c:v>
                </c:pt>
                <c:pt idx="2">
                  <c:v>12</c:v>
                </c:pt>
              </c:numCache>
            </c:numRef>
          </c:val>
          <c:extLst>
            <c:ext xmlns:c16="http://schemas.microsoft.com/office/drawing/2014/chart" uri="{C3380CC4-5D6E-409C-BE32-E72D297353CC}">
              <c16:uniqueId val="{00000000-4FAD-41D8-B15B-EA564DD0A4E8}"/>
            </c:ext>
          </c:extLst>
        </c:ser>
        <c:dLbls>
          <c:showLegendKey val="0"/>
          <c:showVal val="0"/>
          <c:showCatName val="0"/>
          <c:showSerName val="0"/>
          <c:showPercent val="0"/>
          <c:showBubbleSize val="0"/>
        </c:dLbls>
        <c:gapWidth val="182"/>
        <c:axId val="362581840"/>
        <c:axId val="362583480"/>
      </c:barChart>
      <c:catAx>
        <c:axId val="36258184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2583480"/>
        <c:crosses val="autoZero"/>
        <c:auto val="1"/>
        <c:lblAlgn val="ctr"/>
        <c:lblOffset val="100"/>
        <c:noMultiLvlLbl val="0"/>
      </c:catAx>
      <c:valAx>
        <c:axId val="362583480"/>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258184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sVisible val="1"/>
      </c14:pivotOptions>
    </c:ext>
    <c:ext xmlns:c16="http://schemas.microsoft.com/office/drawing/2014/chart" uri="{E28EC0CA-F0BB-4C9C-879D-F8772B89E7AC}">
      <c16:pivotOptions16>
        <c16:showExpandCollapseFieldButtons val="1"/>
      </c16:pivotOptions16>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Question</a:t>
            </a:r>
            <a:r>
              <a:rPr lang="en-GB" baseline="0"/>
              <a:t> five-twelve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'[ETI Data ready for analysis.xlsx]Diverging bar'!$A$3</c:f>
              <c:strCache>
                <c:ptCount val="1"/>
                <c:pt idx="0">
                  <c:v>Neither agree or disagree</c:v>
                </c:pt>
              </c:strCache>
            </c:strRef>
          </c:tx>
          <c:spPr>
            <a:solidFill>
              <a:schemeClr val="bg1">
                <a:lumMod val="95000"/>
              </a:schemeClr>
            </a:solidFill>
            <a:ln>
              <a:noFill/>
            </a:ln>
            <a:effectLst/>
          </c:spPr>
          <c:invertIfNegative val="0"/>
          <c:cat>
            <c:strRef>
              <c:f>'[ETI Data ready for analysis.xlsx]Diverging bar'!$B$2:$I$2</c:f>
              <c:strCache>
                <c:ptCount val="8"/>
                <c:pt idx="0">
                  <c:v>Q5</c:v>
                </c:pt>
                <c:pt idx="1">
                  <c:v>Q6</c:v>
                </c:pt>
                <c:pt idx="2">
                  <c:v>Q7</c:v>
                </c:pt>
                <c:pt idx="3">
                  <c:v>Q8</c:v>
                </c:pt>
                <c:pt idx="4">
                  <c:v>Q9</c:v>
                </c:pt>
                <c:pt idx="5">
                  <c:v>Q10</c:v>
                </c:pt>
                <c:pt idx="6">
                  <c:v>Q11</c:v>
                </c:pt>
                <c:pt idx="7">
                  <c:v>Q12</c:v>
                </c:pt>
              </c:strCache>
            </c:strRef>
          </c:cat>
          <c:val>
            <c:numRef>
              <c:f>'[ETI Data ready for analysis.xlsx]Diverging bar'!$B$3:$I$3</c:f>
              <c:numCache>
                <c:formatCode>General</c:formatCode>
                <c:ptCount val="8"/>
                <c:pt idx="0">
                  <c:v>2</c:v>
                </c:pt>
                <c:pt idx="1">
                  <c:v>3</c:v>
                </c:pt>
                <c:pt idx="2">
                  <c:v>2.5</c:v>
                </c:pt>
                <c:pt idx="3">
                  <c:v>6</c:v>
                </c:pt>
                <c:pt idx="4">
                  <c:v>2</c:v>
                </c:pt>
                <c:pt idx="5">
                  <c:v>2.5</c:v>
                </c:pt>
                <c:pt idx="6">
                  <c:v>2</c:v>
                </c:pt>
                <c:pt idx="7">
                  <c:v>2.5</c:v>
                </c:pt>
              </c:numCache>
            </c:numRef>
          </c:val>
          <c:extLst>
            <c:ext xmlns:c16="http://schemas.microsoft.com/office/drawing/2014/chart" uri="{C3380CC4-5D6E-409C-BE32-E72D297353CC}">
              <c16:uniqueId val="{00000000-A4F6-429E-9E22-71C8BB56CE39}"/>
            </c:ext>
          </c:extLst>
        </c:ser>
        <c:ser>
          <c:idx val="1"/>
          <c:order val="1"/>
          <c:tx>
            <c:strRef>
              <c:f>'[ETI Data ready for analysis.xlsx]Diverging bar'!$A$4</c:f>
              <c:strCache>
                <c:ptCount val="1"/>
                <c:pt idx="0">
                  <c:v>Agree</c:v>
                </c:pt>
              </c:strCache>
            </c:strRef>
          </c:tx>
          <c:spPr>
            <a:solidFill>
              <a:schemeClr val="bg2">
                <a:lumMod val="60000"/>
                <a:lumOff val="4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'[ETI Data ready for analysis.xlsx]Diverging bar'!$B$2:$I$2</c:f>
              <c:strCache>
                <c:ptCount val="8"/>
                <c:pt idx="0">
                  <c:v>Q5</c:v>
                </c:pt>
                <c:pt idx="1">
                  <c:v>Q6</c:v>
                </c:pt>
                <c:pt idx="2">
                  <c:v>Q7</c:v>
                </c:pt>
                <c:pt idx="3">
                  <c:v>Q8</c:v>
                </c:pt>
                <c:pt idx="4">
                  <c:v>Q9</c:v>
                </c:pt>
                <c:pt idx="5">
                  <c:v>Q10</c:v>
                </c:pt>
                <c:pt idx="6">
                  <c:v>Q11</c:v>
                </c:pt>
                <c:pt idx="7">
                  <c:v>Q12</c:v>
                </c:pt>
              </c:strCache>
            </c:strRef>
          </c:cat>
          <c:val>
            <c:numRef>
              <c:f>'[ETI Data ready for analysis.xlsx]Diverging bar'!$B$4:$I$4</c:f>
              <c:numCache>
                <c:formatCode>General</c:formatCode>
                <c:ptCount val="8"/>
                <c:pt idx="0">
                  <c:v>12</c:v>
                </c:pt>
                <c:pt idx="1">
                  <c:v>12</c:v>
                </c:pt>
                <c:pt idx="2">
                  <c:v>13</c:v>
                </c:pt>
                <c:pt idx="3">
                  <c:v>10</c:v>
                </c:pt>
                <c:pt idx="4">
                  <c:v>12</c:v>
                </c:pt>
                <c:pt idx="5">
                  <c:v>15</c:v>
                </c:pt>
                <c:pt idx="6">
                  <c:v>16</c:v>
                </c:pt>
                <c:pt idx="7">
                  <c:v>8</c:v>
                </c:pt>
              </c:numCache>
            </c:numRef>
          </c:val>
          <c:extLst>
            <c:ext xmlns:c16="http://schemas.microsoft.com/office/drawing/2014/chart" uri="{C3380CC4-5D6E-409C-BE32-E72D297353CC}">
              <c16:uniqueId val="{00000001-A4F6-429E-9E22-71C8BB56CE39}"/>
            </c:ext>
          </c:extLst>
        </c:ser>
        <c:ser>
          <c:idx val="2"/>
          <c:order val="2"/>
          <c:tx>
            <c:strRef>
              <c:f>'[ETI Data ready for analysis.xlsx]Diverging bar'!$A$5</c:f>
              <c:strCache>
                <c:ptCount val="1"/>
                <c:pt idx="0">
                  <c:v>Strongly agree</c:v>
                </c:pt>
              </c:strCache>
            </c:strRef>
          </c:tx>
          <c:spPr>
            <a:solidFill>
              <a:srgbClr val="00B0F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'[ETI Data ready for analysis.xlsx]Diverging bar'!$B$2:$I$2</c:f>
              <c:strCache>
                <c:ptCount val="8"/>
                <c:pt idx="0">
                  <c:v>Q5</c:v>
                </c:pt>
                <c:pt idx="1">
                  <c:v>Q6</c:v>
                </c:pt>
                <c:pt idx="2">
                  <c:v>Q7</c:v>
                </c:pt>
                <c:pt idx="3">
                  <c:v>Q8</c:v>
                </c:pt>
                <c:pt idx="4">
                  <c:v>Q9</c:v>
                </c:pt>
                <c:pt idx="5">
                  <c:v>Q10</c:v>
                </c:pt>
                <c:pt idx="6">
                  <c:v>Q11</c:v>
                </c:pt>
                <c:pt idx="7">
                  <c:v>Q12</c:v>
                </c:pt>
              </c:strCache>
            </c:strRef>
          </c:cat>
          <c:val>
            <c:numRef>
              <c:f>'[ETI Data ready for analysis.xlsx]Diverging bar'!$B$5:$I$5</c:f>
              <c:numCache>
                <c:formatCode>General</c:formatCode>
                <c:ptCount val="8"/>
                <c:pt idx="0">
                  <c:v>4</c:v>
                </c:pt>
                <c:pt idx="1">
                  <c:v>1</c:v>
                </c:pt>
                <c:pt idx="2">
                  <c:v>6</c:v>
                </c:pt>
                <c:pt idx="3">
                  <c:v>6</c:v>
                </c:pt>
                <c:pt idx="4">
                  <c:v>5</c:v>
                </c:pt>
                <c:pt idx="5">
                  <c:v>8</c:v>
                </c:pt>
                <c:pt idx="6">
                  <c:v>1</c:v>
                </c:pt>
                <c:pt idx="7">
                  <c:v>10</c:v>
                </c:pt>
              </c:numCache>
            </c:numRef>
          </c:val>
          <c:extLst>
            <c:ext xmlns:c16="http://schemas.microsoft.com/office/drawing/2014/chart" uri="{C3380CC4-5D6E-409C-BE32-E72D297353CC}">
              <c16:uniqueId val="{00000002-A4F6-429E-9E22-71C8BB56CE39}"/>
            </c:ext>
          </c:extLst>
        </c:ser>
        <c:ser>
          <c:idx val="3"/>
          <c:order val="3"/>
          <c:tx>
            <c:strRef>
              <c:f>'[ETI Data ready for analysis.xlsx]Diverging bar'!$A$6</c:f>
              <c:strCache>
                <c:ptCount val="1"/>
                <c:pt idx="0">
                  <c:v>Neither agree or disagree</c:v>
                </c:pt>
              </c:strCache>
            </c:strRef>
          </c:tx>
          <c:spPr>
            <a:solidFill>
              <a:schemeClr val="bg1">
                <a:lumMod val="95000"/>
              </a:schemeClr>
            </a:solidFill>
            <a:ln>
              <a:noFill/>
            </a:ln>
            <a:effectLst/>
          </c:spPr>
          <c:invertIfNegative val="0"/>
          <c:cat>
            <c:strRef>
              <c:f>'[ETI Data ready for analysis.xlsx]Diverging bar'!$B$2:$I$2</c:f>
              <c:strCache>
                <c:ptCount val="8"/>
                <c:pt idx="0">
                  <c:v>Q5</c:v>
                </c:pt>
                <c:pt idx="1">
                  <c:v>Q6</c:v>
                </c:pt>
                <c:pt idx="2">
                  <c:v>Q7</c:v>
                </c:pt>
                <c:pt idx="3">
                  <c:v>Q8</c:v>
                </c:pt>
                <c:pt idx="4">
                  <c:v>Q9</c:v>
                </c:pt>
                <c:pt idx="5">
                  <c:v>Q10</c:v>
                </c:pt>
                <c:pt idx="6">
                  <c:v>Q11</c:v>
                </c:pt>
                <c:pt idx="7">
                  <c:v>Q12</c:v>
                </c:pt>
              </c:strCache>
            </c:strRef>
          </c:cat>
          <c:val>
            <c:numRef>
              <c:f>'[ETI Data ready for analysis.xlsx]Diverging bar'!$B$6:$I$6</c:f>
              <c:numCache>
                <c:formatCode>General</c:formatCode>
                <c:ptCount val="8"/>
                <c:pt idx="0">
                  <c:v>-2</c:v>
                </c:pt>
                <c:pt idx="1">
                  <c:v>-3</c:v>
                </c:pt>
                <c:pt idx="2">
                  <c:v>-2.5</c:v>
                </c:pt>
                <c:pt idx="3">
                  <c:v>-6</c:v>
                </c:pt>
                <c:pt idx="4">
                  <c:v>-2</c:v>
                </c:pt>
                <c:pt idx="5">
                  <c:v>-2.5</c:v>
                </c:pt>
                <c:pt idx="6">
                  <c:v>-2</c:v>
                </c:pt>
                <c:pt idx="7">
                  <c:v>-2.5</c:v>
                </c:pt>
              </c:numCache>
            </c:numRef>
          </c:val>
          <c:extLst>
            <c:ext xmlns:c16="http://schemas.microsoft.com/office/drawing/2014/chart" uri="{C3380CC4-5D6E-409C-BE32-E72D297353CC}">
              <c16:uniqueId val="{00000003-A4F6-429E-9E22-71C8BB56CE39}"/>
            </c:ext>
          </c:extLst>
        </c:ser>
        <c:ser>
          <c:idx val="4"/>
          <c:order val="4"/>
          <c:tx>
            <c:strRef>
              <c:f>'[ETI Data ready for analysis.xlsx]Diverging bar'!$A$7</c:f>
              <c:strCache>
                <c:ptCount val="1"/>
                <c:pt idx="0">
                  <c:v>Disagree</c:v>
                </c:pt>
              </c:strCache>
            </c:strRef>
          </c:tx>
          <c:spPr>
            <a:solidFill>
              <a:srgbClr val="FFC000"/>
            </a:solidFill>
            <a:ln>
              <a:noFill/>
            </a:ln>
            <a:effectLst/>
          </c:spPr>
          <c:invertIfNegative val="0"/>
          <c:dLbls>
            <c:numFmt formatCode="#;#"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'[ETI Data ready for analysis.xlsx]Diverging bar'!$B$2:$I$2</c:f>
              <c:strCache>
                <c:ptCount val="8"/>
                <c:pt idx="0">
                  <c:v>Q5</c:v>
                </c:pt>
                <c:pt idx="1">
                  <c:v>Q6</c:v>
                </c:pt>
                <c:pt idx="2">
                  <c:v>Q7</c:v>
                </c:pt>
                <c:pt idx="3">
                  <c:v>Q8</c:v>
                </c:pt>
                <c:pt idx="4">
                  <c:v>Q9</c:v>
                </c:pt>
                <c:pt idx="5">
                  <c:v>Q10</c:v>
                </c:pt>
                <c:pt idx="6">
                  <c:v>Q11</c:v>
                </c:pt>
                <c:pt idx="7">
                  <c:v>Q12</c:v>
                </c:pt>
              </c:strCache>
            </c:strRef>
          </c:cat>
          <c:val>
            <c:numRef>
              <c:f>'[ETI Data ready for analysis.xlsx]Diverging bar'!$B$7:$I$7</c:f>
              <c:numCache>
                <c:formatCode>General</c:formatCode>
                <c:ptCount val="8"/>
                <c:pt idx="0">
                  <c:v>-8</c:v>
                </c:pt>
                <c:pt idx="1">
                  <c:v>-6</c:v>
                </c:pt>
                <c:pt idx="2">
                  <c:v>-3</c:v>
                </c:pt>
                <c:pt idx="3">
                  <c:v>-1</c:v>
                </c:pt>
                <c:pt idx="4">
                  <c:v>-7</c:v>
                </c:pt>
                <c:pt idx="5">
                  <c:v>-1</c:v>
                </c:pt>
                <c:pt idx="6">
                  <c:v>-6</c:v>
                </c:pt>
                <c:pt idx="7">
                  <c:v>-4</c:v>
                </c:pt>
              </c:numCache>
            </c:numRef>
          </c:val>
          <c:extLst>
            <c:ext xmlns:c16="http://schemas.microsoft.com/office/drawing/2014/chart" uri="{C3380CC4-5D6E-409C-BE32-E72D297353CC}">
              <c16:uniqueId val="{00000004-A4F6-429E-9E22-71C8BB56CE39}"/>
            </c:ext>
          </c:extLst>
        </c:ser>
        <c:ser>
          <c:idx val="5"/>
          <c:order val="5"/>
          <c:tx>
            <c:strRef>
              <c:f>'[ETI Data ready for analysis.xlsx]Diverging bar'!$A$8</c:f>
              <c:strCache>
                <c:ptCount val="1"/>
                <c:pt idx="0">
                  <c:v>Strongly disagree</c:v>
                </c:pt>
              </c:strCache>
            </c:strRef>
          </c:tx>
          <c:spPr>
            <a:solidFill>
              <a:srgbClr val="FF0000"/>
            </a:solidFill>
            <a:ln>
              <a:noFill/>
            </a:ln>
            <a:effectLst/>
          </c:spPr>
          <c:invertIfNegative val="0"/>
          <c:dLbls>
            <c:numFmt formatCode="#;#"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'[ETI Data ready for analysis.xlsx]Diverging bar'!$B$2:$I$2</c:f>
              <c:strCache>
                <c:ptCount val="8"/>
                <c:pt idx="0">
                  <c:v>Q5</c:v>
                </c:pt>
                <c:pt idx="1">
                  <c:v>Q6</c:v>
                </c:pt>
                <c:pt idx="2">
                  <c:v>Q7</c:v>
                </c:pt>
                <c:pt idx="3">
                  <c:v>Q8</c:v>
                </c:pt>
                <c:pt idx="4">
                  <c:v>Q9</c:v>
                </c:pt>
                <c:pt idx="5">
                  <c:v>Q10</c:v>
                </c:pt>
                <c:pt idx="6">
                  <c:v>Q11</c:v>
                </c:pt>
                <c:pt idx="7">
                  <c:v>Q12</c:v>
                </c:pt>
              </c:strCache>
            </c:strRef>
          </c:cat>
          <c:val>
            <c:numRef>
              <c:f>'[ETI Data ready for analysis.xlsx]Diverging bar'!$B$8:$I$8</c:f>
              <c:numCache>
                <c:formatCode>General</c:formatCode>
                <c:ptCount val="8"/>
                <c:pt idx="0">
                  <c:v>-1</c:v>
                </c:pt>
                <c:pt idx="1">
                  <c:v>-4</c:v>
                </c:pt>
                <c:pt idx="2">
                  <c:v>-2</c:v>
                </c:pt>
                <c:pt idx="3">
                  <c:v>0</c:v>
                </c:pt>
                <c:pt idx="4">
                  <c:v>-1</c:v>
                </c:pt>
                <c:pt idx="5">
                  <c:v>0</c:v>
                </c:pt>
                <c:pt idx="6">
                  <c:v>-2</c:v>
                </c:pt>
                <c:pt idx="7">
                  <c:v>-2</c:v>
                </c:pt>
              </c:numCache>
            </c:numRef>
          </c:val>
          <c:extLst>
            <c:ext xmlns:c16="http://schemas.microsoft.com/office/drawing/2014/chart" uri="{C3380CC4-5D6E-409C-BE32-E72D297353CC}">
              <c16:uniqueId val="{00000005-A4F6-429E-9E22-71C8BB56CE39}"/>
            </c:ext>
          </c:extLst>
        </c:ser>
        <c:dLbls>
          <c:showLegendKey val="0"/>
          <c:showVal val="0"/>
          <c:showCatName val="0"/>
          <c:showSerName val="0"/>
          <c:showPercent val="0"/>
          <c:showBubbleSize val="0"/>
        </c:dLbls>
        <c:gapWidth val="150"/>
        <c:overlap val="100"/>
        <c:axId val="1039276232"/>
        <c:axId val="547685304"/>
      </c:barChart>
      <c:catAx>
        <c:axId val="1039276232"/>
        <c:scaling>
          <c:orientation val="minMax"/>
        </c:scaling>
        <c:delete val="0"/>
        <c:axPos val="l"/>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7685304"/>
        <c:crosses val="autoZero"/>
        <c:auto val="1"/>
        <c:lblAlgn val="ctr"/>
        <c:lblOffset val="100"/>
        <c:noMultiLvlLbl val="0"/>
      </c:catAx>
      <c:valAx>
        <c:axId val="547685304"/>
        <c:scaling>
          <c:orientation val="minMax"/>
        </c:scaling>
        <c:delete val="0"/>
        <c:axPos val="b"/>
        <c:numFmt formatCode="#;#"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39276232"/>
        <c:crosses val="autoZero"/>
        <c:crossBetween val="between"/>
      </c:valAx>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3673577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912855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2421029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F71EB7-BC7F-4E50-9892-6633F6687120}"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634106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F71EB7-BC7F-4E50-9892-6633F6687120}" type="datetimeFigureOut">
              <a:rPr lang="en-GB" smtClean="0"/>
              <a:t>13/03/2023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2521657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767008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3700795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3719887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F71EB7-BC7F-4E50-9892-6633F6687120}"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490223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F71EB7-BC7F-4E50-9892-6633F6687120}"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781400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432222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15722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2251860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3063209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14052265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3398039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F71EB7-BC7F-4E50-9892-6633F6687120}"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D72B0B-11F1-4F76-9E4C-803D8D922CBA}" type="slidenum">
              <a:rPr lang="en-GB" smtClean="0"/>
              <a:t>‹#›</a:t>
            </a:fld>
            <a:endParaRPr lang="en-GB"/>
          </a:p>
        </p:txBody>
      </p:sp>
    </p:spTree>
    <p:extLst>
      <p:ext uri="{BB962C8B-B14F-4D97-AF65-F5344CB8AC3E}">
        <p14:creationId xmlns:p14="http://schemas.microsoft.com/office/powerpoint/2010/main" val="60730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1F71EB7-BC7F-4E50-9892-6633F6687120}" type="datetimeFigureOut">
              <a:rPr lang="en-GB" smtClean="0"/>
              <a:t>13/03/2023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3D72B0B-11F1-4F76-9E4C-803D8D922CBA}" type="slidenum">
              <a:rPr lang="en-GB" smtClean="0"/>
              <a:t>‹#›</a:t>
            </a:fld>
            <a:endParaRPr lang="en-GB"/>
          </a:p>
        </p:txBody>
      </p:sp>
    </p:spTree>
    <p:extLst>
      <p:ext uri="{BB962C8B-B14F-4D97-AF65-F5344CB8AC3E}">
        <p14:creationId xmlns:p14="http://schemas.microsoft.com/office/powerpoint/2010/main" val="72306248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F40F7-C3C7-C951-0107-0046F7E2E88C}"/>
              </a:ext>
            </a:extLst>
          </p:cNvPr>
          <p:cNvSpPr>
            <a:spLocks noGrp="1"/>
          </p:cNvSpPr>
          <p:nvPr>
            <p:ph type="ctrTitle"/>
          </p:nvPr>
        </p:nvSpPr>
        <p:spPr/>
        <p:txBody>
          <a:bodyPr/>
          <a:lstStyle/>
          <a:p>
            <a:r>
              <a:rPr lang="en-GB" sz="3200" dirty="0">
                <a:effectLst/>
                <a:latin typeface="Arial" panose="020B0604020202020204" pitchFamily="34" charset="0"/>
                <a:ea typeface="Times New Roman" panose="02020603050405020304" pitchFamily="18" charset="0"/>
              </a:rPr>
              <a:t>Can paramedics achieve core educational competencies through simulation alone?</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DD162890-1986-DB42-EB83-48365A3911A9}"/>
              </a:ext>
            </a:extLst>
          </p:cNvPr>
          <p:cNvSpPr>
            <a:spLocks noGrp="1"/>
          </p:cNvSpPr>
          <p:nvPr>
            <p:ph type="subTitle" idx="1"/>
          </p:nvPr>
        </p:nvSpPr>
        <p:spPr/>
        <p:txBody>
          <a:bodyPr/>
          <a:lstStyle/>
          <a:p>
            <a:r>
              <a:rPr lang="en-GB" dirty="0"/>
              <a:t>1910754</a:t>
            </a:r>
          </a:p>
          <a:p>
            <a:r>
              <a:rPr lang="en-GB" dirty="0"/>
              <a:t>14</a:t>
            </a:r>
            <a:r>
              <a:rPr lang="en-GB" baseline="30000" dirty="0"/>
              <a:t>th</a:t>
            </a:r>
            <a:r>
              <a:rPr lang="en-GB" dirty="0"/>
              <a:t> March 2023</a:t>
            </a:r>
          </a:p>
        </p:txBody>
      </p:sp>
    </p:spTree>
    <p:extLst>
      <p:ext uri="{BB962C8B-B14F-4D97-AF65-F5344CB8AC3E}">
        <p14:creationId xmlns:p14="http://schemas.microsoft.com/office/powerpoint/2010/main" val="1262575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BF945-75B8-BBFF-22B4-54FCFE2AAFAC}"/>
              </a:ext>
            </a:extLst>
          </p:cNvPr>
          <p:cNvSpPr>
            <a:spLocks noGrp="1"/>
          </p:cNvSpPr>
          <p:nvPr>
            <p:ph type="title"/>
          </p:nvPr>
        </p:nvSpPr>
        <p:spPr>
          <a:xfrm>
            <a:off x="838200" y="365126"/>
            <a:ext cx="10515600" cy="720724"/>
          </a:xfrm>
        </p:spPr>
        <p:txBody>
          <a:bodyPr>
            <a:normAutofit/>
          </a:bodyPr>
          <a:lstStyle/>
          <a:p>
            <a:pPr algn="ctr"/>
            <a:r>
              <a:rPr lang="en-GB" sz="3600" dirty="0">
                <a:latin typeface="Arial" panose="020B0604020202020204" pitchFamily="34" charset="0"/>
                <a:cs typeface="Arial" panose="020B0604020202020204" pitchFamily="34" charset="0"/>
              </a:rPr>
              <a:t>Introduction/context/justification</a:t>
            </a:r>
          </a:p>
        </p:txBody>
      </p:sp>
      <p:sp>
        <p:nvSpPr>
          <p:cNvPr id="7" name="TextBox 6">
            <a:extLst>
              <a:ext uri="{FF2B5EF4-FFF2-40B4-BE49-F238E27FC236}">
                <a16:creationId xmlns:a16="http://schemas.microsoft.com/office/drawing/2014/main" id="{38AC1964-4DB0-C3BB-0885-44EF4BA5D591}"/>
              </a:ext>
            </a:extLst>
          </p:cNvPr>
          <p:cNvSpPr txBox="1"/>
          <p:nvPr/>
        </p:nvSpPr>
        <p:spPr>
          <a:xfrm>
            <a:off x="729763" y="1162051"/>
            <a:ext cx="10709762" cy="5355312"/>
          </a:xfrm>
          <a:prstGeom prst="rect">
            <a:avLst/>
          </a:prstGeom>
          <a:noFill/>
        </p:spPr>
        <p:txBody>
          <a:bodyPr wrap="square">
            <a:spAutoFit/>
          </a:bodyPr>
          <a:lstStyle/>
          <a:p>
            <a:r>
              <a:rPr lang="en-GB" sz="1800" kern="0" dirty="0">
                <a:effectLst/>
                <a:latin typeface="Arial" panose="020B0604020202020204" pitchFamily="34" charset="0"/>
                <a:ea typeface="Times New Roman" panose="02020603050405020304" pitchFamily="18" charset="0"/>
              </a:rPr>
              <a:t>In clinical practice, failure to properly manage airway conditions remains a signiﬁcant source of morbidity and mortality</a:t>
            </a:r>
          </a:p>
          <a:p>
            <a:endParaRPr lang="en-GB" sz="1800" kern="0" dirty="0">
              <a:solidFill>
                <a:srgbClr val="000000"/>
              </a:solidFill>
              <a:effectLst/>
              <a:latin typeface="Arial" panose="020B0604020202020204" pitchFamily="34" charset="0"/>
              <a:ea typeface="Times New Roman" panose="02020603050405020304" pitchFamily="18" charset="0"/>
            </a:endParaRPr>
          </a:p>
          <a:p>
            <a:r>
              <a:rPr lang="en-GB" sz="1800" kern="0" dirty="0">
                <a:effectLst/>
                <a:latin typeface="Arial" panose="020B0604020202020204" pitchFamily="34" charset="0"/>
                <a:ea typeface="Times New Roman" panose="02020603050405020304" pitchFamily="18" charset="0"/>
              </a:rPr>
              <a:t>Since the introduction of paramedics into UK ambulance services in the 1980’s traditional training and education has involved a blended approach involving lectures, scenarios and time spent in clinical placements such as hospital theatres, emergency departments and with paramedic placement educators. </a:t>
            </a:r>
          </a:p>
          <a:p>
            <a:endParaRPr lang="en-GB" kern="0" dirty="0">
              <a:solidFill>
                <a:srgbClr val="000000"/>
              </a:solidFill>
              <a:latin typeface="Arial" panose="020B0604020202020204" pitchFamily="34" charset="0"/>
            </a:endParaRPr>
          </a:p>
          <a:p>
            <a:r>
              <a:rPr lang="en-GB" sz="1800" kern="0" dirty="0">
                <a:effectLst/>
                <a:latin typeface="Arial" panose="020B0604020202020204" pitchFamily="34" charset="0"/>
                <a:ea typeface="Times New Roman" panose="02020603050405020304" pitchFamily="18" charset="0"/>
              </a:rPr>
              <a:t>Endotracheal Intubation (ETI) is defined as </a:t>
            </a:r>
            <a:r>
              <a:rPr lang="en-GB" sz="1800" kern="0" dirty="0">
                <a:effectLst/>
                <a:latin typeface="Arial" panose="020B0604020202020204" pitchFamily="34" charset="0"/>
                <a:ea typeface="Calibri" panose="020F0502020204030204" pitchFamily="34" charset="0"/>
              </a:rPr>
              <a:t>the insertion of an emergency breathing tube into the trachea</a:t>
            </a:r>
            <a:r>
              <a:rPr lang="en-GB" sz="1800" kern="0" dirty="0">
                <a:effectLst/>
                <a:latin typeface="Arial" panose="020B0604020202020204" pitchFamily="34" charset="0"/>
                <a:ea typeface="Times New Roman" panose="02020603050405020304" pitchFamily="18" charset="0"/>
              </a:rPr>
              <a:t> (windpipe) and is an important, high-profile procedure performed by paramedics (Wang 2012)</a:t>
            </a:r>
            <a:r>
              <a:rPr lang="en-GB" sz="1800" kern="0" dirty="0">
                <a:effectLst/>
                <a:latin typeface="Roboto" panose="02000000000000000000" pitchFamily="2" charset="0"/>
                <a:ea typeface="Times New Roman" panose="02020603050405020304" pitchFamily="18" charset="0"/>
                <a:cs typeface="Times New Roman" panose="02020603050405020304" pitchFamily="18" charset="0"/>
              </a:rPr>
              <a:t>. </a:t>
            </a:r>
            <a:endParaRPr lang="en-GB" kern="0" dirty="0">
              <a:latin typeface="Arial" panose="020B0604020202020204" pitchFamily="34" charset="0"/>
            </a:endParaRPr>
          </a:p>
          <a:p>
            <a:endParaRPr lang="en-GB" kern="0" dirty="0">
              <a:solidFill>
                <a:srgbClr val="000000"/>
              </a:solidFill>
              <a:latin typeface="Arial" panose="020B0604020202020204" pitchFamily="34" charset="0"/>
            </a:endParaRPr>
          </a:p>
          <a:p>
            <a:r>
              <a:rPr lang="en-GB" sz="1800" kern="0" dirty="0">
                <a:effectLst/>
                <a:latin typeface="Arial" panose="020B0604020202020204" pitchFamily="34" charset="0"/>
                <a:ea typeface="Calibri" panose="020F0502020204030204" pitchFamily="34" charset="0"/>
              </a:rPr>
              <a:t>Many of the United Kingdom’s (UK) ambulance services have withdrawn intubation from routine paramedic practice.  The only ambulance services in the UK who retain ETI as a core skill are in Wales and Scotland. </a:t>
            </a:r>
          </a:p>
          <a:p>
            <a:endParaRPr lang="en-GB" kern="0" dirty="0">
              <a:solidFill>
                <a:srgbClr val="000000"/>
              </a:solidFill>
              <a:latin typeface="Arial" panose="020B0604020202020204" pitchFamily="34" charset="0"/>
            </a:endParaRPr>
          </a:p>
          <a:p>
            <a:r>
              <a:rPr lang="en-GB" sz="1800" kern="0" dirty="0">
                <a:effectLst/>
                <a:latin typeface="Arial" panose="020B0604020202020204" pitchFamily="34" charset="0"/>
                <a:ea typeface="Calibri" panose="020F0502020204030204" pitchFamily="34" charset="0"/>
              </a:rPr>
              <a:t>It should be noted that Welsh Ambulance Service NHS Trust (WAST) has also been the recipient of Regulation 28 orders, in relation to airway management incidents following Coronial investigations (Courts and Tribunal Judiciary 2016). </a:t>
            </a:r>
            <a:endParaRPr lang="en-GB" kern="0"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2798123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9FF56-22C0-8ECA-E1E0-CB9521F85CC8}"/>
              </a:ext>
            </a:extLst>
          </p:cNvPr>
          <p:cNvSpPr>
            <a:spLocks noGrp="1"/>
          </p:cNvSpPr>
          <p:nvPr>
            <p:ph type="title"/>
          </p:nvPr>
        </p:nvSpPr>
        <p:spPr>
          <a:xfrm>
            <a:off x="838200" y="365125"/>
            <a:ext cx="10515600" cy="1025525"/>
          </a:xfrm>
        </p:spPr>
        <p:txBody>
          <a:bodyPr>
            <a:normAutofit/>
          </a:bodyPr>
          <a:lstStyle/>
          <a:p>
            <a:pPr algn="ctr"/>
            <a:r>
              <a:rPr lang="en-GB" sz="3600" dirty="0">
                <a:latin typeface="Arial" panose="020B0604020202020204" pitchFamily="34" charset="0"/>
                <a:cs typeface="Arial" panose="020B0604020202020204" pitchFamily="34" charset="0"/>
              </a:rPr>
              <a:t>Aims and objectives</a:t>
            </a:r>
          </a:p>
        </p:txBody>
      </p:sp>
      <p:sp>
        <p:nvSpPr>
          <p:cNvPr id="3" name="TextBox 2">
            <a:extLst>
              <a:ext uri="{FF2B5EF4-FFF2-40B4-BE49-F238E27FC236}">
                <a16:creationId xmlns:a16="http://schemas.microsoft.com/office/drawing/2014/main" id="{D1194302-8594-4952-580E-6057E80BD737}"/>
              </a:ext>
            </a:extLst>
          </p:cNvPr>
          <p:cNvSpPr txBox="1"/>
          <p:nvPr/>
        </p:nvSpPr>
        <p:spPr>
          <a:xfrm>
            <a:off x="1104900" y="1390650"/>
            <a:ext cx="10058400" cy="4812792"/>
          </a:xfrm>
          <a:prstGeom prst="rect">
            <a:avLst/>
          </a:prstGeom>
          <a:noFill/>
        </p:spPr>
        <p:txBody>
          <a:bodyPr wrap="square" rtlCol="0">
            <a:spAutoFit/>
          </a:bodyPr>
          <a:lstStyle/>
          <a:p>
            <a:pPr algn="just">
              <a:lnSpc>
                <a:spcPct val="150000"/>
              </a:lnSpc>
              <a:spcAft>
                <a:spcPts val="800"/>
              </a:spcAft>
            </a:pPr>
            <a:r>
              <a:rPr lang="en-GB" sz="1800" b="1" dirty="0">
                <a:effectLst/>
                <a:latin typeface="Arial" panose="020B0604020202020204" pitchFamily="34" charset="0"/>
                <a:ea typeface="Times New Roman" panose="02020603050405020304" pitchFamily="18" charset="0"/>
              </a:rPr>
              <a:t>Aims of the study</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rPr>
              <a:t>To identify if simulation alone provides paramedics with the confidence to apply core airway management skills and meet the best practice guidance contained in airway management policies.</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Times New Roman" panose="02020603050405020304" pitchFamily="18" charset="0"/>
              </a:rPr>
              <a:t>Objectives of Research Activity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rPr>
              <a:t>1. To research and critically evaluate the latest evidence for simulated clinical practice.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rPr>
              <a:t>2. To assess and analyse the confidence levels of paramedics who are using simulation to maintain core skills in airway management and identify patterns.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rPr>
              <a:t>3. To critically analyse the data.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Times New Roman" panose="02020603050405020304" pitchFamily="18" charset="0"/>
              </a:rPr>
              <a:t>4. To reflect on the findings section and recommend learning for future action in WAST.</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39862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191BF-C342-81E7-9A18-3D6A4304031D}"/>
              </a:ext>
            </a:extLst>
          </p:cNvPr>
          <p:cNvSpPr>
            <a:spLocks noGrp="1"/>
          </p:cNvSpPr>
          <p:nvPr>
            <p:ph type="title"/>
          </p:nvPr>
        </p:nvSpPr>
        <p:spPr>
          <a:xfrm>
            <a:off x="762000" y="1428750"/>
            <a:ext cx="10591800" cy="4838700"/>
          </a:xfrm>
        </p:spPr>
        <p:txBody>
          <a:bodyPr>
            <a:normAutofit/>
          </a:bodyPr>
          <a:lstStyle/>
          <a:p>
            <a:pPr>
              <a:lnSpc>
                <a:spcPct val="150000"/>
              </a:lnSpc>
            </a:pPr>
            <a:br>
              <a:rPr lang="en-GB" sz="1800" dirty="0">
                <a:effectLst/>
                <a:latin typeface="Arial" panose="020B0604020202020204" pitchFamily="34" charset="0"/>
                <a:ea typeface="Times New Roman" panose="02020603050405020304" pitchFamily="18" charset="0"/>
              </a:rPr>
            </a:br>
            <a:br>
              <a:rPr lang="en-GB" sz="1800" dirty="0">
                <a:effectLst/>
                <a:latin typeface="Arial" panose="020B0604020202020204" pitchFamily="34" charset="0"/>
                <a:ea typeface="Times New Roman" panose="02020603050405020304" pitchFamily="18" charset="0"/>
              </a:rPr>
            </a:br>
            <a:endParaRPr lang="en-GB" dirty="0"/>
          </a:p>
        </p:txBody>
      </p:sp>
      <p:sp>
        <p:nvSpPr>
          <p:cNvPr id="4" name="TextBox 3">
            <a:extLst>
              <a:ext uri="{FF2B5EF4-FFF2-40B4-BE49-F238E27FC236}">
                <a16:creationId xmlns:a16="http://schemas.microsoft.com/office/drawing/2014/main" id="{1CB13067-467A-63CB-34E6-B8AE58FA5132}"/>
              </a:ext>
            </a:extLst>
          </p:cNvPr>
          <p:cNvSpPr txBox="1"/>
          <p:nvPr/>
        </p:nvSpPr>
        <p:spPr>
          <a:xfrm>
            <a:off x="561975" y="1238251"/>
            <a:ext cx="10868025" cy="5355312"/>
          </a:xfrm>
          <a:prstGeom prst="rect">
            <a:avLst/>
          </a:prstGeom>
          <a:noFill/>
        </p:spPr>
        <p:txBody>
          <a:bodyPr wrap="square">
            <a:spAutoFit/>
          </a:bodyPr>
          <a:lstStyle/>
          <a:p>
            <a:pPr marL="285750" indent="-285750">
              <a:buFont typeface="Arial" panose="020B0604020202020204" pitchFamily="34" charset="0"/>
              <a:buChar char="•"/>
            </a:pPr>
            <a:endParaRPr lang="en-GB" sz="1800" kern="0" dirty="0">
              <a:effectLst/>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sz="1800" kern="0" dirty="0">
                <a:effectLst/>
                <a:latin typeface="Arial" panose="020B0604020202020204" pitchFamily="34" charset="0"/>
                <a:ea typeface="Times New Roman" panose="02020603050405020304" pitchFamily="18" charset="0"/>
              </a:rPr>
              <a:t>The research aims will be shared with participants and the researcher will inform everyone that the process is compliant with the trusts data protection policy as well as the Data Protection Act 2018.</a:t>
            </a:r>
          </a:p>
          <a:p>
            <a:r>
              <a:rPr lang="en-GB" sz="1800" kern="0" dirty="0">
                <a:effectLst/>
                <a:latin typeface="Arial" panose="020B0604020202020204" pitchFamily="34" charset="0"/>
                <a:ea typeface="Times New Roman" panose="02020603050405020304" pitchFamily="18" charset="0"/>
              </a:rPr>
              <a:t> </a:t>
            </a:r>
          </a:p>
          <a:p>
            <a:pPr marL="2857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The survey was shared via a link on email to the paramedics in each area so there was no perceived pressure to undertake the survey due to the authors position in the organisation.  </a:t>
            </a:r>
            <a:br>
              <a:rPr lang="en-GB" sz="1800" dirty="0">
                <a:effectLst/>
                <a:latin typeface="Times New Roman" panose="02020603050405020304" pitchFamily="18"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r>
              <a:rPr lang="en-GB" sz="1800" kern="0" dirty="0">
                <a:effectLst/>
                <a:latin typeface="Arial" panose="020B0604020202020204" pitchFamily="34" charset="0"/>
                <a:ea typeface="Times New Roman" panose="02020603050405020304" pitchFamily="18" charset="0"/>
              </a:rPr>
              <a:t>Verbal consent will be gained from participants in the interviews and they will be informed that their participation is voluntary, and their details will be anonymised by using a code (Person A etc). </a:t>
            </a:r>
          </a:p>
          <a:p>
            <a:endParaRPr lang="en-GB" sz="1800" kern="0" dirty="0">
              <a:effectLst/>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Participant details will be anonymised, responses to survey results will anonymous, following the interview process responses will only be referred to by code (person A etc)</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data will be stored on an Ambulance Trust provided laptop that is only accessible by the researcher, trust data protection procedures will be followed at all times.</a:t>
            </a:r>
          </a:p>
          <a:p>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Transfer of data will be through the Microsoft platform provided by the Welsh Ambulance Service NHS Trust, all of which will comply with GDPR and Data Protection Act 2018 through the trusts DPIA principles.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C75AC74-0B4F-F2DB-C2F6-EB7BDC55842F}"/>
              </a:ext>
            </a:extLst>
          </p:cNvPr>
          <p:cNvSpPr txBox="1"/>
          <p:nvPr/>
        </p:nvSpPr>
        <p:spPr>
          <a:xfrm>
            <a:off x="2867025" y="364999"/>
            <a:ext cx="6019800" cy="823174"/>
          </a:xfrm>
          <a:prstGeom prst="rect">
            <a:avLst/>
          </a:prstGeom>
          <a:noFill/>
        </p:spPr>
        <p:txBody>
          <a:bodyPr wrap="square">
            <a:spAutoFit/>
          </a:bodyPr>
          <a:lstStyle/>
          <a:p>
            <a:pPr>
              <a:lnSpc>
                <a:spcPct val="15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 Ethics and insider research</a:t>
            </a:r>
          </a:p>
        </p:txBody>
      </p:sp>
    </p:spTree>
    <p:extLst>
      <p:ext uri="{BB962C8B-B14F-4D97-AF65-F5344CB8AC3E}">
        <p14:creationId xmlns:p14="http://schemas.microsoft.com/office/powerpoint/2010/main" val="1932371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D5C97-C529-FE5D-212A-4805A784066E}"/>
              </a:ext>
            </a:extLst>
          </p:cNvPr>
          <p:cNvSpPr>
            <a:spLocks noGrp="1"/>
          </p:cNvSpPr>
          <p:nvPr>
            <p:ph type="title"/>
          </p:nvPr>
        </p:nvSpPr>
        <p:spPr/>
        <p:txBody>
          <a:bodyPr>
            <a:normAutofit/>
          </a:bodyPr>
          <a:lstStyle/>
          <a:p>
            <a:pPr algn="ctr"/>
            <a:r>
              <a:rPr lang="en-GB" sz="3600" dirty="0">
                <a:latin typeface="Arial" panose="020B0604020202020204" pitchFamily="34" charset="0"/>
                <a:cs typeface="Arial" panose="020B0604020202020204" pitchFamily="34" charset="0"/>
              </a:rPr>
              <a:t>Ethics and insider research</a:t>
            </a:r>
          </a:p>
        </p:txBody>
      </p:sp>
      <p:sp>
        <p:nvSpPr>
          <p:cNvPr id="4" name="TextBox 3">
            <a:extLst>
              <a:ext uri="{FF2B5EF4-FFF2-40B4-BE49-F238E27FC236}">
                <a16:creationId xmlns:a16="http://schemas.microsoft.com/office/drawing/2014/main" id="{CC1362CA-25F9-7BEE-95C8-6A0A815E99CC}"/>
              </a:ext>
            </a:extLst>
          </p:cNvPr>
          <p:cNvSpPr txBox="1"/>
          <p:nvPr/>
        </p:nvSpPr>
        <p:spPr>
          <a:xfrm>
            <a:off x="295275" y="1705433"/>
            <a:ext cx="11601449" cy="4993931"/>
          </a:xfrm>
          <a:prstGeom prst="rect">
            <a:avLst/>
          </a:prstGeom>
          <a:noFill/>
        </p:spPr>
        <p:txBody>
          <a:bodyPr wrap="square">
            <a:spAutoFit/>
          </a:bodyPr>
          <a:lstStyle/>
          <a:p>
            <a:pPr marL="342900" lvl="0" indent="-342900">
              <a:lnSpc>
                <a:spcPct val="150000"/>
              </a:lnSpc>
              <a:buFont typeface="+mj-lt"/>
              <a:buAutoNum type="arabicPeriod"/>
            </a:pPr>
            <a:r>
              <a:rPr lang="en-GB" sz="1800" i="1" dirty="0">
                <a:effectLst/>
                <a:latin typeface="Arial" panose="020B0604020202020204" pitchFamily="34" charset="0"/>
                <a:ea typeface="Calibri" panose="020F0502020204030204" pitchFamily="34" charset="0"/>
                <a:cs typeface="Times New Roman" panose="02020603050405020304" pitchFamily="18" charset="0"/>
              </a:rPr>
              <a:t>The author has a senior position in WAST therefore a perceived authority figure which may influence the participants, either in a positive or negative way. </a:t>
            </a:r>
          </a:p>
          <a:p>
            <a:pPr lvl="0">
              <a:lnSpc>
                <a:spcPct val="150000"/>
              </a:lnSpc>
            </a:pP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p>
          <a:p>
            <a:pPr lvl="0">
              <a:lnSpc>
                <a:spcPct val="150000"/>
              </a:lnSpc>
            </a:pPr>
            <a:r>
              <a:rPr lang="en-GB" sz="1800" kern="0" dirty="0">
                <a:effectLst/>
                <a:latin typeface="Arial" panose="020B0604020202020204" pitchFamily="34" charset="0"/>
                <a:ea typeface="Times New Roman" panose="02020603050405020304" pitchFamily="18" charset="0"/>
              </a:rPr>
              <a:t>Informed consent, recruitment, following insider research protocols, avoidance of deception are all important aspects to be given careful consideration when undertaking insider research (Costley, Elliott and Gibbs 2011). </a:t>
            </a:r>
          </a:p>
          <a:p>
            <a:pPr lvl="0">
              <a:lnSpc>
                <a:spcPct val="150000"/>
              </a:lnSpc>
            </a:pPr>
            <a:endParaRPr lang="en-GB" i="1"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i="1" dirty="0">
                <a:effectLst/>
                <a:latin typeface="Arial" panose="020B0604020202020204" pitchFamily="34" charset="0"/>
                <a:ea typeface="Calibri" panose="020F0502020204030204" pitchFamily="34" charset="0"/>
                <a:cs typeface="Times New Roman" panose="02020603050405020304" pitchFamily="18" charset="0"/>
              </a:rPr>
              <a:t>2. Motivation for undertaking the research.  The author is responsible for the clinical practice standards of clinicians in WAST and may influence the way the topic is designed</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p>
          <a:p>
            <a:pPr>
              <a:lnSpc>
                <a:spcPct val="150000"/>
              </a:lnSpc>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GB" sz="1800" kern="0" dirty="0">
                <a:effectLst/>
                <a:latin typeface="Arial" panose="020B0604020202020204" pitchFamily="34" charset="0"/>
                <a:ea typeface="Times New Roman" panose="02020603050405020304" pitchFamily="18" charset="0"/>
              </a:rPr>
              <a:t>Careful consideration into how the research was designed as to not produce a bias towards the authors professional opinions on the subject and whether they thought the aim could be implemented in WAST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2994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6B2D0-1494-8754-2973-7120BC46E4E2}"/>
              </a:ext>
            </a:extLst>
          </p:cNvPr>
          <p:cNvSpPr>
            <a:spLocks noGrp="1"/>
          </p:cNvSpPr>
          <p:nvPr>
            <p:ph type="title"/>
          </p:nvPr>
        </p:nvSpPr>
        <p:spPr>
          <a:xfrm>
            <a:off x="646111" y="452718"/>
            <a:ext cx="9404723" cy="747432"/>
          </a:xfrm>
        </p:spPr>
        <p:txBody>
          <a:bodyPr/>
          <a:lstStyle/>
          <a:p>
            <a:r>
              <a:rPr lang="en-GB" sz="3600" dirty="0">
                <a:latin typeface="Arial" panose="020B0604020202020204" pitchFamily="34" charset="0"/>
                <a:cs typeface="Arial" panose="020B0604020202020204" pitchFamily="34" charset="0"/>
              </a:rPr>
              <a:t>What does the literature say?</a:t>
            </a:r>
          </a:p>
        </p:txBody>
      </p:sp>
      <p:sp>
        <p:nvSpPr>
          <p:cNvPr id="4" name="TextBox 3">
            <a:extLst>
              <a:ext uri="{FF2B5EF4-FFF2-40B4-BE49-F238E27FC236}">
                <a16:creationId xmlns:a16="http://schemas.microsoft.com/office/drawing/2014/main" id="{E98C9E9A-0D2B-A329-4266-D102CCFCCE49}"/>
              </a:ext>
            </a:extLst>
          </p:cNvPr>
          <p:cNvSpPr txBox="1"/>
          <p:nvPr/>
        </p:nvSpPr>
        <p:spPr>
          <a:xfrm>
            <a:off x="819149" y="1447800"/>
            <a:ext cx="10296525" cy="5028236"/>
          </a:xfrm>
          <a:prstGeom prst="rect">
            <a:avLst/>
          </a:prstGeom>
          <a:noFill/>
        </p:spPr>
        <p:txBody>
          <a:bodyPr wrap="square">
            <a:spAutoFit/>
          </a:bodyPr>
          <a:lstStyle/>
          <a:p>
            <a:pPr>
              <a:lnSpc>
                <a:spcPct val="150000"/>
              </a:lnSpc>
            </a:pPr>
            <a:r>
              <a:rPr lang="en-GB" sz="1800" spc="-40" dirty="0">
                <a:effectLst/>
                <a:latin typeface="Arial" panose="020B0604020202020204" pitchFamily="34" charset="0"/>
                <a:ea typeface="Calibri" panose="020F0502020204030204" pitchFamily="34" charset="0"/>
              </a:rPr>
              <a:t>The literature review established the nexus between self-confidence, competence, learner satisfaction and simulation-based learning. </a:t>
            </a:r>
          </a:p>
          <a:p>
            <a:pPr>
              <a:lnSpc>
                <a:spcPct val="150000"/>
              </a:lnSpc>
            </a:pPr>
            <a:endParaRPr lang="en-GB" sz="1800" spc="-40" dirty="0">
              <a:effectLst/>
              <a:latin typeface="Arial" panose="020B0604020202020204" pitchFamily="34" charset="0"/>
              <a:ea typeface="Calibri" panose="020F0502020204030204" pitchFamily="34" charset="0"/>
            </a:endParaRPr>
          </a:p>
          <a:p>
            <a:pPr>
              <a:lnSpc>
                <a:spcPct val="150000"/>
              </a:lnSpc>
            </a:pPr>
            <a:r>
              <a:rPr lang="en-GB" sz="1800" spc="-40" dirty="0">
                <a:effectLst/>
                <a:latin typeface="Arial" panose="020B0604020202020204" pitchFamily="34" charset="0"/>
                <a:ea typeface="Calibri" panose="020F0502020204030204" pitchFamily="34" charset="0"/>
              </a:rPr>
              <a:t>The review highlights some of the challenges that have hindered the effectiveness of simulation in paramedics training which include technological constraints and high costs. </a:t>
            </a:r>
          </a:p>
          <a:p>
            <a:pPr>
              <a:lnSpc>
                <a:spcPct val="150000"/>
              </a:lnSpc>
            </a:pPr>
            <a:endParaRPr lang="en-GB" sz="1800" spc="-40" dirty="0">
              <a:effectLst/>
              <a:latin typeface="Arial" panose="020B0604020202020204" pitchFamily="34" charset="0"/>
              <a:ea typeface="Calibri" panose="020F0502020204030204" pitchFamily="34" charset="0"/>
            </a:endParaRPr>
          </a:p>
          <a:p>
            <a:pPr>
              <a:lnSpc>
                <a:spcPct val="150000"/>
              </a:lnSpc>
            </a:pPr>
            <a:r>
              <a:rPr lang="en-GB" sz="1800" spc="-40" dirty="0">
                <a:effectLst/>
                <a:latin typeface="Arial" panose="020B0604020202020204" pitchFamily="34" charset="0"/>
                <a:ea typeface="Calibri" panose="020F0502020204030204" pitchFamily="34" charset="0"/>
              </a:rPr>
              <a:t>While the review provides resourceful insights regarding the effectiveness of simulation in paramedics training, literature gaps are also present in research concerning this field. </a:t>
            </a:r>
          </a:p>
          <a:p>
            <a:pPr>
              <a:lnSpc>
                <a:spcPct val="150000"/>
              </a:lnSpc>
            </a:pPr>
            <a:endParaRPr lang="en-GB" sz="1800" spc="-40" dirty="0">
              <a:effectLst/>
              <a:latin typeface="Arial" panose="020B0604020202020204" pitchFamily="34" charset="0"/>
              <a:ea typeface="Calibri" panose="020F0502020204030204" pitchFamily="34" charset="0"/>
            </a:endParaRPr>
          </a:p>
          <a:p>
            <a:pPr>
              <a:lnSpc>
                <a:spcPct val="150000"/>
              </a:lnSpc>
            </a:pPr>
            <a:r>
              <a:rPr lang="en-GB" sz="1800" spc="-40" dirty="0">
                <a:effectLst/>
                <a:latin typeface="Arial" panose="020B0604020202020204" pitchFamily="34" charset="0"/>
                <a:ea typeface="Calibri" panose="020F0502020204030204" pitchFamily="34" charset="0"/>
              </a:rPr>
              <a:t>Future research is recommended to explore the transfer of competence in simulation training into actual field activities. Furthermore, future research should investigate the success of simulation training on patient outcomes, including mortality and morbidity.</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62984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11AA2-640F-3F5F-57C6-E362C3ACA187}"/>
              </a:ext>
            </a:extLst>
          </p:cNvPr>
          <p:cNvSpPr>
            <a:spLocks noGrp="1"/>
          </p:cNvSpPr>
          <p:nvPr>
            <p:ph type="title"/>
          </p:nvPr>
        </p:nvSpPr>
        <p:spPr>
          <a:xfrm>
            <a:off x="646111" y="452718"/>
            <a:ext cx="9404723" cy="785532"/>
          </a:xfrm>
        </p:spPr>
        <p:txBody>
          <a:bodyPr/>
          <a:lstStyle/>
          <a:p>
            <a:pPr algn="ctr"/>
            <a:r>
              <a:rPr lang="en-GB" sz="3600" dirty="0">
                <a:latin typeface="Arial" panose="020B0604020202020204" pitchFamily="34" charset="0"/>
                <a:cs typeface="Arial" panose="020B0604020202020204" pitchFamily="34" charset="0"/>
              </a:rPr>
              <a:t>Methodology </a:t>
            </a:r>
          </a:p>
        </p:txBody>
      </p:sp>
      <p:sp>
        <p:nvSpPr>
          <p:cNvPr id="4" name="TextBox 3">
            <a:extLst>
              <a:ext uri="{FF2B5EF4-FFF2-40B4-BE49-F238E27FC236}">
                <a16:creationId xmlns:a16="http://schemas.microsoft.com/office/drawing/2014/main" id="{5E3948AE-5DB2-303D-634B-A9647DE9EFA4}"/>
              </a:ext>
            </a:extLst>
          </p:cNvPr>
          <p:cNvSpPr txBox="1"/>
          <p:nvPr/>
        </p:nvSpPr>
        <p:spPr>
          <a:xfrm>
            <a:off x="895349" y="1143000"/>
            <a:ext cx="10315575" cy="4612738"/>
          </a:xfrm>
          <a:prstGeom prst="rect">
            <a:avLst/>
          </a:prstGeom>
          <a:noFill/>
        </p:spPr>
        <p:txBody>
          <a:bodyPr wrap="square">
            <a:spAutoFit/>
          </a:bodyPr>
          <a:lstStyle/>
          <a:p>
            <a:pPr>
              <a:lnSpc>
                <a:spcPct val="150000"/>
              </a:lnSpc>
            </a:pPr>
            <a:r>
              <a:rPr lang="en-GB" sz="1800" kern="0" dirty="0">
                <a:effectLst/>
                <a:latin typeface="Arial" panose="020B0604020202020204" pitchFamily="34" charset="0"/>
                <a:ea typeface="Calibri" panose="020F0502020204030204" pitchFamily="34" charset="0"/>
              </a:rPr>
              <a:t>A video presentation by David James (2015) to doctoral centre students in Wales used the metaphor of an iceberg to explain how methods were what you ended up doing and just below the surface was the methodology</a:t>
            </a:r>
          </a:p>
          <a:p>
            <a:pPr>
              <a:lnSpc>
                <a:spcPct val="150000"/>
              </a:lnSpc>
            </a:pPr>
            <a:endParaRPr lang="en-GB" kern="0" dirty="0">
              <a:latin typeface="Arial" panose="020B0604020202020204" pitchFamily="34" charset="0"/>
              <a:ea typeface="Times New Roman" panose="02020603050405020304" pitchFamily="18" charset="0"/>
            </a:endParaRPr>
          </a:p>
          <a:p>
            <a:pPr>
              <a:lnSpc>
                <a:spcPct val="150000"/>
              </a:lnSpc>
            </a:pPr>
            <a:r>
              <a:rPr lang="en-GB" sz="1800" kern="0" dirty="0">
                <a:effectLst/>
                <a:latin typeface="Arial" panose="020B0604020202020204" pitchFamily="34" charset="0"/>
                <a:ea typeface="Times New Roman" panose="02020603050405020304" pitchFamily="18" charset="0"/>
              </a:rPr>
              <a:t>Initial approach was the constructivist paradigm with multiple realities, this paradigm fits well with the authors beliefs and values and can relate this to their own learning experiences.</a:t>
            </a:r>
          </a:p>
          <a:p>
            <a:pPr>
              <a:lnSpc>
                <a:spcPct val="150000"/>
              </a:lnSpc>
            </a:pPr>
            <a:endParaRPr lang="en-GB" kern="0" dirty="0">
              <a:latin typeface="Arial" panose="020B0604020202020204" pitchFamily="34" charset="0"/>
              <a:ea typeface="Times New Roman" panose="02020603050405020304" pitchFamily="18" charset="0"/>
            </a:endParaRPr>
          </a:p>
          <a:p>
            <a:pPr>
              <a:lnSpc>
                <a:spcPct val="150000"/>
              </a:lnSpc>
            </a:pPr>
            <a:r>
              <a:rPr lang="en-GB" sz="1800" kern="0" dirty="0">
                <a:effectLst/>
                <a:latin typeface="Arial" panose="020B0604020202020204" pitchFamily="34" charset="0"/>
                <a:ea typeface="Times New Roman" panose="02020603050405020304" pitchFamily="18" charset="0"/>
              </a:rPr>
              <a:t>However, this changed after deliberating on which model to use for the research and a mixed method approach was decided upon. Creswell and Plano Clark (2011) describe four paradigms, one of </a:t>
            </a:r>
            <a:r>
              <a:rPr lang="en-GB" kern="0" dirty="0">
                <a:latin typeface="Arial" panose="020B0604020202020204" pitchFamily="34" charset="0"/>
                <a:ea typeface="Times New Roman" panose="02020603050405020304" pitchFamily="18" charset="0"/>
              </a:rPr>
              <a:t>which is </a:t>
            </a:r>
            <a:r>
              <a:rPr lang="en-GB" sz="1800" kern="0" dirty="0">
                <a:effectLst/>
                <a:latin typeface="Arial" panose="020B0604020202020204" pitchFamily="34" charset="0"/>
                <a:ea typeface="Times New Roman" panose="02020603050405020304" pitchFamily="18" charset="0"/>
              </a:rPr>
              <a:t>pragmatism where the researcher focusses on framing and answering the research question</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78528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9A1D1-F39A-1197-C612-0337D70BDBB9}"/>
              </a:ext>
            </a:extLst>
          </p:cNvPr>
          <p:cNvSpPr>
            <a:spLocks noGrp="1"/>
          </p:cNvSpPr>
          <p:nvPr>
            <p:ph type="title"/>
          </p:nvPr>
        </p:nvSpPr>
        <p:spPr>
          <a:xfrm>
            <a:off x="838200" y="365125"/>
            <a:ext cx="10515600" cy="777875"/>
          </a:xfrm>
        </p:spPr>
        <p:txBody>
          <a:bodyPr>
            <a:normAutofit/>
          </a:bodyPr>
          <a:lstStyle/>
          <a:p>
            <a:pPr algn="ctr"/>
            <a:r>
              <a:rPr lang="en-GB" sz="3600" dirty="0">
                <a:latin typeface="Arial" panose="020B0604020202020204" pitchFamily="34" charset="0"/>
                <a:cs typeface="Arial" panose="020B0604020202020204" pitchFamily="34" charset="0"/>
              </a:rPr>
              <a:t>Methods</a:t>
            </a:r>
          </a:p>
        </p:txBody>
      </p:sp>
      <p:sp>
        <p:nvSpPr>
          <p:cNvPr id="6" name="TextBox 5">
            <a:extLst>
              <a:ext uri="{FF2B5EF4-FFF2-40B4-BE49-F238E27FC236}">
                <a16:creationId xmlns:a16="http://schemas.microsoft.com/office/drawing/2014/main" id="{553E5638-449A-E345-DDEB-CF956A9C1008}"/>
              </a:ext>
            </a:extLst>
          </p:cNvPr>
          <p:cNvSpPr txBox="1"/>
          <p:nvPr/>
        </p:nvSpPr>
        <p:spPr>
          <a:xfrm>
            <a:off x="640080" y="849630"/>
            <a:ext cx="14994255" cy="4339650"/>
          </a:xfrm>
          <a:prstGeom prst="rect">
            <a:avLst/>
          </a:prstGeom>
          <a:noFill/>
        </p:spPr>
        <p:txBody>
          <a:bodyPr wrap="square">
            <a:spAutoFit/>
          </a:bodyPr>
          <a:lstStyle/>
          <a:p>
            <a:pPr marL="285750" indent="-285750">
              <a:buFont typeface="Arial" panose="020B0604020202020204" pitchFamily="34" charset="0"/>
              <a:buChar char="•"/>
            </a:pPr>
            <a:r>
              <a:rPr lang="en-GB" sz="2000" b="1" kern="0" dirty="0">
                <a:effectLst/>
                <a:latin typeface="Arial" panose="020B0604020202020204" pitchFamily="34" charset="0"/>
                <a:ea typeface="Times New Roman" panose="02020603050405020304" pitchFamily="18" charset="0"/>
              </a:rPr>
              <a:t>Semi-structured interviews</a:t>
            </a:r>
          </a:p>
          <a:p>
            <a:pPr marL="285750" indent="-285750">
              <a:buFont typeface="Arial" panose="020B0604020202020204" pitchFamily="34" charset="0"/>
              <a:buChar char="•"/>
            </a:pPr>
            <a:r>
              <a:rPr lang="en-GB" sz="2000" kern="0" dirty="0">
                <a:latin typeface="Arial" panose="020B0604020202020204" pitchFamily="34" charset="0"/>
              </a:rPr>
              <a:t>Interviewer effect</a:t>
            </a:r>
          </a:p>
          <a:p>
            <a:pPr marL="285750" indent="-285750">
              <a:buFont typeface="Arial" panose="020B0604020202020204" pitchFamily="34" charset="0"/>
              <a:buChar char="•"/>
            </a:pPr>
            <a:r>
              <a:rPr lang="en-GB" sz="2000" kern="0" dirty="0">
                <a:latin typeface="Arial" panose="020B0604020202020204" pitchFamily="34" charset="0"/>
              </a:rPr>
              <a:t>Venue</a:t>
            </a:r>
          </a:p>
          <a:p>
            <a:pPr marL="285750" indent="-285750">
              <a:buFont typeface="Arial" panose="020B0604020202020204" pitchFamily="34" charset="0"/>
              <a:buChar char="•"/>
            </a:pPr>
            <a:r>
              <a:rPr lang="en-GB" sz="2000" kern="0" dirty="0">
                <a:latin typeface="Arial" panose="020B0604020202020204" pitchFamily="34" charset="0"/>
              </a:rPr>
              <a:t>Technique</a:t>
            </a:r>
          </a:p>
          <a:p>
            <a:pPr marL="285750" indent="-285750">
              <a:buFont typeface="Arial" panose="020B0604020202020204" pitchFamily="34" charset="0"/>
              <a:buChar char="•"/>
            </a:pPr>
            <a:r>
              <a:rPr lang="en-GB" sz="2000" kern="0" dirty="0">
                <a:latin typeface="Arial" panose="020B0604020202020204" pitchFamily="34" charset="0"/>
              </a:rPr>
              <a:t>Listening</a:t>
            </a:r>
          </a:p>
          <a:p>
            <a:pPr marL="285750" indent="-285750">
              <a:buFont typeface="Arial" panose="020B0604020202020204" pitchFamily="34" charset="0"/>
              <a:buChar char="•"/>
            </a:pPr>
            <a:r>
              <a:rPr lang="en-GB" sz="2000" kern="0" dirty="0">
                <a:latin typeface="Arial" panose="020B0604020202020204" pitchFamily="34" charset="0"/>
              </a:rPr>
              <a:t>Non uniform</a:t>
            </a:r>
          </a:p>
          <a:p>
            <a:pPr marL="285750" indent="-285750">
              <a:buFont typeface="Arial" panose="020B0604020202020204" pitchFamily="34" charset="0"/>
              <a:buChar char="•"/>
            </a:pPr>
            <a:endParaRPr lang="en-GB" sz="2000" kern="0" dirty="0">
              <a:latin typeface="Arial" panose="020B0604020202020204" pitchFamily="34" charset="0"/>
            </a:endParaRPr>
          </a:p>
          <a:p>
            <a:pPr marL="285750" indent="-285750">
              <a:buFont typeface="Arial" panose="020B0604020202020204" pitchFamily="34" charset="0"/>
              <a:buChar char="•"/>
            </a:pPr>
            <a:endParaRPr lang="en-GB" kern="0" dirty="0">
              <a:latin typeface="Arial" panose="020B0604020202020204" pitchFamily="34" charset="0"/>
            </a:endParaRPr>
          </a:p>
          <a:p>
            <a:pPr marL="285750" indent="-285750">
              <a:buFont typeface="Arial" panose="020B0604020202020204" pitchFamily="34" charset="0"/>
              <a:buChar char="•"/>
            </a:pPr>
            <a:endParaRPr lang="en-GB" kern="0" dirty="0">
              <a:latin typeface="Arial" panose="020B0604020202020204" pitchFamily="34" charset="0"/>
            </a:endParaRPr>
          </a:p>
          <a:p>
            <a:pPr marL="285750" indent="-285750">
              <a:buFont typeface="Arial" panose="020B0604020202020204" pitchFamily="34" charset="0"/>
              <a:buChar char="•"/>
            </a:pPr>
            <a:r>
              <a:rPr lang="en-GB" sz="2000" b="1" kern="0" dirty="0">
                <a:latin typeface="Arial" panose="020B0604020202020204" pitchFamily="34" charset="0"/>
              </a:rPr>
              <a:t>Survey:</a:t>
            </a:r>
          </a:p>
          <a:p>
            <a:pPr marL="285750" indent="-285750">
              <a:buFont typeface="Arial" panose="020B0604020202020204" pitchFamily="34" charset="0"/>
              <a:buChar char="•"/>
            </a:pPr>
            <a:r>
              <a:rPr lang="en-GB" sz="2000" kern="0" dirty="0">
                <a:latin typeface="Arial" panose="020B0604020202020204" pitchFamily="34" charset="0"/>
              </a:rPr>
              <a:t>Sample size</a:t>
            </a:r>
          </a:p>
          <a:p>
            <a:pPr marL="285750" indent="-285750">
              <a:buFont typeface="Arial" panose="020B0604020202020204" pitchFamily="34" charset="0"/>
              <a:buChar char="•"/>
            </a:pPr>
            <a:r>
              <a:rPr lang="en-GB" sz="2000" kern="0" dirty="0">
                <a:latin typeface="Arial" panose="020B0604020202020204" pitchFamily="34" charset="0"/>
              </a:rPr>
              <a:t>Population</a:t>
            </a:r>
          </a:p>
          <a:p>
            <a:pPr marL="285750" indent="-285750">
              <a:buFont typeface="Arial" panose="020B0604020202020204" pitchFamily="34" charset="0"/>
              <a:buChar char="•"/>
            </a:pPr>
            <a:r>
              <a:rPr lang="en-GB" sz="2000" kern="0" dirty="0">
                <a:latin typeface="Arial" panose="020B0604020202020204" pitchFamily="34" charset="0"/>
              </a:rPr>
              <a:t>Construct of questions</a:t>
            </a:r>
          </a:p>
          <a:p>
            <a:pPr marL="285750" indent="-285750">
              <a:buFont typeface="Arial" panose="020B0604020202020204" pitchFamily="34" charset="0"/>
              <a:buChar char="•"/>
            </a:pPr>
            <a:r>
              <a:rPr lang="en-GB" sz="2000" kern="0" dirty="0">
                <a:latin typeface="Arial" panose="020B0604020202020204" pitchFamily="34" charset="0"/>
              </a:rPr>
              <a:t>Randomisation</a:t>
            </a:r>
            <a:endParaRPr lang="en-GB" sz="2000" dirty="0"/>
          </a:p>
        </p:txBody>
      </p:sp>
      <p:pic>
        <p:nvPicPr>
          <p:cNvPr id="2050" name="Picture 2" descr="Image result for survey monkey">
            <a:extLst>
              <a:ext uri="{FF2B5EF4-FFF2-40B4-BE49-F238E27FC236}">
                <a16:creationId xmlns:a16="http://schemas.microsoft.com/office/drawing/2014/main" id="{CF8C98CB-30CC-08F6-35D8-A0CD7E0C14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03591" y="4406900"/>
            <a:ext cx="4524375" cy="20859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related image detail">
            <a:extLst>
              <a:ext uri="{FF2B5EF4-FFF2-40B4-BE49-F238E27FC236}">
                <a16:creationId xmlns:a16="http://schemas.microsoft.com/office/drawing/2014/main" id="{6FEF8BD5-43F5-744C-C716-D403C6C54F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410" y="1730693"/>
            <a:ext cx="3874000" cy="299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341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0E518-B355-C366-45E6-F4ACD029467B}"/>
              </a:ext>
            </a:extLst>
          </p:cNvPr>
          <p:cNvSpPr>
            <a:spLocks noGrp="1"/>
          </p:cNvSpPr>
          <p:nvPr>
            <p:ph type="title"/>
          </p:nvPr>
        </p:nvSpPr>
        <p:spPr>
          <a:xfrm>
            <a:off x="646111" y="452718"/>
            <a:ext cx="9404723" cy="680757"/>
          </a:xfrm>
        </p:spPr>
        <p:txBody>
          <a:bodyPr/>
          <a:lstStyle/>
          <a:p>
            <a:pPr algn="ctr"/>
            <a:r>
              <a:rPr lang="en-GB" sz="3600" dirty="0">
                <a:latin typeface="Arial" panose="020B0604020202020204" pitchFamily="34" charset="0"/>
                <a:cs typeface="Arial" panose="020B0604020202020204" pitchFamily="34" charset="0"/>
              </a:rPr>
              <a:t>Data analysis</a:t>
            </a:r>
          </a:p>
        </p:txBody>
      </p:sp>
      <p:sp>
        <p:nvSpPr>
          <p:cNvPr id="4" name="TextBox 3">
            <a:extLst>
              <a:ext uri="{FF2B5EF4-FFF2-40B4-BE49-F238E27FC236}">
                <a16:creationId xmlns:a16="http://schemas.microsoft.com/office/drawing/2014/main" id="{A4A39F60-3147-022E-17B8-EFDE14E4C395}"/>
              </a:ext>
            </a:extLst>
          </p:cNvPr>
          <p:cNvSpPr txBox="1"/>
          <p:nvPr/>
        </p:nvSpPr>
        <p:spPr>
          <a:xfrm>
            <a:off x="552449" y="1133475"/>
            <a:ext cx="10601325" cy="3660105"/>
          </a:xfrm>
          <a:prstGeom prst="rect">
            <a:avLst/>
          </a:prstGeom>
          <a:noFill/>
        </p:spPr>
        <p:txBody>
          <a:bodyPr wrap="square">
            <a:spAutoFit/>
          </a:bodyPr>
          <a:lstStyle/>
          <a:p>
            <a:pPr>
              <a:lnSpc>
                <a:spcPct val="150000"/>
              </a:lnSpc>
            </a:pPr>
            <a:r>
              <a:rPr lang="en-GB" sz="1800" dirty="0">
                <a:effectLst/>
                <a:latin typeface="Arial" panose="020B0604020202020204" pitchFamily="34" charset="0"/>
                <a:ea typeface="Times New Roman" panose="02020603050405020304" pitchFamily="18" charset="0"/>
              </a:rPr>
              <a:t>The analysis determined measurements of central tendency (mean and median) as well as measures of dispersal (range and standard deviation).</a:t>
            </a:r>
          </a:p>
          <a:p>
            <a:pPr>
              <a:lnSpc>
                <a:spcPct val="150000"/>
              </a:lnSpc>
            </a:pPr>
            <a:endParaRPr lang="en-GB" dirty="0">
              <a:latin typeface="Arial" panose="020B0604020202020204" pitchFamily="34" charset="0"/>
              <a:ea typeface="Times New Roman" panose="02020603050405020304" pitchFamily="18" charset="0"/>
            </a:endParaRPr>
          </a:p>
          <a:p>
            <a:pPr>
              <a:lnSpc>
                <a:spcPct val="150000"/>
              </a:lnSpc>
            </a:pPr>
            <a:r>
              <a:rPr lang="en-GB" sz="1800" kern="0" spc="-40" dirty="0">
                <a:solidFill>
                  <a:srgbClr val="000000"/>
                </a:solidFill>
                <a:effectLst/>
                <a:latin typeface="Arial" panose="020B0604020202020204" pitchFamily="34" charset="0"/>
                <a:ea typeface="Calibri" panose="020F0502020204030204" pitchFamily="34" charset="0"/>
              </a:rPr>
              <a:t> </a:t>
            </a:r>
            <a:r>
              <a:rPr lang="en-GB" sz="1800" kern="0" dirty="0">
                <a:effectLst/>
                <a:latin typeface="Arial" panose="020B0604020202020204" pitchFamily="34" charset="0"/>
                <a:ea typeface="Times New Roman" panose="02020603050405020304" pitchFamily="18" charset="0"/>
              </a:rPr>
              <a:t>The response rate to the survey was low at 29% which means a nonresponse bias of 71% which affects the validity and reliability of the survey findings and that the findings could not be judged to be representative of the population</a:t>
            </a:r>
          </a:p>
          <a:p>
            <a:pPr>
              <a:lnSpc>
                <a:spcPct val="150000"/>
              </a:lnSpc>
            </a:pPr>
            <a:endParaRPr lang="en-GB" kern="0" dirty="0">
              <a:latin typeface="Arial" panose="020B0604020202020204" pitchFamily="34" charset="0"/>
              <a:ea typeface="Times New Roman" panose="02020603050405020304" pitchFamily="18" charset="0"/>
            </a:endParaRPr>
          </a:p>
          <a:p>
            <a:pPr>
              <a:lnSpc>
                <a:spcPct val="150000"/>
              </a:lnSpc>
            </a:pPr>
            <a:endParaRPr lang="en-GB" sz="1800" dirty="0">
              <a:effectLst/>
              <a:latin typeface="Times New Roman" panose="02020603050405020304" pitchFamily="18" charset="0"/>
              <a:ea typeface="Times New Roman" panose="02020603050405020304" pitchFamily="18" charset="0"/>
            </a:endParaRPr>
          </a:p>
          <a:p>
            <a:pPr>
              <a:lnSpc>
                <a:spcPct val="150000"/>
              </a:lnSpc>
            </a:pPr>
            <a:endParaRPr lang="en-GB" sz="1200" dirty="0">
              <a:effectLst/>
              <a:latin typeface="Times New Roman" panose="02020603050405020304" pitchFamily="18" charset="0"/>
              <a:ea typeface="Times New Roman" panose="02020603050405020304" pitchFamily="18" charset="0"/>
            </a:endParaRPr>
          </a:p>
        </p:txBody>
      </p:sp>
      <p:graphicFrame>
        <p:nvGraphicFramePr>
          <p:cNvPr id="5" name="Chart 4">
            <a:extLst>
              <a:ext uri="{FF2B5EF4-FFF2-40B4-BE49-F238E27FC236}">
                <a16:creationId xmlns:a16="http://schemas.microsoft.com/office/drawing/2014/main" id="{75A1B176-6B17-533D-1709-5976923929E7}"/>
              </a:ext>
            </a:extLst>
          </p:cNvPr>
          <p:cNvGraphicFramePr/>
          <p:nvPr>
            <p:extLst>
              <p:ext uri="{D42A27DB-BD31-4B8C-83A1-F6EECF244321}">
                <p14:modId xmlns:p14="http://schemas.microsoft.com/office/powerpoint/2010/main" val="2812742350"/>
              </p:ext>
            </p:extLst>
          </p:nvPr>
        </p:nvGraphicFramePr>
        <p:xfrm>
          <a:off x="3128010" y="3886800"/>
          <a:ext cx="5651500" cy="23622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046780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378F5-48E8-EF8A-7399-388A4B71736A}"/>
              </a:ext>
            </a:extLst>
          </p:cNvPr>
          <p:cNvSpPr>
            <a:spLocks noGrp="1"/>
          </p:cNvSpPr>
          <p:nvPr>
            <p:ph type="title"/>
          </p:nvPr>
        </p:nvSpPr>
        <p:spPr>
          <a:xfrm>
            <a:off x="646111" y="452718"/>
            <a:ext cx="9404723" cy="796962"/>
          </a:xfrm>
        </p:spPr>
        <p:txBody>
          <a:bodyPr/>
          <a:lstStyle/>
          <a:p>
            <a:pPr algn="ctr"/>
            <a:r>
              <a:rPr lang="en-GB" sz="3600" dirty="0">
                <a:latin typeface="Arial" panose="020B0604020202020204" pitchFamily="34" charset="0"/>
                <a:cs typeface="Arial" panose="020B0604020202020204" pitchFamily="34" charset="0"/>
              </a:rPr>
              <a:t>Diverging stacked bar chart</a:t>
            </a:r>
          </a:p>
        </p:txBody>
      </p:sp>
      <p:graphicFrame>
        <p:nvGraphicFramePr>
          <p:cNvPr id="3" name="Chart 2">
            <a:extLst>
              <a:ext uri="{FF2B5EF4-FFF2-40B4-BE49-F238E27FC236}">
                <a16:creationId xmlns:a16="http://schemas.microsoft.com/office/drawing/2014/main" id="{10BAB525-3890-A443-677E-EF869BD38CA2}"/>
              </a:ext>
            </a:extLst>
          </p:cNvPr>
          <p:cNvGraphicFramePr/>
          <p:nvPr>
            <p:extLst>
              <p:ext uri="{D42A27DB-BD31-4B8C-83A1-F6EECF244321}">
                <p14:modId xmlns:p14="http://schemas.microsoft.com/office/powerpoint/2010/main" val="3500329085"/>
              </p:ext>
            </p:extLst>
          </p:nvPr>
        </p:nvGraphicFramePr>
        <p:xfrm>
          <a:off x="571500" y="1249680"/>
          <a:ext cx="11144250" cy="532257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970011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68678-905A-40F6-072A-FE5D7F62EC79}"/>
              </a:ext>
            </a:extLst>
          </p:cNvPr>
          <p:cNvSpPr>
            <a:spLocks noGrp="1"/>
          </p:cNvSpPr>
          <p:nvPr>
            <p:ph type="title"/>
          </p:nvPr>
        </p:nvSpPr>
        <p:spPr>
          <a:xfrm>
            <a:off x="646111" y="452718"/>
            <a:ext cx="9404723" cy="690282"/>
          </a:xfrm>
        </p:spPr>
        <p:txBody>
          <a:bodyPr/>
          <a:lstStyle/>
          <a:p>
            <a:pPr algn="ctr"/>
            <a:r>
              <a:rPr lang="en-GB" sz="3600" dirty="0">
                <a:latin typeface="Arial" panose="020B0604020202020204" pitchFamily="34" charset="0"/>
                <a:cs typeface="Arial" panose="020B0604020202020204" pitchFamily="34" charset="0"/>
              </a:rPr>
              <a:t>Interview analysis</a:t>
            </a:r>
          </a:p>
        </p:txBody>
      </p:sp>
      <p:sp>
        <p:nvSpPr>
          <p:cNvPr id="4" name="TextBox 3">
            <a:extLst>
              <a:ext uri="{FF2B5EF4-FFF2-40B4-BE49-F238E27FC236}">
                <a16:creationId xmlns:a16="http://schemas.microsoft.com/office/drawing/2014/main" id="{0EBE6528-B73A-CB5B-E660-98E644692384}"/>
              </a:ext>
            </a:extLst>
          </p:cNvPr>
          <p:cNvSpPr txBox="1"/>
          <p:nvPr/>
        </p:nvSpPr>
        <p:spPr>
          <a:xfrm>
            <a:off x="646111" y="1143001"/>
            <a:ext cx="10783889" cy="5402889"/>
          </a:xfrm>
          <a:prstGeom prst="rect">
            <a:avLst/>
          </a:prstGeom>
          <a:noFill/>
        </p:spPr>
        <p:txBody>
          <a:bodyPr wrap="square">
            <a:spAutoFit/>
          </a:bodyPr>
          <a:lstStyle/>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An awareness of having what was described as a subject matter expert included in the training, this was in reference to hospital staff such as consultant anaesthetists and Operating Department Practitioners in a hospital environment with human subjects.</a:t>
            </a:r>
          </a:p>
          <a:p>
            <a:pPr marL="342900" lvl="0" indent="-342900">
              <a:lnSpc>
                <a:spcPct val="150000"/>
              </a:lnSpc>
              <a:buFont typeface="Symbol" panose="05050102010706020507" pitchFamily="18" charset="2"/>
              <a:buChar char=""/>
            </a:pPr>
            <a:endParaRPr lang="en-GB"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Some participants felt they were placed under too much pressure in the hospital environment and did not feel the experience was beneficial to their learning style.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kern="0" dirty="0">
                <a:effectLst/>
                <a:latin typeface="Arial" panose="020B0604020202020204" pitchFamily="34" charset="0"/>
                <a:ea typeface="Times New Roman" panose="02020603050405020304" pitchFamily="18" charset="0"/>
              </a:rPr>
              <a:t>More clinical supervision post-graduation, especially until a certain number of intubations had been achieved.  There wasn’t a number given but respondents accepted that it might be different for each individual</a:t>
            </a:r>
          </a:p>
          <a:p>
            <a:pPr marL="342900" lvl="0" indent="-342900">
              <a:lnSpc>
                <a:spcPct val="150000"/>
              </a:lnSpc>
              <a:buFont typeface="Symbol" panose="05050102010706020507" pitchFamily="18" charset="2"/>
              <a:buChar char=""/>
            </a:pPr>
            <a:endParaRPr lang="en-GB" sz="1800" kern="0" dirty="0">
              <a:effectLst/>
              <a:latin typeface="Arial" panose="020B0604020202020204" pitchFamily="34" charset="0"/>
              <a:ea typeface="Times New Roman" panose="02020603050405020304" pitchFamily="18" charset="0"/>
            </a:endParaRPr>
          </a:p>
          <a:p>
            <a:pPr marL="342900" indent="-342900">
              <a:lnSpc>
                <a:spcPct val="150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No one believed that removing the hospital placement element of the training would be a benefit, in fact, all said during the interviews that it was an essential component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1521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21879-DFD3-D5C8-2007-8AFAF44C685B}"/>
              </a:ext>
            </a:extLst>
          </p:cNvPr>
          <p:cNvSpPr>
            <a:spLocks noGrp="1"/>
          </p:cNvSpPr>
          <p:nvPr>
            <p:ph type="title"/>
          </p:nvPr>
        </p:nvSpPr>
        <p:spPr>
          <a:xfrm>
            <a:off x="646111" y="452717"/>
            <a:ext cx="9404723" cy="1214157"/>
          </a:xfrm>
        </p:spPr>
        <p:txBody>
          <a:bodyPr/>
          <a:lstStyle/>
          <a:p>
            <a:pPr algn="ctr"/>
            <a:r>
              <a:rPr lang="en-GB" sz="3600" dirty="0">
                <a:latin typeface="Arial" panose="020B0604020202020204" pitchFamily="34" charset="0"/>
                <a:cs typeface="Arial" panose="020B0604020202020204" pitchFamily="34" charset="0"/>
              </a:rPr>
              <a:t>Conclusions and recommendations for WAST</a:t>
            </a:r>
          </a:p>
        </p:txBody>
      </p:sp>
      <p:sp>
        <p:nvSpPr>
          <p:cNvPr id="4" name="TextBox 3">
            <a:extLst>
              <a:ext uri="{FF2B5EF4-FFF2-40B4-BE49-F238E27FC236}">
                <a16:creationId xmlns:a16="http://schemas.microsoft.com/office/drawing/2014/main" id="{B0F76C9F-39C4-8CD0-F07F-154B872E2C12}"/>
              </a:ext>
            </a:extLst>
          </p:cNvPr>
          <p:cNvSpPr txBox="1"/>
          <p:nvPr/>
        </p:nvSpPr>
        <p:spPr>
          <a:xfrm>
            <a:off x="733425" y="1543050"/>
            <a:ext cx="10458450" cy="4801314"/>
          </a:xfrm>
          <a:prstGeom prst="rect">
            <a:avLst/>
          </a:prstGeom>
          <a:noFill/>
        </p:spPr>
        <p:txBody>
          <a:bodyPr wrap="square">
            <a:spAutoFit/>
          </a:bodyPr>
          <a:lstStyle/>
          <a:p>
            <a:endParaRPr lang="en-GB" sz="1800" kern="0" dirty="0">
              <a:effectLst/>
              <a:latin typeface="Arial" panose="020B0604020202020204" pitchFamily="34" charset="0"/>
              <a:ea typeface="Times New Roman" panose="02020603050405020304" pitchFamily="18" charset="0"/>
            </a:endParaRPr>
          </a:p>
          <a:p>
            <a:endParaRPr lang="en-GB" sz="1800" kern="0" dirty="0">
              <a:effectLst/>
              <a:latin typeface="Arial" panose="020B0604020202020204" pitchFamily="34" charset="0"/>
              <a:ea typeface="Times New Roman" panose="02020603050405020304" pitchFamily="18" charset="0"/>
            </a:endParaRPr>
          </a:p>
          <a:p>
            <a:r>
              <a:rPr lang="en-GB" sz="1800" kern="0" dirty="0">
                <a:effectLst/>
                <a:latin typeface="Arial" panose="020B0604020202020204" pitchFamily="34" charset="0"/>
                <a:ea typeface="Times New Roman" panose="02020603050405020304" pitchFamily="18" charset="0"/>
              </a:rPr>
              <a:t>The findings suggest that further research is required that account for simulated practice to translate into clinical practice and patient outcomes.</a:t>
            </a:r>
          </a:p>
          <a:p>
            <a:endParaRPr lang="en-GB" kern="0" dirty="0">
              <a:latin typeface="Arial" panose="020B0604020202020204" pitchFamily="34" charset="0"/>
              <a:ea typeface="Times New Roman" panose="02020603050405020304" pitchFamily="18" charset="0"/>
            </a:endParaRPr>
          </a:p>
          <a:p>
            <a:r>
              <a:rPr lang="en-GB" sz="1800" kern="0" dirty="0">
                <a:effectLst/>
                <a:latin typeface="Arial" panose="020B0604020202020204" pitchFamily="34" charset="0"/>
                <a:ea typeface="Times New Roman" panose="02020603050405020304" pitchFamily="18" charset="0"/>
              </a:rPr>
              <a:t>Question 4 indicated that some participants did not have any experience of undertaking supervised practice which the author was not expecting, this was deemed to be a flaw in the question design.</a:t>
            </a:r>
          </a:p>
          <a:p>
            <a:endParaRPr lang="en-GB" kern="0" dirty="0">
              <a:latin typeface="Arial" panose="020B0604020202020204" pitchFamily="34" charset="0"/>
            </a:endParaRPr>
          </a:p>
          <a:p>
            <a:r>
              <a:rPr lang="en-GB" kern="0" dirty="0">
                <a:latin typeface="Arial" panose="020B0604020202020204" pitchFamily="34" charset="0"/>
                <a:ea typeface="Times New Roman" panose="02020603050405020304" pitchFamily="18" charset="0"/>
              </a:rPr>
              <a:t>A</a:t>
            </a:r>
            <a:r>
              <a:rPr lang="en-GB" sz="1800" kern="0" dirty="0">
                <a:effectLst/>
                <a:latin typeface="Arial" panose="020B0604020202020204" pitchFamily="34" charset="0"/>
                <a:ea typeface="Times New Roman" panose="02020603050405020304" pitchFamily="18" charset="0"/>
              </a:rPr>
              <a:t> proposal would be </a:t>
            </a:r>
            <a:r>
              <a:rPr lang="en-GB" kern="0" dirty="0">
                <a:latin typeface="Arial" panose="020B0604020202020204" pitchFamily="34" charset="0"/>
                <a:ea typeface="Times New Roman" panose="02020603050405020304" pitchFamily="18" charset="0"/>
              </a:rPr>
              <a:t>t</a:t>
            </a:r>
            <a:r>
              <a:rPr lang="en-GB" sz="1800" kern="0" dirty="0">
                <a:effectLst/>
                <a:latin typeface="Arial" panose="020B0604020202020204" pitchFamily="34" charset="0"/>
                <a:ea typeface="Times New Roman" panose="02020603050405020304" pitchFamily="18" charset="0"/>
              </a:rPr>
              <a:t>o build on the findings to pilot a blended approach using simulated practice on high fidelity mannikins that incorporate complex cases delivered by subject matter experts</a:t>
            </a:r>
          </a:p>
          <a:p>
            <a:endParaRPr lang="en-GB" kern="0" dirty="0">
              <a:latin typeface="Arial" panose="020B0604020202020204" pitchFamily="34" charset="0"/>
            </a:endParaRPr>
          </a:p>
          <a:p>
            <a:r>
              <a:rPr lang="en-GB" sz="1800" kern="0" dirty="0">
                <a:effectLst/>
                <a:latin typeface="Arial" panose="020B0604020202020204" pitchFamily="34" charset="0"/>
                <a:ea typeface="Times New Roman" panose="02020603050405020304" pitchFamily="18" charset="0"/>
              </a:rPr>
              <a:t>Hospital placements have been identified as an essential component but perhaps not to the extent they are now, with an individualised tailored to students leaning style and experience</a:t>
            </a:r>
          </a:p>
          <a:p>
            <a:endParaRPr lang="en-GB" kern="0" dirty="0">
              <a:latin typeface="Arial" panose="020B0604020202020204" pitchFamily="34" charset="0"/>
            </a:endParaRPr>
          </a:p>
          <a:p>
            <a:r>
              <a:rPr lang="en-GB" sz="1800" dirty="0">
                <a:effectLst/>
                <a:latin typeface="Arial" panose="020B0604020202020204" pitchFamily="34" charset="0"/>
                <a:ea typeface="Times New Roman" panose="02020603050405020304" pitchFamily="18" charset="0"/>
              </a:rPr>
              <a:t>An important element the author had not identified previously was the clinical supervision provided for new paramedics and for this to be customised to different areas of clinical practice.</a:t>
            </a:r>
          </a:p>
          <a:p>
            <a:endParaRPr lang="en-GB" dirty="0">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87413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6C3DE-501E-4068-319E-8F58A8B92D7A}"/>
              </a:ext>
            </a:extLst>
          </p:cNvPr>
          <p:cNvSpPr>
            <a:spLocks noGrp="1"/>
          </p:cNvSpPr>
          <p:nvPr>
            <p:ph type="title"/>
          </p:nvPr>
        </p:nvSpPr>
        <p:spPr>
          <a:xfrm>
            <a:off x="646111" y="452718"/>
            <a:ext cx="9404723" cy="709332"/>
          </a:xfrm>
        </p:spPr>
        <p:txBody>
          <a:bodyPr/>
          <a:lstStyle/>
          <a:p>
            <a:pPr algn="ctr"/>
            <a:r>
              <a:rPr lang="en-GB" sz="3600" dirty="0">
                <a:latin typeface="Arial" panose="020B0604020202020204" pitchFamily="34" charset="0"/>
                <a:cs typeface="Arial" panose="020B0604020202020204" pitchFamily="34" charset="0"/>
              </a:rPr>
              <a:t>Reflections</a:t>
            </a:r>
          </a:p>
        </p:txBody>
      </p:sp>
      <p:sp>
        <p:nvSpPr>
          <p:cNvPr id="4" name="TextBox 3">
            <a:extLst>
              <a:ext uri="{FF2B5EF4-FFF2-40B4-BE49-F238E27FC236}">
                <a16:creationId xmlns:a16="http://schemas.microsoft.com/office/drawing/2014/main" id="{32E62229-0D09-5A9B-C0B3-CBC1FC9D615A}"/>
              </a:ext>
            </a:extLst>
          </p:cNvPr>
          <p:cNvSpPr txBox="1"/>
          <p:nvPr/>
        </p:nvSpPr>
        <p:spPr>
          <a:xfrm>
            <a:off x="646111" y="1162050"/>
            <a:ext cx="10726739" cy="4611519"/>
          </a:xfrm>
          <a:prstGeom prst="rect">
            <a:avLst/>
          </a:prstGeom>
          <a:noFill/>
        </p:spPr>
        <p:txBody>
          <a:bodyPr wrap="square">
            <a:spAutoFit/>
          </a:bodyPr>
          <a:lstStyle/>
          <a:p>
            <a:pPr>
              <a:lnSpc>
                <a:spcPct val="150000"/>
              </a:lnSpc>
            </a:pPr>
            <a:r>
              <a:rPr lang="en-GB" sz="1800" dirty="0">
                <a:effectLst/>
                <a:latin typeface="Arial" panose="020B0604020202020204" pitchFamily="34" charset="0"/>
                <a:ea typeface="Times New Roman" panose="02020603050405020304" pitchFamily="18" charset="0"/>
              </a:rPr>
              <a:t>Appreciation for researchers and participants</a:t>
            </a:r>
          </a:p>
          <a:p>
            <a:pPr>
              <a:lnSpc>
                <a:spcPct val="150000"/>
              </a:lnSpc>
            </a:pPr>
            <a:r>
              <a:rPr lang="en-GB" dirty="0">
                <a:latin typeface="Arial" panose="020B0604020202020204" pitchFamily="34" charset="0"/>
                <a:ea typeface="Times New Roman" panose="02020603050405020304" pitchFamily="18" charset="0"/>
              </a:rPr>
              <a:t>Learning areas:</a:t>
            </a:r>
          </a:p>
          <a:p>
            <a:pPr>
              <a:lnSpc>
                <a:spcPct val="150000"/>
              </a:lnSpc>
            </a:pPr>
            <a:r>
              <a:rPr lang="en-GB" dirty="0">
                <a:latin typeface="Arial" panose="020B0604020202020204" pitchFamily="34" charset="0"/>
                <a:ea typeface="Times New Roman" panose="02020603050405020304" pitchFamily="18" charset="0"/>
              </a:rPr>
              <a:t>study design and how it impacts on the research</a:t>
            </a:r>
            <a:endParaRPr lang="en-GB" sz="1800" dirty="0">
              <a:effectLst/>
              <a:latin typeface="Arial" panose="020B0604020202020204" pitchFamily="34" charset="0"/>
              <a:ea typeface="Times New Roman" panose="02020603050405020304" pitchFamily="18" charset="0"/>
            </a:endParaRPr>
          </a:p>
          <a:p>
            <a:pPr>
              <a:lnSpc>
                <a:spcPct val="150000"/>
              </a:lnSpc>
            </a:pPr>
            <a:r>
              <a:rPr lang="en-GB" dirty="0">
                <a:latin typeface="Arial" panose="020B0604020202020204" pitchFamily="34" charset="0"/>
                <a:ea typeface="Times New Roman" panose="02020603050405020304" pitchFamily="18" charset="0"/>
              </a:rPr>
              <a:t>Excel for use in data analysis, why analysis matters</a:t>
            </a:r>
          </a:p>
          <a:p>
            <a:pPr>
              <a:lnSpc>
                <a:spcPct val="150000"/>
              </a:lnSpc>
            </a:pPr>
            <a:r>
              <a:rPr lang="en-GB" dirty="0">
                <a:latin typeface="Arial" panose="020B0604020202020204" pitchFamily="34" charset="0"/>
                <a:ea typeface="Times New Roman" panose="02020603050405020304" pitchFamily="18" charset="0"/>
              </a:rPr>
              <a:t>Ethical considerations in research</a:t>
            </a:r>
          </a:p>
          <a:p>
            <a:pPr>
              <a:lnSpc>
                <a:spcPct val="150000"/>
              </a:lnSpc>
            </a:pPr>
            <a:r>
              <a:rPr lang="en-GB" dirty="0">
                <a:latin typeface="Arial" panose="020B0604020202020204" pitchFamily="34" charset="0"/>
                <a:ea typeface="Times New Roman" panose="02020603050405020304" pitchFamily="18" charset="0"/>
              </a:rPr>
              <a:t>Choosing your questions carefully</a:t>
            </a:r>
          </a:p>
          <a:p>
            <a:pPr>
              <a:lnSpc>
                <a:spcPct val="150000"/>
              </a:lnSpc>
            </a:pPr>
            <a:r>
              <a:rPr lang="en-GB" dirty="0">
                <a:latin typeface="Arial" panose="020B0604020202020204" pitchFamily="34" charset="0"/>
                <a:ea typeface="Times New Roman" panose="02020603050405020304" pitchFamily="18" charset="0"/>
              </a:rPr>
              <a:t>Interviews-probably the most insightful area that I underestimated the degree of passion that paramedics have for core skills</a:t>
            </a:r>
          </a:p>
          <a:p>
            <a:pPr>
              <a:lnSpc>
                <a:spcPct val="150000"/>
              </a:lnSpc>
            </a:pPr>
            <a:r>
              <a:rPr lang="en-GB" sz="1800" dirty="0">
                <a:effectLst/>
                <a:latin typeface="Arial" panose="020B0604020202020204" pitchFamily="34" charset="0"/>
                <a:ea typeface="Times New Roman" panose="02020603050405020304" pitchFamily="18" charset="0"/>
              </a:rPr>
              <a:t>Proud to have completed the professional practice during everything that has been going on over the last few years!</a:t>
            </a:r>
          </a:p>
          <a:p>
            <a:pPr>
              <a:lnSpc>
                <a:spcPct val="150000"/>
              </a:lnSpc>
            </a:pPr>
            <a:endParaRPr lang="en-GB" sz="18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97754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B75C5-1FBA-D476-C32A-4EFB7B48B941}"/>
              </a:ext>
            </a:extLst>
          </p:cNvPr>
          <p:cNvSpPr>
            <a:spLocks noGrp="1"/>
          </p:cNvSpPr>
          <p:nvPr>
            <p:ph type="title"/>
          </p:nvPr>
        </p:nvSpPr>
        <p:spPr>
          <a:xfrm>
            <a:off x="1274761" y="251460"/>
            <a:ext cx="9404723" cy="868680"/>
          </a:xfrm>
        </p:spPr>
        <p:txBody>
          <a:bodyPr/>
          <a:lstStyle/>
          <a:p>
            <a:pPr algn="ctr"/>
            <a:r>
              <a:rPr lang="en-GB" dirty="0">
                <a:latin typeface="Arial" panose="020B0604020202020204" pitchFamily="34" charset="0"/>
                <a:cs typeface="Arial" panose="020B0604020202020204" pitchFamily="34" charset="0"/>
              </a:rPr>
              <a:t>Questions?</a:t>
            </a:r>
          </a:p>
        </p:txBody>
      </p:sp>
      <p:pic>
        <p:nvPicPr>
          <p:cNvPr id="1026" name="Picture 2">
            <a:extLst>
              <a:ext uri="{FF2B5EF4-FFF2-40B4-BE49-F238E27FC236}">
                <a16:creationId xmlns:a16="http://schemas.microsoft.com/office/drawing/2014/main" id="{910C3028-AAEB-3788-C98C-D228BEEE6A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938" y="1466849"/>
            <a:ext cx="9404723" cy="4779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61445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1265</TotalTime>
  <Words>1331</Words>
  <Application>Microsoft Office PowerPoint</Application>
  <PresentationFormat>Widescreen</PresentationFormat>
  <Paragraphs>108</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Roboto</vt:lpstr>
      <vt:lpstr>Symbol</vt:lpstr>
      <vt:lpstr>Times New Roman</vt:lpstr>
      <vt:lpstr>Wingdings 3</vt:lpstr>
      <vt:lpstr>Ion</vt:lpstr>
      <vt:lpstr>Can paramedics achieve core educational competencies through simulation alone? </vt:lpstr>
      <vt:lpstr>Introduction/context/justification</vt:lpstr>
      <vt:lpstr>Aims and objectives</vt:lpstr>
      <vt:lpstr>  </vt:lpstr>
      <vt:lpstr>Ethics and insider research</vt:lpstr>
      <vt:lpstr>What does the literature say?</vt:lpstr>
      <vt:lpstr>Methodology </vt:lpstr>
      <vt:lpstr>Methods</vt:lpstr>
      <vt:lpstr>Data analysis</vt:lpstr>
      <vt:lpstr>Diverging stacked bar chart</vt:lpstr>
      <vt:lpstr>Interview analysis</vt:lpstr>
      <vt:lpstr>Conclusions and recommendations for WAST</vt:lpstr>
      <vt:lpstr>Reflections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paramedics achieve core educational competencies through simulation alone? </dc:title>
  <dc:creator>Gregory Lloyd  (Welsh Ambulance Service NHS Trust)</dc:creator>
  <cp:lastModifiedBy>Gregory Lloyd  (Welsh Ambulance Service NHS Trust)</cp:lastModifiedBy>
  <cp:revision>1</cp:revision>
  <dcterms:created xsi:type="dcterms:W3CDTF">2023-03-13T12:17:53Z</dcterms:created>
  <dcterms:modified xsi:type="dcterms:W3CDTF">2023-03-14T09:23:19Z</dcterms:modified>
</cp:coreProperties>
</file>