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9" r:id="rId3"/>
    <p:sldId id="257" r:id="rId4"/>
    <p:sldId id="261" r:id="rId5"/>
    <p:sldId id="265" r:id="rId6"/>
    <p:sldId id="266" r:id="rId7"/>
    <p:sldId id="267" r:id="rId8"/>
    <p:sldId id="271" r:id="rId9"/>
    <p:sldId id="268" r:id="rId10"/>
    <p:sldId id="262" r:id="rId11"/>
    <p:sldId id="270" r:id="rId12"/>
    <p:sldId id="263" r:id="rId13"/>
    <p:sldId id="264"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176F8D-1904-4B82-A045-2DBB566B7938}" v="895" dt="2025-07-21T08:54:54.1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4" autoAdjust="0"/>
    <p:restoredTop sz="94660"/>
  </p:normalViewPr>
  <p:slideViewPr>
    <p:cSldViewPr snapToGrid="0">
      <p:cViewPr varScale="1">
        <p:scale>
          <a:sx n="73" d="100"/>
          <a:sy n="73" d="100"/>
        </p:scale>
        <p:origin x="404"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6EFAEED-8F5B-44FF-B6BE-78F32B7B196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521B0C5-8AA9-4995-9807-C07E5DB44950}">
      <dgm:prSet/>
      <dgm:spPr/>
      <dgm:t>
        <a:bodyPr/>
        <a:lstStyle/>
        <a:p>
          <a:r>
            <a:rPr lang="en-GB" dirty="0"/>
            <a:t>The National Health Service for Wales (NHS Wales) has traditionally played a vital role in delivering effective public healthcare to the people of Wales (NHS Wales, 2023). </a:t>
          </a:r>
          <a:endParaRPr lang="en-US" dirty="0"/>
        </a:p>
      </dgm:t>
    </dgm:pt>
    <dgm:pt modelId="{E58ACB80-2503-49A1-9C6B-33CDE455E3D2}" type="parTrans" cxnId="{28FCE96F-EC5C-46AC-83F5-CDDBEA91CE74}">
      <dgm:prSet/>
      <dgm:spPr/>
      <dgm:t>
        <a:bodyPr/>
        <a:lstStyle/>
        <a:p>
          <a:endParaRPr lang="en-US"/>
        </a:p>
      </dgm:t>
    </dgm:pt>
    <dgm:pt modelId="{62A799F6-33E2-4A49-8A04-6AF7800BF38C}" type="sibTrans" cxnId="{28FCE96F-EC5C-46AC-83F5-CDDBEA91CE74}">
      <dgm:prSet/>
      <dgm:spPr/>
      <dgm:t>
        <a:bodyPr/>
        <a:lstStyle/>
        <a:p>
          <a:endParaRPr lang="en-US"/>
        </a:p>
      </dgm:t>
    </dgm:pt>
    <dgm:pt modelId="{328CD96A-2D37-43C7-A7A4-985746334384}">
      <dgm:prSet/>
      <dgm:spPr/>
      <dgm:t>
        <a:bodyPr/>
        <a:lstStyle/>
        <a:p>
          <a:r>
            <a:rPr lang="en-GB" dirty="0"/>
            <a:t>However, in recent years, Accident and Emergency (A&amp;E) departments have come under growing strain, resulting in longer waiting times and increasing public concern.</a:t>
          </a:r>
          <a:endParaRPr lang="en-US" dirty="0"/>
        </a:p>
      </dgm:t>
    </dgm:pt>
    <dgm:pt modelId="{BA50B515-CD76-4F58-B7C5-BEB150CC7510}" type="parTrans" cxnId="{20850E08-C693-43F4-B3CF-4D3383C19E92}">
      <dgm:prSet/>
      <dgm:spPr/>
      <dgm:t>
        <a:bodyPr/>
        <a:lstStyle/>
        <a:p>
          <a:endParaRPr lang="en-US"/>
        </a:p>
      </dgm:t>
    </dgm:pt>
    <dgm:pt modelId="{86022B25-DE2F-49A7-A938-0CFAA34665B4}" type="sibTrans" cxnId="{20850E08-C693-43F4-B3CF-4D3383C19E92}">
      <dgm:prSet/>
      <dgm:spPr/>
      <dgm:t>
        <a:bodyPr/>
        <a:lstStyle/>
        <a:p>
          <a:endParaRPr lang="en-US"/>
        </a:p>
      </dgm:t>
    </dgm:pt>
    <dgm:pt modelId="{4E867B97-96B7-4747-B8CF-DEBA84B5427D}">
      <dgm:prSet/>
      <dgm:spPr/>
      <dgm:t>
        <a:bodyPr/>
        <a:lstStyle/>
        <a:p>
          <a:r>
            <a:rPr lang="en-GB" dirty="0"/>
            <a:t> </a:t>
          </a:r>
          <a:endParaRPr lang="en-US" dirty="0"/>
        </a:p>
      </dgm:t>
    </dgm:pt>
    <dgm:pt modelId="{F16E4036-971F-4E7E-B169-52C2E59264D4}" type="parTrans" cxnId="{179B77A5-6BA0-45E9-B508-B4FA39AB63F7}">
      <dgm:prSet/>
      <dgm:spPr/>
      <dgm:t>
        <a:bodyPr/>
        <a:lstStyle/>
        <a:p>
          <a:endParaRPr lang="en-US"/>
        </a:p>
      </dgm:t>
    </dgm:pt>
    <dgm:pt modelId="{DF2A54F3-763D-40CC-8E04-8D77F5E17A60}" type="sibTrans" cxnId="{179B77A5-6BA0-45E9-B508-B4FA39AB63F7}">
      <dgm:prSet/>
      <dgm:spPr/>
      <dgm:t>
        <a:bodyPr/>
        <a:lstStyle/>
        <a:p>
          <a:endParaRPr lang="en-US"/>
        </a:p>
      </dgm:t>
    </dgm:pt>
    <dgm:pt modelId="{1BC730CC-43A5-4A89-9156-0A94744DD962}" type="pres">
      <dgm:prSet presAssocID="{56EFAEED-8F5B-44FF-B6BE-78F32B7B1961}" presName="root" presStyleCnt="0">
        <dgm:presLayoutVars>
          <dgm:dir/>
          <dgm:resizeHandles val="exact"/>
        </dgm:presLayoutVars>
      </dgm:prSet>
      <dgm:spPr/>
    </dgm:pt>
    <dgm:pt modelId="{50A68E20-5574-41DE-A769-F9480843BA0F}" type="pres">
      <dgm:prSet presAssocID="{D521B0C5-8AA9-4995-9807-C07E5DB44950}" presName="compNode" presStyleCnt="0"/>
      <dgm:spPr/>
    </dgm:pt>
    <dgm:pt modelId="{AAC81801-16EB-403D-8341-159BBF0D398F}" type="pres">
      <dgm:prSet presAssocID="{D521B0C5-8AA9-4995-9807-C07E5DB44950}" presName="bgRect" presStyleLbl="bgShp" presStyleIdx="0" presStyleCnt="3"/>
      <dgm:spPr/>
    </dgm:pt>
    <dgm:pt modelId="{1BFF2E51-5832-4F99-B8C6-8A57C432FE33}" type="pres">
      <dgm:prSet presAssocID="{D521B0C5-8AA9-4995-9807-C07E5DB4495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spital"/>
        </a:ext>
      </dgm:extLst>
    </dgm:pt>
    <dgm:pt modelId="{79FC81B4-B040-4958-B9A8-8660D6B0B8C9}" type="pres">
      <dgm:prSet presAssocID="{D521B0C5-8AA9-4995-9807-C07E5DB44950}" presName="spaceRect" presStyleCnt="0"/>
      <dgm:spPr/>
    </dgm:pt>
    <dgm:pt modelId="{54062089-6CCB-4A6B-87B8-9F8BA8563157}" type="pres">
      <dgm:prSet presAssocID="{D521B0C5-8AA9-4995-9807-C07E5DB44950}" presName="parTx" presStyleLbl="revTx" presStyleIdx="0" presStyleCnt="3">
        <dgm:presLayoutVars>
          <dgm:chMax val="0"/>
          <dgm:chPref val="0"/>
        </dgm:presLayoutVars>
      </dgm:prSet>
      <dgm:spPr/>
    </dgm:pt>
    <dgm:pt modelId="{4169983D-BFDC-4E9C-93CB-684B386F8494}" type="pres">
      <dgm:prSet presAssocID="{62A799F6-33E2-4A49-8A04-6AF7800BF38C}" presName="sibTrans" presStyleCnt="0"/>
      <dgm:spPr/>
    </dgm:pt>
    <dgm:pt modelId="{0E0999B2-A755-4133-9B40-87821ADCA749}" type="pres">
      <dgm:prSet presAssocID="{328CD96A-2D37-43C7-A7A4-985746334384}" presName="compNode" presStyleCnt="0"/>
      <dgm:spPr/>
    </dgm:pt>
    <dgm:pt modelId="{070EFC1F-DDED-46BD-94B0-C09A54C99532}" type="pres">
      <dgm:prSet presAssocID="{328CD96A-2D37-43C7-A7A4-985746334384}" presName="bgRect" presStyleLbl="bgShp" presStyleIdx="1" presStyleCnt="3"/>
      <dgm:spPr/>
    </dgm:pt>
    <dgm:pt modelId="{FFE416F9-A67F-4075-9215-6CA2D7361162}" type="pres">
      <dgm:prSet presAssocID="{328CD96A-2D37-43C7-A7A4-98574633438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 Graph with Downward Trend"/>
        </a:ext>
      </dgm:extLst>
    </dgm:pt>
    <dgm:pt modelId="{CB52F802-C075-44FF-B1B7-751EE54B2004}" type="pres">
      <dgm:prSet presAssocID="{328CD96A-2D37-43C7-A7A4-985746334384}" presName="spaceRect" presStyleCnt="0"/>
      <dgm:spPr/>
    </dgm:pt>
    <dgm:pt modelId="{275A7316-3312-449D-B6B4-739560AFF751}" type="pres">
      <dgm:prSet presAssocID="{328CD96A-2D37-43C7-A7A4-985746334384}" presName="parTx" presStyleLbl="revTx" presStyleIdx="1" presStyleCnt="3">
        <dgm:presLayoutVars>
          <dgm:chMax val="0"/>
          <dgm:chPref val="0"/>
        </dgm:presLayoutVars>
      </dgm:prSet>
      <dgm:spPr/>
    </dgm:pt>
    <dgm:pt modelId="{7FF86F97-91EE-40CB-B3A1-713A289492A1}" type="pres">
      <dgm:prSet presAssocID="{86022B25-DE2F-49A7-A938-0CFAA34665B4}" presName="sibTrans" presStyleCnt="0"/>
      <dgm:spPr/>
    </dgm:pt>
    <dgm:pt modelId="{4BAA62C6-E3E8-42C8-BB00-C020C0BD8D73}" type="pres">
      <dgm:prSet presAssocID="{4E867B97-96B7-4747-B8CF-DEBA84B5427D}" presName="compNode" presStyleCnt="0"/>
      <dgm:spPr/>
    </dgm:pt>
    <dgm:pt modelId="{5316F5B8-A873-4148-9F19-94AB895C9C5A}" type="pres">
      <dgm:prSet presAssocID="{4E867B97-96B7-4747-B8CF-DEBA84B5427D}" presName="bgRect" presStyleLbl="bgShp" presStyleIdx="2" presStyleCnt="3" custLinFactNeighborX="8937" custLinFactNeighborY="25605"/>
      <dgm:spPr/>
    </dgm:pt>
    <dgm:pt modelId="{6760C78E-698B-4320-8D9B-92DAD2B41333}" type="pres">
      <dgm:prSet presAssocID="{4E867B97-96B7-4747-B8CF-DEBA84B5427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arget Audience"/>
        </a:ext>
      </dgm:extLst>
    </dgm:pt>
    <dgm:pt modelId="{B6F9BBF9-EBBC-4046-A8A6-69029D4C8706}" type="pres">
      <dgm:prSet presAssocID="{4E867B97-96B7-4747-B8CF-DEBA84B5427D}" presName="spaceRect" presStyleCnt="0"/>
      <dgm:spPr/>
    </dgm:pt>
    <dgm:pt modelId="{D79EB225-EDE8-42FE-804C-EAB50425A263}" type="pres">
      <dgm:prSet presAssocID="{4E867B97-96B7-4747-B8CF-DEBA84B5427D}" presName="parTx" presStyleLbl="revTx" presStyleIdx="2" presStyleCnt="3">
        <dgm:presLayoutVars>
          <dgm:chMax val="0"/>
          <dgm:chPref val="0"/>
        </dgm:presLayoutVars>
      </dgm:prSet>
      <dgm:spPr/>
    </dgm:pt>
  </dgm:ptLst>
  <dgm:cxnLst>
    <dgm:cxn modelId="{20850E08-C693-43F4-B3CF-4D3383C19E92}" srcId="{56EFAEED-8F5B-44FF-B6BE-78F32B7B1961}" destId="{328CD96A-2D37-43C7-A7A4-985746334384}" srcOrd="1" destOrd="0" parTransId="{BA50B515-CD76-4F58-B7C5-BEB150CC7510}" sibTransId="{86022B25-DE2F-49A7-A938-0CFAA34665B4}"/>
    <dgm:cxn modelId="{840CC61D-52D6-40D5-92E3-CF72A9BB2A24}" type="presOf" srcId="{328CD96A-2D37-43C7-A7A4-985746334384}" destId="{275A7316-3312-449D-B6B4-739560AFF751}" srcOrd="0" destOrd="0" presId="urn:microsoft.com/office/officeart/2018/2/layout/IconVerticalSolidList"/>
    <dgm:cxn modelId="{5A0A8D33-AE88-4448-B0ED-41EB93346C41}" type="presOf" srcId="{4E867B97-96B7-4747-B8CF-DEBA84B5427D}" destId="{D79EB225-EDE8-42FE-804C-EAB50425A263}" srcOrd="0" destOrd="0" presId="urn:microsoft.com/office/officeart/2018/2/layout/IconVerticalSolidList"/>
    <dgm:cxn modelId="{488B2848-A3DE-4A63-952A-B36B3380D483}" type="presOf" srcId="{56EFAEED-8F5B-44FF-B6BE-78F32B7B1961}" destId="{1BC730CC-43A5-4A89-9156-0A94744DD962}" srcOrd="0" destOrd="0" presId="urn:microsoft.com/office/officeart/2018/2/layout/IconVerticalSolidList"/>
    <dgm:cxn modelId="{28FCE96F-EC5C-46AC-83F5-CDDBEA91CE74}" srcId="{56EFAEED-8F5B-44FF-B6BE-78F32B7B1961}" destId="{D521B0C5-8AA9-4995-9807-C07E5DB44950}" srcOrd="0" destOrd="0" parTransId="{E58ACB80-2503-49A1-9C6B-33CDE455E3D2}" sibTransId="{62A799F6-33E2-4A49-8A04-6AF7800BF38C}"/>
    <dgm:cxn modelId="{179B77A5-6BA0-45E9-B508-B4FA39AB63F7}" srcId="{56EFAEED-8F5B-44FF-B6BE-78F32B7B1961}" destId="{4E867B97-96B7-4747-B8CF-DEBA84B5427D}" srcOrd="2" destOrd="0" parTransId="{F16E4036-971F-4E7E-B169-52C2E59264D4}" sibTransId="{DF2A54F3-763D-40CC-8E04-8D77F5E17A60}"/>
    <dgm:cxn modelId="{851166A7-A091-4993-AA90-DCA9641CD9B1}" type="presOf" srcId="{D521B0C5-8AA9-4995-9807-C07E5DB44950}" destId="{54062089-6CCB-4A6B-87B8-9F8BA8563157}" srcOrd="0" destOrd="0" presId="urn:microsoft.com/office/officeart/2018/2/layout/IconVerticalSolidList"/>
    <dgm:cxn modelId="{97FA0C30-87BC-4447-BE88-3EB2439B0B4A}" type="presParOf" srcId="{1BC730CC-43A5-4A89-9156-0A94744DD962}" destId="{50A68E20-5574-41DE-A769-F9480843BA0F}" srcOrd="0" destOrd="0" presId="urn:microsoft.com/office/officeart/2018/2/layout/IconVerticalSolidList"/>
    <dgm:cxn modelId="{57838203-B477-4B90-BC52-99A5E9209E0A}" type="presParOf" srcId="{50A68E20-5574-41DE-A769-F9480843BA0F}" destId="{AAC81801-16EB-403D-8341-159BBF0D398F}" srcOrd="0" destOrd="0" presId="urn:microsoft.com/office/officeart/2018/2/layout/IconVerticalSolidList"/>
    <dgm:cxn modelId="{6FF6306C-205F-4750-9B66-E30D99EADA00}" type="presParOf" srcId="{50A68E20-5574-41DE-A769-F9480843BA0F}" destId="{1BFF2E51-5832-4F99-B8C6-8A57C432FE33}" srcOrd="1" destOrd="0" presId="urn:microsoft.com/office/officeart/2018/2/layout/IconVerticalSolidList"/>
    <dgm:cxn modelId="{D1CBB759-8B7C-4D7A-B376-46B8B3E22BF0}" type="presParOf" srcId="{50A68E20-5574-41DE-A769-F9480843BA0F}" destId="{79FC81B4-B040-4958-B9A8-8660D6B0B8C9}" srcOrd="2" destOrd="0" presId="urn:microsoft.com/office/officeart/2018/2/layout/IconVerticalSolidList"/>
    <dgm:cxn modelId="{4B5D3089-73C6-48CA-831C-9798A00B730E}" type="presParOf" srcId="{50A68E20-5574-41DE-A769-F9480843BA0F}" destId="{54062089-6CCB-4A6B-87B8-9F8BA8563157}" srcOrd="3" destOrd="0" presId="urn:microsoft.com/office/officeart/2018/2/layout/IconVerticalSolidList"/>
    <dgm:cxn modelId="{65119FA8-4EA9-4C41-9DCA-757394881F26}" type="presParOf" srcId="{1BC730CC-43A5-4A89-9156-0A94744DD962}" destId="{4169983D-BFDC-4E9C-93CB-684B386F8494}" srcOrd="1" destOrd="0" presId="urn:microsoft.com/office/officeart/2018/2/layout/IconVerticalSolidList"/>
    <dgm:cxn modelId="{688D8049-1A68-4E0D-9D27-DFBD9404EC75}" type="presParOf" srcId="{1BC730CC-43A5-4A89-9156-0A94744DD962}" destId="{0E0999B2-A755-4133-9B40-87821ADCA749}" srcOrd="2" destOrd="0" presId="urn:microsoft.com/office/officeart/2018/2/layout/IconVerticalSolidList"/>
    <dgm:cxn modelId="{7864E8A3-3027-4476-BF6C-739B61F5E9A4}" type="presParOf" srcId="{0E0999B2-A755-4133-9B40-87821ADCA749}" destId="{070EFC1F-DDED-46BD-94B0-C09A54C99532}" srcOrd="0" destOrd="0" presId="urn:microsoft.com/office/officeart/2018/2/layout/IconVerticalSolidList"/>
    <dgm:cxn modelId="{E4E9CD83-8726-402C-8CF9-D4F1774D5E23}" type="presParOf" srcId="{0E0999B2-A755-4133-9B40-87821ADCA749}" destId="{FFE416F9-A67F-4075-9215-6CA2D7361162}" srcOrd="1" destOrd="0" presId="urn:microsoft.com/office/officeart/2018/2/layout/IconVerticalSolidList"/>
    <dgm:cxn modelId="{FEE0F58F-569F-4CC4-BF60-99AD5A63FC1C}" type="presParOf" srcId="{0E0999B2-A755-4133-9B40-87821ADCA749}" destId="{CB52F802-C075-44FF-B1B7-751EE54B2004}" srcOrd="2" destOrd="0" presId="urn:microsoft.com/office/officeart/2018/2/layout/IconVerticalSolidList"/>
    <dgm:cxn modelId="{DDD4F4E6-AFCF-42B1-9F72-4641C64B2102}" type="presParOf" srcId="{0E0999B2-A755-4133-9B40-87821ADCA749}" destId="{275A7316-3312-449D-B6B4-739560AFF751}" srcOrd="3" destOrd="0" presId="urn:microsoft.com/office/officeart/2018/2/layout/IconVerticalSolidList"/>
    <dgm:cxn modelId="{F27DA7D2-B255-42F8-9855-B0188879E599}" type="presParOf" srcId="{1BC730CC-43A5-4A89-9156-0A94744DD962}" destId="{7FF86F97-91EE-40CB-B3A1-713A289492A1}" srcOrd="3" destOrd="0" presId="urn:microsoft.com/office/officeart/2018/2/layout/IconVerticalSolidList"/>
    <dgm:cxn modelId="{D9834EFF-C078-46FB-BECF-BFA2E46104D6}" type="presParOf" srcId="{1BC730CC-43A5-4A89-9156-0A94744DD962}" destId="{4BAA62C6-E3E8-42C8-BB00-C020C0BD8D73}" srcOrd="4" destOrd="0" presId="urn:microsoft.com/office/officeart/2018/2/layout/IconVerticalSolidList"/>
    <dgm:cxn modelId="{5409635A-AA2B-472C-BBBD-62FF93504A01}" type="presParOf" srcId="{4BAA62C6-E3E8-42C8-BB00-C020C0BD8D73}" destId="{5316F5B8-A873-4148-9F19-94AB895C9C5A}" srcOrd="0" destOrd="0" presId="urn:microsoft.com/office/officeart/2018/2/layout/IconVerticalSolidList"/>
    <dgm:cxn modelId="{CDD3329D-540B-43A5-9022-69EB306D181A}" type="presParOf" srcId="{4BAA62C6-E3E8-42C8-BB00-C020C0BD8D73}" destId="{6760C78E-698B-4320-8D9B-92DAD2B41333}" srcOrd="1" destOrd="0" presId="urn:microsoft.com/office/officeart/2018/2/layout/IconVerticalSolidList"/>
    <dgm:cxn modelId="{9716191C-EBF0-42BB-B6D7-262C71B64495}" type="presParOf" srcId="{4BAA62C6-E3E8-42C8-BB00-C020C0BD8D73}" destId="{B6F9BBF9-EBBC-4046-A8A6-69029D4C8706}" srcOrd="2" destOrd="0" presId="urn:microsoft.com/office/officeart/2018/2/layout/IconVerticalSolidList"/>
    <dgm:cxn modelId="{BE89C027-B509-426C-BE58-6834606FFD31}" type="presParOf" srcId="{4BAA62C6-E3E8-42C8-BB00-C020C0BD8D73}" destId="{D79EB225-EDE8-42FE-804C-EAB50425A26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1040DC6-BAD5-460F-9657-3A599D338F24}"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6BDA7DA2-8C20-46E3-901E-06A7C62571D2}">
      <dgm:prSet custT="1"/>
      <dgm:spPr/>
      <dgm:t>
        <a:bodyPr/>
        <a:lstStyle/>
        <a:p>
          <a:pPr>
            <a:defRPr cap="all"/>
          </a:pPr>
          <a:r>
            <a:rPr lang="en-US" sz="1400" b="0" i="0" baseline="0" dirty="0"/>
            <a:t>To evaluate the perceived effects of prolonged A&amp;E waiting times on individuals accessing services within NHS Wales.</a:t>
          </a:r>
          <a:endParaRPr lang="en-US" sz="1400" dirty="0"/>
        </a:p>
      </dgm:t>
    </dgm:pt>
    <dgm:pt modelId="{01D80C7E-48EE-4876-B6C2-2C395466F7C8}" type="parTrans" cxnId="{0D6765C9-E533-44DB-9E6B-EA5E61A2CBC8}">
      <dgm:prSet/>
      <dgm:spPr/>
      <dgm:t>
        <a:bodyPr/>
        <a:lstStyle/>
        <a:p>
          <a:endParaRPr lang="en-US"/>
        </a:p>
      </dgm:t>
    </dgm:pt>
    <dgm:pt modelId="{6A1C63FA-2DDA-4CEA-86FD-503A92ED5A76}" type="sibTrans" cxnId="{0D6765C9-E533-44DB-9E6B-EA5E61A2CBC8}">
      <dgm:prSet/>
      <dgm:spPr/>
      <dgm:t>
        <a:bodyPr/>
        <a:lstStyle/>
        <a:p>
          <a:endParaRPr lang="en-US"/>
        </a:p>
      </dgm:t>
    </dgm:pt>
    <dgm:pt modelId="{9DDEC3F0-FE1A-4C6B-9FBA-E2EB1C0765BE}">
      <dgm:prSet/>
      <dgm:spPr/>
      <dgm:t>
        <a:bodyPr/>
        <a:lstStyle/>
        <a:p>
          <a:pPr>
            <a:defRPr cap="all"/>
          </a:pPr>
          <a:r>
            <a:rPr lang="en-US" b="0" i="0" baseline="0" dirty="0"/>
            <a:t>To examine the experiences and concerns of recent A&amp;E attendees in Wales.</a:t>
          </a:r>
          <a:endParaRPr lang="en-US" dirty="0"/>
        </a:p>
      </dgm:t>
    </dgm:pt>
    <dgm:pt modelId="{2F28E54D-20FF-4C9E-9867-81EEAFD4182A}" type="parTrans" cxnId="{83B96713-5319-4166-B08A-A70770141E6F}">
      <dgm:prSet/>
      <dgm:spPr/>
      <dgm:t>
        <a:bodyPr/>
        <a:lstStyle/>
        <a:p>
          <a:endParaRPr lang="en-US"/>
        </a:p>
      </dgm:t>
    </dgm:pt>
    <dgm:pt modelId="{7BCE0A32-2305-4EAC-BF1B-4A4D075A18AC}" type="sibTrans" cxnId="{83B96713-5319-4166-B08A-A70770141E6F}">
      <dgm:prSet/>
      <dgm:spPr/>
      <dgm:t>
        <a:bodyPr/>
        <a:lstStyle/>
        <a:p>
          <a:endParaRPr lang="en-US"/>
        </a:p>
      </dgm:t>
    </dgm:pt>
    <dgm:pt modelId="{F2ACA58E-F887-49FE-9F3A-03630E585DF1}">
      <dgm:prSet/>
      <dgm:spPr/>
      <dgm:t>
        <a:bodyPr/>
        <a:lstStyle/>
        <a:p>
          <a:pPr>
            <a:defRPr cap="all"/>
          </a:pPr>
          <a:r>
            <a:rPr lang="en-US" b="0" i="0" baseline="0"/>
            <a:t>To analyse potential associations between demographic variables and perceptions of A&amp;E service quality.</a:t>
          </a:r>
          <a:endParaRPr lang="en-US"/>
        </a:p>
      </dgm:t>
    </dgm:pt>
    <dgm:pt modelId="{52400FDF-FAEC-41F4-80ED-240A16E7F8CE}" type="parTrans" cxnId="{CF8D68EB-E58D-4773-B068-49A32587724B}">
      <dgm:prSet/>
      <dgm:spPr/>
      <dgm:t>
        <a:bodyPr/>
        <a:lstStyle/>
        <a:p>
          <a:endParaRPr lang="en-US"/>
        </a:p>
      </dgm:t>
    </dgm:pt>
    <dgm:pt modelId="{E75376FA-4047-4D98-9C32-EF21DE323D2F}" type="sibTrans" cxnId="{CF8D68EB-E58D-4773-B068-49A32587724B}">
      <dgm:prSet/>
      <dgm:spPr/>
      <dgm:t>
        <a:bodyPr/>
        <a:lstStyle/>
        <a:p>
          <a:endParaRPr lang="en-US"/>
        </a:p>
      </dgm:t>
    </dgm:pt>
    <dgm:pt modelId="{8DA9B763-2519-46EA-9AF0-AF32F0082A10}" type="pres">
      <dgm:prSet presAssocID="{11040DC6-BAD5-460F-9657-3A599D338F24}" presName="root" presStyleCnt="0">
        <dgm:presLayoutVars>
          <dgm:dir/>
          <dgm:resizeHandles val="exact"/>
        </dgm:presLayoutVars>
      </dgm:prSet>
      <dgm:spPr/>
    </dgm:pt>
    <dgm:pt modelId="{7FC471A9-318C-4F8C-96DF-515248245694}" type="pres">
      <dgm:prSet presAssocID="{6BDA7DA2-8C20-46E3-901E-06A7C62571D2}" presName="compNode" presStyleCnt="0"/>
      <dgm:spPr/>
    </dgm:pt>
    <dgm:pt modelId="{8CFEC918-281A-4FF6-BA8A-8275788CD57D}" type="pres">
      <dgm:prSet presAssocID="{6BDA7DA2-8C20-46E3-901E-06A7C62571D2}" presName="iconBgRect" presStyleLbl="bgShp" presStyleIdx="0" presStyleCnt="3"/>
      <dgm:spPr>
        <a:prstGeom prst="round2DiagRect">
          <a:avLst>
            <a:gd name="adj1" fmla="val 29727"/>
            <a:gd name="adj2" fmla="val 0"/>
          </a:avLst>
        </a:prstGeom>
      </dgm:spPr>
    </dgm:pt>
    <dgm:pt modelId="{7815EA2F-A6D2-4038-9E0D-124A65357A68}" type="pres">
      <dgm:prSet presAssocID="{6BDA7DA2-8C20-46E3-901E-06A7C62571D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DD2C847B-B4CC-44C1-8905-938241221F38}" type="pres">
      <dgm:prSet presAssocID="{6BDA7DA2-8C20-46E3-901E-06A7C62571D2}" presName="spaceRect" presStyleCnt="0"/>
      <dgm:spPr/>
    </dgm:pt>
    <dgm:pt modelId="{2FDBF5D7-8A84-491F-A871-4E8183DC5085}" type="pres">
      <dgm:prSet presAssocID="{6BDA7DA2-8C20-46E3-901E-06A7C62571D2}" presName="textRect" presStyleLbl="revTx" presStyleIdx="0" presStyleCnt="3" custScaleY="155001" custLinFactNeighborX="281" custLinFactNeighborY="26581">
        <dgm:presLayoutVars>
          <dgm:chMax val="1"/>
          <dgm:chPref val="1"/>
        </dgm:presLayoutVars>
      </dgm:prSet>
      <dgm:spPr/>
    </dgm:pt>
    <dgm:pt modelId="{AF80D8B8-87E1-409F-8BF9-B181664042EC}" type="pres">
      <dgm:prSet presAssocID="{6A1C63FA-2DDA-4CEA-86FD-503A92ED5A76}" presName="sibTrans" presStyleCnt="0"/>
      <dgm:spPr/>
    </dgm:pt>
    <dgm:pt modelId="{7E3F6262-9483-4501-9867-4871C5BAB005}" type="pres">
      <dgm:prSet presAssocID="{9DDEC3F0-FE1A-4C6B-9FBA-E2EB1C0765BE}" presName="compNode" presStyleCnt="0"/>
      <dgm:spPr/>
    </dgm:pt>
    <dgm:pt modelId="{13BFF49F-61F6-4B39-A0B7-D1F47C28FAF9}" type="pres">
      <dgm:prSet presAssocID="{9DDEC3F0-FE1A-4C6B-9FBA-E2EB1C0765BE}" presName="iconBgRect" presStyleLbl="bgShp" presStyleIdx="1" presStyleCnt="3"/>
      <dgm:spPr>
        <a:prstGeom prst="round2DiagRect">
          <a:avLst>
            <a:gd name="adj1" fmla="val 29727"/>
            <a:gd name="adj2" fmla="val 0"/>
          </a:avLst>
        </a:prstGeom>
      </dgm:spPr>
    </dgm:pt>
    <dgm:pt modelId="{40458BEC-54D0-4C18-8ED1-F15C18A50157}" type="pres">
      <dgm:prSet presAssocID="{9DDEC3F0-FE1A-4C6B-9FBA-E2EB1C0765B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F3CA6F6A-85B8-458C-B09A-8FAD8669419F}" type="pres">
      <dgm:prSet presAssocID="{9DDEC3F0-FE1A-4C6B-9FBA-E2EB1C0765BE}" presName="spaceRect" presStyleCnt="0"/>
      <dgm:spPr/>
    </dgm:pt>
    <dgm:pt modelId="{2C870B49-F15C-4053-AA31-28103CA2FC91}" type="pres">
      <dgm:prSet presAssocID="{9DDEC3F0-FE1A-4C6B-9FBA-E2EB1C0765BE}" presName="textRect" presStyleLbl="revTx" presStyleIdx="1" presStyleCnt="3">
        <dgm:presLayoutVars>
          <dgm:chMax val="1"/>
          <dgm:chPref val="1"/>
        </dgm:presLayoutVars>
      </dgm:prSet>
      <dgm:spPr/>
    </dgm:pt>
    <dgm:pt modelId="{096BE467-A61A-45FB-A4A2-E72500301AC0}" type="pres">
      <dgm:prSet presAssocID="{7BCE0A32-2305-4EAC-BF1B-4A4D075A18AC}" presName="sibTrans" presStyleCnt="0"/>
      <dgm:spPr/>
    </dgm:pt>
    <dgm:pt modelId="{065B6734-7EEA-4993-A336-829FD2B6B816}" type="pres">
      <dgm:prSet presAssocID="{F2ACA58E-F887-49FE-9F3A-03630E585DF1}" presName="compNode" presStyleCnt="0"/>
      <dgm:spPr/>
    </dgm:pt>
    <dgm:pt modelId="{EF3B1B6E-8318-4D2D-84DC-12477DE55629}" type="pres">
      <dgm:prSet presAssocID="{F2ACA58E-F887-49FE-9F3A-03630E585DF1}" presName="iconBgRect" presStyleLbl="bgShp" presStyleIdx="2" presStyleCnt="3"/>
      <dgm:spPr>
        <a:prstGeom prst="round2DiagRect">
          <a:avLst>
            <a:gd name="adj1" fmla="val 29727"/>
            <a:gd name="adj2" fmla="val 0"/>
          </a:avLst>
        </a:prstGeom>
      </dgm:spPr>
    </dgm:pt>
    <dgm:pt modelId="{585B8CCE-D429-4C31-86F3-3059567237C4}" type="pres">
      <dgm:prSet presAssocID="{F2ACA58E-F887-49FE-9F3A-03630E585DF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arget Audience"/>
        </a:ext>
      </dgm:extLst>
    </dgm:pt>
    <dgm:pt modelId="{1B80FD09-4F29-4FB1-96B7-79185E242DB1}" type="pres">
      <dgm:prSet presAssocID="{F2ACA58E-F887-49FE-9F3A-03630E585DF1}" presName="spaceRect" presStyleCnt="0"/>
      <dgm:spPr/>
    </dgm:pt>
    <dgm:pt modelId="{76881896-B32A-4DB8-9AB8-4C6F5BBAB5DB}" type="pres">
      <dgm:prSet presAssocID="{F2ACA58E-F887-49FE-9F3A-03630E585DF1}" presName="textRect" presStyleLbl="revTx" presStyleIdx="2" presStyleCnt="3">
        <dgm:presLayoutVars>
          <dgm:chMax val="1"/>
          <dgm:chPref val="1"/>
        </dgm:presLayoutVars>
      </dgm:prSet>
      <dgm:spPr/>
    </dgm:pt>
  </dgm:ptLst>
  <dgm:cxnLst>
    <dgm:cxn modelId="{1D7A0609-921C-465B-BE5A-389E707E25D4}" type="presOf" srcId="{F2ACA58E-F887-49FE-9F3A-03630E585DF1}" destId="{76881896-B32A-4DB8-9AB8-4C6F5BBAB5DB}" srcOrd="0" destOrd="0" presId="urn:microsoft.com/office/officeart/2018/5/layout/IconLeafLabelList"/>
    <dgm:cxn modelId="{83B96713-5319-4166-B08A-A70770141E6F}" srcId="{11040DC6-BAD5-460F-9657-3A599D338F24}" destId="{9DDEC3F0-FE1A-4C6B-9FBA-E2EB1C0765BE}" srcOrd="1" destOrd="0" parTransId="{2F28E54D-20FF-4C9E-9867-81EEAFD4182A}" sibTransId="{7BCE0A32-2305-4EAC-BF1B-4A4D075A18AC}"/>
    <dgm:cxn modelId="{6745917F-AE3E-4790-B83A-725581D9598F}" type="presOf" srcId="{9DDEC3F0-FE1A-4C6B-9FBA-E2EB1C0765BE}" destId="{2C870B49-F15C-4053-AA31-28103CA2FC91}" srcOrd="0" destOrd="0" presId="urn:microsoft.com/office/officeart/2018/5/layout/IconLeafLabelList"/>
    <dgm:cxn modelId="{A541D196-DE8C-489F-BB2D-C9920A4DD9F0}" type="presOf" srcId="{11040DC6-BAD5-460F-9657-3A599D338F24}" destId="{8DA9B763-2519-46EA-9AF0-AF32F0082A10}" srcOrd="0" destOrd="0" presId="urn:microsoft.com/office/officeart/2018/5/layout/IconLeafLabelList"/>
    <dgm:cxn modelId="{0D6765C9-E533-44DB-9E6B-EA5E61A2CBC8}" srcId="{11040DC6-BAD5-460F-9657-3A599D338F24}" destId="{6BDA7DA2-8C20-46E3-901E-06A7C62571D2}" srcOrd="0" destOrd="0" parTransId="{01D80C7E-48EE-4876-B6C2-2C395466F7C8}" sibTransId="{6A1C63FA-2DDA-4CEA-86FD-503A92ED5A76}"/>
    <dgm:cxn modelId="{D43322E3-E5DC-40FE-97AA-A99BF6A69CEA}" type="presOf" srcId="{6BDA7DA2-8C20-46E3-901E-06A7C62571D2}" destId="{2FDBF5D7-8A84-491F-A871-4E8183DC5085}" srcOrd="0" destOrd="0" presId="urn:microsoft.com/office/officeart/2018/5/layout/IconLeafLabelList"/>
    <dgm:cxn modelId="{CF8D68EB-E58D-4773-B068-49A32587724B}" srcId="{11040DC6-BAD5-460F-9657-3A599D338F24}" destId="{F2ACA58E-F887-49FE-9F3A-03630E585DF1}" srcOrd="2" destOrd="0" parTransId="{52400FDF-FAEC-41F4-80ED-240A16E7F8CE}" sibTransId="{E75376FA-4047-4D98-9C32-EF21DE323D2F}"/>
    <dgm:cxn modelId="{DE6D659F-CC4E-422C-B61D-18E56D736EC9}" type="presParOf" srcId="{8DA9B763-2519-46EA-9AF0-AF32F0082A10}" destId="{7FC471A9-318C-4F8C-96DF-515248245694}" srcOrd="0" destOrd="0" presId="urn:microsoft.com/office/officeart/2018/5/layout/IconLeafLabelList"/>
    <dgm:cxn modelId="{940C276D-8887-464E-A860-0C97043581E6}" type="presParOf" srcId="{7FC471A9-318C-4F8C-96DF-515248245694}" destId="{8CFEC918-281A-4FF6-BA8A-8275788CD57D}" srcOrd="0" destOrd="0" presId="urn:microsoft.com/office/officeart/2018/5/layout/IconLeafLabelList"/>
    <dgm:cxn modelId="{B767DA13-4643-4B5D-8A7A-6374BD08EC4C}" type="presParOf" srcId="{7FC471A9-318C-4F8C-96DF-515248245694}" destId="{7815EA2F-A6D2-4038-9E0D-124A65357A68}" srcOrd="1" destOrd="0" presId="urn:microsoft.com/office/officeart/2018/5/layout/IconLeafLabelList"/>
    <dgm:cxn modelId="{967F1BE3-82B8-4104-B1D9-F1ADD011D256}" type="presParOf" srcId="{7FC471A9-318C-4F8C-96DF-515248245694}" destId="{DD2C847B-B4CC-44C1-8905-938241221F38}" srcOrd="2" destOrd="0" presId="urn:microsoft.com/office/officeart/2018/5/layout/IconLeafLabelList"/>
    <dgm:cxn modelId="{C703E307-7B22-46FF-8CE9-80E4D793A493}" type="presParOf" srcId="{7FC471A9-318C-4F8C-96DF-515248245694}" destId="{2FDBF5D7-8A84-491F-A871-4E8183DC5085}" srcOrd="3" destOrd="0" presId="urn:microsoft.com/office/officeart/2018/5/layout/IconLeafLabelList"/>
    <dgm:cxn modelId="{7F3785A5-2193-4993-AC10-66DE6174D9E9}" type="presParOf" srcId="{8DA9B763-2519-46EA-9AF0-AF32F0082A10}" destId="{AF80D8B8-87E1-409F-8BF9-B181664042EC}" srcOrd="1" destOrd="0" presId="urn:microsoft.com/office/officeart/2018/5/layout/IconLeafLabelList"/>
    <dgm:cxn modelId="{3C0005CA-2AB1-4552-9832-6AAEBB042C33}" type="presParOf" srcId="{8DA9B763-2519-46EA-9AF0-AF32F0082A10}" destId="{7E3F6262-9483-4501-9867-4871C5BAB005}" srcOrd="2" destOrd="0" presId="urn:microsoft.com/office/officeart/2018/5/layout/IconLeafLabelList"/>
    <dgm:cxn modelId="{A881FFB2-9728-4F5F-BBFC-92EFAB6C833A}" type="presParOf" srcId="{7E3F6262-9483-4501-9867-4871C5BAB005}" destId="{13BFF49F-61F6-4B39-A0B7-D1F47C28FAF9}" srcOrd="0" destOrd="0" presId="urn:microsoft.com/office/officeart/2018/5/layout/IconLeafLabelList"/>
    <dgm:cxn modelId="{64AC7840-F1BA-4107-BE95-A7AD312FB2C2}" type="presParOf" srcId="{7E3F6262-9483-4501-9867-4871C5BAB005}" destId="{40458BEC-54D0-4C18-8ED1-F15C18A50157}" srcOrd="1" destOrd="0" presId="urn:microsoft.com/office/officeart/2018/5/layout/IconLeafLabelList"/>
    <dgm:cxn modelId="{EC9A7084-BA1D-458E-B9CC-ACF0BEA9240C}" type="presParOf" srcId="{7E3F6262-9483-4501-9867-4871C5BAB005}" destId="{F3CA6F6A-85B8-458C-B09A-8FAD8669419F}" srcOrd="2" destOrd="0" presId="urn:microsoft.com/office/officeart/2018/5/layout/IconLeafLabelList"/>
    <dgm:cxn modelId="{D205B6FF-BD86-4D8C-B532-D67E7794E629}" type="presParOf" srcId="{7E3F6262-9483-4501-9867-4871C5BAB005}" destId="{2C870B49-F15C-4053-AA31-28103CA2FC91}" srcOrd="3" destOrd="0" presId="urn:microsoft.com/office/officeart/2018/5/layout/IconLeafLabelList"/>
    <dgm:cxn modelId="{DCF9C15C-5905-4E3C-8319-E33941A78783}" type="presParOf" srcId="{8DA9B763-2519-46EA-9AF0-AF32F0082A10}" destId="{096BE467-A61A-45FB-A4A2-E72500301AC0}" srcOrd="3" destOrd="0" presId="urn:microsoft.com/office/officeart/2018/5/layout/IconLeafLabelList"/>
    <dgm:cxn modelId="{C146B682-B843-45F8-9590-9AA6F048C7D1}" type="presParOf" srcId="{8DA9B763-2519-46EA-9AF0-AF32F0082A10}" destId="{065B6734-7EEA-4993-A336-829FD2B6B816}" srcOrd="4" destOrd="0" presId="urn:microsoft.com/office/officeart/2018/5/layout/IconLeafLabelList"/>
    <dgm:cxn modelId="{81CB6129-45BD-4434-ADFD-6E09B22CB91E}" type="presParOf" srcId="{065B6734-7EEA-4993-A336-829FD2B6B816}" destId="{EF3B1B6E-8318-4D2D-84DC-12477DE55629}" srcOrd="0" destOrd="0" presId="urn:microsoft.com/office/officeart/2018/5/layout/IconLeafLabelList"/>
    <dgm:cxn modelId="{950B5B3A-40F8-48AC-B14E-DD9843A5071B}" type="presParOf" srcId="{065B6734-7EEA-4993-A336-829FD2B6B816}" destId="{585B8CCE-D429-4C31-86F3-3059567237C4}" srcOrd="1" destOrd="0" presId="urn:microsoft.com/office/officeart/2018/5/layout/IconLeafLabelList"/>
    <dgm:cxn modelId="{9C9CE89C-3300-4158-88E8-016B45D21863}" type="presParOf" srcId="{065B6734-7EEA-4993-A336-829FD2B6B816}" destId="{1B80FD09-4F29-4FB1-96B7-79185E242DB1}" srcOrd="2" destOrd="0" presId="urn:microsoft.com/office/officeart/2018/5/layout/IconLeafLabelList"/>
    <dgm:cxn modelId="{6F5B7637-F37A-48CF-9AAB-7D47EA728DA1}" type="presParOf" srcId="{065B6734-7EEA-4993-A336-829FD2B6B816}" destId="{76881896-B32A-4DB8-9AB8-4C6F5BBAB5DB}"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AE876E5-AA20-4367-8FB5-33109FD2DE9C}"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12986563-3F36-496F-9C6B-2828215D4085}">
      <dgm:prSet/>
      <dgm:spPr>
        <a:solidFill>
          <a:schemeClr val="bg1"/>
        </a:solidFill>
      </dgm:spPr>
      <dgm:t>
        <a:bodyPr/>
        <a:lstStyle/>
        <a:p>
          <a:r>
            <a:rPr lang="en-GB" dirty="0">
              <a:solidFill>
                <a:schemeClr val="tx1"/>
              </a:solidFill>
            </a:rPr>
            <a:t>Denny, E. and Weckesser, A. (2022) ‘How to do qualitative research?: Qualitative research methods’, BJOG : an international journal of obstetrics and gynaecology, 129(7), pp. 1166–1167. Available at: https://doi.org/10.1111/1471-0528.17150.</a:t>
          </a:r>
          <a:endParaRPr lang="en-US" dirty="0">
            <a:solidFill>
              <a:schemeClr val="tx1"/>
            </a:solidFill>
          </a:endParaRPr>
        </a:p>
      </dgm:t>
    </dgm:pt>
    <dgm:pt modelId="{BDB5B336-7E00-400A-8DC0-041BFB525A26}" type="parTrans" cxnId="{CB6C83F7-8DB5-412E-8635-A12F60B16E2E}">
      <dgm:prSet/>
      <dgm:spPr/>
      <dgm:t>
        <a:bodyPr/>
        <a:lstStyle/>
        <a:p>
          <a:endParaRPr lang="en-US"/>
        </a:p>
      </dgm:t>
    </dgm:pt>
    <dgm:pt modelId="{D7ECF622-6977-4290-981C-3076568C438F}" type="sibTrans" cxnId="{CB6C83F7-8DB5-412E-8635-A12F60B16E2E}">
      <dgm:prSet/>
      <dgm:spPr>
        <a:solidFill>
          <a:schemeClr val="bg1">
            <a:alpha val="90000"/>
          </a:schemeClr>
        </a:solidFill>
        <a:ln>
          <a:solidFill>
            <a:schemeClr val="bg1">
              <a:alpha val="90000"/>
            </a:schemeClr>
          </a:solidFill>
        </a:ln>
      </dgm:spPr>
      <dgm:t>
        <a:bodyPr/>
        <a:lstStyle/>
        <a:p>
          <a:endParaRPr lang="en-US"/>
        </a:p>
      </dgm:t>
    </dgm:pt>
    <dgm:pt modelId="{EAE76280-B331-418A-9544-B80D42D6C8C6}">
      <dgm:prSet/>
      <dgm:spPr>
        <a:solidFill>
          <a:schemeClr val="bg1"/>
        </a:solidFill>
      </dgm:spPr>
      <dgm:t>
        <a:bodyPr/>
        <a:lstStyle/>
        <a:p>
          <a:r>
            <a:rPr lang="en-GB" dirty="0">
              <a:solidFill>
                <a:schemeClr val="tx1"/>
              </a:solidFill>
            </a:rPr>
            <a:t>National Health Service (2023). Available at: nhs.co.uk (Accessed 12 June 2025)</a:t>
          </a:r>
          <a:endParaRPr lang="en-US" dirty="0">
            <a:solidFill>
              <a:schemeClr val="tx1"/>
            </a:solidFill>
          </a:endParaRPr>
        </a:p>
      </dgm:t>
    </dgm:pt>
    <dgm:pt modelId="{3DF8D683-C336-43D2-9AE1-3DA38E629173}" type="parTrans" cxnId="{B94C455A-A984-4F5C-AA4F-B88C1A6999B5}">
      <dgm:prSet/>
      <dgm:spPr/>
      <dgm:t>
        <a:bodyPr/>
        <a:lstStyle/>
        <a:p>
          <a:endParaRPr lang="en-US"/>
        </a:p>
      </dgm:t>
    </dgm:pt>
    <dgm:pt modelId="{935933E1-5979-4B81-820D-FF90A273E702}" type="sibTrans" cxnId="{B94C455A-A984-4F5C-AA4F-B88C1A6999B5}">
      <dgm:prSet/>
      <dgm:spPr>
        <a:solidFill>
          <a:schemeClr val="bg1">
            <a:alpha val="90000"/>
          </a:schemeClr>
        </a:solidFill>
        <a:ln>
          <a:noFill/>
        </a:ln>
      </dgm:spPr>
      <dgm:t>
        <a:bodyPr/>
        <a:lstStyle/>
        <a:p>
          <a:endParaRPr lang="en-US"/>
        </a:p>
      </dgm:t>
    </dgm:pt>
    <dgm:pt modelId="{5A124332-3AA2-4585-A4A0-66CB2E3CB357}">
      <dgm:prSet/>
      <dgm:spPr>
        <a:solidFill>
          <a:schemeClr val="bg1"/>
        </a:solidFill>
      </dgm:spPr>
      <dgm:t>
        <a:bodyPr/>
        <a:lstStyle/>
        <a:p>
          <a:r>
            <a:rPr lang="en-GB" dirty="0">
              <a:solidFill>
                <a:schemeClr val="tx1"/>
              </a:solidFill>
            </a:rPr>
            <a:t>Ormrod, E. J. (2020). Practical Research and Design Processes</a:t>
          </a:r>
          <a:endParaRPr lang="en-US" dirty="0">
            <a:solidFill>
              <a:schemeClr val="tx1"/>
            </a:solidFill>
          </a:endParaRPr>
        </a:p>
      </dgm:t>
    </dgm:pt>
    <dgm:pt modelId="{31B647D7-8B35-4D18-82ED-66622DA35986}" type="parTrans" cxnId="{E07CC12B-F3E1-4293-9EED-8C5E9AEA460F}">
      <dgm:prSet/>
      <dgm:spPr/>
      <dgm:t>
        <a:bodyPr/>
        <a:lstStyle/>
        <a:p>
          <a:endParaRPr lang="en-US"/>
        </a:p>
      </dgm:t>
    </dgm:pt>
    <dgm:pt modelId="{9C71A0D6-6FC4-446D-8E2C-9BE0C847BE4B}" type="sibTrans" cxnId="{E07CC12B-F3E1-4293-9EED-8C5E9AEA460F}">
      <dgm:prSet/>
      <dgm:spPr>
        <a:solidFill>
          <a:schemeClr val="bg1">
            <a:alpha val="90000"/>
          </a:schemeClr>
        </a:solidFill>
        <a:ln>
          <a:noFill/>
        </a:ln>
      </dgm:spPr>
      <dgm:t>
        <a:bodyPr/>
        <a:lstStyle/>
        <a:p>
          <a:endParaRPr lang="en-US" dirty="0"/>
        </a:p>
      </dgm:t>
    </dgm:pt>
    <dgm:pt modelId="{E6D0D342-E54F-46FB-BD2F-FA77503F6E8E}">
      <dgm:prSet/>
      <dgm:spPr>
        <a:solidFill>
          <a:schemeClr val="bg1"/>
        </a:solidFill>
      </dgm:spPr>
      <dgm:t>
        <a:bodyPr/>
        <a:lstStyle/>
        <a:p>
          <a:r>
            <a:rPr lang="en-GB" dirty="0">
              <a:solidFill>
                <a:schemeClr val="tx1"/>
              </a:solidFill>
            </a:rPr>
            <a:t>Smartt Gullion, J. (2024) Qualitative Research in Health and Illness. 1st ed. Oxford: Oxford University Press, Incorporated.</a:t>
          </a:r>
          <a:endParaRPr lang="en-US" dirty="0">
            <a:solidFill>
              <a:schemeClr val="tx1"/>
            </a:solidFill>
          </a:endParaRPr>
        </a:p>
      </dgm:t>
    </dgm:pt>
    <dgm:pt modelId="{C6C9DE8C-67C5-4153-AC11-56A26120E8BC}" type="parTrans" cxnId="{703E247E-1587-4015-821D-CF6A32E07AC2}">
      <dgm:prSet/>
      <dgm:spPr/>
      <dgm:t>
        <a:bodyPr/>
        <a:lstStyle/>
        <a:p>
          <a:endParaRPr lang="en-US"/>
        </a:p>
      </dgm:t>
    </dgm:pt>
    <dgm:pt modelId="{779C2BEA-706D-45B8-81CE-265FFE5A329E}" type="sibTrans" cxnId="{703E247E-1587-4015-821D-CF6A32E07AC2}">
      <dgm:prSet/>
      <dgm:spPr>
        <a:solidFill>
          <a:schemeClr val="bg1">
            <a:alpha val="90000"/>
          </a:schemeClr>
        </a:solidFill>
        <a:ln>
          <a:noFill/>
        </a:ln>
      </dgm:spPr>
      <dgm:t>
        <a:bodyPr/>
        <a:lstStyle/>
        <a:p>
          <a:endParaRPr lang="en-US"/>
        </a:p>
      </dgm:t>
    </dgm:pt>
    <dgm:pt modelId="{53DFED22-9C76-4C93-866D-5BAB6A13B827}">
      <dgm:prSet/>
      <dgm:spPr>
        <a:solidFill>
          <a:schemeClr val="bg1"/>
        </a:solidFill>
      </dgm:spPr>
      <dgm:t>
        <a:bodyPr/>
        <a:lstStyle/>
        <a:p>
          <a:r>
            <a:rPr lang="en-GB" dirty="0">
              <a:solidFill>
                <a:schemeClr val="tx1"/>
              </a:solidFill>
            </a:rPr>
            <a:t>Thomas, E. (2023). NHS Wales waiting times: A&amp;E waiting and ambulance response times worsen. Available at: https://www.walesonline.co.uk/news/health/nhs-wales-waiting-times-ae-26739266 (Accessed 10 February 2025).</a:t>
          </a:r>
          <a:endParaRPr lang="en-US" dirty="0">
            <a:solidFill>
              <a:schemeClr val="tx1"/>
            </a:solidFill>
          </a:endParaRPr>
        </a:p>
      </dgm:t>
    </dgm:pt>
    <dgm:pt modelId="{3E4BE64F-F0AE-45A5-97DC-044039FC5923}" type="parTrans" cxnId="{573B818B-94C8-4EAB-8EAF-46000B3DC1F1}">
      <dgm:prSet/>
      <dgm:spPr/>
      <dgm:t>
        <a:bodyPr/>
        <a:lstStyle/>
        <a:p>
          <a:endParaRPr lang="en-US"/>
        </a:p>
      </dgm:t>
    </dgm:pt>
    <dgm:pt modelId="{DA3CFF26-D40B-46A5-BD0C-6F9350EC0FA1}" type="sibTrans" cxnId="{573B818B-94C8-4EAB-8EAF-46000B3DC1F1}">
      <dgm:prSet/>
      <dgm:spPr/>
      <dgm:t>
        <a:bodyPr/>
        <a:lstStyle/>
        <a:p>
          <a:endParaRPr lang="en-US"/>
        </a:p>
      </dgm:t>
    </dgm:pt>
    <dgm:pt modelId="{FA7826BF-2597-4FF9-8EE8-75193C53B7B0}" type="pres">
      <dgm:prSet presAssocID="{7AE876E5-AA20-4367-8FB5-33109FD2DE9C}" presName="outerComposite" presStyleCnt="0">
        <dgm:presLayoutVars>
          <dgm:chMax val="5"/>
          <dgm:dir/>
          <dgm:resizeHandles val="exact"/>
        </dgm:presLayoutVars>
      </dgm:prSet>
      <dgm:spPr/>
    </dgm:pt>
    <dgm:pt modelId="{831A38DD-1A03-404D-AB9F-AD3116C136DA}" type="pres">
      <dgm:prSet presAssocID="{7AE876E5-AA20-4367-8FB5-33109FD2DE9C}" presName="dummyMaxCanvas" presStyleCnt="0">
        <dgm:presLayoutVars/>
      </dgm:prSet>
      <dgm:spPr/>
    </dgm:pt>
    <dgm:pt modelId="{60C118AB-90A5-4B33-B17B-F9F1AF261E0A}" type="pres">
      <dgm:prSet presAssocID="{7AE876E5-AA20-4367-8FB5-33109FD2DE9C}" presName="FiveNodes_1" presStyleLbl="node1" presStyleIdx="0" presStyleCnt="5" custLinFactNeighborX="8712" custLinFactNeighborY="29057">
        <dgm:presLayoutVars>
          <dgm:bulletEnabled val="1"/>
        </dgm:presLayoutVars>
      </dgm:prSet>
      <dgm:spPr/>
    </dgm:pt>
    <dgm:pt modelId="{D7360E04-C33E-4226-9252-E16F1A19C270}" type="pres">
      <dgm:prSet presAssocID="{7AE876E5-AA20-4367-8FB5-33109FD2DE9C}" presName="FiveNodes_2" presStyleLbl="node1" presStyleIdx="1" presStyleCnt="5" custLinFactNeighborX="1031" custLinFactNeighborY="3420">
        <dgm:presLayoutVars>
          <dgm:bulletEnabled val="1"/>
        </dgm:presLayoutVars>
      </dgm:prSet>
      <dgm:spPr/>
    </dgm:pt>
    <dgm:pt modelId="{7BAF0697-CCF9-43E7-8600-1819790287E8}" type="pres">
      <dgm:prSet presAssocID="{7AE876E5-AA20-4367-8FB5-33109FD2DE9C}" presName="FiveNodes_3" presStyleLbl="node1" presStyleIdx="2" presStyleCnt="5" custLinFactNeighborX="-6331" custLinFactNeighborY="-23529">
        <dgm:presLayoutVars>
          <dgm:bulletEnabled val="1"/>
        </dgm:presLayoutVars>
      </dgm:prSet>
      <dgm:spPr/>
    </dgm:pt>
    <dgm:pt modelId="{E4A40E44-BC4F-4903-9BBA-8E04A2E35331}" type="pres">
      <dgm:prSet presAssocID="{7AE876E5-AA20-4367-8FB5-33109FD2DE9C}" presName="FiveNodes_4" presStyleLbl="node1" presStyleIdx="3" presStyleCnt="5" custLinFactNeighborX="-13690" custLinFactNeighborY="-55579">
        <dgm:presLayoutVars>
          <dgm:bulletEnabled val="1"/>
        </dgm:presLayoutVars>
      </dgm:prSet>
      <dgm:spPr/>
    </dgm:pt>
    <dgm:pt modelId="{6861EF89-BB5F-4B9B-A0EC-0163BD5F2F17}" type="pres">
      <dgm:prSet presAssocID="{7AE876E5-AA20-4367-8FB5-33109FD2DE9C}" presName="FiveNodes_5" presStyleLbl="node1" presStyleIdx="4" presStyleCnt="5" custLinFactNeighborX="-20757" custLinFactNeighborY="-77808">
        <dgm:presLayoutVars>
          <dgm:bulletEnabled val="1"/>
        </dgm:presLayoutVars>
      </dgm:prSet>
      <dgm:spPr/>
    </dgm:pt>
    <dgm:pt modelId="{314C2A8C-D599-4637-8A49-09143EECDC00}" type="pres">
      <dgm:prSet presAssocID="{7AE876E5-AA20-4367-8FB5-33109FD2DE9C}" presName="FiveConn_1-2" presStyleLbl="fgAccFollowNode1" presStyleIdx="0" presStyleCnt="4" custAng="3302054" custLinFactX="84689" custLinFactNeighborX="100000" custLinFactNeighborY="30782">
        <dgm:presLayoutVars>
          <dgm:bulletEnabled val="1"/>
        </dgm:presLayoutVars>
      </dgm:prSet>
      <dgm:spPr/>
    </dgm:pt>
    <dgm:pt modelId="{A7ACE9A5-3195-4DAB-A399-07111566D12D}" type="pres">
      <dgm:prSet presAssocID="{7AE876E5-AA20-4367-8FB5-33109FD2DE9C}" presName="FiveConn_2-3" presStyleLbl="fgAccFollowNode1" presStyleIdx="1" presStyleCnt="4" custFlipHor="1" custScaleX="110191" custScaleY="90593" custLinFactX="100000" custLinFactNeighborX="122311" custLinFactNeighborY="15547">
        <dgm:presLayoutVars>
          <dgm:bulletEnabled val="1"/>
        </dgm:presLayoutVars>
      </dgm:prSet>
      <dgm:spPr/>
    </dgm:pt>
    <dgm:pt modelId="{F5E511E9-E92E-4093-B070-FE76D2A6CDC4}" type="pres">
      <dgm:prSet presAssocID="{7AE876E5-AA20-4367-8FB5-33109FD2DE9C}" presName="FiveConn_3-4" presStyleLbl="fgAccFollowNode1" presStyleIdx="2" presStyleCnt="4">
        <dgm:presLayoutVars>
          <dgm:bulletEnabled val="1"/>
        </dgm:presLayoutVars>
      </dgm:prSet>
      <dgm:spPr/>
    </dgm:pt>
    <dgm:pt modelId="{72223DFB-7504-4C82-AFCD-7E9CAB89EB93}" type="pres">
      <dgm:prSet presAssocID="{7AE876E5-AA20-4367-8FB5-33109FD2DE9C}" presName="FiveConn_4-5" presStyleLbl="fgAccFollowNode1" presStyleIdx="3" presStyleCnt="4">
        <dgm:presLayoutVars>
          <dgm:bulletEnabled val="1"/>
        </dgm:presLayoutVars>
      </dgm:prSet>
      <dgm:spPr/>
    </dgm:pt>
    <dgm:pt modelId="{33D6D265-058B-4704-A685-720A060AAC06}" type="pres">
      <dgm:prSet presAssocID="{7AE876E5-AA20-4367-8FB5-33109FD2DE9C}" presName="FiveNodes_1_text" presStyleLbl="node1" presStyleIdx="4" presStyleCnt="5">
        <dgm:presLayoutVars>
          <dgm:bulletEnabled val="1"/>
        </dgm:presLayoutVars>
      </dgm:prSet>
      <dgm:spPr/>
    </dgm:pt>
    <dgm:pt modelId="{1289482F-01A4-410A-9B8B-E13E120C13E3}" type="pres">
      <dgm:prSet presAssocID="{7AE876E5-AA20-4367-8FB5-33109FD2DE9C}" presName="FiveNodes_2_text" presStyleLbl="node1" presStyleIdx="4" presStyleCnt="5">
        <dgm:presLayoutVars>
          <dgm:bulletEnabled val="1"/>
        </dgm:presLayoutVars>
      </dgm:prSet>
      <dgm:spPr/>
    </dgm:pt>
    <dgm:pt modelId="{1F8883D1-AFA4-4113-9AE7-AAF9959EB2CB}" type="pres">
      <dgm:prSet presAssocID="{7AE876E5-AA20-4367-8FB5-33109FD2DE9C}" presName="FiveNodes_3_text" presStyleLbl="node1" presStyleIdx="4" presStyleCnt="5">
        <dgm:presLayoutVars>
          <dgm:bulletEnabled val="1"/>
        </dgm:presLayoutVars>
      </dgm:prSet>
      <dgm:spPr/>
    </dgm:pt>
    <dgm:pt modelId="{DB6393C6-4924-4207-8B3D-31CCDC76EE47}" type="pres">
      <dgm:prSet presAssocID="{7AE876E5-AA20-4367-8FB5-33109FD2DE9C}" presName="FiveNodes_4_text" presStyleLbl="node1" presStyleIdx="4" presStyleCnt="5">
        <dgm:presLayoutVars>
          <dgm:bulletEnabled val="1"/>
        </dgm:presLayoutVars>
      </dgm:prSet>
      <dgm:spPr/>
    </dgm:pt>
    <dgm:pt modelId="{65AF1356-62B4-4D2E-A74E-8C696E4A8E15}" type="pres">
      <dgm:prSet presAssocID="{7AE876E5-AA20-4367-8FB5-33109FD2DE9C}" presName="FiveNodes_5_text" presStyleLbl="node1" presStyleIdx="4" presStyleCnt="5">
        <dgm:presLayoutVars>
          <dgm:bulletEnabled val="1"/>
        </dgm:presLayoutVars>
      </dgm:prSet>
      <dgm:spPr/>
    </dgm:pt>
  </dgm:ptLst>
  <dgm:cxnLst>
    <dgm:cxn modelId="{002A9527-6B72-4A81-8536-8FC7D9292B34}" type="presOf" srcId="{EAE76280-B331-418A-9544-B80D42D6C8C6}" destId="{1289482F-01A4-410A-9B8B-E13E120C13E3}" srcOrd="1" destOrd="0" presId="urn:microsoft.com/office/officeart/2005/8/layout/vProcess5"/>
    <dgm:cxn modelId="{E07CC12B-F3E1-4293-9EED-8C5E9AEA460F}" srcId="{7AE876E5-AA20-4367-8FB5-33109FD2DE9C}" destId="{5A124332-3AA2-4585-A4A0-66CB2E3CB357}" srcOrd="2" destOrd="0" parTransId="{31B647D7-8B35-4D18-82ED-66622DA35986}" sibTransId="{9C71A0D6-6FC4-446D-8E2C-9BE0C847BE4B}"/>
    <dgm:cxn modelId="{C28AD764-2A4B-4325-A3EC-540BC80AFAC7}" type="presOf" srcId="{779C2BEA-706D-45B8-81CE-265FFE5A329E}" destId="{72223DFB-7504-4C82-AFCD-7E9CAB89EB93}" srcOrd="0" destOrd="0" presId="urn:microsoft.com/office/officeart/2005/8/layout/vProcess5"/>
    <dgm:cxn modelId="{4B000845-2F49-4D21-908B-1C6E493DBBFF}" type="presOf" srcId="{53DFED22-9C76-4C93-866D-5BAB6A13B827}" destId="{6861EF89-BB5F-4B9B-A0EC-0163BD5F2F17}" srcOrd="0" destOrd="0" presId="urn:microsoft.com/office/officeart/2005/8/layout/vProcess5"/>
    <dgm:cxn modelId="{23256E6E-A0FC-42A4-98DC-F46D40BEC2AF}" type="presOf" srcId="{5A124332-3AA2-4585-A4A0-66CB2E3CB357}" destId="{1F8883D1-AFA4-4113-9AE7-AAF9959EB2CB}" srcOrd="1" destOrd="0" presId="urn:microsoft.com/office/officeart/2005/8/layout/vProcess5"/>
    <dgm:cxn modelId="{F4A18756-C931-4E86-A6D9-2513773AFCD7}" type="presOf" srcId="{12986563-3F36-496F-9C6B-2828215D4085}" destId="{60C118AB-90A5-4B33-B17B-F9F1AF261E0A}" srcOrd="0" destOrd="0" presId="urn:microsoft.com/office/officeart/2005/8/layout/vProcess5"/>
    <dgm:cxn modelId="{B94C455A-A984-4F5C-AA4F-B88C1A6999B5}" srcId="{7AE876E5-AA20-4367-8FB5-33109FD2DE9C}" destId="{EAE76280-B331-418A-9544-B80D42D6C8C6}" srcOrd="1" destOrd="0" parTransId="{3DF8D683-C336-43D2-9AE1-3DA38E629173}" sibTransId="{935933E1-5979-4B81-820D-FF90A273E702}"/>
    <dgm:cxn modelId="{703E247E-1587-4015-821D-CF6A32E07AC2}" srcId="{7AE876E5-AA20-4367-8FB5-33109FD2DE9C}" destId="{E6D0D342-E54F-46FB-BD2F-FA77503F6E8E}" srcOrd="3" destOrd="0" parTransId="{C6C9DE8C-67C5-4153-AC11-56A26120E8BC}" sibTransId="{779C2BEA-706D-45B8-81CE-265FFE5A329E}"/>
    <dgm:cxn modelId="{54789F87-81DB-4BEC-A96D-0017BF4F4594}" type="presOf" srcId="{5A124332-3AA2-4585-A4A0-66CB2E3CB357}" destId="{7BAF0697-CCF9-43E7-8600-1819790287E8}" srcOrd="0" destOrd="0" presId="urn:microsoft.com/office/officeart/2005/8/layout/vProcess5"/>
    <dgm:cxn modelId="{573B818B-94C8-4EAB-8EAF-46000B3DC1F1}" srcId="{7AE876E5-AA20-4367-8FB5-33109FD2DE9C}" destId="{53DFED22-9C76-4C93-866D-5BAB6A13B827}" srcOrd="4" destOrd="0" parTransId="{3E4BE64F-F0AE-45A5-97DC-044039FC5923}" sibTransId="{DA3CFF26-D40B-46A5-BD0C-6F9350EC0FA1}"/>
    <dgm:cxn modelId="{2DBF9C8F-B17C-40EB-977B-0B0E0DC79DD8}" type="presOf" srcId="{935933E1-5979-4B81-820D-FF90A273E702}" destId="{A7ACE9A5-3195-4DAB-A399-07111566D12D}" srcOrd="0" destOrd="0" presId="urn:microsoft.com/office/officeart/2005/8/layout/vProcess5"/>
    <dgm:cxn modelId="{EBBD9EA2-DA5B-4CC0-A60C-E38E1F9B5DAE}" type="presOf" srcId="{EAE76280-B331-418A-9544-B80D42D6C8C6}" destId="{D7360E04-C33E-4226-9252-E16F1A19C270}" srcOrd="0" destOrd="0" presId="urn:microsoft.com/office/officeart/2005/8/layout/vProcess5"/>
    <dgm:cxn modelId="{6C78A0CA-F001-409B-83F3-727C233E537D}" type="presOf" srcId="{E6D0D342-E54F-46FB-BD2F-FA77503F6E8E}" destId="{E4A40E44-BC4F-4903-9BBA-8E04A2E35331}" srcOrd="0" destOrd="0" presId="urn:microsoft.com/office/officeart/2005/8/layout/vProcess5"/>
    <dgm:cxn modelId="{308316D2-5BD2-43A5-B49E-E162E575DFBF}" type="presOf" srcId="{12986563-3F36-496F-9C6B-2828215D4085}" destId="{33D6D265-058B-4704-A685-720A060AAC06}" srcOrd="1" destOrd="0" presId="urn:microsoft.com/office/officeart/2005/8/layout/vProcess5"/>
    <dgm:cxn modelId="{79B87ED6-D724-4743-B116-E7E7CFC28227}" type="presOf" srcId="{9C71A0D6-6FC4-446D-8E2C-9BE0C847BE4B}" destId="{F5E511E9-E92E-4093-B070-FE76D2A6CDC4}" srcOrd="0" destOrd="0" presId="urn:microsoft.com/office/officeart/2005/8/layout/vProcess5"/>
    <dgm:cxn modelId="{92F601E3-4E21-4949-AC7C-EE43107F1B39}" type="presOf" srcId="{7AE876E5-AA20-4367-8FB5-33109FD2DE9C}" destId="{FA7826BF-2597-4FF9-8EE8-75193C53B7B0}" srcOrd="0" destOrd="0" presId="urn:microsoft.com/office/officeart/2005/8/layout/vProcess5"/>
    <dgm:cxn modelId="{868224E5-0C84-4D04-9319-23019B52E1E9}" type="presOf" srcId="{53DFED22-9C76-4C93-866D-5BAB6A13B827}" destId="{65AF1356-62B4-4D2E-A74E-8C696E4A8E15}" srcOrd="1" destOrd="0" presId="urn:microsoft.com/office/officeart/2005/8/layout/vProcess5"/>
    <dgm:cxn modelId="{1C1E49EB-8F07-4A52-BD1C-29A4F56448D6}" type="presOf" srcId="{D7ECF622-6977-4290-981C-3076568C438F}" destId="{314C2A8C-D599-4637-8A49-09143EECDC00}" srcOrd="0" destOrd="0" presId="urn:microsoft.com/office/officeart/2005/8/layout/vProcess5"/>
    <dgm:cxn modelId="{6461C9F2-A85B-44D6-87D6-C55BC13A616E}" type="presOf" srcId="{E6D0D342-E54F-46FB-BD2F-FA77503F6E8E}" destId="{DB6393C6-4924-4207-8B3D-31CCDC76EE47}" srcOrd="1" destOrd="0" presId="urn:microsoft.com/office/officeart/2005/8/layout/vProcess5"/>
    <dgm:cxn modelId="{CB6C83F7-8DB5-412E-8635-A12F60B16E2E}" srcId="{7AE876E5-AA20-4367-8FB5-33109FD2DE9C}" destId="{12986563-3F36-496F-9C6B-2828215D4085}" srcOrd="0" destOrd="0" parTransId="{BDB5B336-7E00-400A-8DC0-041BFB525A26}" sibTransId="{D7ECF622-6977-4290-981C-3076568C438F}"/>
    <dgm:cxn modelId="{9506BCE9-2542-41D9-8CB8-287DC10555F2}" type="presParOf" srcId="{FA7826BF-2597-4FF9-8EE8-75193C53B7B0}" destId="{831A38DD-1A03-404D-AB9F-AD3116C136DA}" srcOrd="0" destOrd="0" presId="urn:microsoft.com/office/officeart/2005/8/layout/vProcess5"/>
    <dgm:cxn modelId="{E006C7EA-3E35-4901-98D7-424DF60D3A09}" type="presParOf" srcId="{FA7826BF-2597-4FF9-8EE8-75193C53B7B0}" destId="{60C118AB-90A5-4B33-B17B-F9F1AF261E0A}" srcOrd="1" destOrd="0" presId="urn:microsoft.com/office/officeart/2005/8/layout/vProcess5"/>
    <dgm:cxn modelId="{1246D784-AA19-484C-A9D5-37FD94038645}" type="presParOf" srcId="{FA7826BF-2597-4FF9-8EE8-75193C53B7B0}" destId="{D7360E04-C33E-4226-9252-E16F1A19C270}" srcOrd="2" destOrd="0" presId="urn:microsoft.com/office/officeart/2005/8/layout/vProcess5"/>
    <dgm:cxn modelId="{B3A8AB88-31FD-42EE-B30F-FDE946A97952}" type="presParOf" srcId="{FA7826BF-2597-4FF9-8EE8-75193C53B7B0}" destId="{7BAF0697-CCF9-43E7-8600-1819790287E8}" srcOrd="3" destOrd="0" presId="urn:microsoft.com/office/officeart/2005/8/layout/vProcess5"/>
    <dgm:cxn modelId="{55FACE75-0DD7-49F5-AB01-3C81A4D8EA2E}" type="presParOf" srcId="{FA7826BF-2597-4FF9-8EE8-75193C53B7B0}" destId="{E4A40E44-BC4F-4903-9BBA-8E04A2E35331}" srcOrd="4" destOrd="0" presId="urn:microsoft.com/office/officeart/2005/8/layout/vProcess5"/>
    <dgm:cxn modelId="{D684AE4B-1E3B-4405-93A6-316AACA4B50B}" type="presParOf" srcId="{FA7826BF-2597-4FF9-8EE8-75193C53B7B0}" destId="{6861EF89-BB5F-4B9B-A0EC-0163BD5F2F17}" srcOrd="5" destOrd="0" presId="urn:microsoft.com/office/officeart/2005/8/layout/vProcess5"/>
    <dgm:cxn modelId="{37F2F57D-F9D3-4EAF-9151-7E927EA2D356}" type="presParOf" srcId="{FA7826BF-2597-4FF9-8EE8-75193C53B7B0}" destId="{314C2A8C-D599-4637-8A49-09143EECDC00}" srcOrd="6" destOrd="0" presId="urn:microsoft.com/office/officeart/2005/8/layout/vProcess5"/>
    <dgm:cxn modelId="{F544A5A0-B481-4689-976A-7275CCB6DA78}" type="presParOf" srcId="{FA7826BF-2597-4FF9-8EE8-75193C53B7B0}" destId="{A7ACE9A5-3195-4DAB-A399-07111566D12D}" srcOrd="7" destOrd="0" presId="urn:microsoft.com/office/officeart/2005/8/layout/vProcess5"/>
    <dgm:cxn modelId="{C581EA77-2242-4E26-B066-28852D403CC8}" type="presParOf" srcId="{FA7826BF-2597-4FF9-8EE8-75193C53B7B0}" destId="{F5E511E9-E92E-4093-B070-FE76D2A6CDC4}" srcOrd="8" destOrd="0" presId="urn:microsoft.com/office/officeart/2005/8/layout/vProcess5"/>
    <dgm:cxn modelId="{63A9A771-D038-4189-8841-5C5025B330F7}" type="presParOf" srcId="{FA7826BF-2597-4FF9-8EE8-75193C53B7B0}" destId="{72223DFB-7504-4C82-AFCD-7E9CAB89EB93}" srcOrd="9" destOrd="0" presId="urn:microsoft.com/office/officeart/2005/8/layout/vProcess5"/>
    <dgm:cxn modelId="{6C691ED0-0DDC-4424-A1ED-F1D50FCC1FCF}" type="presParOf" srcId="{FA7826BF-2597-4FF9-8EE8-75193C53B7B0}" destId="{33D6D265-058B-4704-A685-720A060AAC06}" srcOrd="10" destOrd="0" presId="urn:microsoft.com/office/officeart/2005/8/layout/vProcess5"/>
    <dgm:cxn modelId="{3E5D7F18-1694-4236-82E2-B0B7B75BDE9D}" type="presParOf" srcId="{FA7826BF-2597-4FF9-8EE8-75193C53B7B0}" destId="{1289482F-01A4-410A-9B8B-E13E120C13E3}" srcOrd="11" destOrd="0" presId="urn:microsoft.com/office/officeart/2005/8/layout/vProcess5"/>
    <dgm:cxn modelId="{0226AC42-1856-4BD8-A93C-3E47E1988002}" type="presParOf" srcId="{FA7826BF-2597-4FF9-8EE8-75193C53B7B0}" destId="{1F8883D1-AFA4-4113-9AE7-AAF9959EB2CB}" srcOrd="12" destOrd="0" presId="urn:microsoft.com/office/officeart/2005/8/layout/vProcess5"/>
    <dgm:cxn modelId="{177DF504-AE4F-4F10-BF45-353C514A5858}" type="presParOf" srcId="{FA7826BF-2597-4FF9-8EE8-75193C53B7B0}" destId="{DB6393C6-4924-4207-8B3D-31CCDC76EE47}" srcOrd="13" destOrd="0" presId="urn:microsoft.com/office/officeart/2005/8/layout/vProcess5"/>
    <dgm:cxn modelId="{89B3E5C4-4EE7-41D5-9361-3BE7C87A34FD}" type="presParOf" srcId="{FA7826BF-2597-4FF9-8EE8-75193C53B7B0}" destId="{65AF1356-62B4-4D2E-A74E-8C696E4A8E15}"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C81801-16EB-403D-8341-159BBF0D398F}">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FF2E51-5832-4F99-B8C6-8A57C432FE33}">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062089-6CCB-4A6B-87B8-9F8BA8563157}">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dirty="0"/>
            <a:t>The National Health Service for Wales (NHS Wales) has traditionally played a vital role in delivering effective public healthcare to the people of Wales (NHS Wales, 2023). </a:t>
          </a:r>
          <a:endParaRPr lang="en-US" sz="2300" kern="1200" dirty="0"/>
        </a:p>
      </dsp:txBody>
      <dsp:txXfrm>
        <a:off x="1437631" y="531"/>
        <a:ext cx="9077968" cy="1244702"/>
      </dsp:txXfrm>
    </dsp:sp>
    <dsp:sp modelId="{070EFC1F-DDED-46BD-94B0-C09A54C99532}">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E416F9-A67F-4075-9215-6CA2D7361162}">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5A7316-3312-449D-B6B4-739560AFF751}">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dirty="0"/>
            <a:t>However, in recent years, Accident and Emergency (A&amp;E) departments have come under growing strain, resulting in longer waiting times and increasing public concern.</a:t>
          </a:r>
          <a:endParaRPr lang="en-US" sz="2300" kern="1200" dirty="0"/>
        </a:p>
      </dsp:txBody>
      <dsp:txXfrm>
        <a:off x="1437631" y="1556410"/>
        <a:ext cx="9077968" cy="1244702"/>
      </dsp:txXfrm>
    </dsp:sp>
    <dsp:sp modelId="{5316F5B8-A873-4148-9F19-94AB895C9C5A}">
      <dsp:nvSpPr>
        <dsp:cNvPr id="0" name=""/>
        <dsp:cNvSpPr/>
      </dsp:nvSpPr>
      <dsp:spPr>
        <a:xfrm>
          <a:off x="0" y="3112821"/>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60C78E-698B-4320-8D9B-92DAD2B41333}">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9EB225-EDE8-42FE-804C-EAB50425A263}">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dirty="0"/>
            <a:t> </a:t>
          </a:r>
          <a:endParaRPr lang="en-US" sz="2300" kern="1200" dirty="0"/>
        </a:p>
      </dsp:txBody>
      <dsp:txXfrm>
        <a:off x="1437631" y="3112289"/>
        <a:ext cx="9077968" cy="12447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FEC918-281A-4FF6-BA8A-8275788CD57D}">
      <dsp:nvSpPr>
        <dsp:cNvPr id="0" name=""/>
        <dsp:cNvSpPr/>
      </dsp:nvSpPr>
      <dsp:spPr>
        <a:xfrm>
          <a:off x="679050" y="234904"/>
          <a:ext cx="1887187" cy="188718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15EA2F-A6D2-4038-9E0D-124A65357A68}">
      <dsp:nvSpPr>
        <dsp:cNvPr id="0" name=""/>
        <dsp:cNvSpPr/>
      </dsp:nvSpPr>
      <dsp:spPr>
        <a:xfrm>
          <a:off x="1081237" y="637092"/>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DBF5D7-8A84-491F-A871-4E8183DC5085}">
      <dsp:nvSpPr>
        <dsp:cNvPr id="0" name=""/>
        <dsp:cNvSpPr/>
      </dsp:nvSpPr>
      <dsp:spPr>
        <a:xfrm>
          <a:off x="84462" y="2702663"/>
          <a:ext cx="3093750" cy="12206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b="0" i="0" kern="1200" baseline="0" dirty="0"/>
            <a:t>To evaluate the perceived effects of prolonged A&amp;E waiting times on individuals accessing services within NHS Wales.</a:t>
          </a:r>
          <a:endParaRPr lang="en-US" sz="1400" kern="1200" dirty="0"/>
        </a:p>
      </dsp:txBody>
      <dsp:txXfrm>
        <a:off x="84462" y="2702663"/>
        <a:ext cx="3093750" cy="1220632"/>
      </dsp:txXfrm>
    </dsp:sp>
    <dsp:sp modelId="{13BFF49F-61F6-4B39-A0B7-D1F47C28FAF9}">
      <dsp:nvSpPr>
        <dsp:cNvPr id="0" name=""/>
        <dsp:cNvSpPr/>
      </dsp:nvSpPr>
      <dsp:spPr>
        <a:xfrm>
          <a:off x="4314206" y="343187"/>
          <a:ext cx="1887187" cy="188718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458BEC-54D0-4C18-8ED1-F15C18A50157}">
      <dsp:nvSpPr>
        <dsp:cNvPr id="0" name=""/>
        <dsp:cNvSpPr/>
      </dsp:nvSpPr>
      <dsp:spPr>
        <a:xfrm>
          <a:off x="4716393" y="745375"/>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870B49-F15C-4053-AA31-28103CA2FC91}">
      <dsp:nvSpPr>
        <dsp:cNvPr id="0" name=""/>
        <dsp:cNvSpPr/>
      </dsp:nvSpPr>
      <dsp:spPr>
        <a:xfrm>
          <a:off x="3710925" y="2818188"/>
          <a:ext cx="3093750"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b="0" i="0" kern="1200" baseline="0" dirty="0"/>
            <a:t>To examine the experiences and concerns of recent A&amp;E attendees in Wales.</a:t>
          </a:r>
          <a:endParaRPr lang="en-US" sz="1400" kern="1200" dirty="0"/>
        </a:p>
      </dsp:txBody>
      <dsp:txXfrm>
        <a:off x="3710925" y="2818188"/>
        <a:ext cx="3093750" cy="787500"/>
      </dsp:txXfrm>
    </dsp:sp>
    <dsp:sp modelId="{EF3B1B6E-8318-4D2D-84DC-12477DE55629}">
      <dsp:nvSpPr>
        <dsp:cNvPr id="0" name=""/>
        <dsp:cNvSpPr/>
      </dsp:nvSpPr>
      <dsp:spPr>
        <a:xfrm>
          <a:off x="7949362" y="343187"/>
          <a:ext cx="1887187" cy="1887187"/>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5B8CCE-D429-4C31-86F3-3059567237C4}">
      <dsp:nvSpPr>
        <dsp:cNvPr id="0" name=""/>
        <dsp:cNvSpPr/>
      </dsp:nvSpPr>
      <dsp:spPr>
        <a:xfrm>
          <a:off x="8351550" y="745375"/>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881896-B32A-4DB8-9AB8-4C6F5BBAB5DB}">
      <dsp:nvSpPr>
        <dsp:cNvPr id="0" name=""/>
        <dsp:cNvSpPr/>
      </dsp:nvSpPr>
      <dsp:spPr>
        <a:xfrm>
          <a:off x="7346081" y="2818188"/>
          <a:ext cx="3093750"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b="0" i="0" kern="1200" baseline="0"/>
            <a:t>To analyse potential associations between demographic variables and perceptions of A&amp;E service quality.</a:t>
          </a:r>
          <a:endParaRPr lang="en-US" sz="1400" kern="1200"/>
        </a:p>
      </dsp:txBody>
      <dsp:txXfrm>
        <a:off x="7346081" y="2818188"/>
        <a:ext cx="3093750" cy="7875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C118AB-90A5-4B33-B17B-F9F1AF261E0A}">
      <dsp:nvSpPr>
        <dsp:cNvPr id="0" name=""/>
        <dsp:cNvSpPr/>
      </dsp:nvSpPr>
      <dsp:spPr>
        <a:xfrm>
          <a:off x="705411" y="227649"/>
          <a:ext cx="8097012" cy="783457"/>
        </a:xfrm>
        <a:prstGeom prst="roundRect">
          <a:avLst>
            <a:gd name="adj" fmla="val 10000"/>
          </a:avLst>
        </a:prstGeom>
        <a:solidFill>
          <a:schemeClr val="bg1"/>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tx1"/>
              </a:solidFill>
            </a:rPr>
            <a:t>Denny, E. and Weckesser, A. (2022) ‘How to do qualitative research?: Qualitative research methods’, BJOG : an international journal of obstetrics and gynaecology, 129(7), pp. 1166–1167. Available at: https://doi.org/10.1111/1471-0528.17150.</a:t>
          </a:r>
          <a:endParaRPr lang="en-US" sz="1400" kern="1200" dirty="0">
            <a:solidFill>
              <a:schemeClr val="tx1"/>
            </a:solidFill>
          </a:endParaRPr>
        </a:p>
      </dsp:txBody>
      <dsp:txXfrm>
        <a:off x="728358" y="250596"/>
        <a:ext cx="7159934" cy="737563"/>
      </dsp:txXfrm>
    </dsp:sp>
    <dsp:sp modelId="{D7360E04-C33E-4226-9252-E16F1A19C270}">
      <dsp:nvSpPr>
        <dsp:cNvPr id="0" name=""/>
        <dsp:cNvSpPr/>
      </dsp:nvSpPr>
      <dsp:spPr>
        <a:xfrm>
          <a:off x="688127" y="919065"/>
          <a:ext cx="8097012" cy="783457"/>
        </a:xfrm>
        <a:prstGeom prst="roundRect">
          <a:avLst>
            <a:gd name="adj" fmla="val 10000"/>
          </a:avLst>
        </a:prstGeom>
        <a:solidFill>
          <a:schemeClr val="bg1"/>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tx1"/>
              </a:solidFill>
            </a:rPr>
            <a:t>National Health Service (2023). Available at: nhs.co.uk (Accessed 12 June 2025)</a:t>
          </a:r>
          <a:endParaRPr lang="en-US" sz="1400" kern="1200" dirty="0">
            <a:solidFill>
              <a:schemeClr val="tx1"/>
            </a:solidFill>
          </a:endParaRPr>
        </a:p>
      </dsp:txBody>
      <dsp:txXfrm>
        <a:off x="711074" y="942012"/>
        <a:ext cx="6937223" cy="737563"/>
      </dsp:txXfrm>
    </dsp:sp>
    <dsp:sp modelId="{7BAF0697-CCF9-43E7-8600-1819790287E8}">
      <dsp:nvSpPr>
        <dsp:cNvPr id="0" name=""/>
        <dsp:cNvSpPr/>
      </dsp:nvSpPr>
      <dsp:spPr>
        <a:xfrm>
          <a:off x="696672" y="1600203"/>
          <a:ext cx="8097012" cy="783457"/>
        </a:xfrm>
        <a:prstGeom prst="roundRect">
          <a:avLst>
            <a:gd name="adj" fmla="val 10000"/>
          </a:avLst>
        </a:prstGeom>
        <a:solidFill>
          <a:schemeClr val="bg1"/>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tx1"/>
              </a:solidFill>
            </a:rPr>
            <a:t>Ormrod, E. J. (2020). Practical Research and Design Processes</a:t>
          </a:r>
          <a:endParaRPr lang="en-US" sz="1400" kern="1200" dirty="0">
            <a:solidFill>
              <a:schemeClr val="tx1"/>
            </a:solidFill>
          </a:endParaRPr>
        </a:p>
      </dsp:txBody>
      <dsp:txXfrm>
        <a:off x="719619" y="1623150"/>
        <a:ext cx="6937223" cy="737563"/>
      </dsp:txXfrm>
    </dsp:sp>
    <dsp:sp modelId="{E4A40E44-BC4F-4903-9BBA-8E04A2E35331}">
      <dsp:nvSpPr>
        <dsp:cNvPr id="0" name=""/>
        <dsp:cNvSpPr/>
      </dsp:nvSpPr>
      <dsp:spPr>
        <a:xfrm>
          <a:off x="705460" y="2241376"/>
          <a:ext cx="8097012" cy="783457"/>
        </a:xfrm>
        <a:prstGeom prst="roundRect">
          <a:avLst>
            <a:gd name="adj" fmla="val 10000"/>
          </a:avLst>
        </a:prstGeom>
        <a:solidFill>
          <a:schemeClr val="bg1"/>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tx1"/>
              </a:solidFill>
            </a:rPr>
            <a:t>Smartt Gullion, J. (2024) Qualitative Research in Health and Illness. 1st ed. Oxford: Oxford University Press, Incorporated.</a:t>
          </a:r>
          <a:endParaRPr lang="en-US" sz="1400" kern="1200" dirty="0">
            <a:solidFill>
              <a:schemeClr val="tx1"/>
            </a:solidFill>
          </a:endParaRPr>
        </a:p>
      </dsp:txBody>
      <dsp:txXfrm>
        <a:off x="728407" y="2264323"/>
        <a:ext cx="6937223" cy="737563"/>
      </dsp:txXfrm>
    </dsp:sp>
    <dsp:sp modelId="{6861EF89-BB5F-4B9B-A0EC-0163BD5F2F17}">
      <dsp:nvSpPr>
        <dsp:cNvPr id="0" name=""/>
        <dsp:cNvSpPr/>
      </dsp:nvSpPr>
      <dsp:spPr>
        <a:xfrm>
          <a:off x="737891" y="2959493"/>
          <a:ext cx="8097012" cy="783457"/>
        </a:xfrm>
        <a:prstGeom prst="roundRect">
          <a:avLst>
            <a:gd name="adj" fmla="val 10000"/>
          </a:avLst>
        </a:prstGeom>
        <a:solidFill>
          <a:schemeClr val="bg1"/>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tx1"/>
              </a:solidFill>
            </a:rPr>
            <a:t>Thomas, E. (2023). NHS Wales waiting times: A&amp;E waiting and ambulance response times worsen. Available at: https://www.walesonline.co.uk/news/health/nhs-wales-waiting-times-ae-26739266 (Accessed 10 February 2025).</a:t>
          </a:r>
          <a:endParaRPr lang="en-US" sz="1400" kern="1200" dirty="0">
            <a:solidFill>
              <a:schemeClr val="tx1"/>
            </a:solidFill>
          </a:endParaRPr>
        </a:p>
      </dsp:txBody>
      <dsp:txXfrm>
        <a:off x="760838" y="2982440"/>
        <a:ext cx="6937223" cy="737563"/>
      </dsp:txXfrm>
    </dsp:sp>
    <dsp:sp modelId="{314C2A8C-D599-4637-8A49-09143EECDC00}">
      <dsp:nvSpPr>
        <dsp:cNvPr id="0" name=""/>
        <dsp:cNvSpPr/>
      </dsp:nvSpPr>
      <dsp:spPr>
        <a:xfrm rot="3302054">
          <a:off x="8528288" y="729116"/>
          <a:ext cx="509247" cy="509247"/>
        </a:xfrm>
        <a:prstGeom prst="downArrow">
          <a:avLst>
            <a:gd name="adj1" fmla="val 55000"/>
            <a:gd name="adj2" fmla="val 45000"/>
          </a:avLst>
        </a:prstGeom>
        <a:solidFill>
          <a:schemeClr val="bg1">
            <a:alpha val="90000"/>
          </a:schemeClr>
        </a:solidFill>
        <a:ln w="19050" cap="flat" cmpd="sng" algn="ctr">
          <a:solidFill>
            <a:schemeClr val="bg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694513" y="756020"/>
        <a:ext cx="280085" cy="383208"/>
      </dsp:txXfrm>
    </dsp:sp>
    <dsp:sp modelId="{A7ACE9A5-3195-4DAB-A399-07111566D12D}">
      <dsp:nvSpPr>
        <dsp:cNvPr id="0" name=""/>
        <dsp:cNvSpPr/>
      </dsp:nvSpPr>
      <dsp:spPr>
        <a:xfrm flipH="1">
          <a:off x="9298576" y="1567756"/>
          <a:ext cx="561145" cy="461342"/>
        </a:xfrm>
        <a:prstGeom prst="downArrow">
          <a:avLst>
            <a:gd name="adj1" fmla="val 55000"/>
            <a:gd name="adj2" fmla="val 45000"/>
          </a:avLst>
        </a:prstGeom>
        <a:solidFill>
          <a:schemeClr val="bg1">
            <a:alpha val="9000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9424834" y="1567756"/>
        <a:ext cx="308629" cy="347160"/>
      </dsp:txXfrm>
    </dsp:sp>
    <dsp:sp modelId="{F5E511E9-E92E-4093-B070-FE76D2A6CDC4}">
      <dsp:nvSpPr>
        <dsp:cNvPr id="0" name=""/>
        <dsp:cNvSpPr/>
      </dsp:nvSpPr>
      <dsp:spPr>
        <a:xfrm>
          <a:off x="8797058" y="2343844"/>
          <a:ext cx="509247" cy="509247"/>
        </a:xfrm>
        <a:prstGeom prst="downArrow">
          <a:avLst>
            <a:gd name="adj1" fmla="val 55000"/>
            <a:gd name="adj2" fmla="val 45000"/>
          </a:avLst>
        </a:prstGeom>
        <a:solidFill>
          <a:schemeClr val="bg1">
            <a:alpha val="9000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dirty="0"/>
        </a:p>
      </dsp:txBody>
      <dsp:txXfrm>
        <a:off x="8911639" y="2343844"/>
        <a:ext cx="280085" cy="383208"/>
      </dsp:txXfrm>
    </dsp:sp>
    <dsp:sp modelId="{72223DFB-7504-4C82-AFCD-7E9CAB89EB93}">
      <dsp:nvSpPr>
        <dsp:cNvPr id="0" name=""/>
        <dsp:cNvSpPr/>
      </dsp:nvSpPr>
      <dsp:spPr>
        <a:xfrm>
          <a:off x="9401705" y="3244821"/>
          <a:ext cx="509247" cy="509247"/>
        </a:xfrm>
        <a:prstGeom prst="downArrow">
          <a:avLst>
            <a:gd name="adj1" fmla="val 55000"/>
            <a:gd name="adj2" fmla="val 45000"/>
          </a:avLst>
        </a:prstGeom>
        <a:solidFill>
          <a:schemeClr val="bg1">
            <a:alpha val="9000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516286" y="3244821"/>
        <a:ext cx="280085" cy="38320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E5456-7B06-8741-E81C-A25F4BAE621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4305BD44-0CAD-C76C-1A8C-1CE810E3F1E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AB520F3-A493-5FDB-D70B-4B8D7E7629C8}"/>
              </a:ext>
            </a:extLst>
          </p:cNvPr>
          <p:cNvSpPr>
            <a:spLocks noGrp="1"/>
          </p:cNvSpPr>
          <p:nvPr>
            <p:ph type="dt" sz="half" idx="10"/>
          </p:nvPr>
        </p:nvSpPr>
        <p:spPr/>
        <p:txBody>
          <a:bodyPr/>
          <a:lstStyle/>
          <a:p>
            <a:fld id="{F43BB211-6DB3-4DEA-A4D3-29D4580B99E2}" type="datetimeFigureOut">
              <a:rPr lang="en-GB" smtClean="0"/>
              <a:t>21/07/2025</a:t>
            </a:fld>
            <a:endParaRPr lang="en-GB"/>
          </a:p>
        </p:txBody>
      </p:sp>
      <p:sp>
        <p:nvSpPr>
          <p:cNvPr id="5" name="Footer Placeholder 4">
            <a:extLst>
              <a:ext uri="{FF2B5EF4-FFF2-40B4-BE49-F238E27FC236}">
                <a16:creationId xmlns:a16="http://schemas.microsoft.com/office/drawing/2014/main" id="{2F270627-C00A-05D7-9219-F4A6421DDD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538A19-ACAF-D097-967D-439372772448}"/>
              </a:ext>
            </a:extLst>
          </p:cNvPr>
          <p:cNvSpPr>
            <a:spLocks noGrp="1"/>
          </p:cNvSpPr>
          <p:nvPr>
            <p:ph type="sldNum" sz="quarter" idx="12"/>
          </p:nvPr>
        </p:nvSpPr>
        <p:spPr/>
        <p:txBody>
          <a:bodyPr/>
          <a:lstStyle/>
          <a:p>
            <a:fld id="{55BC3DA0-5E36-4FAB-8632-A7F9AECFA6A8}" type="slidenum">
              <a:rPr lang="en-GB" smtClean="0"/>
              <a:t>‹#›</a:t>
            </a:fld>
            <a:endParaRPr lang="en-GB"/>
          </a:p>
        </p:txBody>
      </p:sp>
    </p:spTree>
    <p:extLst>
      <p:ext uri="{BB962C8B-B14F-4D97-AF65-F5344CB8AC3E}">
        <p14:creationId xmlns:p14="http://schemas.microsoft.com/office/powerpoint/2010/main" val="32771158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7A5F5-6346-8B59-1B69-7D9D305A5D2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6ED833A-5138-31BD-1837-CFFA9BF8000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FC6B474-EF5F-2EDC-089A-E304F2ABD499}"/>
              </a:ext>
            </a:extLst>
          </p:cNvPr>
          <p:cNvSpPr>
            <a:spLocks noGrp="1"/>
          </p:cNvSpPr>
          <p:nvPr>
            <p:ph type="dt" sz="half" idx="10"/>
          </p:nvPr>
        </p:nvSpPr>
        <p:spPr/>
        <p:txBody>
          <a:bodyPr/>
          <a:lstStyle/>
          <a:p>
            <a:fld id="{F43BB211-6DB3-4DEA-A4D3-29D4580B99E2}" type="datetimeFigureOut">
              <a:rPr lang="en-GB" smtClean="0"/>
              <a:t>21/07/2025</a:t>
            </a:fld>
            <a:endParaRPr lang="en-GB"/>
          </a:p>
        </p:txBody>
      </p:sp>
      <p:sp>
        <p:nvSpPr>
          <p:cNvPr id="5" name="Footer Placeholder 4">
            <a:extLst>
              <a:ext uri="{FF2B5EF4-FFF2-40B4-BE49-F238E27FC236}">
                <a16:creationId xmlns:a16="http://schemas.microsoft.com/office/drawing/2014/main" id="{38159F99-8E49-48A7-863F-27C53093FE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D8025C-793B-B398-7572-2F407AF2FAC4}"/>
              </a:ext>
            </a:extLst>
          </p:cNvPr>
          <p:cNvSpPr>
            <a:spLocks noGrp="1"/>
          </p:cNvSpPr>
          <p:nvPr>
            <p:ph type="sldNum" sz="quarter" idx="12"/>
          </p:nvPr>
        </p:nvSpPr>
        <p:spPr/>
        <p:txBody>
          <a:bodyPr/>
          <a:lstStyle/>
          <a:p>
            <a:fld id="{55BC3DA0-5E36-4FAB-8632-A7F9AECFA6A8}" type="slidenum">
              <a:rPr lang="en-GB" smtClean="0"/>
              <a:t>‹#›</a:t>
            </a:fld>
            <a:endParaRPr lang="en-GB"/>
          </a:p>
        </p:txBody>
      </p:sp>
    </p:spTree>
    <p:extLst>
      <p:ext uri="{BB962C8B-B14F-4D97-AF65-F5344CB8AC3E}">
        <p14:creationId xmlns:p14="http://schemas.microsoft.com/office/powerpoint/2010/main" val="1325319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6EBF3-B11C-3D26-07E3-EA4C595632F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17F75664-822B-D056-71E9-5474AD429B7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18DDF2A-6D82-2F96-0016-75DA8A617D52}"/>
              </a:ext>
            </a:extLst>
          </p:cNvPr>
          <p:cNvSpPr>
            <a:spLocks noGrp="1"/>
          </p:cNvSpPr>
          <p:nvPr>
            <p:ph type="dt" sz="half" idx="10"/>
          </p:nvPr>
        </p:nvSpPr>
        <p:spPr/>
        <p:txBody>
          <a:bodyPr/>
          <a:lstStyle/>
          <a:p>
            <a:fld id="{F43BB211-6DB3-4DEA-A4D3-29D4580B99E2}" type="datetimeFigureOut">
              <a:rPr lang="en-GB" smtClean="0"/>
              <a:t>21/07/2025</a:t>
            </a:fld>
            <a:endParaRPr lang="en-GB"/>
          </a:p>
        </p:txBody>
      </p:sp>
      <p:sp>
        <p:nvSpPr>
          <p:cNvPr id="5" name="Footer Placeholder 4">
            <a:extLst>
              <a:ext uri="{FF2B5EF4-FFF2-40B4-BE49-F238E27FC236}">
                <a16:creationId xmlns:a16="http://schemas.microsoft.com/office/drawing/2014/main" id="{A386AD1A-208A-10EF-05A7-76D090178B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473A9A-F9CB-5615-2340-9317878F35D9}"/>
              </a:ext>
            </a:extLst>
          </p:cNvPr>
          <p:cNvSpPr>
            <a:spLocks noGrp="1"/>
          </p:cNvSpPr>
          <p:nvPr>
            <p:ph type="sldNum" sz="quarter" idx="12"/>
          </p:nvPr>
        </p:nvSpPr>
        <p:spPr/>
        <p:txBody>
          <a:bodyPr/>
          <a:lstStyle/>
          <a:p>
            <a:fld id="{55BC3DA0-5E36-4FAB-8632-A7F9AECFA6A8}" type="slidenum">
              <a:rPr lang="en-GB" smtClean="0"/>
              <a:t>‹#›</a:t>
            </a:fld>
            <a:endParaRPr lang="en-GB"/>
          </a:p>
        </p:txBody>
      </p:sp>
    </p:spTree>
    <p:extLst>
      <p:ext uri="{BB962C8B-B14F-4D97-AF65-F5344CB8AC3E}">
        <p14:creationId xmlns:p14="http://schemas.microsoft.com/office/powerpoint/2010/main" val="21878676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2BB63-79F9-7DAF-57FE-71A6EEA4A00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4176CE5-BAE2-1D72-177E-8C2D797C676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A9BE8514-3542-D134-D74D-A4656072411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8FEF199-8411-64E9-8BB5-90865A6C4D35}"/>
              </a:ext>
            </a:extLst>
          </p:cNvPr>
          <p:cNvSpPr>
            <a:spLocks noGrp="1"/>
          </p:cNvSpPr>
          <p:nvPr>
            <p:ph type="dt" sz="half" idx="10"/>
          </p:nvPr>
        </p:nvSpPr>
        <p:spPr/>
        <p:txBody>
          <a:bodyPr/>
          <a:lstStyle/>
          <a:p>
            <a:fld id="{F43BB211-6DB3-4DEA-A4D3-29D4580B99E2}" type="datetimeFigureOut">
              <a:rPr lang="en-GB" smtClean="0"/>
              <a:t>21/07/2025</a:t>
            </a:fld>
            <a:endParaRPr lang="en-GB"/>
          </a:p>
        </p:txBody>
      </p:sp>
      <p:sp>
        <p:nvSpPr>
          <p:cNvPr id="6" name="Footer Placeholder 5">
            <a:extLst>
              <a:ext uri="{FF2B5EF4-FFF2-40B4-BE49-F238E27FC236}">
                <a16:creationId xmlns:a16="http://schemas.microsoft.com/office/drawing/2014/main" id="{10D14240-9700-B0C9-40BE-A0E1466C95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F31387-5D3A-A6C2-79F4-5686E10DF6A2}"/>
              </a:ext>
            </a:extLst>
          </p:cNvPr>
          <p:cNvSpPr>
            <a:spLocks noGrp="1"/>
          </p:cNvSpPr>
          <p:nvPr>
            <p:ph type="sldNum" sz="quarter" idx="12"/>
          </p:nvPr>
        </p:nvSpPr>
        <p:spPr/>
        <p:txBody>
          <a:bodyPr/>
          <a:lstStyle/>
          <a:p>
            <a:fld id="{55BC3DA0-5E36-4FAB-8632-A7F9AECFA6A8}" type="slidenum">
              <a:rPr lang="en-GB" smtClean="0"/>
              <a:t>‹#›</a:t>
            </a:fld>
            <a:endParaRPr lang="en-GB"/>
          </a:p>
        </p:txBody>
      </p:sp>
    </p:spTree>
    <p:extLst>
      <p:ext uri="{BB962C8B-B14F-4D97-AF65-F5344CB8AC3E}">
        <p14:creationId xmlns:p14="http://schemas.microsoft.com/office/powerpoint/2010/main" val="33815513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B8A59-EDE4-317E-EC6A-08A651529A16}"/>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3A00E349-D788-6497-8247-3C322A0E77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043B0B6-04F5-E317-579D-95F2C500745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4B1D6467-0FF1-174B-7F5F-C427540ED34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D89821D-C3B6-99D0-D9E4-728E1783B02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6B02F3D-1D94-AC6D-1606-1B85C8180A03}"/>
              </a:ext>
            </a:extLst>
          </p:cNvPr>
          <p:cNvSpPr>
            <a:spLocks noGrp="1"/>
          </p:cNvSpPr>
          <p:nvPr>
            <p:ph type="dt" sz="half" idx="10"/>
          </p:nvPr>
        </p:nvSpPr>
        <p:spPr/>
        <p:txBody>
          <a:bodyPr/>
          <a:lstStyle/>
          <a:p>
            <a:fld id="{F43BB211-6DB3-4DEA-A4D3-29D4580B99E2}" type="datetimeFigureOut">
              <a:rPr lang="en-GB" smtClean="0"/>
              <a:t>21/07/2025</a:t>
            </a:fld>
            <a:endParaRPr lang="en-GB"/>
          </a:p>
        </p:txBody>
      </p:sp>
      <p:sp>
        <p:nvSpPr>
          <p:cNvPr id="8" name="Footer Placeholder 7">
            <a:extLst>
              <a:ext uri="{FF2B5EF4-FFF2-40B4-BE49-F238E27FC236}">
                <a16:creationId xmlns:a16="http://schemas.microsoft.com/office/drawing/2014/main" id="{8518964A-0295-33F3-59E9-6811D36BF90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34E2A82-B2D3-907D-DC29-8BAED62D2562}"/>
              </a:ext>
            </a:extLst>
          </p:cNvPr>
          <p:cNvSpPr>
            <a:spLocks noGrp="1"/>
          </p:cNvSpPr>
          <p:nvPr>
            <p:ph type="sldNum" sz="quarter" idx="12"/>
          </p:nvPr>
        </p:nvSpPr>
        <p:spPr/>
        <p:txBody>
          <a:bodyPr/>
          <a:lstStyle/>
          <a:p>
            <a:fld id="{55BC3DA0-5E36-4FAB-8632-A7F9AECFA6A8}" type="slidenum">
              <a:rPr lang="en-GB" smtClean="0"/>
              <a:t>‹#›</a:t>
            </a:fld>
            <a:endParaRPr lang="en-GB"/>
          </a:p>
        </p:txBody>
      </p:sp>
    </p:spTree>
    <p:extLst>
      <p:ext uri="{BB962C8B-B14F-4D97-AF65-F5344CB8AC3E}">
        <p14:creationId xmlns:p14="http://schemas.microsoft.com/office/powerpoint/2010/main" val="4570294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5FAC6-EC42-86F8-405B-4FADF24D3AEE}"/>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D7BB083D-9521-4190-DF00-CC4F465F0F1F}"/>
              </a:ext>
            </a:extLst>
          </p:cNvPr>
          <p:cNvSpPr>
            <a:spLocks noGrp="1"/>
          </p:cNvSpPr>
          <p:nvPr>
            <p:ph type="dt" sz="half" idx="10"/>
          </p:nvPr>
        </p:nvSpPr>
        <p:spPr/>
        <p:txBody>
          <a:bodyPr/>
          <a:lstStyle/>
          <a:p>
            <a:fld id="{F43BB211-6DB3-4DEA-A4D3-29D4580B99E2}" type="datetimeFigureOut">
              <a:rPr lang="en-GB" smtClean="0"/>
              <a:t>21/07/2025</a:t>
            </a:fld>
            <a:endParaRPr lang="en-GB"/>
          </a:p>
        </p:txBody>
      </p:sp>
      <p:sp>
        <p:nvSpPr>
          <p:cNvPr id="4" name="Footer Placeholder 3">
            <a:extLst>
              <a:ext uri="{FF2B5EF4-FFF2-40B4-BE49-F238E27FC236}">
                <a16:creationId xmlns:a16="http://schemas.microsoft.com/office/drawing/2014/main" id="{1ADDDB60-7B25-B65A-9B13-82B45E1C871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12E489B-C6E9-F383-E049-7040D1F71010}"/>
              </a:ext>
            </a:extLst>
          </p:cNvPr>
          <p:cNvSpPr>
            <a:spLocks noGrp="1"/>
          </p:cNvSpPr>
          <p:nvPr>
            <p:ph type="sldNum" sz="quarter" idx="12"/>
          </p:nvPr>
        </p:nvSpPr>
        <p:spPr/>
        <p:txBody>
          <a:bodyPr/>
          <a:lstStyle/>
          <a:p>
            <a:fld id="{55BC3DA0-5E36-4FAB-8632-A7F9AECFA6A8}" type="slidenum">
              <a:rPr lang="en-GB" smtClean="0"/>
              <a:t>‹#›</a:t>
            </a:fld>
            <a:endParaRPr lang="en-GB"/>
          </a:p>
        </p:txBody>
      </p:sp>
    </p:spTree>
    <p:extLst>
      <p:ext uri="{BB962C8B-B14F-4D97-AF65-F5344CB8AC3E}">
        <p14:creationId xmlns:p14="http://schemas.microsoft.com/office/powerpoint/2010/main" val="22272381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BD42C40-FF15-BE5F-52E2-595FA2ABFFFA}"/>
              </a:ext>
            </a:extLst>
          </p:cNvPr>
          <p:cNvSpPr>
            <a:spLocks noGrp="1"/>
          </p:cNvSpPr>
          <p:nvPr>
            <p:ph type="dt" sz="half" idx="10"/>
          </p:nvPr>
        </p:nvSpPr>
        <p:spPr/>
        <p:txBody>
          <a:bodyPr/>
          <a:lstStyle/>
          <a:p>
            <a:fld id="{F43BB211-6DB3-4DEA-A4D3-29D4580B99E2}" type="datetimeFigureOut">
              <a:rPr lang="en-GB" smtClean="0"/>
              <a:t>21/07/2025</a:t>
            </a:fld>
            <a:endParaRPr lang="en-GB"/>
          </a:p>
        </p:txBody>
      </p:sp>
      <p:sp>
        <p:nvSpPr>
          <p:cNvPr id="3" name="Footer Placeholder 2">
            <a:extLst>
              <a:ext uri="{FF2B5EF4-FFF2-40B4-BE49-F238E27FC236}">
                <a16:creationId xmlns:a16="http://schemas.microsoft.com/office/drawing/2014/main" id="{A5479837-6217-8FA3-8152-F9A539C1506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92FB205-39DF-1AAC-77C0-466F59119A86}"/>
              </a:ext>
            </a:extLst>
          </p:cNvPr>
          <p:cNvSpPr>
            <a:spLocks noGrp="1"/>
          </p:cNvSpPr>
          <p:nvPr>
            <p:ph type="sldNum" sz="quarter" idx="12"/>
          </p:nvPr>
        </p:nvSpPr>
        <p:spPr/>
        <p:txBody>
          <a:bodyPr/>
          <a:lstStyle/>
          <a:p>
            <a:fld id="{55BC3DA0-5E36-4FAB-8632-A7F9AECFA6A8}" type="slidenum">
              <a:rPr lang="en-GB" smtClean="0"/>
              <a:t>‹#›</a:t>
            </a:fld>
            <a:endParaRPr lang="en-GB"/>
          </a:p>
        </p:txBody>
      </p:sp>
    </p:spTree>
    <p:extLst>
      <p:ext uri="{BB962C8B-B14F-4D97-AF65-F5344CB8AC3E}">
        <p14:creationId xmlns:p14="http://schemas.microsoft.com/office/powerpoint/2010/main" val="37858978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60394-9716-DF33-AA3F-4FBA0A2F906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C1943054-5F70-BADA-FE23-FA776A1A22F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F1F50B7D-299C-0C6D-FAB4-C135C1172C6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DF07D84-C91C-A7E5-C6A4-04F44A9AE6CA}"/>
              </a:ext>
            </a:extLst>
          </p:cNvPr>
          <p:cNvSpPr>
            <a:spLocks noGrp="1"/>
          </p:cNvSpPr>
          <p:nvPr>
            <p:ph type="dt" sz="half" idx="10"/>
          </p:nvPr>
        </p:nvSpPr>
        <p:spPr/>
        <p:txBody>
          <a:bodyPr/>
          <a:lstStyle/>
          <a:p>
            <a:fld id="{F43BB211-6DB3-4DEA-A4D3-29D4580B99E2}" type="datetimeFigureOut">
              <a:rPr lang="en-GB" smtClean="0"/>
              <a:t>21/07/2025</a:t>
            </a:fld>
            <a:endParaRPr lang="en-GB"/>
          </a:p>
        </p:txBody>
      </p:sp>
      <p:sp>
        <p:nvSpPr>
          <p:cNvPr id="6" name="Footer Placeholder 5">
            <a:extLst>
              <a:ext uri="{FF2B5EF4-FFF2-40B4-BE49-F238E27FC236}">
                <a16:creationId xmlns:a16="http://schemas.microsoft.com/office/drawing/2014/main" id="{086A8A3B-16FF-B940-E5F8-B28C3F71E56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0B7DEC-0B29-70A9-15DE-6079F3D91528}"/>
              </a:ext>
            </a:extLst>
          </p:cNvPr>
          <p:cNvSpPr>
            <a:spLocks noGrp="1"/>
          </p:cNvSpPr>
          <p:nvPr>
            <p:ph type="sldNum" sz="quarter" idx="12"/>
          </p:nvPr>
        </p:nvSpPr>
        <p:spPr/>
        <p:txBody>
          <a:bodyPr/>
          <a:lstStyle/>
          <a:p>
            <a:fld id="{55BC3DA0-5E36-4FAB-8632-A7F9AECFA6A8}" type="slidenum">
              <a:rPr lang="en-GB" smtClean="0"/>
              <a:t>‹#›</a:t>
            </a:fld>
            <a:endParaRPr lang="en-GB"/>
          </a:p>
        </p:txBody>
      </p:sp>
    </p:spTree>
    <p:extLst>
      <p:ext uri="{BB962C8B-B14F-4D97-AF65-F5344CB8AC3E}">
        <p14:creationId xmlns:p14="http://schemas.microsoft.com/office/powerpoint/2010/main" val="13786654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C9DE6-F54D-2A73-B5D2-2F640404073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7D486DB-2B30-0C87-0DC0-9C593593CF2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90D3F31-03DE-E39C-0D78-405500C1F9F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07412E5-8164-7684-63F1-57C8317E376E}"/>
              </a:ext>
            </a:extLst>
          </p:cNvPr>
          <p:cNvSpPr>
            <a:spLocks noGrp="1"/>
          </p:cNvSpPr>
          <p:nvPr>
            <p:ph type="dt" sz="half" idx="10"/>
          </p:nvPr>
        </p:nvSpPr>
        <p:spPr/>
        <p:txBody>
          <a:bodyPr/>
          <a:lstStyle/>
          <a:p>
            <a:fld id="{F43BB211-6DB3-4DEA-A4D3-29D4580B99E2}" type="datetimeFigureOut">
              <a:rPr lang="en-GB" smtClean="0"/>
              <a:t>21/07/2025</a:t>
            </a:fld>
            <a:endParaRPr lang="en-GB"/>
          </a:p>
        </p:txBody>
      </p:sp>
      <p:sp>
        <p:nvSpPr>
          <p:cNvPr id="6" name="Footer Placeholder 5">
            <a:extLst>
              <a:ext uri="{FF2B5EF4-FFF2-40B4-BE49-F238E27FC236}">
                <a16:creationId xmlns:a16="http://schemas.microsoft.com/office/drawing/2014/main" id="{A4CBF9DA-2FA4-09E7-80A7-E087A17C51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570C26-E304-C53F-22DD-E408A9317DE9}"/>
              </a:ext>
            </a:extLst>
          </p:cNvPr>
          <p:cNvSpPr>
            <a:spLocks noGrp="1"/>
          </p:cNvSpPr>
          <p:nvPr>
            <p:ph type="sldNum" sz="quarter" idx="12"/>
          </p:nvPr>
        </p:nvSpPr>
        <p:spPr/>
        <p:txBody>
          <a:bodyPr/>
          <a:lstStyle/>
          <a:p>
            <a:fld id="{55BC3DA0-5E36-4FAB-8632-A7F9AECFA6A8}" type="slidenum">
              <a:rPr lang="en-GB" smtClean="0"/>
              <a:t>‹#›</a:t>
            </a:fld>
            <a:endParaRPr lang="en-GB"/>
          </a:p>
        </p:txBody>
      </p:sp>
    </p:spTree>
    <p:extLst>
      <p:ext uri="{BB962C8B-B14F-4D97-AF65-F5344CB8AC3E}">
        <p14:creationId xmlns:p14="http://schemas.microsoft.com/office/powerpoint/2010/main" val="40114319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0FBB7-E2EA-E5D6-19B0-4416F40B1ADF}"/>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4487D88-7B2A-AEE7-D225-F21F5825A10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EA7A313-225C-2418-76AE-4EDE1CA3CFC1}"/>
              </a:ext>
            </a:extLst>
          </p:cNvPr>
          <p:cNvSpPr>
            <a:spLocks noGrp="1"/>
          </p:cNvSpPr>
          <p:nvPr>
            <p:ph type="dt" sz="half" idx="10"/>
          </p:nvPr>
        </p:nvSpPr>
        <p:spPr/>
        <p:txBody>
          <a:bodyPr/>
          <a:lstStyle/>
          <a:p>
            <a:fld id="{F43BB211-6DB3-4DEA-A4D3-29D4580B99E2}" type="datetimeFigureOut">
              <a:rPr lang="en-GB" smtClean="0"/>
              <a:t>21/07/2025</a:t>
            </a:fld>
            <a:endParaRPr lang="en-GB"/>
          </a:p>
        </p:txBody>
      </p:sp>
      <p:sp>
        <p:nvSpPr>
          <p:cNvPr id="5" name="Footer Placeholder 4">
            <a:extLst>
              <a:ext uri="{FF2B5EF4-FFF2-40B4-BE49-F238E27FC236}">
                <a16:creationId xmlns:a16="http://schemas.microsoft.com/office/drawing/2014/main" id="{BAA6E6F1-023E-48A9-AFDF-0DDEFAD07B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7B52D2-3609-6465-7801-64CF49FF16BD}"/>
              </a:ext>
            </a:extLst>
          </p:cNvPr>
          <p:cNvSpPr>
            <a:spLocks noGrp="1"/>
          </p:cNvSpPr>
          <p:nvPr>
            <p:ph type="sldNum" sz="quarter" idx="12"/>
          </p:nvPr>
        </p:nvSpPr>
        <p:spPr/>
        <p:txBody>
          <a:bodyPr/>
          <a:lstStyle/>
          <a:p>
            <a:fld id="{55BC3DA0-5E36-4FAB-8632-A7F9AECFA6A8}" type="slidenum">
              <a:rPr lang="en-GB" smtClean="0"/>
              <a:t>‹#›</a:t>
            </a:fld>
            <a:endParaRPr lang="en-GB"/>
          </a:p>
        </p:txBody>
      </p:sp>
    </p:spTree>
    <p:extLst>
      <p:ext uri="{BB962C8B-B14F-4D97-AF65-F5344CB8AC3E}">
        <p14:creationId xmlns:p14="http://schemas.microsoft.com/office/powerpoint/2010/main" val="41925517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EDF1CA-6448-F6DA-D514-0B0A2CAC0E30}"/>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2459B69-9F03-ACE5-C805-B7B6EC80746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320E96A-55F6-A3F8-92DE-C6B07A3380A5}"/>
              </a:ext>
            </a:extLst>
          </p:cNvPr>
          <p:cNvSpPr>
            <a:spLocks noGrp="1"/>
          </p:cNvSpPr>
          <p:nvPr>
            <p:ph type="dt" sz="half" idx="10"/>
          </p:nvPr>
        </p:nvSpPr>
        <p:spPr/>
        <p:txBody>
          <a:bodyPr/>
          <a:lstStyle/>
          <a:p>
            <a:fld id="{F43BB211-6DB3-4DEA-A4D3-29D4580B99E2}" type="datetimeFigureOut">
              <a:rPr lang="en-GB" smtClean="0"/>
              <a:t>21/07/2025</a:t>
            </a:fld>
            <a:endParaRPr lang="en-GB"/>
          </a:p>
        </p:txBody>
      </p:sp>
      <p:sp>
        <p:nvSpPr>
          <p:cNvPr id="5" name="Footer Placeholder 4">
            <a:extLst>
              <a:ext uri="{FF2B5EF4-FFF2-40B4-BE49-F238E27FC236}">
                <a16:creationId xmlns:a16="http://schemas.microsoft.com/office/drawing/2014/main" id="{A412F718-1D36-4B87-16F5-32657209BD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E3CEA5-A690-64E8-9A9A-ACA36D21B173}"/>
              </a:ext>
            </a:extLst>
          </p:cNvPr>
          <p:cNvSpPr>
            <a:spLocks noGrp="1"/>
          </p:cNvSpPr>
          <p:nvPr>
            <p:ph type="sldNum" sz="quarter" idx="12"/>
          </p:nvPr>
        </p:nvSpPr>
        <p:spPr/>
        <p:txBody>
          <a:bodyPr/>
          <a:lstStyle/>
          <a:p>
            <a:fld id="{55BC3DA0-5E36-4FAB-8632-A7F9AECFA6A8}" type="slidenum">
              <a:rPr lang="en-GB" smtClean="0"/>
              <a:t>‹#›</a:t>
            </a:fld>
            <a:endParaRPr lang="en-GB"/>
          </a:p>
        </p:txBody>
      </p:sp>
    </p:spTree>
    <p:extLst>
      <p:ext uri="{BB962C8B-B14F-4D97-AF65-F5344CB8AC3E}">
        <p14:creationId xmlns:p14="http://schemas.microsoft.com/office/powerpoint/2010/main" val="41914353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2AB277D-E642-6AD4-EED4-64C4491B7B3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C875359-FEFE-07D1-8489-AC9C36D4CC8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E1D6D7B-B8B9-3D3F-66AE-2AC06FBE3DC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43BB211-6DB3-4DEA-A4D3-29D4580B99E2}" type="datetimeFigureOut">
              <a:rPr lang="en-GB" smtClean="0"/>
              <a:t>21/07/2025</a:t>
            </a:fld>
            <a:endParaRPr lang="en-GB"/>
          </a:p>
        </p:txBody>
      </p:sp>
      <p:sp>
        <p:nvSpPr>
          <p:cNvPr id="5" name="Footer Placeholder 4">
            <a:extLst>
              <a:ext uri="{FF2B5EF4-FFF2-40B4-BE49-F238E27FC236}">
                <a16:creationId xmlns:a16="http://schemas.microsoft.com/office/drawing/2014/main" id="{8985354F-A36E-FD28-5A07-610785D4BD7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FBE6EF5-9654-93F8-9069-CF2C8F6CD6E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5BC3DA0-5E36-4FAB-8632-A7F9AECFA6A8}" type="slidenum">
              <a:rPr lang="en-GB" smtClean="0"/>
              <a:t>‹#›</a:t>
            </a:fld>
            <a:endParaRPr lang="en-GB"/>
          </a:p>
        </p:txBody>
      </p:sp>
    </p:spTree>
    <p:extLst>
      <p:ext uri="{BB962C8B-B14F-4D97-AF65-F5344CB8AC3E}">
        <p14:creationId xmlns:p14="http://schemas.microsoft.com/office/powerpoint/2010/main" val="42790466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flickr.com/photos/lydiashiningbrightly/5893752031/" TargetMode="External"/><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creativecommons.org/licenses/by/3.0/" TargetMode="Externa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8.emf"/><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pixabay.com/en/magnifying-glass-magnification-450691/" TargetMode="External"/><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pxhere.com/id/photo/925686" TargetMode="External"/><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2" Type="http://schemas.openxmlformats.org/officeDocument/2006/relationships/hyperlink" Target="https://doi.org/10.1177/14413582241264619"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A yellow and green ambulance parked in a parking lot&#10;&#10;AI-generated content may be incorrect.">
            <a:extLst>
              <a:ext uri="{FF2B5EF4-FFF2-40B4-BE49-F238E27FC236}">
                <a16:creationId xmlns:a16="http://schemas.microsoft.com/office/drawing/2014/main" id="{45B2B695-A728-FF1D-FB40-5CCB1E090F5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0999" r="617"/>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28" name="Freeform: Shape 20">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9" name="Freeform: Shape 22">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D24DDC4-9356-8EBA-F009-5141338AE717}"/>
              </a:ext>
            </a:extLst>
          </p:cNvPr>
          <p:cNvSpPr>
            <a:spLocks noGrp="1"/>
          </p:cNvSpPr>
          <p:nvPr>
            <p:ph type="ctrTitle"/>
          </p:nvPr>
        </p:nvSpPr>
        <p:spPr>
          <a:xfrm>
            <a:off x="432954" y="1397671"/>
            <a:ext cx="4023360" cy="2620451"/>
          </a:xfrm>
        </p:spPr>
        <p:txBody>
          <a:bodyPr anchor="b">
            <a:normAutofit fontScale="90000"/>
          </a:bodyPr>
          <a:lstStyle/>
          <a:p>
            <a:pPr algn="l"/>
            <a:br>
              <a:rPr lang="en-GB" sz="2300" dirty="0"/>
            </a:br>
            <a:r>
              <a:rPr lang="en-GB" sz="2800" dirty="0"/>
              <a:t>The worsening National Health Service (NHS) waiting times: What is the perceived impact, according to recent visitors, of the increasing Accident and Emergency (A&amp;E) waiting times in Wales?:</a:t>
            </a:r>
          </a:p>
        </p:txBody>
      </p:sp>
      <p:sp>
        <p:nvSpPr>
          <p:cNvPr id="3" name="Subtitle 2">
            <a:extLst>
              <a:ext uri="{FF2B5EF4-FFF2-40B4-BE49-F238E27FC236}">
                <a16:creationId xmlns:a16="http://schemas.microsoft.com/office/drawing/2014/main" id="{0D2829AE-BFF5-DFE7-8A82-02309DECEA79}"/>
              </a:ext>
            </a:extLst>
          </p:cNvPr>
          <p:cNvSpPr>
            <a:spLocks noGrp="1"/>
          </p:cNvSpPr>
          <p:nvPr>
            <p:ph type="subTitle" idx="1"/>
          </p:nvPr>
        </p:nvSpPr>
        <p:spPr>
          <a:xfrm>
            <a:off x="477981" y="4872922"/>
            <a:ext cx="3933306" cy="1208141"/>
          </a:xfrm>
        </p:spPr>
        <p:txBody>
          <a:bodyPr>
            <a:normAutofit/>
          </a:bodyPr>
          <a:lstStyle/>
          <a:p>
            <a:pPr algn="l"/>
            <a:r>
              <a:rPr lang="en-GB" sz="2000" dirty="0"/>
              <a:t>By Bintou Jarra</a:t>
            </a:r>
          </a:p>
          <a:p>
            <a:pPr algn="l"/>
            <a:r>
              <a:rPr lang="en-GB" sz="2000" dirty="0"/>
              <a:t>1804994</a:t>
            </a:r>
            <a:br>
              <a:rPr lang="en-GB" sz="2000" dirty="0"/>
            </a:br>
            <a:endParaRPr lang="en-GB" sz="2000" dirty="0"/>
          </a:p>
        </p:txBody>
      </p:sp>
      <p:sp>
        <p:nvSpPr>
          <p:cNvPr id="25" name="Rectangle 2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TextBox 13">
            <a:extLst>
              <a:ext uri="{FF2B5EF4-FFF2-40B4-BE49-F238E27FC236}">
                <a16:creationId xmlns:a16="http://schemas.microsoft.com/office/drawing/2014/main" id="{5841362A-F38F-F82E-461E-124BF9E00088}"/>
              </a:ext>
            </a:extLst>
          </p:cNvPr>
          <p:cNvSpPr txBox="1"/>
          <p:nvPr/>
        </p:nvSpPr>
        <p:spPr>
          <a:xfrm>
            <a:off x="9894576" y="6657945"/>
            <a:ext cx="229742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flickr.com/photos/lydiashiningbrightly/5893752031/">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40168519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6FE58A-246F-B974-4089-50E1BF28131A}"/>
              </a:ext>
            </a:extLst>
          </p:cNvPr>
          <p:cNvSpPr>
            <a:spLocks noGrp="1"/>
          </p:cNvSpPr>
          <p:nvPr>
            <p:ph type="title"/>
          </p:nvPr>
        </p:nvSpPr>
        <p:spPr>
          <a:xfrm>
            <a:off x="841248" y="256032"/>
            <a:ext cx="10506456" cy="1014984"/>
          </a:xfrm>
        </p:spPr>
        <p:txBody>
          <a:bodyPr anchor="b">
            <a:normAutofit/>
          </a:bodyPr>
          <a:lstStyle/>
          <a:p>
            <a:r>
              <a:rPr lang="en-GB" dirty="0"/>
              <a:t>Introduction</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2" name="Content Placeholder 2">
            <a:extLst>
              <a:ext uri="{FF2B5EF4-FFF2-40B4-BE49-F238E27FC236}">
                <a16:creationId xmlns:a16="http://schemas.microsoft.com/office/drawing/2014/main" id="{78BA09BB-C17F-59BB-F5B0-A968D52E0AB7}"/>
              </a:ext>
            </a:extLst>
          </p:cNvPr>
          <p:cNvGraphicFramePr>
            <a:graphicFrameLocks noGrp="1"/>
          </p:cNvGraphicFramePr>
          <p:nvPr>
            <p:ph idx="1"/>
            <p:extLst>
              <p:ext uri="{D42A27DB-BD31-4B8C-83A1-F6EECF244321}">
                <p14:modId xmlns:p14="http://schemas.microsoft.com/office/powerpoint/2010/main" val="2815537023"/>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a:extLst>
              <a:ext uri="{FF2B5EF4-FFF2-40B4-BE49-F238E27FC236}">
                <a16:creationId xmlns:a16="http://schemas.microsoft.com/office/drawing/2014/main" id="{0A2910AB-AD70-1CFC-1BDE-28B2A5A07327}"/>
              </a:ext>
            </a:extLst>
          </p:cNvPr>
          <p:cNvPicPr>
            <a:picLocks noChangeAspect="1"/>
          </p:cNvPicPr>
          <p:nvPr/>
        </p:nvPicPr>
        <p:blipFill>
          <a:blip r:embed="rId7"/>
          <a:stretch>
            <a:fillRect/>
          </a:stretch>
        </p:blipFill>
        <p:spPr>
          <a:xfrm>
            <a:off x="2995749" y="5376141"/>
            <a:ext cx="9196251" cy="796503"/>
          </a:xfrm>
          <a:prstGeom prst="rect">
            <a:avLst/>
          </a:prstGeom>
        </p:spPr>
      </p:pic>
    </p:spTree>
    <p:extLst>
      <p:ext uri="{BB962C8B-B14F-4D97-AF65-F5344CB8AC3E}">
        <p14:creationId xmlns:p14="http://schemas.microsoft.com/office/powerpoint/2010/main" val="67311716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p:cTn id="7" dur="500" fill="hold"/>
                                        <p:tgtEl>
                                          <p:spTgt spid="12"/>
                                        </p:tgtEl>
                                        <p:attrNameLst>
                                          <p:attrName>ppt_w</p:attrName>
                                        </p:attrNameLst>
                                      </p:cBhvr>
                                      <p:tavLst>
                                        <p:tav tm="0">
                                          <p:val>
                                            <p:fltVal val="0"/>
                                          </p:val>
                                        </p:tav>
                                        <p:tav tm="100000">
                                          <p:val>
                                            <p:strVal val="#ppt_w"/>
                                          </p:val>
                                        </p:tav>
                                      </p:tavLst>
                                    </p:anim>
                                    <p:anim calcmode="lin" valueType="num">
                                      <p:cBhvr>
                                        <p:cTn id="8" dur="500" fill="hold"/>
                                        <p:tgtEl>
                                          <p:spTgt spid="12"/>
                                        </p:tgtEl>
                                        <p:attrNameLst>
                                          <p:attrName>ppt_h</p:attrName>
                                        </p:attrNameLst>
                                      </p:cBhvr>
                                      <p:tavLst>
                                        <p:tav tm="0">
                                          <p:val>
                                            <p:fltVal val="0"/>
                                          </p:val>
                                        </p:tav>
                                        <p:tav tm="100000">
                                          <p:val>
                                            <p:strVal val="#ppt_h"/>
                                          </p:val>
                                        </p:tav>
                                      </p:tavLst>
                                    </p:anim>
                                    <p:animEffect transition="in" filter="fade">
                                      <p:cBhvr>
                                        <p:cTn id="9"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2"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FFE1F0-3094-C76A-D9F0-E9F4CBF338D6}"/>
              </a:ext>
            </a:extLst>
          </p:cNvPr>
          <p:cNvSpPr>
            <a:spLocks noGrp="1"/>
          </p:cNvSpPr>
          <p:nvPr>
            <p:ph type="title"/>
          </p:nvPr>
        </p:nvSpPr>
        <p:spPr>
          <a:xfrm>
            <a:off x="838200" y="365125"/>
            <a:ext cx="10515600" cy="1325563"/>
          </a:xfrm>
        </p:spPr>
        <p:txBody>
          <a:bodyPr>
            <a:normAutofit/>
          </a:bodyPr>
          <a:lstStyle/>
          <a:p>
            <a:r>
              <a:rPr lang="en-GB" sz="4200" b="1"/>
              <a:t>Aims and Objectives of this </a:t>
            </a:r>
            <a:br>
              <a:rPr lang="en-GB" sz="4200" b="1"/>
            </a:br>
            <a:r>
              <a:rPr lang="en-GB" sz="4200" b="1"/>
              <a:t>Research Proposal</a:t>
            </a:r>
          </a:p>
        </p:txBody>
      </p:sp>
      <p:sp>
        <p:nvSpPr>
          <p:cNvPr id="44"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5" name="Rectangle 1">
            <a:extLst>
              <a:ext uri="{FF2B5EF4-FFF2-40B4-BE49-F238E27FC236}">
                <a16:creationId xmlns:a16="http://schemas.microsoft.com/office/drawing/2014/main" id="{FA85CB66-55A1-2B6B-0FEE-FEBD21269D16}"/>
              </a:ext>
            </a:extLst>
          </p:cNvPr>
          <p:cNvGraphicFramePr>
            <a:graphicFrameLocks noGrp="1"/>
          </p:cNvGraphicFramePr>
          <p:nvPr>
            <p:ph idx="1"/>
            <p:extLst>
              <p:ext uri="{D42A27DB-BD31-4B8C-83A1-F6EECF244321}">
                <p14:modId xmlns:p14="http://schemas.microsoft.com/office/powerpoint/2010/main" val="3243424332"/>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92873744"/>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EA09FE-1A22-A6FB-4C56-B385A7978DE0}"/>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Research Design and Methodology</a:t>
            </a:r>
          </a:p>
        </p:txBody>
      </p:sp>
      <p:sp>
        <p:nvSpPr>
          <p:cNvPr id="40" name="Arc 3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CEA9E58-E2EB-C1BE-FB34-2A8285152B0A}"/>
              </a:ext>
            </a:extLst>
          </p:cNvPr>
          <p:cNvSpPr>
            <a:spLocks noGrp="1"/>
          </p:cNvSpPr>
          <p:nvPr>
            <p:ph idx="1"/>
          </p:nvPr>
        </p:nvSpPr>
        <p:spPr>
          <a:xfrm>
            <a:off x="4447308" y="591344"/>
            <a:ext cx="6906491" cy="5585619"/>
          </a:xfrm>
        </p:spPr>
        <p:txBody>
          <a:bodyPr anchor="ctr">
            <a:normAutofit lnSpcReduction="10000"/>
          </a:bodyPr>
          <a:lstStyle/>
          <a:p>
            <a:r>
              <a:rPr lang="en-GB" sz="2600" dirty="0"/>
              <a:t>This research will use a mixed research method of qualitative and quantitative approaches.</a:t>
            </a:r>
          </a:p>
          <a:p>
            <a:r>
              <a:rPr lang="en-GB" sz="2600" dirty="0"/>
              <a:t>Qualitative research is an investigative approach such focused on gaining a deep understanding of human and personal experiences. </a:t>
            </a:r>
          </a:p>
          <a:p>
            <a:r>
              <a:rPr lang="en-GB" sz="2600" dirty="0"/>
              <a:t>Quantitative research is a structured method of inquiry that emphasizes measuring data, variables, and their relationships. It relies on statistical, mathematical, and computational tools for data collection and analysis.</a:t>
            </a:r>
          </a:p>
          <a:p>
            <a:pPr marL="0" indent="0">
              <a:buNone/>
            </a:pPr>
            <a:r>
              <a:rPr lang="en-GB" dirty="0"/>
              <a:t> </a:t>
            </a:r>
          </a:p>
          <a:p>
            <a:pPr marL="0" indent="0" algn="ctr">
              <a:buNone/>
            </a:pPr>
            <a:r>
              <a:rPr lang="en-GB" dirty="0"/>
              <a:t>(Lim, 2024)</a:t>
            </a:r>
          </a:p>
          <a:p>
            <a:pPr marL="0" indent="0">
              <a:buNone/>
            </a:pPr>
            <a:endParaRPr lang="en-GB" dirty="0"/>
          </a:p>
        </p:txBody>
      </p:sp>
    </p:spTree>
    <p:extLst>
      <p:ext uri="{BB962C8B-B14F-4D97-AF65-F5344CB8AC3E}">
        <p14:creationId xmlns:p14="http://schemas.microsoft.com/office/powerpoint/2010/main" val="4100159555"/>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p:cTn id="31"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2"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3"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34" dur="1000"/>
                                        <p:tgtEl>
                                          <p:spTgt spid="3">
                                            <p:txEl>
                                              <p:pRg st="3" end="3"/>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 calcmode="lin" valueType="num">
                                      <p:cBhvr>
                                        <p:cTn id="39" dur="1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0"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41" dur="1000" fill="hold"/>
                                        <p:tgtEl>
                                          <p:spTgt spid="3">
                                            <p:txEl>
                                              <p:pRg st="4" end="4"/>
                                            </p:txEl>
                                          </p:spTgt>
                                        </p:tgtEl>
                                        <p:attrNameLst>
                                          <p:attrName>style.rotation</p:attrName>
                                        </p:attrNameLst>
                                      </p:cBhvr>
                                      <p:tavLst>
                                        <p:tav tm="0">
                                          <p:val>
                                            <p:fltVal val="90"/>
                                          </p:val>
                                        </p:tav>
                                        <p:tav tm="100000">
                                          <p:val>
                                            <p:fltVal val="0"/>
                                          </p:val>
                                        </p:tav>
                                      </p:tavLst>
                                    </p:anim>
                                    <p:animEffect transition="in" filter="fade">
                                      <p:cBhvr>
                                        <p:cTn id="42" dur="1000"/>
                                        <p:tgtEl>
                                          <p:spTgt spid="3">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42" presetClass="path" presetSubtype="0" accel="50000" decel="50000" fill="hold" grpId="0" nodeType="clickEffect">
                                  <p:stCondLst>
                                    <p:cond delay="0"/>
                                  </p:stCondLst>
                                  <p:childTnLst>
                                    <p:animMotion origin="layout" path="M 0 0 L 0 0.25 E" pathEditMode="relative" ptsTypes="">
                                      <p:cBhvr>
                                        <p:cTn id="46" dur="2000" fill="hold"/>
                                        <p:tgtEl>
                                          <p:spTgt spid="2"/>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up of a magnifying glass">
            <a:extLst>
              <a:ext uri="{FF2B5EF4-FFF2-40B4-BE49-F238E27FC236}">
                <a16:creationId xmlns:a16="http://schemas.microsoft.com/office/drawing/2014/main" id="{474CFFD1-76D0-A421-0AFD-BE0C2E53CF7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1"/>
            <a:ext cx="12192000" cy="6858000"/>
          </a:xfrm>
          <a:prstGeom prst="rect">
            <a:avLst/>
          </a:prstGeom>
        </p:spPr>
      </p:pic>
      <p:sp>
        <p:nvSpPr>
          <p:cNvPr id="2" name="Title 1">
            <a:extLst>
              <a:ext uri="{FF2B5EF4-FFF2-40B4-BE49-F238E27FC236}">
                <a16:creationId xmlns:a16="http://schemas.microsoft.com/office/drawing/2014/main" id="{BAA23A4F-8C17-F52D-FFB8-69E3B88B46D0}"/>
              </a:ext>
            </a:extLst>
          </p:cNvPr>
          <p:cNvSpPr>
            <a:spLocks noGrp="1"/>
          </p:cNvSpPr>
          <p:nvPr>
            <p:ph type="title"/>
          </p:nvPr>
        </p:nvSpPr>
        <p:spPr/>
        <p:txBody>
          <a:bodyPr/>
          <a:lstStyle/>
          <a:p>
            <a:pPr algn="ctr"/>
            <a:r>
              <a:rPr lang="en-GB" dirty="0"/>
              <a:t>Mix methods of Qualitative and </a:t>
            </a:r>
            <a:r>
              <a:rPr lang="en-GB" dirty="0" err="1"/>
              <a:t>Quantative</a:t>
            </a:r>
            <a:r>
              <a:rPr lang="en-GB" dirty="0"/>
              <a:t> Research </a:t>
            </a:r>
            <a:r>
              <a:rPr lang="en-GB" dirty="0" err="1"/>
              <a:t>Mehtods</a:t>
            </a:r>
            <a:endParaRPr lang="en-GB" dirty="0"/>
          </a:p>
        </p:txBody>
      </p:sp>
      <p:sp>
        <p:nvSpPr>
          <p:cNvPr id="3" name="Content Placeholder 2">
            <a:extLst>
              <a:ext uri="{FF2B5EF4-FFF2-40B4-BE49-F238E27FC236}">
                <a16:creationId xmlns:a16="http://schemas.microsoft.com/office/drawing/2014/main" id="{38E44124-387B-7CAB-071E-E7A6B22109EC}"/>
              </a:ext>
            </a:extLst>
          </p:cNvPr>
          <p:cNvSpPr>
            <a:spLocks noGrp="1"/>
          </p:cNvSpPr>
          <p:nvPr>
            <p:ph idx="1"/>
          </p:nvPr>
        </p:nvSpPr>
        <p:spPr>
          <a:xfrm>
            <a:off x="661219" y="1946786"/>
            <a:ext cx="10515600" cy="4095239"/>
          </a:xfrm>
        </p:spPr>
        <p:txBody>
          <a:bodyPr>
            <a:normAutofit fontScale="92500"/>
          </a:bodyPr>
          <a:lstStyle/>
          <a:p>
            <a:r>
              <a:rPr lang="en-GB" dirty="0"/>
              <a:t>Combines both qualitative and quantitative research methods</a:t>
            </a:r>
          </a:p>
          <a:p>
            <a:endParaRPr lang="en-GB" dirty="0"/>
          </a:p>
          <a:p>
            <a:r>
              <a:rPr lang="en-GB" dirty="0"/>
              <a:t>A key benefit of the mixed methods approach is its adaptability, allowing researchers to integrate various philosophical perspectives such as constructivism and transformism within one study.</a:t>
            </a:r>
          </a:p>
          <a:p>
            <a:endParaRPr lang="en-GB" dirty="0"/>
          </a:p>
          <a:p>
            <a:r>
              <a:rPr lang="en-GB" dirty="0"/>
              <a:t>It offers the ability to integrate two types of data that are collected in two different ways</a:t>
            </a:r>
          </a:p>
          <a:p>
            <a:pPr marL="0" indent="0" algn="ctr">
              <a:buNone/>
            </a:pPr>
            <a:r>
              <a:rPr lang="en-GB" dirty="0"/>
              <a:t>    (Ormrod (2020)</a:t>
            </a:r>
          </a:p>
        </p:txBody>
      </p:sp>
    </p:spTree>
    <p:extLst>
      <p:ext uri="{BB962C8B-B14F-4D97-AF65-F5344CB8AC3E}">
        <p14:creationId xmlns:p14="http://schemas.microsoft.com/office/powerpoint/2010/main" val="702544900"/>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mph" presetSubtype="0" fill="hold" grpId="0" nodeType="clickEffect">
                                  <p:stCondLst>
                                    <p:cond delay="0"/>
                                  </p:stCondLst>
                                  <p:iterate type="lt">
                                    <p:tmPct val="4000"/>
                                  </p:iterate>
                                  <p:childTnLst>
                                    <p:set>
                                      <p:cBhvr override="childStyle">
                                        <p:cTn id="6" dur="500" fill="hold"/>
                                        <p:tgtEl>
                                          <p:spTgt spid="2"/>
                                        </p:tgtEl>
                                        <p:attrNameLst>
                                          <p:attrName>style.textDecorationUnderline</p:attrName>
                                        </p:attrNameLst>
                                      </p:cBhvr>
                                      <p:to>
                                        <p:strVal val="true"/>
                                      </p:to>
                                    </p:set>
                                  </p:childTnLst>
                                </p:cTn>
                              </p:par>
                            </p:childTnLst>
                          </p:cTn>
                        </p:par>
                      </p:childTnLst>
                    </p:cTn>
                  </p:par>
                  <p:par>
                    <p:cTn id="7" fill="hold">
                      <p:stCondLst>
                        <p:cond delay="indefinite"/>
                      </p:stCondLst>
                      <p:childTnLst>
                        <p:par>
                          <p:cTn id="8" fill="hold">
                            <p:stCondLst>
                              <p:cond delay="0"/>
                            </p:stCondLst>
                            <p:childTnLst>
                              <p:par>
                                <p:cTn id="9" presetID="43"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00"/>
                                        <p:tgtEl>
                                          <p:spTgt spid="3">
                                            <p:txEl>
                                              <p:pRg st="0" end="0"/>
                                            </p:txEl>
                                          </p:spTgt>
                                        </p:tgtEl>
                                      </p:cBhvr>
                                    </p:animEffect>
                                    <p:anim calcmode="lin" valueType="num">
                                      <p:cBhvr>
                                        <p:cTn id="12" dur="4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3" dur="400" fill="hold"/>
                                        <p:tgtEl>
                                          <p:spTgt spid="3">
                                            <p:txEl>
                                              <p:pRg st="0" end="0"/>
                                            </p:txEl>
                                          </p:spTgt>
                                        </p:tgtEl>
                                        <p:attrNameLst>
                                          <p:attrName>ppt_y</p:attrName>
                                        </p:attrNameLst>
                                      </p:cBhvr>
                                      <p:tavLst>
                                        <p:tav tm="0">
                                          <p:val>
                                            <p:strVal val="#ppt_y+0.31"/>
                                          </p:val>
                                        </p:tav>
                                        <p:tav tm="100000">
                                          <p:val>
                                            <p:strVal val="#ppt_y+0.31"/>
                                          </p:val>
                                        </p:tav>
                                      </p:tavLst>
                                    </p:anim>
                                    <p:anim calcmode="lin" valueType="num">
                                      <p:cBhvr>
                                        <p:cTn id="14" dur="600" decel="50000" fill="hold">
                                          <p:stCondLst>
                                            <p:cond delay="400"/>
                                          </p:stCondLst>
                                        </p:cTn>
                                        <p:tgtEl>
                                          <p:spTgt spid="3">
                                            <p:txEl>
                                              <p:pRg st="0" end="0"/>
                                            </p:txEl>
                                          </p:spTgt>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15" dur="600" decel="50000" fill="hold">
                                          <p:stCondLst>
                                            <p:cond delay="400"/>
                                          </p:stCondLst>
                                        </p:cTn>
                                        <p:tgtEl>
                                          <p:spTgt spid="3">
                                            <p:txEl>
                                              <p:pRg st="0" end="0"/>
                                            </p:txEl>
                                          </p:spTgt>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3" presetClass="entr" presetSubtype="0" fill="hold" grpId="0"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100"/>
                                        <p:tgtEl>
                                          <p:spTgt spid="3">
                                            <p:txEl>
                                              <p:pRg st="2" end="2"/>
                                            </p:txEl>
                                          </p:spTgt>
                                        </p:tgtEl>
                                      </p:cBhvr>
                                    </p:animEffect>
                                    <p:anim calcmode="lin" valueType="num">
                                      <p:cBhvr>
                                        <p:cTn id="21" dur="4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2" dur="400" fill="hold"/>
                                        <p:tgtEl>
                                          <p:spTgt spid="3">
                                            <p:txEl>
                                              <p:pRg st="2" end="2"/>
                                            </p:txEl>
                                          </p:spTgt>
                                        </p:tgtEl>
                                        <p:attrNameLst>
                                          <p:attrName>ppt_y</p:attrName>
                                        </p:attrNameLst>
                                      </p:cBhvr>
                                      <p:tavLst>
                                        <p:tav tm="0">
                                          <p:val>
                                            <p:strVal val="#ppt_y+0.31"/>
                                          </p:val>
                                        </p:tav>
                                        <p:tav tm="100000">
                                          <p:val>
                                            <p:strVal val="#ppt_y+0.31"/>
                                          </p:val>
                                        </p:tav>
                                      </p:tavLst>
                                    </p:anim>
                                    <p:anim calcmode="lin" valueType="num">
                                      <p:cBhvr>
                                        <p:cTn id="23" dur="600" decel="50000" fill="hold">
                                          <p:stCondLst>
                                            <p:cond delay="400"/>
                                          </p:stCondLst>
                                        </p:cTn>
                                        <p:tgtEl>
                                          <p:spTgt spid="3">
                                            <p:txEl>
                                              <p:pRg st="2" end="2"/>
                                            </p:txEl>
                                          </p:spTgt>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24" dur="600" decel="50000" fill="hold">
                                          <p:stCondLst>
                                            <p:cond delay="400"/>
                                          </p:stCondLst>
                                        </p:cTn>
                                        <p:tgtEl>
                                          <p:spTgt spid="3">
                                            <p:txEl>
                                              <p:pRg st="2" end="2"/>
                                            </p:txEl>
                                          </p:spTgt>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3" presetClass="entr" presetSubtype="0" fill="hold" grpId="0"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
                                        <p:tgtEl>
                                          <p:spTgt spid="3">
                                            <p:txEl>
                                              <p:pRg st="4" end="4"/>
                                            </p:txEl>
                                          </p:spTgt>
                                        </p:tgtEl>
                                      </p:cBhvr>
                                    </p:animEffect>
                                    <p:anim calcmode="lin" valueType="num">
                                      <p:cBhvr>
                                        <p:cTn id="30" dur="4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400" fill="hold"/>
                                        <p:tgtEl>
                                          <p:spTgt spid="3">
                                            <p:txEl>
                                              <p:pRg st="4" end="4"/>
                                            </p:txEl>
                                          </p:spTgt>
                                        </p:tgtEl>
                                        <p:attrNameLst>
                                          <p:attrName>ppt_y</p:attrName>
                                        </p:attrNameLst>
                                      </p:cBhvr>
                                      <p:tavLst>
                                        <p:tav tm="0">
                                          <p:val>
                                            <p:strVal val="#ppt_y+0.31"/>
                                          </p:val>
                                        </p:tav>
                                        <p:tav tm="100000">
                                          <p:val>
                                            <p:strVal val="#ppt_y+0.31"/>
                                          </p:val>
                                        </p:tav>
                                      </p:tavLst>
                                    </p:anim>
                                    <p:anim calcmode="lin" valueType="num">
                                      <p:cBhvr>
                                        <p:cTn id="32" dur="600" decel="50000" fill="hold">
                                          <p:stCondLst>
                                            <p:cond delay="400"/>
                                          </p:stCondLst>
                                        </p:cTn>
                                        <p:tgtEl>
                                          <p:spTgt spid="3">
                                            <p:txEl>
                                              <p:pRg st="4" end="4"/>
                                            </p:txEl>
                                          </p:spTgt>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33" dur="600" decel="50000" fill="hold">
                                          <p:stCondLst>
                                            <p:cond delay="400"/>
                                          </p:stCondLst>
                                        </p:cTn>
                                        <p:tgtEl>
                                          <p:spTgt spid="3">
                                            <p:txEl>
                                              <p:pRg st="4" end="4"/>
                                            </p:txEl>
                                          </p:spTgt>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3" presetClass="entr" presetSubtype="0" fill="hold" grpId="0" nodeType="clickEffect">
                                  <p:stCondLst>
                                    <p:cond delay="0"/>
                                  </p:stCondLst>
                                  <p:childTnLst>
                                    <p:set>
                                      <p:cBhvr>
                                        <p:cTn id="37" dur="1" fill="hold">
                                          <p:stCondLst>
                                            <p:cond delay="0"/>
                                          </p:stCondLst>
                                        </p:cTn>
                                        <p:tgtEl>
                                          <p:spTgt spid="3">
                                            <p:txEl>
                                              <p:pRg st="5" end="5"/>
                                            </p:txEl>
                                          </p:spTgt>
                                        </p:tgtEl>
                                        <p:attrNameLst>
                                          <p:attrName>style.visibility</p:attrName>
                                        </p:attrNameLst>
                                      </p:cBhvr>
                                      <p:to>
                                        <p:strVal val="visible"/>
                                      </p:to>
                                    </p:set>
                                    <p:animEffect transition="in" filter="fade">
                                      <p:cBhvr>
                                        <p:cTn id="38" dur="100"/>
                                        <p:tgtEl>
                                          <p:spTgt spid="3">
                                            <p:txEl>
                                              <p:pRg st="5" end="5"/>
                                            </p:txEl>
                                          </p:spTgt>
                                        </p:tgtEl>
                                      </p:cBhvr>
                                    </p:animEffect>
                                    <p:anim calcmode="lin" valueType="num">
                                      <p:cBhvr>
                                        <p:cTn id="39" dur="4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0" dur="400" fill="hold"/>
                                        <p:tgtEl>
                                          <p:spTgt spid="3">
                                            <p:txEl>
                                              <p:pRg st="5" end="5"/>
                                            </p:txEl>
                                          </p:spTgt>
                                        </p:tgtEl>
                                        <p:attrNameLst>
                                          <p:attrName>ppt_y</p:attrName>
                                        </p:attrNameLst>
                                      </p:cBhvr>
                                      <p:tavLst>
                                        <p:tav tm="0">
                                          <p:val>
                                            <p:strVal val="#ppt_y+0.31"/>
                                          </p:val>
                                        </p:tav>
                                        <p:tav tm="100000">
                                          <p:val>
                                            <p:strVal val="#ppt_y+0.31"/>
                                          </p:val>
                                        </p:tav>
                                      </p:tavLst>
                                    </p:anim>
                                    <p:anim calcmode="lin" valueType="num">
                                      <p:cBhvr>
                                        <p:cTn id="41" dur="600" decel="50000" fill="hold">
                                          <p:stCondLst>
                                            <p:cond delay="400"/>
                                          </p:stCondLst>
                                        </p:cTn>
                                        <p:tgtEl>
                                          <p:spTgt spid="3">
                                            <p:txEl>
                                              <p:pRg st="5" end="5"/>
                                            </p:txEl>
                                          </p:spTgt>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42" dur="600" decel="50000" fill="hold">
                                          <p:stCondLst>
                                            <p:cond delay="400"/>
                                          </p:stCondLst>
                                        </p:cTn>
                                        <p:tgtEl>
                                          <p:spTgt spid="3">
                                            <p:txEl>
                                              <p:pRg st="5" end="5"/>
                                            </p:txEl>
                                          </p:spTgt>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031B7-7B15-CC6C-F7F0-D376196558F4}"/>
              </a:ext>
            </a:extLst>
          </p:cNvPr>
          <p:cNvSpPr>
            <a:spLocks noGrp="1"/>
          </p:cNvSpPr>
          <p:nvPr>
            <p:ph type="title"/>
          </p:nvPr>
        </p:nvSpPr>
        <p:spPr/>
        <p:txBody>
          <a:bodyPr/>
          <a:lstStyle/>
          <a:p>
            <a:r>
              <a:rPr lang="en-GB" dirty="0"/>
              <a:t>Qualitative sampling method:</a:t>
            </a:r>
            <a:br>
              <a:rPr lang="en-GB" dirty="0"/>
            </a:br>
            <a:r>
              <a:rPr lang="en-GB" dirty="0"/>
              <a:t>Semi-structured interviews</a:t>
            </a:r>
          </a:p>
        </p:txBody>
      </p:sp>
      <p:sp>
        <p:nvSpPr>
          <p:cNvPr id="3" name="Content Placeholder 2">
            <a:extLst>
              <a:ext uri="{FF2B5EF4-FFF2-40B4-BE49-F238E27FC236}">
                <a16:creationId xmlns:a16="http://schemas.microsoft.com/office/drawing/2014/main" id="{4D058897-6B1E-C1BA-D88D-F6A924119B4E}"/>
              </a:ext>
            </a:extLst>
          </p:cNvPr>
          <p:cNvSpPr>
            <a:spLocks noGrp="1"/>
          </p:cNvSpPr>
          <p:nvPr>
            <p:ph idx="1"/>
          </p:nvPr>
        </p:nvSpPr>
        <p:spPr>
          <a:xfrm>
            <a:off x="768532" y="2313305"/>
            <a:ext cx="10515600" cy="4351338"/>
          </a:xfrm>
        </p:spPr>
        <p:txBody>
          <a:bodyPr/>
          <a:lstStyle/>
          <a:p>
            <a:r>
              <a:rPr lang="en-GB" dirty="0"/>
              <a:t>This Research will interview patients who recently visited A&amp;E Wales about how long they stayed there before a healthcare professional attended to them.</a:t>
            </a:r>
          </a:p>
          <a:p>
            <a:pPr marL="0" indent="0">
              <a:buNone/>
            </a:pPr>
            <a:endParaRPr lang="en-GB" dirty="0"/>
          </a:p>
          <a:p>
            <a:r>
              <a:rPr lang="en-GB" dirty="0"/>
              <a:t>Will use tape recorders to record interviews and briefing participants, not to mention their name, age, and address.</a:t>
            </a:r>
          </a:p>
          <a:p>
            <a:pPr marL="0" indent="0">
              <a:buNone/>
            </a:pPr>
            <a:endParaRPr lang="en-GB" dirty="0"/>
          </a:p>
          <a:p>
            <a:pPr marL="0" indent="0">
              <a:buNone/>
            </a:pPr>
            <a:r>
              <a:rPr lang="en-GB" dirty="0"/>
              <a:t>(Gullion, 2024) </a:t>
            </a:r>
          </a:p>
        </p:txBody>
      </p:sp>
    </p:spTree>
    <p:extLst>
      <p:ext uri="{BB962C8B-B14F-4D97-AF65-F5344CB8AC3E}">
        <p14:creationId xmlns:p14="http://schemas.microsoft.com/office/powerpoint/2010/main" val="3766626553"/>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9" presetClass="emph" presetSubtype="0" fill="hold" grpId="0" nodeType="clickEffect">
                                  <p:stCondLst>
                                    <p:cond delay="0"/>
                                  </p:stCondLst>
                                  <p:childTnLst>
                                    <p:animClr clrSpc="rgb" dir="cw">
                                      <p:cBhvr override="childStyle">
                                        <p:cTn id="6" dur="500" fill="hold"/>
                                        <p:tgtEl>
                                          <p:spTgt spid="2"/>
                                        </p:tgtEl>
                                        <p:attrNameLst>
                                          <p:attrName>style.color</p:attrName>
                                        </p:attrNameLst>
                                      </p:cBhvr>
                                      <p:to>
                                        <a:schemeClr val="accent2"/>
                                      </p:to>
                                    </p:animClr>
                                    <p:animClr clrSpc="rgb" dir="cw">
                                      <p:cBhvr>
                                        <p:cTn id="7" dur="500" fill="hold"/>
                                        <p:tgtEl>
                                          <p:spTgt spid="2"/>
                                        </p:tgtEl>
                                        <p:attrNameLst>
                                          <p:attrName>fillcolor</p:attrName>
                                        </p:attrNameLst>
                                      </p:cBhvr>
                                      <p:to>
                                        <a:schemeClr val="accent2"/>
                                      </p:to>
                                    </p:animClr>
                                    <p:set>
                                      <p:cBhvr>
                                        <p:cTn id="8" dur="500" fill="hold"/>
                                        <p:tgtEl>
                                          <p:spTgt spid="2"/>
                                        </p:tgtEl>
                                        <p:attrNameLst>
                                          <p:attrName>fill.type</p:attrName>
                                        </p:attrNameLst>
                                      </p:cBhvr>
                                      <p:to>
                                        <p:strVal val="solid"/>
                                      </p:to>
                                    </p:set>
                                    <p:set>
                                      <p:cBhvr>
                                        <p:cTn id="9" dur="500" fill="hold"/>
                                        <p:tgtEl>
                                          <p:spTgt spid="2"/>
                                        </p:tgtEl>
                                        <p:attrNameLst>
                                          <p:attrName>fill.on</p:attrName>
                                        </p:attrNameLst>
                                      </p:cBhvr>
                                      <p:to>
                                        <p:strVal val="true"/>
                                      </p:to>
                                    </p:set>
                                  </p:childTnLst>
                                </p:cTn>
                              </p:par>
                            </p:childTnLst>
                          </p:cTn>
                        </p:par>
                      </p:childTnLst>
                    </p:cTn>
                  </p:par>
                  <p:par>
                    <p:cTn id="10" fill="hold">
                      <p:stCondLst>
                        <p:cond delay="indefinite"/>
                      </p:stCondLst>
                      <p:childTnLst>
                        <p:par>
                          <p:cTn id="11" fill="hold">
                            <p:stCondLst>
                              <p:cond delay="0"/>
                            </p:stCondLst>
                            <p:childTnLst>
                              <p:par>
                                <p:cTn id="12" presetID="26" presetClass="emph" presetSubtype="0" fill="hold" grpId="0" nodeType="clickEffect">
                                  <p:stCondLst>
                                    <p:cond delay="0"/>
                                  </p:stCondLst>
                                  <p:childTnLst>
                                    <p:animEffect transition="out" filter="fade">
                                      <p:cBhvr>
                                        <p:cTn id="13" dur="500" tmFilter="0, 0; .2, .5; .8, .5; 1, 0"/>
                                        <p:tgtEl>
                                          <p:spTgt spid="3">
                                            <p:txEl>
                                              <p:pRg st="0" end="0"/>
                                            </p:txEl>
                                          </p:spTgt>
                                        </p:tgtEl>
                                      </p:cBhvr>
                                    </p:animEffect>
                                    <p:animScale>
                                      <p:cBhvr>
                                        <p:cTn id="14" dur="250" autoRev="1" fill="hold"/>
                                        <p:tgtEl>
                                          <p:spTgt spid="3">
                                            <p:txEl>
                                              <p:pRg st="0" end="0"/>
                                            </p:txEl>
                                          </p:spTgt>
                                        </p:tgtEl>
                                      </p:cBhvr>
                                      <p:by x="105000" y="105000"/>
                                    </p:animScale>
                                  </p:childTnLst>
                                </p:cTn>
                              </p:par>
                            </p:childTnLst>
                          </p:cTn>
                        </p:par>
                      </p:childTnLst>
                    </p:cTn>
                  </p:par>
                  <p:par>
                    <p:cTn id="15" fill="hold">
                      <p:stCondLst>
                        <p:cond delay="indefinite"/>
                      </p:stCondLst>
                      <p:childTnLst>
                        <p:par>
                          <p:cTn id="16" fill="hold">
                            <p:stCondLst>
                              <p:cond delay="0"/>
                            </p:stCondLst>
                            <p:childTnLst>
                              <p:par>
                                <p:cTn id="17" presetID="26" presetClass="emph" presetSubtype="0" fill="hold" grpId="0" nodeType="clickEffect">
                                  <p:stCondLst>
                                    <p:cond delay="0"/>
                                  </p:stCondLst>
                                  <p:childTnLst>
                                    <p:animEffect transition="out" filter="fade">
                                      <p:cBhvr>
                                        <p:cTn id="18" dur="500" tmFilter="0, 0; .2, .5; .8, .5; 1, 0"/>
                                        <p:tgtEl>
                                          <p:spTgt spid="3">
                                            <p:txEl>
                                              <p:pRg st="2" end="2"/>
                                            </p:txEl>
                                          </p:spTgt>
                                        </p:tgtEl>
                                      </p:cBhvr>
                                    </p:animEffect>
                                    <p:animScale>
                                      <p:cBhvr>
                                        <p:cTn id="19" dur="250" autoRev="1" fill="hold"/>
                                        <p:tgtEl>
                                          <p:spTgt spid="3">
                                            <p:txEl>
                                              <p:pRg st="2" end="2"/>
                                            </p:txEl>
                                          </p:spTgt>
                                        </p:tgtEl>
                                      </p:cBhvr>
                                      <p:by x="105000" y="105000"/>
                                    </p:animScale>
                                  </p:childTnLst>
                                </p:cTn>
                              </p:par>
                            </p:childTnLst>
                          </p:cTn>
                        </p:par>
                      </p:childTnLst>
                    </p:cTn>
                  </p:par>
                  <p:par>
                    <p:cTn id="20" fill="hold">
                      <p:stCondLst>
                        <p:cond delay="indefinite"/>
                      </p:stCondLst>
                      <p:childTnLst>
                        <p:par>
                          <p:cTn id="21" fill="hold">
                            <p:stCondLst>
                              <p:cond delay="0"/>
                            </p:stCondLst>
                            <p:childTnLst>
                              <p:par>
                                <p:cTn id="22" presetID="26" presetClass="emph" presetSubtype="0" fill="hold" grpId="0" nodeType="clickEffect">
                                  <p:stCondLst>
                                    <p:cond delay="0"/>
                                  </p:stCondLst>
                                  <p:childTnLst>
                                    <p:animEffect transition="out" filter="fade">
                                      <p:cBhvr>
                                        <p:cTn id="23" dur="500" tmFilter="0, 0; .2, .5; .8, .5; 1, 0"/>
                                        <p:tgtEl>
                                          <p:spTgt spid="3">
                                            <p:txEl>
                                              <p:pRg st="4" end="4"/>
                                            </p:txEl>
                                          </p:spTgt>
                                        </p:tgtEl>
                                      </p:cBhvr>
                                    </p:animEffect>
                                    <p:animScale>
                                      <p:cBhvr>
                                        <p:cTn id="24" dur="250" autoRev="1" fill="hold"/>
                                        <p:tgtEl>
                                          <p:spTgt spid="3">
                                            <p:txEl>
                                              <p:pRg st="4" end="4"/>
                                            </p:txEl>
                                          </p:spTgt>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D38C1-93BF-767E-CF03-B5A4712D7FED}"/>
              </a:ext>
            </a:extLst>
          </p:cNvPr>
          <p:cNvSpPr>
            <a:spLocks noGrp="1"/>
          </p:cNvSpPr>
          <p:nvPr>
            <p:ph type="title"/>
          </p:nvPr>
        </p:nvSpPr>
        <p:spPr/>
        <p:txBody>
          <a:bodyPr/>
          <a:lstStyle/>
          <a:p>
            <a:r>
              <a:rPr lang="en-GB" dirty="0"/>
              <a:t>Quantitative  sampling method: Surveys</a:t>
            </a:r>
          </a:p>
        </p:txBody>
      </p:sp>
      <p:sp>
        <p:nvSpPr>
          <p:cNvPr id="3" name="Content Placeholder 2">
            <a:extLst>
              <a:ext uri="{FF2B5EF4-FFF2-40B4-BE49-F238E27FC236}">
                <a16:creationId xmlns:a16="http://schemas.microsoft.com/office/drawing/2014/main" id="{5EBB9653-33FB-039A-EE68-3AA3CCD591E7}"/>
              </a:ext>
            </a:extLst>
          </p:cNvPr>
          <p:cNvSpPr>
            <a:spLocks noGrp="1"/>
          </p:cNvSpPr>
          <p:nvPr>
            <p:ph idx="1"/>
          </p:nvPr>
        </p:nvSpPr>
        <p:spPr/>
        <p:txBody>
          <a:bodyPr/>
          <a:lstStyle/>
          <a:p>
            <a:r>
              <a:rPr lang="en-GB" dirty="0"/>
              <a:t>This research will design a paper and an online questionnaire for form patients to fill out about how satisfied they feel after visiting A&amp;E in Wales.</a:t>
            </a:r>
          </a:p>
        </p:txBody>
      </p:sp>
    </p:spTree>
    <p:extLst>
      <p:ext uri="{BB962C8B-B14F-4D97-AF65-F5344CB8AC3E}">
        <p14:creationId xmlns:p14="http://schemas.microsoft.com/office/powerpoint/2010/main" val="7826884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0" presetClass="entr" presetSubtype="0" decel="10000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1000" fill="hold"/>
                                        <p:tgtEl>
                                          <p:spTgt spid="3">
                                            <p:txEl>
                                              <p:pRg st="0" end="0"/>
                                            </p:txEl>
                                          </p:spTgt>
                                        </p:tgtEl>
                                        <p:attrNameLst>
                                          <p:attrName>ppt_w</p:attrName>
                                        </p:attrNameLst>
                                      </p:cBhvr>
                                      <p:tavLst>
                                        <p:tav tm="0">
                                          <p:val>
                                            <p:strVal val="#ppt_w+.3"/>
                                          </p:val>
                                        </p:tav>
                                        <p:tav tm="100000">
                                          <p:val>
                                            <p:strVal val="#ppt_w"/>
                                          </p:val>
                                        </p:tav>
                                      </p:tavLst>
                                    </p:anim>
                                    <p:anim calcmode="lin" valueType="num">
                                      <p:cBhvr>
                                        <p:cTn id="13" dur="1000" fill="hold"/>
                                        <p:tgtEl>
                                          <p:spTgt spid="3">
                                            <p:txEl>
                                              <p:pRg st="0" end="0"/>
                                            </p:txEl>
                                          </p:spTgt>
                                        </p:tgtEl>
                                        <p:attrNameLst>
                                          <p:attrName>ppt_h</p:attrName>
                                        </p:attrNameLst>
                                      </p:cBhvr>
                                      <p:tavLst>
                                        <p:tav tm="0">
                                          <p:val>
                                            <p:strVal val="#ppt_h"/>
                                          </p:val>
                                        </p:tav>
                                        <p:tav tm="100000">
                                          <p:val>
                                            <p:strVal val="#ppt_h"/>
                                          </p:val>
                                        </p:tav>
                                      </p:tavLst>
                                    </p:anim>
                                    <p:animEffect transition="in" filter="fade">
                                      <p:cBhvr>
                                        <p:cTn id="14"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1D1A8-79B3-97B3-C3AE-D1C6F41B9DDE}"/>
              </a:ext>
            </a:extLst>
          </p:cNvPr>
          <p:cNvSpPr>
            <a:spLocks noGrp="1"/>
          </p:cNvSpPr>
          <p:nvPr>
            <p:ph type="title"/>
          </p:nvPr>
        </p:nvSpPr>
        <p:spPr/>
        <p:txBody>
          <a:bodyPr/>
          <a:lstStyle/>
          <a:p>
            <a:r>
              <a:rPr lang="en-GB" dirty="0"/>
              <a:t>Ethical consideration</a:t>
            </a:r>
          </a:p>
        </p:txBody>
      </p:sp>
      <p:sp>
        <p:nvSpPr>
          <p:cNvPr id="3" name="Content Placeholder 2">
            <a:extLst>
              <a:ext uri="{FF2B5EF4-FFF2-40B4-BE49-F238E27FC236}">
                <a16:creationId xmlns:a16="http://schemas.microsoft.com/office/drawing/2014/main" id="{E024F62E-9E01-F356-319F-9A174A51DA48}"/>
              </a:ext>
            </a:extLst>
          </p:cNvPr>
          <p:cNvSpPr>
            <a:spLocks noGrp="1"/>
          </p:cNvSpPr>
          <p:nvPr>
            <p:ph idx="1"/>
          </p:nvPr>
        </p:nvSpPr>
        <p:spPr/>
        <p:txBody>
          <a:bodyPr/>
          <a:lstStyle/>
          <a:p>
            <a:r>
              <a:rPr lang="en-GB" dirty="0"/>
              <a:t>Both the semi-structured interviews and the questionnaire survey will be completely voluntary and anonymous to protect the identity of participants by replacing their names with the alphabet for example, participant A, B, or C.</a:t>
            </a:r>
          </a:p>
          <a:p>
            <a:pPr marL="0" indent="0">
              <a:buNone/>
            </a:pPr>
            <a:endParaRPr lang="en-GB" dirty="0"/>
          </a:p>
        </p:txBody>
      </p:sp>
    </p:spTree>
    <p:extLst>
      <p:ext uri="{BB962C8B-B14F-4D97-AF65-F5344CB8AC3E}">
        <p14:creationId xmlns:p14="http://schemas.microsoft.com/office/powerpoint/2010/main" val="198238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5" presetClass="emph" presetSubtype="0" fill="hold" grpId="0" nodeType="clickEffect">
                                  <p:stCondLst>
                                    <p:cond delay="0"/>
                                  </p:stCondLst>
                                  <p:childTnLst>
                                    <p:anim calcmode="discrete" valueType="str">
                                      <p:cBhvr>
                                        <p:cTn id="6" dur="1000" fill="hold"/>
                                        <p:tgtEl>
                                          <p:spTgt spid="3">
                                            <p:txEl>
                                              <p:pRg st="0" end="0"/>
                                            </p:txEl>
                                          </p:spTgt>
                                        </p:tgtEl>
                                        <p:attrNameLst>
                                          <p:attrName>style.visibility</p:attrName>
                                        </p:attrNameLst>
                                      </p:cBhvr>
                                      <p:tavLst>
                                        <p:tav tm="0">
                                          <p:val>
                                            <p:strVal val="hidden"/>
                                          </p:val>
                                        </p:tav>
                                        <p:tav tm="50000">
                                          <p:val>
                                            <p:strVal val="visible"/>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BAAA5-2431-878A-E405-BFDCD4951856}"/>
              </a:ext>
            </a:extLst>
          </p:cNvPr>
          <p:cNvSpPr>
            <a:spLocks noGrp="1"/>
          </p:cNvSpPr>
          <p:nvPr>
            <p:ph type="title"/>
          </p:nvPr>
        </p:nvSpPr>
        <p:spPr/>
        <p:txBody>
          <a:bodyPr>
            <a:normAutofit/>
          </a:bodyPr>
          <a:lstStyle/>
          <a:p>
            <a:r>
              <a:rPr lang="en-GB" sz="4000" dirty="0"/>
              <a:t>Expected Outcome and Impact</a:t>
            </a:r>
          </a:p>
        </p:txBody>
      </p:sp>
      <p:sp>
        <p:nvSpPr>
          <p:cNvPr id="3" name="Content Placeholder 2">
            <a:extLst>
              <a:ext uri="{FF2B5EF4-FFF2-40B4-BE49-F238E27FC236}">
                <a16:creationId xmlns:a16="http://schemas.microsoft.com/office/drawing/2014/main" id="{4E19EEE4-216E-856D-71BF-B925DA3FB9EA}"/>
              </a:ext>
            </a:extLst>
          </p:cNvPr>
          <p:cNvSpPr>
            <a:spLocks noGrp="1"/>
          </p:cNvSpPr>
          <p:nvPr>
            <p:ph idx="1"/>
          </p:nvPr>
        </p:nvSpPr>
        <p:spPr/>
        <p:txBody>
          <a:bodyPr/>
          <a:lstStyle/>
          <a:p>
            <a:r>
              <a:rPr lang="en-GB" dirty="0"/>
              <a:t>To understand why A&amp;E waiting times are getting longer.</a:t>
            </a:r>
          </a:p>
          <a:p>
            <a:r>
              <a:rPr lang="en-GB" dirty="0"/>
              <a:t>How patients feel about the service they received from A&amp;E healthcare professional.</a:t>
            </a:r>
          </a:p>
          <a:p>
            <a:r>
              <a:rPr lang="en-GB" dirty="0"/>
              <a:t>To find practical measures to bring the long waiting times down. </a:t>
            </a:r>
          </a:p>
          <a:p>
            <a:r>
              <a:rPr lang="en-GB" dirty="0"/>
              <a:t>To generalise the findings to other A&amp;E </a:t>
            </a:r>
            <a:r>
              <a:rPr lang="en-GB" dirty="0" err="1"/>
              <a:t>accross</a:t>
            </a:r>
            <a:r>
              <a:rPr lang="en-GB" dirty="0"/>
              <a:t> Wales and UK</a:t>
            </a:r>
          </a:p>
        </p:txBody>
      </p:sp>
    </p:spTree>
    <p:extLst>
      <p:ext uri="{BB962C8B-B14F-4D97-AF65-F5344CB8AC3E}">
        <p14:creationId xmlns:p14="http://schemas.microsoft.com/office/powerpoint/2010/main" val="367969837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mph" presetSubtype="0" fill="remove" grpId="0" nodeType="clickEffect">
                                  <p:stCondLst>
                                    <p:cond delay="0"/>
                                  </p:stCondLst>
                                  <p:childTnLst>
                                    <p:animClr clrSpc="rgb" dir="cw">
                                      <p:cBhvr override="childStyle">
                                        <p:cTn id="6" dur="250" autoRev="1" fill="remove"/>
                                        <p:tgtEl>
                                          <p:spTgt spid="2"/>
                                        </p:tgtEl>
                                        <p:attrNameLst>
                                          <p:attrName>style.color</p:attrName>
                                        </p:attrNameLst>
                                      </p:cBhvr>
                                      <p:to>
                                        <a:schemeClr val="bg1"/>
                                      </p:to>
                                    </p:animClr>
                                    <p:animClr clrSpc="rgb" dir="cw">
                                      <p:cBhvr>
                                        <p:cTn id="7" dur="250" autoRev="1" fill="remove"/>
                                        <p:tgtEl>
                                          <p:spTgt spid="2"/>
                                        </p:tgtEl>
                                        <p:attrNameLst>
                                          <p:attrName>fillcolor</p:attrName>
                                        </p:attrNameLst>
                                      </p:cBhvr>
                                      <p:to>
                                        <a:schemeClr val="bg1"/>
                                      </p:to>
                                    </p:animClr>
                                    <p:set>
                                      <p:cBhvr>
                                        <p:cTn id="8" dur="250" autoRev="1" fill="remove"/>
                                        <p:tgtEl>
                                          <p:spTgt spid="2"/>
                                        </p:tgtEl>
                                        <p:attrNameLst>
                                          <p:attrName>fill.type</p:attrName>
                                        </p:attrNameLst>
                                      </p:cBhvr>
                                      <p:to>
                                        <p:strVal val="solid"/>
                                      </p:to>
                                    </p:set>
                                    <p:set>
                                      <p:cBhvr>
                                        <p:cTn id="9" dur="250" autoRev="1" fill="remove"/>
                                        <p:tgtEl>
                                          <p:spTgt spid="2"/>
                                        </p:tgtEl>
                                        <p:attrNameLst>
                                          <p:attrName>fill.on</p:attrName>
                                        </p:attrNameLst>
                                      </p:cBhvr>
                                      <p:to>
                                        <p:strVal val="true"/>
                                      </p:to>
                                    </p:set>
                                  </p:childTnLst>
                                </p:cTn>
                              </p:par>
                            </p:childTnLst>
                          </p:cTn>
                        </p:par>
                      </p:childTnLst>
                    </p:cTn>
                  </p:par>
                  <p:par>
                    <p:cTn id="10" fill="hold">
                      <p:stCondLst>
                        <p:cond delay="indefinite"/>
                      </p:stCondLst>
                      <p:childTnLst>
                        <p:par>
                          <p:cTn id="11" fill="hold">
                            <p:stCondLst>
                              <p:cond delay="0"/>
                            </p:stCondLst>
                            <p:childTnLst>
                              <p:par>
                                <p:cTn id="12" presetID="17" presetClass="exit" presetSubtype="10" fill="hold" grpId="0" nodeType="clickEffect">
                                  <p:stCondLst>
                                    <p:cond delay="0"/>
                                  </p:stCondLst>
                                  <p:childTnLst>
                                    <p:anim calcmode="lin" valueType="num">
                                      <p:cBhvr>
                                        <p:cTn id="13" dur="500"/>
                                        <p:tgtEl>
                                          <p:spTgt spid="3">
                                            <p:txEl>
                                              <p:pRg st="0" end="0"/>
                                            </p:txEl>
                                          </p:spTgt>
                                        </p:tgtEl>
                                        <p:attrNameLst>
                                          <p:attrName>ppt_w</p:attrName>
                                        </p:attrNameLst>
                                      </p:cBhvr>
                                      <p:tavLst>
                                        <p:tav tm="0">
                                          <p:val>
                                            <p:strVal val="ppt_w"/>
                                          </p:val>
                                        </p:tav>
                                        <p:tav tm="100000">
                                          <p:val>
                                            <p:fltVal val="0"/>
                                          </p:val>
                                        </p:tav>
                                      </p:tavLst>
                                    </p:anim>
                                    <p:anim calcmode="lin" valueType="num">
                                      <p:cBhvr>
                                        <p:cTn id="14" dur="500"/>
                                        <p:tgtEl>
                                          <p:spTgt spid="3">
                                            <p:txEl>
                                              <p:pRg st="0" end="0"/>
                                            </p:txEl>
                                          </p:spTgt>
                                        </p:tgtEl>
                                        <p:attrNameLst>
                                          <p:attrName>ppt_h</p:attrName>
                                        </p:attrNameLst>
                                      </p:cBhvr>
                                      <p:tavLst>
                                        <p:tav tm="0">
                                          <p:val>
                                            <p:strVal val="ppt_h"/>
                                          </p:val>
                                        </p:tav>
                                        <p:tav tm="100000">
                                          <p:val>
                                            <p:strVal val="ppt_h"/>
                                          </p:val>
                                        </p:tav>
                                      </p:tavLst>
                                    </p:anim>
                                    <p:set>
                                      <p:cBhvr>
                                        <p:cTn id="15" dur="1" fill="hold">
                                          <p:stCondLst>
                                            <p:cond delay="499"/>
                                          </p:stCondLst>
                                        </p:cTn>
                                        <p:tgtEl>
                                          <p:spTgt spid="3">
                                            <p:txEl>
                                              <p:pRg st="0" end="0"/>
                                            </p:txEl>
                                          </p:spTgt>
                                        </p:tgtEl>
                                        <p:attrNameLst>
                                          <p:attrName>style.visibility</p:attrName>
                                        </p:attrNameLst>
                                      </p:cBhvr>
                                      <p:to>
                                        <p:strVal val="hidden"/>
                                      </p:to>
                                    </p:set>
                                  </p:childTnLst>
                                </p:cTn>
                              </p:par>
                            </p:childTnLst>
                          </p:cTn>
                        </p:par>
                      </p:childTnLst>
                    </p:cTn>
                  </p:par>
                  <p:par>
                    <p:cTn id="16" fill="hold">
                      <p:stCondLst>
                        <p:cond delay="indefinite"/>
                      </p:stCondLst>
                      <p:childTnLst>
                        <p:par>
                          <p:cTn id="17" fill="hold">
                            <p:stCondLst>
                              <p:cond delay="0"/>
                            </p:stCondLst>
                            <p:childTnLst>
                              <p:par>
                                <p:cTn id="18" presetID="17" presetClass="exit" presetSubtype="10" fill="hold" grpId="0" nodeType="clickEffect">
                                  <p:stCondLst>
                                    <p:cond delay="0"/>
                                  </p:stCondLst>
                                  <p:childTnLst>
                                    <p:anim calcmode="lin" valueType="num">
                                      <p:cBhvr>
                                        <p:cTn id="19" dur="500"/>
                                        <p:tgtEl>
                                          <p:spTgt spid="3">
                                            <p:txEl>
                                              <p:pRg st="1" end="1"/>
                                            </p:txEl>
                                          </p:spTgt>
                                        </p:tgtEl>
                                        <p:attrNameLst>
                                          <p:attrName>ppt_w</p:attrName>
                                        </p:attrNameLst>
                                      </p:cBhvr>
                                      <p:tavLst>
                                        <p:tav tm="0">
                                          <p:val>
                                            <p:strVal val="ppt_w"/>
                                          </p:val>
                                        </p:tav>
                                        <p:tav tm="100000">
                                          <p:val>
                                            <p:fltVal val="0"/>
                                          </p:val>
                                        </p:tav>
                                      </p:tavLst>
                                    </p:anim>
                                    <p:anim calcmode="lin" valueType="num">
                                      <p:cBhvr>
                                        <p:cTn id="20" dur="500"/>
                                        <p:tgtEl>
                                          <p:spTgt spid="3">
                                            <p:txEl>
                                              <p:pRg st="1" end="1"/>
                                            </p:txEl>
                                          </p:spTgt>
                                        </p:tgtEl>
                                        <p:attrNameLst>
                                          <p:attrName>ppt_h</p:attrName>
                                        </p:attrNameLst>
                                      </p:cBhvr>
                                      <p:tavLst>
                                        <p:tav tm="0">
                                          <p:val>
                                            <p:strVal val="ppt_h"/>
                                          </p:val>
                                        </p:tav>
                                        <p:tav tm="100000">
                                          <p:val>
                                            <p:strVal val="ppt_h"/>
                                          </p:val>
                                        </p:tav>
                                      </p:tavLst>
                                    </p:anim>
                                    <p:set>
                                      <p:cBhvr>
                                        <p:cTn id="21" dur="1" fill="hold">
                                          <p:stCondLst>
                                            <p:cond delay="499"/>
                                          </p:stCondLst>
                                        </p:cTn>
                                        <p:tgtEl>
                                          <p:spTgt spid="3">
                                            <p:txEl>
                                              <p:pRg st="1" end="1"/>
                                            </p:txEl>
                                          </p:spTgt>
                                        </p:tgtEl>
                                        <p:attrNameLst>
                                          <p:attrName>style.visibility</p:attrName>
                                        </p:attrNameLst>
                                      </p:cBhvr>
                                      <p:to>
                                        <p:strVal val="hidden"/>
                                      </p:to>
                                    </p:set>
                                  </p:childTnLst>
                                </p:cTn>
                              </p:par>
                            </p:childTnLst>
                          </p:cTn>
                        </p:par>
                      </p:childTnLst>
                    </p:cTn>
                  </p:par>
                  <p:par>
                    <p:cTn id="22" fill="hold">
                      <p:stCondLst>
                        <p:cond delay="indefinite"/>
                      </p:stCondLst>
                      <p:childTnLst>
                        <p:par>
                          <p:cTn id="23" fill="hold">
                            <p:stCondLst>
                              <p:cond delay="0"/>
                            </p:stCondLst>
                            <p:childTnLst>
                              <p:par>
                                <p:cTn id="24" presetID="17" presetClass="exit" presetSubtype="10" fill="hold" grpId="0" nodeType="clickEffect">
                                  <p:stCondLst>
                                    <p:cond delay="0"/>
                                  </p:stCondLst>
                                  <p:childTnLst>
                                    <p:anim calcmode="lin" valueType="num">
                                      <p:cBhvr>
                                        <p:cTn id="25" dur="500"/>
                                        <p:tgtEl>
                                          <p:spTgt spid="3">
                                            <p:txEl>
                                              <p:pRg st="2" end="2"/>
                                            </p:txEl>
                                          </p:spTgt>
                                        </p:tgtEl>
                                        <p:attrNameLst>
                                          <p:attrName>ppt_w</p:attrName>
                                        </p:attrNameLst>
                                      </p:cBhvr>
                                      <p:tavLst>
                                        <p:tav tm="0">
                                          <p:val>
                                            <p:strVal val="ppt_w"/>
                                          </p:val>
                                        </p:tav>
                                        <p:tav tm="100000">
                                          <p:val>
                                            <p:fltVal val="0"/>
                                          </p:val>
                                        </p:tav>
                                      </p:tavLst>
                                    </p:anim>
                                    <p:anim calcmode="lin" valueType="num">
                                      <p:cBhvr>
                                        <p:cTn id="26" dur="500"/>
                                        <p:tgtEl>
                                          <p:spTgt spid="3">
                                            <p:txEl>
                                              <p:pRg st="2" end="2"/>
                                            </p:txEl>
                                          </p:spTgt>
                                        </p:tgtEl>
                                        <p:attrNameLst>
                                          <p:attrName>ppt_h</p:attrName>
                                        </p:attrNameLst>
                                      </p:cBhvr>
                                      <p:tavLst>
                                        <p:tav tm="0">
                                          <p:val>
                                            <p:strVal val="ppt_h"/>
                                          </p:val>
                                        </p:tav>
                                        <p:tav tm="100000">
                                          <p:val>
                                            <p:strVal val="ppt_h"/>
                                          </p:val>
                                        </p:tav>
                                      </p:tavLst>
                                    </p:anim>
                                    <p:set>
                                      <p:cBhvr>
                                        <p:cTn id="27" dur="1" fill="hold">
                                          <p:stCondLst>
                                            <p:cond delay="499"/>
                                          </p:stCondLst>
                                        </p:cTn>
                                        <p:tgtEl>
                                          <p:spTgt spid="3">
                                            <p:txEl>
                                              <p:pRg st="2" end="2"/>
                                            </p:txEl>
                                          </p:spTgt>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17" presetClass="exit" presetSubtype="10" fill="hold" grpId="0" nodeType="clickEffect">
                                  <p:stCondLst>
                                    <p:cond delay="0"/>
                                  </p:stCondLst>
                                  <p:childTnLst>
                                    <p:anim calcmode="lin" valueType="num">
                                      <p:cBhvr>
                                        <p:cTn id="31" dur="500"/>
                                        <p:tgtEl>
                                          <p:spTgt spid="3">
                                            <p:txEl>
                                              <p:pRg st="3" end="3"/>
                                            </p:txEl>
                                          </p:spTgt>
                                        </p:tgtEl>
                                        <p:attrNameLst>
                                          <p:attrName>ppt_w</p:attrName>
                                        </p:attrNameLst>
                                      </p:cBhvr>
                                      <p:tavLst>
                                        <p:tav tm="0">
                                          <p:val>
                                            <p:strVal val="ppt_w"/>
                                          </p:val>
                                        </p:tav>
                                        <p:tav tm="100000">
                                          <p:val>
                                            <p:fltVal val="0"/>
                                          </p:val>
                                        </p:tav>
                                      </p:tavLst>
                                    </p:anim>
                                    <p:anim calcmode="lin" valueType="num">
                                      <p:cBhvr>
                                        <p:cTn id="32" dur="500"/>
                                        <p:tgtEl>
                                          <p:spTgt spid="3">
                                            <p:txEl>
                                              <p:pRg st="3" end="3"/>
                                            </p:txEl>
                                          </p:spTgt>
                                        </p:tgtEl>
                                        <p:attrNameLst>
                                          <p:attrName>ppt_h</p:attrName>
                                        </p:attrNameLst>
                                      </p:cBhvr>
                                      <p:tavLst>
                                        <p:tav tm="0">
                                          <p:val>
                                            <p:strVal val="ppt_h"/>
                                          </p:val>
                                        </p:tav>
                                        <p:tav tm="100000">
                                          <p:val>
                                            <p:strVal val="ppt_h"/>
                                          </p:val>
                                        </p:tav>
                                      </p:tavLst>
                                    </p:anim>
                                    <p:set>
                                      <p:cBhvr>
                                        <p:cTn id="33" dur="1" fill="hold">
                                          <p:stCondLst>
                                            <p:cond delay="499"/>
                                          </p:stCondLst>
                                        </p:cTn>
                                        <p:tgtEl>
                                          <p:spTgt spid="3">
                                            <p:txEl>
                                              <p:pRg st="3" end="3"/>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C1F086-5ADD-6D11-1655-19698220CB79}"/>
              </a:ext>
            </a:extLst>
          </p:cNvPr>
          <p:cNvSpPr>
            <a:spLocks noGrp="1"/>
          </p:cNvSpPr>
          <p:nvPr>
            <p:ph type="title"/>
          </p:nvPr>
        </p:nvSpPr>
        <p:spPr>
          <a:xfrm>
            <a:off x="640080" y="325369"/>
            <a:ext cx="4368602" cy="1956841"/>
          </a:xfrm>
        </p:spPr>
        <p:txBody>
          <a:bodyPr anchor="b">
            <a:normAutofit/>
          </a:bodyPr>
          <a:lstStyle/>
          <a:p>
            <a:r>
              <a:rPr lang="en-GB" sz="5400"/>
              <a:t>Conclusion</a:t>
            </a:r>
          </a:p>
        </p:txBody>
      </p:sp>
      <p:sp>
        <p:nvSpPr>
          <p:cNvPr id="3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9274953-FF77-FD2E-D323-761737CCA4E6}"/>
              </a:ext>
            </a:extLst>
          </p:cNvPr>
          <p:cNvSpPr>
            <a:spLocks noGrp="1"/>
          </p:cNvSpPr>
          <p:nvPr>
            <p:ph idx="1"/>
          </p:nvPr>
        </p:nvSpPr>
        <p:spPr>
          <a:xfrm>
            <a:off x="640080" y="2872899"/>
            <a:ext cx="4243589" cy="3320668"/>
          </a:xfrm>
        </p:spPr>
        <p:txBody>
          <a:bodyPr>
            <a:normAutofit/>
          </a:bodyPr>
          <a:lstStyle/>
          <a:p>
            <a:r>
              <a:rPr lang="en-GB" sz="2200"/>
              <a:t>The perceived impact of the worsening NHS A&amp;E waiting times can only be understood by patients who have visited it. When the problem is identified through this research, measures can be taken to address it. </a:t>
            </a:r>
          </a:p>
        </p:txBody>
      </p:sp>
      <p:pic>
        <p:nvPicPr>
          <p:cNvPr id="5" name="Picture 4">
            <a:extLst>
              <a:ext uri="{FF2B5EF4-FFF2-40B4-BE49-F238E27FC236}">
                <a16:creationId xmlns:a16="http://schemas.microsoft.com/office/drawing/2014/main" id="{CA4D3903-355C-F73A-7DDF-53921DF127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8731" b="12477"/>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5203478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xit" presetSubtype="0" fill="hold" grpId="0" nodeType="clickEffect">
                                  <p:stCondLst>
                                    <p:cond delay="0"/>
                                  </p:stCondLst>
                                  <p:childTnLst>
                                    <p:anim calcmode="lin" valueType="num">
                                      <p:cBhvr>
                                        <p:cTn id="6" dur="1000"/>
                                        <p:tgtEl>
                                          <p:spTgt spid="2"/>
                                        </p:tgtEl>
                                        <p:attrNameLst>
                                          <p:attrName>ppt_w</p:attrName>
                                        </p:attrNameLst>
                                      </p:cBhvr>
                                      <p:tavLst>
                                        <p:tav tm="0">
                                          <p:val>
                                            <p:strVal val="ppt_w"/>
                                          </p:val>
                                        </p:tav>
                                        <p:tav tm="100000">
                                          <p:val>
                                            <p:fltVal val="0"/>
                                          </p:val>
                                        </p:tav>
                                      </p:tavLst>
                                    </p:anim>
                                    <p:anim calcmode="lin" valueType="num">
                                      <p:cBhvr>
                                        <p:cTn id="7" dur="1000"/>
                                        <p:tgtEl>
                                          <p:spTgt spid="2"/>
                                        </p:tgtEl>
                                        <p:attrNameLst>
                                          <p:attrName>ppt_h</p:attrName>
                                        </p:attrNameLst>
                                      </p:cBhvr>
                                      <p:tavLst>
                                        <p:tav tm="0">
                                          <p:val>
                                            <p:strVal val="ppt_h"/>
                                          </p:val>
                                        </p:tav>
                                        <p:tav tm="100000">
                                          <p:val>
                                            <p:fltVal val="0"/>
                                          </p:val>
                                        </p:tav>
                                      </p:tavLst>
                                    </p:anim>
                                    <p:anim calcmode="lin" valueType="num">
                                      <p:cBhvr>
                                        <p:cTn id="8" dur="1000"/>
                                        <p:tgtEl>
                                          <p:spTgt spid="2"/>
                                        </p:tgtEl>
                                        <p:attrNameLst>
                                          <p:attrName>style.rotation</p:attrName>
                                        </p:attrNameLst>
                                      </p:cBhvr>
                                      <p:tavLst>
                                        <p:tav tm="0">
                                          <p:val>
                                            <p:fltVal val="0"/>
                                          </p:val>
                                        </p:tav>
                                        <p:tav tm="100000">
                                          <p:val>
                                            <p:fltVal val="90"/>
                                          </p:val>
                                        </p:tav>
                                      </p:tavLst>
                                    </p:anim>
                                    <p:animEffect transition="out" filter="fade">
                                      <p:cBhvr>
                                        <p:cTn id="9" dur="1000"/>
                                        <p:tgtEl>
                                          <p:spTgt spid="2"/>
                                        </p:tgtEl>
                                      </p:cBhvr>
                                    </p:animEffect>
                                    <p:set>
                                      <p:cBhvr>
                                        <p:cTn id="10" dur="1" fill="hold">
                                          <p:stCondLst>
                                            <p:cond delay="999"/>
                                          </p:stCondLst>
                                        </p:cTn>
                                        <p:tgtEl>
                                          <p:spTgt spid="2"/>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31" presetClass="exit" presetSubtype="0" fill="hold" grpId="0" nodeType="clickEffect">
                                  <p:stCondLst>
                                    <p:cond delay="0"/>
                                  </p:stCondLst>
                                  <p:childTnLst>
                                    <p:anim calcmode="lin" valueType="num">
                                      <p:cBhvr>
                                        <p:cTn id="14" dur="1000"/>
                                        <p:tgtEl>
                                          <p:spTgt spid="3">
                                            <p:txEl>
                                              <p:pRg st="0" end="0"/>
                                            </p:txEl>
                                          </p:spTgt>
                                        </p:tgtEl>
                                        <p:attrNameLst>
                                          <p:attrName>ppt_w</p:attrName>
                                        </p:attrNameLst>
                                      </p:cBhvr>
                                      <p:tavLst>
                                        <p:tav tm="0">
                                          <p:val>
                                            <p:strVal val="ppt_w"/>
                                          </p:val>
                                        </p:tav>
                                        <p:tav tm="100000">
                                          <p:val>
                                            <p:fltVal val="0"/>
                                          </p:val>
                                        </p:tav>
                                      </p:tavLst>
                                    </p:anim>
                                    <p:anim calcmode="lin" valueType="num">
                                      <p:cBhvr>
                                        <p:cTn id="15" dur="1000"/>
                                        <p:tgtEl>
                                          <p:spTgt spid="3">
                                            <p:txEl>
                                              <p:pRg st="0" end="0"/>
                                            </p:txEl>
                                          </p:spTgt>
                                        </p:tgtEl>
                                        <p:attrNameLst>
                                          <p:attrName>ppt_h</p:attrName>
                                        </p:attrNameLst>
                                      </p:cBhvr>
                                      <p:tavLst>
                                        <p:tav tm="0">
                                          <p:val>
                                            <p:strVal val="ppt_h"/>
                                          </p:val>
                                        </p:tav>
                                        <p:tav tm="100000">
                                          <p:val>
                                            <p:fltVal val="0"/>
                                          </p:val>
                                        </p:tav>
                                      </p:tavLst>
                                    </p:anim>
                                    <p:anim calcmode="lin" valueType="num">
                                      <p:cBhvr>
                                        <p:cTn id="16" dur="1000"/>
                                        <p:tgtEl>
                                          <p:spTgt spid="3">
                                            <p:txEl>
                                              <p:pRg st="0" end="0"/>
                                            </p:txEl>
                                          </p:spTgt>
                                        </p:tgtEl>
                                        <p:attrNameLst>
                                          <p:attrName>style.rotation</p:attrName>
                                        </p:attrNameLst>
                                      </p:cBhvr>
                                      <p:tavLst>
                                        <p:tav tm="0">
                                          <p:val>
                                            <p:fltVal val="0"/>
                                          </p:val>
                                        </p:tav>
                                        <p:tav tm="100000">
                                          <p:val>
                                            <p:fltVal val="90"/>
                                          </p:val>
                                        </p:tav>
                                      </p:tavLst>
                                    </p:anim>
                                    <p:animEffect transition="out" filter="fade">
                                      <p:cBhvr>
                                        <p:cTn id="17" dur="1000"/>
                                        <p:tgtEl>
                                          <p:spTgt spid="3">
                                            <p:txEl>
                                              <p:pRg st="0" end="0"/>
                                            </p:txEl>
                                          </p:spTgt>
                                        </p:tgtEl>
                                      </p:cBhvr>
                                    </p:animEffect>
                                    <p:set>
                                      <p:cBhvr>
                                        <p:cTn id="18" dur="1" fill="hold">
                                          <p:stCondLst>
                                            <p:cond delay="999"/>
                                          </p:stCondLst>
                                        </p:cTn>
                                        <p:tgtEl>
                                          <p:spTgt spid="3">
                                            <p:txEl>
                                              <p:pRg st="0" end="0"/>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Sticky notes with question marks">
            <a:extLst>
              <a:ext uri="{FF2B5EF4-FFF2-40B4-BE49-F238E27FC236}">
                <a16:creationId xmlns:a16="http://schemas.microsoft.com/office/drawing/2014/main" id="{7A159E23-92B7-DE98-FF56-0B2A627E57F3}"/>
              </a:ext>
            </a:extLst>
          </p:cNvPr>
          <p:cNvPicPr>
            <a:picLocks noChangeAspect="1"/>
          </p:cNvPicPr>
          <p:nvPr/>
        </p:nvPicPr>
        <p:blipFill>
          <a:blip r:embed="rId2"/>
          <a:srcRect l="4213" r="1670" b="-1"/>
          <a:stretch>
            <a:fillRect/>
          </a:stretch>
        </p:blipFill>
        <p:spPr>
          <a:xfrm>
            <a:off x="2522358" y="10"/>
            <a:ext cx="9669642" cy="6857990"/>
          </a:xfrm>
          <a:prstGeom prst="rect">
            <a:avLst/>
          </a:prstGeom>
        </p:spPr>
      </p:pic>
      <p:sp>
        <p:nvSpPr>
          <p:cNvPr id="44" name="Rectangle 43">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B3C0871-2F67-795E-BEA1-6655F3267484}"/>
              </a:ext>
            </a:extLst>
          </p:cNvPr>
          <p:cNvSpPr>
            <a:spLocks noGrp="1"/>
          </p:cNvSpPr>
          <p:nvPr>
            <p:ph type="title"/>
          </p:nvPr>
        </p:nvSpPr>
        <p:spPr>
          <a:xfrm>
            <a:off x="952228" y="743447"/>
            <a:ext cx="3973385" cy="3692028"/>
          </a:xfrm>
          <a:noFill/>
        </p:spPr>
        <p:txBody>
          <a:bodyPr vert="horz" lIns="91440" tIns="45720" rIns="91440" bIns="45720" rtlCol="0" anchor="b">
            <a:normAutofit/>
          </a:bodyPr>
          <a:lstStyle/>
          <a:p>
            <a:r>
              <a:rPr lang="en-US" sz="5200" dirty="0"/>
              <a:t>Any Questions, please ask</a:t>
            </a:r>
          </a:p>
        </p:txBody>
      </p:sp>
    </p:spTree>
    <p:extLst>
      <p:ext uri="{BB962C8B-B14F-4D97-AF65-F5344CB8AC3E}">
        <p14:creationId xmlns:p14="http://schemas.microsoft.com/office/powerpoint/2010/main" val="455024634"/>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xit" presetSubtype="0" fill="hold" grpId="0" nodeType="clickEffect">
                                  <p:stCondLst>
                                    <p:cond delay="0"/>
                                  </p:stCondLst>
                                  <p:childTnLst>
                                    <p:animEffect transition="out" filter="fade">
                                      <p:cBhvr>
                                        <p:cTn id="6" dur="2000"/>
                                        <p:tgtEl>
                                          <p:spTgt spid="2"/>
                                        </p:tgtEl>
                                      </p:cBhvr>
                                    </p:animEffect>
                                    <p:anim calcmode="lin" valueType="num">
                                      <p:cBhvr>
                                        <p:cTn id="7" dur="2000"/>
                                        <p:tgtEl>
                                          <p:spTgt spid="2"/>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2"/>
                                        </p:tgtEl>
                                        <p:attrNameLst>
                                          <p:attrName>ppt_h</p:attrName>
                                        </p:attrNameLst>
                                      </p:cBhvr>
                                      <p:tavLst>
                                        <p:tav tm="0">
                                          <p:val>
                                            <p:strVal val="ppt_h"/>
                                          </p:val>
                                        </p:tav>
                                        <p:tav tm="100000">
                                          <p:val>
                                            <p:strVal val="ppt_h"/>
                                          </p:val>
                                        </p:tav>
                                      </p:tavLst>
                                    </p:anim>
                                    <p:set>
                                      <p:cBhvr>
                                        <p:cTn id="9" dur="1" fill="hold">
                                          <p:stCondLst>
                                            <p:cond delay="1999"/>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CEA024-BE2F-5464-00B8-D40AFC5E7D25}"/>
              </a:ext>
            </a:extLst>
          </p:cNvPr>
          <p:cNvSpPr>
            <a:spLocks noGrp="1"/>
          </p:cNvSpPr>
          <p:nvPr>
            <p:ph type="title"/>
          </p:nvPr>
        </p:nvSpPr>
        <p:spPr>
          <a:xfrm>
            <a:off x="838200" y="557188"/>
            <a:ext cx="10515600" cy="1133499"/>
          </a:xfrm>
        </p:spPr>
        <p:txBody>
          <a:bodyPr>
            <a:normAutofit/>
          </a:bodyPr>
          <a:lstStyle/>
          <a:p>
            <a:pPr algn="ctr"/>
            <a:r>
              <a:rPr lang="en-GB" sz="5200" dirty="0"/>
              <a:t>References:</a:t>
            </a:r>
          </a:p>
        </p:txBody>
      </p:sp>
      <p:graphicFrame>
        <p:nvGraphicFramePr>
          <p:cNvPr id="19" name="Content Placeholder 2">
            <a:extLst>
              <a:ext uri="{FF2B5EF4-FFF2-40B4-BE49-F238E27FC236}">
                <a16:creationId xmlns:a16="http://schemas.microsoft.com/office/drawing/2014/main" id="{1CE2872F-10DB-8AD9-3362-1DD68BCF7840}"/>
              </a:ext>
            </a:extLst>
          </p:cNvPr>
          <p:cNvGraphicFramePr>
            <a:graphicFrameLocks noGrp="1"/>
          </p:cNvGraphicFramePr>
          <p:nvPr>
            <p:ph idx="1"/>
            <p:extLst>
              <p:ext uri="{D42A27DB-BD31-4B8C-83A1-F6EECF244321}">
                <p14:modId xmlns:p14="http://schemas.microsoft.com/office/powerpoint/2010/main" val="2256875665"/>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16956744"/>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45" presetClass="exit" presetSubtype="0" fill="hold" grpId="0" nodeType="clickEffect">
                                  <p:stCondLst>
                                    <p:cond delay="0"/>
                                  </p:stCondLst>
                                  <p:childTnLst>
                                    <p:animEffect transition="out" filter="fade">
                                      <p:cBhvr>
                                        <p:cTn id="10" dur="2000"/>
                                        <p:tgtEl>
                                          <p:spTgt spid="2"/>
                                        </p:tgtEl>
                                      </p:cBhvr>
                                    </p:animEffect>
                                    <p:anim calcmode="lin" valueType="num">
                                      <p:cBhvr>
                                        <p:cTn id="11" dur="2000"/>
                                        <p:tgtEl>
                                          <p:spTgt spid="2"/>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12" dur="2000"/>
                                        <p:tgtEl>
                                          <p:spTgt spid="2"/>
                                        </p:tgtEl>
                                        <p:attrNameLst>
                                          <p:attrName>ppt_h</p:attrName>
                                        </p:attrNameLst>
                                      </p:cBhvr>
                                      <p:tavLst>
                                        <p:tav tm="0">
                                          <p:val>
                                            <p:strVal val="ppt_h"/>
                                          </p:val>
                                        </p:tav>
                                        <p:tav tm="100000">
                                          <p:val>
                                            <p:strVal val="ppt_h"/>
                                          </p:val>
                                        </p:tav>
                                      </p:tavLst>
                                    </p:anim>
                                    <p:set>
                                      <p:cBhvr>
                                        <p:cTn id="13" dur="1" fill="hold">
                                          <p:stCondLst>
                                            <p:cond delay="1999"/>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9"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5C00A-049D-175A-31F3-67FC2D3F9BA8}"/>
              </a:ext>
            </a:extLst>
          </p:cNvPr>
          <p:cNvSpPr>
            <a:spLocks noGrp="1"/>
          </p:cNvSpPr>
          <p:nvPr>
            <p:ph type="title"/>
          </p:nvPr>
        </p:nvSpPr>
        <p:spPr/>
        <p:txBody>
          <a:bodyPr/>
          <a:lstStyle/>
          <a:p>
            <a:r>
              <a:rPr lang="en-GB" dirty="0"/>
              <a:t>References continues:</a:t>
            </a:r>
          </a:p>
        </p:txBody>
      </p:sp>
      <p:sp>
        <p:nvSpPr>
          <p:cNvPr id="3" name="Content Placeholder 2">
            <a:extLst>
              <a:ext uri="{FF2B5EF4-FFF2-40B4-BE49-F238E27FC236}">
                <a16:creationId xmlns:a16="http://schemas.microsoft.com/office/drawing/2014/main" id="{965AF2DC-7EBB-ED7A-6CE9-5C790AB81B97}"/>
              </a:ext>
            </a:extLst>
          </p:cNvPr>
          <p:cNvSpPr>
            <a:spLocks noGrp="1"/>
          </p:cNvSpPr>
          <p:nvPr>
            <p:ph idx="1"/>
          </p:nvPr>
        </p:nvSpPr>
        <p:spPr/>
        <p:txBody>
          <a:bodyPr/>
          <a:lstStyle/>
          <a:p>
            <a:r>
              <a:rPr lang="en-GB" dirty="0"/>
              <a:t>Lim, W., M. (2024) ‘What Is Qualitative Research? An Overview and Guidelines’. </a:t>
            </a:r>
            <a:r>
              <a:rPr lang="en-GB" i="1" dirty="0"/>
              <a:t>Australasian Marketing Journal</a:t>
            </a:r>
            <a:r>
              <a:rPr lang="en-GB" dirty="0"/>
              <a:t>, 33(2), 199-229. Available at: </a:t>
            </a:r>
            <a:r>
              <a:rPr lang="en-GB" dirty="0">
                <a:hlinkClick r:id="rId2"/>
              </a:rPr>
              <a:t>https://doi.org/10.1177/14413582241264619</a:t>
            </a:r>
            <a:endParaRPr lang="en-GB" dirty="0"/>
          </a:p>
          <a:p>
            <a:endParaRPr lang="en-GB" dirty="0"/>
          </a:p>
        </p:txBody>
      </p:sp>
    </p:spTree>
    <p:extLst>
      <p:ext uri="{BB962C8B-B14F-4D97-AF65-F5344CB8AC3E}">
        <p14:creationId xmlns:p14="http://schemas.microsoft.com/office/powerpoint/2010/main" val="4185432602"/>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xit" presetSubtype="10" fill="hold" grpId="0" nodeType="clickEffect">
                                  <p:stCondLst>
                                    <p:cond delay="0"/>
                                  </p:stCondLst>
                                  <p:childTnLst>
                                    <p:animEffect transition="out" filter="randombar(horizontal)">
                                      <p:cBhvr>
                                        <p:cTn id="6" dur="500"/>
                                        <p:tgtEl>
                                          <p:spTgt spid="2"/>
                                        </p:tgtEl>
                                      </p:cBhvr>
                                    </p:animEffect>
                                    <p:set>
                                      <p:cBhvr>
                                        <p:cTn id="7" dur="1" fill="hold">
                                          <p:stCondLst>
                                            <p:cond delay="499"/>
                                          </p:stCondLst>
                                        </p:cTn>
                                        <p:tgtEl>
                                          <p:spTgt spid="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49" presetClass="exit" presetSubtype="0" accel="100000" fill="hold" grpId="0" nodeType="clickEffect">
                                  <p:stCondLst>
                                    <p:cond delay="0"/>
                                  </p:stCondLst>
                                  <p:childTnLst>
                                    <p:anim calcmode="lin" valueType="num">
                                      <p:cBhvr>
                                        <p:cTn id="11" dur="500"/>
                                        <p:tgtEl>
                                          <p:spTgt spid="3">
                                            <p:txEl>
                                              <p:pRg st="0" end="0"/>
                                            </p:txEl>
                                          </p:spTgt>
                                        </p:tgtEl>
                                        <p:attrNameLst>
                                          <p:attrName>ppt_w</p:attrName>
                                        </p:attrNameLst>
                                      </p:cBhvr>
                                      <p:tavLst>
                                        <p:tav tm="0">
                                          <p:val>
                                            <p:strVal val="ppt_w"/>
                                          </p:val>
                                        </p:tav>
                                        <p:tav tm="100000">
                                          <p:val>
                                            <p:fltVal val="0"/>
                                          </p:val>
                                        </p:tav>
                                      </p:tavLst>
                                    </p:anim>
                                    <p:anim calcmode="lin" valueType="num">
                                      <p:cBhvr>
                                        <p:cTn id="12" dur="500"/>
                                        <p:tgtEl>
                                          <p:spTgt spid="3">
                                            <p:txEl>
                                              <p:pRg st="0" end="0"/>
                                            </p:txEl>
                                          </p:spTgt>
                                        </p:tgtEl>
                                        <p:attrNameLst>
                                          <p:attrName>ppt_h</p:attrName>
                                        </p:attrNameLst>
                                      </p:cBhvr>
                                      <p:tavLst>
                                        <p:tav tm="0">
                                          <p:val>
                                            <p:strVal val="ppt_h"/>
                                          </p:val>
                                        </p:tav>
                                        <p:tav tm="100000">
                                          <p:val>
                                            <p:fltVal val="0"/>
                                          </p:val>
                                        </p:tav>
                                      </p:tavLst>
                                    </p:anim>
                                    <p:anim calcmode="lin" valueType="num">
                                      <p:cBhvr>
                                        <p:cTn id="13" dur="500"/>
                                        <p:tgtEl>
                                          <p:spTgt spid="3">
                                            <p:txEl>
                                              <p:pRg st="0" end="0"/>
                                            </p:txEl>
                                          </p:spTgt>
                                        </p:tgtEl>
                                        <p:attrNameLst>
                                          <p:attrName>style.rotation</p:attrName>
                                        </p:attrNameLst>
                                      </p:cBhvr>
                                      <p:tavLst>
                                        <p:tav tm="0">
                                          <p:val>
                                            <p:fltVal val="0"/>
                                          </p:val>
                                        </p:tav>
                                        <p:tav tm="100000">
                                          <p:val>
                                            <p:fltVal val="360"/>
                                          </p:val>
                                        </p:tav>
                                      </p:tavLst>
                                    </p:anim>
                                    <p:animEffect transition="out" filter="fade">
                                      <p:cBhvr>
                                        <p:cTn id="14" dur="500"/>
                                        <p:tgtEl>
                                          <p:spTgt spid="3">
                                            <p:txEl>
                                              <p:pRg st="0" end="0"/>
                                            </p:txEl>
                                          </p:spTgt>
                                        </p:tgtEl>
                                      </p:cBhvr>
                                    </p:animEffect>
                                    <p:set>
                                      <p:cBhvr>
                                        <p:cTn id="15" dur="1" fill="hold">
                                          <p:stCondLst>
                                            <p:cond delay="499"/>
                                          </p:stCondLst>
                                        </p:cTn>
                                        <p:tgtEl>
                                          <p:spTgt spid="3">
                                            <p:txEl>
                                              <p:pRg st="0" end="0"/>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2947</TotalTime>
  <Words>757</Words>
  <Application>Microsoft Office PowerPoint</Application>
  <PresentationFormat>Widescreen</PresentationFormat>
  <Paragraphs>51</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Aptos Display</vt:lpstr>
      <vt:lpstr>Arial</vt:lpstr>
      <vt:lpstr>Calibri</vt:lpstr>
      <vt:lpstr>Office Theme</vt:lpstr>
      <vt:lpstr> The worsening National Health Service (NHS) waiting times: What is the perceived impact, according to recent visitors, of the increasing Accident and Emergency (A&amp;E) waiting times in Wales?:</vt:lpstr>
      <vt:lpstr>Introduction</vt:lpstr>
      <vt:lpstr>Aims and Objectives of this  Research Proposal</vt:lpstr>
      <vt:lpstr>Research Design and Methodology</vt:lpstr>
      <vt:lpstr>Mix methods of Qualitative and Quantative Research Mehtods</vt:lpstr>
      <vt:lpstr>Qualitative sampling method: Semi-structured interviews</vt:lpstr>
      <vt:lpstr>Quantitative  sampling method: Surveys</vt:lpstr>
      <vt:lpstr>Ethical consideration</vt:lpstr>
      <vt:lpstr>Expected Outcome and Impact</vt:lpstr>
      <vt:lpstr>Conclusion</vt:lpstr>
      <vt:lpstr>Any Questions, please ask</vt:lpstr>
      <vt:lpstr>References:</vt:lpstr>
      <vt:lpstr>References continues: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binetjar@gmail.com</dc:creator>
  <cp:lastModifiedBy>binetjar@gmail.com</cp:lastModifiedBy>
  <cp:revision>2</cp:revision>
  <dcterms:created xsi:type="dcterms:W3CDTF">2025-02-17T16:14:11Z</dcterms:created>
  <dcterms:modified xsi:type="dcterms:W3CDTF">2025-07-21T08:58:10Z</dcterms:modified>
</cp:coreProperties>
</file>