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37"/>
  </p:notesMasterIdLst>
  <p:sldIdLst>
    <p:sldId id="320" r:id="rId3"/>
    <p:sldId id="256" r:id="rId4"/>
    <p:sldId id="348" r:id="rId5"/>
    <p:sldId id="346" r:id="rId6"/>
    <p:sldId id="287" r:id="rId7"/>
    <p:sldId id="289" r:id="rId8"/>
    <p:sldId id="332" r:id="rId9"/>
    <p:sldId id="339" r:id="rId10"/>
    <p:sldId id="257" r:id="rId11"/>
    <p:sldId id="321" r:id="rId12"/>
    <p:sldId id="322" r:id="rId13"/>
    <p:sldId id="323" r:id="rId14"/>
    <p:sldId id="341" r:id="rId15"/>
    <p:sldId id="350" r:id="rId16"/>
    <p:sldId id="335" r:id="rId17"/>
    <p:sldId id="324" r:id="rId18"/>
    <p:sldId id="340" r:id="rId19"/>
    <p:sldId id="260" r:id="rId20"/>
    <p:sldId id="327" r:id="rId21"/>
    <p:sldId id="326" r:id="rId22"/>
    <p:sldId id="342" r:id="rId23"/>
    <p:sldId id="336" r:id="rId24"/>
    <p:sldId id="328" r:id="rId25"/>
    <p:sldId id="329" r:id="rId26"/>
    <p:sldId id="258" r:id="rId27"/>
    <p:sldId id="343" r:id="rId28"/>
    <p:sldId id="337" r:id="rId29"/>
    <p:sldId id="331" r:id="rId30"/>
    <p:sldId id="344" r:id="rId31"/>
    <p:sldId id="333" r:id="rId32"/>
    <p:sldId id="345" r:id="rId33"/>
    <p:sldId id="334" r:id="rId34"/>
    <p:sldId id="349" r:id="rId35"/>
    <p:sldId id="338" r:id="rId3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0C0"/>
    <a:srgbClr val="B069FF"/>
    <a:srgbClr val="FF5DEC"/>
    <a:srgbClr val="FF5DC5"/>
    <a:srgbClr val="D979FF"/>
    <a:srgbClr val="CE284C"/>
    <a:srgbClr val="C10B32"/>
    <a:srgbClr val="FE9202"/>
    <a:srgbClr val="FF0000"/>
    <a:srgbClr val="007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29" d="100"/>
          <a:sy n="129" d="100"/>
        </p:scale>
        <p:origin x="132" y="13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w Griffiths" userId="be253156-1baf-4540-9db4-99275122b591" providerId="ADAL" clId="{C102C35F-B3F4-4CB8-83DF-D4A5B2F0A218}"/>
    <pc:docChg chg="mod">
      <pc:chgData name="Huw Griffiths" userId="be253156-1baf-4540-9db4-99275122b591" providerId="ADAL" clId="{C102C35F-B3F4-4CB8-83DF-D4A5B2F0A218}" dt="2025-12-07T19:25:29.555"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18</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57200" y="2266340"/>
            <a:ext cx="7016196" cy="1400423"/>
          </a:xfrm>
          <a:noFill/>
          <a:effectLst>
            <a:outerShdw blurRad="50800" dist="38100" dir="2700000" algn="tl" rotWithShape="0">
              <a:prstClr val="black">
                <a:alpha val="40000"/>
              </a:prstClr>
            </a:outerShdw>
          </a:effectLst>
        </p:spPr>
        <p:txBody>
          <a:bodyPr>
            <a:normAutofit/>
          </a:bodyPr>
          <a:lstStyle>
            <a:lvl1pPr algn="l">
              <a:defRPr sz="3600">
                <a:solidFill>
                  <a:srgbClr val="002060"/>
                </a:solidFill>
              </a:defRPr>
            </a:lvl1pPr>
          </a:lstStyle>
          <a:p>
            <a:r>
              <a:rPr lang="en-US"/>
              <a:t>Click to edit </a:t>
            </a:r>
            <a:br>
              <a:rPr lang="en-US"/>
            </a:br>
            <a:r>
              <a:rPr lang="en-US"/>
              <a:t>Master title style</a:t>
            </a:r>
          </a:p>
        </p:txBody>
      </p:sp>
      <p:sp>
        <p:nvSpPr>
          <p:cNvPr id="3" name="Subtitle 2"/>
          <p:cNvSpPr>
            <a:spLocks noGrp="1"/>
          </p:cNvSpPr>
          <p:nvPr>
            <p:ph type="subTitle" idx="1"/>
          </p:nvPr>
        </p:nvSpPr>
        <p:spPr>
          <a:xfrm>
            <a:off x="457200" y="3730077"/>
            <a:ext cx="7016196" cy="763524"/>
          </a:xfrm>
        </p:spPr>
        <p:txBody>
          <a:bodyPr>
            <a:normAutofit/>
          </a:bodyPr>
          <a:lstStyle>
            <a:lvl1pPr marL="0" indent="0" algn="l">
              <a:buNone/>
              <a:defRPr sz="2800" b="0" i="0">
                <a:solidFill>
                  <a:srgbClr val="0070C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81175"/>
            <a:ext cx="8246070" cy="763524"/>
          </a:xfrm>
        </p:spPr>
        <p:txBody>
          <a:bodyPr>
            <a:normAutofit/>
          </a:bodyPr>
          <a:lstStyle>
            <a:lvl1pPr algn="l">
              <a:defRPr sz="3600" baseline="0">
                <a:solidFill>
                  <a:srgbClr val="002060"/>
                </a:solidFill>
                <a:effectLst>
                  <a:outerShdw blurRad="50800" dist="38100" dir="2700000" algn="tl" rotWithShape="0">
                    <a:prstClr val="black">
                      <a:alpha val="40000"/>
                    </a:prstClr>
                  </a:outerShdw>
                </a:effectLst>
              </a:defRPr>
            </a:lvl1pPr>
          </a:lstStyle>
          <a:p>
            <a:r>
              <a:rPr lang="en-US"/>
              <a:t>Click to edit Master title style</a:t>
            </a:r>
          </a:p>
        </p:txBody>
      </p:sp>
      <p:sp>
        <p:nvSpPr>
          <p:cNvPr id="3" name="Content Placeholder 2"/>
          <p:cNvSpPr>
            <a:spLocks noGrp="1"/>
          </p:cNvSpPr>
          <p:nvPr>
            <p:ph idx="1"/>
          </p:nvPr>
        </p:nvSpPr>
        <p:spPr>
          <a:xfrm>
            <a:off x="448965" y="1350110"/>
            <a:ext cx="8246070" cy="3417152"/>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6787" y="376237"/>
            <a:ext cx="5947260" cy="763525"/>
          </a:xfrm>
        </p:spPr>
        <p:txBody>
          <a:bodyPr>
            <a:normAutofit/>
          </a:bodyPr>
          <a:lstStyle>
            <a:lvl1pPr algn="l">
              <a:defRPr sz="3600">
                <a:solidFill>
                  <a:srgbClr val="0070C0"/>
                </a:solidFill>
                <a:effectLst>
                  <a:outerShdw blurRad="50800" dist="38100" dir="2700000" algn="tl" rotWithShape="0">
                    <a:prstClr val="black">
                      <a:alpha val="40000"/>
                    </a:prstClr>
                  </a:outerShdw>
                </a:effectLst>
              </a:defRPr>
            </a:lvl1pPr>
          </a:lstStyle>
          <a:p>
            <a:r>
              <a:rPr lang="en-US"/>
              <a:t>Click to edit Master title style</a:t>
            </a:r>
          </a:p>
        </p:txBody>
      </p:sp>
      <p:sp>
        <p:nvSpPr>
          <p:cNvPr id="3" name="Content Placeholder 2"/>
          <p:cNvSpPr>
            <a:spLocks noGrp="1"/>
          </p:cNvSpPr>
          <p:nvPr>
            <p:ph idx="1"/>
          </p:nvPr>
        </p:nvSpPr>
        <p:spPr>
          <a:xfrm>
            <a:off x="476788" y="1197405"/>
            <a:ext cx="5947260" cy="3576168"/>
          </a:xfrm>
        </p:spPr>
        <p:txBody>
          <a:bodyPr/>
          <a:lstStyle>
            <a:lvl1pPr>
              <a:defRPr sz="2800">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552" y="277487"/>
            <a:ext cx="8076896" cy="763525"/>
          </a:xfrm>
        </p:spPr>
        <p:txBody>
          <a:bodyPr>
            <a:normAutofit/>
          </a:bodyPr>
          <a:lstStyle>
            <a:lvl1pPr algn="l">
              <a:defRPr sz="3600" baseline="0">
                <a:solidFill>
                  <a:srgbClr val="002060"/>
                </a:solidFill>
                <a:effectLst>
                  <a:outerShdw blurRad="50800" dist="38100" dir="2700000" algn="tl" rotWithShape="0">
                    <a:prstClr val="black">
                      <a:alpha val="40000"/>
                    </a:prstClr>
                  </a:outerShdw>
                </a:effectLst>
              </a:defRPr>
            </a:lvl1pPr>
          </a:lstStyle>
          <a:p>
            <a:r>
              <a:rPr lang="en-US"/>
              <a:t>Click to edit Master title style</a:t>
            </a:r>
          </a:p>
        </p:txBody>
      </p:sp>
      <p:sp>
        <p:nvSpPr>
          <p:cNvPr id="3" name="Text Placeholder 2"/>
          <p:cNvSpPr>
            <a:spLocks noGrp="1"/>
          </p:cNvSpPr>
          <p:nvPr>
            <p:ph type="body" idx="1"/>
          </p:nvPr>
        </p:nvSpPr>
        <p:spPr>
          <a:xfrm>
            <a:off x="536879" y="1655520"/>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6879" y="2127917"/>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572000" y="1655520"/>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127917"/>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741109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860546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835633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08451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629841" y="273844"/>
            <a:ext cx="7886700" cy="99417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0064955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6291537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7838679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69956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088218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878917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6543675" y="273844"/>
            <a:ext cx="1971675" cy="435887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12/7/2025</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117586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12/7/2025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DECF21A4-E71B-4D3A-AF45-E989C23A7BB1}" type="datetimeFigureOut">
              <a:rPr lang="en-US" smtClean="0"/>
              <a:t>12/7/2025</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219232794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Yr1Dfo5xoPo?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6.xml"/><Relationship Id="rId1" Type="http://schemas.openxmlformats.org/officeDocument/2006/relationships/video" Target="https://www.youtube.com/embed/n_eHLAslnNw?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sYdVe5O7KBE?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b0TTgeSn7ys?feature=oembed"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3147821" y="3043522"/>
            <a:ext cx="5897986" cy="1263510"/>
          </a:xfrm>
        </p:spPr>
        <p:txBody>
          <a:bodyPr anchor="t">
            <a:normAutofit fontScale="90000"/>
          </a:bodyPr>
          <a:lstStyle/>
          <a:p>
            <a:pPr algn="l"/>
            <a:r>
              <a:rPr lang="en-US" sz="3300">
                <a:latin typeface="Franklin Gothic Book" panose="020B0503020102020204" pitchFamily="34" charset="0"/>
                <a:cs typeface="Segoe UI" panose="020B0502040204020203" pitchFamily="34" charset="0"/>
              </a:rPr>
              <a:t>ECES7004 Principles of Pedagogy, </a:t>
            </a:r>
            <a:br>
              <a:rPr lang="en-US" sz="3300">
                <a:latin typeface="Franklin Gothic Book" panose="020B0503020102020204" pitchFamily="34" charset="0"/>
                <a:cs typeface="Segoe UI" panose="020B0502040204020203" pitchFamily="34" charset="0"/>
              </a:rPr>
            </a:br>
            <a:r>
              <a:rPr lang="en-US" sz="3300">
                <a:latin typeface="Franklin Gothic Book" panose="020B0503020102020204" pitchFamily="34" charset="0"/>
                <a:cs typeface="Segoe UI" panose="020B0502040204020203" pitchFamily="34" charset="0"/>
              </a:rPr>
              <a:t>Teaching &amp; Learning</a:t>
            </a:r>
            <a:br>
              <a:rPr lang="en-US" sz="3300">
                <a:latin typeface="Franklin Gothic Book" panose="020B0503020102020204" pitchFamily="34" charset="0"/>
                <a:cs typeface="Segoe UI" panose="020B0502040204020203" pitchFamily="34" charset="0"/>
              </a:rPr>
            </a:br>
            <a:br>
              <a:rPr lang="en-US" sz="3300">
                <a:latin typeface="Franklin Gothic Book" panose="020B0503020102020204" pitchFamily="34" charset="0"/>
                <a:cs typeface="Segoe UI" panose="020B0502040204020203" pitchFamily="34" charset="0"/>
              </a:rPr>
            </a:br>
            <a:r>
              <a:rPr lang="en-US" sz="3300">
                <a:latin typeface="Franklin Gothic Book" panose="020B0503020102020204" pitchFamily="34" charset="0"/>
                <a:cs typeface="Segoe UI" panose="020B0502040204020203" pitchFamily="34" charset="0"/>
              </a:rPr>
              <a:t>Dr. Huw Griffiths			</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91663"/>
            <a:ext cx="2798064" cy="3551837"/>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16249"/>
            <a:ext cx="2673479" cy="3427251"/>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87" y="-3249"/>
            <a:ext cx="3182112" cy="1840619"/>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931" y="0"/>
            <a:ext cx="2935224" cy="1713926"/>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88938" y="123430"/>
            <a:ext cx="1227209" cy="1227209"/>
          </a:xfrm>
          <a:prstGeom prst="rect">
            <a:avLst/>
          </a:prstGeom>
        </p:spPr>
      </p:pic>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7338" y="461931"/>
            <a:ext cx="2386584" cy="23865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0782" y="585375"/>
            <a:ext cx="2139696" cy="213969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485226" y="969820"/>
            <a:ext cx="1370807" cy="1370807"/>
          </a:xfrm>
          <a:prstGeom prst="rect">
            <a:avLst/>
          </a:prstGeom>
        </p:spPr>
      </p:pic>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193" y="2716293"/>
            <a:ext cx="1946165" cy="1946165"/>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4426" y="-3248"/>
            <a:ext cx="2579574" cy="2838868"/>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9071" y="-3249"/>
            <a:ext cx="2454929" cy="2714224"/>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685800" rtl="0" eaLnBrk="1" fontAlgn="auto" latinLnBrk="0" hangingPunct="1">
              <a:lnSpc>
                <a:spcPct val="100000"/>
              </a:lnSpc>
              <a:spcBef>
                <a:spcPts val="0"/>
              </a:spcBef>
              <a:spcAft>
                <a:spcPts val="0"/>
              </a:spcAft>
              <a:buClrTx/>
              <a:buSzTx/>
              <a:buFont typeface="Arial"/>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sym typeface="Arial"/>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293769" y="245917"/>
            <a:ext cx="1695533" cy="1695533"/>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a:t>Modern Evidence </a:t>
            </a:r>
            <a:br>
              <a:rPr lang="en-US"/>
            </a:br>
            <a:r>
              <a:rPr lang="en-US"/>
              <a:t>Informed Teaching</a:t>
            </a:r>
          </a:p>
        </p:txBody>
      </p:sp>
      <p:sp>
        <p:nvSpPr>
          <p:cNvPr id="3" name="Subtitle 2"/>
          <p:cNvSpPr>
            <a:spLocks noGrp="1"/>
          </p:cNvSpPr>
          <p:nvPr>
            <p:ph type="subTitle" idx="1"/>
          </p:nvPr>
        </p:nvSpPr>
        <p:spPr/>
        <p:txBody>
          <a:bodyPr/>
          <a:lstStyle/>
          <a:p>
            <a:r>
              <a:rPr lang="en-US"/>
              <a:t>(</a:t>
            </a:r>
            <a:r>
              <a:rPr lang="en-US" err="1"/>
              <a:t>Byr</a:t>
            </a:r>
            <a:r>
              <a:rPr lang="en-US"/>
              <a:t>)</a:t>
            </a:r>
          </a:p>
        </p:txBody>
      </p:sp>
    </p:spTree>
    <p:extLst>
      <p:ext uri="{BB962C8B-B14F-4D97-AF65-F5344CB8AC3E}">
        <p14:creationId xmlns:p14="http://schemas.microsoft.com/office/powerpoint/2010/main" val="363920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9F3A65-16FA-83FB-D9D0-70989316054A}"/>
              </a:ext>
            </a:extLst>
          </p:cNvPr>
          <p:cNvPicPr>
            <a:picLocks noChangeAspect="1"/>
          </p:cNvPicPr>
          <p:nvPr/>
        </p:nvPicPr>
        <p:blipFill>
          <a:blip r:embed="rId2"/>
          <a:stretch>
            <a:fillRect/>
          </a:stretch>
        </p:blipFill>
        <p:spPr>
          <a:xfrm>
            <a:off x="281580" y="471262"/>
            <a:ext cx="8580842" cy="3814988"/>
          </a:xfrm>
          <a:prstGeom prst="rect">
            <a:avLst/>
          </a:prstGeom>
        </p:spPr>
      </p:pic>
    </p:spTree>
    <p:extLst>
      <p:ext uri="{BB962C8B-B14F-4D97-AF65-F5344CB8AC3E}">
        <p14:creationId xmlns:p14="http://schemas.microsoft.com/office/powerpoint/2010/main" val="2238462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C1EE9-3783-9E3E-C13A-A89E926DEB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EB5F44-431D-F11F-7DDA-622694DB1A90}"/>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8B7DD25-AF84-8D72-5F25-D522BE2C74D4}"/>
              </a:ext>
            </a:extLst>
          </p:cNvPr>
          <p:cNvPicPr>
            <a:picLocks noChangeAspect="1"/>
          </p:cNvPicPr>
          <p:nvPr/>
        </p:nvPicPr>
        <p:blipFill>
          <a:blip r:embed="rId2"/>
          <a:stretch>
            <a:fillRect/>
          </a:stretch>
        </p:blipFill>
        <p:spPr>
          <a:xfrm>
            <a:off x="0" y="0"/>
            <a:ext cx="9144000" cy="5143499"/>
          </a:xfrm>
          <a:prstGeom prst="rect">
            <a:avLst/>
          </a:prstGeom>
        </p:spPr>
      </p:pic>
    </p:spTree>
    <p:extLst>
      <p:ext uri="{BB962C8B-B14F-4D97-AF65-F5344CB8AC3E}">
        <p14:creationId xmlns:p14="http://schemas.microsoft.com/office/powerpoint/2010/main" val="988239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5934B61-3BA3-5611-A082-BBB33E7540A7}"/>
              </a:ext>
            </a:extLst>
          </p:cNvPr>
          <p:cNvGraphicFramePr>
            <a:graphicFrameLocks noGrp="1"/>
          </p:cNvGraphicFramePr>
          <p:nvPr/>
        </p:nvGraphicFramePr>
        <p:xfrm>
          <a:off x="718754" y="1729900"/>
          <a:ext cx="7797935" cy="3163112"/>
        </p:xfrm>
        <a:graphic>
          <a:graphicData uri="http://schemas.openxmlformats.org/drawingml/2006/table">
            <a:tbl>
              <a:tblPr firstRow="1" bandRow="1">
                <a:tableStyleId>{5C22544A-7EE6-4342-B048-85BDC9FD1C3A}</a:tableStyleId>
              </a:tblPr>
              <a:tblGrid>
                <a:gridCol w="1949484">
                  <a:extLst>
                    <a:ext uri="{9D8B030D-6E8A-4147-A177-3AD203B41FA5}">
                      <a16:colId xmlns:a16="http://schemas.microsoft.com/office/drawing/2014/main" val="963666824"/>
                    </a:ext>
                  </a:extLst>
                </a:gridCol>
                <a:gridCol w="1949484">
                  <a:extLst>
                    <a:ext uri="{9D8B030D-6E8A-4147-A177-3AD203B41FA5}">
                      <a16:colId xmlns:a16="http://schemas.microsoft.com/office/drawing/2014/main" val="1366188220"/>
                    </a:ext>
                  </a:extLst>
                </a:gridCol>
                <a:gridCol w="2043915">
                  <a:extLst>
                    <a:ext uri="{9D8B030D-6E8A-4147-A177-3AD203B41FA5}">
                      <a16:colId xmlns:a16="http://schemas.microsoft.com/office/drawing/2014/main" val="3568357199"/>
                    </a:ext>
                  </a:extLst>
                </a:gridCol>
                <a:gridCol w="1855052">
                  <a:extLst>
                    <a:ext uri="{9D8B030D-6E8A-4147-A177-3AD203B41FA5}">
                      <a16:colId xmlns:a16="http://schemas.microsoft.com/office/drawing/2014/main" val="979221809"/>
                    </a:ext>
                  </a:extLst>
                </a:gridCol>
              </a:tblGrid>
              <a:tr h="3163112">
                <a:tc>
                  <a:txBody>
                    <a:bodyPr/>
                    <a:lstStyle/>
                    <a:p>
                      <a:pPr algn="ctr"/>
                      <a:r>
                        <a:rPr lang="en-GB" sz="2100"/>
                        <a:t>Behaviourism</a:t>
                      </a:r>
                    </a:p>
                    <a:p>
                      <a:pPr algn="ctr"/>
                      <a:endParaRPr lang="en-GB" sz="2100"/>
                    </a:p>
                    <a:p>
                      <a:pPr algn="ctr"/>
                      <a:r>
                        <a:rPr lang="en-GB" sz="1400"/>
                        <a:t>Definition/Description</a:t>
                      </a:r>
                    </a:p>
                    <a:p>
                      <a:pPr algn="ctr"/>
                      <a:endParaRPr lang="en-GB" sz="1400"/>
                    </a:p>
                    <a:p>
                      <a:pPr algn="ctr"/>
                      <a:r>
                        <a:rPr lang="en-GB" sz="1400"/>
                        <a:t>Development</a:t>
                      </a:r>
                    </a:p>
                    <a:p>
                      <a:pPr algn="ctr"/>
                      <a:endParaRPr lang="en-GB" sz="1400"/>
                    </a:p>
                    <a:p>
                      <a:pPr algn="ctr"/>
                      <a:r>
                        <a:rPr lang="en-GB" sz="1400"/>
                        <a:t>Principles</a:t>
                      </a:r>
                    </a:p>
                    <a:p>
                      <a:pPr algn="ctr"/>
                      <a:endParaRPr lang="en-GB" sz="1400"/>
                    </a:p>
                    <a:p>
                      <a:pPr algn="ctr"/>
                      <a:r>
                        <a:rPr lang="en-GB" sz="1400"/>
                        <a:t>Theorists</a:t>
                      </a:r>
                    </a:p>
                    <a:p>
                      <a:pPr algn="ctr"/>
                      <a:endParaRPr lang="en-GB" sz="1400"/>
                    </a:p>
                    <a:p>
                      <a:pPr algn="ctr"/>
                      <a:r>
                        <a:rPr lang="en-GB" sz="1400"/>
                        <a:t>Criticism</a:t>
                      </a:r>
                    </a:p>
                  </a:txBody>
                  <a:tcPr marL="68580" marR="68580" marT="34290" marB="34290">
                    <a:solidFill>
                      <a:schemeClr val="bg2">
                        <a:lumMod val="10000"/>
                      </a:schemeClr>
                    </a:solidFill>
                  </a:tcPr>
                </a:tc>
                <a:tc>
                  <a:txBody>
                    <a:bodyPr/>
                    <a:lstStyle/>
                    <a:p>
                      <a:pPr algn="ctr"/>
                      <a:r>
                        <a:rPr lang="en-GB" sz="2100"/>
                        <a:t>Cognitivism</a:t>
                      </a:r>
                    </a:p>
                    <a:p>
                      <a:pPr algn="ctr"/>
                      <a:endParaRPr lang="en-GB" sz="2100"/>
                    </a:p>
                    <a:p>
                      <a:pPr algn="ctr"/>
                      <a:r>
                        <a:rPr lang="en-GB" sz="1400"/>
                        <a:t>Definition/Description</a:t>
                      </a:r>
                    </a:p>
                    <a:p>
                      <a:pPr algn="ctr"/>
                      <a:endParaRPr lang="en-GB" sz="1400"/>
                    </a:p>
                    <a:p>
                      <a:pPr algn="ctr"/>
                      <a:r>
                        <a:rPr lang="en-GB" sz="1400"/>
                        <a:t>Development</a:t>
                      </a:r>
                    </a:p>
                    <a:p>
                      <a:pPr algn="ctr"/>
                      <a:endParaRPr lang="en-GB" sz="1400"/>
                    </a:p>
                    <a:p>
                      <a:pPr algn="ctr"/>
                      <a:r>
                        <a:rPr lang="en-GB" sz="1400"/>
                        <a:t>Principles</a:t>
                      </a:r>
                    </a:p>
                    <a:p>
                      <a:pPr algn="ctr"/>
                      <a:endParaRPr lang="en-GB" sz="1400"/>
                    </a:p>
                    <a:p>
                      <a:pPr algn="ctr"/>
                      <a:r>
                        <a:rPr lang="en-GB" sz="1400"/>
                        <a:t>Theorists</a:t>
                      </a:r>
                    </a:p>
                    <a:p>
                      <a:pPr algn="ctr"/>
                      <a:endParaRPr lang="en-GB" sz="1400"/>
                    </a:p>
                    <a:p>
                      <a:pPr algn="ctr"/>
                      <a:r>
                        <a:rPr lang="en-GB" sz="1400"/>
                        <a:t>Criticism</a:t>
                      </a:r>
                    </a:p>
                    <a:p>
                      <a:pPr algn="ctr"/>
                      <a:endParaRPr lang="en-GB" sz="1700"/>
                    </a:p>
                  </a:txBody>
                  <a:tcPr marL="68580" marR="68580" marT="34290" marB="34290">
                    <a:solidFill>
                      <a:schemeClr val="bg2">
                        <a:lumMod val="10000"/>
                      </a:schemeClr>
                    </a:solidFill>
                  </a:tcPr>
                </a:tc>
                <a:tc>
                  <a:txBody>
                    <a:bodyPr/>
                    <a:lstStyle/>
                    <a:p>
                      <a:pPr algn="ctr"/>
                      <a:r>
                        <a:rPr lang="en-GB" sz="2100"/>
                        <a:t>Constructivism</a:t>
                      </a:r>
                    </a:p>
                    <a:p>
                      <a:pPr algn="ctr"/>
                      <a:endParaRPr lang="en-GB" sz="21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Definition/Description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Principles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Theorists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Criticism</a:t>
                      </a:r>
                    </a:p>
                    <a:p>
                      <a:pPr algn="ctr"/>
                      <a:endParaRPr lang="en-GB" sz="1700"/>
                    </a:p>
                  </a:txBody>
                  <a:tcPr marL="68580" marR="68580" marT="34290" marB="34290">
                    <a:solidFill>
                      <a:schemeClr val="bg2">
                        <a:lumMod val="10000"/>
                      </a:schemeClr>
                    </a:solidFill>
                  </a:tcPr>
                </a:tc>
                <a:tc>
                  <a:txBody>
                    <a:bodyPr/>
                    <a:lstStyle/>
                    <a:p>
                      <a:pPr algn="ctr"/>
                      <a:r>
                        <a:rPr lang="en-GB" sz="2100"/>
                        <a:t>Social Learning</a:t>
                      </a:r>
                    </a:p>
                    <a:p>
                      <a:pPr algn="ctr"/>
                      <a:endParaRPr lang="en-GB" sz="21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Definition/Description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Principles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Theorists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a:ln>
                            <a:noFill/>
                          </a:ln>
                          <a:solidFill>
                            <a:prstClr val="white"/>
                          </a:solidFill>
                          <a:effectLst/>
                          <a:uLnTx/>
                          <a:uFillTx/>
                          <a:latin typeface="+mn-lt"/>
                          <a:ea typeface="+mn-ea"/>
                          <a:cs typeface="+mn-cs"/>
                        </a:rPr>
                        <a:t>Criticism</a:t>
                      </a:r>
                    </a:p>
                    <a:p>
                      <a:pPr algn="ctr"/>
                      <a:endParaRPr lang="en-GB" sz="1700"/>
                    </a:p>
                  </a:txBody>
                  <a:tcPr marL="68580" marR="68580" marT="34290" marB="34290">
                    <a:solidFill>
                      <a:schemeClr val="bg2">
                        <a:lumMod val="10000"/>
                      </a:schemeClr>
                    </a:solidFill>
                  </a:tcPr>
                </a:tc>
                <a:extLst>
                  <a:ext uri="{0D108BD9-81ED-4DB2-BD59-A6C34878D82A}">
                    <a16:rowId xmlns:a16="http://schemas.microsoft.com/office/drawing/2014/main" val="4040909981"/>
                  </a:ext>
                </a:extLst>
              </a:tr>
            </a:tbl>
          </a:graphicData>
        </a:graphic>
      </p:graphicFrame>
      <p:sp>
        <p:nvSpPr>
          <p:cNvPr id="2" name="TextBox 1">
            <a:extLst>
              <a:ext uri="{FF2B5EF4-FFF2-40B4-BE49-F238E27FC236}">
                <a16:creationId xmlns:a16="http://schemas.microsoft.com/office/drawing/2014/main" id="{662CD3AB-73CB-BDC4-22EA-28E90D2C83B7}"/>
              </a:ext>
            </a:extLst>
          </p:cNvPr>
          <p:cNvSpPr txBox="1"/>
          <p:nvPr/>
        </p:nvSpPr>
        <p:spPr>
          <a:xfrm>
            <a:off x="601981" y="75213"/>
            <a:ext cx="8031480" cy="1569660"/>
          </a:xfrm>
          <a:prstGeom prst="rect">
            <a:avLst/>
          </a:prstGeom>
          <a:noFill/>
        </p:spPr>
        <p:txBody>
          <a:bodyPr wrap="square" rtlCol="0">
            <a:spAutoFit/>
          </a:bodyPr>
          <a:lstStyle/>
          <a:p>
            <a:pPr defTabSz="685783">
              <a:defRPr/>
            </a:pPr>
            <a:r>
              <a:rPr lang="en-GB" sz="3300" b="1" u="sng">
                <a:solidFill>
                  <a:srgbClr val="002060"/>
                </a:solidFill>
                <a:latin typeface="Calibri" panose="020F0502020204030204"/>
                <a:cs typeface="Arial"/>
                <a:sym typeface="Arial"/>
              </a:rPr>
              <a:t>Task for NEXT WEEK</a:t>
            </a:r>
          </a:p>
          <a:p>
            <a:pPr defTabSz="685783">
              <a:defRPr/>
            </a:pPr>
            <a:endParaRPr lang="en-GB" sz="900">
              <a:solidFill>
                <a:prstClr val="black"/>
              </a:solidFill>
              <a:latin typeface="Calibri" panose="020F0502020204030204"/>
              <a:cs typeface="Arial"/>
              <a:sym typeface="Arial"/>
            </a:endParaRPr>
          </a:p>
          <a:p>
            <a:pPr defTabSz="685783">
              <a:defRPr/>
            </a:pPr>
            <a:r>
              <a:rPr lang="en-GB">
                <a:solidFill>
                  <a:prstClr val="black"/>
                </a:solidFill>
                <a:latin typeface="Calibri" panose="020F0502020204030204"/>
                <a:cs typeface="Arial"/>
                <a:sym typeface="Arial"/>
              </a:rPr>
              <a:t>1). As a group make a presentation on the following educationalist theorists.</a:t>
            </a:r>
          </a:p>
          <a:p>
            <a:pPr defTabSz="685783">
              <a:defRPr/>
            </a:pPr>
            <a:r>
              <a:rPr lang="en-GB">
                <a:solidFill>
                  <a:prstClr val="black"/>
                </a:solidFill>
                <a:latin typeface="Calibri" panose="020F0502020204030204"/>
                <a:cs typeface="Arial"/>
                <a:sym typeface="Arial"/>
              </a:rPr>
              <a:t>2). I also encourage you to research the other theorists because this will help you in your essay.</a:t>
            </a:r>
          </a:p>
        </p:txBody>
      </p:sp>
    </p:spTree>
    <p:extLst>
      <p:ext uri="{BB962C8B-B14F-4D97-AF65-F5344CB8AC3E}">
        <p14:creationId xmlns:p14="http://schemas.microsoft.com/office/powerpoint/2010/main" val="2195310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5934B61-3BA3-5611-A082-BBB33E7540A7}"/>
              </a:ext>
            </a:extLst>
          </p:cNvPr>
          <p:cNvGraphicFramePr>
            <a:graphicFrameLocks noGrp="1"/>
          </p:cNvGraphicFramePr>
          <p:nvPr/>
        </p:nvGraphicFramePr>
        <p:xfrm>
          <a:off x="320040" y="266700"/>
          <a:ext cx="8503920" cy="4503420"/>
        </p:xfrm>
        <a:graphic>
          <a:graphicData uri="http://schemas.openxmlformats.org/drawingml/2006/table">
            <a:tbl>
              <a:tblPr firstRow="1" bandRow="1">
                <a:tableStyleId>{5C22544A-7EE6-4342-B048-85BDC9FD1C3A}</a:tableStyleId>
              </a:tblPr>
              <a:tblGrid>
                <a:gridCol w="2125980">
                  <a:extLst>
                    <a:ext uri="{9D8B030D-6E8A-4147-A177-3AD203B41FA5}">
                      <a16:colId xmlns:a16="http://schemas.microsoft.com/office/drawing/2014/main" val="963666824"/>
                    </a:ext>
                  </a:extLst>
                </a:gridCol>
                <a:gridCol w="2125980">
                  <a:extLst>
                    <a:ext uri="{9D8B030D-6E8A-4147-A177-3AD203B41FA5}">
                      <a16:colId xmlns:a16="http://schemas.microsoft.com/office/drawing/2014/main" val="1366188220"/>
                    </a:ext>
                  </a:extLst>
                </a:gridCol>
                <a:gridCol w="2217420">
                  <a:extLst>
                    <a:ext uri="{9D8B030D-6E8A-4147-A177-3AD203B41FA5}">
                      <a16:colId xmlns:a16="http://schemas.microsoft.com/office/drawing/2014/main" val="3568357199"/>
                    </a:ext>
                  </a:extLst>
                </a:gridCol>
                <a:gridCol w="2034540">
                  <a:extLst>
                    <a:ext uri="{9D8B030D-6E8A-4147-A177-3AD203B41FA5}">
                      <a16:colId xmlns:a16="http://schemas.microsoft.com/office/drawing/2014/main" val="979221809"/>
                    </a:ext>
                  </a:extLst>
                </a:gridCol>
              </a:tblGrid>
              <a:tr h="4503420">
                <a:tc>
                  <a:txBody>
                    <a:bodyPr/>
                    <a:lstStyle/>
                    <a:p>
                      <a:pPr algn="ctr"/>
                      <a:r>
                        <a:rPr lang="en-GB" sz="2100"/>
                        <a:t>Group 1</a:t>
                      </a:r>
                    </a:p>
                    <a:p>
                      <a:pPr algn="ctr"/>
                      <a:endParaRPr lang="en-GB" sz="1500"/>
                    </a:p>
                    <a:p>
                      <a:pPr algn="ctr"/>
                      <a:r>
                        <a:rPr lang="en-US" sz="1500"/>
                        <a:t>The Science of Learning</a:t>
                      </a:r>
                    </a:p>
                    <a:p>
                      <a:pPr algn="ctr"/>
                      <a:r>
                        <a:rPr lang="en-US" sz="1500" b="0"/>
                        <a:t>Author: Deans for Impact</a:t>
                      </a:r>
                    </a:p>
                    <a:p>
                      <a:pPr algn="ctr"/>
                      <a:endParaRPr lang="en-US" sz="1500"/>
                    </a:p>
                    <a:p>
                      <a:pPr algn="ctr"/>
                      <a:endParaRPr lang="en-US" sz="1500"/>
                    </a:p>
                    <a:p>
                      <a:pPr algn="ctr"/>
                      <a:endParaRPr lang="en-US" sz="1500"/>
                    </a:p>
                    <a:p>
                      <a:pPr algn="ctr"/>
                      <a:endParaRPr lang="en-US" sz="1500"/>
                    </a:p>
                    <a:p>
                      <a:pPr algn="ctr"/>
                      <a:endParaRPr lang="en-US" sz="1500"/>
                    </a:p>
                    <a:p>
                      <a:pPr algn="ctr"/>
                      <a:r>
                        <a:rPr lang="en-US" sz="1500"/>
                        <a:t>-------------------------</a:t>
                      </a:r>
                    </a:p>
                    <a:p>
                      <a:pPr algn="ctr"/>
                      <a:endParaRPr lang="en-US" sz="1500"/>
                    </a:p>
                    <a:p>
                      <a:pPr algn="ctr"/>
                      <a:r>
                        <a:rPr lang="en-US" sz="1500"/>
                        <a:t>The Great Teacher Toolkit.</a:t>
                      </a:r>
                    </a:p>
                    <a:p>
                      <a:pPr algn="ctr"/>
                      <a:r>
                        <a:rPr lang="en-US" sz="1400" b="0"/>
                        <a:t>Author: Coe, R., Rauch, C. J., </a:t>
                      </a:r>
                      <a:r>
                        <a:rPr lang="en-US" sz="1400" b="0" err="1"/>
                        <a:t>KIme</a:t>
                      </a:r>
                      <a:r>
                        <a:rPr lang="en-US" sz="1400" b="0"/>
                        <a:t>, S. and Singleton, D</a:t>
                      </a:r>
                      <a:r>
                        <a:rPr lang="en-US" sz="1400"/>
                        <a:t>.</a:t>
                      </a:r>
                    </a:p>
                    <a:p>
                      <a:pPr algn="ctr"/>
                      <a:endParaRPr lang="en-GB" sz="1400"/>
                    </a:p>
                  </a:txBody>
                  <a:tcPr marL="68580" marR="68580" marT="34290" marB="34290">
                    <a:solidFill>
                      <a:schemeClr val="accent2"/>
                    </a:solidFill>
                  </a:tcPr>
                </a:tc>
                <a:tc>
                  <a:txBody>
                    <a:bodyPr/>
                    <a:lstStyle/>
                    <a:p>
                      <a:pPr algn="ctr"/>
                      <a:r>
                        <a:rPr lang="en-GB" sz="2100"/>
                        <a:t>Group 2</a:t>
                      </a:r>
                    </a:p>
                    <a:p>
                      <a:pPr algn="ctr"/>
                      <a:endParaRPr lang="en-US" sz="1500"/>
                    </a:p>
                    <a:p>
                      <a:pPr algn="ctr"/>
                      <a:r>
                        <a:rPr lang="en-US" sz="1500"/>
                        <a:t>Principles of Instruction: Research-based </a:t>
                      </a:r>
                      <a:r>
                        <a:rPr lang="en-US" sz="1500" err="1"/>
                        <a:t>stratergies</a:t>
                      </a:r>
                      <a:r>
                        <a:rPr lang="en-US" sz="1500"/>
                        <a:t> that all teachers should know.</a:t>
                      </a:r>
                    </a:p>
                    <a:p>
                      <a:pPr algn="ctr"/>
                      <a:r>
                        <a:rPr lang="en-US" sz="1500" b="0"/>
                        <a:t>Author: </a:t>
                      </a:r>
                      <a:r>
                        <a:rPr lang="en-US" sz="1500" b="0" err="1"/>
                        <a:t>Rosenshine</a:t>
                      </a:r>
                      <a:r>
                        <a:rPr lang="en-US" sz="1500" b="0"/>
                        <a:t>, B.</a:t>
                      </a:r>
                    </a:p>
                    <a:p>
                      <a:pPr algn="ctr"/>
                      <a:endParaRPr lang="en-US" sz="1500"/>
                    </a:p>
                    <a:p>
                      <a:pPr algn="ctr"/>
                      <a:endParaRPr lang="en-US" sz="1500"/>
                    </a:p>
                    <a:p>
                      <a:pPr algn="ctr"/>
                      <a:r>
                        <a:rPr lang="en-US" sz="1500"/>
                        <a:t>-------------------------</a:t>
                      </a:r>
                    </a:p>
                    <a:p>
                      <a:pPr algn="ctr"/>
                      <a:endParaRPr lang="en-US" sz="1500"/>
                    </a:p>
                    <a:p>
                      <a:pPr algn="ctr"/>
                      <a:r>
                        <a:rPr lang="en-US" sz="1500"/>
                        <a:t>What makes great Teaching? Review of the underpinning research.</a:t>
                      </a:r>
                    </a:p>
                    <a:p>
                      <a:pPr algn="ctr"/>
                      <a:r>
                        <a:rPr lang="en-US" sz="1500" b="0"/>
                        <a:t>Author: Coe, R., </a:t>
                      </a:r>
                      <a:r>
                        <a:rPr lang="en-US" sz="1500" b="0" err="1"/>
                        <a:t>Aloisi</a:t>
                      </a:r>
                      <a:r>
                        <a:rPr lang="en-US" sz="1500" b="0"/>
                        <a:t>, C.</a:t>
                      </a:r>
                    </a:p>
                    <a:p>
                      <a:pPr algn="ctr"/>
                      <a:endParaRPr lang="en-GB" sz="2100"/>
                    </a:p>
                  </a:txBody>
                  <a:tcPr marL="68580" marR="68580" marT="34290" marB="34290">
                    <a:solidFill>
                      <a:schemeClr val="accent2"/>
                    </a:solidFill>
                  </a:tcPr>
                </a:tc>
                <a:tc>
                  <a:txBody>
                    <a:bodyPr/>
                    <a:lstStyle/>
                    <a:p>
                      <a:pPr algn="ctr"/>
                      <a:r>
                        <a:rPr lang="en-GB" sz="2100"/>
                        <a:t>Group 3</a:t>
                      </a:r>
                    </a:p>
                    <a:p>
                      <a:pPr algn="ctr"/>
                      <a:endParaRPr lang="en-GB" sz="1500"/>
                    </a:p>
                    <a:p>
                      <a:pPr algn="ctr"/>
                      <a:r>
                        <a:rPr lang="en-US" sz="1500"/>
                        <a:t>Centre for Education Statistics and Evaluation (2017) Cognitive load theory</a:t>
                      </a:r>
                    </a:p>
                    <a:p>
                      <a:pPr algn="ctr"/>
                      <a:r>
                        <a:rPr lang="en-US" sz="1500" b="0"/>
                        <a:t>Author: Centre for Education Statistics and Evaluation</a:t>
                      </a:r>
                      <a:endParaRPr lang="en-GB" sz="1500" b="0"/>
                    </a:p>
                    <a:p>
                      <a:pPr algn="ctr"/>
                      <a:r>
                        <a:rPr lang="en-GB" sz="1500"/>
                        <a:t>-------------------------</a:t>
                      </a:r>
                    </a:p>
                    <a:p>
                      <a:pPr algn="ctr"/>
                      <a:endParaRPr lang="en-GB" sz="1500"/>
                    </a:p>
                    <a:p>
                      <a:pPr algn="ctr"/>
                      <a:r>
                        <a:rPr lang="en-US" sz="1500"/>
                        <a:t>Why don't students like school? : a cognitive scientist answers questions about how the mind works and what it means for the classroom</a:t>
                      </a:r>
                    </a:p>
                    <a:p>
                      <a:pPr algn="ctr"/>
                      <a:r>
                        <a:rPr lang="en-US" sz="1500" b="0"/>
                        <a:t>Author: Willingham, Daniel T.,</a:t>
                      </a:r>
                      <a:endParaRPr lang="en-GB" sz="1500" b="0"/>
                    </a:p>
                  </a:txBody>
                  <a:tcPr marL="68580" marR="68580" marT="34290" marB="34290">
                    <a:solidFill>
                      <a:schemeClr val="accent2"/>
                    </a:solidFill>
                  </a:tcPr>
                </a:tc>
                <a:tc>
                  <a:txBody>
                    <a:bodyPr/>
                    <a:lstStyle/>
                    <a:p>
                      <a:pPr algn="ctr"/>
                      <a:r>
                        <a:rPr lang="en-GB" sz="2100"/>
                        <a:t>Group 4</a:t>
                      </a:r>
                    </a:p>
                    <a:p>
                      <a:pPr algn="ctr"/>
                      <a:endParaRPr lang="en-GB" sz="1500"/>
                    </a:p>
                    <a:p>
                      <a:pPr algn="ctr"/>
                      <a:r>
                        <a:rPr lang="en-US" sz="1500"/>
                        <a:t>Classroom assessment: Minute by minute, day by day.</a:t>
                      </a:r>
                    </a:p>
                    <a:p>
                      <a:pPr algn="ctr"/>
                      <a:r>
                        <a:rPr lang="en-US" sz="1500" b="0"/>
                        <a:t>Author: Leahy, S., Lyon, C., Thompson, M. and </a:t>
                      </a:r>
                      <a:r>
                        <a:rPr lang="en-US" sz="1500" b="0" err="1"/>
                        <a:t>Wiliam</a:t>
                      </a:r>
                      <a:r>
                        <a:rPr lang="en-US" sz="1500" b="0"/>
                        <a:t> D.</a:t>
                      </a:r>
                    </a:p>
                    <a:p>
                      <a:pPr algn="ctr"/>
                      <a:endParaRPr lang="en-GB" sz="1500" b="0"/>
                    </a:p>
                    <a:p>
                      <a:pPr algn="ctr"/>
                      <a:r>
                        <a:rPr lang="en-GB" sz="1500"/>
                        <a:t>-------------------------</a:t>
                      </a:r>
                    </a:p>
                    <a:p>
                      <a:pPr algn="ctr"/>
                      <a:endParaRPr lang="en-GB" sz="1500"/>
                    </a:p>
                    <a:p>
                      <a:pPr algn="ctr"/>
                      <a:r>
                        <a:rPr lang="en-US" sz="1500" b="1" i="0" kern="1200">
                          <a:solidFill>
                            <a:schemeClr val="lt1"/>
                          </a:solidFill>
                          <a:effectLst/>
                          <a:latin typeface="+mn-lt"/>
                          <a:ea typeface="+mn-ea"/>
                          <a:cs typeface="+mn-cs"/>
                        </a:rPr>
                        <a:t>Eight ways to promote generative learning.</a:t>
                      </a:r>
                    </a:p>
                    <a:p>
                      <a:pPr algn="ctr" latinLnBrk="1"/>
                      <a:r>
                        <a:rPr lang="en-US" sz="1400" b="0" i="0" kern="1200">
                          <a:solidFill>
                            <a:schemeClr val="lt1"/>
                          </a:solidFill>
                          <a:effectLst/>
                          <a:latin typeface="+mn-lt"/>
                          <a:ea typeface="+mn-ea"/>
                          <a:cs typeface="+mn-cs"/>
                        </a:rPr>
                        <a:t> </a:t>
                      </a:r>
                      <a:r>
                        <a:rPr lang="en-US" sz="1500" b="0" i="0" kern="1200">
                          <a:solidFill>
                            <a:schemeClr val="lt1"/>
                          </a:solidFill>
                          <a:effectLst/>
                          <a:latin typeface="+mn-lt"/>
                          <a:ea typeface="+mn-ea"/>
                          <a:cs typeface="+mn-cs"/>
                        </a:rPr>
                        <a:t>Author:</a:t>
                      </a:r>
                    </a:p>
                    <a:p>
                      <a:pPr algn="ctr" latinLnBrk="1"/>
                      <a:r>
                        <a:rPr lang="en-US" sz="1500" b="0" i="0" kern="1200">
                          <a:solidFill>
                            <a:schemeClr val="lt1"/>
                          </a:solidFill>
                          <a:effectLst/>
                          <a:latin typeface="+mn-lt"/>
                          <a:ea typeface="+mn-ea"/>
                          <a:cs typeface="+mn-cs"/>
                        </a:rPr>
                        <a:t> Fiorella, L., and Mayer, R.</a:t>
                      </a:r>
                    </a:p>
                    <a:p>
                      <a:pPr algn="ctr"/>
                      <a:endParaRPr lang="en-GB" sz="2100"/>
                    </a:p>
                  </a:txBody>
                  <a:tcPr marL="68580" marR="68580" marT="34290" marB="34290">
                    <a:solidFill>
                      <a:schemeClr val="accent2"/>
                    </a:solidFill>
                  </a:tcPr>
                </a:tc>
                <a:extLst>
                  <a:ext uri="{0D108BD9-81ED-4DB2-BD59-A6C34878D82A}">
                    <a16:rowId xmlns:a16="http://schemas.microsoft.com/office/drawing/2014/main" val="4040909981"/>
                  </a:ext>
                </a:extLst>
              </a:tr>
            </a:tbl>
          </a:graphicData>
        </a:graphic>
      </p:graphicFrame>
    </p:spTree>
    <p:extLst>
      <p:ext uri="{BB962C8B-B14F-4D97-AF65-F5344CB8AC3E}">
        <p14:creationId xmlns:p14="http://schemas.microsoft.com/office/powerpoint/2010/main" val="143988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85160-519F-85D8-74FD-69207C8C1C83}"/>
              </a:ext>
            </a:extLst>
          </p:cNvPr>
          <p:cNvSpPr>
            <a:spLocks noGrp="1"/>
          </p:cNvSpPr>
          <p:nvPr>
            <p:ph type="title"/>
          </p:nvPr>
        </p:nvSpPr>
        <p:spPr>
          <a:xfrm>
            <a:off x="296260" y="281175"/>
            <a:ext cx="4733855" cy="916229"/>
          </a:xfrm>
        </p:spPr>
        <p:txBody>
          <a:bodyPr>
            <a:noAutofit/>
          </a:bodyPr>
          <a:lstStyle/>
          <a:p>
            <a:r>
              <a:rPr lang="en-US" sz="4400" b="1" u="sng">
                <a:effectLst>
                  <a:outerShdw blurRad="38100" dist="38100" dir="2700000" algn="tl">
                    <a:srgbClr val="000000">
                      <a:alpha val="43137"/>
                    </a:srgbClr>
                  </a:outerShdw>
                </a:effectLst>
              </a:rPr>
              <a:t>Definition </a:t>
            </a:r>
          </a:p>
        </p:txBody>
      </p:sp>
      <p:sp>
        <p:nvSpPr>
          <p:cNvPr id="3" name="TextBox 2">
            <a:extLst>
              <a:ext uri="{FF2B5EF4-FFF2-40B4-BE49-F238E27FC236}">
                <a16:creationId xmlns:a16="http://schemas.microsoft.com/office/drawing/2014/main" id="{D6E287B9-7830-E207-F744-DCBB84CB7C47}"/>
              </a:ext>
            </a:extLst>
          </p:cNvPr>
          <p:cNvSpPr txBox="1"/>
          <p:nvPr/>
        </p:nvSpPr>
        <p:spPr>
          <a:xfrm>
            <a:off x="601670" y="1502815"/>
            <a:ext cx="7940660" cy="2677656"/>
          </a:xfrm>
          <a:prstGeom prst="rect">
            <a:avLst/>
          </a:prstGeom>
          <a:noFill/>
        </p:spPr>
        <p:txBody>
          <a:bodyPr wrap="square" rtlCol="0">
            <a:spAutoFit/>
          </a:bodyPr>
          <a:lstStyle/>
          <a:p>
            <a:pPr algn="just"/>
            <a:r>
              <a:rPr lang="en-GB" sz="2800">
                <a:solidFill>
                  <a:schemeClr val="bg1"/>
                </a:solidFill>
              </a:rPr>
              <a:t>Evidence Informed pedagogy allows teachers to identify their ‘best bets’ – those strategies that are supported by research evidence as being most likely to result in optimal teaching and learning and so have the largest impact on pupil outcomes and life chances. </a:t>
            </a:r>
          </a:p>
        </p:txBody>
      </p:sp>
    </p:spTree>
    <p:extLst>
      <p:ext uri="{BB962C8B-B14F-4D97-AF65-F5344CB8AC3E}">
        <p14:creationId xmlns:p14="http://schemas.microsoft.com/office/powerpoint/2010/main" val="1164372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7241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60" y="281175"/>
            <a:ext cx="8246070" cy="763524"/>
          </a:xfrm>
        </p:spPr>
        <p:txBody>
          <a:bodyPr>
            <a:normAutofit/>
          </a:bodyPr>
          <a:lstStyle/>
          <a:p>
            <a:r>
              <a:rPr lang="en-US" b="1" u="sng"/>
              <a:t>The Science of Learning</a:t>
            </a:r>
          </a:p>
        </p:txBody>
      </p:sp>
      <p:sp>
        <p:nvSpPr>
          <p:cNvPr id="3" name="Content Placeholder 2"/>
          <p:cNvSpPr>
            <a:spLocks noGrp="1"/>
          </p:cNvSpPr>
          <p:nvPr>
            <p:ph idx="1"/>
          </p:nvPr>
        </p:nvSpPr>
        <p:spPr>
          <a:xfrm>
            <a:off x="296260" y="1044700"/>
            <a:ext cx="4275740" cy="763525"/>
          </a:xfrm>
        </p:spPr>
        <p:txBody>
          <a:bodyPr/>
          <a:lstStyle/>
          <a:p>
            <a:pPr marL="0" indent="0">
              <a:buNone/>
            </a:pPr>
            <a:r>
              <a:rPr lang="en-US" sz="2000" b="1"/>
              <a:t>Deans for Impact (2018)</a:t>
            </a:r>
          </a:p>
          <a:p>
            <a:pPr marL="0" indent="0">
              <a:buNone/>
            </a:pPr>
            <a:endParaRPr lang="en-US" sz="1800"/>
          </a:p>
          <a:p>
            <a:endParaRPr lang="en-US"/>
          </a:p>
        </p:txBody>
      </p:sp>
      <p:pic>
        <p:nvPicPr>
          <p:cNvPr id="4" name="Picture 3">
            <a:extLst>
              <a:ext uri="{FF2B5EF4-FFF2-40B4-BE49-F238E27FC236}">
                <a16:creationId xmlns:a16="http://schemas.microsoft.com/office/drawing/2014/main" id="{10C12B80-CF3C-7A23-CE43-D6ABE33D43C5}"/>
              </a:ext>
            </a:extLst>
          </p:cNvPr>
          <p:cNvPicPr>
            <a:picLocks noChangeAspect="1"/>
          </p:cNvPicPr>
          <p:nvPr/>
        </p:nvPicPr>
        <p:blipFill rotWithShape="1">
          <a:blip r:embed="rId2"/>
          <a:srcRect t="5423" r="2941" b="5423"/>
          <a:stretch/>
        </p:blipFill>
        <p:spPr>
          <a:xfrm>
            <a:off x="143555" y="1426462"/>
            <a:ext cx="5879142" cy="3563116"/>
          </a:xfrm>
          <a:prstGeom prst="rect">
            <a:avLst/>
          </a:prstGeom>
        </p:spPr>
      </p:pic>
      <p:pic>
        <p:nvPicPr>
          <p:cNvPr id="6" name="Picture 5">
            <a:extLst>
              <a:ext uri="{FF2B5EF4-FFF2-40B4-BE49-F238E27FC236}">
                <a16:creationId xmlns:a16="http://schemas.microsoft.com/office/drawing/2014/main" id="{4993F228-D243-599D-D96E-624BEC74177D}"/>
              </a:ext>
            </a:extLst>
          </p:cNvPr>
          <p:cNvPicPr>
            <a:picLocks noChangeAspect="1"/>
          </p:cNvPicPr>
          <p:nvPr/>
        </p:nvPicPr>
        <p:blipFill>
          <a:blip r:embed="rId3"/>
          <a:stretch>
            <a:fillRect/>
          </a:stretch>
        </p:blipFill>
        <p:spPr>
          <a:xfrm>
            <a:off x="6311670" y="1260570"/>
            <a:ext cx="2688775" cy="3793390"/>
          </a:xfrm>
          <a:prstGeom prst="rect">
            <a:avLst/>
          </a:prstGeom>
        </p:spPr>
      </p:pic>
    </p:spTree>
    <p:extLst>
      <p:ext uri="{BB962C8B-B14F-4D97-AF65-F5344CB8AC3E}">
        <p14:creationId xmlns:p14="http://schemas.microsoft.com/office/powerpoint/2010/main" val="410330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48965" y="128470"/>
            <a:ext cx="4733855" cy="763525"/>
          </a:xfrm>
        </p:spPr>
        <p:txBody>
          <a:bodyPr>
            <a:normAutofit fontScale="90000"/>
          </a:bodyPr>
          <a:lstStyle/>
          <a:p>
            <a:r>
              <a:rPr lang="en-US"/>
              <a:t>How do students </a:t>
            </a:r>
            <a:br>
              <a:rPr lang="en-US"/>
            </a:br>
            <a:r>
              <a:rPr lang="en-US"/>
              <a:t>understand new ideas?</a:t>
            </a:r>
          </a:p>
        </p:txBody>
      </p:sp>
      <p:sp>
        <p:nvSpPr>
          <p:cNvPr id="5" name="Text Placeholder 4"/>
          <p:cNvSpPr>
            <a:spLocks noGrp="1"/>
          </p:cNvSpPr>
          <p:nvPr>
            <p:ph type="body" idx="1"/>
          </p:nvPr>
        </p:nvSpPr>
        <p:spPr>
          <a:xfrm>
            <a:off x="386759" y="746724"/>
            <a:ext cx="8463567" cy="3970330"/>
          </a:xfrm>
        </p:spPr>
        <p:txBody>
          <a:bodyPr>
            <a:normAutofit/>
          </a:bodyPr>
          <a:lstStyle/>
          <a:p>
            <a:pPr marL="342900" indent="-342900" algn="just">
              <a:buFont typeface="Arial" panose="020B0604020202020204" pitchFamily="34" charset="0"/>
              <a:buChar char="•"/>
            </a:pPr>
            <a:r>
              <a:rPr lang="en-US" sz="1800" dirty="0"/>
              <a:t>Curriculum Sequencing – </a:t>
            </a:r>
            <a:r>
              <a:rPr lang="en-US" sz="1800" b="0" dirty="0"/>
              <a:t>students learn new ideas by referring to their current 				knowledge.</a:t>
            </a:r>
          </a:p>
          <a:p>
            <a:pPr algn="just"/>
            <a:endParaRPr lang="en-US" sz="400" b="0" dirty="0"/>
          </a:p>
          <a:p>
            <a:pPr marL="342900" indent="-342900" algn="just">
              <a:buFont typeface="Arial" panose="020B0604020202020204" pitchFamily="34" charset="0"/>
              <a:buChar char="•"/>
            </a:pPr>
            <a:r>
              <a:rPr lang="en-US" sz="1800" dirty="0"/>
              <a:t>Transfer Knowledge – </a:t>
            </a:r>
            <a:r>
              <a:rPr lang="en-US" sz="1800" b="0" dirty="0"/>
              <a:t>from short to long term memory</a:t>
            </a:r>
          </a:p>
          <a:p>
            <a:pPr marL="342900" indent="-342900" algn="just">
              <a:buFont typeface="Arial" panose="020B0604020202020204" pitchFamily="34" charset="0"/>
              <a:buChar char="•"/>
            </a:pPr>
            <a:endParaRPr lang="en-US" sz="300" dirty="0"/>
          </a:p>
          <a:p>
            <a:pPr marL="342900" indent="-342900" algn="just">
              <a:buFont typeface="Arial" panose="020B0604020202020204" pitchFamily="34" charset="0"/>
              <a:buChar char="•"/>
            </a:pPr>
            <a:r>
              <a:rPr lang="en-US" sz="1800" dirty="0"/>
              <a:t>Working memory – </a:t>
            </a:r>
            <a:r>
              <a:rPr lang="en-US" sz="1800" b="0" dirty="0"/>
              <a:t>is limited and shouldn’t be overloaded</a:t>
            </a:r>
          </a:p>
          <a:p>
            <a:pPr marL="342900" indent="-342900" algn="just">
              <a:buFont typeface="Arial" panose="020B0604020202020204" pitchFamily="34" charset="0"/>
              <a:buChar char="•"/>
            </a:pPr>
            <a:endParaRPr lang="en-US" sz="400" b="0" dirty="0"/>
          </a:p>
          <a:p>
            <a:pPr marL="342900" indent="-342900" algn="just">
              <a:buFont typeface="Arial" panose="020B0604020202020204" pitchFamily="34" charset="0"/>
              <a:buChar char="•"/>
            </a:pPr>
            <a:r>
              <a:rPr lang="en-US" sz="1800" dirty="0"/>
              <a:t>Scaffolding – </a:t>
            </a:r>
            <a:r>
              <a:rPr lang="en-US" sz="1800" b="0" dirty="0"/>
              <a:t>step-by-step breakdowns eventually removed for independence</a:t>
            </a:r>
          </a:p>
          <a:p>
            <a:pPr marL="342900" indent="-342900" algn="just">
              <a:buFont typeface="Arial" panose="020B0604020202020204" pitchFamily="34" charset="0"/>
              <a:buChar char="•"/>
            </a:pPr>
            <a:endParaRPr lang="en-US" sz="500" b="0" dirty="0"/>
          </a:p>
          <a:p>
            <a:pPr marL="342900" indent="-342900" algn="just">
              <a:buFont typeface="Arial" panose="020B0604020202020204" pitchFamily="34" charset="0"/>
              <a:buChar char="•"/>
            </a:pPr>
            <a:r>
              <a:rPr lang="en-US" sz="1800" dirty="0"/>
              <a:t>Animations/Diagrams/Verbal –</a:t>
            </a:r>
            <a:r>
              <a:rPr lang="en-US" sz="1800" b="0" dirty="0"/>
              <a:t> enhance memory, text and reading out loud splits 			attention and reduces learning</a:t>
            </a:r>
          </a:p>
          <a:p>
            <a:pPr marL="342900" indent="-342900" algn="just">
              <a:buFont typeface="Arial" panose="020B0604020202020204" pitchFamily="34" charset="0"/>
              <a:buChar char="•"/>
            </a:pPr>
            <a:endParaRPr lang="en-US" sz="500" b="0" dirty="0"/>
          </a:p>
          <a:p>
            <a:pPr marL="342900" indent="-342900" algn="just">
              <a:buFont typeface="Arial" panose="020B0604020202020204" pitchFamily="34" charset="0"/>
              <a:buChar char="•"/>
            </a:pPr>
            <a:r>
              <a:rPr lang="en-US" sz="1800" dirty="0"/>
              <a:t>Modelling and clear explanations</a:t>
            </a:r>
          </a:p>
          <a:p>
            <a:pPr marL="342900" indent="-342900" algn="just">
              <a:buFont typeface="Arial" panose="020B0604020202020204" pitchFamily="34" charset="0"/>
              <a:buChar char="•"/>
            </a:pPr>
            <a:endParaRPr lang="en-US" sz="500" dirty="0"/>
          </a:p>
          <a:p>
            <a:pPr marL="342900" indent="-342900" algn="just">
              <a:buFont typeface="Arial" panose="020B0604020202020204" pitchFamily="34" charset="0"/>
              <a:buChar char="•"/>
            </a:pPr>
            <a:r>
              <a:rPr lang="en-US" sz="1800" dirty="0"/>
              <a:t>Age not important – </a:t>
            </a:r>
            <a:r>
              <a:rPr lang="en-US" sz="1800" b="0" dirty="0"/>
              <a:t>should be based on prerequisite knowledge</a:t>
            </a:r>
          </a:p>
        </p:txBody>
      </p:sp>
    </p:spTree>
    <p:extLst>
      <p:ext uri="{BB962C8B-B14F-4D97-AF65-F5344CB8AC3E}">
        <p14:creationId xmlns:p14="http://schemas.microsoft.com/office/powerpoint/2010/main" val="678436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43555" y="128470"/>
            <a:ext cx="5018557" cy="763525"/>
          </a:xfrm>
        </p:spPr>
        <p:txBody>
          <a:bodyPr>
            <a:normAutofit fontScale="90000"/>
          </a:bodyPr>
          <a:lstStyle/>
          <a:p>
            <a:r>
              <a:rPr lang="en-US" dirty="0"/>
              <a:t>How do students learn</a:t>
            </a:r>
            <a:br>
              <a:rPr lang="en-US" dirty="0"/>
            </a:br>
            <a:r>
              <a:rPr lang="en-US" dirty="0"/>
              <a:t>and retain new information?</a:t>
            </a:r>
          </a:p>
        </p:txBody>
      </p:sp>
      <p:sp>
        <p:nvSpPr>
          <p:cNvPr id="5" name="Text Placeholder 4"/>
          <p:cNvSpPr>
            <a:spLocks noGrp="1"/>
          </p:cNvSpPr>
          <p:nvPr>
            <p:ph type="body" idx="1"/>
          </p:nvPr>
        </p:nvSpPr>
        <p:spPr>
          <a:xfrm>
            <a:off x="448965" y="1502815"/>
            <a:ext cx="8463567" cy="2443280"/>
          </a:xfrm>
        </p:spPr>
        <p:txBody>
          <a:bodyPr>
            <a:normAutofit/>
          </a:bodyPr>
          <a:lstStyle/>
          <a:p>
            <a:pPr marL="342900" indent="-342900" algn="just">
              <a:buFont typeface="Arial" panose="020B0604020202020204" pitchFamily="34" charset="0"/>
              <a:buChar char="•"/>
            </a:pPr>
            <a:r>
              <a:rPr lang="en-US" sz="1800" dirty="0"/>
              <a:t>Students remember what they think about – </a:t>
            </a:r>
            <a:r>
              <a:rPr lang="en-US" sz="1800" b="0" dirty="0"/>
              <a:t>setting tasks that require explanation 				or organization of new material.</a:t>
            </a:r>
          </a:p>
          <a:p>
            <a:pPr algn="just"/>
            <a:endParaRPr lang="en-US" sz="400" b="0" dirty="0"/>
          </a:p>
          <a:p>
            <a:pPr marL="342900" indent="-342900" algn="just">
              <a:buFont typeface="Arial" panose="020B0604020202020204" pitchFamily="34" charset="0"/>
              <a:buChar char="•"/>
            </a:pPr>
            <a:r>
              <a:rPr lang="en-US" sz="1800" u="sng" dirty="0"/>
              <a:t>Spaced practice </a:t>
            </a:r>
            <a:r>
              <a:rPr lang="en-US" sz="1800" dirty="0"/>
              <a:t>– </a:t>
            </a:r>
            <a:r>
              <a:rPr lang="en-US" sz="1800" b="0" dirty="0"/>
              <a:t>space practice over time to turn content into long term memory.</a:t>
            </a:r>
          </a:p>
          <a:p>
            <a:pPr marL="342900" indent="-342900" algn="just">
              <a:buFont typeface="Arial" panose="020B0604020202020204" pitchFamily="34" charset="0"/>
              <a:buChar char="•"/>
            </a:pPr>
            <a:endParaRPr lang="en-US" sz="300" dirty="0"/>
          </a:p>
          <a:p>
            <a:pPr marL="342900" indent="-342900" algn="just">
              <a:buFont typeface="Arial" panose="020B0604020202020204" pitchFamily="34" charset="0"/>
              <a:buChar char="•"/>
            </a:pPr>
            <a:r>
              <a:rPr lang="en-US" sz="1800" dirty="0"/>
              <a:t>Retrieval practice – </a:t>
            </a:r>
            <a:r>
              <a:rPr lang="en-US" sz="1800" b="0" dirty="0"/>
              <a:t>recall something from long term memory e.g. low stakes quizzes</a:t>
            </a:r>
          </a:p>
          <a:p>
            <a:pPr marL="342900" indent="-342900" algn="just">
              <a:buFont typeface="Arial" panose="020B0604020202020204" pitchFamily="34" charset="0"/>
              <a:buChar char="•"/>
            </a:pPr>
            <a:endParaRPr lang="en-US" sz="400" b="0" dirty="0"/>
          </a:p>
          <a:p>
            <a:pPr marL="342900" indent="-342900" algn="just">
              <a:buFont typeface="Arial" panose="020B0604020202020204" pitchFamily="34" charset="0"/>
              <a:buChar char="•"/>
            </a:pPr>
            <a:r>
              <a:rPr lang="en-US" sz="1800" dirty="0"/>
              <a:t>Encourage self testing – </a:t>
            </a:r>
            <a:r>
              <a:rPr lang="en-US" sz="1800" b="0" dirty="0"/>
              <a:t>outline effective study methods to students</a:t>
            </a:r>
          </a:p>
          <a:p>
            <a:pPr marL="342900" indent="-342900" algn="just">
              <a:buFont typeface="Arial" panose="020B0604020202020204" pitchFamily="34" charset="0"/>
              <a:buChar char="•"/>
            </a:pPr>
            <a:endParaRPr lang="en-US" sz="500" b="0" dirty="0"/>
          </a:p>
          <a:p>
            <a:pPr marL="342900" indent="-342900" algn="just">
              <a:buFont typeface="Arial" panose="020B0604020202020204" pitchFamily="34" charset="0"/>
              <a:buChar char="•"/>
            </a:pPr>
            <a:r>
              <a:rPr lang="en-US" sz="1800" u="sng" dirty="0"/>
              <a:t>Interleaving</a:t>
            </a:r>
            <a:r>
              <a:rPr lang="en-US" sz="1800" dirty="0"/>
              <a:t> (alternating) –</a:t>
            </a:r>
            <a:r>
              <a:rPr lang="en-US" sz="1800" b="0" dirty="0"/>
              <a:t> different types of teaching/practice</a:t>
            </a:r>
          </a:p>
        </p:txBody>
      </p:sp>
    </p:spTree>
    <p:extLst>
      <p:ext uri="{BB962C8B-B14F-4D97-AF65-F5344CB8AC3E}">
        <p14:creationId xmlns:p14="http://schemas.microsoft.com/office/powerpoint/2010/main" val="175322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48965" y="281175"/>
            <a:ext cx="6566315" cy="4275740"/>
          </a:xfrm>
        </p:spPr>
        <p:txBody>
          <a:bodyPr>
            <a:normAutofit/>
          </a:bodyPr>
          <a:lstStyle/>
          <a:p>
            <a:r>
              <a:rPr lang="en-US" dirty="0"/>
              <a:t>How do students solve problems?</a:t>
            </a:r>
          </a:p>
          <a:p>
            <a:r>
              <a:rPr lang="en-US" dirty="0"/>
              <a:t>How does learning transfer to new situations in or outside of the classroom?</a:t>
            </a:r>
          </a:p>
          <a:p>
            <a:r>
              <a:rPr lang="en-US" dirty="0"/>
              <a:t>What motivates students to learn?</a:t>
            </a:r>
          </a:p>
          <a:p>
            <a:pPr marL="0" indent="0">
              <a:buNone/>
            </a:pPr>
            <a:r>
              <a:rPr lang="en-US" sz="1200" dirty="0"/>
              <a:t>Beliefs about intelligence impacts on behaviour – setting/labelling	</a:t>
            </a:r>
          </a:p>
          <a:p>
            <a:pPr marL="0" indent="0">
              <a:buNone/>
            </a:pPr>
            <a:r>
              <a:rPr lang="en-US" sz="1200" dirty="0"/>
              <a:t>Targets based on improvement rather than performance</a:t>
            </a:r>
          </a:p>
          <a:p>
            <a:pPr marL="0" indent="0">
              <a:buNone/>
            </a:pPr>
            <a:r>
              <a:rPr lang="en-US" sz="1200" dirty="0"/>
              <a:t>Intrinsic motivation (values and interest) </a:t>
            </a:r>
            <a:r>
              <a:rPr lang="en-US" sz="1200" b="1" dirty="0"/>
              <a:t>V</a:t>
            </a:r>
            <a:r>
              <a:rPr lang="en-US" sz="1200" dirty="0"/>
              <a:t> Extrinsic motivation (rewards or punishment)</a:t>
            </a:r>
          </a:p>
          <a:p>
            <a:pPr marL="0" indent="0">
              <a:buNone/>
            </a:pPr>
            <a:r>
              <a:rPr lang="en-US" sz="1200" dirty="0"/>
              <a:t>Pupils are motivated if they feel they belong and acceptance –CYNEFIN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lang="en-US" dirty="0">
                <a:latin typeface="Calibri"/>
              </a:rPr>
              <a:t>What are common misconceptions about how students think and learn</a:t>
            </a:r>
            <a:r>
              <a:rPr kumimoji="0" lang="en-US" sz="2800" b="0" i="0" u="none" strike="noStrike" kern="1200" cap="none" spc="0" normalizeH="0" baseline="0" noProof="0" dirty="0">
                <a:ln>
                  <a:noFill/>
                </a:ln>
                <a:solidFill>
                  <a:srgbClr val="002060"/>
                </a:solidFill>
                <a:effectLst/>
                <a:uLnTx/>
                <a:uFillTx/>
                <a:latin typeface="Calibri"/>
                <a:ea typeface="+mn-ea"/>
                <a:cs typeface="+mn-cs"/>
              </a:rPr>
              <a:t>?</a:t>
            </a:r>
          </a:p>
          <a:p>
            <a:pPr marL="0" marR="0" lvl="0" indent="0" algn="l" defTabSz="914400" rtl="0" eaLnBrk="1" fontAlgn="auto" latinLnBrk="0" hangingPunct="1">
              <a:lnSpc>
                <a:spcPct val="100000"/>
              </a:lnSpc>
              <a:spcBef>
                <a:spcPct val="20000"/>
              </a:spcBef>
              <a:spcAft>
                <a:spcPts val="0"/>
              </a:spcAft>
              <a:buClrTx/>
              <a:buSzTx/>
              <a:buNone/>
              <a:tabLst/>
              <a:defRPr/>
            </a:pPr>
            <a:r>
              <a:rPr lang="en-US" sz="1200" dirty="0">
                <a:latin typeface="Calibri"/>
              </a:rPr>
              <a:t>Students don’t have different learning styles</a:t>
            </a:r>
          </a:p>
          <a:p>
            <a:pPr marL="0" marR="0" lvl="0" indent="0" algn="l" defTabSz="914400" rtl="0" eaLnBrk="1" fontAlgn="auto" latinLnBrk="0" hangingPunct="1">
              <a:lnSpc>
                <a:spcPct val="100000"/>
              </a:lnSpc>
              <a:spcBef>
                <a:spcPct val="20000"/>
              </a:spcBef>
              <a:spcAft>
                <a:spcPts val="0"/>
              </a:spcAft>
              <a:buClrTx/>
              <a:buSzTx/>
              <a:buNone/>
              <a:tabLst/>
              <a:defRPr/>
            </a:pPr>
            <a:r>
              <a:rPr kumimoji="0" lang="en-US" sz="1200" b="0" i="0" u="none" strike="noStrike" kern="1200" cap="none" spc="0" normalizeH="0" baseline="0" noProof="0" dirty="0">
                <a:ln>
                  <a:noFill/>
                </a:ln>
                <a:solidFill>
                  <a:srgbClr val="002060"/>
                </a:solidFill>
                <a:effectLst/>
                <a:uLnTx/>
                <a:uFillTx/>
                <a:latin typeface="Calibri"/>
                <a:ea typeface="+mn-ea"/>
                <a:cs typeface="+mn-cs"/>
              </a:rPr>
              <a:t>People are not left</a:t>
            </a:r>
            <a:r>
              <a:rPr lang="en-US" sz="1200" dirty="0">
                <a:latin typeface="Calibri"/>
              </a:rPr>
              <a:t>-brained and right-brained</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US" sz="1200" b="0" i="0" u="none" strike="noStrike" kern="1200" cap="none" spc="0" normalizeH="0" baseline="0" noProof="0" dirty="0">
              <a:ln>
                <a:noFill/>
              </a:ln>
              <a:solidFill>
                <a:srgbClr val="002060"/>
              </a:solidFill>
              <a:effectLst/>
              <a:uLnTx/>
              <a:uFillTx/>
              <a:latin typeface="Calibri"/>
              <a:ea typeface="+mn-ea"/>
              <a:cs typeface="+mn-cs"/>
            </a:endParaRPr>
          </a:p>
          <a:p>
            <a:pPr marL="0" marR="0" lvl="0" indent="0" algn="l" defTabSz="914400" rtl="0" eaLnBrk="1" fontAlgn="auto" latinLnBrk="0" hangingPunct="1">
              <a:lnSpc>
                <a:spcPct val="100000"/>
              </a:lnSpc>
              <a:spcBef>
                <a:spcPct val="20000"/>
              </a:spcBef>
              <a:spcAft>
                <a:spcPts val="0"/>
              </a:spcAft>
              <a:buClrTx/>
              <a:buSzTx/>
              <a:buNone/>
              <a:tabLst/>
              <a:defRPr/>
            </a:pPr>
            <a:endParaRPr kumimoji="0" lang="en-US" sz="2800" b="0" i="0" u="none" strike="noStrike" kern="1200" cap="none" spc="0" normalizeH="0" baseline="0" noProof="0" dirty="0">
              <a:ln>
                <a:noFill/>
              </a:ln>
              <a:solidFill>
                <a:srgbClr val="002060"/>
              </a:solidFill>
              <a:effectLst/>
              <a:uLnTx/>
              <a:uFillTx/>
              <a:latin typeface="Calibri"/>
              <a:ea typeface="+mn-ea"/>
              <a:cs typeface="+mn-cs"/>
            </a:endParaRPr>
          </a:p>
          <a:p>
            <a:pPr marL="0" indent="0">
              <a:buNone/>
            </a:pPr>
            <a:endParaRPr lang="en-US" sz="1050" dirty="0"/>
          </a:p>
        </p:txBody>
      </p:sp>
    </p:spTree>
    <p:extLst>
      <p:ext uri="{BB962C8B-B14F-4D97-AF65-F5344CB8AC3E}">
        <p14:creationId xmlns:p14="http://schemas.microsoft.com/office/powerpoint/2010/main" val="698885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diagram of different colors and text&#10;&#10;AI-generated content may be incorrect.">
            <a:extLst>
              <a:ext uri="{FF2B5EF4-FFF2-40B4-BE49-F238E27FC236}">
                <a16:creationId xmlns:a16="http://schemas.microsoft.com/office/drawing/2014/main" id="{69E1526D-218C-0039-B437-0BE26D4BDEB5}"/>
              </a:ext>
            </a:extLst>
          </p:cNvPr>
          <p:cNvPicPr>
            <a:picLocks noChangeAspect="1"/>
          </p:cNvPicPr>
          <p:nvPr/>
        </p:nvPicPr>
        <p:blipFill>
          <a:blip r:embed="rId2"/>
          <a:srcRect b="19"/>
          <a:stretch>
            <a:fillRect/>
          </a:stretch>
        </p:blipFill>
        <p:spPr>
          <a:xfrm>
            <a:off x="20" y="961"/>
            <a:ext cx="9143980" cy="5142539"/>
          </a:xfrm>
          <a:prstGeom prst="rect">
            <a:avLst/>
          </a:prstGeom>
        </p:spPr>
      </p:pic>
      <p:pic>
        <p:nvPicPr>
          <p:cNvPr id="7" name="Picture 6">
            <a:extLst>
              <a:ext uri="{FF2B5EF4-FFF2-40B4-BE49-F238E27FC236}">
                <a16:creationId xmlns:a16="http://schemas.microsoft.com/office/drawing/2014/main" id="{E81D96CF-2364-C466-E1E8-F88E30A7C6CC}"/>
              </a:ext>
            </a:extLst>
          </p:cNvPr>
          <p:cNvPicPr>
            <a:picLocks noChangeAspect="1"/>
          </p:cNvPicPr>
          <p:nvPr/>
        </p:nvPicPr>
        <p:blipFill>
          <a:blip r:embed="rId3"/>
          <a:stretch>
            <a:fillRect/>
          </a:stretch>
        </p:blipFill>
        <p:spPr>
          <a:xfrm>
            <a:off x="2816000" y="0"/>
            <a:ext cx="6326857" cy="5143500"/>
          </a:xfrm>
          <a:prstGeom prst="rect">
            <a:avLst/>
          </a:prstGeom>
        </p:spPr>
      </p:pic>
    </p:spTree>
    <p:extLst>
      <p:ext uri="{BB962C8B-B14F-4D97-AF65-F5344CB8AC3E}">
        <p14:creationId xmlns:p14="http://schemas.microsoft.com/office/powerpoint/2010/main" val="2715857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colorful brain with a colorful background&#10;&#10;AI-generated content may be incorrect.">
            <a:extLst>
              <a:ext uri="{FF2B5EF4-FFF2-40B4-BE49-F238E27FC236}">
                <a16:creationId xmlns:a16="http://schemas.microsoft.com/office/drawing/2014/main" id="{E63D15AD-FE38-7F33-C4DB-3E4DBA97CE53}"/>
              </a:ext>
            </a:extLst>
          </p:cNvPr>
          <p:cNvPicPr>
            <a:picLocks noGrp="1" noChangeAspect="1"/>
          </p:cNvPicPr>
          <p:nvPr>
            <p:ph idx="1"/>
          </p:nvPr>
        </p:nvPicPr>
        <p:blipFill>
          <a:blip r:embed="rId2"/>
          <a:srcRect t="13510" b="4687"/>
          <a:stretch>
            <a:fillRect/>
          </a:stretch>
        </p:blipFill>
        <p:spPr>
          <a:xfrm>
            <a:off x="19" y="1"/>
            <a:ext cx="9145689" cy="5143500"/>
          </a:xfrm>
          <a:prstGeom prst="rect">
            <a:avLst/>
          </a:prstGeom>
        </p:spPr>
      </p:pic>
      <p:pic>
        <p:nvPicPr>
          <p:cNvPr id="5" name="Picture 4">
            <a:extLst>
              <a:ext uri="{FF2B5EF4-FFF2-40B4-BE49-F238E27FC236}">
                <a16:creationId xmlns:a16="http://schemas.microsoft.com/office/drawing/2014/main" id="{513E5873-2A09-333A-B33C-0629CCC287CB}"/>
              </a:ext>
            </a:extLst>
          </p:cNvPr>
          <p:cNvPicPr>
            <a:picLocks noChangeAspect="1"/>
          </p:cNvPicPr>
          <p:nvPr/>
        </p:nvPicPr>
        <p:blipFill>
          <a:blip r:embed="rId3"/>
          <a:stretch>
            <a:fillRect/>
          </a:stretch>
        </p:blipFill>
        <p:spPr>
          <a:xfrm>
            <a:off x="2734124" y="-67457"/>
            <a:ext cx="6408733" cy="5210955"/>
          </a:xfrm>
          <a:prstGeom prst="rect">
            <a:avLst/>
          </a:prstGeom>
        </p:spPr>
      </p:pic>
    </p:spTree>
    <p:extLst>
      <p:ext uri="{BB962C8B-B14F-4D97-AF65-F5344CB8AC3E}">
        <p14:creationId xmlns:p14="http://schemas.microsoft.com/office/powerpoint/2010/main" val="418924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7824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128470"/>
            <a:ext cx="4733855" cy="916229"/>
          </a:xfrm>
        </p:spPr>
        <p:txBody>
          <a:bodyPr>
            <a:noAutofit/>
          </a:bodyPr>
          <a:lstStyle/>
          <a:p>
            <a:r>
              <a:rPr lang="en-US" sz="2300" b="1" u="sng"/>
              <a:t>Principles of instruction: Research-based </a:t>
            </a:r>
            <a:r>
              <a:rPr lang="en-US" sz="2300" b="1" u="sng" err="1"/>
              <a:t>stratergies</a:t>
            </a:r>
            <a:r>
              <a:rPr lang="en-US" sz="2300" b="1" u="sng"/>
              <a:t> that all teachers should know</a:t>
            </a:r>
          </a:p>
        </p:txBody>
      </p:sp>
      <p:sp>
        <p:nvSpPr>
          <p:cNvPr id="3" name="Content Placeholder 2"/>
          <p:cNvSpPr>
            <a:spLocks noGrp="1"/>
          </p:cNvSpPr>
          <p:nvPr>
            <p:ph idx="1"/>
          </p:nvPr>
        </p:nvSpPr>
        <p:spPr>
          <a:xfrm>
            <a:off x="296260" y="1044700"/>
            <a:ext cx="4275740" cy="763525"/>
          </a:xfrm>
        </p:spPr>
        <p:txBody>
          <a:bodyPr/>
          <a:lstStyle/>
          <a:p>
            <a:pPr marL="0" indent="0">
              <a:buNone/>
            </a:pPr>
            <a:r>
              <a:rPr lang="en-US" sz="2000" b="1"/>
              <a:t>Barak </a:t>
            </a:r>
            <a:r>
              <a:rPr lang="en-US" sz="2000" b="1" err="1"/>
              <a:t>Rosenshine</a:t>
            </a:r>
            <a:r>
              <a:rPr lang="en-US" sz="2000" b="1"/>
              <a:t> (2012)</a:t>
            </a:r>
          </a:p>
          <a:p>
            <a:pPr marL="0" indent="0">
              <a:buNone/>
            </a:pPr>
            <a:endParaRPr lang="en-US" sz="1800"/>
          </a:p>
          <a:p>
            <a:endParaRPr lang="en-US"/>
          </a:p>
        </p:txBody>
      </p:sp>
      <p:pic>
        <p:nvPicPr>
          <p:cNvPr id="7" name="Picture 6">
            <a:extLst>
              <a:ext uri="{FF2B5EF4-FFF2-40B4-BE49-F238E27FC236}">
                <a16:creationId xmlns:a16="http://schemas.microsoft.com/office/drawing/2014/main" id="{933C8FCF-DBC6-65B8-723E-6339DF736F70}"/>
              </a:ext>
            </a:extLst>
          </p:cNvPr>
          <p:cNvPicPr>
            <a:picLocks noChangeAspect="1"/>
          </p:cNvPicPr>
          <p:nvPr/>
        </p:nvPicPr>
        <p:blipFill>
          <a:blip r:embed="rId2"/>
          <a:stretch>
            <a:fillRect/>
          </a:stretch>
        </p:blipFill>
        <p:spPr>
          <a:xfrm>
            <a:off x="6099026" y="1350110"/>
            <a:ext cx="2802795" cy="3664920"/>
          </a:xfrm>
          <a:prstGeom prst="rect">
            <a:avLst/>
          </a:prstGeom>
        </p:spPr>
      </p:pic>
      <p:sp>
        <p:nvSpPr>
          <p:cNvPr id="10" name="TextBox 9">
            <a:extLst>
              <a:ext uri="{FF2B5EF4-FFF2-40B4-BE49-F238E27FC236}">
                <a16:creationId xmlns:a16="http://schemas.microsoft.com/office/drawing/2014/main" id="{D9C38164-A270-0A48-7E7A-FB6A11355403}"/>
              </a:ext>
            </a:extLst>
          </p:cNvPr>
          <p:cNvSpPr txBox="1"/>
          <p:nvPr/>
        </p:nvSpPr>
        <p:spPr>
          <a:xfrm>
            <a:off x="356088" y="2113635"/>
            <a:ext cx="5191970" cy="1938992"/>
          </a:xfrm>
          <a:prstGeom prst="rect">
            <a:avLst/>
          </a:prstGeom>
          <a:noFill/>
        </p:spPr>
        <p:txBody>
          <a:bodyPr wrap="square" rtlCol="0">
            <a:spAutoFit/>
          </a:bodyPr>
          <a:lstStyle/>
          <a:p>
            <a:pPr algn="just"/>
            <a:r>
              <a:rPr lang="en-GB" sz="2400">
                <a:solidFill>
                  <a:schemeClr val="bg1"/>
                </a:solidFill>
              </a:rPr>
              <a:t>This </a:t>
            </a:r>
            <a:r>
              <a:rPr lang="en-GB" sz="2400" b="1" u="sng">
                <a:solidFill>
                  <a:schemeClr val="bg1"/>
                </a:solidFill>
              </a:rPr>
              <a:t>seminal paper</a:t>
            </a:r>
            <a:r>
              <a:rPr lang="en-GB" sz="2400">
                <a:solidFill>
                  <a:schemeClr val="bg1"/>
                </a:solidFill>
              </a:rPr>
              <a:t> presents 10 teaching and learning principles or strategies that are supported by cognitive science research and classroom practices of ‘master’ teachers.</a:t>
            </a:r>
            <a:endParaRPr lang="en-GB" sz="2400" b="1" u="sng">
              <a:solidFill>
                <a:schemeClr val="bg1"/>
              </a:solidFill>
            </a:endParaRPr>
          </a:p>
        </p:txBody>
      </p:sp>
    </p:spTree>
    <p:extLst>
      <p:ext uri="{BB962C8B-B14F-4D97-AF65-F5344CB8AC3E}">
        <p14:creationId xmlns:p14="http://schemas.microsoft.com/office/powerpoint/2010/main" val="25348615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603EAA-172F-7B67-3120-A1945676EDE4}"/>
              </a:ext>
            </a:extLst>
          </p:cNvPr>
          <p:cNvSpPr txBox="1"/>
          <p:nvPr/>
        </p:nvSpPr>
        <p:spPr>
          <a:xfrm>
            <a:off x="601670" y="1502815"/>
            <a:ext cx="7940660" cy="3046988"/>
          </a:xfrm>
          <a:prstGeom prst="rect">
            <a:avLst/>
          </a:prstGeom>
          <a:noFill/>
        </p:spPr>
        <p:txBody>
          <a:bodyPr wrap="square" rtlCol="0">
            <a:spAutoFit/>
          </a:bodyPr>
          <a:lstStyle/>
          <a:p>
            <a:pPr algn="just"/>
            <a:r>
              <a:rPr lang="en-GB" sz="3200" b="1">
                <a:solidFill>
                  <a:schemeClr val="bg1"/>
                </a:solidFill>
              </a:rPr>
              <a:t>Seminal works </a:t>
            </a:r>
            <a:r>
              <a:rPr lang="en-GB" sz="3200">
                <a:solidFill>
                  <a:schemeClr val="bg1"/>
                </a:solidFill>
              </a:rPr>
              <a:t>or </a:t>
            </a:r>
            <a:r>
              <a:rPr lang="en-GB" sz="3200" b="1">
                <a:solidFill>
                  <a:schemeClr val="bg1"/>
                </a:solidFill>
              </a:rPr>
              <a:t>landmark studies </a:t>
            </a:r>
            <a:r>
              <a:rPr lang="en-GB" sz="3200">
                <a:solidFill>
                  <a:schemeClr val="bg1"/>
                </a:solidFill>
              </a:rPr>
              <a:t>are the initial pieces that presented an important or influential idea within a particular field . These articles are referred to (referenced) repeatedly in the literature so your likely to see them again and again.</a:t>
            </a:r>
          </a:p>
        </p:txBody>
      </p:sp>
      <p:sp>
        <p:nvSpPr>
          <p:cNvPr id="3" name="Title 1">
            <a:extLst>
              <a:ext uri="{FF2B5EF4-FFF2-40B4-BE49-F238E27FC236}">
                <a16:creationId xmlns:a16="http://schemas.microsoft.com/office/drawing/2014/main" id="{6CFD887F-36AA-C928-8EA3-014E57243234}"/>
              </a:ext>
            </a:extLst>
          </p:cNvPr>
          <p:cNvSpPr>
            <a:spLocks noGrp="1"/>
          </p:cNvSpPr>
          <p:nvPr>
            <p:ph type="title"/>
          </p:nvPr>
        </p:nvSpPr>
        <p:spPr>
          <a:xfrm>
            <a:off x="296260" y="281175"/>
            <a:ext cx="4733855" cy="916229"/>
          </a:xfrm>
        </p:spPr>
        <p:txBody>
          <a:bodyPr>
            <a:noAutofit/>
          </a:bodyPr>
          <a:lstStyle/>
          <a:p>
            <a:r>
              <a:rPr lang="en-US" sz="4400" b="1" u="sng">
                <a:effectLst>
                  <a:outerShdw blurRad="38100" dist="38100" dir="2700000" algn="tl">
                    <a:srgbClr val="000000">
                      <a:alpha val="43137"/>
                    </a:srgbClr>
                  </a:outerShdw>
                </a:effectLst>
              </a:rPr>
              <a:t>Definition </a:t>
            </a:r>
          </a:p>
        </p:txBody>
      </p:sp>
    </p:spTree>
    <p:extLst>
      <p:ext uri="{BB962C8B-B14F-4D97-AF65-F5344CB8AC3E}">
        <p14:creationId xmlns:p14="http://schemas.microsoft.com/office/powerpoint/2010/main" val="2088004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C13D2E9-48B1-8B7F-3FC0-0B1DB131E1DA}"/>
              </a:ext>
            </a:extLst>
          </p:cNvPr>
          <p:cNvPicPr>
            <a:picLocks noChangeAspect="1"/>
          </p:cNvPicPr>
          <p:nvPr/>
        </p:nvPicPr>
        <p:blipFill>
          <a:blip r:embed="rId3"/>
          <a:stretch>
            <a:fillRect/>
          </a:stretch>
        </p:blipFill>
        <p:spPr>
          <a:xfrm>
            <a:off x="1" y="0"/>
            <a:ext cx="9143999" cy="5143499"/>
          </a:xfrm>
          <a:prstGeom prst="rect">
            <a:avLst/>
          </a:prstGeom>
        </p:spPr>
      </p:pic>
    </p:spTree>
    <p:extLst>
      <p:ext uri="{BB962C8B-B14F-4D97-AF65-F5344CB8AC3E}">
        <p14:creationId xmlns:p14="http://schemas.microsoft.com/office/powerpoint/2010/main" val="109100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DEEF624-31A4-97E3-D761-57CEA02759D0}"/>
              </a:ext>
            </a:extLst>
          </p:cNvPr>
          <p:cNvPicPr>
            <a:picLocks noChangeAspect="1"/>
          </p:cNvPicPr>
          <p:nvPr/>
        </p:nvPicPr>
        <p:blipFill>
          <a:blip r:embed="rId2"/>
          <a:stretch>
            <a:fillRect/>
          </a:stretch>
        </p:blipFill>
        <p:spPr>
          <a:xfrm>
            <a:off x="0" y="0"/>
            <a:ext cx="9157593" cy="5143500"/>
          </a:xfrm>
          <a:prstGeom prst="rect">
            <a:avLst/>
          </a:prstGeom>
        </p:spPr>
      </p:pic>
    </p:spTree>
    <p:extLst>
      <p:ext uri="{BB962C8B-B14F-4D97-AF65-F5344CB8AC3E}">
        <p14:creationId xmlns:p14="http://schemas.microsoft.com/office/powerpoint/2010/main" val="4265988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33052-A25A-E116-FB98-D66A67A170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A37A228-3445-DAF3-79B9-24B03E0A8505}"/>
              </a:ext>
            </a:extLst>
          </p:cNvPr>
          <p:cNvSpPr>
            <a:spLocks noGrp="1"/>
          </p:cNvSpPr>
          <p:nvPr>
            <p:ph idx="1"/>
          </p:nvPr>
        </p:nvSpPr>
        <p:spPr>
          <a:xfrm>
            <a:off x="448965" y="3793389"/>
            <a:ext cx="8246070" cy="1068935"/>
          </a:xfrm>
        </p:spPr>
        <p:txBody>
          <a:bodyPr>
            <a:normAutofit fontScale="92500"/>
          </a:bodyPr>
          <a:lstStyle/>
          <a:p>
            <a:pPr marL="0" indent="0">
              <a:buNone/>
            </a:pPr>
            <a:r>
              <a:rPr lang="en-GB" sz="1400" b="1"/>
              <a:t>REVIEW</a:t>
            </a:r>
            <a:r>
              <a:rPr lang="en-GB" sz="1400"/>
              <a:t> – last lesson content at the beginning of next lesson.</a:t>
            </a:r>
          </a:p>
          <a:p>
            <a:pPr marL="0" indent="0">
              <a:buNone/>
            </a:pPr>
            <a:r>
              <a:rPr lang="en-GB" sz="1400" b="1"/>
              <a:t>PRESENTING NEW CONTENT (Sequencing) – </a:t>
            </a:r>
            <a:r>
              <a:rPr lang="en-GB" sz="1400"/>
              <a:t>spend additional time presenting and chunk up new materials and skills.</a:t>
            </a:r>
          </a:p>
          <a:p>
            <a:pPr marL="0" indent="0">
              <a:buNone/>
            </a:pPr>
            <a:r>
              <a:rPr lang="en-GB" sz="1400" b="1"/>
              <a:t>QUESTIONING AND CHECKING FOR UNDERSTANDING – </a:t>
            </a:r>
            <a:r>
              <a:rPr lang="en-GB" sz="1400"/>
              <a:t>really important. </a:t>
            </a:r>
          </a:p>
          <a:p>
            <a:pPr marL="0" indent="0">
              <a:buNone/>
            </a:pPr>
            <a:r>
              <a:rPr lang="en-GB" sz="1400" b="1"/>
              <a:t>PRACTICE – </a:t>
            </a:r>
            <a:r>
              <a:rPr lang="en-GB" sz="1400"/>
              <a:t>scaffolding, models, spaced retrieval, fade guidance to complete independence.</a:t>
            </a:r>
          </a:p>
        </p:txBody>
      </p:sp>
      <p:pic>
        <p:nvPicPr>
          <p:cNvPr id="5" name="Picture 4">
            <a:extLst>
              <a:ext uri="{FF2B5EF4-FFF2-40B4-BE49-F238E27FC236}">
                <a16:creationId xmlns:a16="http://schemas.microsoft.com/office/drawing/2014/main" id="{832279E1-3BD9-3687-AA57-29CCE1542B91}"/>
              </a:ext>
            </a:extLst>
          </p:cNvPr>
          <p:cNvPicPr>
            <a:picLocks noChangeAspect="1"/>
          </p:cNvPicPr>
          <p:nvPr/>
        </p:nvPicPr>
        <p:blipFill>
          <a:blip r:embed="rId2"/>
          <a:stretch>
            <a:fillRect/>
          </a:stretch>
        </p:blipFill>
        <p:spPr>
          <a:xfrm>
            <a:off x="-9149" y="-1"/>
            <a:ext cx="9153150" cy="3640685"/>
          </a:xfrm>
          <a:prstGeom prst="rect">
            <a:avLst/>
          </a:prstGeom>
        </p:spPr>
      </p:pic>
      <p:sp>
        <p:nvSpPr>
          <p:cNvPr id="4" name="TextBox 3">
            <a:extLst>
              <a:ext uri="{FF2B5EF4-FFF2-40B4-BE49-F238E27FC236}">
                <a16:creationId xmlns:a16="http://schemas.microsoft.com/office/drawing/2014/main" id="{9C721C70-36E0-B83E-D158-C027B5443C20}"/>
              </a:ext>
            </a:extLst>
          </p:cNvPr>
          <p:cNvSpPr txBox="1"/>
          <p:nvPr/>
        </p:nvSpPr>
        <p:spPr>
          <a:xfrm>
            <a:off x="1517900" y="2724455"/>
            <a:ext cx="5191970" cy="707886"/>
          </a:xfrm>
          <a:prstGeom prst="rect">
            <a:avLst/>
          </a:prstGeom>
          <a:noFill/>
        </p:spPr>
        <p:txBody>
          <a:bodyPr wrap="square" rtlCol="0">
            <a:spAutoFit/>
          </a:bodyPr>
          <a:lstStyle/>
          <a:p>
            <a:r>
              <a:rPr lang="en-GB" sz="4000" b="1"/>
              <a:t>Tom Sherrington Video</a:t>
            </a:r>
          </a:p>
        </p:txBody>
      </p:sp>
    </p:spTree>
    <p:extLst>
      <p:ext uri="{BB962C8B-B14F-4D97-AF65-F5344CB8AC3E}">
        <p14:creationId xmlns:p14="http://schemas.microsoft.com/office/powerpoint/2010/main" val="3028179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999963" y="-1999641"/>
            <a:ext cx="51435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5143179"/>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737118" y="-1264380"/>
            <a:ext cx="3670923"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om Sherrington - Barak Rosenshines Principles Of Instruction Paper - researchED 2019">
            <a:hlinkClick r:id="" action="ppaction://media"/>
            <a:extLst>
              <a:ext uri="{FF2B5EF4-FFF2-40B4-BE49-F238E27FC236}">
                <a16:creationId xmlns:a16="http://schemas.microsoft.com/office/drawing/2014/main" id="{DF10A726-306D-F406-E820-A8E0B224FC3C}"/>
              </a:ext>
            </a:extLst>
          </p:cNvPr>
          <p:cNvPicPr>
            <a:picLocks noGrp="1" noRot="1" noChangeAspect="1"/>
          </p:cNvPicPr>
          <p:nvPr>
            <p:ph idx="1"/>
            <a:videoFile r:link="rId1"/>
          </p:nvPr>
        </p:nvPicPr>
        <p:blipFill>
          <a:blip r:embed="rId3"/>
          <a:stretch>
            <a:fillRect/>
          </a:stretch>
        </p:blipFill>
        <p:spPr>
          <a:xfrm>
            <a:off x="143555" y="98914"/>
            <a:ext cx="8752834" cy="4945352"/>
          </a:xfrm>
          <a:prstGeom prst="rect">
            <a:avLst/>
          </a:prstGeom>
        </p:spPr>
      </p:pic>
    </p:spTree>
    <p:extLst>
      <p:ext uri="{BB962C8B-B14F-4D97-AF65-F5344CB8AC3E}">
        <p14:creationId xmlns:p14="http://schemas.microsoft.com/office/powerpoint/2010/main" val="1947141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8491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128470"/>
            <a:ext cx="4733855" cy="916229"/>
          </a:xfrm>
        </p:spPr>
        <p:txBody>
          <a:bodyPr>
            <a:noAutofit/>
          </a:bodyPr>
          <a:lstStyle/>
          <a:p>
            <a:r>
              <a:rPr lang="en-US" sz="2300" b="1" u="sng"/>
              <a:t>Cognitive load theory: Research that teachers really need to understand</a:t>
            </a:r>
          </a:p>
        </p:txBody>
      </p:sp>
      <p:sp>
        <p:nvSpPr>
          <p:cNvPr id="3" name="Content Placeholder 2"/>
          <p:cNvSpPr>
            <a:spLocks noGrp="1"/>
          </p:cNvSpPr>
          <p:nvPr>
            <p:ph idx="1"/>
          </p:nvPr>
        </p:nvSpPr>
        <p:spPr>
          <a:xfrm>
            <a:off x="296259" y="1044700"/>
            <a:ext cx="5039265" cy="763525"/>
          </a:xfrm>
        </p:spPr>
        <p:txBody>
          <a:bodyPr/>
          <a:lstStyle/>
          <a:p>
            <a:pPr marL="0" indent="0">
              <a:buNone/>
            </a:pPr>
            <a:r>
              <a:rPr lang="en-US" sz="2000" b="1"/>
              <a:t>Centre for Education  and Evaluation (2017)</a:t>
            </a:r>
          </a:p>
          <a:p>
            <a:pPr marL="0" indent="0">
              <a:buNone/>
            </a:pPr>
            <a:endParaRPr lang="en-US" sz="1800"/>
          </a:p>
          <a:p>
            <a:endParaRPr lang="en-US"/>
          </a:p>
        </p:txBody>
      </p:sp>
      <p:sp>
        <p:nvSpPr>
          <p:cNvPr id="10" name="TextBox 9">
            <a:extLst>
              <a:ext uri="{FF2B5EF4-FFF2-40B4-BE49-F238E27FC236}">
                <a16:creationId xmlns:a16="http://schemas.microsoft.com/office/drawing/2014/main" id="{D9C38164-A270-0A48-7E7A-FB6A11355403}"/>
              </a:ext>
            </a:extLst>
          </p:cNvPr>
          <p:cNvSpPr txBox="1"/>
          <p:nvPr/>
        </p:nvSpPr>
        <p:spPr>
          <a:xfrm>
            <a:off x="230684" y="2159808"/>
            <a:ext cx="5742962" cy="1938992"/>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Calibri"/>
                <a:ea typeface="+mn-ea"/>
                <a:cs typeface="+mn-cs"/>
              </a:rPr>
              <a:t>Cognitive Load Theory (CLT) - suggests that our working memory is only able to hold a small amount of information at any one time and that instructional methods should avoid overloading it in order to </a:t>
            </a:r>
            <a:r>
              <a:rPr kumimoji="0" lang="en-US" sz="2400" b="0" i="0" u="none" strike="noStrike" kern="1200" cap="none" spc="0" normalizeH="0" baseline="0" noProof="0" err="1">
                <a:ln>
                  <a:noFill/>
                </a:ln>
                <a:solidFill>
                  <a:prstClr val="white"/>
                </a:solidFill>
                <a:effectLst/>
                <a:uLnTx/>
                <a:uFillTx/>
                <a:latin typeface="Calibri"/>
                <a:ea typeface="+mn-ea"/>
                <a:cs typeface="+mn-cs"/>
              </a:rPr>
              <a:t>maximise</a:t>
            </a:r>
            <a:r>
              <a:rPr kumimoji="0" lang="en-US" sz="2400" b="0" i="0" u="none" strike="noStrike" kern="1200" cap="none" spc="0" normalizeH="0" baseline="0" noProof="0">
                <a:ln>
                  <a:noFill/>
                </a:ln>
                <a:solidFill>
                  <a:prstClr val="white"/>
                </a:solidFill>
                <a:effectLst/>
                <a:uLnTx/>
                <a:uFillTx/>
                <a:latin typeface="Calibri"/>
                <a:ea typeface="+mn-ea"/>
                <a:cs typeface="+mn-cs"/>
              </a:rPr>
              <a:t> learning.</a:t>
            </a:r>
            <a:endParaRPr kumimoji="0" lang="en-GB" sz="2400" b="1" i="0" u="sng" strike="noStrike" kern="1200" cap="none" spc="0" normalizeH="0" baseline="0" noProof="0">
              <a:ln>
                <a:noFill/>
              </a:ln>
              <a:solidFill>
                <a:prstClr val="white"/>
              </a:solidFill>
              <a:effectLst/>
              <a:uLnTx/>
              <a:uFillTx/>
              <a:latin typeface="Calibri"/>
              <a:ea typeface="+mn-ea"/>
              <a:cs typeface="+mn-cs"/>
            </a:endParaRPr>
          </a:p>
        </p:txBody>
      </p:sp>
      <p:pic>
        <p:nvPicPr>
          <p:cNvPr id="5" name="Picture 4">
            <a:extLst>
              <a:ext uri="{FF2B5EF4-FFF2-40B4-BE49-F238E27FC236}">
                <a16:creationId xmlns:a16="http://schemas.microsoft.com/office/drawing/2014/main" id="{1DAA1E2D-35A4-133C-54D8-E19C66E05A11}"/>
              </a:ext>
            </a:extLst>
          </p:cNvPr>
          <p:cNvPicPr>
            <a:picLocks noChangeAspect="1"/>
          </p:cNvPicPr>
          <p:nvPr/>
        </p:nvPicPr>
        <p:blipFill>
          <a:blip r:embed="rId2"/>
          <a:stretch>
            <a:fillRect/>
          </a:stretch>
        </p:blipFill>
        <p:spPr>
          <a:xfrm>
            <a:off x="6404460" y="1197405"/>
            <a:ext cx="2673237" cy="3811518"/>
          </a:xfrm>
          <a:prstGeom prst="rect">
            <a:avLst/>
          </a:prstGeom>
        </p:spPr>
      </p:pic>
    </p:spTree>
    <p:extLst>
      <p:ext uri="{BB962C8B-B14F-4D97-AF65-F5344CB8AC3E}">
        <p14:creationId xmlns:p14="http://schemas.microsoft.com/office/powerpoint/2010/main" val="3874794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1670" y="128470"/>
            <a:ext cx="5947260" cy="763525"/>
          </a:xfrm>
        </p:spPr>
        <p:txBody>
          <a:bodyPr>
            <a:normAutofit/>
          </a:bodyPr>
          <a:lstStyle/>
          <a:p>
            <a:r>
              <a:rPr lang="en-US" b="1" u="sng"/>
              <a:t>3 Types of Cognitive Load</a:t>
            </a:r>
          </a:p>
        </p:txBody>
      </p:sp>
      <p:pic>
        <p:nvPicPr>
          <p:cNvPr id="6" name="Picture 5">
            <a:extLst>
              <a:ext uri="{FF2B5EF4-FFF2-40B4-BE49-F238E27FC236}">
                <a16:creationId xmlns:a16="http://schemas.microsoft.com/office/drawing/2014/main" id="{C6430C48-750D-D712-6802-7A23C136A2AA}"/>
              </a:ext>
            </a:extLst>
          </p:cNvPr>
          <p:cNvPicPr>
            <a:picLocks noChangeAspect="1"/>
          </p:cNvPicPr>
          <p:nvPr/>
        </p:nvPicPr>
        <p:blipFill rotWithShape="1">
          <a:blip r:embed="rId2"/>
          <a:srcRect l="3378" t="16539" r="4489" b="4939"/>
          <a:stretch/>
        </p:blipFill>
        <p:spPr>
          <a:xfrm>
            <a:off x="714140" y="1687490"/>
            <a:ext cx="5722320" cy="3251318"/>
          </a:xfrm>
          <a:prstGeom prst="rect">
            <a:avLst/>
          </a:prstGeom>
        </p:spPr>
      </p:pic>
      <p:sp>
        <p:nvSpPr>
          <p:cNvPr id="7" name="TextBox 6">
            <a:extLst>
              <a:ext uri="{FF2B5EF4-FFF2-40B4-BE49-F238E27FC236}">
                <a16:creationId xmlns:a16="http://schemas.microsoft.com/office/drawing/2014/main" id="{B123FF90-9507-10F8-B60A-03B2EB253493}"/>
              </a:ext>
            </a:extLst>
          </p:cNvPr>
          <p:cNvSpPr txBox="1"/>
          <p:nvPr/>
        </p:nvSpPr>
        <p:spPr>
          <a:xfrm>
            <a:off x="296260" y="891995"/>
            <a:ext cx="6719020" cy="646331"/>
          </a:xfrm>
          <a:prstGeom prst="rect">
            <a:avLst/>
          </a:prstGeom>
          <a:noFill/>
        </p:spPr>
        <p:txBody>
          <a:bodyPr wrap="square" rtlCol="0">
            <a:spAutoFit/>
          </a:bodyPr>
          <a:lstStyle/>
          <a:p>
            <a:r>
              <a:rPr lang="en-GB">
                <a:solidFill>
                  <a:srgbClr val="0070C0"/>
                </a:solidFill>
              </a:rPr>
              <a:t>Learning occurs when new knowledge is transferred from the working memory to the long-term memory.</a:t>
            </a:r>
          </a:p>
        </p:txBody>
      </p:sp>
    </p:spTree>
    <p:extLst>
      <p:ext uri="{BB962C8B-B14F-4D97-AF65-F5344CB8AC3E}">
        <p14:creationId xmlns:p14="http://schemas.microsoft.com/office/powerpoint/2010/main" val="2421654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9103" y="128470"/>
            <a:ext cx="4275740" cy="763525"/>
          </a:xfrm>
        </p:spPr>
        <p:txBody>
          <a:bodyPr>
            <a:normAutofit fontScale="90000"/>
          </a:bodyPr>
          <a:lstStyle/>
          <a:p>
            <a:r>
              <a:rPr lang="en-US"/>
              <a:t>Recommendations for the classroom</a:t>
            </a:r>
          </a:p>
        </p:txBody>
      </p:sp>
      <p:sp>
        <p:nvSpPr>
          <p:cNvPr id="5" name="Text Placeholder 4"/>
          <p:cNvSpPr>
            <a:spLocks noGrp="1"/>
          </p:cNvSpPr>
          <p:nvPr>
            <p:ph type="body" idx="1"/>
          </p:nvPr>
        </p:nvSpPr>
        <p:spPr>
          <a:xfrm>
            <a:off x="448965" y="1197405"/>
            <a:ext cx="8310861" cy="3359510"/>
          </a:xfrm>
        </p:spPr>
        <p:txBody>
          <a:bodyPr>
            <a:normAutofit fontScale="92500"/>
          </a:bodyPr>
          <a:lstStyle/>
          <a:p>
            <a:pPr marL="342900" indent="-342900" algn="just">
              <a:buFont typeface="Arial" panose="020B0604020202020204" pitchFamily="34" charset="0"/>
              <a:buChar char="•"/>
            </a:pPr>
            <a:r>
              <a:rPr lang="en-US"/>
              <a:t>Use explicit/clear instruction</a:t>
            </a:r>
          </a:p>
          <a:p>
            <a:pPr marL="342900" indent="-342900" algn="just">
              <a:buFont typeface="Arial" panose="020B0604020202020204" pitchFamily="34" charset="0"/>
              <a:buChar char="•"/>
            </a:pPr>
            <a:r>
              <a:rPr lang="en-US"/>
              <a:t>Use worked examples for novice learners.</a:t>
            </a:r>
          </a:p>
          <a:p>
            <a:pPr marL="342900" indent="-342900" algn="just">
              <a:buFont typeface="Arial" panose="020B0604020202020204" pitchFamily="34" charset="0"/>
              <a:buChar char="•"/>
            </a:pPr>
            <a:r>
              <a:rPr lang="en-US"/>
              <a:t>Remove unnecessary information.</a:t>
            </a:r>
          </a:p>
          <a:p>
            <a:pPr marL="342900" indent="-342900" algn="just">
              <a:buFont typeface="Arial" panose="020B0604020202020204" pitchFamily="34" charset="0"/>
              <a:buChar char="•"/>
            </a:pPr>
            <a:r>
              <a:rPr lang="en-US"/>
              <a:t>Integrate labels into diagrams.</a:t>
            </a:r>
          </a:p>
          <a:p>
            <a:pPr marL="342900" indent="-342900" algn="just">
              <a:buFont typeface="Arial" panose="020B0604020202020204" pitchFamily="34" charset="0"/>
              <a:buChar char="•"/>
            </a:pPr>
            <a:r>
              <a:rPr lang="en-US"/>
              <a:t>Combine diagrams and verbal explanations.</a:t>
            </a:r>
          </a:p>
          <a:p>
            <a:pPr marL="342900" indent="-342900" algn="just">
              <a:buFont typeface="Arial" panose="020B0604020202020204" pitchFamily="34" charset="0"/>
              <a:buChar char="•"/>
            </a:pPr>
            <a:r>
              <a:rPr lang="en-US"/>
              <a:t>Build up complexity and introduce individual elements of the topic before tasks that integrate the whole topic</a:t>
            </a:r>
          </a:p>
          <a:p>
            <a:pPr marL="342900" indent="-342900" algn="just">
              <a:buFont typeface="Arial" panose="020B0604020202020204" pitchFamily="34" charset="0"/>
              <a:buChar char="•"/>
            </a:pPr>
            <a:r>
              <a:rPr lang="en-US"/>
              <a:t>Remove guidance over time so that pupils become independent.</a:t>
            </a:r>
          </a:p>
        </p:txBody>
      </p:sp>
    </p:spTree>
    <p:extLst>
      <p:ext uri="{BB962C8B-B14F-4D97-AF65-F5344CB8AC3E}">
        <p14:creationId xmlns:p14="http://schemas.microsoft.com/office/powerpoint/2010/main" val="41707837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Cognitive Load Theory: A brief explainer">
            <a:hlinkClick r:id="" action="ppaction://media"/>
            <a:extLst>
              <a:ext uri="{FF2B5EF4-FFF2-40B4-BE49-F238E27FC236}">
                <a16:creationId xmlns:a16="http://schemas.microsoft.com/office/drawing/2014/main" id="{C3D44E3F-E27E-5E8C-DA24-A76B2540083D}"/>
              </a:ext>
            </a:extLst>
          </p:cNvPr>
          <p:cNvPicPr>
            <a:picLocks noGrp="1" noRot="1" noChangeAspect="1"/>
          </p:cNvPicPr>
          <p:nvPr>
            <p:ph sz="half" idx="2"/>
            <a:videoFile r:link="rId1"/>
          </p:nvPr>
        </p:nvPicPr>
        <p:blipFill>
          <a:blip r:embed="rId3"/>
          <a:stretch>
            <a:fillRect/>
          </a:stretch>
        </p:blipFill>
        <p:spPr>
          <a:xfrm>
            <a:off x="43694" y="55630"/>
            <a:ext cx="9004890" cy="5087870"/>
          </a:xfrm>
          <a:prstGeom prst="rect">
            <a:avLst/>
          </a:prstGeom>
        </p:spPr>
      </p:pic>
    </p:spTree>
    <p:extLst>
      <p:ext uri="{BB962C8B-B14F-4D97-AF65-F5344CB8AC3E}">
        <p14:creationId xmlns:p14="http://schemas.microsoft.com/office/powerpoint/2010/main" val="4179051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4593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128470"/>
            <a:ext cx="4733855" cy="916229"/>
          </a:xfrm>
        </p:spPr>
        <p:txBody>
          <a:bodyPr>
            <a:noAutofit/>
          </a:bodyPr>
          <a:lstStyle/>
          <a:p>
            <a:r>
              <a:rPr lang="en-US" sz="2300" b="1" u="sng"/>
              <a:t>Classroom assessment: Minute by minute, day by day</a:t>
            </a:r>
          </a:p>
        </p:txBody>
      </p:sp>
      <p:sp>
        <p:nvSpPr>
          <p:cNvPr id="3" name="Content Placeholder 2"/>
          <p:cNvSpPr>
            <a:spLocks noGrp="1"/>
          </p:cNvSpPr>
          <p:nvPr>
            <p:ph idx="1"/>
          </p:nvPr>
        </p:nvSpPr>
        <p:spPr>
          <a:xfrm>
            <a:off x="296259" y="1044700"/>
            <a:ext cx="5039265" cy="763525"/>
          </a:xfrm>
        </p:spPr>
        <p:txBody>
          <a:bodyPr/>
          <a:lstStyle/>
          <a:p>
            <a:pPr marL="0" indent="0">
              <a:buNone/>
            </a:pPr>
            <a:r>
              <a:rPr lang="en-US" sz="2000" b="1"/>
              <a:t>Leahy, Lyon, Thompson and William (2005)</a:t>
            </a:r>
          </a:p>
          <a:p>
            <a:pPr marL="0" indent="0">
              <a:buNone/>
            </a:pPr>
            <a:endParaRPr lang="en-US" sz="1800"/>
          </a:p>
          <a:p>
            <a:endParaRPr lang="en-US"/>
          </a:p>
        </p:txBody>
      </p:sp>
      <p:sp>
        <p:nvSpPr>
          <p:cNvPr id="10" name="TextBox 9">
            <a:extLst>
              <a:ext uri="{FF2B5EF4-FFF2-40B4-BE49-F238E27FC236}">
                <a16:creationId xmlns:a16="http://schemas.microsoft.com/office/drawing/2014/main" id="{D9C38164-A270-0A48-7E7A-FB6A11355403}"/>
              </a:ext>
            </a:extLst>
          </p:cNvPr>
          <p:cNvSpPr txBox="1"/>
          <p:nvPr/>
        </p:nvSpPr>
        <p:spPr>
          <a:xfrm>
            <a:off x="230684" y="2159808"/>
            <a:ext cx="5742962" cy="1569660"/>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white"/>
                </a:solidFill>
                <a:effectLst/>
                <a:uLnTx/>
                <a:uFillTx/>
                <a:latin typeface="Calibri"/>
                <a:ea typeface="+mn-ea"/>
                <a:cs typeface="+mn-cs"/>
              </a:rPr>
              <a:t>This paper </a:t>
            </a:r>
            <a:r>
              <a:rPr kumimoji="0" lang="en-US" sz="2400" b="0" i="0" u="none" strike="noStrike" kern="1200" cap="none" spc="0" normalizeH="0" baseline="0" noProof="0" err="1">
                <a:ln>
                  <a:noFill/>
                </a:ln>
                <a:solidFill>
                  <a:prstClr val="white"/>
                </a:solidFill>
                <a:effectLst/>
                <a:uLnTx/>
                <a:uFillTx/>
                <a:latin typeface="Calibri"/>
                <a:ea typeface="+mn-ea"/>
                <a:cs typeface="+mn-cs"/>
              </a:rPr>
              <a:t>summarises</a:t>
            </a:r>
            <a:r>
              <a:rPr kumimoji="0" lang="en-US" sz="2400" b="0" i="0" u="none" strike="noStrike" kern="1200" cap="none" spc="0" normalizeH="0" baseline="0" noProof="0">
                <a:ln>
                  <a:noFill/>
                </a:ln>
                <a:solidFill>
                  <a:prstClr val="white"/>
                </a:solidFill>
                <a:effectLst/>
                <a:uLnTx/>
                <a:uFillTx/>
                <a:latin typeface="Calibri"/>
                <a:ea typeface="+mn-ea"/>
                <a:cs typeface="+mn-cs"/>
              </a:rPr>
              <a:t> the five key formative assessment </a:t>
            </a:r>
            <a:r>
              <a:rPr kumimoji="0" lang="en-US" sz="2400" b="0" i="0" u="none" strike="noStrike" kern="1200" cap="none" spc="0" normalizeH="0" baseline="0" noProof="0" err="1">
                <a:ln>
                  <a:noFill/>
                </a:ln>
                <a:solidFill>
                  <a:prstClr val="white"/>
                </a:solidFill>
                <a:effectLst/>
                <a:uLnTx/>
                <a:uFillTx/>
                <a:latin typeface="Calibri"/>
                <a:ea typeface="+mn-ea"/>
                <a:cs typeface="+mn-cs"/>
              </a:rPr>
              <a:t>stratergies</a:t>
            </a:r>
            <a:r>
              <a:rPr kumimoji="0" lang="en-US" sz="2400" b="0" i="0" u="none" strike="noStrike" kern="1200" cap="none" spc="0" normalizeH="0" baseline="0" noProof="0">
                <a:ln>
                  <a:noFill/>
                </a:ln>
                <a:solidFill>
                  <a:prstClr val="white"/>
                </a:solidFill>
                <a:effectLst/>
                <a:uLnTx/>
                <a:uFillTx/>
                <a:latin typeface="Calibri"/>
                <a:ea typeface="+mn-ea"/>
                <a:cs typeface="+mn-cs"/>
              </a:rPr>
              <a:t>, later discussed in Dylan William’s seminal book Embedded Formative Assessment (2017).</a:t>
            </a:r>
            <a:endParaRPr kumimoji="0" lang="en-GB" sz="2400" b="1" i="0" u="sng" strike="noStrike" kern="1200" cap="none" spc="0" normalizeH="0" baseline="0" noProof="0">
              <a:ln>
                <a:noFill/>
              </a:ln>
              <a:solidFill>
                <a:prstClr val="white"/>
              </a:solidFill>
              <a:effectLst/>
              <a:uLnTx/>
              <a:uFillTx/>
              <a:latin typeface="Calibri"/>
              <a:ea typeface="+mn-ea"/>
              <a:cs typeface="+mn-cs"/>
            </a:endParaRPr>
          </a:p>
        </p:txBody>
      </p:sp>
      <p:pic>
        <p:nvPicPr>
          <p:cNvPr id="6" name="Picture 5">
            <a:extLst>
              <a:ext uri="{FF2B5EF4-FFF2-40B4-BE49-F238E27FC236}">
                <a16:creationId xmlns:a16="http://schemas.microsoft.com/office/drawing/2014/main" id="{5351E1C8-CFA2-D59B-D321-6AD2C67EDFB9}"/>
              </a:ext>
            </a:extLst>
          </p:cNvPr>
          <p:cNvPicPr>
            <a:picLocks noChangeAspect="1"/>
          </p:cNvPicPr>
          <p:nvPr/>
        </p:nvPicPr>
        <p:blipFill>
          <a:blip r:embed="rId2"/>
          <a:stretch>
            <a:fillRect/>
          </a:stretch>
        </p:blipFill>
        <p:spPr>
          <a:xfrm>
            <a:off x="6251754" y="1197405"/>
            <a:ext cx="2830867" cy="3817625"/>
          </a:xfrm>
          <a:prstGeom prst="rect">
            <a:avLst/>
          </a:prstGeom>
        </p:spPr>
      </p:pic>
    </p:spTree>
    <p:extLst>
      <p:ext uri="{BB962C8B-B14F-4D97-AF65-F5344CB8AC3E}">
        <p14:creationId xmlns:p14="http://schemas.microsoft.com/office/powerpoint/2010/main" val="25785670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999963" y="-1999641"/>
            <a:ext cx="51435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5143179"/>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737118" y="-1264380"/>
            <a:ext cx="3670923"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Dylan Wiliam: Formative assessment">
            <a:hlinkClick r:id="" action="ppaction://media"/>
            <a:extLst>
              <a:ext uri="{FF2B5EF4-FFF2-40B4-BE49-F238E27FC236}">
                <a16:creationId xmlns:a16="http://schemas.microsoft.com/office/drawing/2014/main" id="{16E76495-C7F4-F036-ACDC-F1985B4A8726}"/>
              </a:ext>
            </a:extLst>
          </p:cNvPr>
          <p:cNvPicPr>
            <a:picLocks noGrp="1" noRot="1" noChangeAspect="1"/>
          </p:cNvPicPr>
          <p:nvPr>
            <p:ph idx="1"/>
            <a:videoFile r:link="rId1"/>
          </p:nvPr>
        </p:nvPicPr>
        <p:blipFill>
          <a:blip r:embed="rId3"/>
          <a:stretch>
            <a:fillRect/>
          </a:stretch>
        </p:blipFill>
        <p:spPr>
          <a:xfrm>
            <a:off x="143555" y="69678"/>
            <a:ext cx="8856890" cy="5004144"/>
          </a:xfrm>
          <a:prstGeom prst="rect">
            <a:avLst/>
          </a:prstGeom>
        </p:spPr>
      </p:pic>
    </p:spTree>
    <p:extLst>
      <p:ext uri="{BB962C8B-B14F-4D97-AF65-F5344CB8AC3E}">
        <p14:creationId xmlns:p14="http://schemas.microsoft.com/office/powerpoint/2010/main" val="1723951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67D86B8-6F6D-3BC1-384E-83BDE9A56A64}"/>
              </a:ext>
            </a:extLst>
          </p:cNvPr>
          <p:cNvSpPr txBox="1">
            <a:spLocks/>
          </p:cNvSpPr>
          <p:nvPr/>
        </p:nvSpPr>
        <p:spPr>
          <a:xfrm>
            <a:off x="448965" y="128470"/>
            <a:ext cx="3817625" cy="763526"/>
          </a:xfrm>
          <a:prstGeom prst="rect">
            <a:avLst/>
          </a:prstGeom>
        </p:spPr>
        <p:txBody>
          <a:bodyPr vert="horz" lIns="91440" tIns="45720" rIns="91440" bIns="45720" rtlCol="0" anchor="ctr">
            <a:normAutofit fontScale="92500" lnSpcReduction="20000"/>
          </a:bodyPr>
          <a:lstStyle>
            <a:lvl1pPr algn="l" defTabSz="914400" rtl="0" eaLnBrk="1" latinLnBrk="0" hangingPunct="1">
              <a:spcBef>
                <a:spcPct val="0"/>
              </a:spcBef>
              <a:buNone/>
              <a:defRPr sz="3600" kern="1200" baseline="0">
                <a:solidFill>
                  <a:srgbClr val="002060"/>
                </a:solidFill>
                <a:effectLst>
                  <a:outerShdw blurRad="50800" dist="38100" dir="2700000" algn="tl" rotWithShape="0">
                    <a:prstClr val="black">
                      <a:alpha val="40000"/>
                    </a:prstClr>
                  </a:outerShdw>
                </a:effectLst>
                <a:latin typeface="+mj-lt"/>
                <a:ea typeface="+mj-ea"/>
                <a:cs typeface="+mj-cs"/>
              </a:defRPr>
            </a:lvl1pPr>
          </a:lstStyle>
          <a:p>
            <a:r>
              <a:rPr lang="en-GB" sz="5400" b="1" u="sng">
                <a:solidFill>
                  <a:schemeClr val="tx1"/>
                </a:solidFill>
              </a:rPr>
              <a:t>5 Strategies</a:t>
            </a:r>
          </a:p>
        </p:txBody>
      </p:sp>
      <p:sp>
        <p:nvSpPr>
          <p:cNvPr id="11" name="TextBox 10">
            <a:extLst>
              <a:ext uri="{FF2B5EF4-FFF2-40B4-BE49-F238E27FC236}">
                <a16:creationId xmlns:a16="http://schemas.microsoft.com/office/drawing/2014/main" id="{6F0D5873-F31F-06A5-A39B-C94680474D24}"/>
              </a:ext>
            </a:extLst>
          </p:cNvPr>
          <p:cNvSpPr txBox="1"/>
          <p:nvPr/>
        </p:nvSpPr>
        <p:spPr>
          <a:xfrm>
            <a:off x="219907" y="1197405"/>
            <a:ext cx="8704185" cy="3785652"/>
          </a:xfrm>
          <a:prstGeom prst="rect">
            <a:avLst/>
          </a:prstGeom>
          <a:noFill/>
        </p:spPr>
        <p:txBody>
          <a:bodyPr wrap="square" rtlCol="0">
            <a:spAutoFit/>
          </a:bodyPr>
          <a:lstStyle/>
          <a:p>
            <a:r>
              <a:rPr lang="en-GB" sz="2400">
                <a:solidFill>
                  <a:schemeClr val="bg1"/>
                </a:solidFill>
              </a:rPr>
              <a:t>1). Clarifying and sharing learning intentions and criteria for success</a:t>
            </a:r>
          </a:p>
          <a:p>
            <a:endParaRPr lang="en-GB" sz="2400">
              <a:solidFill>
                <a:schemeClr val="bg1"/>
              </a:solidFill>
            </a:endParaRPr>
          </a:p>
          <a:p>
            <a:r>
              <a:rPr lang="en-GB" sz="2400">
                <a:solidFill>
                  <a:schemeClr val="bg1"/>
                </a:solidFill>
              </a:rPr>
              <a:t>2). Engineering effective classroom discussions, questions and learning tasks</a:t>
            </a:r>
          </a:p>
          <a:p>
            <a:endParaRPr lang="en-GB" sz="2400">
              <a:solidFill>
                <a:schemeClr val="bg1"/>
              </a:solidFill>
            </a:endParaRPr>
          </a:p>
          <a:p>
            <a:r>
              <a:rPr lang="en-GB" sz="2400">
                <a:solidFill>
                  <a:schemeClr val="bg1"/>
                </a:solidFill>
              </a:rPr>
              <a:t>3). Providing feedback that moves learners forward </a:t>
            </a:r>
          </a:p>
          <a:p>
            <a:endParaRPr lang="en-GB" sz="2400">
              <a:solidFill>
                <a:schemeClr val="bg1"/>
              </a:solidFill>
            </a:endParaRPr>
          </a:p>
          <a:p>
            <a:r>
              <a:rPr lang="en-GB" sz="2400">
                <a:solidFill>
                  <a:schemeClr val="bg1"/>
                </a:solidFill>
              </a:rPr>
              <a:t>4).  Activating students as the owners of their own learning</a:t>
            </a:r>
          </a:p>
          <a:p>
            <a:endParaRPr lang="en-GB" sz="2400">
              <a:solidFill>
                <a:schemeClr val="bg1"/>
              </a:solidFill>
            </a:endParaRPr>
          </a:p>
          <a:p>
            <a:r>
              <a:rPr lang="en-GB" sz="2400">
                <a:solidFill>
                  <a:schemeClr val="bg1"/>
                </a:solidFill>
              </a:rPr>
              <a:t>5). Activating students as instructional resources for one another</a:t>
            </a:r>
          </a:p>
        </p:txBody>
      </p:sp>
    </p:spTree>
    <p:extLst>
      <p:ext uri="{BB962C8B-B14F-4D97-AF65-F5344CB8AC3E}">
        <p14:creationId xmlns:p14="http://schemas.microsoft.com/office/powerpoint/2010/main" val="29999421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999963" y="-1999641"/>
            <a:ext cx="51435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5143179"/>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737118" y="-1264380"/>
            <a:ext cx="3670923"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The Classroom Experiment - formative assessment techniques">
            <a:hlinkClick r:id="" action="ppaction://media"/>
            <a:extLst>
              <a:ext uri="{FF2B5EF4-FFF2-40B4-BE49-F238E27FC236}">
                <a16:creationId xmlns:a16="http://schemas.microsoft.com/office/drawing/2014/main" id="{651AC68C-91D1-C3BD-7607-32D4024D874A}"/>
              </a:ext>
            </a:extLst>
          </p:cNvPr>
          <p:cNvPicPr>
            <a:picLocks noGrp="1" noRot="1" noChangeAspect="1"/>
          </p:cNvPicPr>
          <p:nvPr>
            <p:ph idx="1"/>
            <a:videoFile r:link="rId1"/>
          </p:nvPr>
        </p:nvPicPr>
        <p:blipFill>
          <a:blip r:embed="rId3"/>
          <a:stretch>
            <a:fillRect/>
          </a:stretch>
        </p:blipFill>
        <p:spPr>
          <a:xfrm>
            <a:off x="296260" y="69678"/>
            <a:ext cx="8704185" cy="4917865"/>
          </a:xfrm>
          <a:prstGeom prst="rect">
            <a:avLst/>
          </a:prstGeom>
        </p:spPr>
      </p:pic>
    </p:spTree>
    <p:extLst>
      <p:ext uri="{BB962C8B-B14F-4D97-AF65-F5344CB8AC3E}">
        <p14:creationId xmlns:p14="http://schemas.microsoft.com/office/powerpoint/2010/main" val="134326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15B53E5-6FFD-FB22-D746-86125E81D20D}"/>
              </a:ext>
            </a:extLst>
          </p:cNvPr>
          <p:cNvSpPr txBox="1"/>
          <p:nvPr/>
        </p:nvSpPr>
        <p:spPr>
          <a:xfrm>
            <a:off x="296260" y="4098800"/>
            <a:ext cx="5650084" cy="646331"/>
          </a:xfrm>
          <a:prstGeom prst="rect">
            <a:avLst/>
          </a:prstGeom>
          <a:noFill/>
        </p:spPr>
        <p:txBody>
          <a:bodyPr wrap="square" rtlCol="0">
            <a:spAutoFit/>
          </a:bodyPr>
          <a:lstStyle/>
          <a:p>
            <a:r>
              <a:rPr lang="en-GB">
                <a:solidFill>
                  <a:schemeClr val="bg1"/>
                </a:solidFill>
              </a:rPr>
              <a:t>You may wish to consider the </a:t>
            </a:r>
            <a:r>
              <a:rPr lang="en-GB">
                <a:solidFill>
                  <a:srgbClr val="92D050"/>
                </a:solidFill>
              </a:rPr>
              <a:t>strengths</a:t>
            </a:r>
            <a:r>
              <a:rPr lang="en-GB">
                <a:solidFill>
                  <a:schemeClr val="bg1"/>
                </a:solidFill>
              </a:rPr>
              <a:t> and </a:t>
            </a:r>
            <a:r>
              <a:rPr lang="en-GB">
                <a:solidFill>
                  <a:srgbClr val="FF0000"/>
                </a:solidFill>
              </a:rPr>
              <a:t>weaknesses</a:t>
            </a:r>
            <a:r>
              <a:rPr lang="en-GB">
                <a:solidFill>
                  <a:schemeClr val="bg1"/>
                </a:solidFill>
              </a:rPr>
              <a:t> of the presentations.</a:t>
            </a:r>
          </a:p>
        </p:txBody>
      </p:sp>
      <p:sp>
        <p:nvSpPr>
          <p:cNvPr id="10" name="Title 1">
            <a:extLst>
              <a:ext uri="{FF2B5EF4-FFF2-40B4-BE49-F238E27FC236}">
                <a16:creationId xmlns:a16="http://schemas.microsoft.com/office/drawing/2014/main" id="{867D86B8-6F6D-3BC1-384E-83BDE9A56A64}"/>
              </a:ext>
            </a:extLst>
          </p:cNvPr>
          <p:cNvSpPr txBox="1">
            <a:spLocks/>
          </p:cNvSpPr>
          <p:nvPr/>
        </p:nvSpPr>
        <p:spPr>
          <a:xfrm>
            <a:off x="1976015" y="128470"/>
            <a:ext cx="1679755" cy="869658"/>
          </a:xfrm>
          <a:prstGeom prst="rect">
            <a:avLst/>
          </a:prstGeom>
        </p:spPr>
        <p:txBody>
          <a:bodyPr vert="horz" lIns="91440" tIns="45720" rIns="91440" bIns="45720" rtlCol="0" anchor="ctr">
            <a:normAutofit lnSpcReduction="10000"/>
          </a:bodyPr>
          <a:lstStyle>
            <a:lvl1pPr algn="l" defTabSz="914400" rtl="0" eaLnBrk="1" latinLnBrk="0" hangingPunct="1">
              <a:spcBef>
                <a:spcPct val="0"/>
              </a:spcBef>
              <a:buNone/>
              <a:defRPr sz="3600" kern="1200" baseline="0">
                <a:solidFill>
                  <a:srgbClr val="002060"/>
                </a:solidFill>
                <a:effectLst>
                  <a:outerShdw blurRad="50800" dist="38100" dir="2700000" algn="tl" rotWithShape="0">
                    <a:prstClr val="black">
                      <a:alpha val="40000"/>
                    </a:prstClr>
                  </a:outerShdw>
                </a:effectLst>
                <a:latin typeface="+mj-lt"/>
                <a:ea typeface="+mj-ea"/>
                <a:cs typeface="+mj-cs"/>
              </a:defRPr>
            </a:lvl1pPr>
          </a:lstStyle>
          <a:p>
            <a:r>
              <a:rPr lang="en-GB" sz="5400" b="1" u="sng">
                <a:solidFill>
                  <a:schemeClr val="tx1"/>
                </a:solidFill>
              </a:rPr>
              <a:t>Task</a:t>
            </a:r>
          </a:p>
        </p:txBody>
      </p:sp>
      <p:sp>
        <p:nvSpPr>
          <p:cNvPr id="11" name="TextBox 10">
            <a:extLst>
              <a:ext uri="{FF2B5EF4-FFF2-40B4-BE49-F238E27FC236}">
                <a16:creationId xmlns:a16="http://schemas.microsoft.com/office/drawing/2014/main" id="{6F0D5873-F31F-06A5-A39B-C94680474D24}"/>
              </a:ext>
            </a:extLst>
          </p:cNvPr>
          <p:cNvSpPr txBox="1"/>
          <p:nvPr/>
        </p:nvSpPr>
        <p:spPr>
          <a:xfrm>
            <a:off x="296260" y="1350110"/>
            <a:ext cx="5650085" cy="1415772"/>
          </a:xfrm>
          <a:prstGeom prst="rect">
            <a:avLst/>
          </a:prstGeom>
          <a:noFill/>
        </p:spPr>
        <p:txBody>
          <a:bodyPr wrap="square" rtlCol="0">
            <a:spAutoFit/>
          </a:bodyPr>
          <a:lstStyle/>
          <a:p>
            <a:r>
              <a:rPr lang="en-GB" sz="2400">
                <a:solidFill>
                  <a:schemeClr val="bg1"/>
                </a:solidFill>
              </a:rPr>
              <a:t>OK it’s now my turn to be assessed!!!!!!!!</a:t>
            </a:r>
          </a:p>
          <a:p>
            <a:endParaRPr lang="en-GB" sz="1100">
              <a:solidFill>
                <a:schemeClr val="bg1"/>
              </a:solidFill>
            </a:endParaRPr>
          </a:p>
          <a:p>
            <a:endParaRPr lang="en-GB" sz="1100">
              <a:solidFill>
                <a:schemeClr val="bg1"/>
              </a:solidFill>
            </a:endParaRPr>
          </a:p>
          <a:p>
            <a:pPr algn="ctr"/>
            <a:r>
              <a:rPr lang="en-GB" sz="4000" b="1">
                <a:solidFill>
                  <a:schemeClr val="bg1"/>
                </a:solidFill>
                <a:latin typeface="Bradley Hand ITC" panose="03070402050302030203" pitchFamily="66" charset="0"/>
              </a:rPr>
              <a:t>How did I do?</a:t>
            </a:r>
          </a:p>
        </p:txBody>
      </p:sp>
      <p:pic>
        <p:nvPicPr>
          <p:cNvPr id="2" name="Picture 1">
            <a:extLst>
              <a:ext uri="{FF2B5EF4-FFF2-40B4-BE49-F238E27FC236}">
                <a16:creationId xmlns:a16="http://schemas.microsoft.com/office/drawing/2014/main" id="{E1AA492C-A75E-723D-0421-5F7649C3366C}"/>
              </a:ext>
            </a:extLst>
          </p:cNvPr>
          <p:cNvPicPr>
            <a:picLocks noChangeAspect="1"/>
          </p:cNvPicPr>
          <p:nvPr/>
        </p:nvPicPr>
        <p:blipFill>
          <a:blip r:embed="rId2"/>
          <a:stretch>
            <a:fillRect/>
          </a:stretch>
        </p:blipFill>
        <p:spPr>
          <a:xfrm>
            <a:off x="6251755" y="1350110"/>
            <a:ext cx="2748690" cy="3664920"/>
          </a:xfrm>
          <a:prstGeom prst="rect">
            <a:avLst/>
          </a:prstGeom>
        </p:spPr>
      </p:pic>
    </p:spTree>
    <p:extLst>
      <p:ext uri="{BB962C8B-B14F-4D97-AF65-F5344CB8AC3E}">
        <p14:creationId xmlns:p14="http://schemas.microsoft.com/office/powerpoint/2010/main" val="14449526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98C5F-BA0E-8630-2CE4-4120FF8C944D}"/>
            </a:ext>
          </a:extLst>
        </p:cNvPr>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E8B1262-4F0E-9F80-D295-92DC135F217E}"/>
              </a:ext>
            </a:extLst>
          </p:cNvPr>
          <p:cNvGraphicFramePr>
            <a:graphicFrameLocks noGrp="1"/>
          </p:cNvGraphicFramePr>
          <p:nvPr/>
        </p:nvGraphicFramePr>
        <p:xfrm>
          <a:off x="320040" y="266700"/>
          <a:ext cx="8503920" cy="4503420"/>
        </p:xfrm>
        <a:graphic>
          <a:graphicData uri="http://schemas.openxmlformats.org/drawingml/2006/table">
            <a:tbl>
              <a:tblPr firstRow="1" bandRow="1">
                <a:tableStyleId>{5C22544A-7EE6-4342-B048-85BDC9FD1C3A}</a:tableStyleId>
              </a:tblPr>
              <a:tblGrid>
                <a:gridCol w="2125980">
                  <a:extLst>
                    <a:ext uri="{9D8B030D-6E8A-4147-A177-3AD203B41FA5}">
                      <a16:colId xmlns:a16="http://schemas.microsoft.com/office/drawing/2014/main" val="963666824"/>
                    </a:ext>
                  </a:extLst>
                </a:gridCol>
                <a:gridCol w="2125980">
                  <a:extLst>
                    <a:ext uri="{9D8B030D-6E8A-4147-A177-3AD203B41FA5}">
                      <a16:colId xmlns:a16="http://schemas.microsoft.com/office/drawing/2014/main" val="1366188220"/>
                    </a:ext>
                  </a:extLst>
                </a:gridCol>
                <a:gridCol w="2217420">
                  <a:extLst>
                    <a:ext uri="{9D8B030D-6E8A-4147-A177-3AD203B41FA5}">
                      <a16:colId xmlns:a16="http://schemas.microsoft.com/office/drawing/2014/main" val="3568357199"/>
                    </a:ext>
                  </a:extLst>
                </a:gridCol>
                <a:gridCol w="2034540">
                  <a:extLst>
                    <a:ext uri="{9D8B030D-6E8A-4147-A177-3AD203B41FA5}">
                      <a16:colId xmlns:a16="http://schemas.microsoft.com/office/drawing/2014/main" val="979221809"/>
                    </a:ext>
                  </a:extLst>
                </a:gridCol>
              </a:tblGrid>
              <a:tr h="4503420">
                <a:tc>
                  <a:txBody>
                    <a:bodyPr/>
                    <a:lstStyle/>
                    <a:p>
                      <a:pPr algn="ctr"/>
                      <a:r>
                        <a:rPr lang="en-GB" sz="2100"/>
                        <a:t>Group 1</a:t>
                      </a:r>
                    </a:p>
                    <a:p>
                      <a:pPr algn="ctr"/>
                      <a:endParaRPr lang="en-GB" sz="1500"/>
                    </a:p>
                    <a:p>
                      <a:pPr algn="ctr"/>
                      <a:r>
                        <a:rPr lang="en-US" sz="1500"/>
                        <a:t>The Science of Learning</a:t>
                      </a:r>
                    </a:p>
                    <a:p>
                      <a:pPr algn="ctr"/>
                      <a:r>
                        <a:rPr lang="en-US" sz="1500" b="0"/>
                        <a:t>Author: Deans for Impact</a:t>
                      </a:r>
                    </a:p>
                    <a:p>
                      <a:pPr algn="ctr"/>
                      <a:endParaRPr lang="en-US" sz="1500"/>
                    </a:p>
                    <a:p>
                      <a:pPr algn="ctr"/>
                      <a:endParaRPr lang="en-US" sz="1500"/>
                    </a:p>
                    <a:p>
                      <a:pPr algn="ctr"/>
                      <a:endParaRPr lang="en-US" sz="1500"/>
                    </a:p>
                    <a:p>
                      <a:pPr algn="ctr"/>
                      <a:endParaRPr lang="en-US" sz="1500"/>
                    </a:p>
                    <a:p>
                      <a:pPr algn="ctr"/>
                      <a:endParaRPr lang="en-US" sz="1500"/>
                    </a:p>
                    <a:p>
                      <a:pPr algn="ctr"/>
                      <a:r>
                        <a:rPr lang="en-US" sz="1500"/>
                        <a:t>-------------------------</a:t>
                      </a:r>
                    </a:p>
                    <a:p>
                      <a:pPr algn="ctr"/>
                      <a:endParaRPr lang="en-US" sz="1500"/>
                    </a:p>
                    <a:p>
                      <a:pPr algn="ctr"/>
                      <a:r>
                        <a:rPr lang="en-US" sz="1500"/>
                        <a:t>The Great Teacher Toolkit.</a:t>
                      </a:r>
                    </a:p>
                    <a:p>
                      <a:pPr algn="ctr"/>
                      <a:r>
                        <a:rPr lang="en-US" sz="1400" b="0"/>
                        <a:t>Author: Coe, R., Rauch, C. J., </a:t>
                      </a:r>
                      <a:r>
                        <a:rPr lang="en-US" sz="1400" b="0" err="1"/>
                        <a:t>KIme</a:t>
                      </a:r>
                      <a:r>
                        <a:rPr lang="en-US" sz="1400" b="0"/>
                        <a:t>, S. and Singleton, D</a:t>
                      </a:r>
                      <a:r>
                        <a:rPr lang="en-US" sz="1400"/>
                        <a:t>.</a:t>
                      </a:r>
                    </a:p>
                    <a:p>
                      <a:pPr algn="ctr"/>
                      <a:endParaRPr lang="en-GB" sz="1400"/>
                    </a:p>
                  </a:txBody>
                  <a:tcPr marL="68580" marR="68580" marT="34290" marB="34290">
                    <a:solidFill>
                      <a:schemeClr val="accent2"/>
                    </a:solidFill>
                  </a:tcPr>
                </a:tc>
                <a:tc>
                  <a:txBody>
                    <a:bodyPr/>
                    <a:lstStyle/>
                    <a:p>
                      <a:pPr algn="ctr"/>
                      <a:r>
                        <a:rPr lang="en-GB" sz="2100"/>
                        <a:t>Group 2</a:t>
                      </a:r>
                    </a:p>
                    <a:p>
                      <a:pPr algn="ctr"/>
                      <a:endParaRPr lang="en-US" sz="1500"/>
                    </a:p>
                    <a:p>
                      <a:pPr algn="ctr"/>
                      <a:r>
                        <a:rPr lang="en-US" sz="1500"/>
                        <a:t>Principles of Instruction: Research-based </a:t>
                      </a:r>
                      <a:r>
                        <a:rPr lang="en-US" sz="1500" err="1"/>
                        <a:t>stratergies</a:t>
                      </a:r>
                      <a:r>
                        <a:rPr lang="en-US" sz="1500"/>
                        <a:t> that all teachers should know.</a:t>
                      </a:r>
                    </a:p>
                    <a:p>
                      <a:pPr algn="ctr"/>
                      <a:r>
                        <a:rPr lang="en-US" sz="1500" b="0"/>
                        <a:t>Author: </a:t>
                      </a:r>
                      <a:r>
                        <a:rPr lang="en-US" sz="1500" b="0" err="1"/>
                        <a:t>Rosenshine</a:t>
                      </a:r>
                      <a:r>
                        <a:rPr lang="en-US" sz="1500" b="0"/>
                        <a:t>, B.</a:t>
                      </a:r>
                    </a:p>
                    <a:p>
                      <a:pPr algn="ctr"/>
                      <a:endParaRPr lang="en-US" sz="1500"/>
                    </a:p>
                    <a:p>
                      <a:pPr algn="ctr"/>
                      <a:endParaRPr lang="en-US" sz="1500"/>
                    </a:p>
                    <a:p>
                      <a:pPr algn="ctr"/>
                      <a:r>
                        <a:rPr lang="en-US" sz="1500"/>
                        <a:t>-------------------------</a:t>
                      </a:r>
                    </a:p>
                    <a:p>
                      <a:pPr algn="ctr"/>
                      <a:endParaRPr lang="en-US" sz="1500"/>
                    </a:p>
                    <a:p>
                      <a:pPr algn="ctr"/>
                      <a:r>
                        <a:rPr lang="en-US" sz="1500"/>
                        <a:t>What makes great Teaching? Review of the underpinning research.</a:t>
                      </a:r>
                    </a:p>
                    <a:p>
                      <a:pPr algn="ctr"/>
                      <a:r>
                        <a:rPr lang="en-US" sz="1500" b="0"/>
                        <a:t>Author: Coe, R., </a:t>
                      </a:r>
                      <a:r>
                        <a:rPr lang="en-US" sz="1500" b="0" err="1"/>
                        <a:t>Aloisi</a:t>
                      </a:r>
                      <a:r>
                        <a:rPr lang="en-US" sz="1500" b="0"/>
                        <a:t>, C.</a:t>
                      </a:r>
                    </a:p>
                    <a:p>
                      <a:pPr algn="ctr"/>
                      <a:endParaRPr lang="en-GB" sz="2100"/>
                    </a:p>
                  </a:txBody>
                  <a:tcPr marL="68580" marR="68580" marT="34290" marB="34290">
                    <a:solidFill>
                      <a:schemeClr val="accent2"/>
                    </a:solidFill>
                  </a:tcPr>
                </a:tc>
                <a:tc>
                  <a:txBody>
                    <a:bodyPr/>
                    <a:lstStyle/>
                    <a:p>
                      <a:pPr algn="ctr"/>
                      <a:r>
                        <a:rPr lang="en-GB" sz="2100"/>
                        <a:t>Group 3</a:t>
                      </a:r>
                    </a:p>
                    <a:p>
                      <a:pPr algn="ctr"/>
                      <a:endParaRPr lang="en-GB" sz="1500"/>
                    </a:p>
                    <a:p>
                      <a:pPr algn="ctr"/>
                      <a:r>
                        <a:rPr lang="en-US" sz="1500"/>
                        <a:t>Centre for Education Statistics and Evaluation (2017) Cognitive load theory</a:t>
                      </a:r>
                    </a:p>
                    <a:p>
                      <a:pPr algn="ctr"/>
                      <a:r>
                        <a:rPr lang="en-US" sz="1500" b="0"/>
                        <a:t>Author: Centre for Education Statistics and Evaluation</a:t>
                      </a:r>
                      <a:endParaRPr lang="en-GB" sz="1500" b="0"/>
                    </a:p>
                    <a:p>
                      <a:pPr algn="ctr"/>
                      <a:r>
                        <a:rPr lang="en-GB" sz="1500"/>
                        <a:t>-------------------------</a:t>
                      </a:r>
                    </a:p>
                    <a:p>
                      <a:pPr algn="ctr"/>
                      <a:endParaRPr lang="en-GB" sz="1500"/>
                    </a:p>
                    <a:p>
                      <a:pPr algn="ctr"/>
                      <a:r>
                        <a:rPr lang="en-US" sz="1500"/>
                        <a:t>Why don't students like school? : a cognitive scientist answers questions about how the mind works and what it means for the classroom</a:t>
                      </a:r>
                    </a:p>
                    <a:p>
                      <a:pPr algn="ctr"/>
                      <a:r>
                        <a:rPr lang="en-US" sz="1500" b="0"/>
                        <a:t>Author: Willingham, Daniel T.,</a:t>
                      </a:r>
                      <a:endParaRPr lang="en-GB" sz="1500" b="0"/>
                    </a:p>
                  </a:txBody>
                  <a:tcPr marL="68580" marR="68580" marT="34290" marB="34290">
                    <a:solidFill>
                      <a:schemeClr val="accent2"/>
                    </a:solidFill>
                  </a:tcPr>
                </a:tc>
                <a:tc>
                  <a:txBody>
                    <a:bodyPr/>
                    <a:lstStyle/>
                    <a:p>
                      <a:pPr algn="ctr"/>
                      <a:r>
                        <a:rPr lang="en-GB" sz="2100"/>
                        <a:t>Group 4</a:t>
                      </a:r>
                    </a:p>
                    <a:p>
                      <a:pPr algn="ctr"/>
                      <a:endParaRPr lang="en-GB" sz="1500"/>
                    </a:p>
                    <a:p>
                      <a:pPr algn="ctr"/>
                      <a:r>
                        <a:rPr lang="en-US" sz="1500"/>
                        <a:t>Classroom assessment: Minute by minute, day by day.</a:t>
                      </a:r>
                    </a:p>
                    <a:p>
                      <a:pPr algn="ctr"/>
                      <a:r>
                        <a:rPr lang="en-US" sz="1500" b="0"/>
                        <a:t>Author: Leahy, S., Lyon, C., Thompson, M. and </a:t>
                      </a:r>
                      <a:r>
                        <a:rPr lang="en-US" sz="1500" b="0" err="1"/>
                        <a:t>Wiliam</a:t>
                      </a:r>
                      <a:r>
                        <a:rPr lang="en-US" sz="1500" b="0"/>
                        <a:t> D.</a:t>
                      </a:r>
                    </a:p>
                    <a:p>
                      <a:pPr algn="ctr"/>
                      <a:endParaRPr lang="en-GB" sz="1500" b="0"/>
                    </a:p>
                    <a:p>
                      <a:pPr algn="ctr"/>
                      <a:r>
                        <a:rPr lang="en-GB" sz="1500"/>
                        <a:t>-------------------------</a:t>
                      </a:r>
                    </a:p>
                    <a:p>
                      <a:pPr algn="ctr"/>
                      <a:endParaRPr lang="en-GB" sz="1500"/>
                    </a:p>
                    <a:p>
                      <a:pPr algn="ctr"/>
                      <a:r>
                        <a:rPr lang="en-US" sz="1500" b="1" i="0" kern="1200">
                          <a:solidFill>
                            <a:schemeClr val="lt1"/>
                          </a:solidFill>
                          <a:effectLst/>
                          <a:latin typeface="+mn-lt"/>
                          <a:ea typeface="+mn-ea"/>
                          <a:cs typeface="+mn-cs"/>
                        </a:rPr>
                        <a:t>Eight ways to promote generative learning.</a:t>
                      </a:r>
                    </a:p>
                    <a:p>
                      <a:pPr algn="ctr" latinLnBrk="1"/>
                      <a:r>
                        <a:rPr lang="en-US" sz="1400" b="0" i="0" kern="1200">
                          <a:solidFill>
                            <a:schemeClr val="lt1"/>
                          </a:solidFill>
                          <a:effectLst/>
                          <a:latin typeface="+mn-lt"/>
                          <a:ea typeface="+mn-ea"/>
                          <a:cs typeface="+mn-cs"/>
                        </a:rPr>
                        <a:t> </a:t>
                      </a:r>
                      <a:r>
                        <a:rPr lang="en-US" sz="1500" b="0" i="0" kern="1200">
                          <a:solidFill>
                            <a:schemeClr val="lt1"/>
                          </a:solidFill>
                          <a:effectLst/>
                          <a:latin typeface="+mn-lt"/>
                          <a:ea typeface="+mn-ea"/>
                          <a:cs typeface="+mn-cs"/>
                        </a:rPr>
                        <a:t>Author:</a:t>
                      </a:r>
                    </a:p>
                    <a:p>
                      <a:pPr algn="ctr" latinLnBrk="1"/>
                      <a:r>
                        <a:rPr lang="en-US" sz="1500" b="0" i="0" kern="1200">
                          <a:solidFill>
                            <a:schemeClr val="lt1"/>
                          </a:solidFill>
                          <a:effectLst/>
                          <a:latin typeface="+mn-lt"/>
                          <a:ea typeface="+mn-ea"/>
                          <a:cs typeface="+mn-cs"/>
                        </a:rPr>
                        <a:t> Fiorella, L., and Mayer, R.</a:t>
                      </a:r>
                    </a:p>
                    <a:p>
                      <a:pPr algn="ctr"/>
                      <a:endParaRPr lang="en-GB" sz="2100"/>
                    </a:p>
                  </a:txBody>
                  <a:tcPr marL="68580" marR="68580" marT="34290" marB="34290">
                    <a:solidFill>
                      <a:schemeClr val="accent2"/>
                    </a:solidFill>
                  </a:tcPr>
                </a:tc>
                <a:extLst>
                  <a:ext uri="{0D108BD9-81ED-4DB2-BD59-A6C34878D82A}">
                    <a16:rowId xmlns:a16="http://schemas.microsoft.com/office/drawing/2014/main" val="4040909981"/>
                  </a:ext>
                </a:extLst>
              </a:tr>
            </a:tbl>
          </a:graphicData>
        </a:graphic>
      </p:graphicFrame>
    </p:spTree>
    <p:extLst>
      <p:ext uri="{BB962C8B-B14F-4D97-AF65-F5344CB8AC3E}">
        <p14:creationId xmlns:p14="http://schemas.microsoft.com/office/powerpoint/2010/main" val="24180914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5824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1199</Words>
  <Application>Microsoft Office PowerPoint</Application>
  <PresentationFormat>On-screen Show (16:9)</PresentationFormat>
  <Paragraphs>215</Paragraphs>
  <Slides>34</Slides>
  <Notes>1</Notes>
  <HiddenSlides>0</HiddenSlides>
  <MMClips>4</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34</vt:i4>
      </vt:variant>
    </vt:vector>
  </HeadingPairs>
  <TitlesOfParts>
    <vt:vector size="41" baseType="lpstr">
      <vt:lpstr>Arial</vt:lpstr>
      <vt:lpstr>Bradley Hand ITC</vt:lpstr>
      <vt:lpstr>Calibri</vt:lpstr>
      <vt:lpstr>Calibri Light</vt:lpstr>
      <vt:lpstr>Franklin Gothic Book</vt:lpstr>
      <vt:lpstr>Office Theme</vt:lpstr>
      <vt:lpstr>1_Office Theme</vt:lpstr>
      <vt:lpstr>ECES7004 Principles of Pedagogy,  Teaching &amp; Learning  Dr. Huw Griffiths   </vt:lpstr>
      <vt:lpstr>Modern Evidence  Informed Teaching</vt:lpstr>
      <vt:lpstr>PowerPoint Presentation</vt:lpstr>
      <vt:lpstr>PowerPoint Presentation</vt:lpstr>
      <vt:lpstr>PowerPoint Presentation</vt:lpstr>
      <vt:lpstr>PowerPoint Presentation</vt:lpstr>
      <vt:lpstr>Definition </vt:lpstr>
      <vt:lpstr>PowerPoint Presentation</vt:lpstr>
      <vt:lpstr>The Science of Learning</vt:lpstr>
      <vt:lpstr>How do students  understand new ideas?</vt:lpstr>
      <vt:lpstr>How do students learn and retain new information?</vt:lpstr>
      <vt:lpstr>PowerPoint Presentation</vt:lpstr>
      <vt:lpstr>PowerPoint Presentation</vt:lpstr>
      <vt:lpstr>PowerPoint Presentation</vt:lpstr>
      <vt:lpstr>PowerPoint Presentation</vt:lpstr>
      <vt:lpstr>Principles of instruction: Research-based stratergies that all teachers should know</vt:lpstr>
      <vt:lpstr>Definition </vt:lpstr>
      <vt:lpstr>PowerPoint Presentation</vt:lpstr>
      <vt:lpstr>PowerPoint Presentation</vt:lpstr>
      <vt:lpstr>PowerPoint Presentation</vt:lpstr>
      <vt:lpstr>PowerPoint Presentation</vt:lpstr>
      <vt:lpstr>PowerPoint Presentation</vt:lpstr>
      <vt:lpstr>Cognitive load theory: Research that teachers really need to understand</vt:lpstr>
      <vt:lpstr>3 Types of Cognitive Load</vt:lpstr>
      <vt:lpstr>Recommendations for the classroom</vt:lpstr>
      <vt:lpstr>PowerPoint Presentation</vt:lpstr>
      <vt:lpstr>PowerPoint Presentation</vt:lpstr>
      <vt:lpstr>Classroom assessment: Minute by minute, day by day</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Huw Griffiths</cp:lastModifiedBy>
  <cp:revision>1</cp:revision>
  <dcterms:created xsi:type="dcterms:W3CDTF">2017-08-01T15:40:51Z</dcterms:created>
  <dcterms:modified xsi:type="dcterms:W3CDTF">2025-12-07T19:25:38Z</dcterms:modified>
</cp:coreProperties>
</file>