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90" r:id="rId2"/>
    <p:sldId id="291" r:id="rId3"/>
    <p:sldId id="265" r:id="rId4"/>
    <p:sldId id="270" r:id="rId5"/>
    <p:sldId id="275" r:id="rId6"/>
    <p:sldId id="281" r:id="rId7"/>
    <p:sldId id="298" r:id="rId8"/>
    <p:sldId id="292" r:id="rId9"/>
    <p:sldId id="288" r:id="rId10"/>
    <p:sldId id="267" r:id="rId11"/>
    <p:sldId id="295" r:id="rId12"/>
    <p:sldId id="294" r:id="rId13"/>
    <p:sldId id="261" r:id="rId14"/>
    <p:sldId id="280" r:id="rId15"/>
    <p:sldId id="263" r:id="rId16"/>
    <p:sldId id="29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3362EB5-8619-47E7-96DC-ABEE4D6391F7}">
          <p14:sldIdLst>
            <p14:sldId id="290"/>
            <p14:sldId id="291"/>
            <p14:sldId id="265"/>
            <p14:sldId id="270"/>
            <p14:sldId id="275"/>
            <p14:sldId id="281"/>
            <p14:sldId id="298"/>
            <p14:sldId id="292"/>
            <p14:sldId id="288"/>
            <p14:sldId id="267"/>
            <p14:sldId id="295"/>
            <p14:sldId id="294"/>
            <p14:sldId id="261"/>
            <p14:sldId id="280"/>
            <p14:sldId id="263"/>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51"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58B09-E809-4828-A523-0FA5BA66C092}" type="doc">
      <dgm:prSet loTypeId="urn:microsoft.com/office/officeart/2005/8/layout/radial6" loCatId="cycle" qsTypeId="urn:microsoft.com/office/officeart/2005/8/quickstyle/3d1" qsCatId="3D" csTypeId="urn:microsoft.com/office/officeart/2005/8/colors/accent1_2" csCatId="accent1" phldr="1"/>
      <dgm:spPr/>
      <dgm:t>
        <a:bodyPr/>
        <a:lstStyle/>
        <a:p>
          <a:endParaRPr lang="en-GB"/>
        </a:p>
      </dgm:t>
    </dgm:pt>
    <dgm:pt modelId="{5F15E43E-4804-4DA4-BECC-B398EB1C8A24}">
      <dgm:prSet phldrT="[Text]" phldr="0"/>
      <dgm:spPr>
        <a:solidFill>
          <a:schemeClr val="accent6">
            <a:lumMod val="50000"/>
          </a:schemeClr>
        </a:solidFill>
      </dgm:spPr>
      <dgm:t>
        <a:bodyPr/>
        <a:lstStyle/>
        <a:p>
          <a:r>
            <a:rPr lang="en-US" dirty="0"/>
            <a:t>AgriLink System Role</a:t>
          </a:r>
          <a:endParaRPr lang="en-GB" dirty="0"/>
        </a:p>
      </dgm:t>
    </dgm:pt>
    <dgm:pt modelId="{010BA62C-627B-4C40-B1DE-3BC958F0D0D8}" type="parTrans" cxnId="{95188259-5679-479E-BF45-D37773D0A806}">
      <dgm:prSet/>
      <dgm:spPr/>
      <dgm:t>
        <a:bodyPr/>
        <a:lstStyle/>
        <a:p>
          <a:endParaRPr lang="en-GB"/>
        </a:p>
      </dgm:t>
    </dgm:pt>
    <dgm:pt modelId="{23084D39-9277-4EFF-B253-0B25C394C689}" type="sibTrans" cxnId="{95188259-5679-479E-BF45-D37773D0A806}">
      <dgm:prSet/>
      <dgm:spPr/>
      <dgm:t>
        <a:bodyPr/>
        <a:lstStyle/>
        <a:p>
          <a:endParaRPr lang="en-GB"/>
        </a:p>
      </dgm:t>
    </dgm:pt>
    <dgm:pt modelId="{ACC9E657-FDC8-44BA-B83C-08442C880168}">
      <dgm:prSet phldrT="[Text]" phldr="0" custT="1"/>
      <dgm:spPr>
        <a:solidFill>
          <a:schemeClr val="accent6">
            <a:lumMod val="50000"/>
          </a:schemeClr>
        </a:solidFill>
      </dgm:spPr>
      <dgm:t>
        <a:bodyPr/>
        <a:lstStyle/>
        <a:p>
          <a:r>
            <a:rPr lang="en-US" sz="1400" dirty="0"/>
            <a:t>Farmer</a:t>
          </a:r>
          <a:endParaRPr lang="en-GB" sz="1800" dirty="0"/>
        </a:p>
      </dgm:t>
    </dgm:pt>
    <dgm:pt modelId="{E78ACF7E-1E37-41A9-9A97-F5E30B04DEFF}" type="parTrans" cxnId="{4451D941-95E4-487A-A2FE-A7B5FDE59CC3}">
      <dgm:prSet/>
      <dgm:spPr/>
      <dgm:t>
        <a:bodyPr/>
        <a:lstStyle/>
        <a:p>
          <a:endParaRPr lang="en-GB"/>
        </a:p>
      </dgm:t>
    </dgm:pt>
    <dgm:pt modelId="{E9114300-17B6-4360-B004-73DA97C102D5}" type="sibTrans" cxnId="{4451D941-95E4-487A-A2FE-A7B5FDE59CC3}">
      <dgm:prSet/>
      <dgm:spPr>
        <a:solidFill>
          <a:schemeClr val="accent6">
            <a:lumMod val="60000"/>
            <a:lumOff val="40000"/>
          </a:schemeClr>
        </a:solidFill>
      </dgm:spPr>
      <dgm:t>
        <a:bodyPr/>
        <a:lstStyle/>
        <a:p>
          <a:endParaRPr lang="en-GB"/>
        </a:p>
      </dgm:t>
    </dgm:pt>
    <dgm:pt modelId="{BDFA5508-4E77-486A-8051-E6CBE058F0F7}">
      <dgm:prSet phldrT="[Text]" phldr="0" custT="1"/>
      <dgm:spPr>
        <a:solidFill>
          <a:schemeClr val="accent6">
            <a:lumMod val="50000"/>
          </a:schemeClr>
        </a:solidFill>
      </dgm:spPr>
      <dgm:t>
        <a:bodyPr/>
        <a:lstStyle/>
        <a:p>
          <a:r>
            <a:rPr lang="en-US" sz="1400" dirty="0"/>
            <a:t>Admin</a:t>
          </a:r>
          <a:endParaRPr lang="en-GB" sz="1100" dirty="0"/>
        </a:p>
      </dgm:t>
    </dgm:pt>
    <dgm:pt modelId="{340DB295-7E1F-4ADD-AE79-5C196E06E120}" type="parTrans" cxnId="{D9C741F5-0144-4842-992B-13E56DF27B49}">
      <dgm:prSet/>
      <dgm:spPr/>
      <dgm:t>
        <a:bodyPr/>
        <a:lstStyle/>
        <a:p>
          <a:endParaRPr lang="en-GB"/>
        </a:p>
      </dgm:t>
    </dgm:pt>
    <dgm:pt modelId="{0048CB11-0ACC-41F4-B055-169E54E62732}" type="sibTrans" cxnId="{D9C741F5-0144-4842-992B-13E56DF27B49}">
      <dgm:prSet/>
      <dgm:spPr>
        <a:solidFill>
          <a:schemeClr val="accent6">
            <a:lumMod val="60000"/>
            <a:lumOff val="40000"/>
          </a:schemeClr>
        </a:solidFill>
      </dgm:spPr>
      <dgm:t>
        <a:bodyPr/>
        <a:lstStyle/>
        <a:p>
          <a:endParaRPr lang="en-GB"/>
        </a:p>
      </dgm:t>
    </dgm:pt>
    <dgm:pt modelId="{0837D1D7-57E5-49D8-9BD5-EC5B3190EA8C}">
      <dgm:prSet phldrT="[Text]" phldr="0" custT="1"/>
      <dgm:spPr>
        <a:solidFill>
          <a:schemeClr val="accent6">
            <a:lumMod val="50000"/>
          </a:schemeClr>
        </a:solidFill>
      </dgm:spPr>
      <dgm:t>
        <a:bodyPr/>
        <a:lstStyle/>
        <a:p>
          <a:r>
            <a:rPr lang="en-US" sz="1100" dirty="0"/>
            <a:t>Anonymous User</a:t>
          </a:r>
          <a:endParaRPr lang="en-GB" sz="1100" dirty="0"/>
        </a:p>
      </dgm:t>
    </dgm:pt>
    <dgm:pt modelId="{7455826F-170D-4796-838C-9378DF54CBE8}" type="parTrans" cxnId="{F745176E-06EB-4FF6-A2C3-FC12A2757A38}">
      <dgm:prSet/>
      <dgm:spPr/>
      <dgm:t>
        <a:bodyPr/>
        <a:lstStyle/>
        <a:p>
          <a:endParaRPr lang="en-GB"/>
        </a:p>
      </dgm:t>
    </dgm:pt>
    <dgm:pt modelId="{44488553-3DF0-4DED-B1CF-29DBBEAA5955}" type="sibTrans" cxnId="{F745176E-06EB-4FF6-A2C3-FC12A2757A38}">
      <dgm:prSet/>
      <dgm:spPr>
        <a:solidFill>
          <a:schemeClr val="accent6">
            <a:lumMod val="60000"/>
            <a:lumOff val="40000"/>
          </a:schemeClr>
        </a:solidFill>
      </dgm:spPr>
      <dgm:t>
        <a:bodyPr/>
        <a:lstStyle/>
        <a:p>
          <a:endParaRPr lang="en-GB"/>
        </a:p>
      </dgm:t>
    </dgm:pt>
    <dgm:pt modelId="{C688BF2C-BBB0-49A8-907C-FFE942F033D4}">
      <dgm:prSet phldrT="[Text]" phldr="0" custT="1"/>
      <dgm:spPr>
        <a:solidFill>
          <a:schemeClr val="accent6">
            <a:lumMod val="50000"/>
          </a:schemeClr>
        </a:solidFill>
      </dgm:spPr>
      <dgm:t>
        <a:bodyPr/>
        <a:lstStyle/>
        <a:p>
          <a:r>
            <a:rPr lang="en-US" sz="1400" dirty="0"/>
            <a:t>Buyer</a:t>
          </a:r>
          <a:endParaRPr lang="en-GB" sz="1100" dirty="0"/>
        </a:p>
      </dgm:t>
    </dgm:pt>
    <dgm:pt modelId="{0E604227-E41B-4CA3-B73D-3E40E513234F}" type="parTrans" cxnId="{287189FD-E345-4CB2-B791-4E66C0075606}">
      <dgm:prSet/>
      <dgm:spPr/>
      <dgm:t>
        <a:bodyPr/>
        <a:lstStyle/>
        <a:p>
          <a:endParaRPr lang="en-GB"/>
        </a:p>
      </dgm:t>
    </dgm:pt>
    <dgm:pt modelId="{DDE667E1-BD98-40E1-B298-2CBAEE92D15A}" type="sibTrans" cxnId="{287189FD-E345-4CB2-B791-4E66C0075606}">
      <dgm:prSet/>
      <dgm:spPr>
        <a:solidFill>
          <a:schemeClr val="accent6">
            <a:lumMod val="60000"/>
            <a:lumOff val="40000"/>
          </a:schemeClr>
        </a:solidFill>
      </dgm:spPr>
      <dgm:t>
        <a:bodyPr/>
        <a:lstStyle/>
        <a:p>
          <a:endParaRPr lang="en-GB"/>
        </a:p>
      </dgm:t>
    </dgm:pt>
    <dgm:pt modelId="{34BB0CA5-D85C-4FFB-8337-FBFD761EA3BB}" type="pres">
      <dgm:prSet presAssocID="{8A558B09-E809-4828-A523-0FA5BA66C092}" presName="Name0" presStyleCnt="0">
        <dgm:presLayoutVars>
          <dgm:chMax val="1"/>
          <dgm:dir/>
          <dgm:animLvl val="ctr"/>
          <dgm:resizeHandles val="exact"/>
        </dgm:presLayoutVars>
      </dgm:prSet>
      <dgm:spPr/>
    </dgm:pt>
    <dgm:pt modelId="{A68CC297-01DD-4EE5-BF2A-E486931DA12B}" type="pres">
      <dgm:prSet presAssocID="{5F15E43E-4804-4DA4-BECC-B398EB1C8A24}" presName="centerShape" presStyleLbl="node0" presStyleIdx="0" presStyleCnt="1" custScaleX="90876" custScaleY="83321"/>
      <dgm:spPr/>
    </dgm:pt>
    <dgm:pt modelId="{28EB38B6-EA4B-4F52-BF8B-DAB036FEABAD}" type="pres">
      <dgm:prSet presAssocID="{ACC9E657-FDC8-44BA-B83C-08442C880168}" presName="node" presStyleLbl="node1" presStyleIdx="0" presStyleCnt="4" custScaleX="86266" custScaleY="77206">
        <dgm:presLayoutVars>
          <dgm:bulletEnabled val="1"/>
        </dgm:presLayoutVars>
      </dgm:prSet>
      <dgm:spPr/>
    </dgm:pt>
    <dgm:pt modelId="{BACDCCAC-214E-4BD8-97B6-A20C3C808E33}" type="pres">
      <dgm:prSet presAssocID="{ACC9E657-FDC8-44BA-B83C-08442C880168}" presName="dummy" presStyleCnt="0"/>
      <dgm:spPr/>
    </dgm:pt>
    <dgm:pt modelId="{AF2DE507-898C-42FB-B54C-D5CE0B423EEA}" type="pres">
      <dgm:prSet presAssocID="{E9114300-17B6-4360-B004-73DA97C102D5}" presName="sibTrans" presStyleLbl="sibTrans2D1" presStyleIdx="0" presStyleCnt="4"/>
      <dgm:spPr/>
    </dgm:pt>
    <dgm:pt modelId="{B48B2FE1-E82E-45B9-AB8B-1C46E07CC37D}" type="pres">
      <dgm:prSet presAssocID="{BDFA5508-4E77-486A-8051-E6CBE058F0F7}" presName="node" presStyleLbl="node1" presStyleIdx="1" presStyleCnt="4" custScaleX="88946" custScaleY="86646">
        <dgm:presLayoutVars>
          <dgm:bulletEnabled val="1"/>
        </dgm:presLayoutVars>
      </dgm:prSet>
      <dgm:spPr/>
    </dgm:pt>
    <dgm:pt modelId="{AF46295F-C402-45D8-9425-88E7C7BB70A6}" type="pres">
      <dgm:prSet presAssocID="{BDFA5508-4E77-486A-8051-E6CBE058F0F7}" presName="dummy" presStyleCnt="0"/>
      <dgm:spPr/>
    </dgm:pt>
    <dgm:pt modelId="{D874CD8A-1658-4A34-9C25-4A78AAE1D991}" type="pres">
      <dgm:prSet presAssocID="{0048CB11-0ACC-41F4-B055-169E54E62732}" presName="sibTrans" presStyleLbl="sibTrans2D1" presStyleIdx="1" presStyleCnt="4"/>
      <dgm:spPr/>
    </dgm:pt>
    <dgm:pt modelId="{12AFB57B-FE22-4546-A50E-72F0B02DA67C}" type="pres">
      <dgm:prSet presAssocID="{0837D1D7-57E5-49D8-9BD5-EC5B3190EA8C}" presName="node" presStyleLbl="node1" presStyleIdx="2" presStyleCnt="4" custScaleX="95735" custScaleY="90595">
        <dgm:presLayoutVars>
          <dgm:bulletEnabled val="1"/>
        </dgm:presLayoutVars>
      </dgm:prSet>
      <dgm:spPr/>
    </dgm:pt>
    <dgm:pt modelId="{0A6E22DE-5382-47E2-ACD3-817744E81ABD}" type="pres">
      <dgm:prSet presAssocID="{0837D1D7-57E5-49D8-9BD5-EC5B3190EA8C}" presName="dummy" presStyleCnt="0"/>
      <dgm:spPr/>
    </dgm:pt>
    <dgm:pt modelId="{C9247238-55CC-4845-9B75-9B01B1009C2F}" type="pres">
      <dgm:prSet presAssocID="{44488553-3DF0-4DED-B1CF-29DBBEAA5955}" presName="sibTrans" presStyleLbl="sibTrans2D1" presStyleIdx="2" presStyleCnt="4"/>
      <dgm:spPr/>
    </dgm:pt>
    <dgm:pt modelId="{4CA1E3AB-6E67-44D5-B10D-C104ED30FC31}" type="pres">
      <dgm:prSet presAssocID="{C688BF2C-BBB0-49A8-907C-FFE942F033D4}" presName="node" presStyleLbl="node1" presStyleIdx="3" presStyleCnt="4" custScaleX="86053" custScaleY="87047">
        <dgm:presLayoutVars>
          <dgm:bulletEnabled val="1"/>
        </dgm:presLayoutVars>
      </dgm:prSet>
      <dgm:spPr/>
    </dgm:pt>
    <dgm:pt modelId="{B5EEC089-CF5D-4EE5-BA43-04BCA38B7CB0}" type="pres">
      <dgm:prSet presAssocID="{C688BF2C-BBB0-49A8-907C-FFE942F033D4}" presName="dummy" presStyleCnt="0"/>
      <dgm:spPr/>
    </dgm:pt>
    <dgm:pt modelId="{79E4668F-26C8-4B54-8D12-1C03CBE71DF1}" type="pres">
      <dgm:prSet presAssocID="{DDE667E1-BD98-40E1-B298-2CBAEE92D15A}" presName="sibTrans" presStyleLbl="sibTrans2D1" presStyleIdx="3" presStyleCnt="4"/>
      <dgm:spPr/>
    </dgm:pt>
  </dgm:ptLst>
  <dgm:cxnLst>
    <dgm:cxn modelId="{8DB14F01-E966-432B-8BA0-6DE6076C66DE}" type="presOf" srcId="{44488553-3DF0-4DED-B1CF-29DBBEAA5955}" destId="{C9247238-55CC-4845-9B75-9B01B1009C2F}" srcOrd="0" destOrd="0" presId="urn:microsoft.com/office/officeart/2005/8/layout/radial6"/>
    <dgm:cxn modelId="{84C0F618-DCDD-4622-BB08-5E365A946166}" type="presOf" srcId="{0048CB11-0ACC-41F4-B055-169E54E62732}" destId="{D874CD8A-1658-4A34-9C25-4A78AAE1D991}" srcOrd="0" destOrd="0" presId="urn:microsoft.com/office/officeart/2005/8/layout/radial6"/>
    <dgm:cxn modelId="{4451D941-95E4-487A-A2FE-A7B5FDE59CC3}" srcId="{5F15E43E-4804-4DA4-BECC-B398EB1C8A24}" destId="{ACC9E657-FDC8-44BA-B83C-08442C880168}" srcOrd="0" destOrd="0" parTransId="{E78ACF7E-1E37-41A9-9A97-F5E30B04DEFF}" sibTransId="{E9114300-17B6-4360-B004-73DA97C102D5}"/>
    <dgm:cxn modelId="{D16D826A-E3AF-41FD-B739-9AEF8C421E6F}" type="presOf" srcId="{DDE667E1-BD98-40E1-B298-2CBAEE92D15A}" destId="{79E4668F-26C8-4B54-8D12-1C03CBE71DF1}" srcOrd="0" destOrd="0" presId="urn:microsoft.com/office/officeart/2005/8/layout/radial6"/>
    <dgm:cxn modelId="{5F8E946B-48E6-4722-A3B8-645317DA6EA0}" type="presOf" srcId="{8A558B09-E809-4828-A523-0FA5BA66C092}" destId="{34BB0CA5-D85C-4FFB-8337-FBFD761EA3BB}" srcOrd="0" destOrd="0" presId="urn:microsoft.com/office/officeart/2005/8/layout/radial6"/>
    <dgm:cxn modelId="{F745176E-06EB-4FF6-A2C3-FC12A2757A38}" srcId="{5F15E43E-4804-4DA4-BECC-B398EB1C8A24}" destId="{0837D1D7-57E5-49D8-9BD5-EC5B3190EA8C}" srcOrd="2" destOrd="0" parTransId="{7455826F-170D-4796-838C-9378DF54CBE8}" sibTransId="{44488553-3DF0-4DED-B1CF-29DBBEAA5955}"/>
    <dgm:cxn modelId="{95188259-5679-479E-BF45-D37773D0A806}" srcId="{8A558B09-E809-4828-A523-0FA5BA66C092}" destId="{5F15E43E-4804-4DA4-BECC-B398EB1C8A24}" srcOrd="0" destOrd="0" parTransId="{010BA62C-627B-4C40-B1DE-3BC958F0D0D8}" sibTransId="{23084D39-9277-4EFF-B253-0B25C394C689}"/>
    <dgm:cxn modelId="{476EAF7E-4098-4F96-A128-F9208D9B70A2}" type="presOf" srcId="{ACC9E657-FDC8-44BA-B83C-08442C880168}" destId="{28EB38B6-EA4B-4F52-BF8B-DAB036FEABAD}" srcOrd="0" destOrd="0" presId="urn:microsoft.com/office/officeart/2005/8/layout/radial6"/>
    <dgm:cxn modelId="{D6CC2787-007D-4930-95A9-9A141B482CFE}" type="presOf" srcId="{C688BF2C-BBB0-49A8-907C-FFE942F033D4}" destId="{4CA1E3AB-6E67-44D5-B10D-C104ED30FC31}" srcOrd="0" destOrd="0" presId="urn:microsoft.com/office/officeart/2005/8/layout/radial6"/>
    <dgm:cxn modelId="{54AC018B-00F4-47A2-9378-3B7D3A16054D}" type="presOf" srcId="{BDFA5508-4E77-486A-8051-E6CBE058F0F7}" destId="{B48B2FE1-E82E-45B9-AB8B-1C46E07CC37D}" srcOrd="0" destOrd="0" presId="urn:microsoft.com/office/officeart/2005/8/layout/radial6"/>
    <dgm:cxn modelId="{7E3716AD-57F4-48EE-B974-682D17650278}" type="presOf" srcId="{E9114300-17B6-4360-B004-73DA97C102D5}" destId="{AF2DE507-898C-42FB-B54C-D5CE0B423EEA}" srcOrd="0" destOrd="0" presId="urn:microsoft.com/office/officeart/2005/8/layout/radial6"/>
    <dgm:cxn modelId="{8361FDD2-CCAC-4D93-914C-C0D5B38AE2F0}" type="presOf" srcId="{0837D1D7-57E5-49D8-9BD5-EC5B3190EA8C}" destId="{12AFB57B-FE22-4546-A50E-72F0B02DA67C}" srcOrd="0" destOrd="0" presId="urn:microsoft.com/office/officeart/2005/8/layout/radial6"/>
    <dgm:cxn modelId="{A2516FE5-6646-49ED-A885-C0224B556EF3}" type="presOf" srcId="{5F15E43E-4804-4DA4-BECC-B398EB1C8A24}" destId="{A68CC297-01DD-4EE5-BF2A-E486931DA12B}" srcOrd="0" destOrd="0" presId="urn:microsoft.com/office/officeart/2005/8/layout/radial6"/>
    <dgm:cxn modelId="{D9C741F5-0144-4842-992B-13E56DF27B49}" srcId="{5F15E43E-4804-4DA4-BECC-B398EB1C8A24}" destId="{BDFA5508-4E77-486A-8051-E6CBE058F0F7}" srcOrd="1" destOrd="0" parTransId="{340DB295-7E1F-4ADD-AE79-5C196E06E120}" sibTransId="{0048CB11-0ACC-41F4-B055-169E54E62732}"/>
    <dgm:cxn modelId="{287189FD-E345-4CB2-B791-4E66C0075606}" srcId="{5F15E43E-4804-4DA4-BECC-B398EB1C8A24}" destId="{C688BF2C-BBB0-49A8-907C-FFE942F033D4}" srcOrd="3" destOrd="0" parTransId="{0E604227-E41B-4CA3-B73D-3E40E513234F}" sibTransId="{DDE667E1-BD98-40E1-B298-2CBAEE92D15A}"/>
    <dgm:cxn modelId="{4479E7CE-D999-4ACA-A04D-2DBF71D0D9B2}" type="presParOf" srcId="{34BB0CA5-D85C-4FFB-8337-FBFD761EA3BB}" destId="{A68CC297-01DD-4EE5-BF2A-E486931DA12B}" srcOrd="0" destOrd="0" presId="urn:microsoft.com/office/officeart/2005/8/layout/radial6"/>
    <dgm:cxn modelId="{7746081E-82D3-44CF-984B-EE96E44DC829}" type="presParOf" srcId="{34BB0CA5-D85C-4FFB-8337-FBFD761EA3BB}" destId="{28EB38B6-EA4B-4F52-BF8B-DAB036FEABAD}" srcOrd="1" destOrd="0" presId="urn:microsoft.com/office/officeart/2005/8/layout/radial6"/>
    <dgm:cxn modelId="{3EEC0750-F3E8-4BA9-AFBF-C2B1A32EB944}" type="presParOf" srcId="{34BB0CA5-D85C-4FFB-8337-FBFD761EA3BB}" destId="{BACDCCAC-214E-4BD8-97B6-A20C3C808E33}" srcOrd="2" destOrd="0" presId="urn:microsoft.com/office/officeart/2005/8/layout/radial6"/>
    <dgm:cxn modelId="{CE79F2D4-282E-447C-B11E-16EE5BA5D419}" type="presParOf" srcId="{34BB0CA5-D85C-4FFB-8337-FBFD761EA3BB}" destId="{AF2DE507-898C-42FB-B54C-D5CE0B423EEA}" srcOrd="3" destOrd="0" presId="urn:microsoft.com/office/officeart/2005/8/layout/radial6"/>
    <dgm:cxn modelId="{7D42E427-9ABA-4C30-8374-96EEFDBBF4B3}" type="presParOf" srcId="{34BB0CA5-D85C-4FFB-8337-FBFD761EA3BB}" destId="{B48B2FE1-E82E-45B9-AB8B-1C46E07CC37D}" srcOrd="4" destOrd="0" presId="urn:microsoft.com/office/officeart/2005/8/layout/radial6"/>
    <dgm:cxn modelId="{0A7D703C-D1E6-4A7A-9B4D-9911C85293D2}" type="presParOf" srcId="{34BB0CA5-D85C-4FFB-8337-FBFD761EA3BB}" destId="{AF46295F-C402-45D8-9425-88E7C7BB70A6}" srcOrd="5" destOrd="0" presId="urn:microsoft.com/office/officeart/2005/8/layout/radial6"/>
    <dgm:cxn modelId="{A0D61354-C77B-4107-BFDE-A8D1C275533A}" type="presParOf" srcId="{34BB0CA5-D85C-4FFB-8337-FBFD761EA3BB}" destId="{D874CD8A-1658-4A34-9C25-4A78AAE1D991}" srcOrd="6" destOrd="0" presId="urn:microsoft.com/office/officeart/2005/8/layout/radial6"/>
    <dgm:cxn modelId="{FEE88B95-A324-48C4-A815-7323D95353A1}" type="presParOf" srcId="{34BB0CA5-D85C-4FFB-8337-FBFD761EA3BB}" destId="{12AFB57B-FE22-4546-A50E-72F0B02DA67C}" srcOrd="7" destOrd="0" presId="urn:microsoft.com/office/officeart/2005/8/layout/radial6"/>
    <dgm:cxn modelId="{53C4BEEF-87B0-4DBF-B818-A21E2BC4DC82}" type="presParOf" srcId="{34BB0CA5-D85C-4FFB-8337-FBFD761EA3BB}" destId="{0A6E22DE-5382-47E2-ACD3-817744E81ABD}" srcOrd="8" destOrd="0" presId="urn:microsoft.com/office/officeart/2005/8/layout/radial6"/>
    <dgm:cxn modelId="{F1501921-66D0-4345-805B-2DCA7069451C}" type="presParOf" srcId="{34BB0CA5-D85C-4FFB-8337-FBFD761EA3BB}" destId="{C9247238-55CC-4845-9B75-9B01B1009C2F}" srcOrd="9" destOrd="0" presId="urn:microsoft.com/office/officeart/2005/8/layout/radial6"/>
    <dgm:cxn modelId="{C32A9C82-A279-4AD3-9983-9D3F52EAF489}" type="presParOf" srcId="{34BB0CA5-D85C-4FFB-8337-FBFD761EA3BB}" destId="{4CA1E3AB-6E67-44D5-B10D-C104ED30FC31}" srcOrd="10" destOrd="0" presId="urn:microsoft.com/office/officeart/2005/8/layout/radial6"/>
    <dgm:cxn modelId="{78D01685-25A3-4AE9-AB7F-6FFC63F3BBEA}" type="presParOf" srcId="{34BB0CA5-D85C-4FFB-8337-FBFD761EA3BB}" destId="{B5EEC089-CF5D-4EE5-BA43-04BCA38B7CB0}" srcOrd="11" destOrd="0" presId="urn:microsoft.com/office/officeart/2005/8/layout/radial6"/>
    <dgm:cxn modelId="{680A4162-44EE-415B-B615-9A6B09D801CC}" type="presParOf" srcId="{34BB0CA5-D85C-4FFB-8337-FBFD761EA3BB}" destId="{79E4668F-26C8-4B54-8D12-1C03CBE71DF1}"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4668F-26C8-4B54-8D12-1C03CBE71DF1}">
      <dsp:nvSpPr>
        <dsp:cNvPr id="0" name=""/>
        <dsp:cNvSpPr/>
      </dsp:nvSpPr>
      <dsp:spPr>
        <a:xfrm>
          <a:off x="1306077" y="420442"/>
          <a:ext cx="3019554" cy="3019554"/>
        </a:xfrm>
        <a:prstGeom prst="blockArc">
          <a:avLst>
            <a:gd name="adj1" fmla="val 10800000"/>
            <a:gd name="adj2" fmla="val 162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9247238-55CC-4845-9B75-9B01B1009C2F}">
      <dsp:nvSpPr>
        <dsp:cNvPr id="0" name=""/>
        <dsp:cNvSpPr/>
      </dsp:nvSpPr>
      <dsp:spPr>
        <a:xfrm>
          <a:off x="1306077" y="420442"/>
          <a:ext cx="3019554" cy="3019554"/>
        </a:xfrm>
        <a:prstGeom prst="blockArc">
          <a:avLst>
            <a:gd name="adj1" fmla="val 5400000"/>
            <a:gd name="adj2" fmla="val 108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74CD8A-1658-4A34-9C25-4A78AAE1D991}">
      <dsp:nvSpPr>
        <dsp:cNvPr id="0" name=""/>
        <dsp:cNvSpPr/>
      </dsp:nvSpPr>
      <dsp:spPr>
        <a:xfrm>
          <a:off x="1306077" y="420442"/>
          <a:ext cx="3019554" cy="3019554"/>
        </a:xfrm>
        <a:prstGeom prst="blockArc">
          <a:avLst>
            <a:gd name="adj1" fmla="val 0"/>
            <a:gd name="adj2" fmla="val 54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F2DE507-898C-42FB-B54C-D5CE0B423EEA}">
      <dsp:nvSpPr>
        <dsp:cNvPr id="0" name=""/>
        <dsp:cNvSpPr/>
      </dsp:nvSpPr>
      <dsp:spPr>
        <a:xfrm>
          <a:off x="1306077" y="420442"/>
          <a:ext cx="3019554" cy="3019554"/>
        </a:xfrm>
        <a:prstGeom prst="blockArc">
          <a:avLst>
            <a:gd name="adj1" fmla="val 16200000"/>
            <a:gd name="adj2" fmla="val 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68CC297-01DD-4EE5-BF2A-E486931DA12B}">
      <dsp:nvSpPr>
        <dsp:cNvPr id="0" name=""/>
        <dsp:cNvSpPr/>
      </dsp:nvSpPr>
      <dsp:spPr>
        <a:xfrm>
          <a:off x="2183915" y="1350816"/>
          <a:ext cx="1263878" cy="1158805"/>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AgriLink System Role</a:t>
          </a:r>
          <a:endParaRPr lang="en-GB" sz="1800" kern="1200" dirty="0"/>
        </a:p>
      </dsp:txBody>
      <dsp:txXfrm>
        <a:off x="2369006" y="1520519"/>
        <a:ext cx="893696" cy="819399"/>
      </dsp:txXfrm>
    </dsp:sp>
    <dsp:sp modelId="{28EB38B6-EA4B-4F52-BF8B-DAB036FEABAD}">
      <dsp:nvSpPr>
        <dsp:cNvPr id="0" name=""/>
        <dsp:cNvSpPr/>
      </dsp:nvSpPr>
      <dsp:spPr>
        <a:xfrm>
          <a:off x="2395937" y="79673"/>
          <a:ext cx="839834" cy="751631"/>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Farmer</a:t>
          </a:r>
          <a:endParaRPr lang="en-GB" sz="1800" kern="1200" dirty="0"/>
        </a:p>
      </dsp:txBody>
      <dsp:txXfrm>
        <a:off x="2518928" y="189747"/>
        <a:ext cx="593852" cy="531483"/>
      </dsp:txXfrm>
    </dsp:sp>
    <dsp:sp modelId="{B48B2FE1-E82E-45B9-AB8B-1C46E07CC37D}">
      <dsp:nvSpPr>
        <dsp:cNvPr id="0" name=""/>
        <dsp:cNvSpPr/>
      </dsp:nvSpPr>
      <dsp:spPr>
        <a:xfrm>
          <a:off x="3857622" y="1508452"/>
          <a:ext cx="865925" cy="843534"/>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Admin</a:t>
          </a:r>
          <a:endParaRPr lang="en-GB" sz="1100" kern="1200" dirty="0"/>
        </a:p>
      </dsp:txBody>
      <dsp:txXfrm>
        <a:off x="3984434" y="1631985"/>
        <a:ext cx="612301" cy="596468"/>
      </dsp:txXfrm>
    </dsp:sp>
    <dsp:sp modelId="{12AFB57B-FE22-4546-A50E-72F0B02DA67C}">
      <dsp:nvSpPr>
        <dsp:cNvPr id="0" name=""/>
        <dsp:cNvSpPr/>
      </dsp:nvSpPr>
      <dsp:spPr>
        <a:xfrm>
          <a:off x="2349845" y="2963960"/>
          <a:ext cx="932019" cy="881979"/>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Anonymous User</a:t>
          </a:r>
          <a:endParaRPr lang="en-GB" sz="1100" kern="1200" dirty="0"/>
        </a:p>
      </dsp:txBody>
      <dsp:txXfrm>
        <a:off x="2486336" y="3093123"/>
        <a:ext cx="659037" cy="623653"/>
      </dsp:txXfrm>
    </dsp:sp>
    <dsp:sp modelId="{4CA1E3AB-6E67-44D5-B10D-C104ED30FC31}">
      <dsp:nvSpPr>
        <dsp:cNvPr id="0" name=""/>
        <dsp:cNvSpPr/>
      </dsp:nvSpPr>
      <dsp:spPr>
        <a:xfrm>
          <a:off x="922244" y="1506500"/>
          <a:ext cx="837761" cy="847438"/>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Buyer</a:t>
          </a:r>
          <a:endParaRPr lang="en-GB" sz="1100" kern="1200" dirty="0"/>
        </a:p>
      </dsp:txBody>
      <dsp:txXfrm>
        <a:off x="1044931" y="1630604"/>
        <a:ext cx="592387" cy="59923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92FBF6-76A8-4748-B41C-2C295A630F71}"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F8D81-25BA-4558-B6F6-DB41ED00ADF3}" type="slidenum">
              <a:rPr lang="en-GB" smtClean="0"/>
              <a:t>‹#›</a:t>
            </a:fld>
            <a:endParaRPr lang="en-GB"/>
          </a:p>
        </p:txBody>
      </p:sp>
    </p:spTree>
    <p:extLst>
      <p:ext uri="{BB962C8B-B14F-4D97-AF65-F5344CB8AC3E}">
        <p14:creationId xmlns:p14="http://schemas.microsoft.com/office/powerpoint/2010/main" val="82977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566AE-EF8B-515F-6065-BEE2CC4F7A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28E780-7656-2F0D-5D0C-CB839BE89EF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D9ECAB6-8D6C-2F0A-84DA-D5E547D94B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9C77A6-6A8A-CED0-503B-0C161D587260}"/>
              </a:ext>
            </a:extLst>
          </p:cNvPr>
          <p:cNvSpPr>
            <a:spLocks noGrp="1"/>
          </p:cNvSpPr>
          <p:nvPr>
            <p:ph type="sldNum" sz="quarter" idx="5"/>
          </p:nvPr>
        </p:nvSpPr>
        <p:spPr/>
        <p:txBody>
          <a:bodyPr/>
          <a:lstStyle/>
          <a:p>
            <a:fld id="{86CF8D81-25BA-4558-B6F6-DB41ED00ADF3}" type="slidenum">
              <a:rPr lang="en-GB" smtClean="0"/>
              <a:t>2</a:t>
            </a:fld>
            <a:endParaRPr lang="en-GB"/>
          </a:p>
        </p:txBody>
      </p:sp>
    </p:spTree>
    <p:extLst>
      <p:ext uri="{BB962C8B-B14F-4D97-AF65-F5344CB8AC3E}">
        <p14:creationId xmlns:p14="http://schemas.microsoft.com/office/powerpoint/2010/main" val="390879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4</a:t>
            </a:fld>
            <a:endParaRPr lang="en-GB"/>
          </a:p>
        </p:txBody>
      </p:sp>
    </p:spTree>
    <p:extLst>
      <p:ext uri="{BB962C8B-B14F-4D97-AF65-F5344CB8AC3E}">
        <p14:creationId xmlns:p14="http://schemas.microsoft.com/office/powerpoint/2010/main" val="3712459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6</a:t>
            </a:fld>
            <a:endParaRPr lang="en-GB"/>
          </a:p>
        </p:txBody>
      </p:sp>
    </p:spTree>
    <p:extLst>
      <p:ext uri="{BB962C8B-B14F-4D97-AF65-F5344CB8AC3E}">
        <p14:creationId xmlns:p14="http://schemas.microsoft.com/office/powerpoint/2010/main" val="367553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AgriLink System Architecture shows how the platform combines various components to provide a smooth experience for farmers, buyers, and administrators. At the </a:t>
            </a:r>
            <a:r>
              <a:rPr lang="en-US" dirty="0" err="1"/>
              <a:t>centre</a:t>
            </a:r>
            <a:r>
              <a:rPr lang="en-US" dirty="0"/>
              <a:t>, users interact with the Application Frontend, built with HTML, CSS, and JavaScript, deployed via XAMPP to ensure responsiveness and accessibility. All user requests are managed by the Main Service, developed in PHP (Laravel), which handles authentication, product listings, orders, and internal API communications.</a:t>
            </a:r>
          </a:p>
          <a:p>
            <a:endParaRPr lang="en-US" dirty="0"/>
          </a:p>
          <a:p>
            <a:r>
              <a:rPr lang="en-US" dirty="0"/>
              <a:t>Data operations are carried out through the Database Server, implemented using MySQL (phpMyAdmin), which securely stores information about users, products, orders, and reviews. The Security module enforces HTTPS/TLS encryption, JWT authentication, and role-based access control to protect data integrity and privacy.</a:t>
            </a:r>
          </a:p>
          <a:p>
            <a:endParaRPr lang="en-US" dirty="0"/>
          </a:p>
          <a:p>
            <a:r>
              <a:rPr lang="en-US" dirty="0"/>
              <a:t>For insights and system analysis, Monitoring and Reporting are accomplished through Power BI dashboards that display sales trends, user activity, and performance metrics. This layered design supports scalability, reliability, and ease of maintenance for the AgriLink application.</a:t>
            </a:r>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11</a:t>
            </a:fld>
            <a:endParaRPr lang="en-GB"/>
          </a:p>
        </p:txBody>
      </p:sp>
    </p:spTree>
    <p:extLst>
      <p:ext uri="{BB962C8B-B14F-4D97-AF65-F5344CB8AC3E}">
        <p14:creationId xmlns:p14="http://schemas.microsoft.com/office/powerpoint/2010/main" val="1810987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792F-03BF-1E93-C213-72AE0F6967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8D6173-6898-441D-8FC1-0B523BF337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4C316A-7D3C-083F-EA39-97FB5A8A2EAE}"/>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DF38D62B-A809-8D70-CC45-66430DAF58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02A86-7437-3F4C-0458-6DCB65AEE74B}"/>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71677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8CA78-6CA6-F0EF-B879-56AFCDE395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6BCC6-2986-120E-5BAF-99A889A21E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1256E-D5F3-D92F-060C-44C8188DA270}"/>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5A979D1A-A27E-D774-9FFC-90E22C748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CE28D-3D00-48CD-2587-E911FAB717E6}"/>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579840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1B04-BDD4-0600-4A91-A35715C44B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26A9AB-AEBB-447D-F809-0995B00B15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D1EEEE-21D8-19FF-A21E-81EDE97D4CA1}"/>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6BE6C35F-6851-D8FB-5288-C4F3C6A39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C8822A-5F20-1D53-B5C5-EDEA883831AA}"/>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345553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EA1C-F162-7EB3-FF0E-2B05742605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643F9-358A-9714-41C1-EBBEBFECAD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88990D-851F-74A3-6E66-41ECF9FB3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03C86A-5423-5CF9-47AB-450A3DC87AE7}"/>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6" name="Footer Placeholder 5">
            <a:extLst>
              <a:ext uri="{FF2B5EF4-FFF2-40B4-BE49-F238E27FC236}">
                <a16:creationId xmlns:a16="http://schemas.microsoft.com/office/drawing/2014/main" id="{967A2B19-6358-C7BC-69C1-908DB295BD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CBE27-2295-9E15-3756-79089D647A32}"/>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935550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2C91-7069-CF6D-04AA-76C66A1F79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C84CC3-6129-6A0B-B28F-F43DC603ED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0E1DA8-7BC3-CB47-70A7-74DEEA029C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A7BC5-1310-F8FB-C721-4DD3977926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8C7170-CE85-0390-CC58-8CE2DA6FA4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D32B2F-E55C-24D3-5161-487782EC0A66}"/>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8" name="Footer Placeholder 7">
            <a:extLst>
              <a:ext uri="{FF2B5EF4-FFF2-40B4-BE49-F238E27FC236}">
                <a16:creationId xmlns:a16="http://schemas.microsoft.com/office/drawing/2014/main" id="{71448A90-737F-8267-1600-E65B6488DB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43AEEA-27A9-C200-44E6-5B9DB9129EAC}"/>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030699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4A59-DFCE-8A0C-87E3-CE083B0A9A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71593B-2F5A-FD23-BD5E-F12583D04602}"/>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4" name="Footer Placeholder 3">
            <a:extLst>
              <a:ext uri="{FF2B5EF4-FFF2-40B4-BE49-F238E27FC236}">
                <a16:creationId xmlns:a16="http://schemas.microsoft.com/office/drawing/2014/main" id="{C7914AF6-0426-E290-1862-52D6ED7A8B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DA03D1-57E8-F0E0-A0DE-54EE7D697BA7}"/>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66404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7C9320-C4C1-476E-1DFF-9DB32AAFA37C}"/>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3" name="Footer Placeholder 2">
            <a:extLst>
              <a:ext uri="{FF2B5EF4-FFF2-40B4-BE49-F238E27FC236}">
                <a16:creationId xmlns:a16="http://schemas.microsoft.com/office/drawing/2014/main" id="{3BDE7025-F2A1-8B50-E3C8-3C59CB2B59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A6C81A-AF4C-E2A9-8F04-B287DB600D3C}"/>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39989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F090C-716A-D060-32DE-E6F1D66204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1AEFF8-117C-1D86-D728-25DE968B1F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751396-3873-D24C-EBD4-913057C7E2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87E1E8-D850-D581-68E3-20632F687323}"/>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6" name="Footer Placeholder 5">
            <a:extLst>
              <a:ext uri="{FF2B5EF4-FFF2-40B4-BE49-F238E27FC236}">
                <a16:creationId xmlns:a16="http://schemas.microsoft.com/office/drawing/2014/main" id="{0672DD4A-C68A-62DD-6AED-0C8834563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53657-C570-F75E-63AD-DC2FBB5401A1}"/>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03742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2BFFB-9DAD-C497-2E61-964EC93725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53733E-C252-7059-164A-68B4611291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148B50-630E-1BF7-A529-A0E3D36F6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C42A85-CF4E-F50D-C7F8-62BA2C2D7BDC}"/>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6" name="Footer Placeholder 5">
            <a:extLst>
              <a:ext uri="{FF2B5EF4-FFF2-40B4-BE49-F238E27FC236}">
                <a16:creationId xmlns:a16="http://schemas.microsoft.com/office/drawing/2014/main" id="{CA6C24E9-5114-6726-B74B-8DA0489CD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B7A4A-BEC1-79DE-7173-F74332706011}"/>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492287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F76FB-AF8A-8BC8-1665-B0843D0347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5EFDDC-E05E-4F67-1F53-D2C81E101B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28D68-37DD-7F0D-0596-E7A65A91C515}"/>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C8F70A89-BFDC-B94C-4B5B-7DA046CD9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888C8-F75A-0B5C-A4C2-8259449BFA22}"/>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8428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D58D91-85AC-321F-48B8-A8ED76F2DD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FDC9ED-AC63-F67B-4DF5-1039A61FA3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B62942-5251-44EC-5632-C1E8BF8D864C}"/>
              </a:ext>
            </a:extLst>
          </p:cNvPr>
          <p:cNvSpPr>
            <a:spLocks noGrp="1"/>
          </p:cNvSpPr>
          <p:nvPr>
            <p:ph type="dt" sz="half" idx="10"/>
          </p:nvPr>
        </p:nvSpPr>
        <p:spPr/>
        <p:txBody>
          <a:body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72ABE71C-D61E-7703-DB57-CAEAFE38A6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48579-A464-1BF1-88F3-BED25A18159D}"/>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25635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FCEBF7-1BA0-FD3B-558F-6610BDF668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27E656-F9F1-D376-5E25-E592564594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BD528-8ED6-8E66-6387-5C0294F1DE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A0F5FB-98B4-4B21-A183-022D250DCDCE}" type="datetimeFigureOut">
              <a:rPr lang="en-GB" smtClean="0"/>
              <a:t>28/10/2025</a:t>
            </a:fld>
            <a:endParaRPr lang="en-GB"/>
          </a:p>
        </p:txBody>
      </p:sp>
      <p:sp>
        <p:nvSpPr>
          <p:cNvPr id="5" name="Footer Placeholder 4">
            <a:extLst>
              <a:ext uri="{FF2B5EF4-FFF2-40B4-BE49-F238E27FC236}">
                <a16:creationId xmlns:a16="http://schemas.microsoft.com/office/drawing/2014/main" id="{DCD8E231-4708-8B3A-F344-F8289464B0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79CC5A-3BE1-C3B9-AFD8-5DF6B2BD16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4C5BAF-EB53-4308-8DA5-0293934D9BA8}" type="slidenum">
              <a:rPr lang="en-GB" smtClean="0"/>
              <a:t>‹#›</a:t>
            </a:fld>
            <a:endParaRPr lang="en-GB"/>
          </a:p>
        </p:txBody>
      </p:sp>
    </p:spTree>
    <p:extLst>
      <p:ext uri="{BB962C8B-B14F-4D97-AF65-F5344CB8AC3E}">
        <p14:creationId xmlns:p14="http://schemas.microsoft.com/office/powerpoint/2010/main" val="2834810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AD75D-48AA-80FB-5D09-17892DE48E4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0807B69-D2A0-C232-938A-8D073C98D1B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43883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BD195-2453-8AC5-4B7B-96E33AB4B8C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F7B4327-AE07-0582-BA68-DF97D20D7E21}"/>
              </a:ext>
            </a:extLst>
          </p:cNvPr>
          <p:cNvPicPr>
            <a:picLocks noChangeAspect="1"/>
          </p:cNvPicPr>
          <p:nvPr/>
        </p:nvPicPr>
        <p:blipFill>
          <a:blip r:embed="rId3"/>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98CEB477-4C02-BB25-24E0-ADAB244C8840}"/>
              </a:ext>
            </a:extLst>
          </p:cNvPr>
          <p:cNvGrpSpPr/>
          <p:nvPr/>
        </p:nvGrpSpPr>
        <p:grpSpPr>
          <a:xfrm>
            <a:off x="1272707" y="2230592"/>
            <a:ext cx="3258205" cy="3693319"/>
            <a:chOff x="505452" y="1983599"/>
            <a:chExt cx="3258205" cy="3693319"/>
          </a:xfrm>
        </p:grpSpPr>
        <p:sp>
          <p:nvSpPr>
            <p:cNvPr id="4" name="TextBox 3">
              <a:extLst>
                <a:ext uri="{FF2B5EF4-FFF2-40B4-BE49-F238E27FC236}">
                  <a16:creationId xmlns:a16="http://schemas.microsoft.com/office/drawing/2014/main" id="{FFB480A6-947B-DDB3-BAAB-407FF9F7A3E4}"/>
                </a:ext>
              </a:extLst>
            </p:cNvPr>
            <p:cNvSpPr txBox="1"/>
            <p:nvPr/>
          </p:nvSpPr>
          <p:spPr>
            <a:xfrm>
              <a:off x="505452" y="1983599"/>
              <a:ext cx="3258205" cy="3693319"/>
            </a:xfrm>
            <a:prstGeom prst="rect">
              <a:avLst/>
            </a:prstGeom>
            <a:noFill/>
          </p:spPr>
          <p:txBody>
            <a:bodyPr wrap="square" rtlCol="0">
              <a:spAutoFit/>
            </a:bodyPr>
            <a:lstStyle/>
            <a:p>
              <a:pPr marL="285750" indent="-285750">
                <a:buFont typeface="Wingdings" panose="05000000000000000000" pitchFamily="2" charset="2"/>
                <a:buChar char="v"/>
              </a:pPr>
              <a:r>
                <a:rPr lang="en-US" b="1" dirty="0">
                  <a:solidFill>
                    <a:schemeClr val="bg1"/>
                  </a:solidFill>
                </a:rPr>
                <a:t>Introduction</a:t>
              </a:r>
            </a:p>
            <a:p>
              <a:r>
                <a:rPr lang="en-US" dirty="0">
                  <a:solidFill>
                    <a:schemeClr val="bg1"/>
                  </a:solidFill>
                </a:rPr>
                <a:t>     </a:t>
              </a:r>
            </a:p>
            <a:p>
              <a:endParaRPr lang="en-US" dirty="0">
                <a:solidFill>
                  <a:schemeClr val="bg1"/>
                </a:solidFill>
              </a:endParaRPr>
            </a:p>
            <a:p>
              <a:endParaRPr lang="en-US" dirty="0">
                <a:solidFill>
                  <a:schemeClr val="bg1"/>
                </a:solidFill>
              </a:endParaRPr>
            </a:p>
            <a:p>
              <a:pPr marL="285750" indent="-285750">
                <a:buFont typeface="Wingdings" panose="05000000000000000000" pitchFamily="2" charset="2"/>
                <a:buChar char="v"/>
              </a:pPr>
              <a:r>
                <a:rPr lang="en-US" dirty="0">
                  <a:solidFill>
                    <a:schemeClr val="bg1"/>
                  </a:solidFill>
                </a:rPr>
                <a:t>Functionalities</a:t>
              </a:r>
            </a:p>
            <a:p>
              <a:pPr marL="285750" indent="-285750">
                <a:buFont typeface="Wingdings" panose="05000000000000000000" pitchFamily="2" charset="2"/>
                <a:buChar char="v"/>
              </a:pPr>
              <a:r>
                <a:rPr lang="en-US" dirty="0">
                  <a:solidFill>
                    <a:schemeClr val="bg1"/>
                  </a:solidFill>
                </a:rPr>
                <a:t>Literature Review</a:t>
              </a:r>
            </a:p>
            <a:p>
              <a:pPr marL="285750" indent="-285750">
                <a:buFont typeface="Wingdings" panose="05000000000000000000" pitchFamily="2" charset="2"/>
                <a:buChar char="v"/>
              </a:pPr>
              <a:r>
                <a:rPr lang="en-US" dirty="0">
                  <a:solidFill>
                    <a:schemeClr val="bg1"/>
                  </a:solidFill>
                </a:rPr>
                <a:t>Methodology</a:t>
              </a:r>
            </a:p>
            <a:p>
              <a:pPr marL="285750" indent="-285750">
                <a:buFont typeface="Wingdings" panose="05000000000000000000" pitchFamily="2" charset="2"/>
                <a:buChar char="v"/>
              </a:pPr>
              <a:r>
                <a:rPr lang="en-US" dirty="0">
                  <a:solidFill>
                    <a:schemeClr val="bg1"/>
                  </a:solidFill>
                </a:rPr>
                <a:t>Design Overview</a:t>
              </a:r>
            </a:p>
            <a:p>
              <a:r>
                <a:rPr lang="en-US" dirty="0">
                  <a:solidFill>
                    <a:schemeClr val="bg1"/>
                  </a:solidFill>
                </a:rPr>
                <a:t>      </a:t>
              </a:r>
            </a:p>
            <a:p>
              <a:r>
                <a:rPr lang="en-US" dirty="0">
                  <a:solidFill>
                    <a:schemeClr val="bg1"/>
                  </a:solidFill>
                </a:rPr>
                <a:t>      </a:t>
              </a:r>
            </a:p>
            <a:p>
              <a:pPr marL="285750" indent="-285750">
                <a:buFont typeface="Wingdings" panose="05000000000000000000" pitchFamily="2" charset="2"/>
                <a:buChar char="v"/>
              </a:pPr>
              <a:r>
                <a:rPr lang="en-US" dirty="0">
                  <a:solidFill>
                    <a:schemeClr val="bg1"/>
                  </a:solidFill>
                </a:rPr>
                <a:t>Conclusion</a:t>
              </a:r>
            </a:p>
            <a:p>
              <a:pPr marL="285750" indent="-285750">
                <a:buFont typeface="Wingdings" panose="05000000000000000000" pitchFamily="2" charset="2"/>
                <a:buChar char="v"/>
              </a:pPr>
              <a:r>
                <a:rPr lang="en-US" dirty="0">
                  <a:solidFill>
                    <a:schemeClr val="bg1"/>
                  </a:solidFill>
                </a:rPr>
                <a:t>References</a:t>
              </a:r>
            </a:p>
            <a:p>
              <a:endParaRPr lang="en-US" dirty="0">
                <a:solidFill>
                  <a:schemeClr val="bg1"/>
                </a:solidFill>
              </a:endParaRPr>
            </a:p>
          </p:txBody>
        </p:sp>
        <p:sp>
          <p:nvSpPr>
            <p:cNvPr id="2" name="TextBox 1">
              <a:extLst>
                <a:ext uri="{FF2B5EF4-FFF2-40B4-BE49-F238E27FC236}">
                  <a16:creationId xmlns:a16="http://schemas.microsoft.com/office/drawing/2014/main" id="{CC3D45A1-083F-5685-BA1E-CD4C2AAF65B5}"/>
                </a:ext>
              </a:extLst>
            </p:cNvPr>
            <p:cNvSpPr txBox="1"/>
            <p:nvPr/>
          </p:nvSpPr>
          <p:spPr>
            <a:xfrm>
              <a:off x="830572" y="2270235"/>
              <a:ext cx="2165336" cy="923330"/>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Project Brief</a:t>
              </a:r>
            </a:p>
            <a:p>
              <a:pPr marL="285750" indent="-285750">
                <a:buFont typeface="Wingdings" panose="05000000000000000000" pitchFamily="2" charset="2"/>
                <a:buChar char="v"/>
              </a:pPr>
              <a:r>
                <a:rPr lang="en-US" dirty="0">
                  <a:solidFill>
                    <a:schemeClr val="bg1"/>
                  </a:solidFill>
                </a:rPr>
                <a:t>Aim &amp; Objectives</a:t>
              </a:r>
            </a:p>
            <a:p>
              <a:pPr marL="285750" indent="-285750">
                <a:buFont typeface="Wingdings" panose="05000000000000000000" pitchFamily="2" charset="2"/>
                <a:buChar char="v"/>
              </a:pPr>
              <a:r>
                <a:rPr lang="en-US" dirty="0">
                  <a:solidFill>
                    <a:schemeClr val="bg1"/>
                  </a:solidFill>
                </a:rPr>
                <a:t>Gantt Chart</a:t>
              </a:r>
            </a:p>
          </p:txBody>
        </p:sp>
        <p:sp>
          <p:nvSpPr>
            <p:cNvPr id="7" name="TextBox 6">
              <a:extLst>
                <a:ext uri="{FF2B5EF4-FFF2-40B4-BE49-F238E27FC236}">
                  <a16:creationId xmlns:a16="http://schemas.microsoft.com/office/drawing/2014/main" id="{97281E2F-CC21-9E5D-3619-6B1EF005B233}"/>
                </a:ext>
              </a:extLst>
            </p:cNvPr>
            <p:cNvSpPr txBox="1"/>
            <p:nvPr/>
          </p:nvSpPr>
          <p:spPr>
            <a:xfrm>
              <a:off x="830572" y="4172609"/>
              <a:ext cx="2487091" cy="646331"/>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System Architecture</a:t>
              </a:r>
            </a:p>
            <a:p>
              <a:pPr marL="285750" indent="-285750">
                <a:buFont typeface="Wingdings" panose="05000000000000000000" pitchFamily="2" charset="2"/>
                <a:buChar char="v"/>
              </a:pPr>
              <a:r>
                <a:rPr lang="en-US" dirty="0">
                  <a:solidFill>
                    <a:schemeClr val="bg1"/>
                  </a:solidFill>
                </a:rPr>
                <a:t>UI Design Mockups</a:t>
              </a:r>
            </a:p>
          </p:txBody>
        </p:sp>
      </p:grpSp>
    </p:spTree>
    <p:extLst>
      <p:ext uri="{BB962C8B-B14F-4D97-AF65-F5344CB8AC3E}">
        <p14:creationId xmlns:p14="http://schemas.microsoft.com/office/powerpoint/2010/main" val="350733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49D0A-B979-BC00-BDE6-58E61B03148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D9C99AA-B175-BEA2-A1FE-C3999BFFE0D5}"/>
              </a:ext>
            </a:extLst>
          </p:cNvPr>
          <p:cNvPicPr>
            <a:picLocks noChangeAspect="1"/>
          </p:cNvPicPr>
          <p:nvPr/>
        </p:nvPicPr>
        <p:blipFill>
          <a:blip r:embed="rId2"/>
          <a:stretch>
            <a:fillRect/>
          </a:stretch>
        </p:blipFill>
        <p:spPr>
          <a:xfrm>
            <a:off x="-26438" y="0"/>
            <a:ext cx="12218438" cy="6858000"/>
          </a:xfrm>
          <a:prstGeom prst="rect">
            <a:avLst/>
          </a:prstGeom>
        </p:spPr>
      </p:pic>
      <p:sp>
        <p:nvSpPr>
          <p:cNvPr id="5" name="TextBox 4">
            <a:extLst>
              <a:ext uri="{FF2B5EF4-FFF2-40B4-BE49-F238E27FC236}">
                <a16:creationId xmlns:a16="http://schemas.microsoft.com/office/drawing/2014/main" id="{8F42975D-F918-335E-43E5-A768876FB6FD}"/>
              </a:ext>
            </a:extLst>
          </p:cNvPr>
          <p:cNvSpPr txBox="1"/>
          <p:nvPr/>
        </p:nvSpPr>
        <p:spPr>
          <a:xfrm>
            <a:off x="4219903" y="1799619"/>
            <a:ext cx="7394028" cy="3693319"/>
          </a:xfrm>
          <a:prstGeom prst="rect">
            <a:avLst/>
          </a:prstGeom>
          <a:noFill/>
        </p:spPr>
        <p:txBody>
          <a:bodyPr wrap="square" rtlCol="0">
            <a:spAutoFit/>
          </a:bodyPr>
          <a:lstStyle/>
          <a:p>
            <a:pPr lvl="0"/>
            <a:r>
              <a:rPr lang="en-US" b="1" dirty="0"/>
              <a:t>What the Project Is About?</a:t>
            </a:r>
          </a:p>
          <a:p>
            <a:pPr lvl="0"/>
            <a:r>
              <a:rPr lang="en-US" dirty="0"/>
              <a:t>AgriLink is a digital platform designed to connect smallholder farmers directly with consumers, retailers, and businesses. It aims to remove intermediaries in the supply chain, enabling farmers to earn fair prices, reduce post-harvest losses, and enhance access to digital markets [1][2].</a:t>
            </a:r>
          </a:p>
          <a:p>
            <a:pPr lvl="0"/>
            <a:endParaRPr lang="en-US" dirty="0"/>
          </a:p>
          <a:p>
            <a:pPr lvl="0"/>
            <a:r>
              <a:rPr lang="en-US" b="1" dirty="0"/>
              <a:t>Why This Project Idea Was Chosen:</a:t>
            </a:r>
          </a:p>
          <a:p>
            <a:pPr marL="285750" lvl="0" indent="-285750">
              <a:buFont typeface="Wingdings" panose="05000000000000000000" pitchFamily="2" charset="2"/>
              <a:buChar char="v"/>
            </a:pPr>
            <a:r>
              <a:rPr lang="en-US" dirty="0"/>
              <a:t>Agricultural markets in developing regions remain fragmented.</a:t>
            </a:r>
          </a:p>
          <a:p>
            <a:pPr marL="285750" lvl="0" indent="-285750">
              <a:buFont typeface="Wingdings" panose="05000000000000000000" pitchFamily="2" charset="2"/>
              <a:buChar char="v"/>
            </a:pPr>
            <a:r>
              <a:rPr lang="en-US" dirty="0"/>
              <a:t>Many farmers lack digital tools to sell directly to consumers [3].</a:t>
            </a:r>
          </a:p>
          <a:p>
            <a:pPr marL="285750" lvl="0" indent="-285750">
              <a:buFont typeface="Wingdings" panose="05000000000000000000" pitchFamily="2" charset="2"/>
              <a:buChar char="v"/>
            </a:pPr>
            <a:r>
              <a:rPr lang="en-US" dirty="0"/>
              <a:t>Existing e-commerce solutions (e.g., e-</a:t>
            </a:r>
            <a:r>
              <a:rPr lang="en-US" dirty="0" err="1"/>
              <a:t>Choupal</a:t>
            </a:r>
            <a:r>
              <a:rPr lang="en-US" dirty="0"/>
              <a:t>, M-Farm) are either too complex or not tailored for local needs [4].</a:t>
            </a:r>
          </a:p>
          <a:p>
            <a:pPr marL="285750" lvl="0" indent="-285750">
              <a:buFont typeface="Wingdings" panose="05000000000000000000" pitchFamily="2" charset="2"/>
              <a:buChar char="v"/>
            </a:pPr>
            <a:r>
              <a:rPr lang="en-US" dirty="0"/>
              <a:t>The project offers a practical, tech-driven approach to empower farmers economically.</a:t>
            </a:r>
          </a:p>
        </p:txBody>
      </p:sp>
      <p:pic>
        <p:nvPicPr>
          <p:cNvPr id="6" name="Graphic 5" descr="Address Book outline">
            <a:extLst>
              <a:ext uri="{FF2B5EF4-FFF2-40B4-BE49-F238E27FC236}">
                <a16:creationId xmlns:a16="http://schemas.microsoft.com/office/drawing/2014/main" id="{DEA13FB4-129A-049C-5AFF-2687D949D42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45853" y="856594"/>
            <a:ext cx="507275" cy="580695"/>
          </a:xfrm>
          <a:prstGeom prst="rect">
            <a:avLst/>
          </a:prstGeom>
        </p:spPr>
      </p:pic>
    </p:spTree>
    <p:extLst>
      <p:ext uri="{BB962C8B-B14F-4D97-AF65-F5344CB8AC3E}">
        <p14:creationId xmlns:p14="http://schemas.microsoft.com/office/powerpoint/2010/main" val="2441482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AD956-B761-21E8-B588-940C8F39CECF}"/>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00EF2D92-68B1-5D1E-A1B3-D4B7D11BF385}"/>
              </a:ext>
            </a:extLst>
          </p:cNvPr>
          <p:cNvPicPr>
            <a:picLocks noChangeAspect="1"/>
          </p:cNvPicPr>
          <p:nvPr/>
        </p:nvPicPr>
        <p:blipFill>
          <a:blip r:embed="rId3"/>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CA634B3F-E39C-3090-ABC4-40AF6D6CFC97}"/>
              </a:ext>
            </a:extLst>
          </p:cNvPr>
          <p:cNvSpPr txBox="1"/>
          <p:nvPr/>
        </p:nvSpPr>
        <p:spPr>
          <a:xfrm>
            <a:off x="499241" y="3641841"/>
            <a:ext cx="4966138" cy="2585323"/>
          </a:xfrm>
          <a:prstGeom prst="rect">
            <a:avLst/>
          </a:prstGeom>
          <a:noFill/>
        </p:spPr>
        <p:txBody>
          <a:bodyPr wrap="square" rtlCol="0">
            <a:spAutoFit/>
          </a:bodyPr>
          <a:lstStyle/>
          <a:p>
            <a:r>
              <a:rPr lang="en-US" b="1" dirty="0">
                <a:solidFill>
                  <a:schemeClr val="bg1"/>
                </a:solidFill>
              </a:rPr>
              <a:t>Objectives:</a:t>
            </a:r>
          </a:p>
          <a:p>
            <a:endParaRPr lang="en-US" b="1" dirty="0">
              <a:solidFill>
                <a:schemeClr val="bg1"/>
              </a:solidFill>
            </a:endParaRPr>
          </a:p>
          <a:p>
            <a:pPr marL="285750" indent="-285750">
              <a:buFont typeface="Wingdings" panose="05000000000000000000" pitchFamily="2" charset="2"/>
              <a:buChar char="v"/>
            </a:pPr>
            <a:r>
              <a:rPr lang="en-US" dirty="0">
                <a:solidFill>
                  <a:schemeClr val="bg1"/>
                </a:solidFill>
              </a:rPr>
              <a:t>Design a responsive, user-centered interface.</a:t>
            </a:r>
          </a:p>
          <a:p>
            <a:pPr marL="285750" indent="-285750">
              <a:buFont typeface="Wingdings" panose="05000000000000000000" pitchFamily="2" charset="2"/>
              <a:buChar char="v"/>
            </a:pPr>
            <a:r>
              <a:rPr lang="en-US" dirty="0">
                <a:solidFill>
                  <a:schemeClr val="bg1"/>
                </a:solidFill>
              </a:rPr>
              <a:t>Develop a secure back-end for data transactions.</a:t>
            </a:r>
          </a:p>
          <a:p>
            <a:pPr marL="285750" indent="-285750">
              <a:buFont typeface="Wingdings" panose="05000000000000000000" pitchFamily="2" charset="2"/>
              <a:buChar char="v"/>
            </a:pPr>
            <a:r>
              <a:rPr lang="en-US" dirty="0">
                <a:solidFill>
                  <a:schemeClr val="bg1"/>
                </a:solidFill>
              </a:rPr>
              <a:t>Integrate data analytics to inform farmer decisions.</a:t>
            </a:r>
          </a:p>
          <a:p>
            <a:pPr marL="285750" indent="-285750">
              <a:buFont typeface="Wingdings" panose="05000000000000000000" pitchFamily="2" charset="2"/>
              <a:buChar char="v"/>
            </a:pPr>
            <a:r>
              <a:rPr lang="en-US" dirty="0">
                <a:solidFill>
                  <a:schemeClr val="bg1"/>
                </a:solidFill>
              </a:rPr>
              <a:t>Evaluate usability, performance, and scalability through simulations.</a:t>
            </a:r>
            <a:endParaRPr lang="en-GB" dirty="0">
              <a:solidFill>
                <a:schemeClr val="bg1"/>
              </a:solidFill>
            </a:endParaRPr>
          </a:p>
        </p:txBody>
      </p:sp>
      <p:sp>
        <p:nvSpPr>
          <p:cNvPr id="6" name="TextBox 5">
            <a:extLst>
              <a:ext uri="{FF2B5EF4-FFF2-40B4-BE49-F238E27FC236}">
                <a16:creationId xmlns:a16="http://schemas.microsoft.com/office/drawing/2014/main" id="{79691ED5-9643-3CEC-CE7C-5F067EC1AF04}"/>
              </a:ext>
            </a:extLst>
          </p:cNvPr>
          <p:cNvSpPr txBox="1"/>
          <p:nvPr/>
        </p:nvSpPr>
        <p:spPr>
          <a:xfrm>
            <a:off x="541283" y="1618593"/>
            <a:ext cx="5186855" cy="1477328"/>
          </a:xfrm>
          <a:prstGeom prst="rect">
            <a:avLst/>
          </a:prstGeom>
          <a:noFill/>
        </p:spPr>
        <p:txBody>
          <a:bodyPr wrap="square" rtlCol="0">
            <a:spAutoFit/>
          </a:bodyPr>
          <a:lstStyle/>
          <a:p>
            <a:r>
              <a:rPr lang="en-US" b="1" dirty="0"/>
              <a:t>Aim:</a:t>
            </a:r>
          </a:p>
          <a:p>
            <a:r>
              <a:rPr lang="en-US" dirty="0"/>
              <a:t>Design and implement a user-friendly digital platform that allows smallholder farmers to directly market and sell agricultural produce to local buyers through a web interface [2][5].</a:t>
            </a:r>
            <a:endParaRPr lang="en-GB" dirty="0"/>
          </a:p>
        </p:txBody>
      </p:sp>
      <p:pic>
        <p:nvPicPr>
          <p:cNvPr id="2" name="Picture 1">
            <a:extLst>
              <a:ext uri="{FF2B5EF4-FFF2-40B4-BE49-F238E27FC236}">
                <a16:creationId xmlns:a16="http://schemas.microsoft.com/office/drawing/2014/main" id="{E17D7AA0-CC99-D7B8-A85C-831D42CF4F42}"/>
              </a:ext>
            </a:extLst>
          </p:cNvPr>
          <p:cNvPicPr>
            <a:picLocks noChangeAspect="1"/>
          </p:cNvPicPr>
          <p:nvPr/>
        </p:nvPicPr>
        <p:blipFill>
          <a:blip r:embed="rId4"/>
          <a:stretch>
            <a:fillRect/>
          </a:stretch>
        </p:blipFill>
        <p:spPr>
          <a:xfrm>
            <a:off x="276084" y="1145814"/>
            <a:ext cx="530398" cy="530398"/>
          </a:xfrm>
          <a:prstGeom prst="rect">
            <a:avLst/>
          </a:prstGeom>
        </p:spPr>
      </p:pic>
    </p:spTree>
    <p:extLst>
      <p:ext uri="{BB962C8B-B14F-4D97-AF65-F5344CB8AC3E}">
        <p14:creationId xmlns:p14="http://schemas.microsoft.com/office/powerpoint/2010/main" val="1981436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C16D-A3F1-D9ED-4BBC-A1CEADD42E8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557F30-5F64-1910-AEB3-4C2DEDF5CF2F}"/>
              </a:ext>
            </a:extLst>
          </p:cNvPr>
          <p:cNvSpPr txBox="1"/>
          <p:nvPr/>
        </p:nvSpPr>
        <p:spPr>
          <a:xfrm>
            <a:off x="646877" y="1661692"/>
            <a:ext cx="5495415" cy="646331"/>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Deliver a working prototype of a D2C web platform.</a:t>
            </a:r>
          </a:p>
          <a:p>
            <a:pPr marL="285750" indent="-285750">
              <a:buFont typeface="Wingdings" panose="05000000000000000000" pitchFamily="2" charset="2"/>
              <a:buChar char="v"/>
            </a:pPr>
            <a:r>
              <a:rPr lang="en-GB" dirty="0">
                <a:solidFill>
                  <a:schemeClr val="bg1"/>
                </a:solidFill>
              </a:rPr>
              <a:t>Contribute to digital transformation in agriculture</a:t>
            </a:r>
          </a:p>
        </p:txBody>
      </p:sp>
      <p:pic>
        <p:nvPicPr>
          <p:cNvPr id="6" name="Picture 5">
            <a:extLst>
              <a:ext uri="{FF2B5EF4-FFF2-40B4-BE49-F238E27FC236}">
                <a16:creationId xmlns:a16="http://schemas.microsoft.com/office/drawing/2014/main" id="{4ED81073-4948-E2CA-93ED-C4E30F3F63FA}"/>
              </a:ext>
            </a:extLst>
          </p:cNvPr>
          <p:cNvPicPr>
            <a:picLocks noChangeAspect="1"/>
          </p:cNvPicPr>
          <p:nvPr/>
        </p:nvPicPr>
        <p:blipFill>
          <a:blip r:embed="rId2"/>
          <a:stretch>
            <a:fillRect/>
          </a:stretch>
        </p:blipFill>
        <p:spPr>
          <a:xfrm>
            <a:off x="-4235" y="0"/>
            <a:ext cx="12196235" cy="6858000"/>
          </a:xfrm>
          <a:prstGeom prst="rect">
            <a:avLst/>
          </a:prstGeom>
        </p:spPr>
      </p:pic>
      <p:pic>
        <p:nvPicPr>
          <p:cNvPr id="4" name="Picture 3">
            <a:extLst>
              <a:ext uri="{FF2B5EF4-FFF2-40B4-BE49-F238E27FC236}">
                <a16:creationId xmlns:a16="http://schemas.microsoft.com/office/drawing/2014/main" id="{E8E519A5-B439-2B3E-A564-7FEC62CF5566}"/>
              </a:ext>
            </a:extLst>
          </p:cNvPr>
          <p:cNvPicPr>
            <a:picLocks noChangeAspect="1"/>
          </p:cNvPicPr>
          <p:nvPr/>
        </p:nvPicPr>
        <p:blipFill>
          <a:blip r:embed="rId3"/>
          <a:stretch>
            <a:fillRect/>
          </a:stretch>
        </p:blipFill>
        <p:spPr>
          <a:xfrm>
            <a:off x="772510" y="1056672"/>
            <a:ext cx="10510345" cy="5530543"/>
          </a:xfrm>
          <a:prstGeom prst="rect">
            <a:avLst/>
          </a:prstGeom>
        </p:spPr>
      </p:pic>
    </p:spTree>
    <p:extLst>
      <p:ext uri="{BB962C8B-B14F-4D97-AF65-F5344CB8AC3E}">
        <p14:creationId xmlns:p14="http://schemas.microsoft.com/office/powerpoint/2010/main" val="169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DCF18-80FA-EA89-0C43-1EAC6304EA2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5EAA1A9-4B4C-7871-BBDE-BF592B37A478}"/>
              </a:ext>
            </a:extLst>
          </p:cNvPr>
          <p:cNvPicPr>
            <a:picLocks noChangeAspect="1"/>
          </p:cNvPicPr>
          <p:nvPr/>
        </p:nvPicPr>
        <p:blipFill>
          <a:blip r:embed="rId3"/>
          <a:stretch>
            <a:fillRect/>
          </a:stretch>
        </p:blipFill>
        <p:spPr>
          <a:xfrm>
            <a:off x="0" y="1"/>
            <a:ext cx="12192000" cy="6857999"/>
          </a:xfrm>
          <a:prstGeom prst="rect">
            <a:avLst/>
          </a:prstGeom>
        </p:spPr>
      </p:pic>
      <p:graphicFrame>
        <p:nvGraphicFramePr>
          <p:cNvPr id="2" name="Table 1">
            <a:extLst>
              <a:ext uri="{FF2B5EF4-FFF2-40B4-BE49-F238E27FC236}">
                <a16:creationId xmlns:a16="http://schemas.microsoft.com/office/drawing/2014/main" id="{B146FB36-F76D-9144-91C6-4855007036CD}"/>
              </a:ext>
            </a:extLst>
          </p:cNvPr>
          <p:cNvGraphicFramePr>
            <a:graphicFrameLocks noGrp="1"/>
          </p:cNvGraphicFramePr>
          <p:nvPr>
            <p:extLst>
              <p:ext uri="{D42A27DB-BD31-4B8C-83A1-F6EECF244321}">
                <p14:modId xmlns:p14="http://schemas.microsoft.com/office/powerpoint/2010/main" val="850388895"/>
              </p:ext>
            </p:extLst>
          </p:nvPr>
        </p:nvGraphicFramePr>
        <p:xfrm>
          <a:off x="444000" y="1324015"/>
          <a:ext cx="11304000" cy="5119147"/>
        </p:xfrm>
        <a:graphic>
          <a:graphicData uri="http://schemas.openxmlformats.org/drawingml/2006/table">
            <a:tbl>
              <a:tblPr firstRow="1" bandRow="1">
                <a:tableStyleId>{5C22544A-7EE6-4342-B048-85BDC9FD1C3A}</a:tableStyleId>
              </a:tblPr>
              <a:tblGrid>
                <a:gridCol w="1800000">
                  <a:extLst>
                    <a:ext uri="{9D8B030D-6E8A-4147-A177-3AD203B41FA5}">
                      <a16:colId xmlns:a16="http://schemas.microsoft.com/office/drawing/2014/main" val="386319186"/>
                    </a:ext>
                  </a:extLst>
                </a:gridCol>
                <a:gridCol w="792000">
                  <a:extLst>
                    <a:ext uri="{9D8B030D-6E8A-4147-A177-3AD203B41FA5}">
                      <a16:colId xmlns:a16="http://schemas.microsoft.com/office/drawing/2014/main" val="2247459548"/>
                    </a:ext>
                  </a:extLst>
                </a:gridCol>
                <a:gridCol w="792000">
                  <a:extLst>
                    <a:ext uri="{9D8B030D-6E8A-4147-A177-3AD203B41FA5}">
                      <a16:colId xmlns:a16="http://schemas.microsoft.com/office/drawing/2014/main" val="554566570"/>
                    </a:ext>
                  </a:extLst>
                </a:gridCol>
                <a:gridCol w="792000">
                  <a:extLst>
                    <a:ext uri="{9D8B030D-6E8A-4147-A177-3AD203B41FA5}">
                      <a16:colId xmlns:a16="http://schemas.microsoft.com/office/drawing/2014/main" val="3631363568"/>
                    </a:ext>
                  </a:extLst>
                </a:gridCol>
                <a:gridCol w="792000">
                  <a:extLst>
                    <a:ext uri="{9D8B030D-6E8A-4147-A177-3AD203B41FA5}">
                      <a16:colId xmlns:a16="http://schemas.microsoft.com/office/drawing/2014/main" val="1522401019"/>
                    </a:ext>
                  </a:extLst>
                </a:gridCol>
                <a:gridCol w="792000">
                  <a:extLst>
                    <a:ext uri="{9D8B030D-6E8A-4147-A177-3AD203B41FA5}">
                      <a16:colId xmlns:a16="http://schemas.microsoft.com/office/drawing/2014/main" val="681275063"/>
                    </a:ext>
                  </a:extLst>
                </a:gridCol>
                <a:gridCol w="792000">
                  <a:extLst>
                    <a:ext uri="{9D8B030D-6E8A-4147-A177-3AD203B41FA5}">
                      <a16:colId xmlns:a16="http://schemas.microsoft.com/office/drawing/2014/main" val="1778282317"/>
                    </a:ext>
                  </a:extLst>
                </a:gridCol>
                <a:gridCol w="792000">
                  <a:extLst>
                    <a:ext uri="{9D8B030D-6E8A-4147-A177-3AD203B41FA5}">
                      <a16:colId xmlns:a16="http://schemas.microsoft.com/office/drawing/2014/main" val="3153584689"/>
                    </a:ext>
                  </a:extLst>
                </a:gridCol>
                <a:gridCol w="792000">
                  <a:extLst>
                    <a:ext uri="{9D8B030D-6E8A-4147-A177-3AD203B41FA5}">
                      <a16:colId xmlns:a16="http://schemas.microsoft.com/office/drawing/2014/main" val="3449366246"/>
                    </a:ext>
                  </a:extLst>
                </a:gridCol>
                <a:gridCol w="792000">
                  <a:extLst>
                    <a:ext uri="{9D8B030D-6E8A-4147-A177-3AD203B41FA5}">
                      <a16:colId xmlns:a16="http://schemas.microsoft.com/office/drawing/2014/main" val="1251276214"/>
                    </a:ext>
                  </a:extLst>
                </a:gridCol>
                <a:gridCol w="792000">
                  <a:extLst>
                    <a:ext uri="{9D8B030D-6E8A-4147-A177-3AD203B41FA5}">
                      <a16:colId xmlns:a16="http://schemas.microsoft.com/office/drawing/2014/main" val="962394533"/>
                    </a:ext>
                  </a:extLst>
                </a:gridCol>
                <a:gridCol w="792000">
                  <a:extLst>
                    <a:ext uri="{9D8B030D-6E8A-4147-A177-3AD203B41FA5}">
                      <a16:colId xmlns:a16="http://schemas.microsoft.com/office/drawing/2014/main" val="2432752104"/>
                    </a:ext>
                  </a:extLst>
                </a:gridCol>
                <a:gridCol w="792000">
                  <a:extLst>
                    <a:ext uri="{9D8B030D-6E8A-4147-A177-3AD203B41FA5}">
                      <a16:colId xmlns:a16="http://schemas.microsoft.com/office/drawing/2014/main" val="574884535"/>
                    </a:ext>
                  </a:extLst>
                </a:gridCol>
              </a:tblGrid>
              <a:tr h="504000">
                <a:tc>
                  <a:txBody>
                    <a:bodyPr/>
                    <a:lstStyle/>
                    <a:p>
                      <a:endParaRPr lang="en-GB" sz="1400" dirty="0"/>
                    </a:p>
                  </a:txBody>
                  <a:tcP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4">
                  <a:txBody>
                    <a:bodyPr/>
                    <a:lstStyle/>
                    <a:p>
                      <a:pPr algn="ctr"/>
                      <a:r>
                        <a:rPr lang="en-US" sz="2000" dirty="0"/>
                        <a:t>October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00B0F0"/>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gridSpan="4">
                  <a:txBody>
                    <a:bodyPr/>
                    <a:lstStyle/>
                    <a:p>
                      <a:pPr algn="ctr"/>
                      <a:r>
                        <a:rPr lang="en-US" sz="2000" dirty="0"/>
                        <a:t>November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C000"/>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gridSpan="4">
                  <a:txBody>
                    <a:bodyPr/>
                    <a:lstStyle/>
                    <a:p>
                      <a:pPr algn="ctr"/>
                      <a:r>
                        <a:rPr lang="en-US" sz="2000" dirty="0"/>
                        <a:t>December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50000"/>
                      </a:schemeClr>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466494853"/>
                  </a:ext>
                </a:extLst>
              </a:tr>
              <a:tr h="504000">
                <a:tc>
                  <a:txBody>
                    <a:bodyPr/>
                    <a:lstStyle/>
                    <a:p>
                      <a:endParaRPr lang="en-GB" sz="1400" dirty="0"/>
                    </a:p>
                  </a:txBody>
                  <a:tcP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22912603"/>
                  </a:ext>
                </a:extLst>
              </a:tr>
              <a:tr h="504000">
                <a:tc>
                  <a:txBody>
                    <a:bodyPr/>
                    <a:lstStyle/>
                    <a:p>
                      <a:pPr algn="ctr"/>
                      <a:r>
                        <a:rPr lang="en-US" sz="1050" b="1" dirty="0">
                          <a:solidFill>
                            <a:schemeClr val="bg1"/>
                          </a:solidFill>
                        </a:rPr>
                        <a:t>01. Develop Back-End [PHP - (Laravel) &amp; MySQL].</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65119139"/>
                  </a:ext>
                </a:extLst>
              </a:tr>
              <a:tr h="504000">
                <a:tc>
                  <a:txBody>
                    <a:bodyPr/>
                    <a:lstStyle/>
                    <a:p>
                      <a:pPr algn="ctr"/>
                      <a:r>
                        <a:rPr lang="en-US" sz="1050" b="1" dirty="0">
                          <a:solidFill>
                            <a:schemeClr val="bg1"/>
                          </a:solidFill>
                        </a:rPr>
                        <a:t>02. Develop Front-End (HTML, CSS, JavaScript). </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137757915"/>
                  </a:ext>
                </a:extLst>
              </a:tr>
              <a:tr h="504000">
                <a:tc>
                  <a:txBody>
                    <a:bodyPr/>
                    <a:lstStyle/>
                    <a:p>
                      <a:pPr algn="ctr"/>
                      <a:r>
                        <a:rPr lang="en-US" sz="1050" b="1" dirty="0">
                          <a:solidFill>
                            <a:schemeClr val="bg1"/>
                          </a:solidFill>
                        </a:rPr>
                        <a:t>03. Implement Product Listing &amp; Ordering Features.</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02374342"/>
                  </a:ext>
                </a:extLst>
              </a:tr>
              <a:tr h="504000">
                <a:tc>
                  <a:txBody>
                    <a:bodyPr/>
                    <a:lstStyle/>
                    <a:p>
                      <a:pPr algn="ctr"/>
                      <a:r>
                        <a:rPr lang="en-US" sz="1050" b="1" dirty="0">
                          <a:solidFill>
                            <a:schemeClr val="bg1"/>
                          </a:solidFill>
                        </a:rPr>
                        <a:t>04. Create Simulated Data &amp; </a:t>
                      </a:r>
                    </a:p>
                    <a:p>
                      <a:pPr algn="ctr"/>
                      <a:r>
                        <a:rPr lang="en-US" sz="1050" b="1" dirty="0">
                          <a:solidFill>
                            <a:schemeClr val="bg1"/>
                          </a:solidFill>
                        </a:rPr>
                        <a:t>  Populate Database.</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719688437"/>
                  </a:ext>
                </a:extLst>
              </a:tr>
              <a:tr h="504000">
                <a:tc>
                  <a:txBody>
                    <a:bodyPr/>
                    <a:lstStyle/>
                    <a:p>
                      <a:pPr algn="ctr"/>
                      <a:r>
                        <a:rPr lang="en-US" sz="1050" b="1" dirty="0">
                          <a:solidFill>
                            <a:schemeClr val="bg1"/>
                          </a:solidFill>
                        </a:rPr>
                        <a:t>05. Test and Evaluate User Flows and Functionality.</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92957900"/>
                  </a:ext>
                </a:extLst>
              </a:tr>
              <a:tr h="504000">
                <a:tc>
                  <a:txBody>
                    <a:bodyPr/>
                    <a:lstStyle/>
                    <a:p>
                      <a:pPr algn="ctr"/>
                      <a:r>
                        <a:rPr lang="en-US" sz="1050" b="1" dirty="0">
                          <a:solidFill>
                            <a:schemeClr val="bg1"/>
                          </a:solidFill>
                        </a:rPr>
                        <a:t>06. Refine Features &amp; Fix Bugs.</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031851147"/>
                  </a:ext>
                </a:extLst>
              </a:tr>
              <a:tr h="448147">
                <a:tc>
                  <a:txBody>
                    <a:bodyPr/>
                    <a:lstStyle/>
                    <a:p>
                      <a:pPr algn="ctr"/>
                      <a:r>
                        <a:rPr lang="en-US" sz="1050" b="1" dirty="0">
                          <a:solidFill>
                            <a:schemeClr val="bg1"/>
                          </a:solidFill>
                        </a:rPr>
                        <a:t>07. Final Deployment.</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72808147"/>
                  </a:ext>
                </a:extLst>
              </a:tr>
              <a:tr h="504000">
                <a:tc>
                  <a:txBody>
                    <a:bodyPr/>
                    <a:lstStyle/>
                    <a:p>
                      <a:pPr algn="ctr"/>
                      <a:r>
                        <a:rPr lang="en-US" sz="1050" b="1" dirty="0">
                          <a:solidFill>
                            <a:schemeClr val="bg1"/>
                          </a:solidFill>
                        </a:rPr>
                        <a:t>8. Project Documentation, Presentation &amp; a Postal</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968497821"/>
                  </a:ext>
                </a:extLst>
              </a:tr>
            </a:tbl>
          </a:graphicData>
        </a:graphic>
      </p:graphicFrame>
      <p:sp>
        <p:nvSpPr>
          <p:cNvPr id="4" name="Arrow: Pentagon 3">
            <a:extLst>
              <a:ext uri="{FF2B5EF4-FFF2-40B4-BE49-F238E27FC236}">
                <a16:creationId xmlns:a16="http://schemas.microsoft.com/office/drawing/2014/main" id="{EC7981FF-780A-196A-0FF8-26FD7931A150}"/>
              </a:ext>
            </a:extLst>
          </p:cNvPr>
          <p:cNvSpPr/>
          <p:nvPr/>
        </p:nvSpPr>
        <p:spPr>
          <a:xfrm>
            <a:off x="3042744" y="2454165"/>
            <a:ext cx="1566041"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From: 06/10/2025 - 24/10/2025</a:t>
            </a:r>
            <a:endParaRPr lang="en-GB" sz="1050" dirty="0"/>
          </a:p>
        </p:txBody>
      </p:sp>
      <p:sp>
        <p:nvSpPr>
          <p:cNvPr id="5" name="Arrow: Pentagon 4">
            <a:extLst>
              <a:ext uri="{FF2B5EF4-FFF2-40B4-BE49-F238E27FC236}">
                <a16:creationId xmlns:a16="http://schemas.microsoft.com/office/drawing/2014/main" id="{30D83495-48AD-1879-0426-27254F6C8D44}"/>
              </a:ext>
            </a:extLst>
          </p:cNvPr>
          <p:cNvSpPr/>
          <p:nvPr/>
        </p:nvSpPr>
        <p:spPr>
          <a:xfrm>
            <a:off x="4629807" y="2969172"/>
            <a:ext cx="1566042"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From: 27</a:t>
            </a:r>
            <a:r>
              <a:rPr lang="en-US" sz="1050" baseline="30000" dirty="0"/>
              <a:t>th</a:t>
            </a:r>
            <a:r>
              <a:rPr lang="en-US" sz="1050" dirty="0"/>
              <a:t> Oct to 07/11/2025</a:t>
            </a:r>
            <a:endParaRPr lang="en-GB" sz="1050" dirty="0"/>
          </a:p>
        </p:txBody>
      </p:sp>
      <p:pic>
        <p:nvPicPr>
          <p:cNvPr id="7" name="Picture 6" descr="A logo with a person in a circle&#10;&#10;AI-generated content may be incorrect.">
            <a:extLst>
              <a:ext uri="{FF2B5EF4-FFF2-40B4-BE49-F238E27FC236}">
                <a16:creationId xmlns:a16="http://schemas.microsoft.com/office/drawing/2014/main" id="{431D5308-73AA-C2B9-6107-40A3E4A130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5931" y="1370722"/>
            <a:ext cx="825062" cy="947027"/>
          </a:xfrm>
          <a:prstGeom prst="rect">
            <a:avLst/>
          </a:prstGeom>
        </p:spPr>
      </p:pic>
      <p:sp>
        <p:nvSpPr>
          <p:cNvPr id="8" name="Arrow: Pentagon 7">
            <a:extLst>
              <a:ext uri="{FF2B5EF4-FFF2-40B4-BE49-F238E27FC236}">
                <a16:creationId xmlns:a16="http://schemas.microsoft.com/office/drawing/2014/main" id="{05BFB239-2E17-2872-09C8-2D05805E70BA}"/>
              </a:ext>
            </a:extLst>
          </p:cNvPr>
          <p:cNvSpPr/>
          <p:nvPr/>
        </p:nvSpPr>
        <p:spPr>
          <a:xfrm>
            <a:off x="5423338" y="3536730"/>
            <a:ext cx="1566041"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t>From: 03</a:t>
            </a:r>
            <a:r>
              <a:rPr lang="en-US" sz="1000" baseline="30000" dirty="0"/>
              <a:t>rd</a:t>
            </a:r>
            <a:r>
              <a:rPr lang="en-US" sz="1000" dirty="0"/>
              <a:t> to 14/11/2025</a:t>
            </a:r>
            <a:endParaRPr lang="en-GB" sz="1000" dirty="0"/>
          </a:p>
        </p:txBody>
      </p:sp>
      <p:sp>
        <p:nvSpPr>
          <p:cNvPr id="10" name="Arrow: Pentagon 9">
            <a:extLst>
              <a:ext uri="{FF2B5EF4-FFF2-40B4-BE49-F238E27FC236}">
                <a16:creationId xmlns:a16="http://schemas.microsoft.com/office/drawing/2014/main" id="{CDE6C7EB-6533-E485-A799-4AF38440CDF0}"/>
              </a:ext>
            </a:extLst>
          </p:cNvPr>
          <p:cNvSpPr/>
          <p:nvPr/>
        </p:nvSpPr>
        <p:spPr>
          <a:xfrm>
            <a:off x="6206359" y="4109544"/>
            <a:ext cx="835574"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10</a:t>
            </a:r>
            <a:r>
              <a:rPr lang="en-US" sz="900" baseline="30000" dirty="0"/>
              <a:t>th</a:t>
            </a:r>
            <a:r>
              <a:rPr lang="en-US" sz="900" dirty="0"/>
              <a:t> -14/11/2025</a:t>
            </a:r>
            <a:endParaRPr lang="en-GB" sz="900" dirty="0"/>
          </a:p>
        </p:txBody>
      </p:sp>
      <p:sp>
        <p:nvSpPr>
          <p:cNvPr id="11" name="Arrow: Pentagon 10">
            <a:extLst>
              <a:ext uri="{FF2B5EF4-FFF2-40B4-BE49-F238E27FC236}">
                <a16:creationId xmlns:a16="http://schemas.microsoft.com/office/drawing/2014/main" id="{C7149D33-7FCD-BFD4-8007-45CEA21BA70E}"/>
              </a:ext>
            </a:extLst>
          </p:cNvPr>
          <p:cNvSpPr/>
          <p:nvPr/>
        </p:nvSpPr>
        <p:spPr>
          <a:xfrm>
            <a:off x="6989380" y="4608788"/>
            <a:ext cx="835573"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17</a:t>
            </a:r>
            <a:r>
              <a:rPr lang="en-US" sz="900" baseline="30000" dirty="0"/>
              <a:t>th</a:t>
            </a:r>
            <a:r>
              <a:rPr lang="en-US" sz="900" dirty="0"/>
              <a:t> -  21/11/2025</a:t>
            </a:r>
            <a:endParaRPr lang="en-GB" sz="900" dirty="0"/>
          </a:p>
        </p:txBody>
      </p:sp>
      <p:sp>
        <p:nvSpPr>
          <p:cNvPr id="12" name="Arrow: Pentagon 11">
            <a:extLst>
              <a:ext uri="{FF2B5EF4-FFF2-40B4-BE49-F238E27FC236}">
                <a16:creationId xmlns:a16="http://schemas.microsoft.com/office/drawing/2014/main" id="{15505E33-EE5F-D5AE-D986-039F7EA0B4C2}"/>
              </a:ext>
            </a:extLst>
          </p:cNvPr>
          <p:cNvSpPr/>
          <p:nvPr/>
        </p:nvSpPr>
        <p:spPr>
          <a:xfrm>
            <a:off x="2370083" y="6053960"/>
            <a:ext cx="7031420"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 Date: from 01/10/2025                                                                       to                                                                                                   04/12/2025 </a:t>
            </a:r>
            <a:endParaRPr lang="en-GB" sz="1050" dirty="0"/>
          </a:p>
        </p:txBody>
      </p:sp>
      <p:sp>
        <p:nvSpPr>
          <p:cNvPr id="13" name="Arrow: Pentagon 12">
            <a:extLst>
              <a:ext uri="{FF2B5EF4-FFF2-40B4-BE49-F238E27FC236}">
                <a16:creationId xmlns:a16="http://schemas.microsoft.com/office/drawing/2014/main" id="{A5902267-FC9A-049F-C8C5-0097753EF864}"/>
              </a:ext>
            </a:extLst>
          </p:cNvPr>
          <p:cNvSpPr/>
          <p:nvPr/>
        </p:nvSpPr>
        <p:spPr>
          <a:xfrm>
            <a:off x="7772400" y="5108024"/>
            <a:ext cx="835569"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24</a:t>
            </a:r>
            <a:r>
              <a:rPr lang="en-US" sz="900" baseline="30000" dirty="0"/>
              <a:t>th</a:t>
            </a:r>
            <a:r>
              <a:rPr lang="en-US" sz="900" dirty="0"/>
              <a:t> - 28/11/2025</a:t>
            </a:r>
            <a:endParaRPr lang="en-GB" sz="900" dirty="0"/>
          </a:p>
        </p:txBody>
      </p:sp>
      <p:sp>
        <p:nvSpPr>
          <p:cNvPr id="14" name="Arrow: Pentagon 13">
            <a:extLst>
              <a:ext uri="{FF2B5EF4-FFF2-40B4-BE49-F238E27FC236}">
                <a16:creationId xmlns:a16="http://schemas.microsoft.com/office/drawing/2014/main" id="{A9B5C99A-3D58-0093-D3CC-29DCD6BD5DC8}"/>
              </a:ext>
            </a:extLst>
          </p:cNvPr>
          <p:cNvSpPr/>
          <p:nvPr/>
        </p:nvSpPr>
        <p:spPr>
          <a:xfrm>
            <a:off x="8586949" y="5565234"/>
            <a:ext cx="793534"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From: 01 &amp; 02/12/2025</a:t>
            </a:r>
            <a:endParaRPr lang="en-GB" sz="800" dirty="0"/>
          </a:p>
        </p:txBody>
      </p:sp>
      <p:sp>
        <p:nvSpPr>
          <p:cNvPr id="6" name="TextBox 5">
            <a:extLst>
              <a:ext uri="{FF2B5EF4-FFF2-40B4-BE49-F238E27FC236}">
                <a16:creationId xmlns:a16="http://schemas.microsoft.com/office/drawing/2014/main" id="{DC04D031-F011-D636-BB8B-9E4AE4D1F983}"/>
              </a:ext>
            </a:extLst>
          </p:cNvPr>
          <p:cNvSpPr txBox="1"/>
          <p:nvPr/>
        </p:nvSpPr>
        <p:spPr>
          <a:xfrm>
            <a:off x="5117591" y="1001390"/>
            <a:ext cx="2243371" cy="369332"/>
          </a:xfrm>
          <a:prstGeom prst="rect">
            <a:avLst/>
          </a:prstGeom>
          <a:noFill/>
        </p:spPr>
        <p:txBody>
          <a:bodyPr wrap="none" rtlCol="0">
            <a:spAutoFit/>
          </a:bodyPr>
          <a:lstStyle/>
          <a:p>
            <a:r>
              <a:rPr lang="en-US" b="1" dirty="0"/>
              <a:t>WEEKLY ACTIVITIES</a:t>
            </a:r>
            <a:endParaRPr lang="en-GB" b="1" dirty="0"/>
          </a:p>
        </p:txBody>
      </p:sp>
    </p:spTree>
    <p:extLst>
      <p:ext uri="{BB962C8B-B14F-4D97-AF65-F5344CB8AC3E}">
        <p14:creationId xmlns:p14="http://schemas.microsoft.com/office/powerpoint/2010/main" val="1230072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1E6DA-33D9-2155-86B7-484A5B53C12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DA29E60-4EB4-7FC2-F1FB-F849395E5D17}"/>
              </a:ext>
            </a:extLst>
          </p:cNvPr>
          <p:cNvPicPr>
            <a:picLocks noChangeAspect="1"/>
          </p:cNvPicPr>
          <p:nvPr/>
        </p:nvPicPr>
        <p:blipFill>
          <a:blip r:embed="rId2"/>
          <a:stretch>
            <a:fillRect/>
          </a:stretch>
        </p:blipFill>
        <p:spPr>
          <a:xfrm>
            <a:off x="0" y="0"/>
            <a:ext cx="12192001" cy="6858000"/>
          </a:xfrm>
          <a:prstGeom prst="rect">
            <a:avLst/>
          </a:prstGeom>
        </p:spPr>
      </p:pic>
      <p:sp>
        <p:nvSpPr>
          <p:cNvPr id="7" name="TextBox 6">
            <a:extLst>
              <a:ext uri="{FF2B5EF4-FFF2-40B4-BE49-F238E27FC236}">
                <a16:creationId xmlns:a16="http://schemas.microsoft.com/office/drawing/2014/main" id="{25E166F8-0EF2-1A9F-F63D-A20A2036F8F6}"/>
              </a:ext>
            </a:extLst>
          </p:cNvPr>
          <p:cNvSpPr txBox="1"/>
          <p:nvPr/>
        </p:nvSpPr>
        <p:spPr>
          <a:xfrm>
            <a:off x="809296" y="978819"/>
            <a:ext cx="4945118" cy="584775"/>
          </a:xfrm>
          <a:prstGeom prst="rect">
            <a:avLst/>
          </a:prstGeom>
          <a:noFill/>
        </p:spPr>
        <p:txBody>
          <a:bodyPr wrap="square" rtlCol="0">
            <a:spAutoFit/>
          </a:bodyPr>
          <a:lstStyle/>
          <a:p>
            <a:r>
              <a:rPr lang="en-US" sz="3200" b="1" dirty="0">
                <a:solidFill>
                  <a:schemeClr val="accent6">
                    <a:lumMod val="50000"/>
                  </a:schemeClr>
                </a:solidFill>
              </a:rPr>
              <a:t>AgriLink Roles &amp; Actions</a:t>
            </a:r>
          </a:p>
        </p:txBody>
      </p:sp>
      <p:grpSp>
        <p:nvGrpSpPr>
          <p:cNvPr id="14" name="Group 13">
            <a:extLst>
              <a:ext uri="{FF2B5EF4-FFF2-40B4-BE49-F238E27FC236}">
                <a16:creationId xmlns:a16="http://schemas.microsoft.com/office/drawing/2014/main" id="{95813651-ADEC-94BC-2FE6-F4162D76B6E2}"/>
              </a:ext>
            </a:extLst>
          </p:cNvPr>
          <p:cNvGrpSpPr/>
          <p:nvPr/>
        </p:nvGrpSpPr>
        <p:grpSpPr>
          <a:xfrm>
            <a:off x="1082566" y="1466706"/>
            <a:ext cx="6295695" cy="3693319"/>
            <a:chOff x="1082566" y="1860331"/>
            <a:chExt cx="6295695" cy="3693319"/>
          </a:xfrm>
        </p:grpSpPr>
        <p:sp>
          <p:nvSpPr>
            <p:cNvPr id="6" name="TextBox 5">
              <a:extLst>
                <a:ext uri="{FF2B5EF4-FFF2-40B4-BE49-F238E27FC236}">
                  <a16:creationId xmlns:a16="http://schemas.microsoft.com/office/drawing/2014/main" id="{84D2F2FF-50FF-4734-8914-EBEB14AA3F8B}"/>
                </a:ext>
              </a:extLst>
            </p:cNvPr>
            <p:cNvSpPr txBox="1"/>
            <p:nvPr/>
          </p:nvSpPr>
          <p:spPr>
            <a:xfrm>
              <a:off x="1082566" y="1860331"/>
              <a:ext cx="5708455" cy="3693319"/>
            </a:xfrm>
            <a:prstGeom prst="rect">
              <a:avLst/>
            </a:prstGeom>
            <a:noFill/>
          </p:spPr>
          <p:txBody>
            <a:bodyPr wrap="square" rtlCol="0">
              <a:spAutoFit/>
            </a:bodyPr>
            <a:lstStyle/>
            <a:p>
              <a:r>
                <a:rPr lang="en-US" b="1" dirty="0"/>
                <a:t>Admin:</a:t>
              </a:r>
            </a:p>
            <a:p>
              <a:endParaRPr lang="en-US" dirty="0"/>
            </a:p>
            <a:p>
              <a:endParaRPr lang="en-US" dirty="0"/>
            </a:p>
            <a:p>
              <a:r>
                <a:rPr lang="en-US" b="1" dirty="0"/>
                <a:t>Farmer:</a:t>
              </a:r>
            </a:p>
            <a:p>
              <a:endParaRPr lang="en-US" dirty="0"/>
            </a:p>
            <a:p>
              <a:endParaRPr lang="en-US" dirty="0"/>
            </a:p>
            <a:p>
              <a:r>
                <a:rPr lang="en-US" b="1" dirty="0"/>
                <a:t>Buyer:</a:t>
              </a:r>
            </a:p>
            <a:p>
              <a:endParaRPr lang="en-US" dirty="0"/>
            </a:p>
            <a:p>
              <a:endParaRPr lang="en-US" dirty="0"/>
            </a:p>
            <a:p>
              <a:r>
                <a:rPr lang="en-US" b="1" dirty="0"/>
                <a:t>Anonymous User:</a:t>
              </a:r>
            </a:p>
            <a:p>
              <a:endParaRPr lang="en-GB" dirty="0"/>
            </a:p>
            <a:p>
              <a:endParaRPr lang="en-GB" dirty="0"/>
            </a:p>
            <a:p>
              <a:endParaRPr lang="en-GB" dirty="0"/>
            </a:p>
          </p:txBody>
        </p:sp>
        <p:sp>
          <p:nvSpPr>
            <p:cNvPr id="8" name="TextBox 7">
              <a:extLst>
                <a:ext uri="{FF2B5EF4-FFF2-40B4-BE49-F238E27FC236}">
                  <a16:creationId xmlns:a16="http://schemas.microsoft.com/office/drawing/2014/main" id="{A7646B6E-CA2F-8CF0-BB0E-8306B1A809C7}"/>
                </a:ext>
              </a:extLst>
            </p:cNvPr>
            <p:cNvSpPr txBox="1"/>
            <p:nvPr/>
          </p:nvSpPr>
          <p:spPr>
            <a:xfrm>
              <a:off x="1367761" y="4651870"/>
              <a:ext cx="4386653"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Browse available products</a:t>
              </a:r>
            </a:p>
            <a:p>
              <a:pPr marL="285750" indent="-285750">
                <a:buFont typeface="Wingdings" panose="05000000000000000000" pitchFamily="2" charset="2"/>
                <a:buChar char="v"/>
              </a:pPr>
              <a:r>
                <a:rPr lang="en-US" dirty="0"/>
                <a:t>View categories without logging in</a:t>
              </a:r>
              <a:endParaRPr lang="en-GB" dirty="0"/>
            </a:p>
          </p:txBody>
        </p:sp>
        <p:sp>
          <p:nvSpPr>
            <p:cNvPr id="11" name="TextBox 10">
              <a:extLst>
                <a:ext uri="{FF2B5EF4-FFF2-40B4-BE49-F238E27FC236}">
                  <a16:creationId xmlns:a16="http://schemas.microsoft.com/office/drawing/2014/main" id="{485FC4F6-D260-8E2B-9ACA-64BF6FFB96CA}"/>
                </a:ext>
              </a:extLst>
            </p:cNvPr>
            <p:cNvSpPr txBox="1"/>
            <p:nvPr/>
          </p:nvSpPr>
          <p:spPr>
            <a:xfrm>
              <a:off x="1388116" y="3816418"/>
              <a:ext cx="4598072"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Search, view, and order products</a:t>
              </a:r>
            </a:p>
            <a:p>
              <a:pPr marL="285750" indent="-285750">
                <a:buFont typeface="Wingdings" panose="05000000000000000000" pitchFamily="2" charset="2"/>
                <a:buChar char="v"/>
              </a:pPr>
              <a:r>
                <a:rPr lang="en-US" dirty="0"/>
                <a:t>Leave reviews and feedback</a:t>
              </a:r>
            </a:p>
          </p:txBody>
        </p:sp>
        <p:sp>
          <p:nvSpPr>
            <p:cNvPr id="12" name="TextBox 11">
              <a:extLst>
                <a:ext uri="{FF2B5EF4-FFF2-40B4-BE49-F238E27FC236}">
                  <a16:creationId xmlns:a16="http://schemas.microsoft.com/office/drawing/2014/main" id="{E19A90AA-FC0C-A040-CFD4-9158C567DA77}"/>
                </a:ext>
              </a:extLst>
            </p:cNvPr>
            <p:cNvSpPr txBox="1"/>
            <p:nvPr/>
          </p:nvSpPr>
          <p:spPr>
            <a:xfrm>
              <a:off x="1388116" y="2996731"/>
              <a:ext cx="4598072"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Create and manage produce listings </a:t>
              </a:r>
            </a:p>
            <a:p>
              <a:pPr marL="285750" indent="-285750">
                <a:buFont typeface="Wingdings" panose="05000000000000000000" pitchFamily="2" charset="2"/>
                <a:buChar char="v"/>
              </a:pPr>
              <a:r>
                <a:rPr lang="en-US" dirty="0"/>
                <a:t>Track sales and inventory analytics</a:t>
              </a:r>
            </a:p>
          </p:txBody>
        </p:sp>
        <p:sp>
          <p:nvSpPr>
            <p:cNvPr id="13" name="TextBox 12">
              <a:extLst>
                <a:ext uri="{FF2B5EF4-FFF2-40B4-BE49-F238E27FC236}">
                  <a16:creationId xmlns:a16="http://schemas.microsoft.com/office/drawing/2014/main" id="{264AD1B7-AF6D-B211-E505-DCD544C6B4B6}"/>
                </a:ext>
              </a:extLst>
            </p:cNvPr>
            <p:cNvSpPr txBox="1"/>
            <p:nvPr/>
          </p:nvSpPr>
          <p:spPr>
            <a:xfrm>
              <a:off x="1367760" y="2161279"/>
              <a:ext cx="6010501"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Manage user accounts and platform configuration</a:t>
              </a:r>
            </a:p>
            <a:p>
              <a:pPr marL="285750" indent="-285750">
                <a:buFont typeface="Wingdings" panose="05000000000000000000" pitchFamily="2" charset="2"/>
                <a:buChar char="v"/>
              </a:pPr>
              <a:r>
                <a:rPr lang="en-US" dirty="0"/>
                <a:t>Oversee product listings and system logs</a:t>
              </a:r>
            </a:p>
          </p:txBody>
        </p:sp>
      </p:grpSp>
      <p:pic>
        <p:nvPicPr>
          <p:cNvPr id="16" name="Picture 15" descr="A logo with a person in a circle&#10;&#10;AI-generated content may be incorrect.">
            <a:extLst>
              <a:ext uri="{FF2B5EF4-FFF2-40B4-BE49-F238E27FC236}">
                <a16:creationId xmlns:a16="http://schemas.microsoft.com/office/drawing/2014/main" id="{68E3621B-E847-CC98-70C1-84A68BA732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5234" y="2359571"/>
            <a:ext cx="2051367" cy="2373725"/>
          </a:xfrm>
          <a:prstGeom prst="rect">
            <a:avLst/>
          </a:prstGeom>
        </p:spPr>
      </p:pic>
      <p:graphicFrame>
        <p:nvGraphicFramePr>
          <p:cNvPr id="3" name="Diagram 2">
            <a:extLst>
              <a:ext uri="{FF2B5EF4-FFF2-40B4-BE49-F238E27FC236}">
                <a16:creationId xmlns:a16="http://schemas.microsoft.com/office/drawing/2014/main" id="{DA2F5A4D-45CE-837A-62AE-974AAF131CA6}"/>
              </a:ext>
            </a:extLst>
          </p:cNvPr>
          <p:cNvGraphicFramePr/>
          <p:nvPr>
            <p:extLst>
              <p:ext uri="{D42A27DB-BD31-4B8C-83A1-F6EECF244321}">
                <p14:modId xmlns:p14="http://schemas.microsoft.com/office/powerpoint/2010/main" val="4154818100"/>
              </p:ext>
            </p:extLst>
          </p:nvPr>
        </p:nvGraphicFramePr>
        <p:xfrm>
          <a:off x="5986188" y="1417540"/>
          <a:ext cx="5645792" cy="3925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BDADF1F3-AD90-0093-F577-A144FB05DE3C}"/>
              </a:ext>
            </a:extLst>
          </p:cNvPr>
          <p:cNvSpPr txBox="1"/>
          <p:nvPr/>
        </p:nvSpPr>
        <p:spPr>
          <a:xfrm>
            <a:off x="1082566" y="4956961"/>
            <a:ext cx="9237923" cy="1754326"/>
          </a:xfrm>
          <a:prstGeom prst="rect">
            <a:avLst/>
          </a:prstGeom>
          <a:noFill/>
        </p:spPr>
        <p:txBody>
          <a:bodyPr wrap="square" rtlCol="0">
            <a:spAutoFit/>
          </a:bodyPr>
          <a:lstStyle/>
          <a:p>
            <a:r>
              <a:rPr lang="en-US" b="1" dirty="0"/>
              <a:t>Who Will Benefit From This Project?</a:t>
            </a:r>
          </a:p>
          <a:p>
            <a:pPr marL="285750" indent="-285750">
              <a:buFont typeface="Wingdings" panose="05000000000000000000" pitchFamily="2" charset="2"/>
              <a:buChar char="v"/>
            </a:pPr>
            <a:r>
              <a:rPr lang="en-US" b="1" dirty="0"/>
              <a:t>Farmers:  </a:t>
            </a:r>
            <a:r>
              <a:rPr lang="en-US" dirty="0"/>
              <a:t>Gain fairer market prices, increased visibility, and digital literacy [6].</a:t>
            </a:r>
          </a:p>
          <a:p>
            <a:pPr marL="285750" indent="-285750">
              <a:buFont typeface="Wingdings" panose="05000000000000000000" pitchFamily="2" charset="2"/>
              <a:buChar char="v"/>
            </a:pPr>
            <a:r>
              <a:rPr lang="en-US" b="1" dirty="0"/>
              <a:t>Consumers: </a:t>
            </a:r>
            <a:r>
              <a:rPr lang="en-US" dirty="0"/>
              <a:t>Access fresh produce at lower prices.</a:t>
            </a:r>
          </a:p>
          <a:p>
            <a:pPr marL="285750" indent="-285750">
              <a:buFont typeface="Wingdings" panose="05000000000000000000" pitchFamily="2" charset="2"/>
              <a:buChar char="v"/>
            </a:pPr>
            <a:r>
              <a:rPr lang="en-US" b="1" dirty="0"/>
              <a:t>Local economies: </a:t>
            </a:r>
            <a:r>
              <a:rPr lang="en-US" dirty="0"/>
              <a:t>Experience enhanced efficiency and sustainability [7].</a:t>
            </a:r>
          </a:p>
          <a:p>
            <a:pPr marL="285750" indent="-285750">
              <a:buFont typeface="Wingdings" panose="05000000000000000000" pitchFamily="2" charset="2"/>
              <a:buChar char="v"/>
            </a:pPr>
            <a:r>
              <a:rPr lang="en-US" b="1" dirty="0"/>
              <a:t>Myself: </a:t>
            </a:r>
            <a:r>
              <a:rPr lang="en-US" dirty="0"/>
              <a:t>It’s a practical, career-building experience that will strengthen both my technical and professional development as a future software engineer.</a:t>
            </a:r>
          </a:p>
        </p:txBody>
      </p:sp>
    </p:spTree>
    <p:extLst>
      <p:ext uri="{BB962C8B-B14F-4D97-AF65-F5344CB8AC3E}">
        <p14:creationId xmlns:p14="http://schemas.microsoft.com/office/powerpoint/2010/main" val="894021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24BFC-564B-0BB7-E62C-9A476DC702F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78F486B7-28AA-3D6B-FD01-0C89282C1F66}"/>
              </a:ext>
            </a:extLst>
          </p:cNvPr>
          <p:cNvPicPr>
            <a:picLocks noChangeAspect="1"/>
          </p:cNvPicPr>
          <p:nvPr/>
        </p:nvPicPr>
        <p:blipFill>
          <a:blip r:embed="rId2"/>
          <a:stretch>
            <a:fillRect/>
          </a:stretch>
        </p:blipFill>
        <p:spPr>
          <a:xfrm>
            <a:off x="1" y="0"/>
            <a:ext cx="12192000" cy="6858000"/>
          </a:xfrm>
          <a:prstGeom prst="rect">
            <a:avLst/>
          </a:prstGeom>
        </p:spPr>
      </p:pic>
      <p:sp>
        <p:nvSpPr>
          <p:cNvPr id="2" name="TextBox 1">
            <a:extLst>
              <a:ext uri="{FF2B5EF4-FFF2-40B4-BE49-F238E27FC236}">
                <a16:creationId xmlns:a16="http://schemas.microsoft.com/office/drawing/2014/main" id="{90D35A48-046A-E3E3-163E-BBA5F0FCA210}"/>
              </a:ext>
            </a:extLst>
          </p:cNvPr>
          <p:cNvSpPr txBox="1"/>
          <p:nvPr/>
        </p:nvSpPr>
        <p:spPr>
          <a:xfrm>
            <a:off x="1071653" y="5186264"/>
            <a:ext cx="9191699" cy="923330"/>
          </a:xfrm>
          <a:prstGeom prst="rect">
            <a:avLst/>
          </a:prstGeom>
          <a:noFill/>
        </p:spPr>
        <p:txBody>
          <a:bodyPr wrap="square" rtlCol="0">
            <a:spAutoFit/>
          </a:bodyPr>
          <a:lstStyle/>
          <a:p>
            <a:pPr marL="285750" indent="-285750">
              <a:buFont typeface="Wingdings" panose="05000000000000000000" pitchFamily="2" charset="2"/>
              <a:buChar char="v"/>
            </a:pPr>
            <a:r>
              <a:rPr lang="en-US" b="1" dirty="0"/>
              <a:t>Gaps Identified:</a:t>
            </a:r>
          </a:p>
          <a:p>
            <a:r>
              <a:rPr lang="en-US" dirty="0" err="1"/>
              <a:t>AgriLink</a:t>
            </a:r>
            <a:r>
              <a:rPr lang="en-US" dirty="0"/>
              <a:t> aims to address these needs for a locally oriented D2C platform, a web-based, easy-to-use platform focusing on small-scale farmers [10].</a:t>
            </a:r>
          </a:p>
        </p:txBody>
      </p:sp>
      <p:sp>
        <p:nvSpPr>
          <p:cNvPr id="3" name="TextBox 2">
            <a:extLst>
              <a:ext uri="{FF2B5EF4-FFF2-40B4-BE49-F238E27FC236}">
                <a16:creationId xmlns:a16="http://schemas.microsoft.com/office/drawing/2014/main" id="{5BEBA279-74A0-B654-FAFF-B38980ABC8BC}"/>
              </a:ext>
            </a:extLst>
          </p:cNvPr>
          <p:cNvSpPr txBox="1"/>
          <p:nvPr/>
        </p:nvSpPr>
        <p:spPr>
          <a:xfrm>
            <a:off x="1071653" y="1671736"/>
            <a:ext cx="8402968" cy="1200329"/>
          </a:xfrm>
          <a:prstGeom prst="rect">
            <a:avLst/>
          </a:prstGeom>
          <a:noFill/>
        </p:spPr>
        <p:txBody>
          <a:bodyPr wrap="square" rtlCol="0">
            <a:spAutoFit/>
          </a:bodyPr>
          <a:lstStyle/>
          <a:p>
            <a:pPr marL="285750" indent="-285750">
              <a:buFont typeface="Wingdings" panose="05000000000000000000" pitchFamily="2" charset="2"/>
              <a:buChar char="v"/>
            </a:pPr>
            <a:r>
              <a:rPr lang="en-US" dirty="0"/>
              <a:t>The literature highlights persistent inefficiencies in agricultural markets due to intermediaries that lower farmer profits [1]. Digital platforms like e-</a:t>
            </a:r>
            <a:r>
              <a:rPr lang="en-US" dirty="0" err="1"/>
              <a:t>Choupal</a:t>
            </a:r>
            <a:r>
              <a:rPr lang="en-US" dirty="0"/>
              <a:t>, M-Farm, and </a:t>
            </a:r>
            <a:r>
              <a:rPr lang="en-US" dirty="0" err="1"/>
              <a:t>AgroMarketplace</a:t>
            </a:r>
            <a:r>
              <a:rPr lang="en-US" dirty="0"/>
              <a:t> have improved access to markets but often neglect local usability needs [8].</a:t>
            </a:r>
          </a:p>
        </p:txBody>
      </p:sp>
      <p:graphicFrame>
        <p:nvGraphicFramePr>
          <p:cNvPr id="4" name="Table 3">
            <a:extLst>
              <a:ext uri="{FF2B5EF4-FFF2-40B4-BE49-F238E27FC236}">
                <a16:creationId xmlns:a16="http://schemas.microsoft.com/office/drawing/2014/main" id="{E6FD8E65-94A5-8FDB-7F2D-1D2E699D4E11}"/>
              </a:ext>
            </a:extLst>
          </p:cNvPr>
          <p:cNvGraphicFramePr>
            <a:graphicFrameLocks noGrp="1"/>
          </p:cNvGraphicFramePr>
          <p:nvPr>
            <p:extLst>
              <p:ext uri="{D42A27DB-BD31-4B8C-83A1-F6EECF244321}">
                <p14:modId xmlns:p14="http://schemas.microsoft.com/office/powerpoint/2010/main" val="2155925471"/>
              </p:ext>
            </p:extLst>
          </p:nvPr>
        </p:nvGraphicFramePr>
        <p:xfrm>
          <a:off x="1511667" y="2975016"/>
          <a:ext cx="8933790" cy="2021840"/>
        </p:xfrm>
        <a:graphic>
          <a:graphicData uri="http://schemas.openxmlformats.org/drawingml/2006/table">
            <a:tbl>
              <a:tblPr firstRow="1" bandRow="1">
                <a:tableStyleId>{5C22544A-7EE6-4342-B048-85BDC9FD1C3A}</a:tableStyleId>
              </a:tblPr>
              <a:tblGrid>
                <a:gridCol w="2977930">
                  <a:extLst>
                    <a:ext uri="{9D8B030D-6E8A-4147-A177-3AD203B41FA5}">
                      <a16:colId xmlns:a16="http://schemas.microsoft.com/office/drawing/2014/main" val="3190847038"/>
                    </a:ext>
                  </a:extLst>
                </a:gridCol>
                <a:gridCol w="2977930">
                  <a:extLst>
                    <a:ext uri="{9D8B030D-6E8A-4147-A177-3AD203B41FA5}">
                      <a16:colId xmlns:a16="http://schemas.microsoft.com/office/drawing/2014/main" val="1131937326"/>
                    </a:ext>
                  </a:extLst>
                </a:gridCol>
                <a:gridCol w="2977930">
                  <a:extLst>
                    <a:ext uri="{9D8B030D-6E8A-4147-A177-3AD203B41FA5}">
                      <a16:colId xmlns:a16="http://schemas.microsoft.com/office/drawing/2014/main" val="505687141"/>
                    </a:ext>
                  </a:extLst>
                </a:gridCol>
              </a:tblGrid>
              <a:tr h="370840">
                <a:tc>
                  <a:txBody>
                    <a:bodyPr/>
                    <a:lstStyle/>
                    <a:p>
                      <a:r>
                        <a:rPr lang="en-GB" dirty="0"/>
                        <a:t>Study</a:t>
                      </a:r>
                    </a:p>
                  </a:txBody>
                  <a:tcPr/>
                </a:tc>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2289274933"/>
                  </a:ext>
                </a:extLst>
              </a:tr>
              <a:tr h="370840">
                <a:tc>
                  <a:txBody>
                    <a:bodyPr/>
                    <a:lstStyle/>
                    <a:p>
                      <a:r>
                        <a:rPr lang="en-GB" dirty="0"/>
                        <a:t>e-</a:t>
                      </a:r>
                      <a:r>
                        <a:rPr lang="en-GB" dirty="0" err="1"/>
                        <a:t>Choupal</a:t>
                      </a:r>
                      <a:r>
                        <a:rPr lang="en-GB" dirty="0"/>
                        <a:t> (India) [4]</a:t>
                      </a:r>
                    </a:p>
                  </a:txBody>
                  <a:tcPr/>
                </a:tc>
                <a:tc>
                  <a:txBody>
                    <a:bodyPr/>
                    <a:lstStyle/>
                    <a:p>
                      <a:r>
                        <a:rPr lang="en-GB" dirty="0"/>
                        <a:t>Improved farmer–market communication.</a:t>
                      </a:r>
                    </a:p>
                  </a:txBody>
                  <a:tcPr/>
                </a:tc>
                <a:tc>
                  <a:txBody>
                    <a:bodyPr/>
                    <a:lstStyle/>
                    <a:p>
                      <a:r>
                        <a:rPr lang="en-GB" dirty="0"/>
                        <a:t>Needs strong infrastructure.</a:t>
                      </a:r>
                    </a:p>
                  </a:txBody>
                  <a:tcPr/>
                </a:tc>
                <a:extLst>
                  <a:ext uri="{0D108BD9-81ED-4DB2-BD59-A6C34878D82A}">
                    <a16:rowId xmlns:a16="http://schemas.microsoft.com/office/drawing/2014/main" val="728470572"/>
                  </a:ext>
                </a:extLst>
              </a:tr>
              <a:tr h="370840">
                <a:tc>
                  <a:txBody>
                    <a:bodyPr/>
                    <a:lstStyle/>
                    <a:p>
                      <a:r>
                        <a:rPr lang="en-GB" dirty="0"/>
                        <a:t>M-Farm (Kenya) [8]</a:t>
                      </a:r>
                    </a:p>
                  </a:txBody>
                  <a:tcPr/>
                </a:tc>
                <a:tc>
                  <a:txBody>
                    <a:bodyPr/>
                    <a:lstStyle/>
                    <a:p>
                      <a:r>
                        <a:rPr lang="en-US" dirty="0"/>
                        <a:t>Enhances transparency and price awareness.</a:t>
                      </a:r>
                      <a:endParaRPr lang="en-GB" dirty="0"/>
                    </a:p>
                  </a:txBody>
                  <a:tcPr/>
                </a:tc>
                <a:tc>
                  <a:txBody>
                    <a:bodyPr/>
                    <a:lstStyle/>
                    <a:p>
                      <a:r>
                        <a:rPr lang="en-GB" dirty="0"/>
                        <a:t>Limited scalability.</a:t>
                      </a:r>
                    </a:p>
                  </a:txBody>
                  <a:tcPr/>
                </a:tc>
                <a:extLst>
                  <a:ext uri="{0D108BD9-81ED-4DB2-BD59-A6C34878D82A}">
                    <a16:rowId xmlns:a16="http://schemas.microsoft.com/office/drawing/2014/main" val="1752657120"/>
                  </a:ext>
                </a:extLst>
              </a:tr>
              <a:tr h="370840">
                <a:tc>
                  <a:txBody>
                    <a:bodyPr/>
                    <a:lstStyle/>
                    <a:p>
                      <a:r>
                        <a:rPr lang="en-GB" dirty="0" err="1"/>
                        <a:t>AgroMarketplace</a:t>
                      </a:r>
                      <a:r>
                        <a:rPr lang="en-GB" dirty="0"/>
                        <a:t> (Brazil) [9]</a:t>
                      </a:r>
                    </a:p>
                  </a:txBody>
                  <a:tcPr/>
                </a:tc>
                <a:tc>
                  <a:txBody>
                    <a:bodyPr/>
                    <a:lstStyle/>
                    <a:p>
                      <a:r>
                        <a:rPr lang="en-GB" dirty="0"/>
                        <a:t>Supports B2B trade.</a:t>
                      </a:r>
                    </a:p>
                  </a:txBody>
                  <a:tcPr/>
                </a:tc>
                <a:tc>
                  <a:txBody>
                    <a:bodyPr/>
                    <a:lstStyle/>
                    <a:p>
                      <a:r>
                        <a:rPr lang="en-GB" dirty="0"/>
                        <a:t>Unsuitable for smallholders.</a:t>
                      </a:r>
                    </a:p>
                  </a:txBody>
                  <a:tcPr/>
                </a:tc>
                <a:extLst>
                  <a:ext uri="{0D108BD9-81ED-4DB2-BD59-A6C34878D82A}">
                    <a16:rowId xmlns:a16="http://schemas.microsoft.com/office/drawing/2014/main" val="319630684"/>
                  </a:ext>
                </a:extLst>
              </a:tr>
            </a:tbl>
          </a:graphicData>
        </a:graphic>
      </p:graphicFrame>
    </p:spTree>
    <p:extLst>
      <p:ext uri="{BB962C8B-B14F-4D97-AF65-F5344CB8AC3E}">
        <p14:creationId xmlns:p14="http://schemas.microsoft.com/office/powerpoint/2010/main" val="362783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B9E79-A484-3C8D-E5B5-1FE65708BC8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7840536-A832-23DC-F11B-FF845C62CE66}"/>
              </a:ext>
            </a:extLst>
          </p:cNvPr>
          <p:cNvPicPr>
            <a:picLocks noChangeAspect="1"/>
          </p:cNvPicPr>
          <p:nvPr/>
        </p:nvPicPr>
        <p:blipFill>
          <a:blip r:embed="rId2"/>
          <a:stretch>
            <a:fillRect/>
          </a:stretch>
        </p:blipFill>
        <p:spPr>
          <a:xfrm>
            <a:off x="-7377" y="4145"/>
            <a:ext cx="12199378" cy="6853855"/>
          </a:xfrm>
          <a:prstGeom prst="rect">
            <a:avLst/>
          </a:prstGeom>
        </p:spPr>
      </p:pic>
      <p:sp>
        <p:nvSpPr>
          <p:cNvPr id="4" name="TextBox 3">
            <a:extLst>
              <a:ext uri="{FF2B5EF4-FFF2-40B4-BE49-F238E27FC236}">
                <a16:creationId xmlns:a16="http://schemas.microsoft.com/office/drawing/2014/main" id="{F124D46C-73E7-0CCD-D52C-41802FB99730}"/>
              </a:ext>
            </a:extLst>
          </p:cNvPr>
          <p:cNvSpPr txBox="1"/>
          <p:nvPr/>
        </p:nvSpPr>
        <p:spPr>
          <a:xfrm>
            <a:off x="1245476" y="1271754"/>
            <a:ext cx="4713889" cy="1754326"/>
          </a:xfrm>
          <a:prstGeom prst="rect">
            <a:avLst/>
          </a:prstGeom>
          <a:noFill/>
        </p:spPr>
        <p:txBody>
          <a:bodyPr wrap="square" rtlCol="0">
            <a:spAutoFit/>
          </a:bodyPr>
          <a:lstStyle/>
          <a:p>
            <a:r>
              <a:rPr lang="en-US" b="1" dirty="0">
                <a:solidFill>
                  <a:schemeClr val="bg1"/>
                </a:solidFill>
              </a:rPr>
              <a:t>Development Approach</a:t>
            </a:r>
          </a:p>
          <a:p>
            <a:pPr marL="285750" indent="-285750">
              <a:buFont typeface="Wingdings" panose="05000000000000000000" pitchFamily="2" charset="2"/>
              <a:buChar char="v"/>
            </a:pPr>
            <a:r>
              <a:rPr lang="en-US" b="1" dirty="0">
                <a:solidFill>
                  <a:schemeClr val="bg1"/>
                </a:solidFill>
              </a:rPr>
              <a:t>Model: </a:t>
            </a:r>
            <a:r>
              <a:rPr lang="en-US" dirty="0">
                <a:solidFill>
                  <a:schemeClr val="bg1"/>
                </a:solidFill>
              </a:rPr>
              <a:t>Agile methodology with iterative sprints, feedback-based [11][12].</a:t>
            </a:r>
          </a:p>
          <a:p>
            <a:pPr marL="285750" indent="-285750">
              <a:buFont typeface="Wingdings" panose="05000000000000000000" pitchFamily="2" charset="2"/>
              <a:buChar char="v"/>
            </a:pPr>
            <a:r>
              <a:rPr lang="en-US" b="1" dirty="0">
                <a:solidFill>
                  <a:schemeClr val="bg1"/>
                </a:solidFill>
              </a:rPr>
              <a:t>Phases: </a:t>
            </a:r>
            <a:r>
              <a:rPr lang="en-US" dirty="0">
                <a:solidFill>
                  <a:schemeClr val="bg1"/>
                </a:solidFill>
              </a:rPr>
              <a:t>Requirement → Design → Implementation → Testing → Deployment → Evaluation.</a:t>
            </a:r>
            <a:endParaRPr lang="en-GB" dirty="0">
              <a:solidFill>
                <a:schemeClr val="bg1"/>
              </a:solidFill>
            </a:endParaRPr>
          </a:p>
        </p:txBody>
      </p:sp>
      <p:sp>
        <p:nvSpPr>
          <p:cNvPr id="5" name="TextBox 4">
            <a:extLst>
              <a:ext uri="{FF2B5EF4-FFF2-40B4-BE49-F238E27FC236}">
                <a16:creationId xmlns:a16="http://schemas.microsoft.com/office/drawing/2014/main" id="{AF672A4B-B126-DC32-CB15-9FE27E90B8C6}"/>
              </a:ext>
            </a:extLst>
          </p:cNvPr>
          <p:cNvSpPr txBox="1"/>
          <p:nvPr/>
        </p:nvSpPr>
        <p:spPr>
          <a:xfrm>
            <a:off x="6123812" y="1271754"/>
            <a:ext cx="4990878" cy="3416320"/>
          </a:xfrm>
          <a:prstGeom prst="rect">
            <a:avLst/>
          </a:prstGeom>
          <a:noFill/>
        </p:spPr>
        <p:txBody>
          <a:bodyPr wrap="square" rtlCol="0">
            <a:spAutoFit/>
          </a:bodyPr>
          <a:lstStyle/>
          <a:p>
            <a:r>
              <a:rPr lang="en-US" b="1" dirty="0">
                <a:solidFill>
                  <a:schemeClr val="bg1"/>
                </a:solidFill>
              </a:rPr>
              <a:t>Tools and Technologies</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14" name="Picture 13" descr="A diagram of software development&#10;&#10;AI-generated content may be incorrect.">
            <a:extLst>
              <a:ext uri="{FF2B5EF4-FFF2-40B4-BE49-F238E27FC236}">
                <a16:creationId xmlns:a16="http://schemas.microsoft.com/office/drawing/2014/main" id="{46C73397-10AD-EF92-2B6C-7C0FFC1D13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2759" y="2674883"/>
            <a:ext cx="3011214" cy="2911363"/>
          </a:xfrm>
          <a:prstGeom prst="rect">
            <a:avLst/>
          </a:prstGeom>
        </p:spPr>
      </p:pic>
      <p:graphicFrame>
        <p:nvGraphicFramePr>
          <p:cNvPr id="15" name="Table 14">
            <a:extLst>
              <a:ext uri="{FF2B5EF4-FFF2-40B4-BE49-F238E27FC236}">
                <a16:creationId xmlns:a16="http://schemas.microsoft.com/office/drawing/2014/main" id="{6142FFDC-708A-1851-11F9-609C142490ED}"/>
              </a:ext>
            </a:extLst>
          </p:cNvPr>
          <p:cNvGraphicFramePr>
            <a:graphicFrameLocks noGrp="1"/>
          </p:cNvGraphicFramePr>
          <p:nvPr>
            <p:extLst>
              <p:ext uri="{D42A27DB-BD31-4B8C-83A1-F6EECF244321}">
                <p14:modId xmlns:p14="http://schemas.microsoft.com/office/powerpoint/2010/main" val="4073999188"/>
              </p:ext>
            </p:extLst>
          </p:nvPr>
        </p:nvGraphicFramePr>
        <p:xfrm>
          <a:off x="6243147" y="1686907"/>
          <a:ext cx="4776950" cy="2760537"/>
        </p:xfrm>
        <a:graphic>
          <a:graphicData uri="http://schemas.openxmlformats.org/drawingml/2006/table">
            <a:tbl>
              <a:tblPr firstRow="1" bandRow="1">
                <a:tableStyleId>{5C22544A-7EE6-4342-B048-85BDC9FD1C3A}</a:tableStyleId>
              </a:tblPr>
              <a:tblGrid>
                <a:gridCol w="2388475">
                  <a:extLst>
                    <a:ext uri="{9D8B030D-6E8A-4147-A177-3AD203B41FA5}">
                      <a16:colId xmlns:a16="http://schemas.microsoft.com/office/drawing/2014/main" val="190407770"/>
                    </a:ext>
                  </a:extLst>
                </a:gridCol>
                <a:gridCol w="2388475">
                  <a:extLst>
                    <a:ext uri="{9D8B030D-6E8A-4147-A177-3AD203B41FA5}">
                      <a16:colId xmlns:a16="http://schemas.microsoft.com/office/drawing/2014/main" val="2247999674"/>
                    </a:ext>
                  </a:extLst>
                </a:gridCol>
              </a:tblGrid>
              <a:tr h="474547">
                <a:tc>
                  <a:txBody>
                    <a:bodyPr/>
                    <a:lstStyle/>
                    <a:p>
                      <a:r>
                        <a:rPr lang="en-GB" dirty="0"/>
                        <a:t>Layer	</a:t>
                      </a:r>
                    </a:p>
                  </a:txBody>
                  <a:tcPr>
                    <a:solidFill>
                      <a:schemeClr val="accent6">
                        <a:lumMod val="50000"/>
                      </a:schemeClr>
                    </a:solidFill>
                  </a:tcPr>
                </a:tc>
                <a:tc>
                  <a:txBody>
                    <a:bodyPr/>
                    <a:lstStyle/>
                    <a:p>
                      <a:r>
                        <a:rPr lang="en-GB" dirty="0"/>
                        <a:t>Tools/Technologies</a:t>
                      </a:r>
                    </a:p>
                  </a:txBody>
                  <a:tcPr>
                    <a:solidFill>
                      <a:schemeClr val="accent6">
                        <a:lumMod val="50000"/>
                      </a:schemeClr>
                    </a:solidFill>
                  </a:tcPr>
                </a:tc>
                <a:extLst>
                  <a:ext uri="{0D108BD9-81ED-4DB2-BD59-A6C34878D82A}">
                    <a16:rowId xmlns:a16="http://schemas.microsoft.com/office/drawing/2014/main" val="725807585"/>
                  </a:ext>
                </a:extLst>
              </a:tr>
              <a:tr h="548630">
                <a:tc>
                  <a:txBody>
                    <a:bodyPr/>
                    <a:lstStyle/>
                    <a:p>
                      <a:r>
                        <a:rPr lang="en-GB" sz="1600" dirty="0"/>
                        <a:t>Front-end</a:t>
                      </a:r>
                    </a:p>
                  </a:txBody>
                  <a:tcPr/>
                </a:tc>
                <a:tc>
                  <a:txBody>
                    <a:bodyPr/>
                    <a:lstStyle/>
                    <a:p>
                      <a:r>
                        <a:rPr lang="en-GB" sz="1600" dirty="0"/>
                        <a:t>HTML, CSS and JavaScript.</a:t>
                      </a:r>
                    </a:p>
                  </a:txBody>
                  <a:tcPr/>
                </a:tc>
                <a:extLst>
                  <a:ext uri="{0D108BD9-81ED-4DB2-BD59-A6C34878D82A}">
                    <a16:rowId xmlns:a16="http://schemas.microsoft.com/office/drawing/2014/main" val="332886678"/>
                  </a:ext>
                </a:extLst>
              </a:tr>
              <a:tr h="474547">
                <a:tc>
                  <a:txBody>
                    <a:bodyPr/>
                    <a:lstStyle/>
                    <a:p>
                      <a:r>
                        <a:rPr lang="en-GB" sz="1600" dirty="0"/>
                        <a:t>Back-end</a:t>
                      </a:r>
                    </a:p>
                  </a:txBody>
                  <a:tcPr/>
                </a:tc>
                <a:tc>
                  <a:txBody>
                    <a:bodyPr/>
                    <a:lstStyle/>
                    <a:p>
                      <a:r>
                        <a:rPr lang="en-GB" sz="1600" dirty="0"/>
                        <a:t>PHP (Laravel), MySQL database</a:t>
                      </a:r>
                    </a:p>
                  </a:txBody>
                  <a:tcPr/>
                </a:tc>
                <a:extLst>
                  <a:ext uri="{0D108BD9-81ED-4DB2-BD59-A6C34878D82A}">
                    <a16:rowId xmlns:a16="http://schemas.microsoft.com/office/drawing/2014/main" val="2173597564"/>
                  </a:ext>
                </a:extLst>
              </a:tr>
              <a:tr h="474547">
                <a:tc>
                  <a:txBody>
                    <a:bodyPr/>
                    <a:lstStyle/>
                    <a:p>
                      <a:r>
                        <a:rPr lang="en-GB" sz="1600" dirty="0"/>
                        <a:t>Testing</a:t>
                      </a:r>
                    </a:p>
                  </a:txBody>
                  <a:tcPr/>
                </a:tc>
                <a:tc>
                  <a:txBody>
                    <a:bodyPr/>
                    <a:lstStyle/>
                    <a:p>
                      <a:r>
                        <a:rPr lang="en-GB" sz="1600" dirty="0"/>
                        <a:t>Unit &amp; Integration testing.</a:t>
                      </a:r>
                    </a:p>
                  </a:txBody>
                  <a:tcPr/>
                </a:tc>
                <a:extLst>
                  <a:ext uri="{0D108BD9-81ED-4DB2-BD59-A6C34878D82A}">
                    <a16:rowId xmlns:a16="http://schemas.microsoft.com/office/drawing/2014/main" val="3582206265"/>
                  </a:ext>
                </a:extLst>
              </a:tr>
              <a:tr h="548630">
                <a:tc>
                  <a:txBody>
                    <a:bodyPr/>
                    <a:lstStyle/>
                    <a:p>
                      <a:r>
                        <a:rPr lang="en-GB" sz="1600" dirty="0"/>
                        <a:t>Version Control</a:t>
                      </a:r>
                    </a:p>
                  </a:txBody>
                  <a:tcPr/>
                </a:tc>
                <a:tc>
                  <a:txBody>
                    <a:bodyPr/>
                    <a:lstStyle/>
                    <a:p>
                      <a:r>
                        <a:rPr lang="en-GB" sz="1600" dirty="0"/>
                        <a:t>Git &amp; GitHub</a:t>
                      </a:r>
                    </a:p>
                  </a:txBody>
                  <a:tcPr/>
                </a:tc>
                <a:extLst>
                  <a:ext uri="{0D108BD9-81ED-4DB2-BD59-A6C34878D82A}">
                    <a16:rowId xmlns:a16="http://schemas.microsoft.com/office/drawing/2014/main" val="2569505258"/>
                  </a:ext>
                </a:extLst>
              </a:tr>
            </a:tbl>
          </a:graphicData>
        </a:graphic>
      </p:graphicFrame>
      <p:sp>
        <p:nvSpPr>
          <p:cNvPr id="16" name="TextBox 15">
            <a:extLst>
              <a:ext uri="{FF2B5EF4-FFF2-40B4-BE49-F238E27FC236}">
                <a16:creationId xmlns:a16="http://schemas.microsoft.com/office/drawing/2014/main" id="{58B4D699-1ACA-57E2-9D76-C5138A49072D}"/>
              </a:ext>
            </a:extLst>
          </p:cNvPr>
          <p:cNvSpPr txBox="1"/>
          <p:nvPr/>
        </p:nvSpPr>
        <p:spPr>
          <a:xfrm>
            <a:off x="6318253" y="4777988"/>
            <a:ext cx="4896285" cy="1477328"/>
          </a:xfrm>
          <a:prstGeom prst="rect">
            <a:avLst/>
          </a:prstGeom>
          <a:noFill/>
        </p:spPr>
        <p:txBody>
          <a:bodyPr wrap="square" rtlCol="0">
            <a:spAutoFit/>
          </a:bodyPr>
          <a:lstStyle/>
          <a:p>
            <a:r>
              <a:rPr lang="en-US" b="1" dirty="0">
                <a:solidFill>
                  <a:schemeClr val="bg1"/>
                </a:solidFill>
              </a:rPr>
              <a:t>Data Sources</a:t>
            </a:r>
          </a:p>
          <a:p>
            <a:pPr marL="285750" indent="-285750">
              <a:buFont typeface="Wingdings" panose="05000000000000000000" pitchFamily="2" charset="2"/>
              <a:buChar char="v"/>
            </a:pPr>
            <a:r>
              <a:rPr lang="en-US" b="1" dirty="0">
                <a:solidFill>
                  <a:schemeClr val="bg1"/>
                </a:solidFill>
              </a:rPr>
              <a:t>Primary: </a:t>
            </a:r>
            <a:r>
              <a:rPr lang="en-US" dirty="0">
                <a:solidFill>
                  <a:schemeClr val="bg1"/>
                </a:solidFill>
              </a:rPr>
              <a:t>Simulated data for farmer-buyer interactions.</a:t>
            </a:r>
          </a:p>
          <a:p>
            <a:pPr marL="285750" indent="-285750">
              <a:buFont typeface="Wingdings" panose="05000000000000000000" pitchFamily="2" charset="2"/>
              <a:buChar char="v"/>
            </a:pPr>
            <a:r>
              <a:rPr lang="en-US" b="1" dirty="0">
                <a:solidFill>
                  <a:schemeClr val="bg1"/>
                </a:solidFill>
              </a:rPr>
              <a:t>Secondary: </a:t>
            </a:r>
            <a:r>
              <a:rPr lang="en-US" dirty="0">
                <a:solidFill>
                  <a:schemeClr val="bg1"/>
                </a:solidFill>
              </a:rPr>
              <a:t>Literature from IEEE Xplore, ScienceDirect, Google Scholar, etc...</a:t>
            </a:r>
            <a:endParaRPr lang="en-GB" dirty="0">
              <a:solidFill>
                <a:schemeClr val="bg1"/>
              </a:solidFill>
            </a:endParaRPr>
          </a:p>
        </p:txBody>
      </p:sp>
      <p:sp>
        <p:nvSpPr>
          <p:cNvPr id="17" name="TextBox 16">
            <a:extLst>
              <a:ext uri="{FF2B5EF4-FFF2-40B4-BE49-F238E27FC236}">
                <a16:creationId xmlns:a16="http://schemas.microsoft.com/office/drawing/2014/main" id="{9030ADD8-DA46-E35F-9423-4FFEEE34CC66}"/>
              </a:ext>
            </a:extLst>
          </p:cNvPr>
          <p:cNvSpPr txBox="1"/>
          <p:nvPr/>
        </p:nvSpPr>
        <p:spPr>
          <a:xfrm>
            <a:off x="420413" y="5237032"/>
            <a:ext cx="5784083" cy="1200329"/>
          </a:xfrm>
          <a:prstGeom prst="rect">
            <a:avLst/>
          </a:prstGeom>
          <a:noFill/>
        </p:spPr>
        <p:txBody>
          <a:bodyPr wrap="square" rtlCol="0">
            <a:spAutoFit/>
          </a:bodyPr>
          <a:lstStyle/>
          <a:p>
            <a:r>
              <a:rPr lang="en-US" b="1" dirty="0">
                <a:solidFill>
                  <a:schemeClr val="bg1"/>
                </a:solidFill>
              </a:rPr>
              <a:t>Ethical Considerations</a:t>
            </a:r>
          </a:p>
          <a:p>
            <a:pPr marL="285750" indent="-285750">
              <a:buFont typeface="Wingdings" panose="05000000000000000000" pitchFamily="2" charset="2"/>
              <a:buChar char="v"/>
            </a:pPr>
            <a:r>
              <a:rPr lang="en-US" dirty="0">
                <a:solidFill>
                  <a:schemeClr val="bg1"/>
                </a:solidFill>
              </a:rPr>
              <a:t>No real user data (only synthetic).</a:t>
            </a:r>
          </a:p>
          <a:p>
            <a:pPr marL="285750" indent="-285750">
              <a:buFont typeface="Wingdings" panose="05000000000000000000" pitchFamily="2" charset="2"/>
              <a:buChar char="v"/>
            </a:pPr>
            <a:r>
              <a:rPr lang="en-US" dirty="0">
                <a:solidFill>
                  <a:schemeClr val="bg1"/>
                </a:solidFill>
              </a:rPr>
              <a:t>Uses simulated data ensuring GDPR compliance [13].</a:t>
            </a:r>
          </a:p>
          <a:p>
            <a:pPr marL="285750" indent="-285750">
              <a:buFont typeface="Wingdings" panose="05000000000000000000" pitchFamily="2" charset="2"/>
              <a:buChar char="v"/>
            </a:pPr>
            <a:r>
              <a:rPr lang="en-US" dirty="0">
                <a:solidFill>
                  <a:schemeClr val="bg1"/>
                </a:solidFill>
              </a:rPr>
              <a:t>Use of open-source technologies.</a:t>
            </a:r>
            <a:endParaRPr lang="en-GB" dirty="0">
              <a:solidFill>
                <a:schemeClr val="bg1"/>
              </a:solidFill>
            </a:endParaRPr>
          </a:p>
        </p:txBody>
      </p:sp>
    </p:spTree>
    <p:extLst>
      <p:ext uri="{BB962C8B-B14F-4D97-AF65-F5344CB8AC3E}">
        <p14:creationId xmlns:p14="http://schemas.microsoft.com/office/powerpoint/2010/main" val="2162948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CDEB4-3720-8AFA-1918-4A0F801DA46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0CA1AA7-7C6D-3105-DC0E-497B02B24C86}"/>
              </a:ext>
            </a:extLst>
          </p:cNvPr>
          <p:cNvPicPr>
            <a:picLocks noChangeAspect="1"/>
          </p:cNvPicPr>
          <p:nvPr/>
        </p:nvPicPr>
        <p:blipFill>
          <a:blip r:embed="rId2"/>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BC63D50F-E718-8C3F-3FFC-AFE75F88E524}"/>
              </a:ext>
            </a:extLst>
          </p:cNvPr>
          <p:cNvSpPr txBox="1"/>
          <p:nvPr/>
        </p:nvSpPr>
        <p:spPr>
          <a:xfrm>
            <a:off x="4440621" y="1831905"/>
            <a:ext cx="7094482" cy="923330"/>
          </a:xfrm>
          <a:prstGeom prst="rect">
            <a:avLst/>
          </a:prstGeom>
          <a:noFill/>
        </p:spPr>
        <p:txBody>
          <a:bodyPr wrap="square" rtlCol="0">
            <a:spAutoFit/>
          </a:bodyPr>
          <a:lstStyle/>
          <a:p>
            <a:r>
              <a:rPr lang="en-US" dirty="0"/>
              <a:t>The system includes farmer and buyer dashboards, analytics tools, and an admin control panel. User interfaces </a:t>
            </a:r>
            <a:r>
              <a:rPr lang="en-US" dirty="0" err="1"/>
              <a:t>prioritise</a:t>
            </a:r>
            <a:r>
              <a:rPr lang="en-US" dirty="0"/>
              <a:t> simplicity and accessibility. Data analytics </a:t>
            </a:r>
            <a:r>
              <a:rPr lang="en-US" dirty="0" err="1"/>
              <a:t>visualised</a:t>
            </a:r>
            <a:r>
              <a:rPr lang="en-US" dirty="0"/>
              <a:t> using Power BI [14].</a:t>
            </a:r>
          </a:p>
        </p:txBody>
      </p:sp>
      <p:pic>
        <p:nvPicPr>
          <p:cNvPr id="2" name="Picture 1">
            <a:extLst>
              <a:ext uri="{FF2B5EF4-FFF2-40B4-BE49-F238E27FC236}">
                <a16:creationId xmlns:a16="http://schemas.microsoft.com/office/drawing/2014/main" id="{7D0D41DD-C183-D1FC-69B8-0912936609BB}"/>
              </a:ext>
            </a:extLst>
          </p:cNvPr>
          <p:cNvPicPr>
            <a:picLocks noChangeAspect="1"/>
          </p:cNvPicPr>
          <p:nvPr/>
        </p:nvPicPr>
        <p:blipFill>
          <a:blip r:embed="rId3"/>
          <a:stretch>
            <a:fillRect/>
          </a:stretch>
        </p:blipFill>
        <p:spPr>
          <a:xfrm>
            <a:off x="4840014" y="2890346"/>
            <a:ext cx="5838496" cy="3398830"/>
          </a:xfrm>
          <a:prstGeom prst="rect">
            <a:avLst/>
          </a:prstGeom>
        </p:spPr>
      </p:pic>
    </p:spTree>
    <p:extLst>
      <p:ext uri="{BB962C8B-B14F-4D97-AF65-F5344CB8AC3E}">
        <p14:creationId xmlns:p14="http://schemas.microsoft.com/office/powerpoint/2010/main" val="209149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4FBFA-AF1C-1A30-72E9-6E71316A650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4CA2204-89A6-890C-B6DD-62E8961F52A3}"/>
              </a:ext>
            </a:extLst>
          </p:cNvPr>
          <p:cNvPicPr>
            <a:picLocks noChangeAspect="1"/>
          </p:cNvPicPr>
          <p:nvPr/>
        </p:nvPicPr>
        <p:blipFill>
          <a:blip r:embed="rId3"/>
          <a:stretch>
            <a:fillRect/>
          </a:stretch>
        </p:blipFill>
        <p:spPr>
          <a:xfrm>
            <a:off x="1" y="0"/>
            <a:ext cx="12192000" cy="685800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59CBCE72-80C5-6B9B-C2AA-0318755F8D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7821" y="1445173"/>
            <a:ext cx="7851226" cy="4382814"/>
          </a:xfrm>
          <a:prstGeom prst="rect">
            <a:avLst/>
          </a:prstGeom>
        </p:spPr>
      </p:pic>
    </p:spTree>
    <p:extLst>
      <p:ext uri="{BB962C8B-B14F-4D97-AF65-F5344CB8AC3E}">
        <p14:creationId xmlns:p14="http://schemas.microsoft.com/office/powerpoint/2010/main" val="1300055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219AB-2B70-7C55-D3FB-498497B172E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81DCC72-8172-1128-8255-A122942F7319}"/>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4D9E86D6-66FA-5061-72F8-877317191662}"/>
              </a:ext>
            </a:extLst>
          </p:cNvPr>
          <p:cNvPicPr>
            <a:picLocks noChangeAspect="1"/>
          </p:cNvPicPr>
          <p:nvPr/>
        </p:nvPicPr>
        <p:blipFill>
          <a:blip r:embed="rId3"/>
          <a:stretch>
            <a:fillRect/>
          </a:stretch>
        </p:blipFill>
        <p:spPr>
          <a:xfrm>
            <a:off x="266324" y="4362939"/>
            <a:ext cx="2955100" cy="2137709"/>
          </a:xfrm>
          <a:prstGeom prst="rect">
            <a:avLst/>
          </a:prstGeom>
        </p:spPr>
      </p:pic>
      <p:pic>
        <p:nvPicPr>
          <p:cNvPr id="6" name="Picture 5">
            <a:extLst>
              <a:ext uri="{FF2B5EF4-FFF2-40B4-BE49-F238E27FC236}">
                <a16:creationId xmlns:a16="http://schemas.microsoft.com/office/drawing/2014/main" id="{942771A7-227A-10CA-A0BA-D5F56FE58CCF}"/>
              </a:ext>
            </a:extLst>
          </p:cNvPr>
          <p:cNvPicPr>
            <a:picLocks noChangeAspect="1"/>
          </p:cNvPicPr>
          <p:nvPr/>
        </p:nvPicPr>
        <p:blipFill>
          <a:blip r:embed="rId4"/>
          <a:stretch>
            <a:fillRect/>
          </a:stretch>
        </p:blipFill>
        <p:spPr>
          <a:xfrm>
            <a:off x="6450158" y="1120676"/>
            <a:ext cx="5442297" cy="3046676"/>
          </a:xfrm>
          <a:prstGeom prst="rect">
            <a:avLst/>
          </a:prstGeom>
        </p:spPr>
      </p:pic>
      <p:pic>
        <p:nvPicPr>
          <p:cNvPr id="7" name="Picture 6">
            <a:extLst>
              <a:ext uri="{FF2B5EF4-FFF2-40B4-BE49-F238E27FC236}">
                <a16:creationId xmlns:a16="http://schemas.microsoft.com/office/drawing/2014/main" id="{49365EAA-7C50-7416-BDD6-16DDDFA5371C}"/>
              </a:ext>
            </a:extLst>
          </p:cNvPr>
          <p:cNvPicPr>
            <a:picLocks noChangeAspect="1"/>
          </p:cNvPicPr>
          <p:nvPr/>
        </p:nvPicPr>
        <p:blipFill>
          <a:blip r:embed="rId5"/>
          <a:stretch>
            <a:fillRect/>
          </a:stretch>
        </p:blipFill>
        <p:spPr>
          <a:xfrm>
            <a:off x="3400099" y="4362938"/>
            <a:ext cx="2823874" cy="2137709"/>
          </a:xfrm>
          <a:prstGeom prst="rect">
            <a:avLst/>
          </a:prstGeom>
        </p:spPr>
      </p:pic>
      <p:pic>
        <p:nvPicPr>
          <p:cNvPr id="8" name="Picture 7">
            <a:extLst>
              <a:ext uri="{FF2B5EF4-FFF2-40B4-BE49-F238E27FC236}">
                <a16:creationId xmlns:a16="http://schemas.microsoft.com/office/drawing/2014/main" id="{B7CC9561-617B-12F1-C9B3-1D745F475B28}"/>
              </a:ext>
            </a:extLst>
          </p:cNvPr>
          <p:cNvPicPr>
            <a:picLocks noChangeAspect="1"/>
          </p:cNvPicPr>
          <p:nvPr/>
        </p:nvPicPr>
        <p:blipFill>
          <a:blip r:embed="rId6"/>
          <a:stretch>
            <a:fillRect/>
          </a:stretch>
        </p:blipFill>
        <p:spPr>
          <a:xfrm>
            <a:off x="9316074" y="4362937"/>
            <a:ext cx="2616432" cy="2137709"/>
          </a:xfrm>
          <a:prstGeom prst="rect">
            <a:avLst/>
          </a:prstGeom>
        </p:spPr>
      </p:pic>
      <p:pic>
        <p:nvPicPr>
          <p:cNvPr id="9" name="Picture 8">
            <a:extLst>
              <a:ext uri="{FF2B5EF4-FFF2-40B4-BE49-F238E27FC236}">
                <a16:creationId xmlns:a16="http://schemas.microsoft.com/office/drawing/2014/main" id="{6825FC20-9533-91E5-E677-25CD9BB705DF}"/>
              </a:ext>
            </a:extLst>
          </p:cNvPr>
          <p:cNvPicPr>
            <a:picLocks noChangeAspect="1"/>
          </p:cNvPicPr>
          <p:nvPr/>
        </p:nvPicPr>
        <p:blipFill>
          <a:blip r:embed="rId7"/>
          <a:stretch>
            <a:fillRect/>
          </a:stretch>
        </p:blipFill>
        <p:spPr>
          <a:xfrm>
            <a:off x="6450159" y="4362937"/>
            <a:ext cx="2653307" cy="2137709"/>
          </a:xfrm>
          <a:prstGeom prst="rect">
            <a:avLst/>
          </a:prstGeom>
        </p:spPr>
      </p:pic>
      <p:sp>
        <p:nvSpPr>
          <p:cNvPr id="2" name="TextBox 1">
            <a:extLst>
              <a:ext uri="{FF2B5EF4-FFF2-40B4-BE49-F238E27FC236}">
                <a16:creationId xmlns:a16="http://schemas.microsoft.com/office/drawing/2014/main" id="{4B4C1C9F-964A-2B00-562D-B275BC58E1AA}"/>
              </a:ext>
            </a:extLst>
          </p:cNvPr>
          <p:cNvSpPr txBox="1"/>
          <p:nvPr/>
        </p:nvSpPr>
        <p:spPr>
          <a:xfrm>
            <a:off x="507670" y="1409710"/>
            <a:ext cx="5498992" cy="2585323"/>
          </a:xfrm>
          <a:prstGeom prst="rect">
            <a:avLst/>
          </a:prstGeom>
          <a:noFill/>
        </p:spPr>
        <p:txBody>
          <a:bodyPr wrap="square" rtlCol="0">
            <a:spAutoFit/>
          </a:bodyPr>
          <a:lstStyle/>
          <a:p>
            <a:r>
              <a:rPr lang="en-US" b="1" dirty="0"/>
              <a:t>UI Focus: </a:t>
            </a:r>
          </a:p>
          <a:p>
            <a:pPr marL="285750" indent="-285750">
              <a:buFont typeface="Wingdings" panose="05000000000000000000" pitchFamily="2" charset="2"/>
              <a:buChar char="v"/>
            </a:pPr>
            <a:r>
              <a:rPr lang="en-US" b="1" dirty="0"/>
              <a:t>Home page: </a:t>
            </a:r>
            <a:r>
              <a:rPr lang="en-US" dirty="0"/>
              <a:t>Attractive and welcoming message, with a call-to-action button.</a:t>
            </a:r>
          </a:p>
          <a:p>
            <a:pPr marL="285750" indent="-285750">
              <a:buFont typeface="Wingdings" panose="05000000000000000000" pitchFamily="2" charset="2"/>
              <a:buChar char="v"/>
            </a:pPr>
            <a:r>
              <a:rPr lang="en-US" b="1" dirty="0"/>
              <a:t>Marketplace page: </a:t>
            </a:r>
            <a:r>
              <a:rPr lang="en-US" dirty="0"/>
              <a:t>Displays products by category</a:t>
            </a:r>
          </a:p>
          <a:p>
            <a:pPr marL="285750" indent="-285750">
              <a:buFont typeface="Wingdings" panose="05000000000000000000" pitchFamily="2" charset="2"/>
              <a:buChar char="v"/>
            </a:pPr>
            <a:r>
              <a:rPr lang="en-US" b="1" dirty="0"/>
              <a:t>Farmer Dashboard: </a:t>
            </a:r>
            <a:r>
              <a:rPr lang="en-US" dirty="0"/>
              <a:t>Manage listings &amp; view analytics</a:t>
            </a:r>
          </a:p>
          <a:p>
            <a:pPr marL="285750" indent="-285750">
              <a:buFont typeface="Wingdings" panose="05000000000000000000" pitchFamily="2" charset="2"/>
              <a:buChar char="v"/>
            </a:pPr>
            <a:r>
              <a:rPr lang="en-US" b="1" dirty="0"/>
              <a:t>Buyer Portal: </a:t>
            </a:r>
            <a:r>
              <a:rPr lang="en-US" dirty="0"/>
              <a:t>Search, view, and order produce</a:t>
            </a:r>
          </a:p>
          <a:p>
            <a:pPr marL="285750" indent="-285750">
              <a:buFont typeface="Wingdings" panose="05000000000000000000" pitchFamily="2" charset="2"/>
              <a:buChar char="v"/>
            </a:pPr>
            <a:r>
              <a:rPr lang="en-US" b="1" dirty="0"/>
              <a:t>Admin Panel: </a:t>
            </a:r>
            <a:r>
              <a:rPr lang="en-US" dirty="0"/>
              <a:t>Monitor performance and user activity.</a:t>
            </a:r>
          </a:p>
        </p:txBody>
      </p:sp>
    </p:spTree>
    <p:extLst>
      <p:ext uri="{BB962C8B-B14F-4D97-AF65-F5344CB8AC3E}">
        <p14:creationId xmlns:p14="http://schemas.microsoft.com/office/powerpoint/2010/main" val="1323500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C4790-1A8C-DC46-6039-FF77804ABE1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06ACE9B-5647-D379-7954-EAFA9BCB62EA}"/>
              </a:ext>
            </a:extLst>
          </p:cNvPr>
          <p:cNvPicPr>
            <a:picLocks noChangeAspect="1"/>
          </p:cNvPicPr>
          <p:nvPr/>
        </p:nvPicPr>
        <p:blipFill>
          <a:blip r:embed="rId2"/>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7D41EB58-2AC4-D2D3-A626-02C50F9DC478}"/>
              </a:ext>
            </a:extLst>
          </p:cNvPr>
          <p:cNvSpPr txBox="1"/>
          <p:nvPr/>
        </p:nvSpPr>
        <p:spPr>
          <a:xfrm>
            <a:off x="3920358" y="1523996"/>
            <a:ext cx="7541978" cy="2862322"/>
          </a:xfrm>
          <a:prstGeom prst="rect">
            <a:avLst/>
          </a:prstGeom>
          <a:noFill/>
        </p:spPr>
        <p:txBody>
          <a:bodyPr wrap="square" rtlCol="0">
            <a:spAutoFit/>
          </a:bodyPr>
          <a:lstStyle/>
          <a:p>
            <a:pPr marL="285750" indent="-285750">
              <a:buFont typeface="Wingdings" panose="05000000000000000000" pitchFamily="2" charset="2"/>
              <a:buChar char="v"/>
            </a:pPr>
            <a:r>
              <a:rPr lang="en-US" dirty="0"/>
              <a:t>AgriLink demonstrates how digital transformation can empower farmers and enhance agricultural sustainability. The platform applies modern web technologies, ensuring scalability, inclusivity, and transparency between farmers and consumers [15].</a:t>
            </a:r>
          </a:p>
          <a:p>
            <a:pPr marL="285750" indent="-285750">
              <a:buFont typeface="Wingdings" panose="05000000000000000000" pitchFamily="2" charset="2"/>
              <a:buChar char="v"/>
            </a:pPr>
            <a:r>
              <a:rPr lang="en-US" dirty="0"/>
              <a:t>The system promotes fair pricing and economic growth [16].</a:t>
            </a:r>
          </a:p>
          <a:p>
            <a:pPr marL="285750" indent="-285750">
              <a:buFont typeface="Wingdings" panose="05000000000000000000" pitchFamily="2" charset="2"/>
              <a:buChar char="v"/>
            </a:pPr>
            <a:r>
              <a:rPr lang="en-US" dirty="0"/>
              <a:t>The 3-month plan ensures structured development through Agile sprints.</a:t>
            </a:r>
          </a:p>
          <a:p>
            <a:endParaRPr lang="en-US" dirty="0"/>
          </a:p>
          <a:p>
            <a:r>
              <a:rPr lang="en-US" b="1" dirty="0"/>
              <a:t>Expected deliverables: </a:t>
            </a:r>
            <a:r>
              <a:rPr lang="en-US" dirty="0"/>
              <a:t>A working prototype, full project report, an exhibition poster</a:t>
            </a:r>
            <a:r>
              <a:rPr lang="en-GB" dirty="0"/>
              <a:t> </a:t>
            </a:r>
            <a:r>
              <a:rPr lang="en-US" dirty="0"/>
              <a:t>and evaluation results.</a:t>
            </a:r>
          </a:p>
        </p:txBody>
      </p:sp>
    </p:spTree>
    <p:extLst>
      <p:ext uri="{BB962C8B-B14F-4D97-AF65-F5344CB8AC3E}">
        <p14:creationId xmlns:p14="http://schemas.microsoft.com/office/powerpoint/2010/main" val="3424483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26D07-7C3F-FF04-E3E8-E26458DB81E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271F350-2A80-0F64-5504-0F1EDE9FFA33}"/>
              </a:ext>
            </a:extLst>
          </p:cNvPr>
          <p:cNvPicPr>
            <a:picLocks noChangeAspect="1"/>
          </p:cNvPicPr>
          <p:nvPr/>
        </p:nvPicPr>
        <p:blipFill>
          <a:blip r:embed="rId2"/>
          <a:stretch>
            <a:fillRect/>
          </a:stretch>
        </p:blipFill>
        <p:spPr>
          <a:xfrm>
            <a:off x="0" y="7529"/>
            <a:ext cx="12192000" cy="6850471"/>
          </a:xfrm>
          <a:prstGeom prst="rect">
            <a:avLst/>
          </a:prstGeom>
        </p:spPr>
      </p:pic>
    </p:spTree>
    <p:extLst>
      <p:ext uri="{BB962C8B-B14F-4D97-AF65-F5344CB8AC3E}">
        <p14:creationId xmlns:p14="http://schemas.microsoft.com/office/powerpoint/2010/main" val="514851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9DD39-C384-B884-CEE0-1E8E3BC78A3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FC0CE51-C745-EF69-FB97-5BE9AE62D119}"/>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E80AA6D-127D-1A1D-430F-C1F423898415}"/>
              </a:ext>
            </a:extLst>
          </p:cNvPr>
          <p:cNvSpPr txBox="1"/>
          <p:nvPr/>
        </p:nvSpPr>
        <p:spPr>
          <a:xfrm>
            <a:off x="4981903" y="2748455"/>
            <a:ext cx="1854995" cy="369332"/>
          </a:xfrm>
          <a:prstGeom prst="rect">
            <a:avLst/>
          </a:prstGeom>
          <a:noFill/>
        </p:spPr>
        <p:txBody>
          <a:bodyPr wrap="none" rtlCol="0">
            <a:spAutoFit/>
          </a:bodyPr>
          <a:lstStyle/>
          <a:p>
            <a:r>
              <a:rPr lang="en-US" dirty="0"/>
              <a:t>FHFHFHFHFHFF</a:t>
            </a:r>
            <a:endParaRPr lang="en-GB" dirty="0"/>
          </a:p>
        </p:txBody>
      </p:sp>
      <p:graphicFrame>
        <p:nvGraphicFramePr>
          <p:cNvPr id="5" name="Table 4">
            <a:extLst>
              <a:ext uri="{FF2B5EF4-FFF2-40B4-BE49-F238E27FC236}">
                <a16:creationId xmlns:a16="http://schemas.microsoft.com/office/drawing/2014/main" id="{006B2452-B133-53CF-6B23-1A3A26BB7621}"/>
              </a:ext>
            </a:extLst>
          </p:cNvPr>
          <p:cNvGraphicFramePr>
            <a:graphicFrameLocks noGrp="1"/>
          </p:cNvGraphicFramePr>
          <p:nvPr>
            <p:extLst>
              <p:ext uri="{D42A27DB-BD31-4B8C-83A1-F6EECF244321}">
                <p14:modId xmlns:p14="http://schemas.microsoft.com/office/powerpoint/2010/main" val="1329468246"/>
              </p:ext>
            </p:extLst>
          </p:nvPr>
        </p:nvGraphicFramePr>
        <p:xfrm>
          <a:off x="4020207" y="1292772"/>
          <a:ext cx="7856483" cy="5276194"/>
        </p:xfrm>
        <a:graphic>
          <a:graphicData uri="http://schemas.openxmlformats.org/drawingml/2006/table">
            <a:tbl>
              <a:tblPr>
                <a:tableStyleId>{5C22544A-7EE6-4342-B048-85BDC9FD1C3A}</a:tableStyleId>
              </a:tblPr>
              <a:tblGrid>
                <a:gridCol w="376895">
                  <a:extLst>
                    <a:ext uri="{9D8B030D-6E8A-4147-A177-3AD203B41FA5}">
                      <a16:colId xmlns:a16="http://schemas.microsoft.com/office/drawing/2014/main" val="2254334752"/>
                    </a:ext>
                  </a:extLst>
                </a:gridCol>
                <a:gridCol w="7479588">
                  <a:extLst>
                    <a:ext uri="{9D8B030D-6E8A-4147-A177-3AD203B41FA5}">
                      <a16:colId xmlns:a16="http://schemas.microsoft.com/office/drawing/2014/main" val="24680262"/>
                    </a:ext>
                  </a:extLst>
                </a:gridCol>
              </a:tblGrid>
              <a:tr h="812737">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N. M. </a:t>
                      </a:r>
                      <a:r>
                        <a:rPr lang="en-GB" sz="1200" kern="1200" dirty="0" err="1">
                          <a:solidFill>
                            <a:schemeClr val="dk1"/>
                          </a:solidFill>
                          <a:effectLst/>
                          <a:latin typeface="Arial" panose="020B0604020202020204" pitchFamily="34" charset="0"/>
                          <a:ea typeface="+mn-ea"/>
                          <a:cs typeface="Arial" panose="020B0604020202020204" pitchFamily="34" charset="0"/>
                        </a:rPr>
                        <a:t>Shivale</a:t>
                      </a:r>
                      <a:r>
                        <a:rPr lang="en-GB" sz="1200" kern="1200" dirty="0">
                          <a:solidFill>
                            <a:schemeClr val="dk1"/>
                          </a:solidFill>
                          <a:effectLst/>
                          <a:latin typeface="Arial" panose="020B0604020202020204" pitchFamily="34" charset="0"/>
                          <a:ea typeface="+mn-ea"/>
                          <a:cs typeface="Arial" panose="020B0604020202020204" pitchFamily="34" charset="0"/>
                        </a:rPr>
                        <a:t>, P. </a:t>
                      </a:r>
                      <a:r>
                        <a:rPr lang="en-GB" sz="1200" kern="1200" dirty="0" err="1">
                          <a:solidFill>
                            <a:schemeClr val="dk1"/>
                          </a:solidFill>
                          <a:effectLst/>
                          <a:latin typeface="Arial" panose="020B0604020202020204" pitchFamily="34" charset="0"/>
                          <a:ea typeface="+mn-ea"/>
                          <a:cs typeface="Arial" panose="020B0604020202020204" pitchFamily="34" charset="0"/>
                        </a:rPr>
                        <a:t>Mahalle</a:t>
                      </a:r>
                      <a:r>
                        <a:rPr lang="en-GB" sz="1200" kern="1200" dirty="0">
                          <a:solidFill>
                            <a:schemeClr val="dk1"/>
                          </a:solidFill>
                          <a:effectLst/>
                          <a:latin typeface="Arial" panose="020B0604020202020204" pitchFamily="34" charset="0"/>
                          <a:ea typeface="+mn-ea"/>
                          <a:cs typeface="Arial" panose="020B0604020202020204" pitchFamily="34" charset="0"/>
                        </a:rPr>
                        <a:t>, S. Kadam, V. </a:t>
                      </a:r>
                      <a:r>
                        <a:rPr lang="en-GB" sz="1200" kern="1200" dirty="0" err="1">
                          <a:solidFill>
                            <a:schemeClr val="dk1"/>
                          </a:solidFill>
                          <a:effectLst/>
                          <a:latin typeface="Arial" panose="020B0604020202020204" pitchFamily="34" charset="0"/>
                          <a:ea typeface="+mn-ea"/>
                          <a:cs typeface="Arial" panose="020B0604020202020204" pitchFamily="34" charset="0"/>
                        </a:rPr>
                        <a:t>Bhoge</a:t>
                      </a:r>
                      <a:r>
                        <a:rPr lang="en-GB" sz="1200" kern="1200" dirty="0">
                          <a:solidFill>
                            <a:schemeClr val="dk1"/>
                          </a:solidFill>
                          <a:effectLst/>
                          <a:latin typeface="Arial" panose="020B0604020202020204" pitchFamily="34" charset="0"/>
                          <a:ea typeface="+mn-ea"/>
                          <a:cs typeface="Arial" panose="020B0604020202020204" pitchFamily="34" charset="0"/>
                        </a:rPr>
                        <a:t>, N. Kale and P. Koli, "Implementing a New Framework to sell Farmer Goods in Modern Era for Affordability &amp; Profitability of Farmers &amp; Consumers," </a:t>
                      </a:r>
                      <a:r>
                        <a:rPr lang="en-GB" sz="1200" i="1" kern="1200" dirty="0">
                          <a:solidFill>
                            <a:schemeClr val="dk1"/>
                          </a:solidFill>
                          <a:effectLst/>
                          <a:latin typeface="Arial" panose="020B0604020202020204" pitchFamily="34" charset="0"/>
                          <a:ea typeface="+mn-ea"/>
                          <a:cs typeface="Arial" panose="020B0604020202020204" pitchFamily="34" charset="0"/>
                        </a:rPr>
                        <a:t>2024 MIT Art, Design and Technology School of Computing International Conference (</a:t>
                      </a:r>
                      <a:r>
                        <a:rPr lang="en-GB" sz="1200" i="1" kern="1200" dirty="0" err="1">
                          <a:solidFill>
                            <a:schemeClr val="dk1"/>
                          </a:solidFill>
                          <a:effectLst/>
                          <a:latin typeface="Arial" panose="020B0604020202020204" pitchFamily="34" charset="0"/>
                          <a:ea typeface="+mn-ea"/>
                          <a:cs typeface="Arial" panose="020B0604020202020204" pitchFamily="34" charset="0"/>
                        </a:rPr>
                        <a:t>MITADTSoCiCon</a:t>
                      </a:r>
                      <a:r>
                        <a:rPr lang="en-GB" sz="1200" i="1" kern="1200" dirty="0">
                          <a:solidFill>
                            <a:schemeClr val="dk1"/>
                          </a:solidFill>
                          <a:effectLst/>
                          <a:latin typeface="Arial" panose="020B0604020202020204" pitchFamily="34" charset="0"/>
                          <a:ea typeface="+mn-ea"/>
                          <a:cs typeface="Arial" panose="020B0604020202020204" pitchFamily="34" charset="0"/>
                        </a:rPr>
                        <a:t>)</a:t>
                      </a:r>
                      <a:r>
                        <a:rPr lang="en-GB" sz="1200" kern="1200" dirty="0">
                          <a:solidFill>
                            <a:schemeClr val="dk1"/>
                          </a:solidFill>
                          <a:effectLst/>
                          <a:latin typeface="Arial" panose="020B0604020202020204" pitchFamily="34" charset="0"/>
                          <a:ea typeface="+mn-ea"/>
                          <a:cs typeface="Arial" panose="020B0604020202020204" pitchFamily="34" charset="0"/>
                        </a:rPr>
                        <a:t>, Pune, India, 2024, pp. 1-6,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10.1109/MITADTSoCiCon60330.2024.10575045.</a:t>
                      </a:r>
                      <a:endParaRPr lang="en-GB" sz="9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1570868042"/>
                  </a:ext>
                </a:extLst>
              </a:tr>
              <a:tr h="634979">
                <a:tc>
                  <a:txBody>
                    <a:bodyPr/>
                    <a:lstStyle/>
                    <a:p>
                      <a:pPr>
                        <a:lnSpc>
                          <a:spcPct val="107000"/>
                        </a:lnSpc>
                        <a:spcAft>
                          <a:spcPts val="800"/>
                        </a:spcAft>
                        <a:buNone/>
                      </a:pPr>
                      <a:r>
                        <a:rPr lang="en-GB" sz="1200" kern="100">
                          <a:effectLst/>
                          <a:latin typeface="Arial" panose="020B0604020202020204" pitchFamily="34" charset="0"/>
                          <a:cs typeface="Arial" panose="020B0604020202020204" pitchFamily="34" charset="0"/>
                        </a:rPr>
                        <a:t>[2] </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M. Zulu and M. </a:t>
                      </a:r>
                      <a:r>
                        <a:rPr lang="en-GB" sz="1200" kern="1200" dirty="0" err="1">
                          <a:solidFill>
                            <a:schemeClr val="dk1"/>
                          </a:solidFill>
                          <a:effectLst/>
                          <a:latin typeface="Arial" panose="020B0604020202020204" pitchFamily="34" charset="0"/>
                          <a:ea typeface="+mn-ea"/>
                          <a:cs typeface="Arial" panose="020B0604020202020204" pitchFamily="34" charset="0"/>
                        </a:rPr>
                        <a:t>Mwashi</a:t>
                      </a:r>
                      <a:r>
                        <a:rPr lang="en-GB" sz="1200" kern="1200" dirty="0">
                          <a:solidFill>
                            <a:schemeClr val="dk1"/>
                          </a:solidFill>
                          <a:effectLst/>
                          <a:latin typeface="Arial" panose="020B0604020202020204" pitchFamily="34" charset="0"/>
                          <a:ea typeface="+mn-ea"/>
                          <a:cs typeface="Arial" panose="020B0604020202020204" pitchFamily="34" charset="0"/>
                        </a:rPr>
                        <a:t>, “Design and Implementation of an Agric-</a:t>
                      </a:r>
                      <a:r>
                        <a:rPr lang="en-GB" sz="1200" kern="1200" dirty="0" err="1">
                          <a:solidFill>
                            <a:schemeClr val="dk1"/>
                          </a:solidFill>
                          <a:effectLst/>
                          <a:latin typeface="Arial" panose="020B0604020202020204" pitchFamily="34" charset="0"/>
                          <a:ea typeface="+mn-ea"/>
                          <a:cs typeface="Arial" panose="020B0604020202020204" pitchFamily="34" charset="0"/>
                        </a:rPr>
                        <a:t>emarketing</a:t>
                      </a:r>
                      <a:r>
                        <a:rPr lang="en-GB" sz="1200" kern="1200" dirty="0">
                          <a:solidFill>
                            <a:schemeClr val="dk1"/>
                          </a:solidFill>
                          <a:effectLst/>
                          <a:latin typeface="Arial" panose="020B0604020202020204" pitchFamily="34" charset="0"/>
                          <a:ea typeface="+mn-ea"/>
                          <a:cs typeface="Arial" panose="020B0604020202020204" pitchFamily="34" charset="0"/>
                        </a:rPr>
                        <a:t> Web Application,” </a:t>
                      </a:r>
                      <a:r>
                        <a:rPr lang="en-GB" sz="1200" i="1" kern="1200" dirty="0">
                          <a:solidFill>
                            <a:schemeClr val="dk1"/>
                          </a:solidFill>
                          <a:effectLst/>
                          <a:latin typeface="Arial" panose="020B0604020202020204" pitchFamily="34" charset="0"/>
                          <a:ea typeface="+mn-ea"/>
                          <a:cs typeface="Arial" panose="020B0604020202020204" pitchFamily="34" charset="0"/>
                        </a:rPr>
                        <a:t>International Journal of Advanced Multidisciplinary Research and Studies</a:t>
                      </a:r>
                      <a:r>
                        <a:rPr lang="en-GB" sz="1200" kern="1200" dirty="0">
                          <a:solidFill>
                            <a:schemeClr val="dk1"/>
                          </a:solidFill>
                          <a:effectLst/>
                          <a:latin typeface="Arial" panose="020B0604020202020204" pitchFamily="34" charset="0"/>
                          <a:ea typeface="+mn-ea"/>
                          <a:cs typeface="Arial" panose="020B0604020202020204" pitchFamily="34" charset="0"/>
                        </a:rPr>
                        <a:t>, vol. 5, no. 2, pp. 741–747, 2025.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10.62225/2583049X.2025.5.2.3892.</a:t>
                      </a:r>
                      <a:endParaRPr lang="en-US" sz="10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1972413406"/>
                  </a:ext>
                </a:extLst>
              </a:tr>
              <a:tr h="610814">
                <a:tc>
                  <a:txBody>
                    <a:bodyPr/>
                    <a:lstStyle/>
                    <a:p>
                      <a:pPr>
                        <a:lnSpc>
                          <a:spcPct val="107000"/>
                        </a:lnSpc>
                        <a:spcAft>
                          <a:spcPts val="800"/>
                        </a:spcAft>
                        <a:buNone/>
                      </a:pPr>
                      <a:r>
                        <a:rPr lang="en-GB" sz="1200" kern="100">
                          <a:effectLst/>
                          <a:latin typeface="Arial" panose="020B0604020202020204" pitchFamily="34" charset="0"/>
                          <a:cs typeface="Arial" panose="020B0604020202020204" pitchFamily="34" charset="0"/>
                        </a:rPr>
                        <a:t>[3] </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G. T. Abate, K. A. Abay, J. Chamberlin, Y. Kassim, D. J. Spielman &amp; M. Tabe-Ojong, “Digital tools and agricultural market transformation in Africa: Why are they not at scale yet, and what will it take to get there?,” </a:t>
                      </a:r>
                      <a:r>
                        <a:rPr lang="en-GB" sz="1200" i="1" kern="1200" dirty="0">
                          <a:solidFill>
                            <a:schemeClr val="dk1"/>
                          </a:solidFill>
                          <a:effectLst/>
                          <a:latin typeface="Arial" panose="020B0604020202020204" pitchFamily="34" charset="0"/>
                          <a:ea typeface="+mn-ea"/>
                          <a:cs typeface="Arial" panose="020B0604020202020204" pitchFamily="34" charset="0"/>
                        </a:rPr>
                        <a:t>Food Policy</a:t>
                      </a:r>
                      <a:r>
                        <a:rPr lang="en-GB" sz="1200" kern="1200" dirty="0">
                          <a:solidFill>
                            <a:schemeClr val="dk1"/>
                          </a:solidFill>
                          <a:effectLst/>
                          <a:latin typeface="Arial" panose="020B0604020202020204" pitchFamily="34" charset="0"/>
                          <a:ea typeface="+mn-ea"/>
                          <a:cs typeface="Arial" panose="020B0604020202020204" pitchFamily="34" charset="0"/>
                        </a:rPr>
                        <a:t>, vol. 116, 102439, 2023. doi:10.1016/j.foodpol.2023.102439.</a:t>
                      </a:r>
                      <a:endParaRPr lang="en-US" sz="6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3867958991"/>
                  </a:ext>
                </a:extLst>
              </a:tr>
              <a:tr h="408890">
                <a:tc>
                  <a:txBody>
                    <a:bodyPr/>
                    <a:lstStyle/>
                    <a:p>
                      <a:pPr>
                        <a:lnSpc>
                          <a:spcPct val="107000"/>
                        </a:lnSpc>
                        <a:spcAft>
                          <a:spcPts val="800"/>
                        </a:spcAft>
                        <a:buNone/>
                      </a:pPr>
                      <a:r>
                        <a:rPr lang="en-GB" sz="1200" kern="100">
                          <a:effectLst/>
                          <a:latin typeface="Arial" panose="020B0604020202020204" pitchFamily="34" charset="0"/>
                          <a:cs typeface="Arial" panose="020B0604020202020204" pitchFamily="34" charset="0"/>
                        </a:rPr>
                        <a:t>[4] </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M. Mukerji, “Re-examining strategic and developmental implications of e-</a:t>
                      </a:r>
                      <a:r>
                        <a:rPr lang="en-GB" sz="1200" kern="1200" dirty="0" err="1">
                          <a:solidFill>
                            <a:schemeClr val="dk1"/>
                          </a:solidFill>
                          <a:effectLst/>
                          <a:latin typeface="Arial" panose="020B0604020202020204" pitchFamily="34" charset="0"/>
                          <a:ea typeface="+mn-ea"/>
                          <a:cs typeface="Arial" panose="020B0604020202020204" pitchFamily="34" charset="0"/>
                        </a:rPr>
                        <a:t>Choupal</a:t>
                      </a:r>
                      <a:r>
                        <a:rPr lang="en-GB" sz="1200" kern="1200" dirty="0">
                          <a:solidFill>
                            <a:schemeClr val="dk1"/>
                          </a:solidFill>
                          <a:effectLst/>
                          <a:latin typeface="Arial" panose="020B0604020202020204" pitchFamily="34" charset="0"/>
                          <a:ea typeface="+mn-ea"/>
                          <a:cs typeface="Arial" panose="020B0604020202020204" pitchFamily="34" charset="0"/>
                        </a:rPr>
                        <a:t>, India,” </a:t>
                      </a:r>
                      <a:r>
                        <a:rPr lang="en-GB" sz="1200" i="1" kern="1200" dirty="0">
                          <a:solidFill>
                            <a:schemeClr val="dk1"/>
                          </a:solidFill>
                          <a:effectLst/>
                          <a:latin typeface="Arial" panose="020B0604020202020204" pitchFamily="34" charset="0"/>
                          <a:ea typeface="+mn-ea"/>
                          <a:cs typeface="Arial" panose="020B0604020202020204" pitchFamily="34" charset="0"/>
                        </a:rPr>
                        <a:t>Electron. J. Inf. Syst. Dev. </a:t>
                      </a:r>
                      <a:r>
                        <a:rPr lang="en-GB" sz="1200" i="1" kern="1200" dirty="0" err="1">
                          <a:solidFill>
                            <a:schemeClr val="dk1"/>
                          </a:solidFill>
                          <a:effectLst/>
                          <a:latin typeface="Arial" panose="020B0604020202020204" pitchFamily="34" charset="0"/>
                          <a:ea typeface="+mn-ea"/>
                          <a:cs typeface="Arial" panose="020B0604020202020204" pitchFamily="34" charset="0"/>
                        </a:rPr>
                        <a:t>Ctries</a:t>
                      </a:r>
                      <a:r>
                        <a:rPr lang="en-GB" sz="1200" i="1" kern="1200" dirty="0">
                          <a:solidFill>
                            <a:schemeClr val="dk1"/>
                          </a:solidFill>
                          <a:effectLst/>
                          <a:latin typeface="Arial" panose="020B0604020202020204" pitchFamily="34" charset="0"/>
                          <a:ea typeface="+mn-ea"/>
                          <a:cs typeface="Arial" panose="020B0604020202020204" pitchFamily="34" charset="0"/>
                        </a:rPr>
                        <a:t>.</a:t>
                      </a:r>
                      <a:r>
                        <a:rPr lang="en-GB" sz="1200" kern="1200" dirty="0">
                          <a:solidFill>
                            <a:schemeClr val="dk1"/>
                          </a:solidFill>
                          <a:effectLst/>
                          <a:latin typeface="Arial" panose="020B0604020202020204" pitchFamily="34" charset="0"/>
                          <a:ea typeface="+mn-ea"/>
                          <a:cs typeface="Arial" panose="020B0604020202020204" pitchFamily="34" charset="0"/>
                        </a:rPr>
                        <a:t>, vol. 86, no. 4, 2020,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10.1002/isd2.12132.</a:t>
                      </a:r>
                      <a:endParaRPr lang="en-US" sz="6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967313822"/>
                  </a:ext>
                </a:extLst>
              </a:tr>
              <a:tr h="812737">
                <a:tc>
                  <a:txBody>
                    <a:bodyPr/>
                    <a:lstStyle/>
                    <a:p>
                      <a:pPr>
                        <a:lnSpc>
                          <a:spcPct val="107000"/>
                        </a:lnSpc>
                        <a:spcAft>
                          <a:spcPts val="800"/>
                        </a:spcAft>
                        <a:buNone/>
                      </a:pPr>
                      <a:r>
                        <a:rPr lang="en-GB" sz="1200" kern="100">
                          <a:effectLst/>
                          <a:latin typeface="Arial" panose="020B0604020202020204" pitchFamily="34" charset="0"/>
                          <a:cs typeface="Arial" panose="020B0604020202020204" pitchFamily="34" charset="0"/>
                        </a:rPr>
                        <a:t>[5] </a:t>
                      </a:r>
                      <a:endParaRPr lang="en-GB" sz="1100" kern="10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O. Mapiye, G. Makombe, A. </a:t>
                      </a:r>
                      <a:r>
                        <a:rPr lang="en-GB" sz="1200" kern="1200" dirty="0" err="1">
                          <a:solidFill>
                            <a:schemeClr val="dk1"/>
                          </a:solidFill>
                          <a:effectLst/>
                          <a:latin typeface="Arial" panose="020B0604020202020204" pitchFamily="34" charset="0"/>
                          <a:ea typeface="+mn-ea"/>
                          <a:cs typeface="Arial" panose="020B0604020202020204" pitchFamily="34" charset="0"/>
                        </a:rPr>
                        <a:t>Molotsi</a:t>
                      </a:r>
                      <a:r>
                        <a:rPr lang="en-GB" sz="1200" kern="1200" dirty="0">
                          <a:solidFill>
                            <a:schemeClr val="dk1"/>
                          </a:solidFill>
                          <a:effectLst/>
                          <a:latin typeface="Arial" panose="020B0604020202020204" pitchFamily="34" charset="0"/>
                          <a:ea typeface="+mn-ea"/>
                          <a:cs typeface="Arial" panose="020B0604020202020204" pitchFamily="34" charset="0"/>
                        </a:rPr>
                        <a:t>, K. Dzama, and C. Mapiye, “Information and communication technologies (ICTs): The potential for enhancing the dissemination of agricultural information and services to smallholder farmers in sub-Saharan Africa,” </a:t>
                      </a:r>
                      <a:r>
                        <a:rPr lang="en-GB" sz="1200" i="1" kern="1200" dirty="0">
                          <a:solidFill>
                            <a:schemeClr val="dk1"/>
                          </a:solidFill>
                          <a:effectLst/>
                          <a:latin typeface="Arial" panose="020B0604020202020204" pitchFamily="34" charset="0"/>
                          <a:ea typeface="+mn-ea"/>
                          <a:cs typeface="Arial" panose="020B0604020202020204" pitchFamily="34" charset="0"/>
                        </a:rPr>
                        <a:t>Information Development</a:t>
                      </a:r>
                      <a:r>
                        <a:rPr lang="en-GB" sz="1200" kern="1200" dirty="0">
                          <a:solidFill>
                            <a:schemeClr val="dk1"/>
                          </a:solidFill>
                          <a:effectLst/>
                          <a:latin typeface="Arial" panose="020B0604020202020204" pitchFamily="34" charset="0"/>
                          <a:ea typeface="+mn-ea"/>
                          <a:cs typeface="Arial" panose="020B0604020202020204" pitchFamily="34" charset="0"/>
                        </a:rPr>
                        <a:t>, vol. 39, no. 3, pp. 638-658, 2023. doi:10.1177/02666669211064847.</a:t>
                      </a:r>
                      <a:endParaRPr lang="en-GB" sz="6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2151793418"/>
                  </a:ext>
                </a:extLst>
              </a:tr>
              <a:tr h="774409">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[6]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r>
                        <a:rPr lang="en-GB" sz="1200" kern="1200" dirty="0">
                          <a:solidFill>
                            <a:schemeClr val="dk1"/>
                          </a:solidFill>
                          <a:effectLst/>
                          <a:latin typeface="Arial" panose="020B0604020202020204" pitchFamily="34" charset="0"/>
                          <a:ea typeface="+mn-ea"/>
                          <a:cs typeface="Arial" panose="020B0604020202020204" pitchFamily="34" charset="0"/>
                        </a:rPr>
                        <a:t>K. T. Patil, S. Patil, H. Patil, M. Salunke, S. </a:t>
                      </a:r>
                      <a:r>
                        <a:rPr lang="en-GB" sz="1200" kern="1200" dirty="0" err="1">
                          <a:solidFill>
                            <a:schemeClr val="dk1"/>
                          </a:solidFill>
                          <a:effectLst/>
                          <a:latin typeface="Arial" panose="020B0604020202020204" pitchFamily="34" charset="0"/>
                          <a:ea typeface="+mn-ea"/>
                          <a:cs typeface="Arial" panose="020B0604020202020204" pitchFamily="34" charset="0"/>
                        </a:rPr>
                        <a:t>Chandwadkar</a:t>
                      </a:r>
                      <a:r>
                        <a:rPr lang="en-GB" sz="1200" kern="1200" dirty="0">
                          <a:solidFill>
                            <a:schemeClr val="dk1"/>
                          </a:solidFill>
                          <a:effectLst/>
                          <a:latin typeface="Arial" panose="020B0604020202020204" pitchFamily="34" charset="0"/>
                          <a:ea typeface="+mn-ea"/>
                          <a:cs typeface="Arial" panose="020B0604020202020204" pitchFamily="34" charset="0"/>
                        </a:rPr>
                        <a:t> and M. </a:t>
                      </a:r>
                      <a:r>
                        <a:rPr lang="en-GB" sz="1200" kern="1200" dirty="0" err="1">
                          <a:solidFill>
                            <a:schemeClr val="dk1"/>
                          </a:solidFill>
                          <a:effectLst/>
                          <a:latin typeface="Arial" panose="020B0604020202020204" pitchFamily="34" charset="0"/>
                          <a:ea typeface="+mn-ea"/>
                          <a:cs typeface="Arial" panose="020B0604020202020204" pitchFamily="34" charset="0"/>
                        </a:rPr>
                        <a:t>Shahade</a:t>
                      </a:r>
                      <a:r>
                        <a:rPr lang="en-GB" sz="1200" kern="1200" dirty="0">
                          <a:solidFill>
                            <a:schemeClr val="dk1"/>
                          </a:solidFill>
                          <a:effectLst/>
                          <a:latin typeface="Arial" panose="020B0604020202020204" pitchFamily="34" charset="0"/>
                          <a:ea typeface="+mn-ea"/>
                          <a:cs typeface="Arial" panose="020B0604020202020204" pitchFamily="34" charset="0"/>
                        </a:rPr>
                        <a:t>, "Digital Agriculture Platforms: Empowering Farmers and Enhancing Market Accessibility," </a:t>
                      </a:r>
                      <a:r>
                        <a:rPr lang="en-GB" sz="1200" i="1" kern="1200" dirty="0">
                          <a:solidFill>
                            <a:schemeClr val="dk1"/>
                          </a:solidFill>
                          <a:effectLst/>
                          <a:latin typeface="Arial" panose="020B0604020202020204" pitchFamily="34" charset="0"/>
                          <a:ea typeface="+mn-ea"/>
                          <a:cs typeface="Arial" panose="020B0604020202020204" pitchFamily="34" charset="0"/>
                        </a:rPr>
                        <a:t>2025 International Conference on Pervasive Computational Technologies (ICPCT)</a:t>
                      </a:r>
                      <a:r>
                        <a:rPr lang="en-GB" sz="1200" kern="1200" dirty="0">
                          <a:solidFill>
                            <a:schemeClr val="dk1"/>
                          </a:solidFill>
                          <a:effectLst/>
                          <a:latin typeface="Arial" panose="020B0604020202020204" pitchFamily="34" charset="0"/>
                          <a:ea typeface="+mn-ea"/>
                          <a:cs typeface="Arial" panose="020B0604020202020204" pitchFamily="34" charset="0"/>
                        </a:rPr>
                        <a:t>, Greater Noida, India, 2025, pp. 679-683,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10.1109/ICPCT64145.2025.10941360.</a:t>
                      </a:r>
                    </a:p>
                  </a:txBody>
                  <a:tcPr marL="9525" marR="9525" marT="9525" marB="9525"/>
                </a:tc>
                <a:extLst>
                  <a:ext uri="{0D108BD9-81ED-4DB2-BD59-A6C34878D82A}">
                    <a16:rowId xmlns:a16="http://schemas.microsoft.com/office/drawing/2014/main" val="176980087"/>
                  </a:ext>
                </a:extLst>
              </a:tr>
              <a:tr h="610814">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[7]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W. N. H. W. Mokhtar, T. A. T. Izhar, M. K. Zaini, and N. Hussin, “The Importance of Digital Literacy Skills among Farmers for Sustainable Food Security,” </a:t>
                      </a:r>
                      <a:r>
                        <a:rPr lang="en-GB" sz="1200" i="1" kern="1200" dirty="0">
                          <a:solidFill>
                            <a:schemeClr val="dk1"/>
                          </a:solidFill>
                          <a:effectLst/>
                          <a:latin typeface="Arial" panose="020B0604020202020204" pitchFamily="34" charset="0"/>
                          <a:ea typeface="+mn-ea"/>
                          <a:cs typeface="Arial" panose="020B0604020202020204" pitchFamily="34" charset="0"/>
                        </a:rPr>
                        <a:t>Int. J. Acad. Res. Prog. Educ. Dev.</a:t>
                      </a:r>
                      <a:r>
                        <a:rPr lang="en-GB" sz="1200" kern="1200" dirty="0">
                          <a:solidFill>
                            <a:schemeClr val="dk1"/>
                          </a:solidFill>
                          <a:effectLst/>
                          <a:latin typeface="Arial" panose="020B0604020202020204" pitchFamily="34" charset="0"/>
                          <a:ea typeface="+mn-ea"/>
                          <a:cs typeface="Arial" panose="020B0604020202020204" pitchFamily="34" charset="0"/>
                        </a:rPr>
                        <a:t>, vol. 11, no. 1, pp. 235–246, Jan. 2022,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10.6007/IJARPED/v11-i1/12104.</a:t>
                      </a:r>
                      <a:endParaRPr lang="en-US" sz="6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4186425237"/>
                  </a:ext>
                </a:extLst>
              </a:tr>
              <a:tr h="610814">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[8]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F. I. Bradford, </a:t>
                      </a:r>
                      <a:r>
                        <a:rPr lang="en-GB" sz="1200" i="1" kern="1200" dirty="0">
                          <a:solidFill>
                            <a:schemeClr val="dk1"/>
                          </a:solidFill>
                          <a:effectLst/>
                          <a:latin typeface="Arial" panose="020B0604020202020204" pitchFamily="34" charset="0"/>
                          <a:ea typeface="+mn-ea"/>
                          <a:cs typeface="Arial" panose="020B0604020202020204" pitchFamily="34" charset="0"/>
                        </a:rPr>
                        <a:t>Innovating Kenya’s Trading System Through Mobile Technology: A Case Study of M-Farm in Nairobi, Kenya</a:t>
                      </a:r>
                      <a:r>
                        <a:rPr lang="en-GB" sz="1200" kern="1200" dirty="0">
                          <a:solidFill>
                            <a:schemeClr val="dk1"/>
                          </a:solidFill>
                          <a:effectLst/>
                          <a:latin typeface="Arial" panose="020B0604020202020204" pitchFamily="34" charset="0"/>
                          <a:ea typeface="+mn-ea"/>
                          <a:cs typeface="Arial" panose="020B0604020202020204" pitchFamily="34" charset="0"/>
                        </a:rPr>
                        <a:t>, M.P.S. project paper, Dept. of International Agriculture and Rural Development, Cornell Univ., Ithaca, NY, USA, Dec. 2022.</a:t>
                      </a:r>
                      <a:endParaRPr lang="en-US" sz="6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2273602482"/>
                  </a:ext>
                </a:extLst>
              </a:tr>
            </a:tbl>
          </a:graphicData>
        </a:graphic>
      </p:graphicFrame>
    </p:spTree>
    <p:extLst>
      <p:ext uri="{BB962C8B-B14F-4D97-AF65-F5344CB8AC3E}">
        <p14:creationId xmlns:p14="http://schemas.microsoft.com/office/powerpoint/2010/main" val="3978963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65A73-ED01-8145-48BF-9B94CAC4146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3AC8A13-B24A-153F-D41D-C3034D360467}"/>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45036FD0-B2CA-23F7-0B9D-51A81A298E82}"/>
              </a:ext>
            </a:extLst>
          </p:cNvPr>
          <p:cNvSpPr txBox="1"/>
          <p:nvPr/>
        </p:nvSpPr>
        <p:spPr>
          <a:xfrm>
            <a:off x="4981903" y="2748455"/>
            <a:ext cx="1854995" cy="369332"/>
          </a:xfrm>
          <a:prstGeom prst="rect">
            <a:avLst/>
          </a:prstGeom>
          <a:noFill/>
        </p:spPr>
        <p:txBody>
          <a:bodyPr wrap="none" rtlCol="0">
            <a:spAutoFit/>
          </a:bodyPr>
          <a:lstStyle/>
          <a:p>
            <a:r>
              <a:rPr lang="en-US" dirty="0"/>
              <a:t>FHFHFHFHFHFF</a:t>
            </a:r>
            <a:endParaRPr lang="en-GB" dirty="0"/>
          </a:p>
        </p:txBody>
      </p:sp>
      <p:graphicFrame>
        <p:nvGraphicFramePr>
          <p:cNvPr id="5" name="Table 4">
            <a:extLst>
              <a:ext uri="{FF2B5EF4-FFF2-40B4-BE49-F238E27FC236}">
                <a16:creationId xmlns:a16="http://schemas.microsoft.com/office/drawing/2014/main" id="{E0722390-D4C6-9130-6AC7-91A7DA288082}"/>
              </a:ext>
            </a:extLst>
          </p:cNvPr>
          <p:cNvGraphicFramePr>
            <a:graphicFrameLocks noGrp="1"/>
          </p:cNvGraphicFramePr>
          <p:nvPr>
            <p:extLst>
              <p:ext uri="{D42A27DB-BD31-4B8C-83A1-F6EECF244321}">
                <p14:modId xmlns:p14="http://schemas.microsoft.com/office/powerpoint/2010/main" val="2186572463"/>
              </p:ext>
            </p:extLst>
          </p:nvPr>
        </p:nvGraphicFramePr>
        <p:xfrm>
          <a:off x="4099034" y="1340069"/>
          <a:ext cx="7782911" cy="5113281"/>
        </p:xfrm>
        <a:graphic>
          <a:graphicData uri="http://schemas.openxmlformats.org/drawingml/2006/table">
            <a:tbl>
              <a:tblPr>
                <a:tableStyleId>{5C22544A-7EE6-4342-B048-85BDC9FD1C3A}</a:tableStyleId>
              </a:tblPr>
              <a:tblGrid>
                <a:gridCol w="373366">
                  <a:extLst>
                    <a:ext uri="{9D8B030D-6E8A-4147-A177-3AD203B41FA5}">
                      <a16:colId xmlns:a16="http://schemas.microsoft.com/office/drawing/2014/main" val="2254334752"/>
                    </a:ext>
                  </a:extLst>
                </a:gridCol>
                <a:gridCol w="7409545">
                  <a:extLst>
                    <a:ext uri="{9D8B030D-6E8A-4147-A177-3AD203B41FA5}">
                      <a16:colId xmlns:a16="http://schemas.microsoft.com/office/drawing/2014/main" val="24680262"/>
                    </a:ext>
                  </a:extLst>
                </a:gridCol>
              </a:tblGrid>
              <a:tr h="894165">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[9]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J. </a:t>
                      </a:r>
                      <a:r>
                        <a:rPr lang="en-GB" sz="1200" kern="1200" dirty="0" err="1">
                          <a:solidFill>
                            <a:schemeClr val="dk1"/>
                          </a:solidFill>
                          <a:effectLst/>
                          <a:latin typeface="Arial" panose="020B0604020202020204" pitchFamily="34" charset="0"/>
                          <a:ea typeface="+mn-ea"/>
                          <a:cs typeface="Arial" panose="020B0604020202020204" pitchFamily="34" charset="0"/>
                        </a:rPr>
                        <a:t>Manchado</a:t>
                      </a:r>
                      <a:r>
                        <a:rPr lang="en-GB" sz="1200" kern="1200" dirty="0">
                          <a:solidFill>
                            <a:schemeClr val="dk1"/>
                          </a:solidFill>
                          <a:effectLst/>
                          <a:latin typeface="Arial" panose="020B0604020202020204" pitchFamily="34" charset="0"/>
                          <a:ea typeface="+mn-ea"/>
                          <a:cs typeface="Arial" panose="020B0604020202020204" pitchFamily="34" charset="0"/>
                        </a:rPr>
                        <a:t>, C. Santos, G. Alves, L. Silva, and P. Afonso, “Platform that helps the growth of rural producers and sustainable development of the end consumer,” </a:t>
                      </a:r>
                      <a:r>
                        <a:rPr lang="en-GB" sz="1200" i="1" kern="1200" dirty="0">
                          <a:solidFill>
                            <a:schemeClr val="dk1"/>
                          </a:solidFill>
                          <a:effectLst/>
                          <a:latin typeface="Arial" panose="020B0604020202020204" pitchFamily="34" charset="0"/>
                          <a:ea typeface="+mn-ea"/>
                          <a:cs typeface="Arial" panose="020B0604020202020204" pitchFamily="34" charset="0"/>
                        </a:rPr>
                        <a:t>Anais do </a:t>
                      </a:r>
                      <a:r>
                        <a:rPr lang="en-GB" sz="1200" i="1" kern="1200" dirty="0" err="1">
                          <a:solidFill>
                            <a:schemeClr val="dk1"/>
                          </a:solidFill>
                          <a:effectLst/>
                          <a:latin typeface="Arial" panose="020B0604020202020204" pitchFamily="34" charset="0"/>
                          <a:ea typeface="+mn-ea"/>
                          <a:cs typeface="Arial" panose="020B0604020202020204" pitchFamily="34" charset="0"/>
                        </a:rPr>
                        <a:t>Colóquio</a:t>
                      </a:r>
                      <a:r>
                        <a:rPr lang="en-GB" sz="1200" i="1" kern="1200" dirty="0">
                          <a:solidFill>
                            <a:schemeClr val="dk1"/>
                          </a:solidFill>
                          <a:effectLst/>
                          <a:latin typeface="Arial" panose="020B0604020202020204" pitchFamily="34" charset="0"/>
                          <a:ea typeface="+mn-ea"/>
                          <a:cs typeface="Arial" panose="020B0604020202020204" pitchFamily="34" charset="0"/>
                        </a:rPr>
                        <a:t> </a:t>
                      </a:r>
                      <a:r>
                        <a:rPr lang="en-GB" sz="1200" i="1" kern="1200" dirty="0" err="1">
                          <a:solidFill>
                            <a:schemeClr val="dk1"/>
                          </a:solidFill>
                          <a:effectLst/>
                          <a:latin typeface="Arial" panose="020B0604020202020204" pitchFamily="34" charset="0"/>
                          <a:ea typeface="+mn-ea"/>
                          <a:cs typeface="Arial" panose="020B0604020202020204" pitchFamily="34" charset="0"/>
                        </a:rPr>
                        <a:t>Estadual</a:t>
                      </a:r>
                      <a:r>
                        <a:rPr lang="en-GB" sz="1200" i="1" kern="1200" dirty="0">
                          <a:solidFill>
                            <a:schemeClr val="dk1"/>
                          </a:solidFill>
                          <a:effectLst/>
                          <a:latin typeface="Arial" panose="020B0604020202020204" pitchFamily="34" charset="0"/>
                          <a:ea typeface="+mn-ea"/>
                          <a:cs typeface="Arial" panose="020B0604020202020204" pitchFamily="34" charset="0"/>
                        </a:rPr>
                        <a:t> de Pesquisa </a:t>
                      </a:r>
                      <a:r>
                        <a:rPr lang="en-GB" sz="1200" i="1" kern="1200" dirty="0" err="1">
                          <a:solidFill>
                            <a:schemeClr val="dk1"/>
                          </a:solidFill>
                          <a:effectLst/>
                          <a:latin typeface="Arial" panose="020B0604020202020204" pitchFamily="34" charset="0"/>
                          <a:ea typeface="+mn-ea"/>
                          <a:cs typeface="Arial" panose="020B0604020202020204" pitchFamily="34" charset="0"/>
                        </a:rPr>
                        <a:t>Multidisciplinar</a:t>
                      </a:r>
                      <a:r>
                        <a:rPr lang="en-GB" sz="1200" i="1" kern="1200" dirty="0">
                          <a:solidFill>
                            <a:schemeClr val="dk1"/>
                          </a:solidFill>
                          <a:effectLst/>
                          <a:latin typeface="Arial" panose="020B0604020202020204" pitchFamily="34" charset="0"/>
                          <a:ea typeface="+mn-ea"/>
                          <a:cs typeface="Arial" panose="020B0604020202020204" pitchFamily="34" charset="0"/>
                        </a:rPr>
                        <a:t>, VII </a:t>
                      </a:r>
                      <a:r>
                        <a:rPr lang="en-GB" sz="1200" i="1" kern="1200" dirty="0" err="1">
                          <a:solidFill>
                            <a:schemeClr val="dk1"/>
                          </a:solidFill>
                          <a:effectLst/>
                          <a:latin typeface="Arial" panose="020B0604020202020204" pitchFamily="34" charset="0"/>
                          <a:ea typeface="+mn-ea"/>
                          <a:cs typeface="Arial" panose="020B0604020202020204" pitchFamily="34" charset="0"/>
                        </a:rPr>
                        <a:t>Congresso</a:t>
                      </a:r>
                      <a:r>
                        <a:rPr lang="en-GB" sz="1200" i="1" kern="1200" dirty="0">
                          <a:solidFill>
                            <a:schemeClr val="dk1"/>
                          </a:solidFill>
                          <a:effectLst/>
                          <a:latin typeface="Arial" panose="020B0604020202020204" pitchFamily="34" charset="0"/>
                          <a:ea typeface="+mn-ea"/>
                          <a:cs typeface="Arial" panose="020B0604020202020204" pitchFamily="34" charset="0"/>
                        </a:rPr>
                        <a:t> Nacional de Pesquisa </a:t>
                      </a:r>
                      <a:r>
                        <a:rPr lang="en-GB" sz="1200" i="1" kern="1200" dirty="0" err="1">
                          <a:solidFill>
                            <a:schemeClr val="dk1"/>
                          </a:solidFill>
                          <a:effectLst/>
                          <a:latin typeface="Arial" panose="020B0604020202020204" pitchFamily="34" charset="0"/>
                          <a:ea typeface="+mn-ea"/>
                          <a:cs typeface="Arial" panose="020B0604020202020204" pitchFamily="34" charset="0"/>
                        </a:rPr>
                        <a:t>Multidisciplinar</a:t>
                      </a:r>
                      <a:r>
                        <a:rPr lang="en-GB" sz="1200" i="1" kern="1200" dirty="0">
                          <a:solidFill>
                            <a:schemeClr val="dk1"/>
                          </a:solidFill>
                          <a:effectLst/>
                          <a:latin typeface="Arial" panose="020B0604020202020204" pitchFamily="34" charset="0"/>
                          <a:ea typeface="+mn-ea"/>
                          <a:cs typeface="Arial" panose="020B0604020202020204" pitchFamily="34" charset="0"/>
                        </a:rPr>
                        <a:t>, II </a:t>
                      </a:r>
                      <a:r>
                        <a:rPr lang="en-GB" sz="1200" i="1" kern="1200" dirty="0" err="1">
                          <a:solidFill>
                            <a:schemeClr val="dk1"/>
                          </a:solidFill>
                          <a:effectLst/>
                          <a:latin typeface="Arial" panose="020B0604020202020204" pitchFamily="34" charset="0"/>
                          <a:ea typeface="+mn-ea"/>
                          <a:cs typeface="Arial" panose="020B0604020202020204" pitchFamily="34" charset="0"/>
                        </a:rPr>
                        <a:t>Congresso</a:t>
                      </a:r>
                      <a:r>
                        <a:rPr lang="en-GB" sz="1200" i="1" kern="1200" dirty="0">
                          <a:solidFill>
                            <a:schemeClr val="dk1"/>
                          </a:solidFill>
                          <a:effectLst/>
                          <a:latin typeface="Arial" panose="020B0604020202020204" pitchFamily="34" charset="0"/>
                          <a:ea typeface="+mn-ea"/>
                          <a:cs typeface="Arial" panose="020B0604020202020204" pitchFamily="34" charset="0"/>
                        </a:rPr>
                        <a:t> de Pós-Graduação e VI Feira de </a:t>
                      </a:r>
                      <a:r>
                        <a:rPr lang="en-GB" sz="1200" i="1" kern="1200" dirty="0" err="1">
                          <a:solidFill>
                            <a:schemeClr val="dk1"/>
                          </a:solidFill>
                          <a:effectLst/>
                          <a:latin typeface="Arial" panose="020B0604020202020204" pitchFamily="34" charset="0"/>
                          <a:ea typeface="+mn-ea"/>
                          <a:cs typeface="Arial" panose="020B0604020202020204" pitchFamily="34" charset="0"/>
                        </a:rPr>
                        <a:t>Empreendedorismo</a:t>
                      </a:r>
                      <a:r>
                        <a:rPr lang="en-GB" sz="1200" i="1" kern="1200" dirty="0">
                          <a:solidFill>
                            <a:schemeClr val="dk1"/>
                          </a:solidFill>
                          <a:effectLst/>
                          <a:latin typeface="Arial" panose="020B0604020202020204" pitchFamily="34" charset="0"/>
                          <a:ea typeface="+mn-ea"/>
                          <a:cs typeface="Arial" panose="020B0604020202020204" pitchFamily="34" charset="0"/>
                        </a:rPr>
                        <a:t> da UNIFIMES</a:t>
                      </a:r>
                      <a:r>
                        <a:rPr lang="en-GB" sz="1200" kern="1200" dirty="0">
                          <a:solidFill>
                            <a:schemeClr val="dk1"/>
                          </a:solidFill>
                          <a:effectLst/>
                          <a:latin typeface="Arial" panose="020B0604020202020204" pitchFamily="34" charset="0"/>
                          <a:ea typeface="+mn-ea"/>
                          <a:cs typeface="Arial" panose="020B0604020202020204" pitchFamily="34" charset="0"/>
                        </a:rPr>
                        <a:t>, IX </a:t>
                      </a:r>
                      <a:r>
                        <a:rPr lang="en-GB" sz="1200" kern="1200" dirty="0" err="1">
                          <a:solidFill>
                            <a:schemeClr val="dk1"/>
                          </a:solidFill>
                          <a:effectLst/>
                          <a:latin typeface="Arial" panose="020B0604020202020204" pitchFamily="34" charset="0"/>
                          <a:ea typeface="+mn-ea"/>
                          <a:cs typeface="Arial" panose="020B0604020202020204" pitchFamily="34" charset="0"/>
                        </a:rPr>
                        <a:t>Colóquio</a:t>
                      </a:r>
                      <a:r>
                        <a:rPr lang="en-GB" sz="1200" kern="1200" dirty="0">
                          <a:solidFill>
                            <a:schemeClr val="dk1"/>
                          </a:solidFill>
                          <a:effectLst/>
                          <a:latin typeface="Arial" panose="020B0604020202020204" pitchFamily="34" charset="0"/>
                          <a:ea typeface="+mn-ea"/>
                          <a:cs typeface="Arial" panose="020B0604020202020204" pitchFamily="34" charset="0"/>
                        </a:rPr>
                        <a:t>, 2025-09-22.</a:t>
                      </a:r>
                      <a:endParaRPr lang="en-GB" sz="9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1570868042"/>
                  </a:ext>
                </a:extLst>
              </a:tr>
              <a:tr h="672011">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[10]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A. Haese, Q. Rouhani, N. Mabasa, B. Trollope, C. van Zyl, and P. Chisenga, </a:t>
                      </a:r>
                      <a:r>
                        <a:rPr lang="en-GB" sz="1200" i="1" kern="1200" dirty="0">
                          <a:solidFill>
                            <a:schemeClr val="dk1"/>
                          </a:solidFill>
                          <a:effectLst/>
                          <a:latin typeface="Arial" panose="020B0604020202020204" pitchFamily="34" charset="0"/>
                          <a:ea typeface="+mn-ea"/>
                          <a:cs typeface="Arial" panose="020B0604020202020204" pitchFamily="34" charset="0"/>
                        </a:rPr>
                        <a:t>Addressing Accessibility of Online Platforms for Low-Literacy Users in Small-Scale Aquaculture</a:t>
                      </a:r>
                      <a:r>
                        <a:rPr lang="en-GB" sz="1200" kern="1200" dirty="0">
                          <a:solidFill>
                            <a:schemeClr val="dk1"/>
                          </a:solidFill>
                          <a:effectLst/>
                          <a:latin typeface="Arial" panose="020B0604020202020204" pitchFamily="34" charset="0"/>
                          <a:ea typeface="+mn-ea"/>
                          <a:cs typeface="Arial" panose="020B0604020202020204" pitchFamily="34" charset="0"/>
                        </a:rPr>
                        <a:t>, WRC Rep. No. 3136/1/24, Water Research Commission, Pretoria, South Africa, May 2024. ISBN 978-0-6392-0613-4.</a:t>
                      </a:r>
                      <a:endParaRPr lang="en-US" sz="10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1972413406"/>
                  </a:ext>
                </a:extLst>
              </a:tr>
              <a:tr h="436810">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[11]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r>
                        <a:rPr lang="en-GB" sz="1200" kern="1200" dirty="0">
                          <a:solidFill>
                            <a:schemeClr val="dk1"/>
                          </a:solidFill>
                          <a:effectLst/>
                          <a:latin typeface="Arial" panose="020B0604020202020204" pitchFamily="34" charset="0"/>
                          <a:ea typeface="+mn-ea"/>
                          <a:cs typeface="Arial" panose="020B0604020202020204" pitchFamily="34" charset="0"/>
                        </a:rPr>
                        <a:t>M. Riesener, C. Doelle, S. </a:t>
                      </a:r>
                      <a:r>
                        <a:rPr lang="en-GB" sz="1200" kern="1200" dirty="0" err="1">
                          <a:solidFill>
                            <a:schemeClr val="dk1"/>
                          </a:solidFill>
                          <a:effectLst/>
                          <a:latin typeface="Arial" panose="020B0604020202020204" pitchFamily="34" charset="0"/>
                          <a:ea typeface="+mn-ea"/>
                          <a:cs typeface="Arial" panose="020B0604020202020204" pitchFamily="34" charset="0"/>
                        </a:rPr>
                        <a:t>Perau</a:t>
                      </a:r>
                      <a:r>
                        <a:rPr lang="en-GB" sz="1200" kern="1200" dirty="0">
                          <a:solidFill>
                            <a:schemeClr val="dk1"/>
                          </a:solidFill>
                          <a:effectLst/>
                          <a:latin typeface="Arial" panose="020B0604020202020204" pitchFamily="34" charset="0"/>
                          <a:ea typeface="+mn-ea"/>
                          <a:cs typeface="Arial" panose="020B0604020202020204" pitchFamily="34" charset="0"/>
                        </a:rPr>
                        <a:t>, P. Lossie, and G. Schuh, “Methodology for iterative system </a:t>
                      </a:r>
                      <a:r>
                        <a:rPr lang="en-GB" sz="1200" kern="1200" dirty="0" err="1">
                          <a:solidFill>
                            <a:schemeClr val="dk1"/>
                          </a:solidFill>
                          <a:effectLst/>
                          <a:latin typeface="Arial" panose="020B0604020202020204" pitchFamily="34" charset="0"/>
                          <a:ea typeface="+mn-ea"/>
                          <a:cs typeface="Arial" panose="020B0604020202020204" pitchFamily="34" charset="0"/>
                        </a:rPr>
                        <a:t>modeling</a:t>
                      </a:r>
                      <a:r>
                        <a:rPr lang="en-GB" sz="1200" kern="1200" dirty="0">
                          <a:solidFill>
                            <a:schemeClr val="dk1"/>
                          </a:solidFill>
                          <a:effectLst/>
                          <a:latin typeface="Arial" panose="020B0604020202020204" pitchFamily="34" charset="0"/>
                          <a:ea typeface="+mn-ea"/>
                          <a:cs typeface="Arial" panose="020B0604020202020204" pitchFamily="34" charset="0"/>
                        </a:rPr>
                        <a:t> in agile product development,” </a:t>
                      </a:r>
                      <a:r>
                        <a:rPr lang="en-GB" sz="1200" i="1" kern="1200" dirty="0">
                          <a:solidFill>
                            <a:schemeClr val="dk1"/>
                          </a:solidFill>
                          <a:effectLst/>
                          <a:latin typeface="Arial" panose="020B0604020202020204" pitchFamily="34" charset="0"/>
                          <a:ea typeface="+mn-ea"/>
                          <a:cs typeface="Arial" panose="020B0604020202020204" pitchFamily="34" charset="0"/>
                        </a:rPr>
                        <a:t>Procedia CIRP</a:t>
                      </a:r>
                      <a:r>
                        <a:rPr lang="en-GB" sz="1200" kern="1200" dirty="0">
                          <a:solidFill>
                            <a:schemeClr val="dk1"/>
                          </a:solidFill>
                          <a:effectLst/>
                          <a:latin typeface="Arial" panose="020B0604020202020204" pitchFamily="34" charset="0"/>
                          <a:ea typeface="+mn-ea"/>
                          <a:cs typeface="Arial" panose="020B0604020202020204" pitchFamily="34" charset="0"/>
                        </a:rPr>
                        <a:t>, vol. 100, pp. 439–444, 2021,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10.1016/j.procir.2021.05.101.</a:t>
                      </a:r>
                    </a:p>
                  </a:txBody>
                  <a:tcPr marL="9525" marR="9525" marT="9525" marB="9525"/>
                </a:tc>
                <a:extLst>
                  <a:ext uri="{0D108BD9-81ED-4DB2-BD59-A6C34878D82A}">
                    <a16:rowId xmlns:a16="http://schemas.microsoft.com/office/drawing/2014/main" val="3867958991"/>
                  </a:ext>
                </a:extLst>
              </a:tr>
              <a:tr h="672011">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[12]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C. </a:t>
                      </a:r>
                      <a:r>
                        <a:rPr lang="en-GB" sz="1200" kern="1200" dirty="0" err="1">
                          <a:solidFill>
                            <a:schemeClr val="dk1"/>
                          </a:solidFill>
                          <a:effectLst/>
                          <a:latin typeface="Arial" panose="020B0604020202020204" pitchFamily="34" charset="0"/>
                          <a:ea typeface="+mn-ea"/>
                          <a:cs typeface="Arial" panose="020B0604020202020204" pitchFamily="34" charset="0"/>
                        </a:rPr>
                        <a:t>Buciuman</a:t>
                      </a:r>
                      <a:r>
                        <a:rPr lang="en-GB" sz="1200" kern="1200" dirty="0">
                          <a:solidFill>
                            <a:schemeClr val="dk1"/>
                          </a:solidFill>
                          <a:effectLst/>
                          <a:latin typeface="Arial" panose="020B0604020202020204" pitchFamily="34" charset="0"/>
                          <a:ea typeface="+mn-ea"/>
                          <a:cs typeface="Arial" panose="020B0604020202020204" pitchFamily="34" charset="0"/>
                        </a:rPr>
                        <a:t>, S. Potra, and L. Dungan, “Integrating Agile Methodologies and Gamification for Student Engagement and Success,” in </a:t>
                      </a:r>
                      <a:r>
                        <a:rPr lang="en-GB" sz="1200" i="1" kern="1200" dirty="0">
                          <a:solidFill>
                            <a:schemeClr val="dk1"/>
                          </a:solidFill>
                          <a:effectLst/>
                          <a:latin typeface="Arial" panose="020B0604020202020204" pitchFamily="34" charset="0"/>
                          <a:ea typeface="+mn-ea"/>
                          <a:cs typeface="Arial" panose="020B0604020202020204" pitchFamily="34" charset="0"/>
                        </a:rPr>
                        <a:t>European conference on games based learning</a:t>
                      </a:r>
                      <a:r>
                        <a:rPr lang="en-GB" sz="1200" kern="1200" dirty="0">
                          <a:solidFill>
                            <a:schemeClr val="dk1"/>
                          </a:solidFill>
                          <a:effectLst/>
                          <a:latin typeface="Arial" panose="020B0604020202020204" pitchFamily="34" charset="0"/>
                          <a:ea typeface="+mn-ea"/>
                          <a:cs typeface="Arial" panose="020B0604020202020204" pitchFamily="34" charset="0"/>
                        </a:rPr>
                        <a:t>, Reading: Academic Conferences International Limited, 2024, pp. 133–141.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10.34190/ecgbl.18.1.2766.</a:t>
                      </a:r>
                      <a:endParaRPr lang="en-US" sz="10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967313822"/>
                  </a:ext>
                </a:extLst>
              </a:tr>
              <a:tr h="449857">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[13]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R. Zaman and M. Hassani, “On Enabling GDPR Compliance in Business Processes Through Data-Driven Solutions,” </a:t>
                      </a:r>
                      <a:r>
                        <a:rPr lang="en-GB" sz="1200" i="1" kern="1200" dirty="0">
                          <a:solidFill>
                            <a:schemeClr val="dk1"/>
                          </a:solidFill>
                          <a:effectLst/>
                          <a:latin typeface="Arial" panose="020B0604020202020204" pitchFamily="34" charset="0"/>
                          <a:ea typeface="+mn-ea"/>
                          <a:cs typeface="Arial" panose="020B0604020202020204" pitchFamily="34" charset="0"/>
                        </a:rPr>
                        <a:t>SN Computer Science</a:t>
                      </a:r>
                      <a:r>
                        <a:rPr lang="en-GB" sz="1200" kern="1200" dirty="0">
                          <a:solidFill>
                            <a:schemeClr val="dk1"/>
                          </a:solidFill>
                          <a:effectLst/>
                          <a:latin typeface="Arial" panose="020B0604020202020204" pitchFamily="34" charset="0"/>
                          <a:ea typeface="+mn-ea"/>
                          <a:cs typeface="Arial" panose="020B0604020202020204" pitchFamily="34" charset="0"/>
                        </a:rPr>
                        <a:t>, vol. 1, no. 4, article 210, pp. 1-15, 2020, doi:10.1007/s42979-020-00215-x.</a:t>
                      </a:r>
                      <a:endParaRPr lang="en-GB" sz="10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2151793418"/>
                  </a:ext>
                </a:extLst>
              </a:tr>
              <a:tr h="672011">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[14]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GB" sz="1200" kern="1200" dirty="0">
                          <a:solidFill>
                            <a:schemeClr val="dk1"/>
                          </a:solidFill>
                          <a:effectLst/>
                          <a:latin typeface="Arial" panose="020B0604020202020204" pitchFamily="34" charset="0"/>
                          <a:ea typeface="+mn-ea"/>
                          <a:cs typeface="Arial" panose="020B0604020202020204" pitchFamily="34" charset="0"/>
                        </a:rPr>
                        <a:t>C. T. Gonçalves, M. J. A. Gonçalves and M. I. </a:t>
                      </a:r>
                      <a:r>
                        <a:rPr lang="en-GB" sz="1200" kern="1200" dirty="0" err="1">
                          <a:solidFill>
                            <a:schemeClr val="dk1"/>
                          </a:solidFill>
                          <a:effectLst/>
                          <a:latin typeface="Arial" panose="020B0604020202020204" pitchFamily="34" charset="0"/>
                          <a:ea typeface="+mn-ea"/>
                          <a:cs typeface="Arial" panose="020B0604020202020204" pitchFamily="34" charset="0"/>
                        </a:rPr>
                        <a:t>Campante</a:t>
                      </a:r>
                      <a:r>
                        <a:rPr lang="en-GB" sz="1200" kern="1200" dirty="0">
                          <a:solidFill>
                            <a:schemeClr val="dk1"/>
                          </a:solidFill>
                          <a:effectLst/>
                          <a:latin typeface="Arial" panose="020B0604020202020204" pitchFamily="34" charset="0"/>
                          <a:ea typeface="+mn-ea"/>
                          <a:cs typeface="Arial" panose="020B0604020202020204" pitchFamily="34" charset="0"/>
                        </a:rPr>
                        <a:t>, “Developing Integrated Performance Dashboards Visualisations Using Power BI as a Platform,” </a:t>
                      </a:r>
                      <a:r>
                        <a:rPr lang="en-GB" sz="1200" i="1" kern="1200" dirty="0">
                          <a:solidFill>
                            <a:schemeClr val="dk1"/>
                          </a:solidFill>
                          <a:effectLst/>
                          <a:latin typeface="Arial" panose="020B0604020202020204" pitchFamily="34" charset="0"/>
                          <a:ea typeface="+mn-ea"/>
                          <a:cs typeface="Arial" panose="020B0604020202020204" pitchFamily="34" charset="0"/>
                        </a:rPr>
                        <a:t>Information</a:t>
                      </a:r>
                      <a:r>
                        <a:rPr lang="en-GB" sz="1200" kern="1200" dirty="0">
                          <a:solidFill>
                            <a:schemeClr val="dk1"/>
                          </a:solidFill>
                          <a:effectLst/>
                          <a:latin typeface="Arial" panose="020B0604020202020204" pitchFamily="34" charset="0"/>
                          <a:ea typeface="+mn-ea"/>
                          <a:cs typeface="Arial" panose="020B0604020202020204" pitchFamily="34" charset="0"/>
                        </a:rPr>
                        <a:t>, vol. 14, no. 11, Art. no. 614, Nov. 2023. </a:t>
                      </a:r>
                      <a:r>
                        <a:rPr lang="en-GB" sz="1200" kern="1200" dirty="0" err="1">
                          <a:solidFill>
                            <a:schemeClr val="dk1"/>
                          </a:solidFill>
                          <a:effectLst/>
                          <a:latin typeface="Arial" panose="020B0604020202020204" pitchFamily="34" charset="0"/>
                          <a:ea typeface="+mn-ea"/>
                          <a:cs typeface="Arial" panose="020B0604020202020204" pitchFamily="34" charset="0"/>
                        </a:rPr>
                        <a:t>doi</a:t>
                      </a:r>
                      <a:r>
                        <a:rPr lang="en-GB" sz="1200" kern="1200" dirty="0">
                          <a:solidFill>
                            <a:schemeClr val="dk1"/>
                          </a:solidFill>
                          <a:effectLst/>
                          <a:latin typeface="Arial" panose="020B0604020202020204" pitchFamily="34" charset="0"/>
                          <a:ea typeface="+mn-ea"/>
                          <a:cs typeface="Arial" panose="020B0604020202020204" pitchFamily="34" charset="0"/>
                        </a:rPr>
                        <a:t>: 10.3390/info14110614.</a:t>
                      </a:r>
                      <a:endParaRPr lang="en-US" sz="10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176980087"/>
                  </a:ext>
                </a:extLst>
              </a:tr>
              <a:tr h="644405">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[15]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r>
                        <a:rPr lang="en-US" sz="1200" kern="1200" dirty="0">
                          <a:solidFill>
                            <a:schemeClr val="dk1"/>
                          </a:solidFill>
                          <a:effectLst/>
                          <a:latin typeface="Arial" panose="020B0604020202020204" pitchFamily="34" charset="0"/>
                          <a:ea typeface="+mn-ea"/>
                          <a:cs typeface="Arial" panose="020B0604020202020204" pitchFamily="34" charset="0"/>
                        </a:rPr>
                        <a:t>R. Abiri, A. </a:t>
                      </a:r>
                      <a:r>
                        <a:rPr lang="en-US" sz="1200" kern="1200" dirty="0" err="1">
                          <a:solidFill>
                            <a:schemeClr val="dk1"/>
                          </a:solidFill>
                          <a:effectLst/>
                          <a:latin typeface="Arial" panose="020B0604020202020204" pitchFamily="34" charset="0"/>
                          <a:ea typeface="+mn-ea"/>
                          <a:cs typeface="Arial" panose="020B0604020202020204" pitchFamily="34" charset="0"/>
                        </a:rPr>
                        <a:t>Wamutu</a:t>
                      </a:r>
                      <a:r>
                        <a:rPr lang="en-US" sz="1200" kern="1200" dirty="0">
                          <a:solidFill>
                            <a:schemeClr val="dk1"/>
                          </a:solidFill>
                          <a:effectLst/>
                          <a:latin typeface="Arial" panose="020B0604020202020204" pitchFamily="34" charset="0"/>
                          <a:ea typeface="+mn-ea"/>
                          <a:cs typeface="Arial" panose="020B0604020202020204" pitchFamily="34" charset="0"/>
                        </a:rPr>
                        <a:t>, P. Nyakundi, B. W. Matete and J. M. Okemo, “Application of digital technologies for ensuring agricultural sustainability in Africa: A systematic review,” </a:t>
                      </a:r>
                      <a:r>
                        <a:rPr lang="en-US" sz="1200" kern="1200" dirty="0" err="1">
                          <a:solidFill>
                            <a:schemeClr val="dk1"/>
                          </a:solidFill>
                          <a:effectLst/>
                          <a:latin typeface="Arial" panose="020B0604020202020204" pitchFamily="34" charset="0"/>
                          <a:ea typeface="+mn-ea"/>
                          <a:cs typeface="Arial" panose="020B0604020202020204" pitchFamily="34" charset="0"/>
                        </a:rPr>
                        <a:t>Heliyon</a:t>
                      </a:r>
                      <a:r>
                        <a:rPr lang="en-US" sz="1200" kern="1200" dirty="0">
                          <a:solidFill>
                            <a:schemeClr val="dk1"/>
                          </a:solidFill>
                          <a:effectLst/>
                          <a:latin typeface="Arial" panose="020B0604020202020204" pitchFamily="34" charset="0"/>
                          <a:ea typeface="+mn-ea"/>
                          <a:cs typeface="Arial" panose="020B0604020202020204" pitchFamily="34" charset="0"/>
                        </a:rPr>
                        <a:t>, vol. 9, no. 6, e22601, 2023. </a:t>
                      </a:r>
                      <a:r>
                        <a:rPr lang="en-US" sz="1200" kern="1200" dirty="0" err="1">
                          <a:solidFill>
                            <a:schemeClr val="dk1"/>
                          </a:solidFill>
                          <a:effectLst/>
                          <a:latin typeface="Arial" panose="020B0604020202020204" pitchFamily="34" charset="0"/>
                          <a:ea typeface="+mn-ea"/>
                          <a:cs typeface="Arial" panose="020B0604020202020204" pitchFamily="34" charset="0"/>
                        </a:rPr>
                        <a:t>doi</a:t>
                      </a:r>
                      <a:r>
                        <a:rPr lang="en-US" sz="1200" kern="1200" dirty="0">
                          <a:solidFill>
                            <a:schemeClr val="dk1"/>
                          </a:solidFill>
                          <a:effectLst/>
                          <a:latin typeface="Arial" panose="020B0604020202020204" pitchFamily="34" charset="0"/>
                          <a:ea typeface="+mn-ea"/>
                          <a:cs typeface="Arial" panose="020B0604020202020204" pitchFamily="34" charset="0"/>
                        </a:rPr>
                        <a:t>: 10.1016/j.heliyon.2023.e22601.</a:t>
                      </a:r>
                      <a:endParaRPr lang="en-GB" sz="1200" kern="1200" dirty="0">
                        <a:solidFill>
                          <a:schemeClr val="dk1"/>
                        </a:solidFill>
                        <a:effectLst/>
                        <a:latin typeface="Arial" panose="020B0604020202020204" pitchFamily="34" charset="0"/>
                        <a:ea typeface="+mn-ea"/>
                        <a:cs typeface="Arial" panose="020B0604020202020204" pitchFamily="34" charset="0"/>
                      </a:endParaRPr>
                    </a:p>
                  </a:txBody>
                  <a:tcPr marL="9525" marR="9525" marT="9525" marB="9525"/>
                </a:tc>
                <a:extLst>
                  <a:ext uri="{0D108BD9-81ED-4DB2-BD59-A6C34878D82A}">
                    <a16:rowId xmlns:a16="http://schemas.microsoft.com/office/drawing/2014/main" val="4186425237"/>
                  </a:ext>
                </a:extLst>
              </a:tr>
              <a:tr h="672011">
                <a:tc>
                  <a:txBody>
                    <a:bodyPr/>
                    <a:lstStyle/>
                    <a:p>
                      <a:pPr>
                        <a:lnSpc>
                          <a:spcPct val="107000"/>
                        </a:lnSpc>
                        <a:spcAft>
                          <a:spcPts val="800"/>
                        </a:spcAft>
                        <a:buNone/>
                      </a:pPr>
                      <a:r>
                        <a:rPr lang="en-GB" sz="1200" kern="100" dirty="0">
                          <a:effectLst/>
                          <a:latin typeface="Arial" panose="020B0604020202020204" pitchFamily="34" charset="0"/>
                          <a:cs typeface="Arial" panose="020B0604020202020204" pitchFamily="34" charset="0"/>
                        </a:rPr>
                        <a:t>[16]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tc>
                <a:tc>
                  <a:txBody>
                    <a:bodyPr/>
                    <a:lstStyle/>
                    <a:p>
                      <a:pPr>
                        <a:lnSpc>
                          <a:spcPct val="107000"/>
                        </a:lnSpc>
                        <a:spcAft>
                          <a:spcPts val="800"/>
                        </a:spcAft>
                        <a:buNone/>
                      </a:pPr>
                      <a:r>
                        <a:rPr lang="en-US" sz="1200" dirty="0">
                          <a:latin typeface="Arial" panose="020B0604020202020204" pitchFamily="34" charset="0"/>
                          <a:cs typeface="Arial" panose="020B0604020202020204" pitchFamily="34" charset="0"/>
                        </a:rPr>
                        <a:t>R. Bronkhorst, “About Necessity and Possibilities to Pay Fair Prices to Small Farmers,” in </a:t>
                      </a:r>
                      <a:r>
                        <a:rPr lang="en-US" sz="1200" i="1" dirty="0">
                          <a:latin typeface="Arial" panose="020B0604020202020204" pitchFamily="34" charset="0"/>
                          <a:cs typeface="Arial" panose="020B0604020202020204" pitchFamily="34" charset="0"/>
                        </a:rPr>
                        <a:t>The Economics of Human Rights: Using the Living Income/Fair Price Approach to Combat Poverty</a:t>
                      </a:r>
                      <a:r>
                        <a:rPr lang="en-US" sz="1200" dirty="0">
                          <a:latin typeface="Arial" panose="020B0604020202020204" pitchFamily="34" charset="0"/>
                          <a:cs typeface="Arial" panose="020B0604020202020204" pitchFamily="34" charset="0"/>
                        </a:rPr>
                        <a:t>, R. Bronkhorst, Ed., Cham, Switzerland: Palgrave Macmillan, 2020, </a:t>
                      </a:r>
                      <a:r>
                        <a:rPr lang="en-US" sz="1200" dirty="0" err="1">
                          <a:latin typeface="Arial" panose="020B0604020202020204" pitchFamily="34" charset="0"/>
                          <a:cs typeface="Arial" panose="020B0604020202020204" pitchFamily="34" charset="0"/>
                        </a:rPr>
                        <a:t>ch.</a:t>
                      </a:r>
                      <a:r>
                        <a:rPr lang="en-US" sz="1200" dirty="0">
                          <a:latin typeface="Arial" panose="020B0604020202020204" pitchFamily="34" charset="0"/>
                          <a:cs typeface="Arial" panose="020B0604020202020204" pitchFamily="34" charset="0"/>
                        </a:rPr>
                        <a:t> 14, pp. 69-73, doi:10.1007/978-3-030-59166-3_14.</a:t>
                      </a:r>
                      <a:endParaRPr lang="en-US" sz="1200" kern="100" dirty="0">
                        <a:effectLst/>
                        <a:latin typeface="Arial" panose="020B0604020202020204" pitchFamily="34" charset="0"/>
                        <a:cs typeface="Arial" panose="020B0604020202020204" pitchFamily="34" charset="0"/>
                      </a:endParaRPr>
                    </a:p>
                  </a:txBody>
                  <a:tcPr marL="9525" marR="9525" marT="9525" marB="9525"/>
                </a:tc>
                <a:extLst>
                  <a:ext uri="{0D108BD9-81ED-4DB2-BD59-A6C34878D82A}">
                    <a16:rowId xmlns:a16="http://schemas.microsoft.com/office/drawing/2014/main" val="2273602482"/>
                  </a:ext>
                </a:extLst>
              </a:tr>
            </a:tbl>
          </a:graphicData>
        </a:graphic>
      </p:graphicFrame>
    </p:spTree>
    <p:extLst>
      <p:ext uri="{BB962C8B-B14F-4D97-AF65-F5344CB8AC3E}">
        <p14:creationId xmlns:p14="http://schemas.microsoft.com/office/powerpoint/2010/main" val="665490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13310</TotalTime>
  <Words>2115</Words>
  <Application>Microsoft Office PowerPoint</Application>
  <PresentationFormat>Widescreen</PresentationFormat>
  <Paragraphs>198</Paragraphs>
  <Slides>16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Victor</dc:creator>
  <cp:lastModifiedBy>James Victor</cp:lastModifiedBy>
  <cp:revision>79</cp:revision>
  <dcterms:created xsi:type="dcterms:W3CDTF">2025-09-15T21:12:25Z</dcterms:created>
  <dcterms:modified xsi:type="dcterms:W3CDTF">2025-10-29T10:26:18Z</dcterms:modified>
</cp:coreProperties>
</file>