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5" r:id="rId1"/>
    <p:sldMasterId id="2147483727" r:id="rId2"/>
  </p:sldMasterIdLst>
  <p:notesMasterIdLst>
    <p:notesMasterId r:id="rId51"/>
  </p:notesMasterIdLst>
  <p:handoutMasterIdLst>
    <p:handoutMasterId r:id="rId52"/>
  </p:handoutMasterIdLst>
  <p:sldIdLst>
    <p:sldId id="378" r:id="rId3"/>
    <p:sldId id="308" r:id="rId4"/>
    <p:sldId id="379" r:id="rId5"/>
    <p:sldId id="310" r:id="rId6"/>
    <p:sldId id="311" r:id="rId7"/>
    <p:sldId id="312" r:id="rId8"/>
    <p:sldId id="313" r:id="rId9"/>
    <p:sldId id="314" r:id="rId10"/>
    <p:sldId id="315" r:id="rId11"/>
    <p:sldId id="316" r:id="rId12"/>
    <p:sldId id="317" r:id="rId13"/>
    <p:sldId id="318" r:id="rId14"/>
    <p:sldId id="319" r:id="rId15"/>
    <p:sldId id="320" r:id="rId16"/>
    <p:sldId id="321" r:id="rId17"/>
    <p:sldId id="322" r:id="rId18"/>
    <p:sldId id="324" r:id="rId19"/>
    <p:sldId id="325" r:id="rId20"/>
    <p:sldId id="326" r:id="rId21"/>
    <p:sldId id="327" r:id="rId22"/>
    <p:sldId id="330" r:id="rId23"/>
    <p:sldId id="356" r:id="rId24"/>
    <p:sldId id="333" r:id="rId25"/>
    <p:sldId id="380" r:id="rId26"/>
    <p:sldId id="334" r:id="rId27"/>
    <p:sldId id="358" r:id="rId28"/>
    <p:sldId id="377" r:id="rId29"/>
    <p:sldId id="357" r:id="rId30"/>
    <p:sldId id="359" r:id="rId31"/>
    <p:sldId id="360" r:id="rId32"/>
    <p:sldId id="361" r:id="rId33"/>
    <p:sldId id="362" r:id="rId34"/>
    <p:sldId id="363" r:id="rId35"/>
    <p:sldId id="342" r:id="rId36"/>
    <p:sldId id="364" r:id="rId37"/>
    <p:sldId id="365" r:id="rId38"/>
    <p:sldId id="366" r:id="rId39"/>
    <p:sldId id="367" r:id="rId40"/>
    <p:sldId id="368" r:id="rId41"/>
    <p:sldId id="369" r:id="rId42"/>
    <p:sldId id="344" r:id="rId43"/>
    <p:sldId id="349" r:id="rId44"/>
    <p:sldId id="370" r:id="rId45"/>
    <p:sldId id="371" r:id="rId46"/>
    <p:sldId id="372" r:id="rId47"/>
    <p:sldId id="373" r:id="rId48"/>
    <p:sldId id="354" r:id="rId49"/>
    <p:sldId id="375" r:id="rId50"/>
  </p:sldIdLst>
  <p:sldSz cx="9144000" cy="6858000" type="screen4x3"/>
  <p:notesSz cx="6858000" cy="9144000"/>
  <p:custDataLst>
    <p:tags r:id="rId53"/>
  </p:custDataLst>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guide id="3" orient="horz" pos="1140">
          <p15:clr>
            <a:srgbClr val="A4A3A4"/>
          </p15:clr>
        </p15:guide>
        <p15:guide id="4" orient="horz" pos="3877">
          <p15:clr>
            <a:srgbClr val="A4A3A4"/>
          </p15:clr>
        </p15:guide>
        <p15:guide id="5" orient="horz" pos="4004">
          <p15:clr>
            <a:srgbClr val="A4A3A4"/>
          </p15:clr>
        </p15:guide>
        <p15:guide id="6" orient="horz" pos="659">
          <p15:clr>
            <a:srgbClr val="A4A3A4"/>
          </p15:clr>
        </p15:guide>
        <p15:guide id="7" pos="389">
          <p15:clr>
            <a:srgbClr val="A4A3A4"/>
          </p15:clr>
        </p15:guide>
        <p15:guide id="8" pos="214">
          <p15:clr>
            <a:srgbClr val="A4A3A4"/>
          </p15:clr>
        </p15:guide>
        <p15:guide id="9" pos="598">
          <p15:clr>
            <a:srgbClr val="A4A3A4"/>
          </p15:clr>
        </p15:guide>
        <p15:guide id="10" pos="799">
          <p15:clr>
            <a:srgbClr val="A4A3A4"/>
          </p15:clr>
        </p15:guide>
        <p15:guide id="11" pos="288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56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0136" autoAdjust="0"/>
    <p:restoredTop sz="90437" autoAdjust="0"/>
  </p:normalViewPr>
  <p:slideViewPr>
    <p:cSldViewPr snapToGrid="0" snapToObjects="1">
      <p:cViewPr varScale="1">
        <p:scale>
          <a:sx n="77" d="100"/>
          <a:sy n="77" d="100"/>
        </p:scale>
        <p:origin x="1872" y="72"/>
      </p:cViewPr>
      <p:guideLst>
        <p:guide orient="horz" pos="2160"/>
        <p:guide pos="2880"/>
        <p:guide orient="horz" pos="1140"/>
        <p:guide orient="horz" pos="3877"/>
        <p:guide orient="horz" pos="4004"/>
        <p:guide orient="horz" pos="659"/>
        <p:guide pos="389"/>
        <p:guide pos="214"/>
        <p:guide pos="598"/>
        <p:guide pos="799"/>
        <p:guide pos="2882"/>
      </p:guideLst>
    </p:cSldViewPr>
  </p:slideViewPr>
  <p:outlineViewPr>
    <p:cViewPr>
      <p:scale>
        <a:sx n="33" d="100"/>
        <a:sy n="33" d="100"/>
      </p:scale>
      <p:origin x="0" y="45952"/>
    </p:cViewPr>
  </p:outlineViewPr>
  <p:notesTextViewPr>
    <p:cViewPr>
      <p:scale>
        <a:sx n="100" d="100"/>
        <a:sy n="100" d="100"/>
      </p:scale>
      <p:origin x="0" y="0"/>
    </p:cViewPr>
  </p:notesTextViewPr>
  <p:sorterViewPr>
    <p:cViewPr>
      <p:scale>
        <a:sx n="100" d="100"/>
        <a:sy n="100" d="100"/>
      </p:scale>
      <p:origin x="0" y="-9955"/>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048A9818-70E4-4FC9-983C-463E2339ECCB}" type="datetimeFigureOut">
              <a:rPr lang="en-US"/>
              <a:pPr>
                <a:defRPr/>
              </a:pPr>
              <a:t>7/3/2020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E6F09D58-5638-47F1-B905-7A538B43D06F}" type="slidenum">
              <a:rPr lang="en-US"/>
              <a:pPr>
                <a:defRPr/>
              </a:pPr>
              <a:t>‹#›</a:t>
            </a:fld>
            <a:endParaRPr lang="en-US" dirty="0"/>
          </a:p>
        </p:txBody>
      </p:sp>
    </p:spTree>
    <p:extLst>
      <p:ext uri="{BB962C8B-B14F-4D97-AF65-F5344CB8AC3E}">
        <p14:creationId xmlns:p14="http://schemas.microsoft.com/office/powerpoint/2010/main" val="193615646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B351655-787B-4DA4-8263-A2F37A062E5A}" type="datetimeFigureOut">
              <a:rPr lang="en-US"/>
              <a:pPr>
                <a:defRPr/>
              </a:pPr>
              <a:t>7/3/2020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FCA921ED-74FC-4570-8739-98BD92EEE137}" type="slidenum">
              <a:rPr lang="en-US"/>
              <a:pPr>
                <a:defRPr/>
              </a:pPr>
              <a:t>‹#›</a:t>
            </a:fld>
            <a:endParaRPr lang="en-US" dirty="0"/>
          </a:p>
        </p:txBody>
      </p:sp>
    </p:spTree>
    <p:extLst>
      <p:ext uri="{BB962C8B-B14F-4D97-AF65-F5344CB8AC3E}">
        <p14:creationId xmlns:p14="http://schemas.microsoft.com/office/powerpoint/2010/main" val="2916869681"/>
      </p:ext>
    </p:extLst>
  </p:cSld>
  <p:clrMap bg1="lt1" tx1="dk1" bg2="lt2" tx2="dk2" accent1="accent1" accent2="accent2" accent3="accent3" accent4="accent4" accent5="accent5" accent6="accent6" hlink="hlink" folHlink="folHlink"/>
  <p:hf hdr="0" ftr="0" dt="0"/>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We begin this chapter with the learning objectives.  After studying this chapter, you should be able to: </a:t>
            </a:r>
          </a:p>
          <a:p>
            <a:pPr marL="171450" indent="-171450" eaLnBrk="1" hangingPunct="1">
              <a:buFont typeface="Arial" panose="020B0604020202020204" pitchFamily="34" charset="0"/>
              <a:buChar char="•"/>
              <a:defRPr/>
            </a:pPr>
            <a:r>
              <a:rPr lang="en-US" sz="1200" dirty="0">
                <a:cs typeface="Arial" charset="0"/>
              </a:rPr>
              <a:t>Contrast leadership and management.</a:t>
            </a:r>
          </a:p>
          <a:p>
            <a:pPr marL="171450" indent="-171450" eaLnBrk="1" hangingPunct="1">
              <a:buFont typeface="Arial" panose="020B0604020202020204" pitchFamily="34" charset="0"/>
              <a:buChar char="•"/>
              <a:defRPr/>
            </a:pPr>
            <a:r>
              <a:rPr lang="en-US" sz="1200" dirty="0">
                <a:cs typeface="Arial" charset="0"/>
              </a:rPr>
              <a:t>Summarize the conclusions of trait theories of leadership.</a:t>
            </a:r>
          </a:p>
          <a:p>
            <a:pPr marL="171450" indent="-171450" eaLnBrk="1" hangingPunct="1">
              <a:buFont typeface="Arial" panose="020B0604020202020204" pitchFamily="34" charset="0"/>
              <a:buChar char="•"/>
              <a:defRPr/>
            </a:pPr>
            <a:r>
              <a:rPr lang="en-US" sz="1200" dirty="0">
                <a:cs typeface="Arial" charset="0"/>
              </a:rPr>
              <a:t>Identify the central tenets and main limitations of behavioural theories.</a:t>
            </a:r>
          </a:p>
          <a:p>
            <a:pPr marL="171450" indent="-171450" eaLnBrk="1" hangingPunct="1">
              <a:buFont typeface="Arial" panose="020B0604020202020204" pitchFamily="34" charset="0"/>
              <a:buChar char="•"/>
              <a:defRPr/>
            </a:pPr>
            <a:r>
              <a:rPr lang="en-US" sz="1200" dirty="0">
                <a:cs typeface="Arial" charset="0"/>
              </a:rPr>
              <a:t>Assess contingency theories of leadership by their level of support.</a:t>
            </a:r>
          </a:p>
          <a:p>
            <a:pPr marL="171450" indent="-171450" eaLnBrk="1" hangingPunct="1">
              <a:buFont typeface="Arial" panose="020B0604020202020204" pitchFamily="34" charset="0"/>
              <a:buChar char="•"/>
              <a:defRPr/>
            </a:pPr>
            <a:r>
              <a:rPr lang="en-US" sz="1200" dirty="0">
                <a:cs typeface="Arial" charset="0"/>
              </a:rPr>
              <a:t>Contrast </a:t>
            </a:r>
            <a:r>
              <a:rPr lang="en-US" sz="1200" i="1" dirty="0">
                <a:cs typeface="Arial" charset="0"/>
              </a:rPr>
              <a:t>charismatic</a:t>
            </a:r>
            <a:r>
              <a:rPr lang="en-US" sz="1200" dirty="0">
                <a:cs typeface="Arial" charset="0"/>
              </a:rPr>
              <a:t> and </a:t>
            </a:r>
            <a:r>
              <a:rPr lang="en-US" sz="1200" i="1" dirty="0">
                <a:cs typeface="Arial" charset="0"/>
              </a:rPr>
              <a:t>transformational leadership</a:t>
            </a:r>
            <a:r>
              <a:rPr lang="en-US" sz="1200" dirty="0">
                <a:cs typeface="Arial" charset="0"/>
              </a:rPr>
              <a:t>.</a:t>
            </a:r>
          </a:p>
          <a:p>
            <a:pPr marL="171450" indent="-171450" eaLnBrk="1" hangingPunct="1">
              <a:buFont typeface="Arial" panose="020B0604020202020204" pitchFamily="34" charset="0"/>
              <a:buChar char="•"/>
              <a:defRPr/>
            </a:pPr>
            <a:r>
              <a:rPr lang="en-US" sz="1200" dirty="0">
                <a:cs typeface="Arial" charset="0"/>
              </a:rPr>
              <a:t>Define </a:t>
            </a:r>
            <a:r>
              <a:rPr lang="en-US" sz="1200" i="1" dirty="0">
                <a:cs typeface="Arial" charset="0"/>
              </a:rPr>
              <a:t>authentic leadership</a:t>
            </a:r>
            <a:r>
              <a:rPr lang="en-US" sz="1200" dirty="0">
                <a:cs typeface="Arial" charset="0"/>
              </a:rPr>
              <a:t>.</a:t>
            </a:r>
          </a:p>
          <a:p>
            <a:pPr marL="171450" indent="-171450" eaLnBrk="1" hangingPunct="1">
              <a:buFont typeface="Arial" panose="020B0604020202020204" pitchFamily="34" charset="0"/>
              <a:buChar char="•"/>
              <a:defRPr/>
            </a:pPr>
            <a:r>
              <a:rPr lang="en-US" sz="1200" dirty="0">
                <a:cs typeface="Arial" charset="0"/>
              </a:rPr>
              <a:t>Demonstrate the role mentoring plays in our understanding of leadership.</a:t>
            </a:r>
          </a:p>
          <a:p>
            <a:pPr marL="171450" indent="-171450" eaLnBrk="1" hangingPunct="1">
              <a:buFont typeface="Arial" panose="020B0604020202020204" pitchFamily="34" charset="0"/>
              <a:buChar char="•"/>
              <a:defRPr/>
            </a:pPr>
            <a:r>
              <a:rPr lang="en-US" sz="1200" dirty="0">
                <a:cs typeface="Arial" charset="0"/>
              </a:rPr>
              <a:t>Address challenges to the effectiveness of leadership.</a:t>
            </a:r>
          </a:p>
          <a:p>
            <a:pPr marL="171450" marR="0" indent="-171450" algn="l" defTabSz="4572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dirty="0">
                <a:cs typeface="Arial" charset="0"/>
              </a:rPr>
              <a:t>Discuss how organizations can find or create effective leaders.</a:t>
            </a:r>
          </a:p>
          <a:p>
            <a:pPr marL="171450" indent="-171450" eaLnBrk="1" hangingPunct="1">
              <a:buFont typeface="Arial" panose="020B0604020202020204" pitchFamily="34" charset="0"/>
              <a:buChar char="•"/>
              <a:defRPr/>
            </a:pPr>
            <a:endParaRPr lang="en-US" sz="1200" dirty="0">
              <a:cs typeface="Arial" charset="0"/>
            </a:endParaRPr>
          </a:p>
          <a:p>
            <a:pPr eaLnBrk="1" hangingPunct="1">
              <a:spcBef>
                <a:spcPct val="0"/>
              </a:spcBef>
            </a:pPr>
            <a:endParaRPr lang="en-US" dirty="0"/>
          </a:p>
        </p:txBody>
      </p:sp>
      <p:sp>
        <p:nvSpPr>
          <p:cNvPr id="194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275B715-EC10-46A2-8A0C-12BE3A7BF115}" type="slidenum">
              <a:rPr lang="en-US">
                <a:cs typeface="Arial" charset="0"/>
              </a:rPr>
              <a:pPr fontAlgn="base">
                <a:spcBef>
                  <a:spcPct val="0"/>
                </a:spcBef>
                <a:spcAft>
                  <a:spcPct val="0"/>
                </a:spcAft>
                <a:defRPr/>
              </a:pPr>
              <a:t>2</a:t>
            </a:fld>
            <a:endParaRPr lang="en-US">
              <a:cs typeface="Arial" charset="0"/>
            </a:endParaRPr>
          </a:p>
        </p:txBody>
      </p:sp>
    </p:spTree>
    <p:extLst>
      <p:ext uri="{BB962C8B-B14F-4D97-AF65-F5344CB8AC3E}">
        <p14:creationId xmlns:p14="http://schemas.microsoft.com/office/powerpoint/2010/main" val="1637215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We begin this chapter with the learning objectives.  After studying this chapter, you should be able to: </a:t>
            </a:r>
          </a:p>
          <a:p>
            <a:pPr marL="171450" indent="-171450" eaLnBrk="1" hangingPunct="1">
              <a:buFont typeface="Arial" panose="020B0604020202020204" pitchFamily="34" charset="0"/>
              <a:buChar char="•"/>
              <a:defRPr/>
            </a:pPr>
            <a:r>
              <a:rPr lang="en-US" sz="1200" dirty="0">
                <a:cs typeface="Arial" charset="0"/>
              </a:rPr>
              <a:t>Contrast leadership and management.</a:t>
            </a:r>
          </a:p>
          <a:p>
            <a:pPr marL="171450" indent="-171450" eaLnBrk="1" hangingPunct="1">
              <a:buFont typeface="Arial" panose="020B0604020202020204" pitchFamily="34" charset="0"/>
              <a:buChar char="•"/>
              <a:defRPr/>
            </a:pPr>
            <a:r>
              <a:rPr lang="en-US" sz="1200" dirty="0">
                <a:cs typeface="Arial" charset="0"/>
              </a:rPr>
              <a:t>Summarize the conclusions of trait theories of leadership.</a:t>
            </a:r>
          </a:p>
          <a:p>
            <a:pPr marL="171450" indent="-171450" eaLnBrk="1" hangingPunct="1">
              <a:buFont typeface="Arial" panose="020B0604020202020204" pitchFamily="34" charset="0"/>
              <a:buChar char="•"/>
              <a:defRPr/>
            </a:pPr>
            <a:r>
              <a:rPr lang="en-US" sz="1200" dirty="0">
                <a:cs typeface="Arial" charset="0"/>
              </a:rPr>
              <a:t>Identify the central tenets and main limitations of behavioural theories.</a:t>
            </a:r>
          </a:p>
          <a:p>
            <a:pPr marL="171450" indent="-171450" eaLnBrk="1" hangingPunct="1">
              <a:buFont typeface="Arial" panose="020B0604020202020204" pitchFamily="34" charset="0"/>
              <a:buChar char="•"/>
              <a:defRPr/>
            </a:pPr>
            <a:r>
              <a:rPr lang="en-US" sz="1200" dirty="0">
                <a:cs typeface="Arial" charset="0"/>
              </a:rPr>
              <a:t>Assess contingency theories of leadership by their level of support.</a:t>
            </a:r>
          </a:p>
          <a:p>
            <a:pPr marL="171450" indent="-171450" eaLnBrk="1" hangingPunct="1">
              <a:buFont typeface="Arial" panose="020B0604020202020204" pitchFamily="34" charset="0"/>
              <a:buChar char="•"/>
              <a:defRPr/>
            </a:pPr>
            <a:r>
              <a:rPr lang="en-US" sz="1200" dirty="0">
                <a:cs typeface="Arial" charset="0"/>
              </a:rPr>
              <a:t>Contrast </a:t>
            </a:r>
            <a:r>
              <a:rPr lang="en-US" sz="1200" i="1" dirty="0">
                <a:cs typeface="Arial" charset="0"/>
              </a:rPr>
              <a:t>charismatic</a:t>
            </a:r>
            <a:r>
              <a:rPr lang="en-US" sz="1200" dirty="0">
                <a:cs typeface="Arial" charset="0"/>
              </a:rPr>
              <a:t> and </a:t>
            </a:r>
            <a:r>
              <a:rPr lang="en-US" sz="1200" i="1" dirty="0">
                <a:cs typeface="Arial" charset="0"/>
              </a:rPr>
              <a:t>transformational leadership</a:t>
            </a:r>
            <a:r>
              <a:rPr lang="en-US" sz="1200" dirty="0">
                <a:cs typeface="Arial" charset="0"/>
              </a:rPr>
              <a:t>.</a:t>
            </a:r>
          </a:p>
          <a:p>
            <a:pPr marL="171450" indent="-171450" eaLnBrk="1" hangingPunct="1">
              <a:buFont typeface="Arial" panose="020B0604020202020204" pitchFamily="34" charset="0"/>
              <a:buChar char="•"/>
              <a:defRPr/>
            </a:pPr>
            <a:r>
              <a:rPr lang="en-US" sz="1200" dirty="0">
                <a:cs typeface="Arial" charset="0"/>
              </a:rPr>
              <a:t>Define </a:t>
            </a:r>
            <a:r>
              <a:rPr lang="en-US" sz="1200" i="1" dirty="0">
                <a:cs typeface="Arial" charset="0"/>
              </a:rPr>
              <a:t>authentic leadership</a:t>
            </a:r>
            <a:r>
              <a:rPr lang="en-US" sz="1200" dirty="0">
                <a:cs typeface="Arial" charset="0"/>
              </a:rPr>
              <a:t>.</a:t>
            </a:r>
          </a:p>
          <a:p>
            <a:pPr marL="171450" indent="-171450" eaLnBrk="1" hangingPunct="1">
              <a:buFont typeface="Arial" panose="020B0604020202020204" pitchFamily="34" charset="0"/>
              <a:buChar char="•"/>
              <a:defRPr/>
            </a:pPr>
            <a:r>
              <a:rPr lang="en-US" sz="1200" dirty="0">
                <a:cs typeface="Arial" charset="0"/>
              </a:rPr>
              <a:t>Demonstrate the role mentoring plays in our understanding of leadership.</a:t>
            </a:r>
          </a:p>
          <a:p>
            <a:pPr marL="171450" indent="-171450" eaLnBrk="1" hangingPunct="1">
              <a:buFont typeface="Arial" panose="020B0604020202020204" pitchFamily="34" charset="0"/>
              <a:buChar char="•"/>
              <a:defRPr/>
            </a:pPr>
            <a:r>
              <a:rPr lang="en-US" sz="1200" dirty="0">
                <a:cs typeface="Arial" charset="0"/>
              </a:rPr>
              <a:t>Address challenges to the effectiveness of leadership.</a:t>
            </a:r>
          </a:p>
          <a:p>
            <a:pPr marL="171450" marR="0" indent="-171450" algn="l" defTabSz="4572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dirty="0">
                <a:cs typeface="Arial" charset="0"/>
              </a:rPr>
              <a:t>Discuss how organizations can find or create effective leaders.</a:t>
            </a:r>
          </a:p>
          <a:p>
            <a:pPr marL="171450" indent="-171450" eaLnBrk="1" hangingPunct="1">
              <a:buFont typeface="Arial" panose="020B0604020202020204" pitchFamily="34" charset="0"/>
              <a:buChar char="•"/>
              <a:defRPr/>
            </a:pPr>
            <a:endParaRPr lang="en-US" sz="1200" dirty="0">
              <a:cs typeface="Arial" charset="0"/>
            </a:endParaRPr>
          </a:p>
          <a:p>
            <a:pPr eaLnBrk="1" hangingPunct="1">
              <a:spcBef>
                <a:spcPct val="0"/>
              </a:spcBef>
            </a:pPr>
            <a:endParaRPr lang="en-US" dirty="0"/>
          </a:p>
        </p:txBody>
      </p:sp>
      <p:sp>
        <p:nvSpPr>
          <p:cNvPr id="194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275B715-EC10-46A2-8A0C-12BE3A7BF115}" type="slidenum">
              <a:rPr lang="en-US">
                <a:cs typeface="Arial" charset="0"/>
              </a:rPr>
              <a:pPr fontAlgn="base">
                <a:spcBef>
                  <a:spcPct val="0"/>
                </a:spcBef>
                <a:spcAft>
                  <a:spcPct val="0"/>
                </a:spcAft>
                <a:defRPr/>
              </a:pPr>
              <a:t>3</a:t>
            </a:fld>
            <a:endParaRPr lang="en-US">
              <a:cs typeface="Arial" charset="0"/>
            </a:endParaRPr>
          </a:p>
        </p:txBody>
      </p:sp>
    </p:spTree>
    <p:extLst>
      <p:ext uri="{BB962C8B-B14F-4D97-AF65-F5344CB8AC3E}">
        <p14:creationId xmlns:p14="http://schemas.microsoft.com/office/powerpoint/2010/main" val="1637215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Leadership is the ability to influence a group towards the achievement of a vision or set of goals. The source of this influence may be formal, such as that provided by managerial rank in an organization. But not all leaders are managers, nor, for that matter, are all managers leaders. Just because an organization provides its managers with certain formal rights is no assurance they will lead effectively. </a:t>
            </a:r>
          </a:p>
          <a:p>
            <a:pPr eaLnBrk="1" hangingPunct="1">
              <a:spcBef>
                <a:spcPct val="0"/>
              </a:spcBef>
            </a:pPr>
            <a:endParaRPr lang="en-US" dirty="0"/>
          </a:p>
          <a:p>
            <a:pPr eaLnBrk="1" hangingPunct="1">
              <a:spcBef>
                <a:spcPct val="0"/>
              </a:spcBef>
            </a:pPr>
            <a:r>
              <a:rPr lang="en-US" dirty="0"/>
              <a:t>Non-sanctioned leadership</a:t>
            </a:r>
            <a:r>
              <a:rPr lang="en-US" baseline="0" dirty="0"/>
              <a:t> – </a:t>
            </a:r>
            <a:r>
              <a:rPr lang="en-US" dirty="0"/>
              <a:t>the ability to influence that arises outside the formal structure of the organization</a:t>
            </a:r>
            <a:r>
              <a:rPr lang="en-US" baseline="0" dirty="0"/>
              <a:t> – </a:t>
            </a:r>
            <a:r>
              <a:rPr lang="en-US" dirty="0"/>
              <a:t>is often as important or more important than formal influence. In other words, leaders can emerge from within a group as well as by formal appointment. </a:t>
            </a:r>
          </a:p>
          <a:p>
            <a:pPr eaLnBrk="1" hangingPunct="1">
              <a:spcBef>
                <a:spcPct val="0"/>
              </a:spcBef>
            </a:pPr>
            <a:br>
              <a:rPr lang="en-US" dirty="0"/>
            </a:br>
            <a:br>
              <a:rPr lang="en-US" dirty="0"/>
            </a:br>
            <a:br>
              <a:rPr lang="en-US" dirty="0"/>
            </a:br>
            <a:br>
              <a:rPr lang="en-US" dirty="0"/>
            </a:br>
            <a:r>
              <a:rPr lang="en-US" dirty="0"/>
              <a:t> </a:t>
            </a:r>
          </a:p>
          <a:p>
            <a:pPr eaLnBrk="1" hangingPunct="1">
              <a:spcBef>
                <a:spcPct val="0"/>
              </a:spcBef>
            </a:pPr>
            <a:endParaRPr lang="en-US" dirty="0"/>
          </a:p>
        </p:txBody>
      </p:sp>
      <p:sp>
        <p:nvSpPr>
          <p:cNvPr id="215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FAF17A-C6EC-49E5-B3EE-A6E8AFA3520D}" type="slidenum">
              <a:rPr lang="en-US">
                <a:cs typeface="Arial" charset="0"/>
              </a:rPr>
              <a:pPr fontAlgn="base">
                <a:spcBef>
                  <a:spcPct val="0"/>
                </a:spcBef>
                <a:spcAft>
                  <a:spcPct val="0"/>
                </a:spcAft>
                <a:defRPr/>
              </a:pPr>
              <a:t>4</a:t>
            </a:fld>
            <a:endParaRPr lang="en-US">
              <a:cs typeface="Arial" charset="0"/>
            </a:endParaRPr>
          </a:p>
        </p:txBody>
      </p:sp>
    </p:spTree>
    <p:extLst>
      <p:ext uri="{BB962C8B-B14F-4D97-AF65-F5344CB8AC3E}">
        <p14:creationId xmlns:p14="http://schemas.microsoft.com/office/powerpoint/2010/main" val="566527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Organizations need strong leadership and strong management for optimal effectiveness. We need leaders today to challenge the status quo, create visions of the future and inspire organizational members to want to achieve the visions. We also need managers to formulate detailed plans, create efficient organizational structures and oversee day-to-day operations. </a:t>
            </a:r>
            <a:endParaRPr lang="en-US" sz="1800" dirty="0"/>
          </a:p>
          <a:p>
            <a:pPr eaLnBrk="1" hangingPunct="1">
              <a:spcBef>
                <a:spcPct val="0"/>
              </a:spcBef>
            </a:pPr>
            <a:br>
              <a:rPr lang="en-US" dirty="0"/>
            </a:br>
            <a:br>
              <a:rPr lang="en-US" dirty="0"/>
            </a:br>
            <a:br>
              <a:rPr lang="en-US" dirty="0"/>
            </a:br>
            <a:br>
              <a:rPr lang="en-US" dirty="0"/>
            </a:br>
            <a:r>
              <a:rPr lang="en-US" dirty="0"/>
              <a:t> </a:t>
            </a:r>
          </a:p>
          <a:p>
            <a:pPr eaLnBrk="1" hangingPunct="1">
              <a:spcBef>
                <a:spcPct val="0"/>
              </a:spcBef>
            </a:pPr>
            <a:endParaRPr lang="en-US" dirty="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DE4870D-776A-4339-BA26-E4F6583D2CC0}" type="slidenum">
              <a:rPr lang="en-US">
                <a:cs typeface="Arial" charset="0"/>
              </a:rPr>
              <a:pPr fontAlgn="base">
                <a:spcBef>
                  <a:spcPct val="0"/>
                </a:spcBef>
                <a:spcAft>
                  <a:spcPct val="0"/>
                </a:spcAft>
                <a:defRPr/>
              </a:pPr>
              <a:t>5</a:t>
            </a:fld>
            <a:endParaRPr lang="en-US">
              <a:cs typeface="Arial" charset="0"/>
            </a:endParaRPr>
          </a:p>
        </p:txBody>
      </p:sp>
    </p:spTree>
    <p:extLst>
      <p:ext uri="{BB962C8B-B14F-4D97-AF65-F5344CB8AC3E}">
        <p14:creationId xmlns:p14="http://schemas.microsoft.com/office/powerpoint/2010/main" val="984520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i="1" dirty="0"/>
              <a:t>Trait theories of leadership </a:t>
            </a:r>
            <a:r>
              <a:rPr lang="en-US" dirty="0"/>
              <a:t>thus focus on personal qualities and characteristics. The search for personality, social, physical or intellectual attributes that differentiate leaders from </a:t>
            </a:r>
            <a:r>
              <a:rPr lang="en-US" dirty="0" err="1"/>
              <a:t>nonleaders</a:t>
            </a:r>
            <a:r>
              <a:rPr lang="en-US" dirty="0"/>
              <a:t> goes back to the earliest stages of leadership research. </a:t>
            </a:r>
          </a:p>
          <a:p>
            <a:pPr eaLnBrk="1" hangingPunct="1">
              <a:spcBef>
                <a:spcPct val="0"/>
              </a:spcBef>
            </a:pPr>
            <a:endParaRPr lang="en-US" dirty="0"/>
          </a:p>
          <a:p>
            <a:pPr eaLnBrk="1" hangingPunct="1">
              <a:spcBef>
                <a:spcPct val="0"/>
              </a:spcBef>
            </a:pPr>
            <a:r>
              <a:rPr lang="en-US" dirty="0"/>
              <a:t>Early research efforts to isolate leadership traits resulted in a number of dead ends. A review in the late 1960s of 20 different studies identified nearly 80 leadership traits, but only 5 were common to 4 or more of the investigations. By the 1990s, after numerous studies and analyses, about the best we could say was that most leaders ‘are not like other people,’ but the particular traits that characterized them varied a great deal from review to review. </a:t>
            </a:r>
            <a:br>
              <a:rPr lang="en-US" dirty="0"/>
            </a:br>
            <a:r>
              <a:rPr lang="en-US" dirty="0"/>
              <a:t> </a:t>
            </a:r>
          </a:p>
          <a:p>
            <a:pPr eaLnBrk="1" hangingPunct="1">
              <a:spcBef>
                <a:spcPct val="0"/>
              </a:spcBef>
            </a:pPr>
            <a:endParaRPr lang="en-US" dirty="0"/>
          </a:p>
        </p:txBody>
      </p:sp>
      <p:sp>
        <p:nvSpPr>
          <p:cNvPr id="256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8AEF63D-3325-49DB-912C-D5C01BD024F6}" type="slidenum">
              <a:rPr lang="en-US">
                <a:cs typeface="Arial" charset="0"/>
              </a:rPr>
              <a:pPr fontAlgn="base">
                <a:spcBef>
                  <a:spcPct val="0"/>
                </a:spcBef>
                <a:spcAft>
                  <a:spcPct val="0"/>
                </a:spcAft>
                <a:defRPr/>
              </a:pPr>
              <a:t>6</a:t>
            </a:fld>
            <a:endParaRPr lang="en-US">
              <a:cs typeface="Arial" charset="0"/>
            </a:endParaRPr>
          </a:p>
        </p:txBody>
      </p:sp>
    </p:spTree>
    <p:extLst>
      <p:ext uri="{BB962C8B-B14F-4D97-AF65-F5344CB8AC3E}">
        <p14:creationId xmlns:p14="http://schemas.microsoft.com/office/powerpoint/2010/main" val="574384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A breakthrough came when researchers began organizing traits around the Big Five personality framework (see Chapter 4). </a:t>
            </a:r>
          </a:p>
          <a:p>
            <a:pPr eaLnBrk="1" hangingPunct="1">
              <a:spcBef>
                <a:spcPct val="0"/>
              </a:spcBef>
            </a:pPr>
            <a:r>
              <a:rPr lang="en-US" dirty="0"/>
              <a:t>Most of the dozens of traits in various leadership reviews fit under one of the Big Five (ambition and energy are part of extraversion, for instance), giving strong support to traits as predictors of leadership. </a:t>
            </a:r>
          </a:p>
          <a:p>
            <a:pPr eaLnBrk="1" hangingPunct="1">
              <a:spcBef>
                <a:spcPct val="0"/>
              </a:spcBef>
            </a:pPr>
            <a:endParaRPr lang="en-US" dirty="0"/>
          </a:p>
          <a:p>
            <a:pPr eaLnBrk="1" hangingPunct="1">
              <a:spcBef>
                <a:spcPct val="0"/>
              </a:spcBef>
            </a:pPr>
            <a:r>
              <a:rPr lang="en-US" dirty="0"/>
              <a:t>A comprehensive review of the leadership literature, when organized around the Big Five, has found extraversion to be the most important trait of effective leaders, but it is more strongly related to the way leaders emerge than to their effectiveness. </a:t>
            </a:r>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71CF1E4-F93E-4D26-8BC0-9DEB68D3A4E8}" type="slidenum">
              <a:rPr lang="en-US">
                <a:cs typeface="Arial" charset="0"/>
              </a:rPr>
              <a:pPr fontAlgn="base">
                <a:spcBef>
                  <a:spcPct val="0"/>
                </a:spcBef>
                <a:spcAft>
                  <a:spcPct val="0"/>
                </a:spcAft>
                <a:defRPr/>
              </a:pPr>
              <a:t>7</a:t>
            </a:fld>
            <a:endParaRPr lang="en-US">
              <a:cs typeface="Arial" charset="0"/>
            </a:endParaRPr>
          </a:p>
        </p:txBody>
      </p:sp>
    </p:spTree>
    <p:extLst>
      <p:ext uri="{BB962C8B-B14F-4D97-AF65-F5344CB8AC3E}">
        <p14:creationId xmlns:p14="http://schemas.microsoft.com/office/powerpoint/2010/main" val="1063002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The trait approach does have something to offer. Leaders who like being around people and are able to assert themselves (extraverted), who are disciplined and able to keep commitments they make (conscientious) and who are creative and flexible (open) do have an apparent advantage when it comes to leadership, suggesting good leaders do have key traits in common. One reason is that conscientiousness and extraversion are positively related to leaders’ self-efficacy, which explained most of the variance in subordinates’ ratings of leader performance. People are more likely to follow someone who is confident she’s going in the right direction. </a:t>
            </a:r>
          </a:p>
          <a:p>
            <a:pPr eaLnBrk="1" hangingPunct="1">
              <a:spcBef>
                <a:spcPct val="0"/>
              </a:spcBef>
            </a:pPr>
            <a:r>
              <a:rPr lang="en-US" sz="1800" dirty="0"/>
              <a:t> </a:t>
            </a:r>
          </a:p>
          <a:p>
            <a:pPr eaLnBrk="1" hangingPunct="1">
              <a:spcBef>
                <a:spcPct val="0"/>
              </a:spcBef>
            </a:pPr>
            <a:endParaRPr lang="en-US" dirty="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6C0B4BD-3073-45FB-A20F-E64D91F86C9C}" type="slidenum">
              <a:rPr lang="en-US">
                <a:cs typeface="Arial" charset="0"/>
              </a:rPr>
              <a:pPr fontAlgn="base">
                <a:spcBef>
                  <a:spcPct val="0"/>
                </a:spcBef>
                <a:spcAft>
                  <a:spcPct val="0"/>
                </a:spcAft>
                <a:defRPr/>
              </a:pPr>
              <a:t>8</a:t>
            </a:fld>
            <a:endParaRPr lang="en-US">
              <a:cs typeface="Arial" charset="0"/>
            </a:endParaRPr>
          </a:p>
        </p:txBody>
      </p:sp>
    </p:spTree>
    <p:extLst>
      <p:ext uri="{BB962C8B-B14F-4D97-AF65-F5344CB8AC3E}">
        <p14:creationId xmlns:p14="http://schemas.microsoft.com/office/powerpoint/2010/main" val="36226433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Another trait that may indicate effective leadership is emotional intelligence (EI), discussed in Chapter 8. Advocates of EI argue that without it, a person can have outstanding training, a highly analytical mind, a compelling vision and an endless supply of terrific ideas but still not make a great leader. This may be especially true as individuals move up in an organization. </a:t>
            </a:r>
          </a:p>
          <a:p>
            <a:pPr eaLnBrk="1" hangingPunct="1">
              <a:spcBef>
                <a:spcPct val="0"/>
              </a:spcBef>
            </a:pPr>
            <a:endParaRPr lang="en-US" dirty="0"/>
          </a:p>
          <a:p>
            <a:pPr eaLnBrk="1" hangingPunct="1">
              <a:spcBef>
                <a:spcPct val="0"/>
              </a:spcBef>
            </a:pPr>
            <a:r>
              <a:rPr lang="en-US" dirty="0"/>
              <a:t>Why is EI so critical to effective leadership? A core component of EI is empathy. Empathetic leaders can sense others’ needs, listen to what followers say (and don’t say) and read the reactions of others. A leader who effectively displays and manages emotions will find it easier to influence the feelings of followers, by both expressing genuine sympathy and enthusiasm for good performance and by using irritation for those who fail to perform. </a:t>
            </a:r>
          </a:p>
          <a:p>
            <a:pPr eaLnBrk="1" hangingPunct="1">
              <a:spcBef>
                <a:spcPct val="0"/>
              </a:spcBef>
            </a:pPr>
            <a:r>
              <a:rPr lang="en-US" sz="1800" dirty="0"/>
              <a:t> </a:t>
            </a:r>
          </a:p>
          <a:p>
            <a:pPr eaLnBrk="1" hangingPunct="1">
              <a:spcBef>
                <a:spcPct val="0"/>
              </a:spcBef>
            </a:pPr>
            <a:endParaRPr lang="en-US" dirty="0"/>
          </a:p>
        </p:txBody>
      </p:sp>
      <p:sp>
        <p:nvSpPr>
          <p:cNvPr id="317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7220B14-2FCC-4B72-B2AB-E85599B53E5A}" type="slidenum">
              <a:rPr lang="en-US">
                <a:cs typeface="Arial" charset="0"/>
              </a:rPr>
              <a:pPr fontAlgn="base">
                <a:spcBef>
                  <a:spcPct val="0"/>
                </a:spcBef>
                <a:spcAft>
                  <a:spcPct val="0"/>
                </a:spcAft>
                <a:defRPr/>
              </a:pPr>
              <a:t>9</a:t>
            </a:fld>
            <a:endParaRPr lang="en-US">
              <a:cs typeface="Arial" charset="0"/>
            </a:endParaRPr>
          </a:p>
        </p:txBody>
      </p:sp>
    </p:spTree>
    <p:extLst>
      <p:ext uri="{BB962C8B-B14F-4D97-AF65-F5344CB8AC3E}">
        <p14:creationId xmlns:p14="http://schemas.microsoft.com/office/powerpoint/2010/main" val="2057052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Based on the latest findings, we offer two conclusions.</a:t>
            </a:r>
            <a:r>
              <a:rPr lang="en-US" baseline="0" dirty="0"/>
              <a:t> </a:t>
            </a:r>
            <a:r>
              <a:rPr lang="en-US" dirty="0"/>
              <a:t>First, contrary to what we believed 20 years ago, and thanks to the Big Five, we can say that traits can predict leadership. Second, traits do a better job predicting the emergence of leaders and the appearance of leadership than actually distinguishing between effective and ineffective leaders. The fact that an individual exhibits the traits and that others consider him or her a leader does not necessarily mean the leader is successful at getting the group to achieve its goals.</a:t>
            </a:r>
          </a:p>
          <a:p>
            <a:pPr eaLnBrk="1" hangingPunct="1">
              <a:spcBef>
                <a:spcPct val="0"/>
              </a:spcBef>
            </a:pPr>
            <a:r>
              <a:rPr lang="en-US" sz="1800" dirty="0"/>
              <a:t> </a:t>
            </a:r>
          </a:p>
          <a:p>
            <a:pPr eaLnBrk="1" hangingPunct="1">
              <a:spcBef>
                <a:spcPct val="0"/>
              </a:spcBef>
            </a:pPr>
            <a:endParaRPr lang="en-US" dirty="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4AA688B-E9E4-4184-B506-2B24AB181A70}" type="slidenum">
              <a:rPr lang="en-US">
                <a:cs typeface="Arial" charset="0"/>
              </a:rPr>
              <a:pPr fontAlgn="base">
                <a:spcBef>
                  <a:spcPct val="0"/>
                </a:spcBef>
                <a:spcAft>
                  <a:spcPct val="0"/>
                </a:spcAft>
                <a:defRPr/>
              </a:pPr>
              <a:t>10</a:t>
            </a:fld>
            <a:endParaRPr lang="en-US">
              <a:cs typeface="Arial" charset="0"/>
            </a:endParaRPr>
          </a:p>
        </p:txBody>
      </p:sp>
    </p:spTree>
    <p:extLst>
      <p:ext uri="{BB962C8B-B14F-4D97-AF65-F5344CB8AC3E}">
        <p14:creationId xmlns:p14="http://schemas.microsoft.com/office/powerpoint/2010/main" val="3899311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While</a:t>
            </a:r>
            <a:r>
              <a:rPr lang="en-US" baseline="0" dirty="0"/>
              <a:t> t</a:t>
            </a:r>
            <a:r>
              <a:rPr lang="en-US" dirty="0"/>
              <a:t>rait research provides a basis for selecting the right people for leadership</a:t>
            </a:r>
            <a:r>
              <a:rPr lang="en-US" baseline="0" dirty="0"/>
              <a:t>, behavioural theories of leadership imply that we can </a:t>
            </a:r>
            <a:r>
              <a:rPr lang="en-US" i="1" baseline="0" dirty="0"/>
              <a:t>train</a:t>
            </a:r>
            <a:r>
              <a:rPr lang="en-US" baseline="0" dirty="0"/>
              <a:t> people to be leaders.</a:t>
            </a:r>
            <a:endParaRPr lang="en-US" dirty="0"/>
          </a:p>
          <a:p>
            <a:pPr eaLnBrk="1" hangingPunct="1">
              <a:spcBef>
                <a:spcPct val="0"/>
              </a:spcBef>
            </a:pPr>
            <a:endParaRPr lang="en-US" dirty="0"/>
          </a:p>
          <a:p>
            <a:pPr eaLnBrk="1" hangingPunct="1">
              <a:spcBef>
                <a:spcPct val="0"/>
              </a:spcBef>
            </a:pPr>
            <a:r>
              <a:rPr lang="en-US" dirty="0"/>
              <a:t>The most comprehensive theories resulted from the Ohio State Studies in the late 1940s, which sought to identify independent dimensions of leader behaviour. Beginning with more than a thousand dimensions, the studies narrowed the list to two that substantially accounted for most of the leadership behaviour described by employees: initiating structure and consideration.</a:t>
            </a:r>
          </a:p>
          <a:p>
            <a:pPr eaLnBrk="1" hangingPunct="1">
              <a:spcBef>
                <a:spcPct val="0"/>
              </a:spcBef>
            </a:pPr>
            <a:endParaRPr lang="en-US" dirty="0"/>
          </a:p>
          <a:p>
            <a:pPr eaLnBrk="1" hangingPunct="1">
              <a:spcBef>
                <a:spcPct val="0"/>
              </a:spcBef>
            </a:pPr>
            <a:r>
              <a:rPr lang="en-US" i="1" dirty="0"/>
              <a:t>Initiating structure </a:t>
            </a:r>
            <a:r>
              <a:rPr lang="en-US" dirty="0"/>
              <a:t>is the extent to which a leader is likely to define and structure his or her role and those of employees in the search for goal attainment. It includes behaviour that attempts to organize work, work relationships and goals. A leader high in initiating structure is someone who ‘assigns group members to particular tasks’, ‘expects workers to maintain definite standards of performance’ and ‘emphasizes the meeting of deadlines’. </a:t>
            </a:r>
          </a:p>
          <a:p>
            <a:pPr eaLnBrk="1" hangingPunct="1">
              <a:spcBef>
                <a:spcPct val="0"/>
              </a:spcBef>
            </a:pPr>
            <a:endParaRPr lang="en-US" dirty="0"/>
          </a:p>
          <a:p>
            <a:pPr eaLnBrk="1" hangingPunct="1">
              <a:spcBef>
                <a:spcPct val="0"/>
              </a:spcBef>
            </a:pPr>
            <a:r>
              <a:rPr lang="en-US" i="1" dirty="0"/>
              <a:t>Consideration</a:t>
            </a:r>
            <a:r>
              <a:rPr lang="en-US" dirty="0"/>
              <a:t> is the extent to which a person’s job relationships are characterized by mutual trust, respect for employees’ ideas and regard for their feelings. A leader high in consideration helps employees with personal problems, is friendly and approachable, treats all employees as equals and expresses appreciation and support. </a:t>
            </a:r>
            <a:endParaRPr lang="en-US" sz="1800" dirty="0"/>
          </a:p>
          <a:p>
            <a:pPr eaLnBrk="1" hangingPunct="1">
              <a:spcBef>
                <a:spcPct val="0"/>
              </a:spcBef>
            </a:pPr>
            <a:endParaRPr lang="en-US" dirty="0"/>
          </a:p>
        </p:txBody>
      </p:sp>
      <p:sp>
        <p:nvSpPr>
          <p:cNvPr id="358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207863C-63C1-42DA-ACF1-C03579EEE83A}" type="slidenum">
              <a:rPr lang="en-US">
                <a:cs typeface="Arial" charset="0"/>
              </a:rPr>
              <a:pPr fontAlgn="base">
                <a:spcBef>
                  <a:spcPct val="0"/>
                </a:spcBef>
                <a:spcAft>
                  <a:spcPct val="0"/>
                </a:spcAft>
                <a:defRPr/>
              </a:pPr>
              <a:t>11</a:t>
            </a:fld>
            <a:endParaRPr lang="en-US">
              <a:cs typeface="Arial" charset="0"/>
            </a:endParaRPr>
          </a:p>
        </p:txBody>
      </p:sp>
    </p:spTree>
    <p:extLst>
      <p:ext uri="{BB962C8B-B14F-4D97-AF65-F5344CB8AC3E}">
        <p14:creationId xmlns:p14="http://schemas.microsoft.com/office/powerpoint/2010/main" val="2576915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Leadership studies at the University of Michigan’s Survey Research Center had similar objectives: to locate behavioural characteristics of leaders that appeared related to performance effectiveness. </a:t>
            </a:r>
          </a:p>
          <a:p>
            <a:pPr eaLnBrk="1" hangingPunct="1">
              <a:spcBef>
                <a:spcPct val="0"/>
              </a:spcBef>
            </a:pPr>
            <a:endParaRPr lang="en-US" dirty="0"/>
          </a:p>
          <a:p>
            <a:pPr eaLnBrk="1" hangingPunct="1">
              <a:spcBef>
                <a:spcPct val="0"/>
              </a:spcBef>
            </a:pPr>
            <a:r>
              <a:rPr lang="en-US" dirty="0"/>
              <a:t>Like the group at Ohio State, the Michigan group identified two behavioural dimensions: the </a:t>
            </a:r>
            <a:r>
              <a:rPr lang="en-US" i="1" dirty="0"/>
              <a:t>employee-oriented leader </a:t>
            </a:r>
            <a:r>
              <a:rPr lang="en-US" dirty="0"/>
              <a:t>emphasized interpersonal relationships by taking a personal interest in the needs of employees and accepting individual differences among them, and the </a:t>
            </a:r>
            <a:r>
              <a:rPr lang="en-US" i="1" dirty="0"/>
              <a:t>production-oriented leader </a:t>
            </a:r>
            <a:r>
              <a:rPr lang="en-US" dirty="0"/>
              <a:t>emphasized the technical or task aspects of the job, focusing on accomplishing the group’s tasks. </a:t>
            </a:r>
          </a:p>
          <a:p>
            <a:pPr eaLnBrk="1" hangingPunct="1">
              <a:spcBef>
                <a:spcPct val="0"/>
              </a:spcBef>
            </a:pPr>
            <a:endParaRPr lang="en-US" dirty="0"/>
          </a:p>
          <a:p>
            <a:pPr eaLnBrk="1" hangingPunct="1">
              <a:spcBef>
                <a:spcPct val="0"/>
              </a:spcBef>
            </a:pPr>
            <a:r>
              <a:rPr lang="en-US" dirty="0"/>
              <a:t>Employee-oriented leadership is similar to consideration, and production-oriented leadership is similar to initiating structure. In fact, most leadership researchers use the terms synonymously. </a:t>
            </a:r>
          </a:p>
        </p:txBody>
      </p:sp>
      <p:sp>
        <p:nvSpPr>
          <p:cNvPr id="3789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E1ECD64-C5D7-46C8-9244-3D3085003BE5}" type="slidenum">
              <a:rPr lang="en-US">
                <a:cs typeface="Arial" charset="0"/>
              </a:rPr>
              <a:pPr fontAlgn="base">
                <a:spcBef>
                  <a:spcPct val="0"/>
                </a:spcBef>
                <a:spcAft>
                  <a:spcPct val="0"/>
                </a:spcAft>
                <a:defRPr/>
              </a:pPr>
              <a:t>12</a:t>
            </a:fld>
            <a:endParaRPr lang="en-US">
              <a:cs typeface="Arial" charset="0"/>
            </a:endParaRPr>
          </a:p>
        </p:txBody>
      </p:sp>
    </p:spTree>
    <p:extLst>
      <p:ext uri="{BB962C8B-B14F-4D97-AF65-F5344CB8AC3E}">
        <p14:creationId xmlns:p14="http://schemas.microsoft.com/office/powerpoint/2010/main" val="3001094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Some research from the GLOBE study suggests there are international differences in preference for initiating structure and consideration. For</a:t>
            </a:r>
            <a:r>
              <a:rPr lang="en-US" baseline="0" dirty="0"/>
              <a:t> example, b</a:t>
            </a:r>
            <a:r>
              <a:rPr lang="en-US" dirty="0"/>
              <a:t>ased on the values of Brazilian employees, a manager leading a team in Brazil would need to be team oriented, participative and humane. Leaders high in consideration would succeed best in this culture. As one Brazilian manager said in the GLOBE study, ‘We do not prefer leaders who take self-governing decisions and act alone without engaging the group. That’s part of who we are.’ </a:t>
            </a:r>
          </a:p>
          <a:p>
            <a:pPr eaLnBrk="1" hangingPunct="1">
              <a:spcBef>
                <a:spcPct val="0"/>
              </a:spcBef>
            </a:pPr>
            <a:endParaRPr lang="en-US" dirty="0"/>
          </a:p>
        </p:txBody>
      </p:sp>
      <p:sp>
        <p:nvSpPr>
          <p:cNvPr id="3993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50E5D64-3DC9-4453-9CF4-63E8DD7DFF61}" type="slidenum">
              <a:rPr lang="en-US">
                <a:cs typeface="Arial" charset="0"/>
              </a:rPr>
              <a:pPr fontAlgn="base">
                <a:spcBef>
                  <a:spcPct val="0"/>
                </a:spcBef>
                <a:spcAft>
                  <a:spcPct val="0"/>
                </a:spcAft>
                <a:defRPr/>
              </a:pPr>
              <a:t>13</a:t>
            </a:fld>
            <a:endParaRPr lang="en-US">
              <a:cs typeface="Arial" charset="0"/>
            </a:endParaRPr>
          </a:p>
        </p:txBody>
      </p:sp>
    </p:spTree>
    <p:extLst>
      <p:ext uri="{BB962C8B-B14F-4D97-AF65-F5344CB8AC3E}">
        <p14:creationId xmlns:p14="http://schemas.microsoft.com/office/powerpoint/2010/main" val="1067142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In summary, leaders who have certain traits and who display consideration and structuring behaviours </a:t>
            </a:r>
            <a:r>
              <a:rPr lang="en-US" i="1" dirty="0"/>
              <a:t>do</a:t>
            </a:r>
            <a:r>
              <a:rPr lang="en-US" dirty="0"/>
              <a:t> appear to be more effective. Future research is needed to integrate these approaches. As important as traits and behaviours are in identifying effective or ineffective leaders, they do not guarantee success. The context matters, too.</a:t>
            </a:r>
          </a:p>
        </p:txBody>
      </p:sp>
      <p:sp>
        <p:nvSpPr>
          <p:cNvPr id="419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F510BE2-5404-4A0E-BB22-74E9B8930D86}" type="slidenum">
              <a:rPr lang="en-US">
                <a:cs typeface="Arial" charset="0"/>
              </a:rPr>
              <a:pPr fontAlgn="base">
                <a:spcBef>
                  <a:spcPct val="0"/>
                </a:spcBef>
                <a:spcAft>
                  <a:spcPct val="0"/>
                </a:spcAft>
                <a:defRPr/>
              </a:pPr>
              <a:t>14</a:t>
            </a:fld>
            <a:endParaRPr lang="en-US">
              <a:cs typeface="Arial" charset="0"/>
            </a:endParaRPr>
          </a:p>
        </p:txBody>
      </p:sp>
    </p:spTree>
    <p:extLst>
      <p:ext uri="{BB962C8B-B14F-4D97-AF65-F5344CB8AC3E}">
        <p14:creationId xmlns:p14="http://schemas.microsoft.com/office/powerpoint/2010/main" val="3262283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The first comprehensive contingency model for leadership was developed by Fred Fiedler, who proposed that effective group performance depends on the proper match between the leader’s style and the degree to which the situation gives control to the leader. </a:t>
            </a:r>
          </a:p>
          <a:p>
            <a:pPr eaLnBrk="1" hangingPunct="1">
              <a:spcBef>
                <a:spcPct val="0"/>
              </a:spcBef>
            </a:pPr>
            <a:endParaRPr lang="en-US" dirty="0"/>
          </a:p>
          <a:p>
            <a:pPr eaLnBrk="1" hangingPunct="1">
              <a:spcBef>
                <a:spcPct val="0"/>
              </a:spcBef>
            </a:pPr>
            <a:r>
              <a:rPr lang="en-US" dirty="0"/>
              <a:t>The first step In the </a:t>
            </a:r>
            <a:r>
              <a:rPr lang="en-US" i="1" dirty="0"/>
              <a:t>Fiedler contingency model </a:t>
            </a:r>
            <a:r>
              <a:rPr lang="en-US" dirty="0"/>
              <a:t>is identifying leadership style. Fiedler believed that a key factor in leadership success is the individual’s basic leadership style. He created the </a:t>
            </a:r>
            <a:r>
              <a:rPr lang="en-US" i="1" dirty="0"/>
              <a:t>least preferred co-worker (LPC) questionnaire </a:t>
            </a:r>
            <a:r>
              <a:rPr lang="en-US" dirty="0"/>
              <a:t>for this purpose,</a:t>
            </a:r>
            <a:r>
              <a:rPr lang="en-US" baseline="0" dirty="0"/>
              <a:t> </a:t>
            </a:r>
            <a:r>
              <a:rPr lang="en-US" dirty="0"/>
              <a:t>to measure whether a person is task or relationship</a:t>
            </a:r>
            <a:r>
              <a:rPr lang="en-US" baseline="0" dirty="0"/>
              <a:t> </a:t>
            </a:r>
            <a:r>
              <a:rPr lang="en-US" dirty="0"/>
              <a:t>oriented. The questionnaire contains 16 contrasting adjectives (such as pleasant-unpleasant, efficient-inefficient, open-guarded, supportive-hostile)</a:t>
            </a:r>
            <a:r>
              <a:rPr lang="en-US" baseline="0" dirty="0"/>
              <a:t> and </a:t>
            </a:r>
            <a:r>
              <a:rPr lang="en-US" dirty="0"/>
              <a:t>asks respondents to describe the one person they least enjoyed working with by rating him or her on a scale of one-to-eight for each of the 16 sets of contrasting adjectives. Fiedler believed that, based on the respondents’ answers to this questionnaire, he could determine their basic leadership style. </a:t>
            </a:r>
          </a:p>
          <a:p>
            <a:pPr eaLnBrk="1" hangingPunct="1">
              <a:spcBef>
                <a:spcPct val="0"/>
              </a:spcBef>
            </a:pPr>
            <a:endParaRPr lang="en-US" dirty="0"/>
          </a:p>
          <a:p>
            <a:pPr marL="0" marR="0" indent="0" algn="l" defTabSz="457200" rtl="0" eaLnBrk="1" fontAlgn="base" latinLnBrk="0" hangingPunct="1">
              <a:lnSpc>
                <a:spcPct val="100000"/>
              </a:lnSpc>
              <a:spcBef>
                <a:spcPct val="0"/>
              </a:spcBef>
              <a:spcAft>
                <a:spcPct val="0"/>
              </a:spcAft>
              <a:buClrTx/>
              <a:buSzTx/>
              <a:buFontTx/>
              <a:buNone/>
              <a:tabLst/>
              <a:defRPr/>
            </a:pPr>
            <a:r>
              <a:rPr lang="en-US" dirty="0"/>
              <a:t>Fiedler’s model assumes that an individual’s leadership style is fixed. Because of that assumption, there are only two ways to improve leader effectiveness:</a:t>
            </a:r>
            <a:r>
              <a:rPr lang="en-US" baseline="0" dirty="0"/>
              <a:t> y</a:t>
            </a:r>
            <a:r>
              <a:rPr lang="en-US" dirty="0"/>
              <a:t>ou can either change the leader to fit the situation,</a:t>
            </a:r>
            <a:r>
              <a:rPr lang="en-US" baseline="0" dirty="0"/>
              <a:t> or</a:t>
            </a:r>
            <a:r>
              <a:rPr lang="en-US" dirty="0"/>
              <a:t> change the situation to fit the leader. </a:t>
            </a:r>
          </a:p>
          <a:p>
            <a:pPr eaLnBrk="1" hangingPunct="1">
              <a:spcBef>
                <a:spcPct val="0"/>
              </a:spcBef>
            </a:pPr>
            <a:endParaRPr lang="en-US" dirty="0"/>
          </a:p>
        </p:txBody>
      </p:sp>
      <p:sp>
        <p:nvSpPr>
          <p:cNvPr id="440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10D1C74-0C4D-40E8-93DB-FE117FB232A2}" type="slidenum">
              <a:rPr lang="en-US">
                <a:cs typeface="Arial" charset="0"/>
              </a:rPr>
              <a:pPr fontAlgn="base">
                <a:spcBef>
                  <a:spcPct val="0"/>
                </a:spcBef>
                <a:spcAft>
                  <a:spcPct val="0"/>
                </a:spcAft>
                <a:defRPr/>
              </a:pPr>
              <a:t>15</a:t>
            </a:fld>
            <a:endParaRPr lang="en-US">
              <a:cs typeface="Arial" charset="0"/>
            </a:endParaRPr>
          </a:p>
        </p:txBody>
      </p:sp>
    </p:spTree>
    <p:extLst>
      <p:ext uri="{BB962C8B-B14F-4D97-AF65-F5344CB8AC3E}">
        <p14:creationId xmlns:p14="http://schemas.microsoft.com/office/powerpoint/2010/main" val="1551154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After assessing leadership style, it is necessary to match the leader with the situation.</a:t>
            </a:r>
            <a:r>
              <a:rPr lang="en-US" baseline="0" dirty="0"/>
              <a:t> </a:t>
            </a:r>
            <a:r>
              <a:rPr lang="en-US" dirty="0"/>
              <a:t>Fiedler has identified three contingency or situational dimensions: </a:t>
            </a:r>
          </a:p>
          <a:p>
            <a:pPr marL="171450" indent="-171450" eaLnBrk="1" hangingPunct="1">
              <a:spcBef>
                <a:spcPct val="0"/>
              </a:spcBef>
              <a:buFont typeface="Arial"/>
              <a:buChar char="•"/>
            </a:pPr>
            <a:r>
              <a:rPr lang="en-US" dirty="0"/>
              <a:t>Leader–member relations</a:t>
            </a:r>
            <a:r>
              <a:rPr lang="en-US" baseline="0" dirty="0"/>
              <a:t> – </a:t>
            </a:r>
            <a:r>
              <a:rPr lang="en-US" dirty="0"/>
              <a:t>the degree of confidence, trust and respect members have in their leader.</a:t>
            </a:r>
          </a:p>
          <a:p>
            <a:pPr marL="171450" indent="-171450" eaLnBrk="1" hangingPunct="1">
              <a:spcBef>
                <a:spcPct val="0"/>
              </a:spcBef>
              <a:buFont typeface="Arial"/>
              <a:buChar char="•"/>
            </a:pPr>
            <a:r>
              <a:rPr lang="en-US" dirty="0"/>
              <a:t>Task structure</a:t>
            </a:r>
            <a:r>
              <a:rPr lang="en-US" baseline="0" dirty="0"/>
              <a:t> – </a:t>
            </a:r>
            <a:r>
              <a:rPr lang="en-US" dirty="0"/>
              <a:t>the degree to which the job assignments are procedural.</a:t>
            </a:r>
          </a:p>
          <a:p>
            <a:pPr marL="171450" indent="-171450" eaLnBrk="1" hangingPunct="1">
              <a:spcBef>
                <a:spcPct val="0"/>
              </a:spcBef>
              <a:buFont typeface="Arial"/>
              <a:buChar char="•"/>
            </a:pPr>
            <a:r>
              <a:rPr lang="en-US" dirty="0"/>
              <a:t>Position power</a:t>
            </a:r>
            <a:r>
              <a:rPr lang="en-US" baseline="0" dirty="0"/>
              <a:t> – </a:t>
            </a:r>
            <a:r>
              <a:rPr lang="en-US" dirty="0"/>
              <a:t>the degree of influence a leader has over power variables such as hiring, firing, discipline, promotions and salary increases.</a:t>
            </a:r>
          </a:p>
          <a:p>
            <a:pPr eaLnBrk="1" hangingPunct="1">
              <a:spcBef>
                <a:spcPct val="0"/>
              </a:spcBef>
            </a:pPr>
            <a:endParaRPr lang="en-US" dirty="0"/>
          </a:p>
          <a:p>
            <a:pPr eaLnBrk="1" hangingPunct="1">
              <a:spcBef>
                <a:spcPct val="0"/>
              </a:spcBef>
            </a:pPr>
            <a:r>
              <a:rPr lang="en-US" dirty="0"/>
              <a:t>The next step is to evaluate the situation in terms of these three contingency variables. Leader–member relations are either good or poor. Task structure is either high or low. Position power is either strong or weak. Fiedler states the better the leader–member relations, the more highly structured the job, and the stronger the position power, the more control the leader has. </a:t>
            </a:r>
          </a:p>
        </p:txBody>
      </p:sp>
      <p:sp>
        <p:nvSpPr>
          <p:cNvPr id="4608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E218565-A03A-43C2-B87D-49828155EE44}" type="slidenum">
              <a:rPr lang="en-US">
                <a:cs typeface="Arial" charset="0"/>
              </a:rPr>
              <a:pPr fontAlgn="base">
                <a:spcBef>
                  <a:spcPct val="0"/>
                </a:spcBef>
                <a:spcAft>
                  <a:spcPct val="0"/>
                </a:spcAft>
                <a:defRPr/>
              </a:pPr>
              <a:t>16</a:t>
            </a:fld>
            <a:endParaRPr lang="en-US">
              <a:cs typeface="Arial" charset="0"/>
            </a:endParaRPr>
          </a:p>
        </p:txBody>
      </p:sp>
    </p:spTree>
    <p:extLst>
      <p:ext uri="{BB962C8B-B14F-4D97-AF65-F5344CB8AC3E}">
        <p14:creationId xmlns:p14="http://schemas.microsoft.com/office/powerpoint/2010/main" val="2413349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Figure 12.1  Findings from the Fiedler model</a:t>
            </a:r>
          </a:p>
          <a:p>
            <a:pPr eaLnBrk="1" hangingPunct="1">
              <a:spcBef>
                <a:spcPct val="0"/>
              </a:spcBef>
            </a:pPr>
            <a:endParaRPr lang="en-US" dirty="0"/>
          </a:p>
          <a:p>
            <a:pPr eaLnBrk="1" hangingPunct="1">
              <a:spcBef>
                <a:spcPct val="0"/>
              </a:spcBef>
            </a:pPr>
            <a:r>
              <a:rPr lang="en-US" dirty="0"/>
              <a:t>As shown in Figure</a:t>
            </a:r>
            <a:r>
              <a:rPr lang="en-US" baseline="0" dirty="0"/>
              <a:t> </a:t>
            </a:r>
            <a:r>
              <a:rPr lang="en-US" dirty="0"/>
              <a:t>12.1, Fiedler concluded that task-oriented leaders tend to perform better in situations that were very favorable to them as well as in situations that were very unfavourable. Fiedler would predict that when faced with a category I, II, III, VII or VIII situation, task-oriented leaders perform better. Relationship-oriented leaders, however, perform better in moderately favourable situations</a:t>
            </a:r>
            <a:r>
              <a:rPr lang="en-US" baseline="0" dirty="0"/>
              <a:t> – </a:t>
            </a:r>
            <a:r>
              <a:rPr lang="en-US" dirty="0"/>
              <a:t>categories IV through VI. Fiedler has condensed these eight situations to three. </a:t>
            </a:r>
          </a:p>
          <a:p>
            <a:pPr eaLnBrk="1" hangingPunct="1">
              <a:spcBef>
                <a:spcPct val="0"/>
              </a:spcBef>
            </a:pPr>
            <a:endParaRPr lang="en-US" dirty="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DAC4613-33F4-4B35-818F-D14CD121295B}" type="slidenum">
              <a:rPr lang="en-US">
                <a:cs typeface="Arial" charset="0"/>
              </a:rPr>
              <a:pPr fontAlgn="base">
                <a:spcBef>
                  <a:spcPct val="0"/>
                </a:spcBef>
                <a:spcAft>
                  <a:spcPct val="0"/>
                </a:spcAft>
                <a:defRPr/>
              </a:pPr>
              <a:t>17</a:t>
            </a:fld>
            <a:endParaRPr lang="en-US">
              <a:cs typeface="Arial" charset="0"/>
            </a:endParaRPr>
          </a:p>
        </p:txBody>
      </p:sp>
    </p:spTree>
    <p:extLst>
      <p:ext uri="{BB962C8B-B14F-4D97-AF65-F5344CB8AC3E}">
        <p14:creationId xmlns:p14="http://schemas.microsoft.com/office/powerpoint/2010/main" val="4197654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In an evaluation of the Fiedler model, we find there is considerable evidence to support at least substantial parts of the model. If predictions from the model use only three categories rather than the original eight, there is ample evidence to support Fiedler’s conclusions. However,</a:t>
            </a:r>
            <a:r>
              <a:rPr lang="en-US" baseline="0" dirty="0"/>
              <a:t> t</a:t>
            </a:r>
            <a:r>
              <a:rPr lang="en-US" dirty="0"/>
              <a:t>here are problems with the practical use of the model that need to be addressed. The logic underlying the LPC is not well understood and studies have shown that respondents’ LPC scores are not stable. Also, the contingency variables are complex and difficult for practitioners to assess. </a:t>
            </a:r>
          </a:p>
        </p:txBody>
      </p:sp>
      <p:sp>
        <p:nvSpPr>
          <p:cNvPr id="5222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85AED5E-2A6B-435F-9834-6603B4F839CA}" type="slidenum">
              <a:rPr lang="en-US">
                <a:cs typeface="Arial" charset="0"/>
              </a:rPr>
              <a:pPr fontAlgn="base">
                <a:spcBef>
                  <a:spcPct val="0"/>
                </a:spcBef>
                <a:spcAft>
                  <a:spcPct val="0"/>
                </a:spcAft>
                <a:defRPr/>
              </a:pPr>
              <a:t>18</a:t>
            </a:fld>
            <a:endParaRPr lang="en-US">
              <a:cs typeface="Arial" charset="0"/>
            </a:endParaRPr>
          </a:p>
        </p:txBody>
      </p:sp>
    </p:spTree>
    <p:extLst>
      <p:ext uri="{BB962C8B-B14F-4D97-AF65-F5344CB8AC3E}">
        <p14:creationId xmlns:p14="http://schemas.microsoft.com/office/powerpoint/2010/main" val="2196762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Although LPC theory is the most researched contingency theory, three others deserve mention.</a:t>
            </a:r>
          </a:p>
          <a:p>
            <a:pPr eaLnBrk="1" hangingPunct="1">
              <a:spcBef>
                <a:spcPct val="0"/>
              </a:spcBef>
            </a:pPr>
            <a:endParaRPr lang="en-US" dirty="0"/>
          </a:p>
          <a:p>
            <a:pPr eaLnBrk="1" hangingPunct="1">
              <a:spcBef>
                <a:spcPct val="0"/>
              </a:spcBef>
            </a:pPr>
            <a:r>
              <a:rPr lang="en-US" dirty="0"/>
              <a:t>First, </a:t>
            </a:r>
            <a:r>
              <a:rPr lang="en-US" i="1" dirty="0"/>
              <a:t>situational leadership theory (SLT) </a:t>
            </a:r>
            <a:r>
              <a:rPr lang="en-US" dirty="0"/>
              <a:t>is a contingency theory that focuses on the followers. It</a:t>
            </a:r>
            <a:r>
              <a:rPr lang="en-US" baseline="0" dirty="0"/>
              <a:t> proposes that s</a:t>
            </a:r>
            <a:r>
              <a:rPr lang="en-US" dirty="0"/>
              <a:t>uccessful leadership is achieved by selecting the right leadership style, which is contingent on the level of the followers’ readiness. The term readiness refers to ‘the extent to which people have the ability and willingness to accomplish a specific task’. A leader should choose one of four behaviours depending on follower readiness. If followers are unable and unwilling to do a task, the leader needs to give clear and specific directions; If they are unable but willing, the leader needs to display high task orientation to compensate for followers’ lack of ability and high relationship orientation to get them to ‘buy into’ the leader’s desires. Conversely,</a:t>
            </a:r>
            <a:r>
              <a:rPr lang="en-US" baseline="0" dirty="0"/>
              <a:t> i</a:t>
            </a:r>
            <a:r>
              <a:rPr lang="en-US" dirty="0"/>
              <a:t>f followers are able but unwilling, the leader needs to use a supportive and participative style.</a:t>
            </a:r>
            <a:r>
              <a:rPr lang="en-US" baseline="0" dirty="0"/>
              <a:t> I</a:t>
            </a:r>
            <a:r>
              <a:rPr lang="en-US" dirty="0"/>
              <a:t>f they are both able </a:t>
            </a:r>
            <a:r>
              <a:rPr lang="en-US" i="1" dirty="0"/>
              <a:t>and</a:t>
            </a:r>
            <a:r>
              <a:rPr lang="en-US" dirty="0"/>
              <a:t> willing, the leader doesn’t need to do much. </a:t>
            </a:r>
          </a:p>
          <a:p>
            <a:pPr eaLnBrk="1" hangingPunct="1">
              <a:spcBef>
                <a:spcPct val="0"/>
              </a:spcBef>
            </a:pPr>
            <a:endParaRPr lang="en-US" dirty="0"/>
          </a:p>
          <a:p>
            <a:pPr eaLnBrk="1" hangingPunct="1">
              <a:spcBef>
                <a:spcPct val="0"/>
              </a:spcBef>
            </a:pPr>
            <a:r>
              <a:rPr lang="en-US" dirty="0"/>
              <a:t>SLT has intuitive appeal.  Yet, research efforts to test and support the theory have generally been disappointing. </a:t>
            </a:r>
          </a:p>
        </p:txBody>
      </p:sp>
      <p:sp>
        <p:nvSpPr>
          <p:cNvPr id="5427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CAC8D2D-5D50-44D4-8A0A-DB04AFCC7546}" type="slidenum">
              <a:rPr lang="en-US">
                <a:cs typeface="Arial" charset="0"/>
              </a:rPr>
              <a:pPr fontAlgn="base">
                <a:spcBef>
                  <a:spcPct val="0"/>
                </a:spcBef>
                <a:spcAft>
                  <a:spcPct val="0"/>
                </a:spcAft>
                <a:defRPr/>
              </a:pPr>
              <a:t>19</a:t>
            </a:fld>
            <a:endParaRPr lang="en-US">
              <a:cs typeface="Arial" charset="0"/>
            </a:endParaRPr>
          </a:p>
        </p:txBody>
      </p:sp>
    </p:spTree>
    <p:extLst>
      <p:ext uri="{BB962C8B-B14F-4D97-AF65-F5344CB8AC3E}">
        <p14:creationId xmlns:p14="http://schemas.microsoft.com/office/powerpoint/2010/main" val="458910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One of the most respected approaches to leadership is the </a:t>
            </a:r>
            <a:r>
              <a:rPr lang="en-US" i="1" dirty="0"/>
              <a:t>path–goal theory, </a:t>
            </a:r>
            <a:r>
              <a:rPr lang="en-US" dirty="0"/>
              <a:t>developed by Robert House. It is a contingency model of leadership that extracts key elements from the Ohio State leadership research on initiating structure and consideration and the expectancy theory of motivation. </a:t>
            </a:r>
          </a:p>
          <a:p>
            <a:pPr eaLnBrk="1" hangingPunct="1">
              <a:spcBef>
                <a:spcPct val="0"/>
              </a:spcBef>
            </a:pPr>
            <a:endParaRPr lang="en-US" dirty="0"/>
          </a:p>
          <a:p>
            <a:pPr eaLnBrk="1" hangingPunct="1">
              <a:spcBef>
                <a:spcPct val="0"/>
              </a:spcBef>
            </a:pPr>
            <a:r>
              <a:rPr lang="en-US" dirty="0"/>
              <a:t>The term ‘path–goal’ is derived from the belief that effective leaders clarify the path to help their followers achieve their work goals. According to path–goal theory, whether a leader should be directive or supportive or should demonstrate some other behaviour depends on complex analysis of the situation. The</a:t>
            </a:r>
            <a:r>
              <a:rPr lang="en-US" baseline="0" dirty="0"/>
              <a:t> theory </a:t>
            </a:r>
            <a:r>
              <a:rPr lang="en-US" dirty="0"/>
              <a:t>predicts the following: directive leadership yields greater satisfaction when tasks are ambiguous or stressful than when they are highly structured and well laid out,</a:t>
            </a:r>
            <a:r>
              <a:rPr lang="en-US" baseline="0" dirty="0"/>
              <a:t> </a:t>
            </a:r>
            <a:r>
              <a:rPr lang="en-US" dirty="0"/>
              <a:t>while supportive leadership results in high performance and satisfaction when employees are performing structured tasks. Directive leadership is likely to be perceived as redundant among employees with high ability or considerable experience.</a:t>
            </a:r>
          </a:p>
          <a:p>
            <a:pPr eaLnBrk="1" hangingPunct="1">
              <a:spcBef>
                <a:spcPct val="0"/>
              </a:spcBef>
            </a:pPr>
            <a:endParaRPr lang="en-US" dirty="0"/>
          </a:p>
        </p:txBody>
      </p:sp>
      <p:sp>
        <p:nvSpPr>
          <p:cNvPr id="5632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71FD327-DFD3-4B64-9D89-4B94F1892617}" type="slidenum">
              <a:rPr lang="en-US">
                <a:cs typeface="Arial" charset="0"/>
              </a:rPr>
              <a:pPr fontAlgn="base">
                <a:spcBef>
                  <a:spcPct val="0"/>
                </a:spcBef>
                <a:spcAft>
                  <a:spcPct val="0"/>
                </a:spcAft>
                <a:defRPr/>
              </a:pPr>
              <a:t>20</a:t>
            </a:fld>
            <a:endParaRPr lang="en-US">
              <a:cs typeface="Arial" charset="0"/>
            </a:endParaRPr>
          </a:p>
        </p:txBody>
      </p:sp>
    </p:spTree>
    <p:extLst>
      <p:ext uri="{BB962C8B-B14F-4D97-AF65-F5344CB8AC3E}">
        <p14:creationId xmlns:p14="http://schemas.microsoft.com/office/powerpoint/2010/main" val="3610545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The final contingency theory is the </a:t>
            </a:r>
            <a:r>
              <a:rPr lang="en-US" i="1" dirty="0"/>
              <a:t>leader-participation model </a:t>
            </a:r>
            <a:r>
              <a:rPr lang="en-US" dirty="0"/>
              <a:t>which argues that the way the leader makes decisions is as important as what she or he decides. The model, developed by Victor Vroom and Phillip Yetton, relates leadership behaviour and participation in decision</a:t>
            </a:r>
            <a:r>
              <a:rPr lang="en-US" baseline="0" dirty="0"/>
              <a:t> </a:t>
            </a:r>
            <a:r>
              <a:rPr lang="en-US" dirty="0"/>
              <a:t>making. Like path–goal theory, it says leader behaviour must adjust to reflect the task structure. The model is normative</a:t>
            </a:r>
            <a:r>
              <a:rPr lang="en-US" baseline="0" dirty="0"/>
              <a:t> – </a:t>
            </a:r>
            <a:r>
              <a:rPr lang="en-US" dirty="0"/>
              <a:t>it provides a decision tree of seven contingencies and five leadership styles for determining the form and amount of participation in decision</a:t>
            </a:r>
            <a:r>
              <a:rPr lang="en-US" baseline="0" dirty="0"/>
              <a:t> </a:t>
            </a:r>
            <a:r>
              <a:rPr lang="en-US" dirty="0"/>
              <a:t>making. </a:t>
            </a:r>
          </a:p>
        </p:txBody>
      </p:sp>
      <p:sp>
        <p:nvSpPr>
          <p:cNvPr id="6246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568F873-9456-4B4E-BDA5-ABEBAE988A35}" type="slidenum">
              <a:rPr lang="en-US">
                <a:cs typeface="Arial" charset="0"/>
              </a:rPr>
              <a:pPr fontAlgn="base">
                <a:spcBef>
                  <a:spcPct val="0"/>
                </a:spcBef>
                <a:spcAft>
                  <a:spcPct val="0"/>
                </a:spcAft>
                <a:defRPr/>
              </a:pPr>
              <a:t>21</a:t>
            </a:fld>
            <a:endParaRPr lang="en-US">
              <a:cs typeface="Arial" charset="0"/>
            </a:endParaRPr>
          </a:p>
        </p:txBody>
      </p:sp>
    </p:spTree>
    <p:extLst>
      <p:ext uri="{BB962C8B-B14F-4D97-AF65-F5344CB8AC3E}">
        <p14:creationId xmlns:p14="http://schemas.microsoft.com/office/powerpoint/2010/main" val="2554768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Figure 12.2  Leader–member exchange theory</a:t>
            </a:r>
          </a:p>
          <a:p>
            <a:pPr eaLnBrk="1" hangingPunct="1">
              <a:spcBef>
                <a:spcPct val="0"/>
              </a:spcBef>
            </a:pPr>
            <a:endParaRPr lang="en-US" dirty="0"/>
          </a:p>
          <a:p>
            <a:pPr eaLnBrk="1" hangingPunct="1">
              <a:spcBef>
                <a:spcPct val="0"/>
              </a:spcBef>
            </a:pPr>
            <a:r>
              <a:rPr lang="en-US" dirty="0"/>
              <a:t>The </a:t>
            </a:r>
            <a:r>
              <a:rPr lang="en-US" i="1" dirty="0"/>
              <a:t>leader-member exchange (LMX) theory </a:t>
            </a:r>
            <a:r>
              <a:rPr lang="en-US" dirty="0"/>
              <a:t>argues that because of time pressures, leaders establish a special relationship with a small group of their followers (see Figure 12.2). These individuals make up the in-group</a:t>
            </a:r>
            <a:r>
              <a:rPr lang="en-US" baseline="0" dirty="0"/>
              <a:t> – </a:t>
            </a:r>
            <a:r>
              <a:rPr lang="en-US" dirty="0"/>
              <a:t>they are trusted, get a disproportionate amount of the leader’s attention and are more likely to receive special privileges. The theory proposes that early in the history of the interaction between a leader and a given follower, the leader implicitly categorizes the follower as an ‘in’ or an ‘out’ and that relationship is relatively stable over time. The leader does the choosing on the basis of the follower’s characteristics. </a:t>
            </a:r>
          </a:p>
          <a:p>
            <a:pPr eaLnBrk="1" hangingPunct="1">
              <a:spcBef>
                <a:spcPct val="0"/>
              </a:spcBef>
            </a:pPr>
            <a:endParaRPr lang="en-US" dirty="0"/>
          </a:p>
          <a:p>
            <a:pPr eaLnBrk="1" hangingPunct="1">
              <a:spcBef>
                <a:spcPct val="0"/>
              </a:spcBef>
            </a:pPr>
            <a:r>
              <a:rPr lang="en-US" dirty="0"/>
              <a:t>Research to test LMX theory has been generally supportive, with substantive evidence that leaders do differentiate among followers.</a:t>
            </a:r>
            <a:r>
              <a:rPr lang="en-US" baseline="0" dirty="0"/>
              <a:t> </a:t>
            </a:r>
            <a:r>
              <a:rPr lang="en-US" dirty="0"/>
              <a:t>These disparities are far from random; and followers with in-group status will have higher performance ratings, engage in more helping or ‘citizenship’ behaviours at work and report greater satisfaction with their superior. </a:t>
            </a:r>
          </a:p>
          <a:p>
            <a:pPr eaLnBrk="1" hangingPunct="1">
              <a:spcBef>
                <a:spcPct val="0"/>
              </a:spcBef>
            </a:pPr>
            <a:endParaRPr lang="en-US" dirty="0"/>
          </a:p>
          <a:p>
            <a:pPr eaLnBrk="1" hangingPunct="1">
              <a:spcBef>
                <a:spcPct val="0"/>
              </a:spcBef>
            </a:pPr>
            <a:r>
              <a:rPr lang="en-US" dirty="0"/>
              <a:t>Research</a:t>
            </a:r>
            <a:r>
              <a:rPr lang="en-US" baseline="0" dirty="0"/>
              <a:t> to test this theory has also been conducted in different cultures, including Portugal and Turkey.</a:t>
            </a:r>
            <a:endParaRPr lang="en-US" dirty="0"/>
          </a:p>
          <a:p>
            <a:pPr eaLnBrk="1" hangingPunct="1">
              <a:spcBef>
                <a:spcPct val="0"/>
              </a:spcBef>
            </a:pPr>
            <a:endParaRPr lang="en-US" dirty="0"/>
          </a:p>
        </p:txBody>
      </p:sp>
      <p:sp>
        <p:nvSpPr>
          <p:cNvPr id="6246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568F873-9456-4B4E-BDA5-ABEBAE988A35}" type="slidenum">
              <a:rPr lang="en-US">
                <a:cs typeface="Arial" charset="0"/>
              </a:rPr>
              <a:pPr fontAlgn="base">
                <a:spcBef>
                  <a:spcPct val="0"/>
                </a:spcBef>
                <a:spcAft>
                  <a:spcPct val="0"/>
                </a:spcAft>
                <a:defRPr/>
              </a:pPr>
              <a:t>22</a:t>
            </a:fld>
            <a:endParaRPr lang="en-US">
              <a:cs typeface="Arial" charset="0"/>
            </a:endParaRPr>
          </a:p>
        </p:txBody>
      </p:sp>
    </p:spTree>
    <p:extLst>
      <p:ext uri="{BB962C8B-B14F-4D97-AF65-F5344CB8AC3E}">
        <p14:creationId xmlns:p14="http://schemas.microsoft.com/office/powerpoint/2010/main" val="2775041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Charismatic leadership theory was proposed by Robert House,</a:t>
            </a:r>
            <a:r>
              <a:rPr lang="en-US" baseline="0" dirty="0"/>
              <a:t> stating that f</a:t>
            </a:r>
            <a:r>
              <a:rPr lang="en-US" dirty="0"/>
              <a:t>ollowers make attributes of heroic or extraordinary leadership abilities when they observe certain behaviours,</a:t>
            </a:r>
            <a:r>
              <a:rPr lang="en-US" baseline="0" dirty="0"/>
              <a:t> as seen above</a:t>
            </a:r>
            <a:r>
              <a:rPr lang="en-US" dirty="0"/>
              <a:t>. General characteristics are: they have vision; they are willing to take personal risk; they are sensitive to followers’ needs; and they exhibit extraordinary behaviours.</a:t>
            </a:r>
          </a:p>
          <a:p>
            <a:pPr eaLnBrk="1" hangingPunct="1">
              <a:spcBef>
                <a:spcPct val="0"/>
              </a:spcBef>
            </a:pPr>
            <a:endParaRPr lang="en-US" dirty="0"/>
          </a:p>
        </p:txBody>
      </p:sp>
      <p:sp>
        <p:nvSpPr>
          <p:cNvPr id="6861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495A175-E82B-46B5-967F-94B26BBC3255}" type="slidenum">
              <a:rPr lang="en-US">
                <a:cs typeface="Arial" charset="0"/>
              </a:rPr>
              <a:pPr fontAlgn="base">
                <a:spcBef>
                  <a:spcPct val="0"/>
                </a:spcBef>
                <a:spcAft>
                  <a:spcPct val="0"/>
                </a:spcAft>
                <a:defRPr/>
              </a:pPr>
              <a:t>23</a:t>
            </a:fld>
            <a:endParaRPr lang="en-US">
              <a:cs typeface="Arial" charset="0"/>
            </a:endParaRPr>
          </a:p>
        </p:txBody>
      </p:sp>
    </p:spTree>
    <p:extLst>
      <p:ext uri="{BB962C8B-B14F-4D97-AF65-F5344CB8AC3E}">
        <p14:creationId xmlns:p14="http://schemas.microsoft.com/office/powerpoint/2010/main" val="25923531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Charismatic leadership theory was proposed by Robert House,</a:t>
            </a:r>
            <a:r>
              <a:rPr lang="en-US" baseline="0" dirty="0"/>
              <a:t> stating that f</a:t>
            </a:r>
            <a:r>
              <a:rPr lang="en-US" dirty="0"/>
              <a:t>ollowers make attributes of heroic or extraordinary leadership abilities when they observe certain behaviours,</a:t>
            </a:r>
            <a:r>
              <a:rPr lang="en-US" baseline="0" dirty="0"/>
              <a:t> as seen above</a:t>
            </a:r>
            <a:r>
              <a:rPr lang="en-US" dirty="0"/>
              <a:t>. General characteristics are: they have vision; they are willing to take personal risk; they are sensitive to followers’ needs; and they exhibit extraordinary behaviours.</a:t>
            </a:r>
          </a:p>
          <a:p>
            <a:pPr eaLnBrk="1" hangingPunct="1">
              <a:spcBef>
                <a:spcPct val="0"/>
              </a:spcBef>
            </a:pPr>
            <a:endParaRPr lang="en-US" dirty="0"/>
          </a:p>
        </p:txBody>
      </p:sp>
      <p:sp>
        <p:nvSpPr>
          <p:cNvPr id="6861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495A175-E82B-46B5-967F-94B26BBC3255}" type="slidenum">
              <a:rPr lang="en-US">
                <a:cs typeface="Arial" charset="0"/>
              </a:rPr>
              <a:pPr fontAlgn="base">
                <a:spcBef>
                  <a:spcPct val="0"/>
                </a:spcBef>
                <a:spcAft>
                  <a:spcPct val="0"/>
                </a:spcAft>
                <a:defRPr/>
              </a:pPr>
              <a:t>24</a:t>
            </a:fld>
            <a:endParaRPr lang="en-US">
              <a:cs typeface="Arial" charset="0"/>
            </a:endParaRPr>
          </a:p>
        </p:txBody>
      </p:sp>
    </p:spTree>
    <p:extLst>
      <p:ext uri="{BB962C8B-B14F-4D97-AF65-F5344CB8AC3E}">
        <p14:creationId xmlns:p14="http://schemas.microsoft.com/office/powerpoint/2010/main" val="2592353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Are charismatic leaders born or made? Some individuals are born with traits that make them charismatic. Most experts believe individuals can also be trained to exhibit charismatic behaviour.  </a:t>
            </a:r>
          </a:p>
          <a:p>
            <a:pPr eaLnBrk="1" hangingPunct="1">
              <a:spcBef>
                <a:spcPct val="0"/>
              </a:spcBef>
            </a:pPr>
            <a:endParaRPr lang="en-US" dirty="0"/>
          </a:p>
          <a:p>
            <a:pPr eaLnBrk="1" hangingPunct="1">
              <a:spcBef>
                <a:spcPct val="0"/>
              </a:spcBef>
            </a:pPr>
            <a:r>
              <a:rPr lang="en-US" dirty="0"/>
              <a:t>First, an individual needs to develop the aura of charisma by maintaining an optimistic view, using passion as a catalyst for generating enthusiasm and communicating with the whole body, not just with words. Second, an individual draws others in by creating a bond that inspires others to follow. Third, the individual must bring out the potential in followers by tapping into their emotions.  </a:t>
            </a:r>
            <a:endParaRPr lang="en-US" sz="1800" dirty="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25</a:t>
            </a:fld>
            <a:endParaRPr lang="en-US">
              <a:cs typeface="Arial" charset="0"/>
            </a:endParaRPr>
          </a:p>
        </p:txBody>
      </p:sp>
    </p:spTree>
    <p:extLst>
      <p:ext uri="{BB962C8B-B14F-4D97-AF65-F5344CB8AC3E}">
        <p14:creationId xmlns:p14="http://schemas.microsoft.com/office/powerpoint/2010/main" val="28329831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How does a charismatic leader influence followers? By articulating an appealing vision, developing an accompanying vision statement, conveying a new set of values and demonstrating courage and conviction about the vision. Followers ‘catch’ the emotions their leader is conveying.</a:t>
            </a:r>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26</a:t>
            </a:fld>
            <a:endParaRPr lang="en-US">
              <a:cs typeface="Arial" charset="0"/>
            </a:endParaRPr>
          </a:p>
        </p:txBody>
      </p:sp>
    </p:spTree>
    <p:extLst>
      <p:ext uri="{BB962C8B-B14F-4D97-AF65-F5344CB8AC3E}">
        <p14:creationId xmlns:p14="http://schemas.microsoft.com/office/powerpoint/2010/main" val="8486725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dirty="0"/>
              <a:t>Does effective charismatic leadership depend on the situation? Charisma appears to be most appropriate when the follower’s task has an ideological component or when the environment involves a high degree of stress and uncertainty. People are especially receptive when they sense a crisis, when they are under stress or when they fear for their lives.</a:t>
            </a:r>
            <a:endParaRPr lang="en-US" sz="4000" dirty="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27</a:t>
            </a:fld>
            <a:endParaRPr lang="en-US">
              <a:cs typeface="Arial" charset="0"/>
            </a:endParaRPr>
          </a:p>
        </p:txBody>
      </p:sp>
    </p:spTree>
    <p:extLst>
      <p:ext uri="{BB962C8B-B14F-4D97-AF65-F5344CB8AC3E}">
        <p14:creationId xmlns:p14="http://schemas.microsoft.com/office/powerpoint/2010/main" val="24618102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Some charismatic leaders don’t necessarily act in the best interest of their companies, allowing their personal goals to override the goals of the organization. The results at companies such as Enron, WorldCom and </a:t>
            </a:r>
            <a:r>
              <a:rPr lang="en-US" dirty="0" err="1"/>
              <a:t>Parmalat</a:t>
            </a:r>
            <a:r>
              <a:rPr lang="en-US" dirty="0"/>
              <a:t> are examples of leaders who recklessly used organizational resources for their personal benefit and executives who violated laws and ethical boundaries to inflate stock prices,</a:t>
            </a:r>
            <a:r>
              <a:rPr lang="en-US" baseline="0" dirty="0"/>
              <a:t> allowing</a:t>
            </a:r>
            <a:r>
              <a:rPr lang="en-US" dirty="0"/>
              <a:t> leaders to cash in millions of </a:t>
            </a:r>
            <a:r>
              <a:rPr lang="en-US" dirty="0" err="1"/>
              <a:t>euros</a:t>
            </a:r>
            <a:r>
              <a:rPr lang="en-US" dirty="0"/>
              <a:t> in stock options. </a:t>
            </a:r>
          </a:p>
          <a:p>
            <a:pPr eaLnBrk="1" hangingPunct="1">
              <a:spcBef>
                <a:spcPct val="0"/>
              </a:spcBef>
            </a:pPr>
            <a:endParaRPr lang="en-US" dirty="0"/>
          </a:p>
          <a:p>
            <a:pPr eaLnBrk="1" hangingPunct="1">
              <a:spcBef>
                <a:spcPct val="0"/>
              </a:spcBef>
            </a:pPr>
            <a:r>
              <a:rPr lang="en-US" dirty="0"/>
              <a:t>It’s little wonder research has shown that individuals who are narcissistic are also higher in some behaviours associated with charismatic leadership. It’s not that charismatic leadership isn’t effective; overall, it is. But a charismatic leader isn’t always the answer. Success depends, to some extent, on the situation and on the leader’s vision. Some charismatic leaders</a:t>
            </a:r>
            <a:r>
              <a:rPr lang="en-US" baseline="0" dirty="0"/>
              <a:t> – </a:t>
            </a:r>
            <a:r>
              <a:rPr lang="en-US" dirty="0"/>
              <a:t>Hitler, for example</a:t>
            </a:r>
            <a:r>
              <a:rPr lang="en-US" baseline="0" dirty="0"/>
              <a:t> – </a:t>
            </a:r>
            <a:r>
              <a:rPr lang="en-US" dirty="0"/>
              <a:t>are all too successful at convincing their followers to pursue a vision that can be disastrous. </a:t>
            </a:r>
            <a:endParaRPr lang="en-US" sz="2800" dirty="0"/>
          </a:p>
          <a:p>
            <a:pPr eaLnBrk="1" hangingPunct="1">
              <a:spcBef>
                <a:spcPct val="0"/>
              </a:spcBef>
            </a:pPr>
            <a:endParaRPr lang="en-US" sz="1800" dirty="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28</a:t>
            </a:fld>
            <a:endParaRPr lang="en-US">
              <a:cs typeface="Arial" charset="0"/>
            </a:endParaRPr>
          </a:p>
        </p:txBody>
      </p:sp>
    </p:spTree>
    <p:extLst>
      <p:ext uri="{BB962C8B-B14F-4D97-AF65-F5344CB8AC3E}">
        <p14:creationId xmlns:p14="http://schemas.microsoft.com/office/powerpoint/2010/main" val="16263820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Table 12.1  Characteristics of transactional and transformational leaders</a:t>
            </a:r>
          </a:p>
          <a:p>
            <a:pPr eaLnBrk="1" hangingPunct="1">
              <a:spcBef>
                <a:spcPct val="0"/>
              </a:spcBef>
            </a:pPr>
            <a:endParaRPr lang="en-US" dirty="0"/>
          </a:p>
          <a:p>
            <a:pPr eaLnBrk="1" hangingPunct="1">
              <a:spcBef>
                <a:spcPct val="0"/>
              </a:spcBef>
            </a:pPr>
            <a:r>
              <a:rPr lang="en-US" dirty="0"/>
              <a:t>A stream of research has focuses on differentiating between </a:t>
            </a:r>
            <a:r>
              <a:rPr lang="en-US" i="1" dirty="0"/>
              <a:t>transactional leaders </a:t>
            </a:r>
            <a:r>
              <a:rPr lang="en-US" dirty="0"/>
              <a:t>and </a:t>
            </a:r>
            <a:r>
              <a:rPr lang="en-US" i="1" dirty="0"/>
              <a:t>transformational leaders</a:t>
            </a:r>
            <a:r>
              <a:rPr lang="en-US" dirty="0"/>
              <a:t>. </a:t>
            </a:r>
          </a:p>
          <a:p>
            <a:pPr eaLnBrk="1" hangingPunct="1">
              <a:spcBef>
                <a:spcPct val="0"/>
              </a:spcBef>
            </a:pPr>
            <a:endParaRPr lang="en-US" dirty="0"/>
          </a:p>
          <a:p>
            <a:pPr eaLnBrk="1" hangingPunct="1">
              <a:spcBef>
                <a:spcPct val="0"/>
              </a:spcBef>
            </a:pPr>
            <a:r>
              <a:rPr lang="en-US" dirty="0"/>
              <a:t>The Ohio State studies, Fiedler’s model, path–goal theory, and the leader participation model</a:t>
            </a:r>
            <a:r>
              <a:rPr lang="en-US" baseline="0" dirty="0"/>
              <a:t> are all </a:t>
            </a:r>
            <a:r>
              <a:rPr lang="en-US" dirty="0"/>
              <a:t>concerned with </a:t>
            </a:r>
            <a:r>
              <a:rPr lang="en-US" i="1" dirty="0"/>
              <a:t>transactional leaders</a:t>
            </a:r>
            <a:r>
              <a:rPr lang="en-US" dirty="0"/>
              <a:t>. These kinds of leaders guide or motivate their followers in the direction of established goals by clarifying role and task requirements. </a:t>
            </a:r>
          </a:p>
          <a:p>
            <a:pPr eaLnBrk="1" hangingPunct="1">
              <a:spcBef>
                <a:spcPct val="0"/>
              </a:spcBef>
            </a:pPr>
            <a:endParaRPr lang="en-US" dirty="0"/>
          </a:p>
          <a:p>
            <a:pPr eaLnBrk="1" hangingPunct="1">
              <a:spcBef>
                <a:spcPct val="0"/>
              </a:spcBef>
            </a:pPr>
            <a:r>
              <a:rPr lang="en-US" i="1" dirty="0"/>
              <a:t>Transformational leaders </a:t>
            </a:r>
            <a:r>
              <a:rPr lang="en-US" dirty="0"/>
              <a:t>inspire followers to transcend their own self-interests for the good of the organization. They change followers’ awareness of issues by helping them to look at old problems in new ways; and they are able to excite, arouse and inspire followers to put out extra effort to achieve group goals. </a:t>
            </a:r>
          </a:p>
          <a:p>
            <a:pPr eaLnBrk="1" hangingPunct="1">
              <a:spcBef>
                <a:spcPct val="0"/>
              </a:spcBef>
            </a:pPr>
            <a:endParaRPr lang="en-US" dirty="0"/>
          </a:p>
          <a:p>
            <a:pPr eaLnBrk="1" hangingPunct="1">
              <a:spcBef>
                <a:spcPct val="0"/>
              </a:spcBef>
            </a:pPr>
            <a:r>
              <a:rPr lang="en-US" dirty="0"/>
              <a:t>Table</a:t>
            </a:r>
            <a:r>
              <a:rPr lang="en-US" baseline="0" dirty="0"/>
              <a:t> 12.1 </a:t>
            </a:r>
            <a:r>
              <a:rPr lang="en-US" dirty="0"/>
              <a:t>shows that transformational leadership builds on transactional leadership and produces levels of follower effort and performance beyond what transactional leadership alone can do. Transactional and transformational leadership complement each other; they aren’t opposing approaches to getting things done. The best leaders are transactional </a:t>
            </a:r>
            <a:r>
              <a:rPr lang="en-US" i="1" dirty="0"/>
              <a:t>and</a:t>
            </a:r>
            <a:r>
              <a:rPr lang="en-US" dirty="0"/>
              <a:t> transformational. </a:t>
            </a:r>
            <a:endParaRPr lang="en-US" sz="4000" dirty="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29</a:t>
            </a:fld>
            <a:endParaRPr lang="en-US">
              <a:cs typeface="Arial" charset="0"/>
            </a:endParaRPr>
          </a:p>
        </p:txBody>
      </p:sp>
    </p:spTree>
    <p:extLst>
      <p:ext uri="{BB962C8B-B14F-4D97-AF65-F5344CB8AC3E}">
        <p14:creationId xmlns:p14="http://schemas.microsoft.com/office/powerpoint/2010/main" val="23608305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Figure 12.3  Full range of leadership model</a:t>
            </a:r>
          </a:p>
          <a:p>
            <a:pPr eaLnBrk="1" hangingPunct="1">
              <a:spcBef>
                <a:spcPct val="0"/>
              </a:spcBef>
            </a:pPr>
            <a:endParaRPr lang="en-US" dirty="0"/>
          </a:p>
          <a:p>
            <a:pPr eaLnBrk="1" hangingPunct="1">
              <a:spcBef>
                <a:spcPct val="0"/>
              </a:spcBef>
            </a:pPr>
            <a:r>
              <a:rPr lang="en-US" dirty="0"/>
              <a:t>Figure 12.3 shows the full range of leadership model.</a:t>
            </a:r>
          </a:p>
          <a:p>
            <a:pPr eaLnBrk="1" hangingPunct="1">
              <a:spcBef>
                <a:spcPct val="0"/>
              </a:spcBef>
            </a:pPr>
            <a:endParaRPr lang="en-US" dirty="0"/>
          </a:p>
          <a:p>
            <a:pPr eaLnBrk="1" hangingPunct="1">
              <a:spcBef>
                <a:spcPct val="0"/>
              </a:spcBef>
            </a:pPr>
            <a:r>
              <a:rPr lang="en-US" dirty="0"/>
              <a:t>Laissez-faire is the most passive and least effective type,</a:t>
            </a:r>
            <a:r>
              <a:rPr lang="en-US" baseline="0" dirty="0"/>
              <a:t> while m</a:t>
            </a:r>
            <a:r>
              <a:rPr lang="en-US" dirty="0"/>
              <a:t>anagement by exception is slightly better. Contingent reward leadership can be effective, but will not get employees to go above and beyond the call of duty.</a:t>
            </a:r>
          </a:p>
          <a:p>
            <a:pPr eaLnBrk="1" hangingPunct="1">
              <a:spcBef>
                <a:spcPct val="0"/>
              </a:spcBef>
            </a:pPr>
            <a:endParaRPr lang="en-US" dirty="0"/>
          </a:p>
          <a:p>
            <a:pPr eaLnBrk="1" hangingPunct="1">
              <a:spcBef>
                <a:spcPct val="0"/>
              </a:spcBef>
            </a:pPr>
            <a:r>
              <a:rPr lang="en-US" dirty="0"/>
              <a:t>The remaining four correspond to transformational leadership: individualized consideration, intellectual stimulation, inspirational motivation and idealized influence.</a:t>
            </a:r>
            <a:r>
              <a:rPr lang="en-US" baseline="0" dirty="0"/>
              <a:t> </a:t>
            </a:r>
            <a:r>
              <a:rPr lang="en-US" dirty="0"/>
              <a:t>Leaders are generally more effective when they regularly use the four I’s. Only with these styles are leaders able to motivate followers to perform above expectations and transcend their self-interests for the sake of the organization. </a:t>
            </a:r>
          </a:p>
          <a:p>
            <a:pPr eaLnBrk="1" hangingPunct="1">
              <a:spcBef>
                <a:spcPct val="0"/>
              </a:spcBef>
            </a:pPr>
            <a:endParaRPr lang="en-US" sz="4000" dirty="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30</a:t>
            </a:fld>
            <a:endParaRPr lang="en-US">
              <a:cs typeface="Arial" charset="0"/>
            </a:endParaRPr>
          </a:p>
        </p:txBody>
      </p:sp>
    </p:spTree>
    <p:extLst>
      <p:ext uri="{BB962C8B-B14F-4D97-AF65-F5344CB8AC3E}">
        <p14:creationId xmlns:p14="http://schemas.microsoft.com/office/powerpoint/2010/main" val="11995733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Transformational leaders are more effective because they are more creative, but also because they encourage those who follow them to be creative, too. Companies with transformational leaders have greater decentralization of responsibility, managers have more propensity to take risks and compensation plans are geared towards long-term results</a:t>
            </a:r>
            <a:r>
              <a:rPr lang="en-US" baseline="0" dirty="0"/>
              <a:t> – </a:t>
            </a:r>
            <a:r>
              <a:rPr lang="en-US" dirty="0"/>
              <a:t>all of which facilitate corporate entrepreneurship. </a:t>
            </a:r>
          </a:p>
          <a:p>
            <a:pPr eaLnBrk="1" hangingPunct="1">
              <a:spcBef>
                <a:spcPct val="0"/>
              </a:spcBef>
            </a:pPr>
            <a:endParaRPr lang="en-US" dirty="0"/>
          </a:p>
          <a:p>
            <a:pPr eaLnBrk="1" hangingPunct="1">
              <a:spcBef>
                <a:spcPct val="0"/>
              </a:spcBef>
            </a:pPr>
            <a:r>
              <a:rPr lang="en-US" dirty="0"/>
              <a:t>One study of information technology workers in China found empowering leadership behaviour led to feelings of positive personal control among workers, which increased their creativity at work. </a:t>
            </a:r>
          </a:p>
          <a:p>
            <a:pPr eaLnBrk="1" hangingPunct="1">
              <a:spcBef>
                <a:spcPct val="0"/>
              </a:spcBef>
            </a:pPr>
            <a:endParaRPr lang="en-US" dirty="0"/>
          </a:p>
          <a:p>
            <a:pPr eaLnBrk="1" hangingPunct="1">
              <a:spcBef>
                <a:spcPct val="0"/>
              </a:spcBef>
            </a:pPr>
            <a:r>
              <a:rPr lang="en-US" dirty="0"/>
              <a:t>Companies with transformational leaders also show greater agreement among top managers about the organization’s goals, which yields superior organizational performance. </a:t>
            </a:r>
          </a:p>
          <a:p>
            <a:pPr eaLnBrk="1" hangingPunct="1">
              <a:spcBef>
                <a:spcPct val="0"/>
              </a:spcBef>
            </a:pPr>
            <a:endParaRPr lang="en-US" dirty="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31</a:t>
            </a:fld>
            <a:endParaRPr lang="en-US">
              <a:cs typeface="Arial" charset="0"/>
            </a:endParaRPr>
          </a:p>
        </p:txBody>
      </p:sp>
    </p:spTree>
    <p:extLst>
      <p:ext uri="{BB962C8B-B14F-4D97-AF65-F5344CB8AC3E}">
        <p14:creationId xmlns:p14="http://schemas.microsoft.com/office/powerpoint/2010/main" val="14423302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Transformational leadership has been supported at diverse job levels and occupations (school principals, teachers, marine commanders, ministers, presidents of MBA associations, military cadets, union shop stewards, sales reps),</a:t>
            </a:r>
            <a:r>
              <a:rPr lang="en-US" baseline="0" dirty="0"/>
              <a:t> but it </a:t>
            </a:r>
            <a:r>
              <a:rPr lang="en-US" dirty="0"/>
              <a:t>isn’t equally effective in all situations. </a:t>
            </a:r>
          </a:p>
          <a:p>
            <a:pPr eaLnBrk="1" hangingPunct="1">
              <a:spcBef>
                <a:spcPct val="0"/>
              </a:spcBef>
            </a:pPr>
            <a:endParaRPr lang="en-US" dirty="0"/>
          </a:p>
          <a:p>
            <a:pPr eaLnBrk="1" hangingPunct="1">
              <a:spcBef>
                <a:spcPct val="0"/>
              </a:spcBef>
            </a:pPr>
            <a:r>
              <a:rPr lang="en-US" baseline="0" dirty="0"/>
              <a:t>T</a:t>
            </a:r>
            <a:r>
              <a:rPr lang="en-US" dirty="0"/>
              <a:t>ransformational leadership has a greater impact on the bottom line in smaller, privately held firms than in more complex organizations. The personal nature of transformational leadership may be most effective when leaders can directly interact with the workforce and make decisions than when they report to an external board of directors or deal with a complex bureaucratic structure. Another study showed transformational leaders were more effective in improving group potency in teams higher in power distance and collectivism. </a:t>
            </a:r>
          </a:p>
          <a:p>
            <a:pPr eaLnBrk="1" hangingPunct="1">
              <a:spcBef>
                <a:spcPct val="0"/>
              </a:spcBef>
            </a:pPr>
            <a:endParaRPr lang="en-US" dirty="0"/>
          </a:p>
          <a:p>
            <a:pPr eaLnBrk="1" hangingPunct="1">
              <a:spcBef>
                <a:spcPct val="0"/>
              </a:spcBef>
            </a:pPr>
            <a:r>
              <a:rPr lang="en-US" dirty="0"/>
              <a:t>Other recent research using a sample of employees both in China and the United States found that transformational leadership had a more positive relationship with perceived procedural justice among individuals who were lower in power-distance orientation, which in turn related to a stronger transformational leadership-citizenship behaviour relationship among those higher in power distance. </a:t>
            </a:r>
            <a:endParaRPr lang="en-US" sz="1800" dirty="0"/>
          </a:p>
          <a:p>
            <a:pPr eaLnBrk="1" hangingPunct="1">
              <a:spcBef>
                <a:spcPct val="0"/>
              </a:spcBef>
            </a:pPr>
            <a:endParaRPr lang="en-US" dirty="0"/>
          </a:p>
          <a:p>
            <a:pPr eaLnBrk="1" hangingPunct="1">
              <a:spcBef>
                <a:spcPct val="0"/>
              </a:spcBef>
            </a:pPr>
            <a:endParaRPr lang="en-US" dirty="0"/>
          </a:p>
          <a:p>
            <a:pPr eaLnBrk="1" hangingPunct="1">
              <a:spcBef>
                <a:spcPct val="0"/>
              </a:spcBef>
            </a:pPr>
            <a:endParaRPr lang="en-US" dirty="0"/>
          </a:p>
          <a:p>
            <a:pPr eaLnBrk="1" hangingPunct="1">
              <a:spcBef>
                <a:spcPct val="0"/>
              </a:spcBef>
            </a:pPr>
            <a:endParaRPr lang="en-US" dirty="0"/>
          </a:p>
          <a:p>
            <a:pPr eaLnBrk="1" hangingPunct="1">
              <a:spcBef>
                <a:spcPct val="0"/>
              </a:spcBef>
            </a:pPr>
            <a:endParaRPr lang="en-US" dirty="0"/>
          </a:p>
          <a:p>
            <a:pPr eaLnBrk="1" hangingPunct="1">
              <a:spcBef>
                <a:spcPct val="0"/>
              </a:spcBef>
            </a:pPr>
            <a:endParaRPr lang="en-US" dirty="0"/>
          </a:p>
          <a:p>
            <a:pPr eaLnBrk="1" hangingPunct="1">
              <a:spcBef>
                <a:spcPct val="0"/>
              </a:spcBef>
            </a:pPr>
            <a:r>
              <a:rPr lang="en-US" dirty="0"/>
              <a:t>Another study looking at employee creativity and transformational leadership more directly found employees with transformational leaders had more confidence in their ability to be creative at work and higher levels of creative performance. </a:t>
            </a:r>
          </a:p>
          <a:p>
            <a:pPr eaLnBrk="1" hangingPunct="1">
              <a:spcBef>
                <a:spcPct val="0"/>
              </a:spcBef>
            </a:pPr>
            <a:r>
              <a:rPr lang="en-US" dirty="0"/>
              <a:t>A review of 117 studies testing transformational leadership found it was related to higher levels of individual follower performance, team performance, and organizational performance. </a:t>
            </a:r>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32</a:t>
            </a:fld>
            <a:endParaRPr lang="en-US">
              <a:cs typeface="Arial" charset="0"/>
            </a:endParaRPr>
          </a:p>
        </p:txBody>
      </p:sp>
    </p:spTree>
    <p:extLst>
      <p:ext uri="{BB962C8B-B14F-4D97-AF65-F5344CB8AC3E}">
        <p14:creationId xmlns:p14="http://schemas.microsoft.com/office/powerpoint/2010/main" val="28256600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The GLOBE study of 18,000 leaders from 825 organizations in 62 countries links a number of elements of transformational leadership with effective leadership, regardless of country. This conclusion is very important because it disputes the contingency view that leadership style needs to adapt to cultural differences. Universal elements are vision, foresight, providing encouragement, trustworthiness, dynamism, positiveness and proactiveness. </a:t>
            </a:r>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C4DE96D-7C3E-4E81-A1E1-50F2F11352CF}" type="slidenum">
              <a:rPr lang="en-US">
                <a:cs typeface="Arial" charset="0"/>
              </a:rPr>
              <a:pPr fontAlgn="base">
                <a:spcBef>
                  <a:spcPct val="0"/>
                </a:spcBef>
                <a:spcAft>
                  <a:spcPct val="0"/>
                </a:spcAft>
                <a:defRPr/>
              </a:pPr>
              <a:t>33</a:t>
            </a:fld>
            <a:endParaRPr lang="en-US">
              <a:cs typeface="Arial" charset="0"/>
            </a:endParaRPr>
          </a:p>
        </p:txBody>
      </p:sp>
    </p:spTree>
    <p:extLst>
      <p:ext uri="{BB962C8B-B14F-4D97-AF65-F5344CB8AC3E}">
        <p14:creationId xmlns:p14="http://schemas.microsoft.com/office/powerpoint/2010/main" val="14418074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What is authentic leadership? Authentic leaders know who they are. They know what they believe in and value. And they act on those values and beliefs openly and candidly.</a:t>
            </a:r>
            <a:r>
              <a:rPr lang="en-US" baseline="0" dirty="0"/>
              <a:t> </a:t>
            </a:r>
            <a:r>
              <a:rPr lang="en-US" dirty="0">
                <a:cs typeface="Arial" charset="0"/>
              </a:rPr>
              <a:t>The result:</a:t>
            </a:r>
            <a:r>
              <a:rPr lang="en-US" baseline="0" dirty="0">
                <a:cs typeface="Arial" charset="0"/>
              </a:rPr>
              <a:t> </a:t>
            </a:r>
            <a:r>
              <a:rPr lang="en-US" dirty="0">
                <a:cs typeface="Arial" charset="0"/>
              </a:rPr>
              <a:t>people come to have faith in them.</a:t>
            </a:r>
            <a:endParaRPr lang="en-US" dirty="0">
              <a:effectLst/>
              <a:cs typeface="Arial" charset="0"/>
            </a:endParaRPr>
          </a:p>
          <a:p>
            <a:pPr marL="0" marR="0" lvl="2" indent="0" algn="l" defTabSz="457200" rtl="0" eaLnBrk="1" fontAlgn="base" latinLnBrk="0" hangingPunct="1">
              <a:lnSpc>
                <a:spcPct val="100000"/>
              </a:lnSpc>
              <a:spcBef>
                <a:spcPct val="0"/>
              </a:spcBef>
              <a:spcAft>
                <a:spcPct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457200" rtl="0" eaLnBrk="1" fontAlgn="base" latinLnBrk="0" hangingPunct="1">
              <a:lnSpc>
                <a:spcPct val="100000"/>
              </a:lnSpc>
              <a:spcBef>
                <a:spcPct val="0"/>
              </a:spcBef>
              <a:spcAft>
                <a:spcPct val="0"/>
              </a:spcAft>
              <a:buClrTx/>
              <a:buSzTx/>
              <a:buFontTx/>
              <a:buNone/>
              <a:tabLst/>
              <a:defRPr/>
            </a:pPr>
            <a:r>
              <a:rPr lang="en-US" sz="1200" kern="1200" dirty="0">
                <a:solidFill>
                  <a:schemeClr val="tx1"/>
                </a:solidFill>
                <a:effectLst/>
                <a:latin typeface="+mn-lt"/>
                <a:ea typeface="+mn-ea"/>
                <a:cs typeface="+mn-cs"/>
              </a:rPr>
              <a:t>Recent research indicates that authentic leadership, especially when shared among top management team members, created a positive energizing effect that heightened firm performance.</a:t>
            </a:r>
          </a:p>
          <a:p>
            <a:pPr eaLnBrk="1" hangingPunct="1">
              <a:spcBef>
                <a:spcPct val="0"/>
              </a:spcBef>
            </a:pPr>
            <a:endParaRPr lang="en-US" dirty="0"/>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34</a:t>
            </a:fld>
            <a:endParaRPr lang="en-US">
              <a:cs typeface="Arial" charset="0"/>
            </a:endParaRPr>
          </a:p>
        </p:txBody>
      </p:sp>
    </p:spTree>
    <p:extLst>
      <p:ext uri="{BB962C8B-B14F-4D97-AF65-F5344CB8AC3E}">
        <p14:creationId xmlns:p14="http://schemas.microsoft.com/office/powerpoint/2010/main" val="2913480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dirty="0"/>
              <a:t>Only recently have ethicists and leadership researchers begun to consider the ethical implications in leadership. Ethics touches on leadership at a number of junctures. </a:t>
            </a:r>
            <a:r>
              <a:rPr lang="en-US" sz="1200" kern="1200" dirty="0">
                <a:solidFill>
                  <a:schemeClr val="tx1"/>
                </a:solidFill>
                <a:effectLst/>
                <a:latin typeface="+mn-lt"/>
                <a:ea typeface="+mn-ea"/>
                <a:cs typeface="+mn-cs"/>
              </a:rPr>
              <a:t>Leaders who treat their followers with fairness, especially by providing honest, frequent and accurate information, are seen as more effective. </a:t>
            </a:r>
          </a:p>
          <a:p>
            <a:pPr lvl="0"/>
            <a:endParaRPr lang="en-US"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Leaders must be willing to express their ethical beliefs and persuade others to follow their standards. To convey their beliefs, leaders should learn to express their moral convictions in statements that reflect values shared with their organization’s members.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Leaders need to set high ethical standards, demonstrate them through their own behaviour, and encourage and reward integrity in others while avoiding abuses of power. </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Efforts have been made by scholars to combine ethical and charismatic leadership into an idea of </a:t>
            </a:r>
            <a:r>
              <a:rPr lang="en-US" sz="1200" b="0" i="1" kern="1200" dirty="0">
                <a:solidFill>
                  <a:schemeClr val="tx1"/>
                </a:solidFill>
                <a:effectLst/>
                <a:latin typeface="+mn-lt"/>
                <a:ea typeface="+mn-ea"/>
                <a:cs typeface="+mn-cs"/>
              </a:rPr>
              <a:t>socialized charismatic leadership</a:t>
            </a:r>
            <a:r>
              <a:rPr lang="en-US" sz="1200" b="0" i="0" kern="1200" baseline="0" dirty="0">
                <a:solidFill>
                  <a:schemeClr val="tx1"/>
                </a:solidFill>
                <a:effectLst/>
                <a:latin typeface="+mn-lt"/>
                <a:ea typeface="+mn-ea"/>
                <a:cs typeface="+mn-cs"/>
              </a:rPr>
              <a:t> – leadership that conveys other-centered (not self-centered) </a:t>
            </a:r>
            <a:r>
              <a:rPr lang="en-US" dirty="0"/>
              <a:t>values by leaders who model ethical conduct.</a:t>
            </a:r>
            <a:endParaRPr lang="en-US" sz="1200" b="0" kern="1200" dirty="0">
              <a:solidFill>
                <a:schemeClr val="tx1"/>
              </a:solidFill>
              <a:effectLst/>
              <a:latin typeface="+mn-lt"/>
              <a:ea typeface="+mn-ea"/>
              <a:cs typeface="+mn-cs"/>
            </a:endParaRPr>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35</a:t>
            </a:fld>
            <a:endParaRPr lang="en-US">
              <a:cs typeface="Arial" charset="0"/>
            </a:endParaRPr>
          </a:p>
        </p:txBody>
      </p:sp>
    </p:spTree>
    <p:extLst>
      <p:ext uri="{BB962C8B-B14F-4D97-AF65-F5344CB8AC3E}">
        <p14:creationId xmlns:p14="http://schemas.microsoft.com/office/powerpoint/2010/main" val="13226542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sz="1200" kern="1200" dirty="0">
                <a:solidFill>
                  <a:schemeClr val="tx1"/>
                </a:solidFill>
                <a:effectLst/>
                <a:latin typeface="+mn-lt"/>
                <a:ea typeface="+mn-ea"/>
                <a:cs typeface="+mn-cs"/>
              </a:rPr>
              <a:t>Scholars have recently considered ethical leadership from a new angle by examining </a:t>
            </a:r>
            <a:r>
              <a:rPr lang="en-US" sz="1200" i="1" kern="1200" dirty="0">
                <a:solidFill>
                  <a:schemeClr val="tx1"/>
                </a:solidFill>
                <a:effectLst/>
                <a:latin typeface="+mn-lt"/>
                <a:ea typeface="+mn-ea"/>
                <a:cs typeface="+mn-cs"/>
              </a:rPr>
              <a:t>servant leadership</a:t>
            </a:r>
            <a:r>
              <a:rPr lang="en-US" sz="1200" kern="1200" dirty="0">
                <a:solidFill>
                  <a:schemeClr val="tx1"/>
                </a:solidFill>
                <a:effectLst/>
                <a:latin typeface="+mn-lt"/>
                <a:ea typeface="+mn-ea"/>
                <a:cs typeface="+mn-cs"/>
              </a:rPr>
              <a:t>. Because servant leadership focuses on serving the needs of others, research has focused on its outcomes for the well-being of followers.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They don’t use power to achieve ends; they emphasize persuasion. Characteristic behaviours include listening, empathizing, persuading, accepting stewardship and actively developing followers’ potential.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This relationship between servant leadership and follower OCB appears to be stronger when followers are focused on being dutiful and responsible. Second, servant leadership increases team potency (a belief that one’s team has above-average skills and abilities), which in turn leads to higher levels of group performance. Third, a study with a nationally representative sample found higher levels of citizenship associated with a focus on growth and advancement, which in turn was associated with higher levels of creative performance.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Servant leadership may be more prevalent and more effective in certain cultures. When asked to draw images of leaders, U.S. subjects tend to draw them in front of the group, giving orders to followers.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Singaporeans tend to draw leaders at the back of the group, acting more to gather a group’s opinions together and then unify them from the rear. This suggests the East Asian prototype is more like a servant leader, which might mean servant leadership is more effective in these cultures.</a:t>
            </a:r>
          </a:p>
          <a:p>
            <a:pPr lvl="0"/>
            <a:endParaRPr lang="en-US" sz="1200" kern="1200" dirty="0">
              <a:solidFill>
                <a:schemeClr val="tx1"/>
              </a:solidFill>
              <a:effectLst/>
              <a:latin typeface="+mn-lt"/>
              <a:ea typeface="+mn-ea"/>
              <a:cs typeface="+mn-cs"/>
            </a:endParaRPr>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36</a:t>
            </a:fld>
            <a:endParaRPr lang="en-US">
              <a:cs typeface="Arial" charset="0"/>
            </a:endParaRPr>
          </a:p>
        </p:txBody>
      </p:sp>
    </p:spTree>
    <p:extLst>
      <p:ext uri="{BB962C8B-B14F-4D97-AF65-F5344CB8AC3E}">
        <p14:creationId xmlns:p14="http://schemas.microsoft.com/office/powerpoint/2010/main" val="3384449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i="1" dirty="0"/>
              <a:t>Trust</a:t>
            </a:r>
            <a:r>
              <a:rPr lang="en-US" dirty="0"/>
              <a:t> is a psychological state that exists when you agree to make yourself vulnerable to another because you have positive expectations about how things are going to turn out. Trust is a primary attribute associated with leadership. When trust is broken, it can have serious adverse effects on a group’s performance. People are unlikely to look up to or follow someone they perceive as dishonest or likely to take advantage of them. Thus, as you might expect, transformational leaders do generate higher levels of trust from their followers, which in turn is related to higher levels of team confidence and, ultimately, higher levels of team performance. </a:t>
            </a:r>
          </a:p>
          <a:p>
            <a:pPr eaLnBrk="1" hangingPunct="1">
              <a:spcBef>
                <a:spcPct val="0"/>
              </a:spcBef>
            </a:pPr>
            <a:endParaRPr lang="en-US" dirty="0"/>
          </a:p>
          <a:p>
            <a:pPr eaLnBrk="1" hangingPunct="1">
              <a:spcBef>
                <a:spcPct val="0"/>
              </a:spcBef>
            </a:pPr>
            <a:endParaRPr lang="en-US" dirty="0"/>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37</a:t>
            </a:fld>
            <a:endParaRPr lang="en-US">
              <a:cs typeface="Arial" charset="0"/>
            </a:endParaRPr>
          </a:p>
        </p:txBody>
      </p:sp>
    </p:spTree>
    <p:extLst>
      <p:ext uri="{BB962C8B-B14F-4D97-AF65-F5344CB8AC3E}">
        <p14:creationId xmlns:p14="http://schemas.microsoft.com/office/powerpoint/2010/main" val="29200068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Figure 12.4  The nature of trust</a:t>
            </a:r>
          </a:p>
          <a:p>
            <a:pPr eaLnBrk="1" hangingPunct="1">
              <a:spcBef>
                <a:spcPct val="0"/>
              </a:spcBef>
            </a:pPr>
            <a:endParaRPr lang="en-US" dirty="0"/>
          </a:p>
          <a:p>
            <a:pPr eaLnBrk="1" hangingPunct="1">
              <a:spcBef>
                <a:spcPct val="0"/>
              </a:spcBef>
            </a:pPr>
            <a:r>
              <a:rPr lang="en-US" dirty="0"/>
              <a:t>Trust isn’t just about the leader; the characteristics of the followers will also influence the development of trust. What key characteristics lead us to believe a leader is trustworthy? Figure 12.4 shows three characteristics: integrity, benevolence and ability.  </a:t>
            </a:r>
          </a:p>
          <a:p>
            <a:pPr eaLnBrk="1" hangingPunct="1">
              <a:spcBef>
                <a:spcPct val="0"/>
              </a:spcBef>
            </a:pPr>
            <a:endParaRPr lang="en-US" dirty="0"/>
          </a:p>
          <a:p>
            <a:pPr eaLnBrk="1" hangingPunct="1">
              <a:spcBef>
                <a:spcPct val="0"/>
              </a:spcBef>
            </a:pPr>
            <a:r>
              <a:rPr lang="en-US" dirty="0"/>
              <a:t>Integrity refers to honesty and truthfulness. It seems the most critical of the three in assessing another’s trustworthiness. Benevolence means the trusted person has your interests at heart, even if yours aren’t necessarily in line with theirs. Ability encompasses an individual’s technical and interpersonal knowledge and skills.</a:t>
            </a:r>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38</a:t>
            </a:fld>
            <a:endParaRPr lang="en-US">
              <a:cs typeface="Arial" charset="0"/>
            </a:endParaRPr>
          </a:p>
        </p:txBody>
      </p:sp>
    </p:spTree>
    <p:extLst>
      <p:ext uri="{BB962C8B-B14F-4D97-AF65-F5344CB8AC3E}">
        <p14:creationId xmlns:p14="http://schemas.microsoft.com/office/powerpoint/2010/main" val="21142932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sz="1200" i="0" kern="1200" dirty="0">
                <a:solidFill>
                  <a:schemeClr val="tx1"/>
                </a:solidFill>
                <a:effectLst/>
                <a:latin typeface="+mn-lt"/>
                <a:ea typeface="+mn-ea"/>
                <a:cs typeface="+mn-cs"/>
              </a:rPr>
              <a:t>Trust propensity </a:t>
            </a:r>
            <a:r>
              <a:rPr lang="en-US" sz="1200" kern="1200" dirty="0">
                <a:solidFill>
                  <a:schemeClr val="tx1"/>
                </a:solidFill>
                <a:effectLst/>
                <a:latin typeface="+mn-lt"/>
                <a:ea typeface="+mn-ea"/>
                <a:cs typeface="+mn-cs"/>
              </a:rPr>
              <a:t>refers to how likely a particular employee is to trust a leader. Some people are simply more likely to believe others can be trusted.</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Time is the final ingredient in the recipe for trust. Trust doesn’t happen immediately: we come to trust people based on observing their behaviour over a period of time.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Trust can also be won in the ability domain simply by demonstrating competence.</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Leaders who break the psychological contract with workers, demonstrating they aren’t trustworthy, will find that employees are less satisfied and less committed, have higher intentions to turnover, engage in less citizenship behaviour and have lower task performance.</a:t>
            </a:r>
          </a:p>
          <a:p>
            <a:pPr lvl="0"/>
            <a:endParaRPr lang="en-US" sz="1200" kern="1200" dirty="0">
              <a:solidFill>
                <a:schemeClr val="tx1"/>
              </a:solidFill>
              <a:effectLst/>
              <a:latin typeface="+mn-lt"/>
              <a:ea typeface="+mn-ea"/>
              <a:cs typeface="+mn-cs"/>
            </a:endParaRPr>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39</a:t>
            </a:fld>
            <a:endParaRPr lang="en-US">
              <a:cs typeface="Arial" charset="0"/>
            </a:endParaRPr>
          </a:p>
        </p:txBody>
      </p:sp>
    </p:spTree>
    <p:extLst>
      <p:ext uri="{BB962C8B-B14F-4D97-AF65-F5344CB8AC3E}">
        <p14:creationId xmlns:p14="http://schemas.microsoft.com/office/powerpoint/2010/main" val="24149995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What are the consequences of trust? </a:t>
            </a:r>
          </a:p>
          <a:p>
            <a:pPr eaLnBrk="1" hangingPunct="1">
              <a:spcBef>
                <a:spcPct val="0"/>
              </a:spcBef>
            </a:pPr>
            <a:endParaRPr lang="en-US" dirty="0"/>
          </a:p>
          <a:p>
            <a:pPr eaLnBrk="1" hangingPunct="1">
              <a:spcBef>
                <a:spcPct val="0"/>
              </a:spcBef>
            </a:pPr>
            <a:r>
              <a:rPr lang="en-US" dirty="0"/>
              <a:t>First,</a:t>
            </a:r>
            <a:r>
              <a:rPr lang="en-US" baseline="0" dirty="0"/>
              <a:t> t</a:t>
            </a:r>
            <a:r>
              <a:rPr lang="en-US" dirty="0"/>
              <a:t>rust encourages taking risks. Whenever employees decide to deviate from the usual way of doing things, or to take their supervisors’ word on a new direction, they are taking a risk. </a:t>
            </a:r>
          </a:p>
          <a:p>
            <a:pPr eaLnBrk="1" hangingPunct="1">
              <a:spcBef>
                <a:spcPct val="0"/>
              </a:spcBef>
            </a:pPr>
            <a:endParaRPr lang="en-US" dirty="0"/>
          </a:p>
          <a:p>
            <a:pPr eaLnBrk="1" hangingPunct="1">
              <a:spcBef>
                <a:spcPct val="0"/>
              </a:spcBef>
            </a:pPr>
            <a:r>
              <a:rPr lang="en-US" dirty="0"/>
              <a:t>Trust facilitates information sharing. One big reason employees fail to express concerns at work is that they don’t feel psychologically safe revealing their views. </a:t>
            </a:r>
          </a:p>
          <a:p>
            <a:pPr eaLnBrk="1" hangingPunct="1">
              <a:spcBef>
                <a:spcPct val="0"/>
              </a:spcBef>
            </a:pPr>
            <a:endParaRPr lang="en-US" dirty="0"/>
          </a:p>
          <a:p>
            <a:pPr eaLnBrk="1" hangingPunct="1">
              <a:spcBef>
                <a:spcPct val="0"/>
              </a:spcBef>
            </a:pPr>
            <a:r>
              <a:rPr lang="en-US" dirty="0"/>
              <a:t>Trusting groups are more effective. When a leader sets a trusting tone in a group, members are more willing to help each other and exert extra effort, which further increases trust. </a:t>
            </a:r>
          </a:p>
          <a:p>
            <a:pPr eaLnBrk="1" hangingPunct="1">
              <a:spcBef>
                <a:spcPct val="0"/>
              </a:spcBef>
            </a:pPr>
            <a:endParaRPr lang="en-US" dirty="0"/>
          </a:p>
          <a:p>
            <a:pPr eaLnBrk="1" hangingPunct="1">
              <a:spcBef>
                <a:spcPct val="0"/>
              </a:spcBef>
            </a:pPr>
            <a:r>
              <a:rPr lang="en-US" dirty="0"/>
              <a:t>Finally,</a:t>
            </a:r>
            <a:r>
              <a:rPr lang="en-US" baseline="0" dirty="0"/>
              <a:t> t</a:t>
            </a:r>
            <a:r>
              <a:rPr lang="en-US" dirty="0"/>
              <a:t>rust enhances productivity. The bottom-line interest of companies also appears positively influenced by trust. Employees who trust their supervisors tend to receive higher performance ratings. </a:t>
            </a:r>
            <a:endParaRPr lang="en-US" sz="1800" dirty="0"/>
          </a:p>
          <a:p>
            <a:pPr lvl="0"/>
            <a:endParaRPr lang="en-US" sz="1200" kern="1200" dirty="0">
              <a:solidFill>
                <a:schemeClr val="tx1"/>
              </a:solidFill>
              <a:effectLst/>
              <a:latin typeface="+mn-lt"/>
              <a:ea typeface="+mn-ea"/>
              <a:cs typeface="+mn-cs"/>
            </a:endParaRPr>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9994FE-81A7-474E-A37F-D8049610EBE7}" type="slidenum">
              <a:rPr lang="en-US">
                <a:cs typeface="Arial" charset="0"/>
              </a:rPr>
              <a:pPr fontAlgn="base">
                <a:spcBef>
                  <a:spcPct val="0"/>
                </a:spcBef>
                <a:spcAft>
                  <a:spcPct val="0"/>
                </a:spcAft>
                <a:defRPr/>
              </a:pPr>
              <a:t>40</a:t>
            </a:fld>
            <a:endParaRPr lang="en-US">
              <a:cs typeface="Arial" charset="0"/>
            </a:endParaRPr>
          </a:p>
        </p:txBody>
      </p:sp>
    </p:spTree>
    <p:extLst>
      <p:ext uri="{BB962C8B-B14F-4D97-AF65-F5344CB8AC3E}">
        <p14:creationId xmlns:p14="http://schemas.microsoft.com/office/powerpoint/2010/main" val="16449788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bwMode="auto">
          <a:noFill/>
          <a:ln>
            <a:solidFill>
              <a:srgbClr val="000000"/>
            </a:solidFill>
            <a:miter lim="800000"/>
            <a:headEnd/>
            <a:tailEnd/>
          </a:ln>
        </p:spPr>
      </p:sp>
      <p:sp>
        <p:nvSpPr>
          <p:cNvPr id="952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Table 12.2  Career and psychological functions of the mentoring relationship</a:t>
            </a:r>
          </a:p>
          <a:p>
            <a:pPr eaLnBrk="1" hangingPunct="1">
              <a:spcBef>
                <a:spcPct val="0"/>
              </a:spcBef>
            </a:pPr>
            <a:endParaRPr lang="en-US" dirty="0"/>
          </a:p>
          <a:p>
            <a:pPr eaLnBrk="1" hangingPunct="1">
              <a:spcBef>
                <a:spcPct val="0"/>
              </a:spcBef>
            </a:pPr>
            <a:r>
              <a:rPr lang="en-US" dirty="0"/>
              <a:t>A </a:t>
            </a:r>
            <a:r>
              <a:rPr lang="en-US" i="1" dirty="0"/>
              <a:t>mentor</a:t>
            </a:r>
            <a:r>
              <a:rPr lang="en-US" dirty="0"/>
              <a:t> is a senior employee who sponsors and supports a less-experienced employee (a protégé). Successful mentors are good teachers. They present ideas clearly, listen well and empathize with protégés’ problems. As shown in Table 12.2, mentoring relationships serve both career functions and psychosocial functions. </a:t>
            </a:r>
          </a:p>
          <a:p>
            <a:pPr eaLnBrk="1" hangingPunct="1">
              <a:spcBef>
                <a:spcPct val="0"/>
              </a:spcBef>
            </a:pPr>
            <a:endParaRPr lang="en-US" dirty="0"/>
          </a:p>
          <a:p>
            <a:pPr eaLnBrk="1" hangingPunct="1">
              <a:spcBef>
                <a:spcPct val="0"/>
              </a:spcBef>
            </a:pPr>
            <a:r>
              <a:rPr lang="en-US" dirty="0"/>
              <a:t>Traditional informal mentoring relationships develop when leaders identify a less experienced, lower-level employee who appears to have potential for future development. The protégé will often be tested with a particularly challenging assignment. If he or she performs acceptably, the mentor will develop the relationship, informally showing the protégé how the organization really works outside its formal structures and procedures. </a:t>
            </a:r>
          </a:p>
          <a:p>
            <a:pPr eaLnBrk="1" hangingPunct="1">
              <a:spcBef>
                <a:spcPct val="0"/>
              </a:spcBef>
            </a:pPr>
            <a:endParaRPr lang="en-US" dirty="0"/>
          </a:p>
          <a:p>
            <a:pPr eaLnBrk="1" hangingPunct="1">
              <a:spcBef>
                <a:spcPct val="0"/>
              </a:spcBef>
            </a:pPr>
            <a:r>
              <a:rPr lang="en-US" dirty="0"/>
              <a:t>Why would a leader want to be a mentor? Many feel they have something to share with the younger generation and want to provide a legacy. Mentoring also provides unfiltered access to the attitudes of lower-ranking employees, and protégés can be an excellent source of early warning signals that identify potential organizational problems. </a:t>
            </a:r>
          </a:p>
          <a:p>
            <a:pPr eaLnBrk="1" hangingPunct="1">
              <a:spcBef>
                <a:spcPct val="0"/>
              </a:spcBef>
            </a:pPr>
            <a:endParaRPr lang="en-US" dirty="0"/>
          </a:p>
          <a:p>
            <a:pPr eaLnBrk="1" hangingPunct="1">
              <a:spcBef>
                <a:spcPct val="0"/>
              </a:spcBef>
            </a:pPr>
            <a:r>
              <a:rPr lang="en-US" dirty="0"/>
              <a:t>You might assume mentoring is valuable for objective outcomes like compensation and job performance, but research suggests the gains are primarily psychological. So, while mentoring can have an impact on career success, research shows that it’s not as important as ability and personality. </a:t>
            </a:r>
          </a:p>
          <a:p>
            <a:pPr eaLnBrk="1" hangingPunct="1">
              <a:spcBef>
                <a:spcPct val="0"/>
              </a:spcBef>
            </a:pPr>
            <a:endParaRPr lang="en-US" dirty="0"/>
          </a:p>
        </p:txBody>
      </p:sp>
      <p:sp>
        <p:nvSpPr>
          <p:cNvPr id="9728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374C7B-4229-4234-BEE2-C6E6ABC8D231}" type="slidenum">
              <a:rPr lang="en-US">
                <a:cs typeface="Arial" charset="0"/>
              </a:rPr>
              <a:pPr fontAlgn="base">
                <a:spcBef>
                  <a:spcPct val="0"/>
                </a:spcBef>
                <a:spcAft>
                  <a:spcPct val="0"/>
                </a:spcAft>
                <a:defRPr/>
              </a:pPr>
              <a:t>41</a:t>
            </a:fld>
            <a:endParaRPr lang="en-US">
              <a:cs typeface="Arial" charset="0"/>
            </a:endParaRPr>
          </a:p>
        </p:txBody>
      </p:sp>
    </p:spTree>
    <p:extLst>
      <p:ext uri="{BB962C8B-B14F-4D97-AF65-F5344CB8AC3E}">
        <p14:creationId xmlns:p14="http://schemas.microsoft.com/office/powerpoint/2010/main" val="95493350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bwMode="auto">
          <a:noFill/>
          <a:ln>
            <a:solidFill>
              <a:srgbClr val="000000"/>
            </a:solidFill>
            <a:miter lim="800000"/>
            <a:headEnd/>
            <a:tailEnd/>
          </a:ln>
        </p:spPr>
      </p:sp>
      <p:sp>
        <p:nvSpPr>
          <p:cNvPr id="993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Much of an organization’s success or failure is due to factors outside the influence of leadership. In many cases, success or failure is just a matter of being in the right or wrong place at a given time. </a:t>
            </a:r>
          </a:p>
          <a:p>
            <a:pPr eaLnBrk="1" hangingPunct="1">
              <a:spcBef>
                <a:spcPct val="0"/>
              </a:spcBef>
            </a:pPr>
            <a:endParaRPr lang="en-US" dirty="0"/>
          </a:p>
          <a:p>
            <a:pPr eaLnBrk="1" hangingPunct="1">
              <a:spcBef>
                <a:spcPct val="0"/>
              </a:spcBef>
            </a:pPr>
            <a:r>
              <a:rPr lang="en-US" dirty="0"/>
              <a:t>The </a:t>
            </a:r>
            <a:r>
              <a:rPr lang="en-US" i="1" dirty="0"/>
              <a:t>attribution theory of leadership </a:t>
            </a:r>
            <a:r>
              <a:rPr lang="en-US" dirty="0"/>
              <a:t>says leadership is merely an attribution people make about other individuals. Thus, we attribute to leaders intelligence, outgoing personality, strong verbal skills, aggressiveness, understanding and industriousness. At the organizational level, we tend to see leaders, rightly or wrongly, as responsible for extremely negative or extremely positive performance. </a:t>
            </a:r>
            <a:endParaRPr lang="en-US" sz="1800" dirty="0"/>
          </a:p>
          <a:p>
            <a:pPr eaLnBrk="1" hangingPunct="1">
              <a:spcBef>
                <a:spcPct val="0"/>
              </a:spcBef>
            </a:pPr>
            <a:endParaRPr lang="en-US" dirty="0"/>
          </a:p>
        </p:txBody>
      </p:sp>
      <p:sp>
        <p:nvSpPr>
          <p:cNvPr id="1013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DDE9E5-CCFC-42EE-B44C-E9D8A4793E4B}" type="slidenum">
              <a:rPr lang="en-US">
                <a:cs typeface="Arial" charset="0"/>
              </a:rPr>
              <a:pPr fontAlgn="base">
                <a:spcBef>
                  <a:spcPct val="0"/>
                </a:spcBef>
                <a:spcAft>
                  <a:spcPct val="0"/>
                </a:spcAft>
                <a:defRPr/>
              </a:pPr>
              <a:t>42</a:t>
            </a:fld>
            <a:endParaRPr lang="en-US">
              <a:cs typeface="Arial" charset="0"/>
            </a:endParaRPr>
          </a:p>
        </p:txBody>
      </p:sp>
    </p:spTree>
    <p:extLst>
      <p:ext uri="{BB962C8B-B14F-4D97-AF65-F5344CB8AC3E}">
        <p14:creationId xmlns:p14="http://schemas.microsoft.com/office/powerpoint/2010/main" val="42460261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bwMode="auto">
          <a:noFill/>
          <a:ln>
            <a:solidFill>
              <a:srgbClr val="000000"/>
            </a:solidFill>
            <a:miter lim="800000"/>
            <a:headEnd/>
            <a:tailEnd/>
          </a:ln>
        </p:spPr>
      </p:sp>
      <p:sp>
        <p:nvSpPr>
          <p:cNvPr id="993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b="1" kern="1200" baseline="0" dirty="0">
                <a:solidFill>
                  <a:schemeClr val="tx1"/>
                </a:solidFill>
                <a:latin typeface="+mn-lt"/>
                <a:ea typeface="+mn-ea"/>
                <a:cs typeface="+mn-cs"/>
              </a:rPr>
              <a:t>Table 12.3  Substitutes for and neutralizers of leadership</a:t>
            </a:r>
          </a:p>
          <a:p>
            <a:pPr eaLnBrk="1" hangingPunct="1">
              <a:spcBef>
                <a:spcPct val="0"/>
              </a:spcBef>
            </a:pPr>
            <a:endParaRPr lang="en-US" dirty="0"/>
          </a:p>
          <a:p>
            <a:pPr eaLnBrk="1" hangingPunct="1">
              <a:spcBef>
                <a:spcPct val="0"/>
              </a:spcBef>
            </a:pPr>
            <a:r>
              <a:rPr lang="en-US" dirty="0"/>
              <a:t>Data from numerous studies collectively demonstrate that, in many situations, whatever actions leaders exhibit are irrelevant. </a:t>
            </a:r>
          </a:p>
          <a:p>
            <a:pPr eaLnBrk="1" hangingPunct="1">
              <a:spcBef>
                <a:spcPct val="0"/>
              </a:spcBef>
            </a:pPr>
            <a:r>
              <a:rPr lang="en-US" dirty="0"/>
              <a:t>As shown here in Table 12.3, experience and training are among the substitutes that can replace the need for a leader’s support or ability to create structure. Organizational characteristics such as explicit formalized goals, rigid rules and procedures and cohesive work groups can also replace formal leadership, while indifference to organizational rewards can neutralize its effects. </a:t>
            </a:r>
            <a:r>
              <a:rPr lang="en-US" i="1" dirty="0"/>
              <a:t>Neutralizers</a:t>
            </a:r>
            <a:r>
              <a:rPr lang="en-US" dirty="0"/>
              <a:t> make it impossible for leader behaviour to make any difference to follower outcomes. Sometimes the difference between substitutes and neutralizers is fuzzy. </a:t>
            </a:r>
          </a:p>
          <a:p>
            <a:pPr eaLnBrk="1" hangingPunct="1">
              <a:spcBef>
                <a:spcPct val="0"/>
              </a:spcBef>
            </a:pPr>
            <a:endParaRPr lang="en-US" dirty="0"/>
          </a:p>
          <a:p>
            <a:pPr eaLnBrk="1" hangingPunct="1">
              <a:spcBef>
                <a:spcPct val="0"/>
              </a:spcBef>
            </a:pPr>
            <a:endParaRPr lang="en-US" dirty="0"/>
          </a:p>
        </p:txBody>
      </p:sp>
      <p:sp>
        <p:nvSpPr>
          <p:cNvPr id="1013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DDE9E5-CCFC-42EE-B44C-E9D8A4793E4B}" type="slidenum">
              <a:rPr lang="en-US">
                <a:cs typeface="Arial" charset="0"/>
              </a:rPr>
              <a:pPr fontAlgn="base">
                <a:spcBef>
                  <a:spcPct val="0"/>
                </a:spcBef>
                <a:spcAft>
                  <a:spcPct val="0"/>
                </a:spcAft>
                <a:defRPr/>
              </a:pPr>
              <a:t>43</a:t>
            </a:fld>
            <a:endParaRPr lang="en-US">
              <a:cs typeface="Arial" charset="0"/>
            </a:endParaRPr>
          </a:p>
        </p:txBody>
      </p:sp>
    </p:spTree>
    <p:extLst>
      <p:ext uri="{BB962C8B-B14F-4D97-AF65-F5344CB8AC3E}">
        <p14:creationId xmlns:p14="http://schemas.microsoft.com/office/powerpoint/2010/main" val="36477548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bwMode="auto">
          <a:noFill/>
          <a:ln>
            <a:solidFill>
              <a:srgbClr val="000000"/>
            </a:solidFill>
            <a:miter lim="800000"/>
            <a:headEnd/>
            <a:tailEnd/>
          </a:ln>
        </p:spPr>
      </p:sp>
      <p:sp>
        <p:nvSpPr>
          <p:cNvPr id="993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Today’s managers and employees are increasingly linked by online networks rather than geographic proximity. We propose that online leaders have to think carefully about what actions they want their digital messages to initiate. They confront unique challenges, the greatest of which appears to be developing and maintaining trust. </a:t>
            </a:r>
          </a:p>
          <a:p>
            <a:pPr eaLnBrk="1" hangingPunct="1">
              <a:spcBef>
                <a:spcPct val="0"/>
              </a:spcBef>
            </a:pPr>
            <a:endParaRPr lang="en-US" dirty="0"/>
          </a:p>
          <a:p>
            <a:pPr eaLnBrk="1" hangingPunct="1">
              <a:spcBef>
                <a:spcPct val="0"/>
              </a:spcBef>
            </a:pPr>
            <a:r>
              <a:rPr lang="en-US" i="1" dirty="0"/>
              <a:t>Identification-based trust</a:t>
            </a:r>
            <a:r>
              <a:rPr lang="en-US" dirty="0"/>
              <a:t>, based on a mutual understanding of each other’s intentions and appreciation of the other’s wants and desires, is particularly difficult to achieve without face-to-face interaction. And online negotiations can also be hindered because parties express lower levels of trust. We tentatively conclude that good leadership skills will soon include the abilities to communicate support, trust and inspiration through keyboarded words and accurately read emotions in others’ messages. </a:t>
            </a:r>
          </a:p>
          <a:p>
            <a:pPr eaLnBrk="1" hangingPunct="1">
              <a:spcBef>
                <a:spcPct val="0"/>
              </a:spcBef>
            </a:pPr>
            <a:endParaRPr lang="en-US" dirty="0"/>
          </a:p>
          <a:p>
            <a:pPr eaLnBrk="1" hangingPunct="1">
              <a:spcBef>
                <a:spcPct val="0"/>
              </a:spcBef>
            </a:pPr>
            <a:r>
              <a:rPr lang="en-US" dirty="0"/>
              <a:t>In electronic communication, writing skills are likely to become an extension of interpersonal skills. </a:t>
            </a:r>
          </a:p>
        </p:txBody>
      </p:sp>
      <p:sp>
        <p:nvSpPr>
          <p:cNvPr id="1013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DDE9E5-CCFC-42EE-B44C-E9D8A4793E4B}" type="slidenum">
              <a:rPr lang="en-US">
                <a:cs typeface="Arial" charset="0"/>
              </a:rPr>
              <a:pPr fontAlgn="base">
                <a:spcBef>
                  <a:spcPct val="0"/>
                </a:spcBef>
                <a:spcAft>
                  <a:spcPct val="0"/>
                </a:spcAft>
                <a:defRPr/>
              </a:pPr>
              <a:t>44</a:t>
            </a:fld>
            <a:endParaRPr lang="en-US">
              <a:cs typeface="Arial" charset="0"/>
            </a:endParaRPr>
          </a:p>
        </p:txBody>
      </p:sp>
    </p:spTree>
    <p:extLst>
      <p:ext uri="{BB962C8B-B14F-4D97-AF65-F5344CB8AC3E}">
        <p14:creationId xmlns:p14="http://schemas.microsoft.com/office/powerpoint/2010/main" val="252403430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bwMode="auto">
          <a:noFill/>
          <a:ln>
            <a:solidFill>
              <a:srgbClr val="000000"/>
            </a:solidFill>
            <a:miter lim="800000"/>
            <a:headEnd/>
            <a:tailEnd/>
          </a:ln>
        </p:spPr>
      </p:sp>
      <p:sp>
        <p:nvSpPr>
          <p:cNvPr id="993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The process that organizations go through to fill management positions is essentially an exercise in trying to identify individuals who will be effective leaders. You might begin by reviewing the specific requirements for the position such as knowledge, skills and abilities that are needed to do the job effectively. Personality tests can identify traits associated with leadership</a:t>
            </a:r>
            <a:r>
              <a:rPr lang="en-US" baseline="0" dirty="0"/>
              <a:t> – </a:t>
            </a:r>
            <a:r>
              <a:rPr lang="en-US" dirty="0"/>
              <a:t>extraversion, conscientiousness and openness to experience. Also,</a:t>
            </a:r>
            <a:r>
              <a:rPr lang="en-US" baseline="0" dirty="0"/>
              <a:t> c</a:t>
            </a:r>
            <a:r>
              <a:rPr lang="en-US" dirty="0"/>
              <a:t>andidates with high emotional intelligence should have an advantage, especially in situations requiring transformational leadership. Experience is a poor predictor of leader effectiveness, but situation-specific experience is relevant. </a:t>
            </a:r>
          </a:p>
          <a:p>
            <a:pPr eaLnBrk="1" hangingPunct="1">
              <a:spcBef>
                <a:spcPct val="0"/>
              </a:spcBef>
            </a:pPr>
            <a:endParaRPr lang="en-US" dirty="0"/>
          </a:p>
          <a:p>
            <a:pPr eaLnBrk="1" hangingPunct="1">
              <a:spcBef>
                <a:spcPct val="0"/>
              </a:spcBef>
            </a:pPr>
            <a:r>
              <a:rPr lang="en-US" dirty="0"/>
              <a:t>In addition, it’s important to plan for a change in leadership.</a:t>
            </a:r>
          </a:p>
        </p:txBody>
      </p:sp>
      <p:sp>
        <p:nvSpPr>
          <p:cNvPr id="1013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DDE9E5-CCFC-42EE-B44C-E9D8A4793E4B}" type="slidenum">
              <a:rPr lang="en-US">
                <a:cs typeface="Arial" charset="0"/>
              </a:rPr>
              <a:pPr fontAlgn="base">
                <a:spcBef>
                  <a:spcPct val="0"/>
                </a:spcBef>
                <a:spcAft>
                  <a:spcPct val="0"/>
                </a:spcAft>
                <a:defRPr/>
              </a:pPr>
              <a:t>45</a:t>
            </a:fld>
            <a:endParaRPr lang="en-US">
              <a:cs typeface="Arial" charset="0"/>
            </a:endParaRPr>
          </a:p>
        </p:txBody>
      </p:sp>
    </p:spTree>
    <p:extLst>
      <p:ext uri="{BB962C8B-B14F-4D97-AF65-F5344CB8AC3E}">
        <p14:creationId xmlns:p14="http://schemas.microsoft.com/office/powerpoint/2010/main" val="16123916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bwMode="auto">
          <a:noFill/>
          <a:ln>
            <a:solidFill>
              <a:srgbClr val="000000"/>
            </a:solidFill>
            <a:miter lim="800000"/>
            <a:headEnd/>
            <a:tailEnd/>
          </a:ln>
        </p:spPr>
      </p:sp>
      <p:sp>
        <p:nvSpPr>
          <p:cNvPr id="99330"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sz="1200" kern="1200" dirty="0">
                <a:solidFill>
                  <a:schemeClr val="tx1"/>
                </a:solidFill>
                <a:effectLst/>
                <a:latin typeface="+mn-lt"/>
                <a:ea typeface="+mn-ea"/>
                <a:cs typeface="+mn-cs"/>
              </a:rPr>
              <a:t>Billions are spent on leadership training and development every year. Here are some things management can do to get the maximum effect from their leadership-training budgets: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Leadership training is likely to be more successful with individuals who are high self-monitors than with low self-monitors. Second, organizations can teach implementation skills. We also can teach skills such as trust building, mentoring and situational-analysis skills. There is evidence suggesting that behavioural training through modelling exercises can increase an individual’s ability to exhibit charismatic leadership qualities. Recent research also indicates that leaders should engage in regularly reviewing their leadership after key organizational events as part of their development. Finally, leaders can be trained in transformational leadership skills that have bottom-line results.</a:t>
            </a:r>
          </a:p>
        </p:txBody>
      </p:sp>
      <p:sp>
        <p:nvSpPr>
          <p:cNvPr id="1013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DDE9E5-CCFC-42EE-B44C-E9D8A4793E4B}" type="slidenum">
              <a:rPr lang="en-US">
                <a:cs typeface="Arial" charset="0"/>
              </a:rPr>
              <a:pPr fontAlgn="base">
                <a:spcBef>
                  <a:spcPct val="0"/>
                </a:spcBef>
                <a:spcAft>
                  <a:spcPct val="0"/>
                </a:spcAft>
                <a:defRPr/>
              </a:pPr>
              <a:t>46</a:t>
            </a:fld>
            <a:endParaRPr lang="en-US">
              <a:cs typeface="Arial" charset="0"/>
            </a:endParaRPr>
          </a:p>
        </p:txBody>
      </p:sp>
    </p:spTree>
    <p:extLst>
      <p:ext uri="{BB962C8B-B14F-4D97-AF65-F5344CB8AC3E}">
        <p14:creationId xmlns:p14="http://schemas.microsoft.com/office/powerpoint/2010/main" val="12919555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bwMode="auto">
          <a:noFill/>
          <a:ln>
            <a:solidFill>
              <a:srgbClr val="000000"/>
            </a:solidFill>
            <a:miter lim="800000"/>
            <a:headEnd/>
            <a:tailEnd/>
          </a:ln>
        </p:spPr>
      </p:sp>
      <p:sp>
        <p:nvSpPr>
          <p:cNvPr id="109570"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sz="1200" kern="1200" dirty="0">
                <a:solidFill>
                  <a:schemeClr val="tx1"/>
                </a:solidFill>
                <a:effectLst/>
                <a:latin typeface="+mn-lt"/>
                <a:ea typeface="+mn-ea"/>
                <a:cs typeface="+mn-cs"/>
              </a:rPr>
              <a:t>In</a:t>
            </a:r>
            <a:r>
              <a:rPr lang="en-US" sz="1200" kern="1200" baseline="0" dirty="0">
                <a:solidFill>
                  <a:schemeClr val="tx1"/>
                </a:solidFill>
                <a:effectLst/>
                <a:latin typeface="+mn-lt"/>
                <a:ea typeface="+mn-ea"/>
                <a:cs typeface="+mn-cs"/>
              </a:rPr>
              <a:t> summary, l</a:t>
            </a:r>
            <a:r>
              <a:rPr lang="en-US" sz="1200" kern="1200" dirty="0">
                <a:solidFill>
                  <a:schemeClr val="tx1"/>
                </a:solidFill>
                <a:effectLst/>
                <a:latin typeface="+mn-lt"/>
                <a:ea typeface="+mn-ea"/>
                <a:cs typeface="+mn-cs"/>
              </a:rPr>
              <a:t>eadership plays a central part in understanding group behaviour, because it’s the leader who usually directs us towards our goals. Knowing what makes a good leader should thus be valuable in improving group performance. The early search for a set of universal leadership traits failed. However, recent efforts using the Big Five personality framework show strong and consistent relationships between leadership and extraversion, conscientiousness and openness to experience. The behavioural approach’s major contribution was narrowing leadership into task-oriented (initiating structure) and people-oriented (consideration) styles. By considering the situation in which the leader operates, contingency theories promised to improve on the behavioural approach, but only LPC theory has fared well in leadership research. Research on charismatic and transformational leadership has made major contributions to our understanding of leadership effectiveness.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Specific implications for managers are below:</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For management positions, hire candidates who exhibit transformational leadership qualities and who have demonstrated vision and charisma.</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Tests and interviews can help you identify people with leadership qualities.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Hire candidates whom you believe are ethical and trustworthy for management roles and train current managers in your organization’s ethical standards in order to increase leadership effectiveness.</a:t>
            </a:r>
          </a:p>
        </p:txBody>
      </p:sp>
      <p:sp>
        <p:nvSpPr>
          <p:cNvPr id="11161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F83BF8D-6D9E-40AA-9B6E-AD3D39A514C9}" type="slidenum">
              <a:rPr lang="en-US">
                <a:cs typeface="Arial" charset="0"/>
              </a:rPr>
              <a:pPr fontAlgn="base">
                <a:spcBef>
                  <a:spcPct val="0"/>
                </a:spcBef>
                <a:spcAft>
                  <a:spcPct val="0"/>
                </a:spcAft>
                <a:defRPr/>
              </a:pPr>
              <a:t>47</a:t>
            </a:fld>
            <a:endParaRPr lang="en-US">
              <a:cs typeface="Arial" charset="0"/>
            </a:endParaRPr>
          </a:p>
        </p:txBody>
      </p:sp>
    </p:spTree>
    <p:extLst>
      <p:ext uri="{BB962C8B-B14F-4D97-AF65-F5344CB8AC3E}">
        <p14:creationId xmlns:p14="http://schemas.microsoft.com/office/powerpoint/2010/main" val="12279512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bwMode="auto">
          <a:noFill/>
          <a:ln>
            <a:solidFill>
              <a:srgbClr val="000000"/>
            </a:solidFill>
            <a:miter lim="800000"/>
            <a:headEnd/>
            <a:tailEnd/>
          </a:ln>
        </p:spPr>
      </p:sp>
      <p:sp>
        <p:nvSpPr>
          <p:cNvPr id="109570" name="Notes Placeholder 2"/>
          <p:cNvSpPr>
            <a:spLocks noGrp="1"/>
          </p:cNvSpPr>
          <p:nvPr>
            <p:ph type="body" idx="1"/>
          </p:nvPr>
        </p:nvSpPr>
        <p:spPr bwMode="auto">
          <a:noFill/>
        </p:spPr>
        <p:txBody>
          <a:bodyPr wrap="square" numCol="1" anchor="t" anchorCtr="0" compatLnSpc="1">
            <a:prstTxWarp prst="textNoShape">
              <a:avLst/>
            </a:prstTxWarp>
          </a:bodyPr>
          <a:lstStyle/>
          <a:p>
            <a:pPr lvl="0"/>
            <a:r>
              <a:rPr lang="en-US" sz="1200" kern="1200" dirty="0">
                <a:solidFill>
                  <a:schemeClr val="tx1"/>
                </a:solidFill>
                <a:effectLst/>
                <a:latin typeface="+mn-lt"/>
                <a:ea typeface="+mn-ea"/>
                <a:cs typeface="+mn-cs"/>
              </a:rPr>
              <a:t>In addition, managers should:</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Seek to develop trusting relationships with followers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because, as organizations have become less stable and predictable, strong bonds of trust are replacing bureaucratic rules in defining expectations and relationships.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Consider investing in leadership training such as formal courses, workshops, rotating job responsibilities, coaching and mentoring.</a:t>
            </a:r>
          </a:p>
          <a:p>
            <a:pPr lvl="0"/>
            <a:r>
              <a:rPr lang="en-US" sz="1200" kern="1200" dirty="0">
                <a:solidFill>
                  <a:schemeClr val="tx1"/>
                </a:solidFill>
                <a:effectLst/>
                <a:latin typeface="+mn-lt"/>
                <a:ea typeface="+mn-ea"/>
                <a:cs typeface="+mn-cs"/>
              </a:rPr>
              <a:t> </a:t>
            </a:r>
          </a:p>
        </p:txBody>
      </p:sp>
      <p:sp>
        <p:nvSpPr>
          <p:cNvPr id="11161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F83BF8D-6D9E-40AA-9B6E-AD3D39A514C9}" type="slidenum">
              <a:rPr lang="en-US">
                <a:cs typeface="Arial" charset="0"/>
              </a:rPr>
              <a:pPr fontAlgn="base">
                <a:spcBef>
                  <a:spcPct val="0"/>
                </a:spcBef>
                <a:spcAft>
                  <a:spcPct val="0"/>
                </a:spcAft>
                <a:defRPr/>
              </a:pPr>
              <a:t>48</a:t>
            </a:fld>
            <a:endParaRPr lang="en-US">
              <a:cs typeface="Arial" charset="0"/>
            </a:endParaRPr>
          </a:p>
        </p:txBody>
      </p:sp>
    </p:spTree>
    <p:extLst>
      <p:ext uri="{BB962C8B-B14F-4D97-AF65-F5344CB8AC3E}">
        <p14:creationId xmlns:p14="http://schemas.microsoft.com/office/powerpoint/2010/main" val="4270080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680" y="609600"/>
            <a:ext cx="824484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106680" y="3886199"/>
            <a:ext cx="8244840" cy="1529081"/>
          </a:xfrm>
        </p:spPr>
        <p:txBody>
          <a:bodyPr anchor="t">
            <a:noAutofit/>
          </a:bodyPr>
          <a:lstStyle>
            <a:lvl1pPr marL="0" indent="0" algn="l">
              <a:buNone/>
              <a:defRPr sz="4800">
                <a:solidFill>
                  <a:schemeClr val="accent4"/>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6" name="Slide Number Placeholder 5"/>
          <p:cNvSpPr>
            <a:spLocks noGrp="1"/>
          </p:cNvSpPr>
          <p:nvPr>
            <p:ph type="sldNum" sz="quarter" idx="12"/>
          </p:nvPr>
        </p:nvSpPr>
        <p:spPr>
          <a:xfrm>
            <a:off x="8477250" y="5562600"/>
            <a:ext cx="666750" cy="478790"/>
          </a:xfrm>
        </p:spPr>
        <p:txBody>
          <a:bodyPr/>
          <a:lstStyle/>
          <a:p>
            <a:pPr>
              <a:defRPr/>
            </a:pPr>
            <a:r>
              <a:rPr lang="en-US" dirty="0"/>
              <a:t>12-</a:t>
            </a:r>
            <a:fld id="{B57D71A8-1B52-432A-A6FB-E6EFAD3C9134}"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18160" y="274638"/>
            <a:ext cx="8107680" cy="1143000"/>
          </a:xfrm>
        </p:spPr>
        <p:txBody>
          <a:bodyPr/>
          <a:lstStyle>
            <a:lvl1pPr algn="ctr">
              <a:defRPr sz="4400">
                <a:solidFill>
                  <a:srgbClr val="007FA3"/>
                </a:solidFill>
              </a:defRPr>
            </a:lvl1pPr>
          </a:lstStyle>
          <a:p>
            <a:r>
              <a:rPr lang="en-US" dirty="0"/>
              <a:t>Click to edit Master title style</a:t>
            </a:r>
          </a:p>
        </p:txBody>
      </p:sp>
      <p:sp>
        <p:nvSpPr>
          <p:cNvPr id="3" name="Content Placeholder 2"/>
          <p:cNvSpPr>
            <a:spLocks noGrp="1"/>
          </p:cNvSpPr>
          <p:nvPr>
            <p:ph idx="1"/>
          </p:nvPr>
        </p:nvSpPr>
        <p:spPr>
          <a:xfrm>
            <a:off x="401120" y="1654864"/>
            <a:ext cx="8107680" cy="4983162"/>
          </a:xfrm>
        </p:spPr>
        <p:txBody>
          <a:bodyPr/>
          <a:lstStyle>
            <a:lvl1pPr marL="449263" indent="-334963">
              <a:buClr>
                <a:schemeClr val="tx1"/>
              </a:buClr>
              <a:buFont typeface="Arial" pitchFamily="34" charset="0"/>
              <a:buChar char="•"/>
              <a:defRPr sz="2800">
                <a:solidFill>
                  <a:schemeClr val="tx1"/>
                </a:solidFill>
              </a:defRPr>
            </a:lvl1pPr>
            <a:lvl2pPr marL="768350" indent="-319088">
              <a:buClr>
                <a:schemeClr val="tx1"/>
              </a:buClr>
              <a:buFont typeface="Calibri" pitchFamily="34" charset="0"/>
              <a:buChar char="–"/>
              <a:defRPr sz="2800">
                <a:solidFill>
                  <a:schemeClr val="tx1"/>
                </a:solidFill>
              </a:defRPr>
            </a:lvl2pPr>
            <a:lvl3pPr>
              <a:buClr>
                <a:schemeClr val="tx1"/>
              </a:buClr>
              <a:buFont typeface="Wingdings" pitchFamily="2" charset="2"/>
              <a:buChar char="§"/>
              <a:defRPr sz="2800">
                <a:solidFill>
                  <a:schemeClr val="tx1"/>
                </a:solidFill>
              </a:defRPr>
            </a:lvl3pPr>
            <a:lvl4pPr>
              <a:buClr>
                <a:schemeClr val="tx1"/>
              </a:buClr>
              <a:defRPr sz="2800"/>
            </a:lvl4pPr>
            <a:lvl5pPr>
              <a:buClr>
                <a:schemeClr val="tx1"/>
              </a:buCl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a:xfrm>
            <a:off x="8477250" y="5687060"/>
            <a:ext cx="666750" cy="452120"/>
          </a:xfrm>
        </p:spPr>
        <p:txBody>
          <a:bodyPr/>
          <a:lstStyle/>
          <a:p>
            <a:pPr>
              <a:defRPr/>
            </a:pPr>
            <a:r>
              <a:rPr lang="en-US" dirty="0"/>
              <a:t>12-</a:t>
            </a:r>
            <a:fld id="{50367232-8522-46E5-AF57-0809B64CC6EF}" type="slidenum">
              <a:rPr lang="en-US" smtClean="0"/>
              <a:pPr>
                <a:defRPr/>
              </a:pPr>
              <a:t>‹#›</a:t>
            </a:fld>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left)">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22" presetClass="entr" presetSubtype="8"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Slide Number Placeholder 5"/>
          <p:cNvSpPr>
            <a:spLocks noGrp="1"/>
          </p:cNvSpPr>
          <p:nvPr>
            <p:ph type="sldNum" sz="quarter" idx="12"/>
          </p:nvPr>
        </p:nvSpPr>
        <p:spPr/>
        <p:txBody>
          <a:bodyPr/>
          <a:lstStyle/>
          <a:p>
            <a:pPr>
              <a:defRPr/>
            </a:pPr>
            <a:fld id="{97FC2653-0CAD-485B-BCEF-F413B74B3D2B}"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p:cNvSpPr>
            <a:spLocks noGrp="1"/>
          </p:cNvSpPr>
          <p:nvPr>
            <p:ph type="sldNum" sz="quarter" idx="12"/>
          </p:nvPr>
        </p:nvSpPr>
        <p:spPr/>
        <p:txBody>
          <a:bodyPr/>
          <a:lstStyle/>
          <a:p>
            <a:pPr>
              <a:defRPr/>
            </a:pPr>
            <a:fld id="{263B1B5D-E0CB-4749-B439-BF01F4A8466F}"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lstStyle/>
          <a:p>
            <a:pPr>
              <a:defRPr/>
            </a:pPr>
            <a:fld id="{077BE333-85B5-4992-B002-6FDB9FCDD9D3}"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Slide Number Placeholder 4"/>
          <p:cNvSpPr>
            <a:spLocks noGrp="1"/>
          </p:cNvSpPr>
          <p:nvPr>
            <p:ph type="sldNum" sz="quarter" idx="12"/>
          </p:nvPr>
        </p:nvSpPr>
        <p:spPr/>
        <p:txBody>
          <a:bodyPr/>
          <a:lstStyle/>
          <a:p>
            <a:pPr>
              <a:defRPr/>
            </a:pPr>
            <a:fld id="{AC7E1F8C-6301-4CF7-B1EE-967D6A393307}" type="slidenum">
              <a:rPr lang="en-US" smtClean="0"/>
              <a:pPr>
                <a:defRPr/>
              </a:pPr>
              <a:t>‹#›</a:t>
            </a:fld>
            <a:endParaRPr lang="en-US"/>
          </a:p>
        </p:txBody>
      </p:sp>
      <p:sp>
        <p:nvSpPr>
          <p:cNvPr id="6" name="TextBox 5"/>
          <p:cNvSpPr txBox="1"/>
          <p:nvPr/>
        </p:nvSpPr>
        <p:spPr>
          <a:xfrm>
            <a:off x="2240280" y="6423074"/>
            <a:ext cx="4297680" cy="646331"/>
          </a:xfrm>
          <a:prstGeom prst="rect">
            <a:avLst/>
          </a:prstGeom>
          <a:noFill/>
        </p:spPr>
        <p:txBody>
          <a:bodyPr wrap="square" rtlCol="0">
            <a:spAutoFit/>
          </a:bodyPr>
          <a:lstStyle/>
          <a:p>
            <a:pPr marL="0" marR="0" indent="0" algn="ctr" defTabSz="457200" rtl="0" eaLnBrk="1" fontAlgn="base" latinLnBrk="0" hangingPunct="1">
              <a:lnSpc>
                <a:spcPct val="100000"/>
              </a:lnSpc>
              <a:spcBef>
                <a:spcPct val="0"/>
              </a:spcBef>
              <a:spcAft>
                <a:spcPct val="0"/>
              </a:spcAft>
              <a:buClrTx/>
              <a:buSzTx/>
              <a:buFontTx/>
              <a:buNone/>
              <a:tabLst/>
              <a:defRPr/>
            </a:pPr>
            <a:r>
              <a:rPr lang="en-US" sz="1200" b="1" kern="1200" dirty="0">
                <a:solidFill>
                  <a:schemeClr val="tx1"/>
                </a:solidFill>
                <a:effectLst/>
                <a:latin typeface="Arial" charset="0"/>
                <a:ea typeface="ＭＳ Ｐゴシック" pitchFamily="34" charset="-128"/>
                <a:cs typeface="+mn-cs"/>
              </a:rPr>
              <a:t>Copyright © 2015 Pearson Education, Inc. </a:t>
            </a:r>
            <a:endParaRPr lang="en-US" sz="1200" kern="1200" dirty="0">
              <a:solidFill>
                <a:schemeClr val="tx1"/>
              </a:solidFill>
              <a:effectLst/>
              <a:latin typeface="Arial" charset="0"/>
              <a:ea typeface="ＭＳ Ｐゴシック" pitchFamily="34" charset="-128"/>
              <a:cs typeface="+mn-cs"/>
            </a:endParaRPr>
          </a:p>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CDE15E2A-A5D9-4305-8F6F-F95A293B4811}"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pPr>
              <a:defRPr/>
            </a:pPr>
            <a:fld id="{E347519D-EF7E-429D-828A-46DBCC4D7816}" type="slidenum">
              <a:rPr lang="en-US" smtClean="0"/>
              <a:pPr>
                <a:defRPr/>
              </a:pPr>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Slide Number Placeholder 8"/>
          <p:cNvSpPr>
            <a:spLocks noGrp="1"/>
          </p:cNvSpPr>
          <p:nvPr>
            <p:ph type="sldNum" sz="quarter" idx="11"/>
          </p:nvPr>
        </p:nvSpPr>
        <p:spPr/>
        <p:txBody>
          <a:bodyPr/>
          <a:lstStyle/>
          <a:p>
            <a:pPr>
              <a:defRPr/>
            </a:pPr>
            <a:fld id="{B180E530-4E85-4565-AF24-C00096705B88}" type="slidenum">
              <a:rPr lang="en-US" smtClean="0"/>
              <a:pPr>
                <a:defRPr/>
              </a:pPr>
              <a:t>‹#›</a:t>
            </a:fld>
            <a:endParaRPr lang="en-US"/>
          </a:p>
        </p:txBody>
      </p:sp>
      <p:sp>
        <p:nvSpPr>
          <p:cNvPr id="10" name="Footer Placeholder 9"/>
          <p:cNvSpPr>
            <a:spLocks noGrp="1"/>
          </p:cNvSpPr>
          <p:nvPr>
            <p:ph type="ftr" sz="quarter" idx="12"/>
          </p:nvPr>
        </p:nvSpPr>
        <p:spPr>
          <a:xfrm rot="16200000">
            <a:off x="7083991" y="3545839"/>
            <a:ext cx="3373121" cy="365762"/>
          </a:xfrm>
          <a:prstGeom prst="rect">
            <a:avLst/>
          </a:prstGeom>
        </p:spPr>
        <p:txBody>
          <a:bodyPr/>
          <a:lstStyle/>
          <a:p>
            <a:pPr>
              <a:defRPr/>
            </a:pPr>
            <a:r>
              <a:rPr lang="en-US"/>
              <a:t>Copyright © 2013 Pearson Education, Inc. publishing as Prentice Hall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a:xfrm rot="16200000">
            <a:off x="7083991" y="3545839"/>
            <a:ext cx="3373121" cy="365762"/>
          </a:xfrm>
          <a:prstGeom prst="rect">
            <a:avLst/>
          </a:prstGeom>
        </p:spPr>
        <p:txBody>
          <a:bodyPr/>
          <a:lstStyle/>
          <a:p>
            <a:pPr>
              <a:defRPr/>
            </a:pPr>
            <a:r>
              <a:rPr lang="en-US"/>
              <a:t>Copyright © 2013 Pearson Education, Inc. publishing as Prentice Hall</a:t>
            </a:r>
          </a:p>
        </p:txBody>
      </p:sp>
      <p:sp>
        <p:nvSpPr>
          <p:cNvPr id="6" name="Slide Number Placeholder 5"/>
          <p:cNvSpPr>
            <a:spLocks noGrp="1"/>
          </p:cNvSpPr>
          <p:nvPr>
            <p:ph type="sldNum" sz="quarter" idx="12"/>
          </p:nvPr>
        </p:nvSpPr>
        <p:spPr/>
        <p:txBody>
          <a:bodyPr/>
          <a:lstStyle/>
          <a:p>
            <a:pPr>
              <a:defRPr/>
            </a:pPr>
            <a:fld id="{EC22D14A-EBF6-46A5-9ABA-C5A3D93C7C9D}"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a:xfrm rot="16200000">
            <a:off x="7083991" y="3545839"/>
            <a:ext cx="3373121" cy="365762"/>
          </a:xfrm>
          <a:prstGeom prst="rect">
            <a:avLst/>
          </a:prstGeom>
        </p:spPr>
        <p:txBody>
          <a:bodyPr/>
          <a:lstStyle/>
          <a:p>
            <a:pPr>
              <a:defRPr/>
            </a:pPr>
            <a:r>
              <a:rPr lang="en-US"/>
              <a:t>Copyright © 2013 Pearson Education, Inc. publishing as Prentice Hall</a:t>
            </a:r>
          </a:p>
        </p:txBody>
      </p:sp>
      <p:sp>
        <p:nvSpPr>
          <p:cNvPr id="6" name="Slide Number Placeholder 5"/>
          <p:cNvSpPr>
            <a:spLocks noGrp="1"/>
          </p:cNvSpPr>
          <p:nvPr>
            <p:ph type="sldNum" sz="quarter" idx="12"/>
          </p:nvPr>
        </p:nvSpPr>
        <p:spPr/>
        <p:txBody>
          <a:bodyPr/>
          <a:lstStyle/>
          <a:p>
            <a:pPr>
              <a:defRPr/>
            </a:pPr>
            <a:fld id="{EB913F2D-9AB9-48A4-9359-5F0EEE13BA0D}"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4256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4453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53357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571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33932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4221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04653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91723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04565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35298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2E0EC-7068-4713-82B5-AF8F472F512C}" type="datetimeFigureOut">
              <a:rPr lang="en-GB" smtClean="0">
                <a:solidFill>
                  <a:prstClr val="black">
                    <a:tint val="75000"/>
                  </a:prstClr>
                </a:solidFill>
              </a:rPr>
              <a:pPr/>
              <a:t>03/07/2020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39D4D7C-F8D0-4A1A-B7D2-3E31B357D5E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68218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solidFill>
                <a:prstClr val="black">
                  <a:tint val="75000"/>
                </a:prstClr>
              </a:solidFill>
            </a:endParaRPr>
          </a:p>
        </p:txBody>
      </p:sp>
      <p:sp>
        <p:nvSpPr>
          <p:cNvPr id="4" name="Date Placeholder 3"/>
          <p:cNvSpPr>
            <a:spLocks noGrp="1"/>
          </p:cNvSpPr>
          <p:nvPr>
            <p:ph type="dt" sz="half" idx="11"/>
          </p:nvPr>
        </p:nvSpPr>
        <p:spPr/>
        <p:txBody>
          <a:bodyPr/>
          <a:lstStyle/>
          <a:p>
            <a:fld id="{A9DF6EFB-3F44-496C-A842-1E0B3D3B975A}" type="datetimeFigureOut">
              <a:rPr lang="en-US" smtClean="0">
                <a:solidFill>
                  <a:prstClr val="black">
                    <a:tint val="75000"/>
                  </a:prstClr>
                </a:solidFill>
              </a:rPr>
              <a:pPr/>
              <a:t>7/3/2020</a:t>
            </a:fld>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200B2350-5261-4F5C-9DF5-EF0D264FC8D2}" type="slidenum">
              <a:rPr lang="en-US" smtClean="0">
                <a:solidFill>
                  <a:prstClr val="black">
                    <a:tint val="75000"/>
                  </a:prstClr>
                </a:solidFill>
              </a:rPr>
              <a:pPr/>
              <a:t>‹#›</a:t>
            </a:fld>
            <a:endParaRPr lang="en-US" dirty="0">
              <a:solidFill>
                <a:prstClr val="black">
                  <a:tint val="75000"/>
                </a:prstClr>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algn="r" defTabSz="914400" fontAlgn="auto">
              <a:spcBef>
                <a:spcPts val="0"/>
              </a:spcBef>
              <a:spcAft>
                <a:spcPts val="0"/>
              </a:spcAft>
              <a:defRPr/>
            </a:pPr>
            <a:r>
              <a:rPr lang="en-US" altLang="en-US" sz="800" b="1" dirty="0">
                <a:solidFill>
                  <a:prstClr val="black"/>
                </a:solidFill>
                <a:latin typeface="Arial" pitchFamily="34" charset="0"/>
                <a:ea typeface="Verdana" panose="020B0604030504040204" pitchFamily="34" charset="0"/>
                <a:cs typeface="Arial" pitchFamily="34" charset="0"/>
              </a:rPr>
              <a:t>Copyright © 2017, 2013 Pearson education, Inc. All Rights Reserved</a:t>
            </a:r>
          </a:p>
        </p:txBody>
      </p:sp>
    </p:spTree>
    <p:extLst>
      <p:ext uri="{BB962C8B-B14F-4D97-AF65-F5344CB8AC3E}">
        <p14:creationId xmlns:p14="http://schemas.microsoft.com/office/powerpoint/2010/main" val="2981062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r>
              <a:rPr lang="en-US"/>
              <a:t>5-</a:t>
            </a:r>
            <a:fld id="{9359761C-B256-4255-8A81-6A5352E8BDEA}" type="slidenum">
              <a:rPr lang="en-US" smtClean="0"/>
              <a:pPr>
                <a:defRPr/>
              </a:pPr>
              <a:t>‹#›</a:t>
            </a:fld>
            <a:endParaRPr lang="en-US"/>
          </a:p>
        </p:txBody>
      </p:sp>
      <p:sp>
        <p:nvSpPr>
          <p:cNvPr id="7" name="TextBox 6"/>
          <p:cNvSpPr txBox="1"/>
          <p:nvPr userDrawn="1"/>
        </p:nvSpPr>
        <p:spPr>
          <a:xfrm>
            <a:off x="1600200" y="6429345"/>
            <a:ext cx="7162800" cy="215444"/>
          </a:xfrm>
          <a:prstGeom prst="rect">
            <a:avLst/>
          </a:prstGeom>
          <a:noFill/>
        </p:spPr>
        <p:txBody>
          <a:bodyPr wrap="square" rtlCol="0">
            <a:spAutoFit/>
          </a:bodyPr>
          <a:lstStyle/>
          <a:p>
            <a:pPr algn="r" defTabSz="914400" fontAlgn="auto">
              <a:spcBef>
                <a:spcPts val="0"/>
              </a:spcBef>
              <a:spcAft>
                <a:spcPts val="0"/>
              </a:spcAft>
              <a:defRPr/>
            </a:pPr>
            <a:r>
              <a:rPr lang="en-US" altLang="en-US" sz="800" b="1" dirty="0">
                <a:solidFill>
                  <a:prstClr val="black"/>
                </a:solidFill>
                <a:latin typeface="Arial" pitchFamily="34" charset="0"/>
                <a:ea typeface="Verdana" panose="020B0604030504040204" pitchFamily="34" charset="0"/>
                <a:cs typeface="Arial" pitchFamily="34" charset="0"/>
              </a:rPr>
              <a:t>Copyright © 2017, 2013 Pearson education, Inc. All Rights Reserved</a:t>
            </a:r>
          </a:p>
        </p:txBody>
      </p:sp>
    </p:spTree>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hf hdr="0" dt="0"/>
  <p:txStyles>
    <p:titleStyle>
      <a:lvl1pPr algn="l" defTabSz="914400" rtl="0" eaLnBrk="1" latinLnBrk="0" hangingPunct="1">
        <a:spcBef>
          <a:spcPct val="0"/>
        </a:spcBef>
        <a:buNone/>
        <a:defRPr sz="4600" b="1" kern="1200" cap="none" spc="-100" baseline="0">
          <a:ln>
            <a:noFill/>
          </a:ln>
          <a:solidFill>
            <a:srgbClr val="007FA3"/>
          </a:solidFill>
          <a:effectLst/>
          <a:latin typeface="+mn-lt"/>
          <a:ea typeface="+mj-ea"/>
          <a:cs typeface="+mj-cs"/>
        </a:defRPr>
      </a:lvl1pPr>
    </p:titleStyle>
    <p:bodyStyle>
      <a:lvl1pPr marL="342900" indent="-228600" algn="l" defTabSz="914400" rtl="0" eaLnBrk="1" latinLnBrk="0" hangingPunct="1">
        <a:spcBef>
          <a:spcPct val="20000"/>
        </a:spcBef>
        <a:buClr>
          <a:schemeClr val="accent1"/>
        </a:buClr>
        <a:buFont typeface="Wingdings" panose="05000000000000000000" pitchFamily="2" charset="2"/>
        <a:buChar char="Ø"/>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Wingdings" panose="05000000000000000000" pitchFamily="2" charset="2"/>
        <a:buChar char="Ø"/>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Wingdings" panose="05000000000000000000" pitchFamily="2" charset="2"/>
        <a:buChar char="Ø"/>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fontAlgn="auto">
              <a:spcBef>
                <a:spcPts val="0"/>
              </a:spcBef>
              <a:spcAft>
                <a:spcPts val="0"/>
              </a:spcAft>
            </a:pPr>
            <a:fld id="{FCD2E0EC-7068-4713-82B5-AF8F472F512C}" type="datetimeFigureOut">
              <a:rPr lang="en-GB" smtClean="0">
                <a:solidFill>
                  <a:prstClr val="black">
                    <a:tint val="75000"/>
                  </a:prstClr>
                </a:solidFill>
                <a:latin typeface="Calibri"/>
                <a:ea typeface="ＭＳ Ｐゴシック" pitchFamily="34" charset="-128"/>
              </a:rPr>
              <a:pPr defTabSz="914400" fontAlgn="auto">
                <a:spcBef>
                  <a:spcPts val="0"/>
                </a:spcBef>
                <a:spcAft>
                  <a:spcPts val="0"/>
                </a:spcAft>
              </a:pPr>
              <a:t>03/07/2020</a:t>
            </a:fld>
            <a:endParaRPr lang="en-GB">
              <a:solidFill>
                <a:prstClr val="black">
                  <a:tint val="75000"/>
                </a:prstClr>
              </a:solidFill>
              <a:latin typeface="Calibri"/>
              <a:ea typeface="ＭＳ Ｐゴシック" pitchFamily="34" charset="-128"/>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fontAlgn="auto">
              <a:spcBef>
                <a:spcPts val="0"/>
              </a:spcBef>
              <a:spcAft>
                <a:spcPts val="0"/>
              </a:spcAft>
            </a:pPr>
            <a:endParaRPr lang="en-GB">
              <a:solidFill>
                <a:prstClr val="black">
                  <a:tint val="75000"/>
                </a:prstClr>
              </a:solidFill>
              <a:latin typeface="Calibri"/>
              <a:ea typeface="ＭＳ Ｐゴシック" pitchFamily="34" charset="-128"/>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fontAlgn="auto">
              <a:spcBef>
                <a:spcPts val="0"/>
              </a:spcBef>
              <a:spcAft>
                <a:spcPts val="0"/>
              </a:spcAft>
            </a:pPr>
            <a:fld id="{039D4D7C-F8D0-4A1A-B7D2-3E31B357D5E7}" type="slidenum">
              <a:rPr lang="en-GB" smtClean="0">
                <a:solidFill>
                  <a:prstClr val="black">
                    <a:tint val="75000"/>
                  </a:prstClr>
                </a:solidFill>
                <a:latin typeface="Calibri"/>
                <a:ea typeface="ＭＳ Ｐゴシック" pitchFamily="34" charset="-128"/>
              </a:rPr>
              <a:pPr defTabSz="914400" fontAlgn="auto">
                <a:spcBef>
                  <a:spcPts val="0"/>
                </a:spcBef>
                <a:spcAft>
                  <a:spcPts val="0"/>
                </a:spcAft>
              </a:pPr>
              <a:t>‹#›</a:t>
            </a:fld>
            <a:endParaRPr lang="en-GB">
              <a:solidFill>
                <a:prstClr val="black">
                  <a:tint val="75000"/>
                </a:prstClr>
              </a:solidFill>
              <a:latin typeface="Calibri"/>
              <a:ea typeface="ＭＳ Ｐゴシック" pitchFamily="34" charset="-128"/>
            </a:endParaRPr>
          </a:p>
        </p:txBody>
      </p:sp>
      <p:pic>
        <p:nvPicPr>
          <p:cNvPr id="7" name="Picture 6" descr="Pearson Logo"/>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9" name="TextBox 8"/>
          <p:cNvSpPr txBox="1"/>
          <p:nvPr userDrawn="1"/>
        </p:nvSpPr>
        <p:spPr>
          <a:xfrm>
            <a:off x="1600200" y="6429345"/>
            <a:ext cx="7162800" cy="215444"/>
          </a:xfrm>
          <a:prstGeom prst="rect">
            <a:avLst/>
          </a:prstGeom>
          <a:noFill/>
        </p:spPr>
        <p:txBody>
          <a:bodyPr wrap="square" rtlCol="0">
            <a:spAutoFit/>
          </a:bodyPr>
          <a:lstStyle/>
          <a:p>
            <a:pPr algn="r" defTabSz="914400" fontAlgn="auto">
              <a:spcBef>
                <a:spcPts val="0"/>
              </a:spcBef>
              <a:spcAft>
                <a:spcPts val="0"/>
              </a:spcAft>
              <a:defRPr/>
            </a:pPr>
            <a:r>
              <a:rPr lang="en-US" altLang="en-US" sz="800" b="1" dirty="0">
                <a:solidFill>
                  <a:prstClr val="black"/>
                </a:solidFill>
                <a:latin typeface="Arial" pitchFamily="34" charset="0"/>
                <a:ea typeface="Verdana" panose="020B0604030504040204" pitchFamily="34" charset="0"/>
                <a:cs typeface="Arial" pitchFamily="34" charset="0"/>
              </a:rPr>
              <a:t>Copyright © 2017, 2013 Pearson education, Inc. All Rights Reserved</a:t>
            </a:r>
          </a:p>
        </p:txBody>
      </p:sp>
    </p:spTree>
    <p:extLst>
      <p:ext uri="{BB962C8B-B14F-4D97-AF65-F5344CB8AC3E}">
        <p14:creationId xmlns:p14="http://schemas.microsoft.com/office/powerpoint/2010/main" val="2138707534"/>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Lst>
  <p:txStyles>
    <p:titleStyle>
      <a:lvl1pPr algn="ctr" defTabSz="914400" rtl="0" eaLnBrk="1" latinLnBrk="0" hangingPunct="1">
        <a:spcBef>
          <a:spcPct val="0"/>
        </a:spcBef>
        <a:buNone/>
        <a:defRPr sz="4400" b="1" kern="1200">
          <a:solidFill>
            <a:srgbClr val="007FA3"/>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3"/>
          <p:cNvSpPr txBox="1">
            <a:spLocks/>
          </p:cNvSpPr>
          <p:nvPr/>
        </p:nvSpPr>
        <p:spPr>
          <a:xfrm>
            <a:off x="5024438" y="2934833"/>
            <a:ext cx="3657600" cy="491480"/>
          </a:xfrm>
          <a:prstGeom prst="rect">
            <a:avLst/>
          </a:prstGeom>
        </p:spPr>
        <p:txBody>
          <a:bodyPr vert="horz" lIns="91440" tIns="45720" rIns="91440" bIns="45720" rtlCol="0" anchor="b">
            <a:noAutofit/>
          </a:bodyPr>
          <a:lstStyle/>
          <a:p>
            <a:pPr defTabSz="914400" fontAlgn="auto">
              <a:spcBef>
                <a:spcPts val="0"/>
              </a:spcBef>
              <a:spcAft>
                <a:spcPts val="0"/>
              </a:spcAft>
              <a:buFont typeface="Arial" panose="020B0604020202020204" pitchFamily="34" charset="0"/>
              <a:buNone/>
              <a:defRPr/>
            </a:pPr>
            <a:r>
              <a:rPr lang="en-US" sz="3000" dirty="0">
                <a:solidFill>
                  <a:prstClr val="black"/>
                </a:solidFill>
                <a:latin typeface="Calibri"/>
                <a:ea typeface="ＭＳ Ｐゴシック" pitchFamily="34" charset="-128"/>
              </a:rPr>
              <a:t>Chapter 12</a:t>
            </a:r>
          </a:p>
        </p:txBody>
      </p:sp>
      <p:sp>
        <p:nvSpPr>
          <p:cNvPr id="8" name="Text Placeholder 4"/>
          <p:cNvSpPr txBox="1">
            <a:spLocks/>
          </p:cNvSpPr>
          <p:nvPr/>
        </p:nvSpPr>
        <p:spPr>
          <a:xfrm>
            <a:off x="5024438" y="3426314"/>
            <a:ext cx="3657600" cy="840886"/>
          </a:xfrm>
          <a:prstGeom prst="rect">
            <a:avLst/>
          </a:prstGeom>
        </p:spPr>
        <p:txBody>
          <a:bodyPr vert="horz" lIns="91440" tIns="45720" rIns="91440" bIns="45720" rtlCol="0">
            <a:noAutofit/>
          </a:bodyPr>
          <a:lstStyle/>
          <a:p>
            <a:pPr fontAlgn="auto">
              <a:spcBef>
                <a:spcPts val="0"/>
              </a:spcBef>
              <a:spcAft>
                <a:spcPts val="0"/>
              </a:spcAft>
              <a:defRPr/>
            </a:pPr>
            <a:r>
              <a:rPr lang="en-US" sz="2400" dirty="0">
                <a:solidFill>
                  <a:prstClr val="black"/>
                </a:solidFill>
                <a:latin typeface="Calibri"/>
                <a:cs typeface="+mn-cs"/>
              </a:rPr>
              <a:t>Leadership</a:t>
            </a:r>
            <a:endParaRPr lang="en-US" sz="2400" dirty="0">
              <a:solidFill>
                <a:prstClr val="black"/>
              </a:solidFill>
              <a:ea typeface="MS PGothic" pitchFamily="34" charset="-128"/>
              <a:cs typeface="Arial"/>
            </a:endParaRPr>
          </a:p>
        </p:txBody>
      </p:sp>
      <p:sp>
        <p:nvSpPr>
          <p:cNvPr id="11" name="Title 1"/>
          <p:cNvSpPr>
            <a:spLocks noGrp="1"/>
          </p:cNvSpPr>
          <p:nvPr>
            <p:ph type="title"/>
          </p:nvPr>
        </p:nvSpPr>
        <p:spPr>
          <a:xfrm>
            <a:off x="457200" y="215372"/>
            <a:ext cx="8229600" cy="622828"/>
          </a:xfrm>
        </p:spPr>
        <p:txBody>
          <a:bodyPr>
            <a:normAutofit fontScale="90000"/>
          </a:bodyPr>
          <a:lstStyle/>
          <a:p>
            <a:pPr algn="l"/>
            <a:r>
              <a:rPr lang="en-US" dirty="0"/>
              <a:t>Organizational </a:t>
            </a:r>
            <a:r>
              <a:rPr lang="en-US" dirty="0" err="1"/>
              <a:t>Behaviour</a:t>
            </a:r>
            <a:endParaRPr lang="en-US" b="1" dirty="0"/>
          </a:p>
        </p:txBody>
      </p:sp>
      <p:sp>
        <p:nvSpPr>
          <p:cNvPr id="12" name="Text Placeholder 2"/>
          <p:cNvSpPr>
            <a:spLocks noGrp="1"/>
          </p:cNvSpPr>
          <p:nvPr>
            <p:ph type="body" sz="quarter" idx="13"/>
          </p:nvPr>
        </p:nvSpPr>
        <p:spPr>
          <a:xfrm>
            <a:off x="457200" y="816430"/>
            <a:ext cx="8229600" cy="478970"/>
          </a:xfrm>
        </p:spPr>
        <p:txBody>
          <a:bodyPr/>
          <a:lstStyle/>
          <a:p>
            <a:r>
              <a:rPr lang="en-US" dirty="0"/>
              <a:t>Second</a:t>
            </a:r>
            <a:r>
              <a:rPr lang="en-US" sz="2000" dirty="0"/>
              <a:t> Edition</a:t>
            </a:r>
          </a:p>
        </p:txBody>
      </p:sp>
      <p:pic>
        <p:nvPicPr>
          <p:cNvPr id="13" name="Book Cover" descr="Front Cover: Psychology Fourth Edition by Ciccarelli and White. MyPsychLab."/>
          <p:cNvPicPr>
            <a:picLocks noChangeAspect="1"/>
          </p:cNvPicPr>
          <p:nvPr/>
        </p:nvPicPr>
        <p:blipFill>
          <a:blip r:embed="rId2"/>
          <a:stretch>
            <a:fillRect/>
          </a:stretch>
        </p:blipFill>
        <p:spPr>
          <a:xfrm>
            <a:off x="622300" y="1295399"/>
            <a:ext cx="3611333" cy="4894287"/>
          </a:xfrm>
          <a:prstGeom prst="rect">
            <a:avLst/>
          </a:prstGeom>
          <a:ln>
            <a:solidFill>
              <a:schemeClr val="tx1">
                <a:lumMod val="50000"/>
                <a:lumOff val="50000"/>
              </a:schemeClr>
            </a:solidFill>
          </a:ln>
          <a:effectLst>
            <a:outerShdw blurRad="50800" dist="76200" dir="2700000" algn="tl" rotWithShape="0">
              <a:srgbClr val="000000">
                <a:alpha val="56000"/>
              </a:srgbClr>
            </a:outerShdw>
          </a:effectLst>
        </p:spPr>
      </p:pic>
    </p:spTree>
    <p:extLst>
      <p:ext uri="{BB962C8B-B14F-4D97-AF65-F5344CB8AC3E}">
        <p14:creationId xmlns:p14="http://schemas.microsoft.com/office/powerpoint/2010/main" val="3853861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60" y="285744"/>
            <a:ext cx="8107680" cy="1143000"/>
          </a:xfrm>
        </p:spPr>
        <p:txBody>
          <a:bodyPr/>
          <a:lstStyle/>
          <a:p>
            <a:pPr eaLnBrk="1" fontAlgn="auto" hangingPunct="1">
              <a:spcAft>
                <a:spcPts val="0"/>
              </a:spcAft>
              <a:defRPr/>
            </a:pPr>
            <a:r>
              <a:rPr lang="en-US" dirty="0">
                <a:solidFill>
                  <a:srgbClr val="007FA3"/>
                </a:solidFill>
              </a:rPr>
              <a:t>Learning objectives (1 of 2)</a:t>
            </a:r>
          </a:p>
        </p:txBody>
      </p:sp>
      <p:sp>
        <p:nvSpPr>
          <p:cNvPr id="3" name="Content Placeholder 2"/>
          <p:cNvSpPr>
            <a:spLocks noGrp="1"/>
          </p:cNvSpPr>
          <p:nvPr>
            <p:ph idx="1"/>
          </p:nvPr>
        </p:nvSpPr>
        <p:spPr>
          <a:xfrm>
            <a:off x="405147" y="1657121"/>
            <a:ext cx="8515118" cy="4679773"/>
          </a:xfrm>
        </p:spPr>
        <p:txBody>
          <a:bodyPr wrap="square" numCol="1" anchor="t" anchorCtr="0" compatLnSpc="1">
            <a:prstTxWarp prst="textNoShape">
              <a:avLst/>
            </a:prstTxWarp>
            <a:noAutofit/>
          </a:bodyPr>
          <a:lstStyle/>
          <a:p>
            <a:pPr eaLnBrk="1" hangingPunct="1">
              <a:buFont typeface="Wingdings" pitchFamily="2" charset="2"/>
              <a:buNone/>
              <a:defRPr/>
            </a:pPr>
            <a:r>
              <a:rPr lang="en-US" dirty="0">
                <a:cs typeface="Arial" charset="0"/>
              </a:rPr>
              <a:t>After studying this chapter, you should be able to:</a:t>
            </a:r>
          </a:p>
          <a:p>
            <a:pPr marL="457200" indent="-342900" eaLnBrk="1" hangingPunct="1">
              <a:buFont typeface="+mj-lt"/>
              <a:buAutoNum type="arabicPeriod"/>
              <a:defRPr/>
            </a:pPr>
            <a:r>
              <a:rPr lang="en-US" dirty="0">
                <a:cs typeface="Arial" charset="0"/>
              </a:rPr>
              <a:t>Contrast leadership and management.</a:t>
            </a:r>
          </a:p>
          <a:p>
            <a:pPr marL="457200" indent="-342900" eaLnBrk="1" hangingPunct="1">
              <a:buFont typeface="+mj-lt"/>
              <a:buAutoNum type="arabicPeriod"/>
              <a:defRPr/>
            </a:pPr>
            <a:r>
              <a:rPr lang="en-US" dirty="0">
                <a:cs typeface="Arial" charset="0"/>
              </a:rPr>
              <a:t>Summarize the conclusions of trait theories of leadership.</a:t>
            </a:r>
          </a:p>
          <a:p>
            <a:pPr marL="457200" indent="-342900" eaLnBrk="1" hangingPunct="1">
              <a:buFont typeface="+mj-lt"/>
              <a:buAutoNum type="arabicPeriod"/>
              <a:defRPr/>
            </a:pPr>
            <a:r>
              <a:rPr lang="en-US" dirty="0">
                <a:cs typeface="Arial" charset="0"/>
              </a:rPr>
              <a:t>Identify the central tenets and main limitations of behavioural theories.</a:t>
            </a:r>
          </a:p>
          <a:p>
            <a:pPr marL="457200" indent="-342900" eaLnBrk="1" hangingPunct="1">
              <a:buFont typeface="+mj-lt"/>
              <a:buAutoNum type="arabicPeriod"/>
              <a:defRPr/>
            </a:pPr>
            <a:r>
              <a:rPr lang="en-US" dirty="0">
                <a:cs typeface="Arial" charset="0"/>
              </a:rPr>
              <a:t>Assess contingency theories of leadership by their level of support.</a:t>
            </a:r>
          </a:p>
          <a:p>
            <a:pPr marL="457200" indent="-342900" eaLnBrk="1" hangingPunct="1">
              <a:buFont typeface="+mj-lt"/>
              <a:buAutoNum type="arabicPeriod"/>
              <a:defRPr/>
            </a:pPr>
            <a:r>
              <a:rPr lang="en-US" dirty="0">
                <a:cs typeface="Arial" charset="0"/>
              </a:rPr>
              <a:t>Contrast </a:t>
            </a:r>
            <a:r>
              <a:rPr lang="en-US" i="1" dirty="0">
                <a:cs typeface="Arial" charset="0"/>
              </a:rPr>
              <a:t>charismatic</a:t>
            </a:r>
            <a:r>
              <a:rPr lang="en-US" dirty="0">
                <a:cs typeface="Arial" charset="0"/>
              </a:rPr>
              <a:t> and </a:t>
            </a:r>
            <a:r>
              <a:rPr lang="en-US" i="1" dirty="0">
                <a:cs typeface="Arial" charset="0"/>
              </a:rPr>
              <a:t>transformational leadership</a:t>
            </a:r>
            <a:r>
              <a:rPr lang="en-US" dirty="0">
                <a:cs typeface="Arial" charset="0"/>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60" y="285744"/>
            <a:ext cx="8107680" cy="1143000"/>
          </a:xfrm>
        </p:spPr>
        <p:txBody>
          <a:bodyPr/>
          <a:lstStyle/>
          <a:p>
            <a:pPr eaLnBrk="1" fontAlgn="auto" hangingPunct="1">
              <a:spcAft>
                <a:spcPts val="0"/>
              </a:spcAft>
              <a:defRPr/>
            </a:pPr>
            <a:r>
              <a:rPr lang="en-US" dirty="0">
                <a:solidFill>
                  <a:srgbClr val="007FA3"/>
                </a:solidFill>
              </a:rPr>
              <a:t>Learning objectives (2 of 2)</a:t>
            </a:r>
          </a:p>
        </p:txBody>
      </p:sp>
      <p:sp>
        <p:nvSpPr>
          <p:cNvPr id="3" name="Content Placeholder 2"/>
          <p:cNvSpPr>
            <a:spLocks noGrp="1"/>
          </p:cNvSpPr>
          <p:nvPr>
            <p:ph idx="1"/>
          </p:nvPr>
        </p:nvSpPr>
        <p:spPr>
          <a:xfrm>
            <a:off x="405147" y="1657121"/>
            <a:ext cx="8515118" cy="4679773"/>
          </a:xfrm>
        </p:spPr>
        <p:txBody>
          <a:bodyPr wrap="square" numCol="1" anchor="t" anchorCtr="0" compatLnSpc="1">
            <a:prstTxWarp prst="textNoShape">
              <a:avLst/>
            </a:prstTxWarp>
            <a:noAutofit/>
          </a:bodyPr>
          <a:lstStyle/>
          <a:p>
            <a:pPr marL="476250" indent="-361950" eaLnBrk="1" hangingPunct="1">
              <a:buFont typeface="+mj-lt"/>
              <a:buAutoNum type="arabicPeriod" startAt="6"/>
              <a:defRPr/>
            </a:pPr>
            <a:r>
              <a:rPr lang="en-US" dirty="0">
                <a:cs typeface="Arial" charset="0"/>
              </a:rPr>
              <a:t>Define </a:t>
            </a:r>
            <a:r>
              <a:rPr lang="en-US" i="1" dirty="0">
                <a:cs typeface="Arial" charset="0"/>
              </a:rPr>
              <a:t>authentic leadership</a:t>
            </a:r>
            <a:r>
              <a:rPr lang="en-US" dirty="0">
                <a:cs typeface="Arial" charset="0"/>
              </a:rPr>
              <a:t>.</a:t>
            </a:r>
          </a:p>
          <a:p>
            <a:pPr marL="457200" indent="-342900" eaLnBrk="1" hangingPunct="1">
              <a:buFont typeface="+mj-lt"/>
              <a:buAutoNum type="arabicPeriod" startAt="6"/>
              <a:defRPr/>
            </a:pPr>
            <a:r>
              <a:rPr lang="en-US" dirty="0">
                <a:cs typeface="Arial" charset="0"/>
              </a:rPr>
              <a:t>Demonstrate the role mentoring plays in our understanding of leadership.</a:t>
            </a:r>
          </a:p>
          <a:p>
            <a:pPr marL="457200" indent="-342900" eaLnBrk="1" hangingPunct="1">
              <a:buFont typeface="+mj-lt"/>
              <a:buAutoNum type="arabicPeriod" startAt="6"/>
              <a:defRPr/>
            </a:pPr>
            <a:r>
              <a:rPr lang="en-US" dirty="0">
                <a:cs typeface="Arial" charset="0"/>
              </a:rPr>
              <a:t>Address challenges to the effectiveness of leadership.</a:t>
            </a:r>
          </a:p>
          <a:p>
            <a:pPr marL="457200" indent="-342900" eaLnBrk="1" hangingPunct="1">
              <a:buFont typeface="+mj-lt"/>
              <a:buAutoNum type="arabicPeriod" startAt="6"/>
              <a:defRPr/>
            </a:pPr>
            <a:r>
              <a:rPr lang="en-US" dirty="0">
                <a:cs typeface="Arial" charset="0"/>
              </a:rPr>
              <a:t>Discuss how organizations can find or create effective leaders.</a:t>
            </a:r>
          </a:p>
        </p:txBody>
      </p:sp>
    </p:spTree>
    <p:extLst>
      <p:ext uri="{BB962C8B-B14F-4D97-AF65-F5344CB8AC3E}">
        <p14:creationId xmlns:p14="http://schemas.microsoft.com/office/powerpoint/2010/main" val="4084609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88"/>
            <a:ext cx="8229600" cy="1438275"/>
          </a:xfrm>
        </p:spPr>
        <p:txBody>
          <a:bodyPr>
            <a:noAutofit/>
          </a:bodyPr>
          <a:lstStyle/>
          <a:p>
            <a:pPr eaLnBrk="1" fontAlgn="auto" hangingPunct="1">
              <a:spcAft>
                <a:spcPts val="0"/>
              </a:spcAft>
              <a:defRPr/>
            </a:pPr>
            <a:r>
              <a:rPr lang="en-US" dirty="0">
                <a:solidFill>
                  <a:srgbClr val="007FA3"/>
                </a:solidFill>
              </a:rPr>
              <a:t>Contrast leadership </a:t>
            </a:r>
            <a:br>
              <a:rPr lang="en-US" dirty="0">
                <a:solidFill>
                  <a:srgbClr val="007FA3"/>
                </a:solidFill>
              </a:rPr>
            </a:br>
            <a:r>
              <a:rPr lang="en-US" dirty="0">
                <a:solidFill>
                  <a:srgbClr val="007FA3"/>
                </a:solidFill>
              </a:rPr>
              <a:t>and management (1 of 2)</a:t>
            </a:r>
          </a:p>
        </p:txBody>
      </p:sp>
      <p:sp>
        <p:nvSpPr>
          <p:cNvPr id="14" name="Content Placeholder 13"/>
          <p:cNvSpPr>
            <a:spLocks noGrp="1"/>
          </p:cNvSpPr>
          <p:nvPr>
            <p:ph idx="1"/>
          </p:nvPr>
        </p:nvSpPr>
        <p:spPr>
          <a:xfrm>
            <a:off x="381350" y="1656849"/>
            <a:ext cx="8028505" cy="4409691"/>
          </a:xfrm>
        </p:spPr>
        <p:txBody>
          <a:bodyPr>
            <a:noAutofit/>
          </a:bodyPr>
          <a:lstStyle/>
          <a:p>
            <a:pPr marL="427038" indent="-312738" eaLnBrk="1" fontAlgn="auto" hangingPunct="1">
              <a:spcAft>
                <a:spcPts val="0"/>
              </a:spcAft>
              <a:defRPr/>
            </a:pPr>
            <a:r>
              <a:rPr lang="en-US" b="1" dirty="0"/>
              <a:t>Leadership</a:t>
            </a:r>
            <a:r>
              <a:rPr lang="en-US" dirty="0"/>
              <a:t> is the ability to influence a group towards the achievement of a vision or set of goals.</a:t>
            </a:r>
          </a:p>
          <a:p>
            <a:pPr lvl="1">
              <a:defRPr/>
            </a:pPr>
            <a:r>
              <a:rPr lang="en-US" dirty="0"/>
              <a:t>Not all leaders are managers, nor are all managers leaders. </a:t>
            </a:r>
          </a:p>
          <a:p>
            <a:pPr marL="427038" indent="-312738" eaLnBrk="1" fontAlgn="auto" hangingPunct="1">
              <a:spcAft>
                <a:spcPts val="0"/>
              </a:spcAft>
              <a:defRPr/>
            </a:pPr>
            <a:r>
              <a:rPr lang="en-US" dirty="0"/>
              <a:t>Non-sanctioned leadership is often as important or more important than formal influence.</a:t>
            </a:r>
            <a:r>
              <a:rPr lang="en-US" b="1"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380562" y="1745978"/>
            <a:ext cx="8229600" cy="4456988"/>
          </a:xfrm>
        </p:spPr>
        <p:txBody>
          <a:bodyPr>
            <a:normAutofit fontScale="92500" lnSpcReduction="20000"/>
          </a:bodyPr>
          <a:lstStyle/>
          <a:p>
            <a:pPr marL="427038" indent="-312738" eaLnBrk="1" fontAlgn="auto" hangingPunct="1">
              <a:spcAft>
                <a:spcPts val="0"/>
              </a:spcAft>
              <a:defRPr/>
            </a:pPr>
            <a:r>
              <a:rPr lang="en-US" dirty="0"/>
              <a:t>Strong leadership and strong management are needed for optimal effectiveness. </a:t>
            </a:r>
          </a:p>
          <a:p>
            <a:pPr marL="427038" indent="-312738" eaLnBrk="1" fontAlgn="auto" hangingPunct="1">
              <a:spcAft>
                <a:spcPts val="0"/>
              </a:spcAft>
              <a:defRPr/>
            </a:pPr>
            <a:r>
              <a:rPr lang="en-US" dirty="0"/>
              <a:t>Leaders:</a:t>
            </a:r>
          </a:p>
          <a:p>
            <a:pPr lvl="1">
              <a:defRPr/>
            </a:pPr>
            <a:r>
              <a:rPr lang="en-US" dirty="0"/>
              <a:t>Challenge the status quo.</a:t>
            </a:r>
          </a:p>
          <a:p>
            <a:pPr lvl="1">
              <a:defRPr/>
            </a:pPr>
            <a:r>
              <a:rPr lang="en-US" dirty="0"/>
              <a:t>Create visions of the future.</a:t>
            </a:r>
          </a:p>
          <a:p>
            <a:pPr lvl="1">
              <a:defRPr/>
            </a:pPr>
            <a:r>
              <a:rPr lang="en-US" dirty="0"/>
              <a:t>Inspire organizational members to want to achieve the visions. </a:t>
            </a:r>
          </a:p>
          <a:p>
            <a:pPr marL="427038" indent="-312738" eaLnBrk="1" fontAlgn="auto" hangingPunct="1">
              <a:spcAft>
                <a:spcPts val="0"/>
              </a:spcAft>
              <a:defRPr/>
            </a:pPr>
            <a:r>
              <a:rPr lang="en-US" dirty="0"/>
              <a:t>Managers:</a:t>
            </a:r>
          </a:p>
          <a:p>
            <a:pPr lvl="1">
              <a:defRPr/>
            </a:pPr>
            <a:r>
              <a:rPr lang="en-US" dirty="0"/>
              <a:t>Formulate detailed plans.</a:t>
            </a:r>
          </a:p>
          <a:p>
            <a:pPr lvl="1">
              <a:defRPr/>
            </a:pPr>
            <a:r>
              <a:rPr lang="en-US" dirty="0"/>
              <a:t>Create efficient organizational structures.</a:t>
            </a:r>
          </a:p>
          <a:p>
            <a:pPr lvl="1">
              <a:defRPr/>
            </a:pPr>
            <a:r>
              <a:rPr lang="en-US" dirty="0"/>
              <a:t>Oversee day-to-day operations. </a:t>
            </a:r>
          </a:p>
          <a:p>
            <a:pPr eaLnBrk="1" fontAlgn="auto" hangingPunct="1">
              <a:spcAft>
                <a:spcPts val="0"/>
              </a:spcAft>
              <a:defRPr/>
            </a:pPr>
            <a:endParaRPr lang="en-US" dirty="0"/>
          </a:p>
        </p:txBody>
      </p:sp>
      <p:sp>
        <p:nvSpPr>
          <p:cNvPr id="8" name="Title 1"/>
          <p:cNvSpPr>
            <a:spLocks noGrp="1"/>
          </p:cNvSpPr>
          <p:nvPr>
            <p:ph type="title"/>
          </p:nvPr>
        </p:nvSpPr>
        <p:spPr>
          <a:xfrm>
            <a:off x="457200" y="136588"/>
            <a:ext cx="8229600" cy="1438275"/>
          </a:xfrm>
        </p:spPr>
        <p:txBody>
          <a:bodyPr>
            <a:noAutofit/>
          </a:bodyPr>
          <a:lstStyle/>
          <a:p>
            <a:pPr eaLnBrk="1" fontAlgn="auto" hangingPunct="1">
              <a:spcAft>
                <a:spcPts val="0"/>
              </a:spcAft>
              <a:defRPr/>
            </a:pPr>
            <a:r>
              <a:rPr lang="en-US" dirty="0">
                <a:solidFill>
                  <a:srgbClr val="007FA3"/>
                </a:solidFill>
              </a:rPr>
              <a:t>Contrast leadership </a:t>
            </a:r>
            <a:br>
              <a:rPr lang="en-US" dirty="0">
                <a:solidFill>
                  <a:srgbClr val="007FA3"/>
                </a:solidFill>
              </a:rPr>
            </a:br>
            <a:r>
              <a:rPr lang="en-US" dirty="0">
                <a:solidFill>
                  <a:srgbClr val="007FA3"/>
                </a:solidFill>
              </a:rPr>
              <a:t>and management (2 of 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382243" y="1666578"/>
            <a:ext cx="7898524" cy="3962400"/>
          </a:xfrm>
        </p:spPr>
        <p:txBody>
          <a:bodyPr>
            <a:noAutofit/>
          </a:bodyPr>
          <a:lstStyle/>
          <a:p>
            <a:pPr marL="427038" indent="-312738" eaLnBrk="1" fontAlgn="auto" hangingPunct="1">
              <a:spcAft>
                <a:spcPts val="0"/>
              </a:spcAft>
              <a:defRPr/>
            </a:pPr>
            <a:r>
              <a:rPr lang="en-US" b="1" dirty="0">
                <a:effectLst/>
              </a:rPr>
              <a:t>Trait theories of leadership </a:t>
            </a:r>
            <a:r>
              <a:rPr lang="en-US" dirty="0">
                <a:effectLst/>
              </a:rPr>
              <a:t>focus on personal qualities and characteristics. </a:t>
            </a:r>
          </a:p>
          <a:p>
            <a:pPr lvl="1">
              <a:defRPr/>
            </a:pPr>
            <a:r>
              <a:rPr lang="en-US" dirty="0">
                <a:effectLst/>
              </a:rPr>
              <a:t>The search for personality, social, physical or intellectual attributes that differentiate leaders from </a:t>
            </a:r>
            <a:r>
              <a:rPr lang="en-US" dirty="0" err="1">
                <a:effectLst/>
              </a:rPr>
              <a:t>nonleaders</a:t>
            </a:r>
            <a:r>
              <a:rPr lang="en-US" dirty="0">
                <a:effectLst/>
              </a:rPr>
              <a:t> goes back to the earliest stages of leadership research. </a:t>
            </a:r>
          </a:p>
          <a:p>
            <a:pPr eaLnBrk="1" fontAlgn="auto" hangingPunct="1">
              <a:spcAft>
                <a:spcPts val="0"/>
              </a:spcAft>
              <a:defRPr/>
            </a:pPr>
            <a:endParaRPr lang="en-US" dirty="0"/>
          </a:p>
        </p:txBody>
      </p:sp>
      <p:sp>
        <p:nvSpPr>
          <p:cNvPr id="10" name="Title 1"/>
          <p:cNvSpPr>
            <a:spLocks noGrp="1"/>
          </p:cNvSpPr>
          <p:nvPr>
            <p:ph type="title"/>
          </p:nvPr>
        </p:nvSpPr>
        <p:spPr>
          <a:xfrm>
            <a:off x="199920" y="77173"/>
            <a:ext cx="8744160" cy="1438275"/>
          </a:xfrm>
        </p:spPr>
        <p:txBody>
          <a:bodyPr>
            <a:noAutofit/>
          </a:bodyPr>
          <a:lstStyle/>
          <a:p>
            <a:pPr eaLnBrk="1" fontAlgn="auto" hangingPunct="1">
              <a:spcAft>
                <a:spcPts val="0"/>
              </a:spcAft>
              <a:defRPr/>
            </a:pPr>
            <a:r>
              <a:rPr lang="en-US" dirty="0">
                <a:solidFill>
                  <a:srgbClr val="007FA3"/>
                </a:solidFill>
              </a:rPr>
              <a:t>  Summarize the conclusions </a:t>
            </a:r>
            <a:br>
              <a:rPr lang="en-US" dirty="0">
                <a:solidFill>
                  <a:srgbClr val="007FA3"/>
                </a:solidFill>
              </a:rPr>
            </a:br>
            <a:r>
              <a:rPr lang="en-US" dirty="0">
                <a:solidFill>
                  <a:srgbClr val="007FA3"/>
                </a:solidFill>
              </a:rPr>
              <a:t>of trait theories of leadership (1 of 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32" name="Content Placeholder 13"/>
          <p:cNvSpPr>
            <a:spLocks noGrp="1"/>
          </p:cNvSpPr>
          <p:nvPr>
            <p:ph idx="1"/>
          </p:nvPr>
        </p:nvSpPr>
        <p:spPr bwMode="auto">
          <a:xfrm>
            <a:off x="381114" y="1666577"/>
            <a:ext cx="8034804" cy="4459287"/>
          </a:xfrm>
        </p:spPr>
        <p:txBody>
          <a:bodyPr wrap="square" numCol="1" anchor="t" anchorCtr="0" compatLnSpc="1">
            <a:prstTxWarp prst="textNoShape">
              <a:avLst/>
            </a:prstTxWarp>
            <a:normAutofit/>
          </a:bodyPr>
          <a:lstStyle/>
          <a:p>
            <a:pPr marL="427038" indent="-312738" eaLnBrk="1" hangingPunct="1"/>
            <a:r>
              <a:rPr lang="en-US" dirty="0">
                <a:effectLst/>
                <a:cs typeface="Arial" charset="0"/>
              </a:rPr>
              <a:t>A breakthrough</a:t>
            </a:r>
            <a:r>
              <a:rPr lang="en-US" dirty="0">
                <a:cs typeface="Arial" charset="0"/>
              </a:rPr>
              <a:t> </a:t>
            </a:r>
            <a:r>
              <a:rPr lang="en-US" dirty="0">
                <a:effectLst/>
                <a:cs typeface="Arial" charset="0"/>
              </a:rPr>
              <a:t>came when researchers began organizing traits around the Big Five personality framework. </a:t>
            </a:r>
          </a:p>
          <a:p>
            <a:pPr marL="427038" indent="-312738" eaLnBrk="1" hangingPunct="1"/>
            <a:r>
              <a:rPr lang="en-US" dirty="0">
                <a:effectLst/>
                <a:cs typeface="Arial" charset="0"/>
              </a:rPr>
              <a:t>Most of the dozens of traits in various leadership reviews fit under one of the Big Five, giving strong support to traits as predictors of leadership. </a:t>
            </a:r>
          </a:p>
        </p:txBody>
      </p:sp>
      <p:sp>
        <p:nvSpPr>
          <p:cNvPr id="8" name="Title 1"/>
          <p:cNvSpPr>
            <a:spLocks noGrp="1"/>
          </p:cNvSpPr>
          <p:nvPr>
            <p:ph type="title"/>
          </p:nvPr>
        </p:nvSpPr>
        <p:spPr>
          <a:xfrm>
            <a:off x="199920" y="77173"/>
            <a:ext cx="8744160" cy="1438275"/>
          </a:xfrm>
        </p:spPr>
        <p:txBody>
          <a:bodyPr>
            <a:noAutofit/>
          </a:bodyPr>
          <a:lstStyle/>
          <a:p>
            <a:pPr eaLnBrk="1" fontAlgn="auto" hangingPunct="1">
              <a:spcAft>
                <a:spcPts val="0"/>
              </a:spcAft>
              <a:defRPr/>
            </a:pPr>
            <a:r>
              <a:rPr lang="en-US" dirty="0">
                <a:solidFill>
                  <a:srgbClr val="007FA3"/>
                </a:solidFill>
              </a:rPr>
              <a:t>  Summarize the conclusions </a:t>
            </a:r>
            <a:br>
              <a:rPr lang="en-US" dirty="0">
                <a:solidFill>
                  <a:srgbClr val="007FA3"/>
                </a:solidFill>
              </a:rPr>
            </a:br>
            <a:r>
              <a:rPr lang="en-US" dirty="0">
                <a:solidFill>
                  <a:srgbClr val="007FA3"/>
                </a:solidFill>
              </a:rPr>
              <a:t>of trait theories of leadership (2 of 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80" name="Content Placeholder 13"/>
          <p:cNvSpPr>
            <a:spLocks noGrp="1"/>
          </p:cNvSpPr>
          <p:nvPr>
            <p:ph idx="1"/>
          </p:nvPr>
        </p:nvSpPr>
        <p:spPr bwMode="auto">
          <a:xfrm>
            <a:off x="384655" y="1666577"/>
            <a:ext cx="8212436" cy="4362395"/>
          </a:xfrm>
        </p:spPr>
        <p:txBody>
          <a:bodyPr wrap="square" numCol="1" anchor="t" anchorCtr="0" compatLnSpc="1">
            <a:prstTxWarp prst="textNoShape">
              <a:avLst/>
            </a:prstTxWarp>
            <a:normAutofit/>
          </a:bodyPr>
          <a:lstStyle/>
          <a:p>
            <a:pPr marL="427038" indent="-312738" eaLnBrk="1" hangingPunct="1"/>
            <a:r>
              <a:rPr lang="en-US" dirty="0">
                <a:effectLst/>
                <a:cs typeface="Arial" charset="0"/>
              </a:rPr>
              <a:t>The trait approach does have something to offer. </a:t>
            </a:r>
          </a:p>
          <a:p>
            <a:pPr marL="427038" indent="-312738" eaLnBrk="1" hangingPunct="1"/>
            <a:r>
              <a:rPr lang="en-US" dirty="0">
                <a:effectLst/>
                <a:cs typeface="Arial" charset="0"/>
              </a:rPr>
              <a:t>Good leaders:</a:t>
            </a:r>
          </a:p>
          <a:p>
            <a:pPr lvl="1"/>
            <a:r>
              <a:rPr lang="en-US" dirty="0">
                <a:effectLst/>
                <a:cs typeface="Arial" charset="0"/>
              </a:rPr>
              <a:t>Like being around people.</a:t>
            </a:r>
          </a:p>
          <a:p>
            <a:pPr lvl="1"/>
            <a:r>
              <a:rPr lang="en-US" dirty="0">
                <a:effectLst/>
                <a:cs typeface="Arial" charset="0"/>
              </a:rPr>
              <a:t>Are able to assert themselves (extraverted).</a:t>
            </a:r>
          </a:p>
          <a:p>
            <a:pPr lvl="1"/>
            <a:r>
              <a:rPr lang="en-US" dirty="0">
                <a:effectLst/>
                <a:cs typeface="Arial" charset="0"/>
              </a:rPr>
              <a:t>Are disciplined and able to keep commitments they make (conscientious).</a:t>
            </a:r>
          </a:p>
          <a:p>
            <a:pPr lvl="1"/>
            <a:r>
              <a:rPr lang="en-US" dirty="0">
                <a:effectLst/>
                <a:cs typeface="Arial" charset="0"/>
              </a:rPr>
              <a:t>Are creative and flexible (open).</a:t>
            </a:r>
          </a:p>
        </p:txBody>
      </p:sp>
      <p:sp>
        <p:nvSpPr>
          <p:cNvPr id="8" name="Title 1"/>
          <p:cNvSpPr>
            <a:spLocks noGrp="1"/>
          </p:cNvSpPr>
          <p:nvPr>
            <p:ph type="title"/>
          </p:nvPr>
        </p:nvSpPr>
        <p:spPr>
          <a:xfrm>
            <a:off x="199920" y="77173"/>
            <a:ext cx="8744160" cy="1438275"/>
          </a:xfrm>
        </p:spPr>
        <p:txBody>
          <a:bodyPr>
            <a:noAutofit/>
          </a:bodyPr>
          <a:lstStyle/>
          <a:p>
            <a:pPr eaLnBrk="1" fontAlgn="auto" hangingPunct="1">
              <a:spcAft>
                <a:spcPts val="0"/>
              </a:spcAft>
              <a:defRPr/>
            </a:pPr>
            <a:r>
              <a:rPr lang="en-US" dirty="0">
                <a:solidFill>
                  <a:srgbClr val="007FA3"/>
                </a:solidFill>
              </a:rPr>
              <a:t>  Summarize the conclusions </a:t>
            </a:r>
            <a:br>
              <a:rPr lang="en-US" dirty="0">
                <a:solidFill>
                  <a:srgbClr val="007FA3"/>
                </a:solidFill>
              </a:rPr>
            </a:br>
            <a:r>
              <a:rPr lang="en-US" dirty="0">
                <a:solidFill>
                  <a:srgbClr val="007FA3"/>
                </a:solidFill>
              </a:rPr>
              <a:t>of trait theories of leadership (3 of 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8" name="Content Placeholder 13"/>
          <p:cNvSpPr>
            <a:spLocks noGrp="1"/>
          </p:cNvSpPr>
          <p:nvPr>
            <p:ph idx="1"/>
          </p:nvPr>
        </p:nvSpPr>
        <p:spPr bwMode="auto">
          <a:xfrm>
            <a:off x="386307" y="1656849"/>
            <a:ext cx="8103476" cy="4459287"/>
          </a:xfrm>
        </p:spPr>
        <p:txBody>
          <a:bodyPr wrap="square" numCol="1" anchor="t" anchorCtr="0" compatLnSpc="1">
            <a:prstTxWarp prst="textNoShape">
              <a:avLst/>
            </a:prstTxWarp>
          </a:bodyPr>
          <a:lstStyle/>
          <a:p>
            <a:pPr marL="427038" indent="-312738" eaLnBrk="1" hangingPunct="1"/>
            <a:r>
              <a:rPr lang="en-US" dirty="0">
                <a:effectLst/>
                <a:cs typeface="Arial" charset="0"/>
              </a:rPr>
              <a:t>Another trait that may indicate effective leadership is emotional intelligence (EI). </a:t>
            </a:r>
          </a:p>
          <a:p>
            <a:pPr marL="427038" indent="-312738" eaLnBrk="1" hangingPunct="1"/>
            <a:r>
              <a:rPr lang="en-US" dirty="0">
                <a:effectLst/>
                <a:cs typeface="Arial" charset="0"/>
              </a:rPr>
              <a:t>Advocates of EI argue that without it, a person can have outstanding training, a highly analytical mind, a compelling vision, and an endless supply of terrific ideas, but still not make a great leader. </a:t>
            </a:r>
          </a:p>
          <a:p>
            <a:pPr marL="427038" indent="-312738" eaLnBrk="1" hangingPunct="1"/>
            <a:r>
              <a:rPr lang="en-US" dirty="0">
                <a:effectLst/>
                <a:cs typeface="Arial" charset="0"/>
              </a:rPr>
              <a:t>A core component of EI is empathy. </a:t>
            </a:r>
          </a:p>
        </p:txBody>
      </p:sp>
      <p:sp>
        <p:nvSpPr>
          <p:cNvPr id="8" name="Title 1"/>
          <p:cNvSpPr>
            <a:spLocks noGrp="1"/>
          </p:cNvSpPr>
          <p:nvPr>
            <p:ph type="title"/>
          </p:nvPr>
        </p:nvSpPr>
        <p:spPr>
          <a:xfrm>
            <a:off x="199920" y="77173"/>
            <a:ext cx="8744160" cy="1438275"/>
          </a:xfrm>
        </p:spPr>
        <p:txBody>
          <a:bodyPr>
            <a:noAutofit/>
          </a:bodyPr>
          <a:lstStyle/>
          <a:p>
            <a:pPr eaLnBrk="1" fontAlgn="auto" hangingPunct="1">
              <a:spcAft>
                <a:spcPts val="0"/>
              </a:spcAft>
              <a:defRPr/>
            </a:pPr>
            <a:r>
              <a:rPr lang="en-US" dirty="0">
                <a:solidFill>
                  <a:srgbClr val="007FA3"/>
                </a:solidFill>
              </a:rPr>
              <a:t>  Summarize the conclusions </a:t>
            </a:r>
            <a:br>
              <a:rPr lang="en-US" dirty="0">
                <a:solidFill>
                  <a:srgbClr val="007FA3"/>
                </a:solidFill>
              </a:rPr>
            </a:br>
            <a:r>
              <a:rPr lang="en-US" dirty="0">
                <a:solidFill>
                  <a:srgbClr val="007FA3"/>
                </a:solidFill>
              </a:rPr>
              <a:t>of trait theories of leadership (4 of 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6" name="Content Placeholder 13"/>
          <p:cNvSpPr>
            <a:spLocks noGrp="1"/>
          </p:cNvSpPr>
          <p:nvPr>
            <p:ph idx="1"/>
          </p:nvPr>
        </p:nvSpPr>
        <p:spPr bwMode="auto">
          <a:xfrm>
            <a:off x="384655" y="1666578"/>
            <a:ext cx="8087710" cy="4456988"/>
          </a:xfrm>
        </p:spPr>
        <p:txBody>
          <a:bodyPr wrap="square" numCol="1" anchor="t" anchorCtr="0" compatLnSpc="1">
            <a:prstTxWarp prst="textNoShape">
              <a:avLst/>
            </a:prstTxWarp>
          </a:bodyPr>
          <a:lstStyle/>
          <a:p>
            <a:pPr marL="427038" indent="-312738" eaLnBrk="1" hangingPunct="1"/>
            <a:r>
              <a:rPr lang="en-US" dirty="0">
                <a:effectLst/>
                <a:cs typeface="Arial" charset="0"/>
              </a:rPr>
              <a:t>Conclusions based on the latest findings:</a:t>
            </a:r>
          </a:p>
          <a:p>
            <a:pPr lvl="1" eaLnBrk="1" hangingPunct="1"/>
            <a:r>
              <a:rPr lang="en-US" dirty="0">
                <a:effectLst/>
                <a:cs typeface="Arial" charset="0"/>
              </a:rPr>
              <a:t>Contrary to what we believed 20 years ago, and thanks to the Big Five, we can say that traits can predict leadership. </a:t>
            </a:r>
          </a:p>
          <a:p>
            <a:pPr lvl="1" eaLnBrk="1" hangingPunct="1"/>
            <a:r>
              <a:rPr lang="en-US" dirty="0">
                <a:effectLst/>
                <a:cs typeface="Arial" charset="0"/>
              </a:rPr>
              <a:t>Traits do a better job predicting the emergence of leaders and the appearance of leadership than actually distinguishing between effective and ineffective leaders. </a:t>
            </a:r>
          </a:p>
        </p:txBody>
      </p:sp>
      <p:sp>
        <p:nvSpPr>
          <p:cNvPr id="8" name="Title 1"/>
          <p:cNvSpPr>
            <a:spLocks noGrp="1"/>
          </p:cNvSpPr>
          <p:nvPr>
            <p:ph type="title"/>
          </p:nvPr>
        </p:nvSpPr>
        <p:spPr>
          <a:xfrm>
            <a:off x="199920" y="77173"/>
            <a:ext cx="8744160" cy="1438275"/>
          </a:xfrm>
        </p:spPr>
        <p:txBody>
          <a:bodyPr>
            <a:noAutofit/>
          </a:bodyPr>
          <a:lstStyle/>
          <a:p>
            <a:pPr eaLnBrk="1" fontAlgn="auto" hangingPunct="1">
              <a:spcAft>
                <a:spcPts val="0"/>
              </a:spcAft>
              <a:defRPr/>
            </a:pPr>
            <a:r>
              <a:rPr lang="en-US" dirty="0">
                <a:solidFill>
                  <a:srgbClr val="007FA3"/>
                </a:solidFill>
              </a:rPr>
              <a:t>  Summarize the conclusions </a:t>
            </a:r>
            <a:br>
              <a:rPr lang="en-US" dirty="0">
                <a:solidFill>
                  <a:srgbClr val="007FA3"/>
                </a:solidFill>
              </a:rPr>
            </a:br>
            <a:r>
              <a:rPr lang="en-US" dirty="0">
                <a:solidFill>
                  <a:srgbClr val="007FA3"/>
                </a:solidFill>
              </a:rPr>
              <a:t>of trait theories of leadership (5 of 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4" name="Content Placeholder 13"/>
          <p:cNvSpPr>
            <a:spLocks noGrp="1"/>
          </p:cNvSpPr>
          <p:nvPr>
            <p:ph idx="1"/>
          </p:nvPr>
        </p:nvSpPr>
        <p:spPr bwMode="auto">
          <a:xfrm>
            <a:off x="380562" y="1704829"/>
            <a:ext cx="8241509" cy="4598879"/>
          </a:xfrm>
        </p:spPr>
        <p:txBody>
          <a:bodyPr wrap="square" numCol="1" anchor="t" anchorCtr="0" compatLnSpc="1">
            <a:prstTxWarp prst="textNoShape">
              <a:avLst/>
            </a:prstTxWarp>
            <a:normAutofit fontScale="92500" lnSpcReduction="10000"/>
          </a:bodyPr>
          <a:lstStyle/>
          <a:p>
            <a:pPr marL="427038" indent="-312738" eaLnBrk="1" hangingPunct="1"/>
            <a:r>
              <a:rPr lang="en-US" b="1" dirty="0">
                <a:effectLst/>
                <a:cs typeface="Arial" charset="0"/>
              </a:rPr>
              <a:t>Behavioural theories of leadership </a:t>
            </a:r>
            <a:r>
              <a:rPr lang="en-US" dirty="0">
                <a:effectLst/>
                <a:cs typeface="Arial" charset="0"/>
              </a:rPr>
              <a:t>imply we can </a:t>
            </a:r>
            <a:r>
              <a:rPr lang="en-US" i="1" dirty="0">
                <a:effectLst/>
                <a:cs typeface="Arial" charset="0"/>
              </a:rPr>
              <a:t>train</a:t>
            </a:r>
            <a:r>
              <a:rPr lang="en-US" dirty="0">
                <a:effectLst/>
                <a:cs typeface="Arial" charset="0"/>
              </a:rPr>
              <a:t> people to be leaders. </a:t>
            </a:r>
          </a:p>
          <a:p>
            <a:pPr marL="427038" indent="-312738" eaLnBrk="1" hangingPunct="1"/>
            <a:r>
              <a:rPr lang="en-US" dirty="0">
                <a:effectLst/>
                <a:cs typeface="Arial" charset="0"/>
              </a:rPr>
              <a:t>Ohio State Studies found two behaviours that accounted for most leadership behaviour:</a:t>
            </a:r>
          </a:p>
          <a:p>
            <a:pPr lvl="1" eaLnBrk="1" hangingPunct="1"/>
            <a:r>
              <a:rPr lang="en-US" b="1" dirty="0">
                <a:effectLst/>
                <a:cs typeface="Arial" charset="0"/>
              </a:rPr>
              <a:t>Initiating structure </a:t>
            </a:r>
            <a:r>
              <a:rPr lang="en-US" dirty="0">
                <a:effectLst/>
                <a:cs typeface="Arial" charset="0"/>
              </a:rPr>
              <a:t>– the extent to which a leader is likely to define and structure his or her role and those of employees in the search for goal attainment. </a:t>
            </a:r>
          </a:p>
          <a:p>
            <a:pPr lvl="1"/>
            <a:r>
              <a:rPr lang="en-US" b="1" dirty="0">
                <a:effectLst/>
                <a:cs typeface="Arial" charset="0"/>
              </a:rPr>
              <a:t>Consideration</a:t>
            </a:r>
            <a:r>
              <a:rPr lang="en-US" dirty="0">
                <a:effectLst/>
                <a:cs typeface="Arial" charset="0"/>
              </a:rPr>
              <a:t> </a:t>
            </a:r>
            <a:r>
              <a:rPr lang="en-US" dirty="0">
                <a:cs typeface="Arial" charset="0"/>
              </a:rPr>
              <a:t>– the </a:t>
            </a:r>
            <a:r>
              <a:rPr lang="en-US" dirty="0">
                <a:effectLst/>
                <a:cs typeface="Arial" charset="0"/>
              </a:rPr>
              <a:t>extent to which a person’s job relationships are characterized by mutual trust, respect for employees’ ideas and regard for their feelings. </a:t>
            </a:r>
          </a:p>
        </p:txBody>
      </p:sp>
      <p:sp>
        <p:nvSpPr>
          <p:cNvPr id="8" name="Title 1"/>
          <p:cNvSpPr>
            <a:spLocks noGrp="1"/>
          </p:cNvSpPr>
          <p:nvPr>
            <p:ph type="title"/>
          </p:nvPr>
        </p:nvSpPr>
        <p:spPr>
          <a:xfrm>
            <a:off x="313531" y="175098"/>
            <a:ext cx="8516938" cy="1127784"/>
          </a:xfrm>
        </p:spPr>
        <p:txBody>
          <a:bodyPr>
            <a:noAutofit/>
          </a:bodyPr>
          <a:lstStyle/>
          <a:p>
            <a:pPr>
              <a:defRPr/>
            </a:pPr>
            <a:r>
              <a:rPr lang="en-US" sz="3200" dirty="0">
                <a:solidFill>
                  <a:srgbClr val="007FA3"/>
                </a:solidFill>
              </a:rPr>
              <a:t>Identify the central tenets and </a:t>
            </a:r>
            <a:br>
              <a:rPr lang="en-US" sz="3200" dirty="0">
                <a:solidFill>
                  <a:srgbClr val="007FA3"/>
                </a:solidFill>
              </a:rPr>
            </a:br>
            <a:r>
              <a:rPr lang="en-US" sz="3200" dirty="0">
                <a:solidFill>
                  <a:srgbClr val="007FA3"/>
                </a:solidFill>
              </a:rPr>
              <a:t>main limitations of </a:t>
            </a:r>
            <a:r>
              <a:rPr lang="en-US" sz="3200" dirty="0" err="1">
                <a:solidFill>
                  <a:srgbClr val="007FA3"/>
                </a:solidFill>
              </a:rPr>
              <a:t>behavioural</a:t>
            </a:r>
            <a:r>
              <a:rPr lang="en-US" sz="3200" dirty="0">
                <a:solidFill>
                  <a:srgbClr val="007FA3"/>
                </a:solidFill>
              </a:rPr>
              <a:t> theories (1 of 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72" name="Content Placeholder 13"/>
          <p:cNvSpPr>
            <a:spLocks noGrp="1"/>
          </p:cNvSpPr>
          <p:nvPr>
            <p:ph idx="1"/>
          </p:nvPr>
        </p:nvSpPr>
        <p:spPr bwMode="auto">
          <a:xfrm>
            <a:off x="381401" y="1661361"/>
            <a:ext cx="7937172" cy="4513646"/>
          </a:xfrm>
        </p:spPr>
        <p:txBody>
          <a:bodyPr wrap="square" numCol="1" anchor="t" anchorCtr="0" compatLnSpc="1">
            <a:prstTxWarp prst="textNoShape">
              <a:avLst/>
            </a:prstTxWarp>
            <a:normAutofit/>
          </a:bodyPr>
          <a:lstStyle/>
          <a:p>
            <a:pPr marL="434975" indent="-320675" eaLnBrk="1" hangingPunct="1"/>
            <a:r>
              <a:rPr lang="en-US" dirty="0">
                <a:effectLst/>
                <a:cs typeface="Arial" charset="0"/>
              </a:rPr>
              <a:t>University of Michigan’s objectives also identified two behavioural types:</a:t>
            </a:r>
          </a:p>
          <a:p>
            <a:pPr lvl="1" eaLnBrk="1" hangingPunct="1"/>
            <a:r>
              <a:rPr lang="en-US" dirty="0">
                <a:effectLst/>
                <a:cs typeface="Arial" charset="0"/>
              </a:rPr>
              <a:t>The </a:t>
            </a:r>
            <a:r>
              <a:rPr lang="en-US" b="1" dirty="0">
                <a:effectLst/>
                <a:cs typeface="Arial" charset="0"/>
              </a:rPr>
              <a:t>employee-oriented leader </a:t>
            </a:r>
            <a:r>
              <a:rPr lang="en-US" dirty="0">
                <a:effectLst/>
                <a:cs typeface="Arial" charset="0"/>
              </a:rPr>
              <a:t>emphasized interpersonal relationships by taking a personal interest in the needs of employees and accepting individual differences among them. </a:t>
            </a:r>
          </a:p>
          <a:p>
            <a:pPr lvl="1" eaLnBrk="1" hangingPunct="1"/>
            <a:r>
              <a:rPr lang="en-US" dirty="0">
                <a:effectLst/>
                <a:cs typeface="Arial" charset="0"/>
              </a:rPr>
              <a:t>The </a:t>
            </a:r>
            <a:r>
              <a:rPr lang="en-US" b="1" dirty="0">
                <a:effectLst/>
                <a:cs typeface="Arial" charset="0"/>
              </a:rPr>
              <a:t>production-oriented leader </a:t>
            </a:r>
            <a:r>
              <a:rPr lang="en-US" dirty="0">
                <a:effectLst/>
                <a:cs typeface="Arial" charset="0"/>
              </a:rPr>
              <a:t>emphasized the technical or task aspects of the job, focusing on accomplishing the group’s tasks. </a:t>
            </a:r>
          </a:p>
        </p:txBody>
      </p:sp>
      <p:sp>
        <p:nvSpPr>
          <p:cNvPr id="8" name="Title 1"/>
          <p:cNvSpPr>
            <a:spLocks noGrp="1"/>
          </p:cNvSpPr>
          <p:nvPr>
            <p:ph type="title"/>
          </p:nvPr>
        </p:nvSpPr>
        <p:spPr>
          <a:xfrm>
            <a:off x="313531" y="175098"/>
            <a:ext cx="8516938" cy="1127784"/>
          </a:xfrm>
        </p:spPr>
        <p:txBody>
          <a:bodyPr>
            <a:noAutofit/>
          </a:bodyPr>
          <a:lstStyle/>
          <a:p>
            <a:pPr>
              <a:defRPr/>
            </a:pPr>
            <a:r>
              <a:rPr lang="en-US" sz="3200" dirty="0">
                <a:solidFill>
                  <a:srgbClr val="007FA3"/>
                </a:solidFill>
              </a:rPr>
              <a:t>Identify the central tenets and </a:t>
            </a:r>
            <a:br>
              <a:rPr lang="en-US" sz="3200" dirty="0">
                <a:solidFill>
                  <a:srgbClr val="007FA3"/>
                </a:solidFill>
              </a:rPr>
            </a:br>
            <a:r>
              <a:rPr lang="en-US" sz="3200" dirty="0">
                <a:solidFill>
                  <a:srgbClr val="007FA3"/>
                </a:solidFill>
              </a:rPr>
              <a:t>main limitations of </a:t>
            </a:r>
            <a:r>
              <a:rPr lang="en-US" sz="3200" dirty="0" err="1">
                <a:solidFill>
                  <a:srgbClr val="007FA3"/>
                </a:solidFill>
              </a:rPr>
              <a:t>behavioural</a:t>
            </a:r>
            <a:r>
              <a:rPr lang="en-US" sz="3200" dirty="0">
                <a:solidFill>
                  <a:srgbClr val="007FA3"/>
                </a:solidFill>
              </a:rPr>
              <a:t> theories (2 of 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20" name="Content Placeholder 13"/>
          <p:cNvSpPr>
            <a:spLocks noGrp="1"/>
          </p:cNvSpPr>
          <p:nvPr>
            <p:ph idx="1"/>
          </p:nvPr>
        </p:nvSpPr>
        <p:spPr bwMode="auto">
          <a:xfrm>
            <a:off x="381581" y="1666577"/>
            <a:ext cx="8056179" cy="4459287"/>
          </a:xfrm>
        </p:spPr>
        <p:txBody>
          <a:bodyPr wrap="square" numCol="1" anchor="t" anchorCtr="0" compatLnSpc="1">
            <a:prstTxWarp prst="textNoShape">
              <a:avLst/>
            </a:prstTxWarp>
            <a:normAutofit/>
          </a:bodyPr>
          <a:lstStyle/>
          <a:p>
            <a:pPr marL="427038" indent="-312738" eaLnBrk="1" hangingPunct="1"/>
            <a:r>
              <a:rPr lang="en-US" dirty="0">
                <a:effectLst/>
                <a:cs typeface="Arial" charset="0"/>
              </a:rPr>
              <a:t>The GLOBE study suggests there are international differences in preference for initiating structure and consideration. </a:t>
            </a:r>
          </a:p>
          <a:p>
            <a:pPr lvl="1" eaLnBrk="1" hangingPunct="1"/>
            <a:r>
              <a:rPr lang="en-US" dirty="0">
                <a:effectLst/>
                <a:cs typeface="Arial" charset="0"/>
              </a:rPr>
              <a:t>Based on the values of Brazilian employees, a manager leading a team in Brazil would need to be team oriented, participative and humane. Leaders high in consideration would succeed best in this culture. </a:t>
            </a:r>
          </a:p>
        </p:txBody>
      </p:sp>
      <p:sp>
        <p:nvSpPr>
          <p:cNvPr id="8" name="Title 1"/>
          <p:cNvSpPr>
            <a:spLocks noGrp="1"/>
          </p:cNvSpPr>
          <p:nvPr>
            <p:ph type="title"/>
          </p:nvPr>
        </p:nvSpPr>
        <p:spPr>
          <a:xfrm>
            <a:off x="313531" y="175098"/>
            <a:ext cx="8516938" cy="1127784"/>
          </a:xfrm>
        </p:spPr>
        <p:txBody>
          <a:bodyPr>
            <a:noAutofit/>
          </a:bodyPr>
          <a:lstStyle/>
          <a:p>
            <a:pPr>
              <a:defRPr/>
            </a:pPr>
            <a:r>
              <a:rPr lang="en-US" sz="3200" dirty="0">
                <a:solidFill>
                  <a:srgbClr val="007FA3"/>
                </a:solidFill>
              </a:rPr>
              <a:t>Identify the central tenets and </a:t>
            </a:r>
            <a:br>
              <a:rPr lang="en-US" sz="3200" dirty="0">
                <a:solidFill>
                  <a:srgbClr val="007FA3"/>
                </a:solidFill>
              </a:rPr>
            </a:br>
            <a:r>
              <a:rPr lang="en-US" sz="3200" dirty="0">
                <a:solidFill>
                  <a:srgbClr val="007FA3"/>
                </a:solidFill>
              </a:rPr>
              <a:t>main limitations of </a:t>
            </a:r>
            <a:r>
              <a:rPr lang="en-US" sz="3200" dirty="0" err="1">
                <a:solidFill>
                  <a:srgbClr val="007FA3"/>
                </a:solidFill>
              </a:rPr>
              <a:t>behavioural</a:t>
            </a:r>
            <a:r>
              <a:rPr lang="en-US" sz="3200" dirty="0">
                <a:solidFill>
                  <a:srgbClr val="007FA3"/>
                </a:solidFill>
              </a:rPr>
              <a:t> theories (3 of 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8" name="Content Placeholder 13"/>
          <p:cNvSpPr>
            <a:spLocks noGrp="1"/>
          </p:cNvSpPr>
          <p:nvPr>
            <p:ph idx="1"/>
          </p:nvPr>
        </p:nvSpPr>
        <p:spPr bwMode="auto">
          <a:xfrm>
            <a:off x="380562" y="1667597"/>
            <a:ext cx="8257274" cy="4315098"/>
          </a:xfrm>
        </p:spPr>
        <p:txBody>
          <a:bodyPr wrap="square" numCol="1" anchor="t" anchorCtr="0" compatLnSpc="1">
            <a:prstTxWarp prst="textNoShape">
              <a:avLst/>
            </a:prstTxWarp>
            <a:normAutofit/>
          </a:bodyPr>
          <a:lstStyle/>
          <a:p>
            <a:pPr marL="427038" indent="-312738" eaLnBrk="1" hangingPunct="1"/>
            <a:r>
              <a:rPr lang="en-US" dirty="0">
                <a:effectLst/>
                <a:cs typeface="Arial" charset="0"/>
              </a:rPr>
              <a:t>Summary of </a:t>
            </a:r>
            <a:r>
              <a:rPr lang="en-US" dirty="0">
                <a:cs typeface="Arial" charset="0"/>
              </a:rPr>
              <a:t>t</a:t>
            </a:r>
            <a:r>
              <a:rPr lang="en-US" dirty="0">
                <a:effectLst/>
                <a:cs typeface="Arial" charset="0"/>
              </a:rPr>
              <a:t>rait </a:t>
            </a:r>
            <a:r>
              <a:rPr lang="en-US" dirty="0">
                <a:cs typeface="Arial" charset="0"/>
              </a:rPr>
              <a:t>t</a:t>
            </a:r>
            <a:r>
              <a:rPr lang="en-US" dirty="0">
                <a:effectLst/>
                <a:cs typeface="Arial" charset="0"/>
              </a:rPr>
              <a:t>heories and </a:t>
            </a:r>
            <a:r>
              <a:rPr lang="en-US" dirty="0">
                <a:cs typeface="Arial" charset="0"/>
              </a:rPr>
              <a:t>b</a:t>
            </a:r>
            <a:r>
              <a:rPr lang="en-US" dirty="0">
                <a:effectLst/>
                <a:cs typeface="Arial" charset="0"/>
              </a:rPr>
              <a:t>ehavioural </a:t>
            </a:r>
            <a:r>
              <a:rPr lang="en-US" dirty="0">
                <a:cs typeface="Arial" charset="0"/>
              </a:rPr>
              <a:t>t</a:t>
            </a:r>
            <a:r>
              <a:rPr lang="en-US" dirty="0">
                <a:effectLst/>
                <a:cs typeface="Arial" charset="0"/>
              </a:rPr>
              <a:t>heories</a:t>
            </a:r>
          </a:p>
          <a:p>
            <a:pPr lvl="1" eaLnBrk="1" hangingPunct="1"/>
            <a:r>
              <a:rPr lang="en-US" dirty="0">
                <a:effectLst/>
                <a:cs typeface="Arial" charset="0"/>
              </a:rPr>
              <a:t>Leaders who have certain traits and who display consideration and structuring behaviours do appear to be more effective. </a:t>
            </a:r>
          </a:p>
          <a:p>
            <a:pPr lvl="1" eaLnBrk="1" hangingPunct="1"/>
            <a:r>
              <a:rPr lang="en-US" dirty="0">
                <a:cs typeface="Arial" charset="0"/>
              </a:rPr>
              <a:t>T</a:t>
            </a:r>
            <a:r>
              <a:rPr lang="en-US" dirty="0">
                <a:effectLst/>
                <a:cs typeface="Arial" charset="0"/>
              </a:rPr>
              <a:t>raits and behaviours do not guarantee success. </a:t>
            </a:r>
          </a:p>
          <a:p>
            <a:pPr lvl="2"/>
            <a:r>
              <a:rPr lang="en-US" sz="2600" dirty="0">
                <a:cs typeface="Arial" charset="0"/>
              </a:rPr>
              <a:t>C</a:t>
            </a:r>
            <a:r>
              <a:rPr lang="en-US" sz="2600" dirty="0">
                <a:effectLst/>
                <a:cs typeface="Arial" charset="0"/>
              </a:rPr>
              <a:t>ontext matters, too.</a:t>
            </a:r>
          </a:p>
        </p:txBody>
      </p:sp>
      <p:sp>
        <p:nvSpPr>
          <p:cNvPr id="8" name="Title 1"/>
          <p:cNvSpPr>
            <a:spLocks noGrp="1"/>
          </p:cNvSpPr>
          <p:nvPr>
            <p:ph type="title"/>
          </p:nvPr>
        </p:nvSpPr>
        <p:spPr>
          <a:xfrm>
            <a:off x="313531" y="175098"/>
            <a:ext cx="8516938" cy="1127784"/>
          </a:xfrm>
        </p:spPr>
        <p:txBody>
          <a:bodyPr>
            <a:noAutofit/>
          </a:bodyPr>
          <a:lstStyle/>
          <a:p>
            <a:pPr>
              <a:defRPr/>
            </a:pPr>
            <a:r>
              <a:rPr lang="en-US" sz="3200" dirty="0">
                <a:solidFill>
                  <a:srgbClr val="007FA3"/>
                </a:solidFill>
              </a:rPr>
              <a:t>Identify the central tenets and </a:t>
            </a:r>
            <a:br>
              <a:rPr lang="en-US" sz="3200" dirty="0">
                <a:solidFill>
                  <a:srgbClr val="007FA3"/>
                </a:solidFill>
              </a:rPr>
            </a:br>
            <a:r>
              <a:rPr lang="en-US" sz="3200" dirty="0">
                <a:solidFill>
                  <a:srgbClr val="007FA3"/>
                </a:solidFill>
              </a:rPr>
              <a:t>main limitations of </a:t>
            </a:r>
            <a:r>
              <a:rPr lang="en-US" sz="3200" dirty="0" err="1">
                <a:solidFill>
                  <a:srgbClr val="007FA3"/>
                </a:solidFill>
              </a:rPr>
              <a:t>behavioural</a:t>
            </a:r>
            <a:r>
              <a:rPr lang="en-US" sz="3200" dirty="0">
                <a:solidFill>
                  <a:srgbClr val="007FA3"/>
                </a:solidFill>
              </a:rPr>
              <a:t> theories (4 of 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(1 of 8)</a:t>
            </a:r>
          </a:p>
        </p:txBody>
      </p:sp>
      <p:sp>
        <p:nvSpPr>
          <p:cNvPr id="43016" name="Content Placeholder 13"/>
          <p:cNvSpPr>
            <a:spLocks noGrp="1"/>
          </p:cNvSpPr>
          <p:nvPr>
            <p:ph idx="1"/>
          </p:nvPr>
        </p:nvSpPr>
        <p:spPr bwMode="auto">
          <a:xfrm>
            <a:off x="381097" y="1667597"/>
            <a:ext cx="8286248" cy="4267802"/>
          </a:xfrm>
        </p:spPr>
        <p:txBody>
          <a:bodyPr wrap="square" numCol="1" anchor="t" anchorCtr="0" compatLnSpc="1">
            <a:prstTxWarp prst="textNoShape">
              <a:avLst/>
            </a:prstTxWarp>
          </a:bodyPr>
          <a:lstStyle/>
          <a:p>
            <a:pPr marL="417513" indent="-303213" eaLnBrk="1" hangingPunct="1"/>
            <a:r>
              <a:rPr lang="en-US" dirty="0">
                <a:effectLst/>
                <a:cs typeface="Arial" charset="0"/>
              </a:rPr>
              <a:t>The </a:t>
            </a:r>
            <a:r>
              <a:rPr lang="en-US" b="1" dirty="0">
                <a:effectLst/>
                <a:cs typeface="Arial" charset="0"/>
              </a:rPr>
              <a:t>Fiedler contingency </a:t>
            </a:r>
            <a:r>
              <a:rPr lang="en-US" b="1" dirty="0">
                <a:cs typeface="Arial" charset="0"/>
              </a:rPr>
              <a:t>m</a:t>
            </a:r>
            <a:r>
              <a:rPr lang="en-US" b="1" dirty="0">
                <a:effectLst/>
                <a:cs typeface="Arial" charset="0"/>
              </a:rPr>
              <a:t>odel</a:t>
            </a:r>
          </a:p>
          <a:p>
            <a:pPr lvl="1" eaLnBrk="1" hangingPunct="1"/>
            <a:r>
              <a:rPr lang="en-US" dirty="0">
                <a:effectLst/>
                <a:cs typeface="Arial" charset="0"/>
              </a:rPr>
              <a:t>A key factor in leadership success is </a:t>
            </a:r>
            <a:r>
              <a:rPr lang="en-US" dirty="0">
                <a:cs typeface="Arial" charset="0"/>
              </a:rPr>
              <a:t>the</a:t>
            </a:r>
            <a:r>
              <a:rPr lang="en-US" dirty="0">
                <a:effectLst/>
                <a:cs typeface="Arial" charset="0"/>
              </a:rPr>
              <a:t> individual’s leadership style.</a:t>
            </a:r>
          </a:p>
          <a:p>
            <a:pPr marL="1069975" lvl="2" indent="-293688"/>
            <a:r>
              <a:rPr lang="en-US" sz="2600" b="1" dirty="0">
                <a:cs typeface="Arial" charset="0"/>
              </a:rPr>
              <a:t>Least preferred co-worker (LPC) questionnaire. </a:t>
            </a:r>
            <a:endParaRPr lang="en-US" sz="2600" b="1" dirty="0">
              <a:effectLst/>
              <a:cs typeface="Arial" charset="0"/>
            </a:endParaRPr>
          </a:p>
          <a:p>
            <a:pPr lvl="3"/>
            <a:r>
              <a:rPr lang="en-US" sz="2600" dirty="0">
                <a:effectLst/>
                <a:cs typeface="Arial" charset="0"/>
              </a:rPr>
              <a:t>Task or relationship oriented.</a:t>
            </a:r>
          </a:p>
          <a:p>
            <a:pPr lvl="3"/>
            <a:r>
              <a:rPr lang="en-US" sz="2600" dirty="0">
                <a:effectLst/>
                <a:cs typeface="Arial" charset="0"/>
              </a:rPr>
              <a:t>Assumes leadership style is fixed.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4" name="Content Placeholder 13"/>
          <p:cNvSpPr>
            <a:spLocks noGrp="1"/>
          </p:cNvSpPr>
          <p:nvPr>
            <p:ph idx="1"/>
          </p:nvPr>
        </p:nvSpPr>
        <p:spPr bwMode="auto">
          <a:xfrm>
            <a:off x="383342" y="1667597"/>
            <a:ext cx="7309745" cy="3962400"/>
          </a:xfrm>
        </p:spPr>
        <p:txBody>
          <a:bodyPr wrap="square" numCol="1" anchor="t" anchorCtr="0" compatLnSpc="1">
            <a:prstTxWarp prst="textNoShape">
              <a:avLst/>
            </a:prstTxWarp>
          </a:bodyPr>
          <a:lstStyle/>
          <a:p>
            <a:pPr marL="427038" indent="-312738"/>
            <a:r>
              <a:rPr lang="en-US" dirty="0">
                <a:effectLst/>
                <a:cs typeface="Arial" charset="0"/>
              </a:rPr>
              <a:t>Defining the situation</a:t>
            </a:r>
          </a:p>
          <a:p>
            <a:pPr lvl="1"/>
            <a:r>
              <a:rPr lang="en-US" dirty="0">
                <a:effectLst/>
                <a:cs typeface="Arial" charset="0"/>
              </a:rPr>
              <a:t>Contingency dimensions:</a:t>
            </a:r>
          </a:p>
          <a:p>
            <a:pPr marL="1211263" lvl="2" indent="-434975">
              <a:buFont typeface="+mj-lt"/>
              <a:buAutoNum type="arabicPeriod"/>
            </a:pPr>
            <a:r>
              <a:rPr lang="en-US" dirty="0">
                <a:effectLst/>
                <a:cs typeface="Arial" charset="0"/>
              </a:rPr>
              <a:t>Leader–member relations.</a:t>
            </a:r>
          </a:p>
          <a:p>
            <a:pPr marL="1211263" lvl="2" indent="-434975">
              <a:buFont typeface="+mj-lt"/>
              <a:buAutoNum type="arabicPeriod"/>
            </a:pPr>
            <a:r>
              <a:rPr lang="en-US" dirty="0">
                <a:effectLst/>
                <a:cs typeface="Arial" charset="0"/>
              </a:rPr>
              <a:t>Task structure.</a:t>
            </a:r>
          </a:p>
          <a:p>
            <a:pPr marL="1211263" lvl="2" indent="-434975">
              <a:buFont typeface="+mj-lt"/>
              <a:buAutoNum type="arabicPeriod"/>
            </a:pPr>
            <a:r>
              <a:rPr lang="en-US" dirty="0">
                <a:effectLst/>
                <a:cs typeface="Arial" charset="0"/>
              </a:rPr>
              <a:t>Position power.</a:t>
            </a:r>
          </a:p>
        </p:txBody>
      </p:sp>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(2 of 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Y:\08VOL4\Graphics\Powerpoint\PE_UK\PE532-ROBBINS\Final files\GIF\ch12\M12NF001.gif"/>
          <p:cNvPicPr>
            <a:picLocks noChangeAspect="1" noChangeArrowheads="1"/>
          </p:cNvPicPr>
          <p:nvPr/>
        </p:nvPicPr>
        <p:blipFill>
          <a:blip r:embed="rId3"/>
          <a:srcRect/>
          <a:stretch>
            <a:fillRect/>
          </a:stretch>
        </p:blipFill>
        <p:spPr bwMode="auto">
          <a:xfrm>
            <a:off x="1074439" y="1574863"/>
            <a:ext cx="6953394" cy="4669790"/>
          </a:xfrm>
          <a:prstGeom prst="rect">
            <a:avLst/>
          </a:prstGeom>
          <a:noFill/>
        </p:spPr>
      </p:pic>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(3 of 8)</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60" name="Content Placeholder 13"/>
          <p:cNvSpPr>
            <a:spLocks noGrp="1"/>
          </p:cNvSpPr>
          <p:nvPr>
            <p:ph idx="1"/>
          </p:nvPr>
        </p:nvSpPr>
        <p:spPr bwMode="auto">
          <a:xfrm>
            <a:off x="389173" y="1666577"/>
            <a:ext cx="8059737" cy="4459287"/>
          </a:xfrm>
        </p:spPr>
        <p:txBody>
          <a:bodyPr wrap="square" numCol="1" anchor="t" anchorCtr="0" compatLnSpc="1">
            <a:prstTxWarp prst="textNoShape">
              <a:avLst/>
            </a:prstTxWarp>
          </a:bodyPr>
          <a:lstStyle/>
          <a:p>
            <a:pPr marL="427038" indent="-312738" eaLnBrk="1" hangingPunct="1"/>
            <a:r>
              <a:rPr lang="en-US" dirty="0">
                <a:effectLst/>
                <a:cs typeface="Arial" charset="0"/>
              </a:rPr>
              <a:t>Evaluation of the Fiedler model</a:t>
            </a:r>
          </a:p>
          <a:p>
            <a:pPr lvl="1" eaLnBrk="1" hangingPunct="1"/>
            <a:r>
              <a:rPr lang="en-US" dirty="0">
                <a:cs typeface="Arial" charset="0"/>
              </a:rPr>
              <a:t>C</a:t>
            </a:r>
            <a:r>
              <a:rPr lang="en-US" dirty="0">
                <a:effectLst/>
                <a:cs typeface="Arial" charset="0"/>
              </a:rPr>
              <a:t>onsiderable evidence to support at least substantial parts of the model. </a:t>
            </a:r>
          </a:p>
          <a:p>
            <a:pPr lvl="1" eaLnBrk="1" hangingPunct="1"/>
            <a:r>
              <a:rPr lang="en-US" dirty="0">
                <a:cs typeface="Arial" charset="0"/>
              </a:rPr>
              <a:t>P</a:t>
            </a:r>
            <a:r>
              <a:rPr lang="en-US" dirty="0">
                <a:effectLst/>
                <a:cs typeface="Arial" charset="0"/>
              </a:rPr>
              <a:t>roblems with the practical use of the model</a:t>
            </a:r>
            <a:r>
              <a:rPr lang="en-US" b="1" dirty="0">
                <a:effectLst/>
                <a:latin typeface="Arial" charset="0"/>
                <a:cs typeface="Arial" charset="0"/>
              </a:rPr>
              <a:t>. </a:t>
            </a:r>
          </a:p>
          <a:p>
            <a:pPr lvl="2"/>
            <a:r>
              <a:rPr lang="en-US" sz="2600" dirty="0">
                <a:cs typeface="Arial" charset="0"/>
              </a:rPr>
              <a:t>Logic underlying the LPC is not well understood.</a:t>
            </a:r>
          </a:p>
          <a:p>
            <a:pPr lvl="2"/>
            <a:r>
              <a:rPr lang="en-US" sz="2600" dirty="0">
                <a:cs typeface="Arial" charset="0"/>
              </a:rPr>
              <a:t>LPC scores are not stable.</a:t>
            </a:r>
          </a:p>
          <a:p>
            <a:pPr lvl="2"/>
            <a:r>
              <a:rPr lang="en-US" sz="2600" dirty="0">
                <a:effectLst/>
                <a:cs typeface="Arial" charset="0"/>
              </a:rPr>
              <a:t>Contingency variables are complex and difficult for practitioners to assess.</a:t>
            </a:r>
          </a:p>
          <a:p>
            <a:pPr lvl="1" eaLnBrk="1" hangingPunct="1"/>
            <a:endParaRPr lang="en-US" b="1" dirty="0">
              <a:effectLst/>
              <a:latin typeface="Arial" charset="0"/>
              <a:cs typeface="Arial" charset="0"/>
            </a:endParaRPr>
          </a:p>
        </p:txBody>
      </p:sp>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(4 of 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8" name="Content Placeholder 13"/>
          <p:cNvSpPr>
            <a:spLocks noGrp="1"/>
          </p:cNvSpPr>
          <p:nvPr>
            <p:ph idx="1"/>
          </p:nvPr>
        </p:nvSpPr>
        <p:spPr bwMode="auto">
          <a:xfrm>
            <a:off x="383511" y="1666577"/>
            <a:ext cx="8013020" cy="4459287"/>
          </a:xfrm>
        </p:spPr>
        <p:txBody>
          <a:bodyPr wrap="square" numCol="1" anchor="t" anchorCtr="0" compatLnSpc="1">
            <a:prstTxWarp prst="textNoShape">
              <a:avLst/>
            </a:prstTxWarp>
          </a:bodyPr>
          <a:lstStyle/>
          <a:p>
            <a:pPr marL="427038" indent="-312738" eaLnBrk="1" hangingPunct="1"/>
            <a:r>
              <a:rPr lang="en-US" dirty="0">
                <a:effectLst/>
                <a:cs typeface="Arial" charset="0"/>
              </a:rPr>
              <a:t>Other contingency </a:t>
            </a:r>
            <a:r>
              <a:rPr lang="en-US" dirty="0">
                <a:cs typeface="Arial" charset="0"/>
              </a:rPr>
              <a:t>t</a:t>
            </a:r>
            <a:r>
              <a:rPr lang="en-US" dirty="0">
                <a:effectLst/>
                <a:cs typeface="Arial" charset="0"/>
              </a:rPr>
              <a:t>heories</a:t>
            </a:r>
          </a:p>
          <a:p>
            <a:pPr lvl="1"/>
            <a:r>
              <a:rPr lang="en-US" b="1" dirty="0">
                <a:effectLst/>
                <a:cs typeface="Arial" charset="0"/>
              </a:rPr>
              <a:t>Situational </a:t>
            </a:r>
            <a:r>
              <a:rPr lang="en-US" b="1" dirty="0">
                <a:cs typeface="Arial" charset="0"/>
              </a:rPr>
              <a:t>l</a:t>
            </a:r>
            <a:r>
              <a:rPr lang="en-US" b="1" dirty="0">
                <a:effectLst/>
                <a:cs typeface="Arial" charset="0"/>
              </a:rPr>
              <a:t>eadership </a:t>
            </a:r>
            <a:r>
              <a:rPr lang="en-US" b="1" dirty="0">
                <a:cs typeface="Arial" charset="0"/>
              </a:rPr>
              <a:t>t</a:t>
            </a:r>
            <a:r>
              <a:rPr lang="en-US" b="1" dirty="0">
                <a:effectLst/>
                <a:cs typeface="Arial" charset="0"/>
              </a:rPr>
              <a:t>heory (SLT)</a:t>
            </a:r>
            <a:r>
              <a:rPr lang="en-US" b="1" dirty="0">
                <a:cs typeface="Arial" charset="0"/>
              </a:rPr>
              <a:t> </a:t>
            </a:r>
            <a:r>
              <a:rPr lang="en-US" dirty="0">
                <a:cs typeface="Arial" charset="0"/>
              </a:rPr>
              <a:t>i</a:t>
            </a:r>
            <a:r>
              <a:rPr lang="en-US" dirty="0">
                <a:effectLst/>
                <a:cs typeface="Arial" charset="0"/>
              </a:rPr>
              <a:t>s a contingency theory that focuses on the followers. </a:t>
            </a:r>
          </a:p>
          <a:p>
            <a:pPr lvl="2"/>
            <a:r>
              <a:rPr lang="en-US" sz="2600" dirty="0">
                <a:effectLst/>
                <a:cs typeface="Arial" charset="0"/>
              </a:rPr>
              <a:t>Successful leadership is achieved by selecting the right leadership style, which is contingent on the level of the followers’ readiness. </a:t>
            </a:r>
          </a:p>
          <a:p>
            <a:pPr lvl="1" eaLnBrk="1" hangingPunct="1"/>
            <a:endParaRPr lang="en-US" b="1" dirty="0">
              <a:effectLst/>
              <a:latin typeface="Arial" charset="0"/>
              <a:cs typeface="Arial" charset="0"/>
            </a:endParaRPr>
          </a:p>
        </p:txBody>
      </p:sp>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(5 of 8)</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381114" y="1666577"/>
            <a:ext cx="8159262" cy="4472753"/>
          </a:xfrm>
        </p:spPr>
        <p:txBody>
          <a:bodyPr wrap="square" numCol="1" anchor="t" anchorCtr="0" compatLnSpc="1">
            <a:prstTxWarp prst="textNoShape">
              <a:avLst/>
            </a:prstTxWarp>
            <a:noAutofit/>
          </a:bodyPr>
          <a:lstStyle/>
          <a:p>
            <a:pPr marL="427038" indent="-312738" eaLnBrk="1" hangingPunct="1">
              <a:defRPr/>
            </a:pPr>
            <a:r>
              <a:rPr lang="en-US" b="1" dirty="0">
                <a:cs typeface="Arial" charset="0"/>
              </a:rPr>
              <a:t>Path–goal theory</a:t>
            </a:r>
            <a:r>
              <a:rPr lang="en-US" dirty="0">
                <a:cs typeface="Arial" charset="0"/>
              </a:rPr>
              <a:t>, developed by Robert House: </a:t>
            </a:r>
          </a:p>
          <a:p>
            <a:pPr lvl="1">
              <a:defRPr/>
            </a:pPr>
            <a:r>
              <a:rPr lang="en-US" dirty="0">
                <a:cs typeface="Arial" charset="0"/>
              </a:rPr>
              <a:t>One of the most respected approaches to leadership.</a:t>
            </a:r>
          </a:p>
          <a:p>
            <a:pPr lvl="1">
              <a:defRPr/>
            </a:pPr>
            <a:r>
              <a:rPr lang="en-US" dirty="0">
                <a:cs typeface="Arial" charset="0"/>
              </a:rPr>
              <a:t>Contingency model of leadership that extracts key elements from the Ohio State leadership research on initiating structure and consideration and the expectancy theory of motivation.</a:t>
            </a:r>
          </a:p>
          <a:p>
            <a:pPr lvl="1">
              <a:defRPr/>
            </a:pPr>
            <a:r>
              <a:rPr lang="en-US" dirty="0">
                <a:cs typeface="Arial" charset="0"/>
              </a:rPr>
              <a:t>Derived from belief that effective leaders clarify the path to help followers achieve work goals.</a:t>
            </a:r>
          </a:p>
          <a:p>
            <a:pPr lvl="1" eaLnBrk="1" hangingPunct="1">
              <a:defRPr/>
            </a:pPr>
            <a:endParaRPr lang="en-US" dirty="0">
              <a:effectLst/>
              <a:latin typeface="Arial" charset="0"/>
              <a:cs typeface="Arial" charset="0"/>
            </a:endParaRPr>
          </a:p>
        </p:txBody>
      </p:sp>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(6 of 8)</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400" name="Content Placeholder 13"/>
          <p:cNvSpPr>
            <a:spLocks noGrp="1"/>
          </p:cNvSpPr>
          <p:nvPr>
            <p:ph idx="1"/>
          </p:nvPr>
        </p:nvSpPr>
        <p:spPr bwMode="auto">
          <a:xfrm>
            <a:off x="380562" y="1666577"/>
            <a:ext cx="8273040" cy="4459287"/>
          </a:xfrm>
        </p:spPr>
        <p:txBody>
          <a:bodyPr wrap="square" numCol="1" anchor="t" anchorCtr="0" compatLnSpc="1">
            <a:prstTxWarp prst="textNoShape">
              <a:avLst/>
            </a:prstTxWarp>
            <a:normAutofit/>
          </a:bodyPr>
          <a:lstStyle/>
          <a:p>
            <a:pPr marL="427038" indent="-312738"/>
            <a:r>
              <a:rPr lang="en-US" dirty="0">
                <a:effectLst/>
                <a:cs typeface="Arial" charset="0"/>
              </a:rPr>
              <a:t>Vroom &amp; Yetton’s </a:t>
            </a:r>
            <a:r>
              <a:rPr lang="en-US" b="1" dirty="0">
                <a:cs typeface="Arial" charset="0"/>
              </a:rPr>
              <a:t>l</a:t>
            </a:r>
            <a:r>
              <a:rPr lang="en-US" b="1" dirty="0">
                <a:effectLst/>
                <a:cs typeface="Arial" charset="0"/>
              </a:rPr>
              <a:t>eader-participation model </a:t>
            </a:r>
            <a:r>
              <a:rPr lang="en-US" dirty="0">
                <a:effectLst/>
                <a:cs typeface="Arial" charset="0"/>
              </a:rPr>
              <a:t>relates leadership behaviour and participation in decision making. </a:t>
            </a:r>
          </a:p>
          <a:p>
            <a:pPr lvl="1"/>
            <a:r>
              <a:rPr lang="en-US" dirty="0">
                <a:effectLst/>
                <a:cs typeface="Arial" charset="0"/>
              </a:rPr>
              <a:t>Leader behaviour must adjust to reflect the task structure. </a:t>
            </a:r>
          </a:p>
          <a:p>
            <a:pPr lvl="1"/>
            <a:r>
              <a:rPr lang="en-US" dirty="0">
                <a:cs typeface="Arial" charset="0"/>
              </a:rPr>
              <a:t>M</a:t>
            </a:r>
            <a:r>
              <a:rPr lang="en-US" dirty="0">
                <a:effectLst/>
                <a:cs typeface="Arial" charset="0"/>
              </a:rPr>
              <a:t>odel is normative – it provides a decision tree of seven contingencies and five leadership styles for determining the form and amount of participation in decision making. </a:t>
            </a:r>
          </a:p>
        </p:txBody>
      </p:sp>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(7 of 8)</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Y:\08VOL4\Graphics\Powerpoint\PE_UK\PE532-ROBBINS\Final files\GIF\ch12\M12NF002.gif"/>
          <p:cNvPicPr>
            <a:picLocks noChangeAspect="1" noChangeArrowheads="1"/>
          </p:cNvPicPr>
          <p:nvPr/>
        </p:nvPicPr>
        <p:blipFill>
          <a:blip r:embed="rId3"/>
          <a:srcRect/>
          <a:stretch>
            <a:fillRect/>
          </a:stretch>
        </p:blipFill>
        <p:spPr bwMode="auto">
          <a:xfrm>
            <a:off x="550262" y="2298457"/>
            <a:ext cx="8049826" cy="2925296"/>
          </a:xfrm>
          <a:prstGeom prst="rect">
            <a:avLst/>
          </a:prstGeom>
          <a:noFill/>
        </p:spPr>
      </p:pic>
      <p:sp>
        <p:nvSpPr>
          <p:cNvPr id="8" name="Title 1"/>
          <p:cNvSpPr>
            <a:spLocks noGrp="1"/>
          </p:cNvSpPr>
          <p:nvPr>
            <p:ph type="title"/>
          </p:nvPr>
        </p:nvSpPr>
        <p:spPr>
          <a:xfrm>
            <a:off x="108813" y="97676"/>
            <a:ext cx="8926374" cy="1438275"/>
          </a:xfrm>
        </p:spPr>
        <p:txBody>
          <a:bodyPr>
            <a:noAutofit/>
          </a:bodyPr>
          <a:lstStyle/>
          <a:p>
            <a:pPr eaLnBrk="1" fontAlgn="auto" hangingPunct="1">
              <a:spcAft>
                <a:spcPts val="0"/>
              </a:spcAft>
              <a:defRPr/>
            </a:pPr>
            <a:r>
              <a:rPr lang="en-US" sz="4000" dirty="0">
                <a:solidFill>
                  <a:srgbClr val="007FA3"/>
                </a:solidFill>
              </a:rPr>
              <a:t>  Assess contingency theories of </a:t>
            </a:r>
            <a:br>
              <a:rPr lang="en-US" sz="4000" dirty="0">
                <a:solidFill>
                  <a:srgbClr val="007FA3"/>
                </a:solidFill>
              </a:rPr>
            </a:br>
            <a:r>
              <a:rPr lang="en-US" sz="4000" dirty="0">
                <a:solidFill>
                  <a:srgbClr val="007FA3"/>
                </a:solidFill>
              </a:rPr>
              <a:t>leadership by their level of support (8 of 8)</a:t>
            </a:r>
          </a:p>
        </p:txBody>
      </p:sp>
    </p:spTree>
    <p:extLst>
      <p:ext uri="{BB962C8B-B14F-4D97-AF65-F5344CB8AC3E}">
        <p14:creationId xmlns:p14="http://schemas.microsoft.com/office/powerpoint/2010/main" val="11016102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(1 of 11)</a:t>
            </a:r>
          </a:p>
        </p:txBody>
      </p:sp>
      <p:sp>
        <p:nvSpPr>
          <p:cNvPr id="8" name="Content Placeholder 7"/>
          <p:cNvSpPr>
            <a:spLocks noGrp="1"/>
          </p:cNvSpPr>
          <p:nvPr>
            <p:ph idx="1"/>
          </p:nvPr>
        </p:nvSpPr>
        <p:spPr>
          <a:xfrm>
            <a:off x="387767" y="1652909"/>
            <a:ext cx="8107680" cy="4983162"/>
          </a:xfrm>
        </p:spPr>
        <p:txBody>
          <a:bodyPr>
            <a:noAutofit/>
          </a:bodyPr>
          <a:lstStyle/>
          <a:p>
            <a:pPr>
              <a:buNone/>
            </a:pPr>
            <a:r>
              <a:rPr lang="en-US" dirty="0"/>
              <a:t>Key characteristics of charismatic leaders:</a:t>
            </a:r>
            <a:endParaRPr lang="en-GB" b="1" dirty="0"/>
          </a:p>
          <a:p>
            <a:pPr marL="466725" indent="-352425">
              <a:buNone/>
            </a:pPr>
            <a:r>
              <a:rPr lang="en-GB" b="1" dirty="0"/>
              <a:t>1.</a:t>
            </a:r>
            <a:r>
              <a:rPr lang="en-GB" i="1" dirty="0"/>
              <a:t>	Vision and articulation</a:t>
            </a:r>
            <a:r>
              <a:rPr lang="en-GB" dirty="0"/>
              <a:t>. Has a vision – expressed as an idealized goal – that proposes a future better than the status quo and is able to clarify the importance of the vision in terms that are understandable to others.</a:t>
            </a:r>
          </a:p>
          <a:p>
            <a:pPr marL="466725" indent="-352425">
              <a:buNone/>
            </a:pPr>
            <a:r>
              <a:rPr lang="en-GB" b="1" dirty="0"/>
              <a:t>2.</a:t>
            </a:r>
            <a:r>
              <a:rPr lang="en-GB" i="1" dirty="0"/>
              <a:t>	Personal risk.</a:t>
            </a:r>
            <a:r>
              <a:rPr lang="en-GB" dirty="0"/>
              <a:t> Willing to take on high personal risk, incur high costs and engage in self-sacrifice to achieve the vision.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(2 of 11)</a:t>
            </a:r>
          </a:p>
        </p:txBody>
      </p:sp>
      <p:sp>
        <p:nvSpPr>
          <p:cNvPr id="8" name="Content Placeholder 7"/>
          <p:cNvSpPr>
            <a:spLocks noGrp="1"/>
          </p:cNvSpPr>
          <p:nvPr>
            <p:ph idx="1"/>
          </p:nvPr>
        </p:nvSpPr>
        <p:spPr>
          <a:xfrm>
            <a:off x="387767" y="1652909"/>
            <a:ext cx="8107680" cy="4983162"/>
          </a:xfrm>
        </p:spPr>
        <p:txBody>
          <a:bodyPr>
            <a:noAutofit/>
          </a:bodyPr>
          <a:lstStyle/>
          <a:p>
            <a:pPr marL="466725" indent="-352425">
              <a:buNone/>
            </a:pPr>
            <a:r>
              <a:rPr lang="en-GB" b="1" dirty="0"/>
              <a:t>3.</a:t>
            </a:r>
            <a:r>
              <a:rPr lang="en-GB" i="1" dirty="0"/>
              <a:t>	Sensitivity to follower needs</a:t>
            </a:r>
            <a:r>
              <a:rPr lang="en-GB" dirty="0"/>
              <a:t>. Perceptive of others’ abilities and responsive to their needs and feelings.</a:t>
            </a:r>
          </a:p>
          <a:p>
            <a:pPr marL="466725" indent="-352425">
              <a:buNone/>
            </a:pPr>
            <a:r>
              <a:rPr lang="en-GB" b="1" dirty="0"/>
              <a:t>4.</a:t>
            </a:r>
            <a:r>
              <a:rPr lang="en-GB" i="1" dirty="0"/>
              <a:t>	Unconventional behaviour</a:t>
            </a:r>
            <a:r>
              <a:rPr lang="en-GB" dirty="0"/>
              <a:t>. Engages in behaviours that are perceived as novel and counter to norms.</a:t>
            </a:r>
          </a:p>
          <a:p>
            <a:endParaRPr lang="en-GB" dirty="0"/>
          </a:p>
        </p:txBody>
      </p:sp>
    </p:spTree>
    <p:extLst>
      <p:ext uri="{BB962C8B-B14F-4D97-AF65-F5344CB8AC3E}">
        <p14:creationId xmlns:p14="http://schemas.microsoft.com/office/powerpoint/2010/main" val="33394558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96348" y="1668528"/>
            <a:ext cx="8434552" cy="4495938"/>
          </a:xfrm>
        </p:spPr>
        <p:txBody>
          <a:bodyPr wrap="square" numCol="1" anchor="t" anchorCtr="0" compatLnSpc="1">
            <a:prstTxWarp prst="textNoShape">
              <a:avLst/>
            </a:prstTxWarp>
            <a:noAutofit/>
          </a:bodyPr>
          <a:lstStyle/>
          <a:p>
            <a:pPr marL="417513" indent="-303213" eaLnBrk="1" hangingPunct="1"/>
            <a:r>
              <a:rPr lang="en-US" sz="2600" dirty="0">
                <a:effectLst/>
                <a:cs typeface="Arial" charset="0"/>
              </a:rPr>
              <a:t>Are charismatic </a:t>
            </a:r>
            <a:r>
              <a:rPr lang="en-US" sz="2600" dirty="0">
                <a:cs typeface="Arial" charset="0"/>
              </a:rPr>
              <a:t>l</a:t>
            </a:r>
            <a:r>
              <a:rPr lang="en-US" sz="2600" dirty="0">
                <a:effectLst/>
                <a:cs typeface="Arial" charset="0"/>
              </a:rPr>
              <a:t>eaders </a:t>
            </a:r>
            <a:r>
              <a:rPr lang="en-US" sz="2600" dirty="0">
                <a:cs typeface="Arial" charset="0"/>
              </a:rPr>
              <a:t>b</a:t>
            </a:r>
            <a:r>
              <a:rPr lang="en-US" sz="2600" dirty="0">
                <a:effectLst/>
                <a:cs typeface="Arial" charset="0"/>
              </a:rPr>
              <a:t>orn or made?</a:t>
            </a:r>
          </a:p>
          <a:p>
            <a:pPr lvl="1"/>
            <a:r>
              <a:rPr lang="en-US" sz="2600" dirty="0">
                <a:effectLst/>
                <a:cs typeface="Arial" charset="0"/>
              </a:rPr>
              <a:t>Some individuals are born with charismatic traits,  others are trained to exhibit charismatic behaviours.</a:t>
            </a:r>
          </a:p>
          <a:p>
            <a:pPr marL="1054100" lvl="2" indent="-277813"/>
            <a:r>
              <a:rPr lang="en-US" sz="2600" dirty="0">
                <a:effectLst/>
                <a:cs typeface="Arial" charset="0"/>
              </a:rPr>
              <a:t>Develop the aura of charisma by maintaining an optimistic view, using passion as a catalyst for generating enthusiasm and communicating with the whole body, not just with words.  </a:t>
            </a:r>
          </a:p>
          <a:p>
            <a:pPr marL="1054100" lvl="2" indent="-277813"/>
            <a:r>
              <a:rPr lang="en-US" sz="2600" dirty="0">
                <a:effectLst/>
                <a:cs typeface="Arial" charset="0"/>
              </a:rPr>
              <a:t>Create a bond that inspires others to follow. </a:t>
            </a:r>
          </a:p>
          <a:p>
            <a:pPr marL="1054100" lvl="2" indent="-277813"/>
            <a:r>
              <a:rPr lang="en-US" sz="2600" dirty="0">
                <a:effectLst/>
                <a:cs typeface="Arial" charset="0"/>
              </a:rPr>
              <a:t>Bring out the potential in followers by tapping into their emotions. </a:t>
            </a:r>
          </a:p>
        </p:txBody>
      </p:sp>
      <p:sp>
        <p:nvSpPr>
          <p:cNvPr id="6"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(3 of 11)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87639" y="1655318"/>
            <a:ext cx="8560676" cy="5108430"/>
          </a:xfrm>
        </p:spPr>
        <p:txBody>
          <a:bodyPr wrap="square" numCol="1" anchor="t" anchorCtr="0" compatLnSpc="1">
            <a:prstTxWarp prst="textNoShape">
              <a:avLst/>
            </a:prstTxWarp>
            <a:noAutofit/>
          </a:bodyPr>
          <a:lstStyle/>
          <a:p>
            <a:pPr eaLnBrk="1" hangingPunct="1"/>
            <a:r>
              <a:rPr lang="en-US" dirty="0">
                <a:effectLst/>
                <a:cs typeface="Arial" charset="0"/>
              </a:rPr>
              <a:t>How charismatic </a:t>
            </a:r>
            <a:r>
              <a:rPr lang="en-US" dirty="0">
                <a:cs typeface="Arial" charset="0"/>
              </a:rPr>
              <a:t>l</a:t>
            </a:r>
            <a:r>
              <a:rPr lang="en-US" dirty="0">
                <a:effectLst/>
                <a:cs typeface="Arial" charset="0"/>
              </a:rPr>
              <a:t>eaders </a:t>
            </a:r>
            <a:r>
              <a:rPr lang="en-US" dirty="0">
                <a:cs typeface="Arial" charset="0"/>
              </a:rPr>
              <a:t>i</a:t>
            </a:r>
            <a:r>
              <a:rPr lang="en-US" dirty="0">
                <a:effectLst/>
                <a:cs typeface="Arial" charset="0"/>
              </a:rPr>
              <a:t>nfluence </a:t>
            </a:r>
            <a:r>
              <a:rPr lang="en-US" dirty="0">
                <a:cs typeface="Arial" charset="0"/>
              </a:rPr>
              <a:t>f</a:t>
            </a:r>
            <a:r>
              <a:rPr lang="en-US" dirty="0">
                <a:effectLst/>
                <a:cs typeface="Arial" charset="0"/>
              </a:rPr>
              <a:t>ollowers</a:t>
            </a:r>
          </a:p>
          <a:p>
            <a:pPr lvl="1"/>
            <a:r>
              <a:rPr lang="en-US" dirty="0">
                <a:effectLst/>
                <a:cs typeface="Arial" charset="0"/>
              </a:rPr>
              <a:t>Articulating an appealing vision.</a:t>
            </a:r>
          </a:p>
          <a:p>
            <a:pPr lvl="1"/>
            <a:r>
              <a:rPr lang="en-US" dirty="0">
                <a:cs typeface="Arial" charset="0"/>
              </a:rPr>
              <a:t>Developing a </a:t>
            </a:r>
            <a:r>
              <a:rPr lang="en-US" b="1" dirty="0">
                <a:cs typeface="Arial" charset="0"/>
              </a:rPr>
              <a:t>vision statement.</a:t>
            </a:r>
          </a:p>
          <a:p>
            <a:pPr lvl="1"/>
            <a:r>
              <a:rPr lang="en-US" dirty="0">
                <a:effectLst/>
                <a:cs typeface="Arial" charset="0"/>
              </a:rPr>
              <a:t>Establishing a new set of values. </a:t>
            </a:r>
          </a:p>
          <a:p>
            <a:pPr lvl="1"/>
            <a:r>
              <a:rPr lang="en-US" dirty="0">
                <a:cs typeface="Arial" charset="0"/>
              </a:rPr>
              <a:t>Conveying courage and conviction about the vision.</a:t>
            </a:r>
          </a:p>
          <a:p>
            <a:pPr marL="114300" indent="0">
              <a:buNone/>
            </a:pPr>
            <a:endParaRPr lang="en-US" dirty="0">
              <a:effectLst/>
              <a:cs typeface="Arial" charset="0"/>
            </a:endParaRPr>
          </a:p>
        </p:txBody>
      </p:sp>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(4 of 11)</a:t>
            </a:r>
          </a:p>
        </p:txBody>
      </p:sp>
    </p:spTree>
    <p:extLst>
      <p:ext uri="{BB962C8B-B14F-4D97-AF65-F5344CB8AC3E}">
        <p14:creationId xmlns:p14="http://schemas.microsoft.com/office/powerpoint/2010/main" val="7423699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87639" y="1662405"/>
            <a:ext cx="8140700" cy="3690190"/>
          </a:xfrm>
        </p:spPr>
        <p:txBody>
          <a:bodyPr wrap="square" numCol="1" anchor="t" anchorCtr="0" compatLnSpc="1">
            <a:prstTxWarp prst="textNoShape">
              <a:avLst/>
            </a:prstTxWarp>
            <a:noAutofit/>
          </a:bodyPr>
          <a:lstStyle/>
          <a:p>
            <a:r>
              <a:rPr lang="en-US" dirty="0"/>
              <a:t>Does effective charismatic leadership depend on the situation? </a:t>
            </a:r>
          </a:p>
          <a:p>
            <a:pPr lvl="1"/>
            <a:r>
              <a:rPr lang="en-US" dirty="0"/>
              <a:t>People are especially receptive when they sense a crisis, when they are under stress or when they fear for their lives.</a:t>
            </a:r>
            <a:endParaRPr lang="en-US" sz="4000" dirty="0"/>
          </a:p>
          <a:p>
            <a:endParaRPr lang="en-US" dirty="0">
              <a:effectLst/>
              <a:cs typeface="Arial" charset="0"/>
            </a:endParaRPr>
          </a:p>
        </p:txBody>
      </p:sp>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(5 of 11)</a:t>
            </a:r>
          </a:p>
        </p:txBody>
      </p:sp>
    </p:spTree>
    <p:extLst>
      <p:ext uri="{BB962C8B-B14F-4D97-AF65-F5344CB8AC3E}">
        <p14:creationId xmlns:p14="http://schemas.microsoft.com/office/powerpoint/2010/main" val="1162107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87639" y="1669151"/>
            <a:ext cx="8560676" cy="4485587"/>
          </a:xfrm>
        </p:spPr>
        <p:txBody>
          <a:bodyPr wrap="square" numCol="1" anchor="t" anchorCtr="0" compatLnSpc="1">
            <a:prstTxWarp prst="textNoShape">
              <a:avLst/>
            </a:prstTxWarp>
            <a:noAutofit/>
          </a:bodyPr>
          <a:lstStyle/>
          <a:p>
            <a:pPr marL="427038" indent="-312738"/>
            <a:r>
              <a:rPr lang="en-US" dirty="0">
                <a:cs typeface="Arial" charset="0"/>
              </a:rPr>
              <a:t>The dark side of charismatic leadership</a:t>
            </a:r>
          </a:p>
          <a:p>
            <a:pPr lvl="1"/>
            <a:r>
              <a:rPr lang="en-US" dirty="0">
                <a:cs typeface="Arial" charset="0"/>
              </a:rPr>
              <a:t>Many leaders have allowed their personal goals to override the goals of the organization. </a:t>
            </a:r>
          </a:p>
          <a:p>
            <a:pPr marL="1062038" lvl="2" indent="-285750"/>
            <a:r>
              <a:rPr lang="en-US" sz="2600" dirty="0">
                <a:cs typeface="Arial" charset="0"/>
              </a:rPr>
              <a:t>Individuals who are narcissistic are also higher </a:t>
            </a:r>
            <a:br>
              <a:rPr lang="en-US" sz="2600" dirty="0">
                <a:cs typeface="Arial" charset="0"/>
              </a:rPr>
            </a:br>
            <a:r>
              <a:rPr lang="en-US" sz="2600" dirty="0">
                <a:cs typeface="Arial" charset="0"/>
              </a:rPr>
              <a:t>in some behaviours associated with charismatic leadership. </a:t>
            </a:r>
          </a:p>
          <a:p>
            <a:pPr lvl="1"/>
            <a:r>
              <a:rPr lang="en-US" dirty="0">
                <a:cs typeface="Arial" charset="0"/>
              </a:rPr>
              <a:t>Some charismatic leaders are too successful at convincing followers to pursue a vision that can be disastrous. </a:t>
            </a:r>
          </a:p>
        </p:txBody>
      </p:sp>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(6 of 11)</a:t>
            </a:r>
          </a:p>
        </p:txBody>
      </p:sp>
    </p:spTree>
    <p:extLst>
      <p:ext uri="{BB962C8B-B14F-4D97-AF65-F5344CB8AC3E}">
        <p14:creationId xmlns:p14="http://schemas.microsoft.com/office/powerpoint/2010/main" val="41706713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508157" y="5697435"/>
            <a:ext cx="8052468" cy="707886"/>
          </a:xfrm>
          <a:prstGeom prst="rect">
            <a:avLst/>
          </a:prstGeom>
          <a:noFill/>
        </p:spPr>
        <p:txBody>
          <a:bodyPr wrap="square" rtlCol="0">
            <a:spAutoFit/>
          </a:bodyPr>
          <a:lstStyle/>
          <a:p>
            <a:r>
              <a:rPr lang="en-US" sz="800" i="1" dirty="0">
                <a:latin typeface="+mn-lt"/>
              </a:rPr>
              <a:t>Sources</a:t>
            </a:r>
            <a:r>
              <a:rPr lang="en-US" sz="800" dirty="0">
                <a:latin typeface="+mn-lt"/>
              </a:rPr>
              <a:t>: Based on A. H. </a:t>
            </a:r>
            <a:r>
              <a:rPr lang="en-US" sz="800" dirty="0" err="1">
                <a:latin typeface="+mn-lt"/>
              </a:rPr>
              <a:t>Eagly</a:t>
            </a:r>
            <a:r>
              <a:rPr lang="en-US" sz="800" dirty="0">
                <a:latin typeface="+mn-lt"/>
              </a:rPr>
              <a:t>, M. C. </a:t>
            </a:r>
            <a:r>
              <a:rPr lang="en-US" sz="800" dirty="0" err="1">
                <a:latin typeface="+mn-lt"/>
              </a:rPr>
              <a:t>Johannesen</a:t>
            </a:r>
            <a:r>
              <a:rPr lang="en-US" sz="800" dirty="0">
                <a:latin typeface="+mn-lt"/>
              </a:rPr>
              <a:t>-Schmidt and M. L. Van </a:t>
            </a:r>
            <a:r>
              <a:rPr lang="en-US" sz="800" dirty="0" err="1">
                <a:latin typeface="+mn-lt"/>
              </a:rPr>
              <a:t>Engen</a:t>
            </a:r>
            <a:r>
              <a:rPr lang="en-US" sz="800" dirty="0">
                <a:latin typeface="+mn-lt"/>
              </a:rPr>
              <a:t>, ‘Transformational, transactional, and laissez-faire</a:t>
            </a:r>
          </a:p>
          <a:p>
            <a:r>
              <a:rPr lang="en-US" sz="800" dirty="0">
                <a:latin typeface="+mn-lt"/>
              </a:rPr>
              <a:t>leadership styles: a meta-analysis comparing women and men’, </a:t>
            </a:r>
            <a:r>
              <a:rPr lang="en-US" sz="800" i="1" dirty="0">
                <a:latin typeface="+mn-lt"/>
              </a:rPr>
              <a:t>Psychological Bulletin</a:t>
            </a:r>
            <a:r>
              <a:rPr lang="en-US" sz="800" dirty="0">
                <a:latin typeface="+mn-lt"/>
              </a:rPr>
              <a:t>, 129, 4 (2003), pp. 569–91;</a:t>
            </a:r>
          </a:p>
          <a:p>
            <a:r>
              <a:rPr lang="en-US" sz="800" dirty="0">
                <a:latin typeface="+mn-lt"/>
              </a:rPr>
              <a:t>T. A. Judge and J. E. Bono, ‘Five factor model of personality and transformational leadership’, </a:t>
            </a:r>
            <a:r>
              <a:rPr lang="en-US" sz="800" i="1" dirty="0">
                <a:latin typeface="+mn-lt"/>
              </a:rPr>
              <a:t>Journal of Applied Psychology</a:t>
            </a:r>
            <a:r>
              <a:rPr lang="en-US" sz="800" dirty="0">
                <a:latin typeface="+mn-lt"/>
              </a:rPr>
              <a:t>,</a:t>
            </a:r>
          </a:p>
          <a:p>
            <a:r>
              <a:rPr lang="en-US" sz="800" dirty="0">
                <a:latin typeface="+mn-lt"/>
              </a:rPr>
              <a:t>85, 5 (2000), pp. 751–65; and B. M. Bass, ‘From transactional to transformational leadership: learning to share the vision’,</a:t>
            </a:r>
          </a:p>
          <a:p>
            <a:r>
              <a:rPr lang="en-US" sz="800" dirty="0">
                <a:latin typeface="+mn-lt"/>
              </a:rPr>
              <a:t>Dynamics, 18, 3, Winter 1990, p. 22. Copyright 1990, with permission from Elsevier.</a:t>
            </a:r>
            <a:endParaRPr lang="en-GB" sz="800" dirty="0">
              <a:solidFill>
                <a:srgbClr val="FF0000"/>
              </a:solidFill>
              <a:latin typeface="+mn-lt"/>
            </a:endParaRPr>
          </a:p>
        </p:txBody>
      </p:sp>
      <p:pic>
        <p:nvPicPr>
          <p:cNvPr id="3074" name="Picture 2" descr="Y:\08VOL4\Graphics\Powerpoint\PE_UK\PE532-ROBBINS\Final files\GIF\ch12\M12NT001.gif"/>
          <p:cNvPicPr>
            <a:picLocks noChangeAspect="1" noChangeArrowheads="1"/>
          </p:cNvPicPr>
          <p:nvPr/>
        </p:nvPicPr>
        <p:blipFill>
          <a:blip r:embed="rId3"/>
          <a:srcRect/>
          <a:stretch>
            <a:fillRect/>
          </a:stretch>
        </p:blipFill>
        <p:spPr bwMode="auto">
          <a:xfrm>
            <a:off x="691193" y="2178996"/>
            <a:ext cx="7767964" cy="3219856"/>
          </a:xfrm>
          <a:prstGeom prst="rect">
            <a:avLst/>
          </a:prstGeom>
          <a:noFill/>
        </p:spPr>
      </p:pic>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(7 of 11)</a:t>
            </a:r>
          </a:p>
        </p:txBody>
      </p:sp>
    </p:spTree>
    <p:extLst>
      <p:ext uri="{BB962C8B-B14F-4D97-AF65-F5344CB8AC3E}">
        <p14:creationId xmlns:p14="http://schemas.microsoft.com/office/powerpoint/2010/main" val="570812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Y:\08VOL4\Graphics\Powerpoint\PE_UK\PE532-ROBBINS\Final files\GIF\ch12\M12NF003.gif"/>
          <p:cNvPicPr>
            <a:picLocks noChangeAspect="1" noChangeArrowheads="1"/>
          </p:cNvPicPr>
          <p:nvPr/>
        </p:nvPicPr>
        <p:blipFill>
          <a:blip r:embed="rId3"/>
          <a:srcRect/>
          <a:stretch>
            <a:fillRect/>
          </a:stretch>
        </p:blipFill>
        <p:spPr bwMode="auto">
          <a:xfrm>
            <a:off x="2148205" y="1681480"/>
            <a:ext cx="4853940" cy="4674870"/>
          </a:xfrm>
          <a:prstGeom prst="rect">
            <a:avLst/>
          </a:prstGeom>
          <a:noFill/>
        </p:spPr>
      </p:pic>
      <p:sp>
        <p:nvSpPr>
          <p:cNvPr id="6"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(8 of 11)</a:t>
            </a:r>
          </a:p>
        </p:txBody>
      </p:sp>
    </p:spTree>
    <p:extLst>
      <p:ext uri="{BB962C8B-B14F-4D97-AF65-F5344CB8AC3E}">
        <p14:creationId xmlns:p14="http://schemas.microsoft.com/office/powerpoint/2010/main" val="1724422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82368" y="1700190"/>
            <a:ext cx="8024649" cy="4729655"/>
          </a:xfrm>
        </p:spPr>
        <p:txBody>
          <a:bodyPr wrap="square" numCol="1" anchor="t" anchorCtr="0" compatLnSpc="1">
            <a:prstTxWarp prst="textNoShape">
              <a:avLst/>
            </a:prstTxWarp>
            <a:normAutofit lnSpcReduction="10000"/>
          </a:bodyPr>
          <a:lstStyle/>
          <a:p>
            <a:pPr marL="434975" indent="-320675"/>
            <a:r>
              <a:rPr lang="en-US" dirty="0">
                <a:cs typeface="Arial" charset="0"/>
              </a:rPr>
              <a:t>How transformational leadership works</a:t>
            </a:r>
          </a:p>
          <a:p>
            <a:pPr lvl="1"/>
            <a:r>
              <a:rPr lang="en-US" dirty="0">
                <a:cs typeface="Arial" charset="0"/>
              </a:rPr>
              <a:t>Creativity – theirs and others.</a:t>
            </a:r>
          </a:p>
          <a:p>
            <a:pPr lvl="1"/>
            <a:r>
              <a:rPr lang="en-US" dirty="0">
                <a:cs typeface="Arial" charset="0"/>
              </a:rPr>
              <a:t>Decentralization of responsibility. </a:t>
            </a:r>
          </a:p>
          <a:p>
            <a:pPr lvl="1"/>
            <a:r>
              <a:rPr lang="en-US" dirty="0">
                <a:cs typeface="Arial" charset="0"/>
              </a:rPr>
              <a:t>Propensity to take risks.</a:t>
            </a:r>
          </a:p>
          <a:p>
            <a:pPr lvl="1"/>
            <a:r>
              <a:rPr lang="en-US" dirty="0">
                <a:cs typeface="Arial" charset="0"/>
              </a:rPr>
              <a:t>Compensation is geared towards long-term results.</a:t>
            </a:r>
          </a:p>
          <a:p>
            <a:pPr lvl="1"/>
            <a:r>
              <a:rPr lang="en-US" dirty="0">
                <a:cs typeface="Arial" charset="0"/>
              </a:rPr>
              <a:t>Greater agreement among top managers about the organization’s goals.</a:t>
            </a:r>
          </a:p>
          <a:p>
            <a:pPr lvl="1"/>
            <a:r>
              <a:rPr lang="en-US" dirty="0">
                <a:cs typeface="Arial" charset="0"/>
              </a:rPr>
              <a:t>Increase follower self-efficacy, giving the group a ‘can do’ spirit. </a:t>
            </a:r>
          </a:p>
        </p:txBody>
      </p:sp>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(9 of 11)</a:t>
            </a:r>
          </a:p>
        </p:txBody>
      </p:sp>
    </p:spTree>
    <p:extLst>
      <p:ext uri="{BB962C8B-B14F-4D97-AF65-F5344CB8AC3E}">
        <p14:creationId xmlns:p14="http://schemas.microsoft.com/office/powerpoint/2010/main" val="11178612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81349" y="1665354"/>
            <a:ext cx="8024649" cy="4729655"/>
          </a:xfrm>
        </p:spPr>
        <p:txBody>
          <a:bodyPr wrap="square" numCol="1" anchor="t" anchorCtr="0" compatLnSpc="1">
            <a:prstTxWarp prst="textNoShape">
              <a:avLst/>
            </a:prstTxWarp>
            <a:normAutofit/>
          </a:bodyPr>
          <a:lstStyle/>
          <a:p>
            <a:pPr marL="427038" indent="-312738"/>
            <a:r>
              <a:rPr lang="en-US" dirty="0">
                <a:cs typeface="Arial" charset="0"/>
              </a:rPr>
              <a:t>Evaluation of transformational leadership</a:t>
            </a:r>
          </a:p>
          <a:p>
            <a:pPr lvl="1"/>
            <a:r>
              <a:rPr lang="en-US" dirty="0">
                <a:cs typeface="Arial" charset="0"/>
              </a:rPr>
              <a:t>Transformational leadership has been supported at diverse job levels and occupations, but </a:t>
            </a:r>
            <a:r>
              <a:rPr lang="en-US" dirty="0"/>
              <a:t>isn’t equally effective in all situations. </a:t>
            </a:r>
          </a:p>
          <a:p>
            <a:pPr marL="1089025" lvl="2" indent="-312738"/>
            <a:r>
              <a:rPr lang="en-US" dirty="0"/>
              <a:t>It has a greater impact on the bottom line in smaller, privately held firms than in more complex organizations.</a:t>
            </a:r>
            <a:endParaRPr lang="en-US" dirty="0">
              <a:cs typeface="Arial" charset="0"/>
            </a:endParaRPr>
          </a:p>
          <a:p>
            <a:endParaRPr lang="en-US" dirty="0">
              <a:cs typeface="Arial" charset="0"/>
            </a:endParaRPr>
          </a:p>
        </p:txBody>
      </p:sp>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(10 of 11)</a:t>
            </a:r>
          </a:p>
        </p:txBody>
      </p:sp>
    </p:spTree>
    <p:extLst>
      <p:ext uri="{BB962C8B-B14F-4D97-AF65-F5344CB8AC3E}">
        <p14:creationId xmlns:p14="http://schemas.microsoft.com/office/powerpoint/2010/main" val="34241078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Content Placeholder 13"/>
          <p:cNvSpPr>
            <a:spLocks noGrp="1"/>
          </p:cNvSpPr>
          <p:nvPr>
            <p:ph idx="1"/>
          </p:nvPr>
        </p:nvSpPr>
        <p:spPr bwMode="auto">
          <a:xfrm>
            <a:off x="382368" y="1665354"/>
            <a:ext cx="8024649" cy="4729655"/>
          </a:xfrm>
        </p:spPr>
        <p:txBody>
          <a:bodyPr wrap="square" numCol="1" anchor="t" anchorCtr="0" compatLnSpc="1">
            <a:prstTxWarp prst="textNoShape">
              <a:avLst/>
            </a:prstTxWarp>
            <a:normAutofit/>
          </a:bodyPr>
          <a:lstStyle/>
          <a:p>
            <a:pPr marL="434975" indent="-320675"/>
            <a:r>
              <a:rPr lang="en-US" dirty="0">
                <a:cs typeface="Arial" charset="0"/>
              </a:rPr>
              <a:t>The GLOBE study of 18,000 leaders from 825 organizations in 62 countries links a number of elements of transformational leadership with effective leadership, regardless of country. </a:t>
            </a:r>
          </a:p>
          <a:p>
            <a:pPr lvl="1"/>
            <a:r>
              <a:rPr lang="en-US" dirty="0">
                <a:cs typeface="Arial" charset="0"/>
              </a:rPr>
              <a:t>Very important because it disputes the contingency view that leadership style needs to adapt to cultural differences. </a:t>
            </a:r>
          </a:p>
          <a:p>
            <a:pPr lvl="1"/>
            <a:r>
              <a:rPr lang="en-US" dirty="0"/>
              <a:t>Universal elements are vision, foresight, providing encouragement, trustworthiness, dynamism, positiveness and proactiveness. </a:t>
            </a:r>
          </a:p>
          <a:p>
            <a:pPr lvl="1"/>
            <a:endParaRPr lang="en-US" dirty="0">
              <a:cs typeface="Arial" charset="0"/>
            </a:endParaRPr>
          </a:p>
          <a:p>
            <a:endParaRPr lang="en-US" dirty="0">
              <a:cs typeface="Arial" charset="0"/>
            </a:endParaRPr>
          </a:p>
        </p:txBody>
      </p:sp>
      <p:sp>
        <p:nvSpPr>
          <p:cNvPr id="8" name="Title 1"/>
          <p:cNvSpPr>
            <a:spLocks noGrp="1"/>
          </p:cNvSpPr>
          <p:nvPr>
            <p:ph type="title"/>
          </p:nvPr>
        </p:nvSpPr>
        <p:spPr>
          <a:xfrm>
            <a:off x="518160" y="274638"/>
            <a:ext cx="8107680" cy="1143000"/>
          </a:xfrm>
        </p:spPr>
        <p:txBody>
          <a:bodyPr>
            <a:noAutofit/>
          </a:bodyPr>
          <a:lstStyle/>
          <a:p>
            <a:pPr>
              <a:defRPr/>
            </a:pPr>
            <a:r>
              <a:rPr lang="en-US" sz="4000" dirty="0">
                <a:solidFill>
                  <a:srgbClr val="007FA3"/>
                </a:solidFill>
              </a:rPr>
              <a:t>Contrast </a:t>
            </a:r>
            <a:r>
              <a:rPr lang="en-US" sz="4000" i="1" dirty="0">
                <a:solidFill>
                  <a:srgbClr val="007FA3"/>
                </a:solidFill>
              </a:rPr>
              <a:t>charismatic </a:t>
            </a:r>
            <a:r>
              <a:rPr lang="en-US" sz="4000" dirty="0">
                <a:solidFill>
                  <a:srgbClr val="007FA3"/>
                </a:solidFill>
              </a:rPr>
              <a:t>and</a:t>
            </a:r>
            <a:r>
              <a:rPr lang="en-US" sz="4000" i="1" dirty="0">
                <a:solidFill>
                  <a:srgbClr val="007FA3"/>
                </a:solidFill>
              </a:rPr>
              <a:t> transformational leadership </a:t>
            </a:r>
            <a:r>
              <a:rPr lang="en-US" sz="4000" dirty="0">
                <a:solidFill>
                  <a:srgbClr val="007FA3"/>
                </a:solidFill>
              </a:rPr>
              <a:t>(11 of 11)</a:t>
            </a:r>
          </a:p>
        </p:txBody>
      </p:sp>
    </p:spTree>
    <p:extLst>
      <p:ext uri="{BB962C8B-B14F-4D97-AF65-F5344CB8AC3E}">
        <p14:creationId xmlns:p14="http://schemas.microsoft.com/office/powerpoint/2010/main" val="3335304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Content Placeholder 13"/>
          <p:cNvSpPr>
            <a:spLocks noGrp="1"/>
          </p:cNvSpPr>
          <p:nvPr>
            <p:ph idx="1"/>
          </p:nvPr>
        </p:nvSpPr>
        <p:spPr bwMode="auto">
          <a:xfrm>
            <a:off x="380562" y="1670361"/>
            <a:ext cx="8619881" cy="4631284"/>
          </a:xfrm>
        </p:spPr>
        <p:txBody>
          <a:bodyPr wrap="square" numCol="1" anchor="t" anchorCtr="0" compatLnSpc="1">
            <a:prstTxWarp prst="textNoShape">
              <a:avLst/>
            </a:prstTxWarp>
          </a:bodyPr>
          <a:lstStyle/>
          <a:p>
            <a:pPr marL="427038" indent="-312738" eaLnBrk="1" hangingPunct="1"/>
            <a:r>
              <a:rPr lang="en-US" dirty="0">
                <a:effectLst/>
                <a:cs typeface="Arial" charset="0"/>
              </a:rPr>
              <a:t>What is authentic </a:t>
            </a:r>
            <a:r>
              <a:rPr lang="en-US" dirty="0">
                <a:cs typeface="Arial" charset="0"/>
              </a:rPr>
              <a:t>l</a:t>
            </a:r>
            <a:r>
              <a:rPr lang="en-US" dirty="0">
                <a:effectLst/>
                <a:cs typeface="Arial" charset="0"/>
              </a:rPr>
              <a:t>eadership?</a:t>
            </a:r>
          </a:p>
          <a:p>
            <a:pPr lvl="1" eaLnBrk="1" hangingPunct="1"/>
            <a:r>
              <a:rPr lang="en-US" b="1" dirty="0">
                <a:effectLst/>
                <a:cs typeface="Arial" charset="0"/>
              </a:rPr>
              <a:t>Authentic leaders</a:t>
            </a:r>
            <a:r>
              <a:rPr lang="en-US" dirty="0">
                <a:effectLst/>
                <a:cs typeface="Arial" charset="0"/>
              </a:rPr>
              <a:t>:</a:t>
            </a:r>
          </a:p>
          <a:p>
            <a:pPr marL="1141413" lvl="2" indent="-365125"/>
            <a:r>
              <a:rPr lang="en-US" sz="2600" dirty="0">
                <a:cs typeface="Arial" charset="0"/>
              </a:rPr>
              <a:t>K</a:t>
            </a:r>
            <a:r>
              <a:rPr lang="en-US" sz="2600" dirty="0">
                <a:effectLst/>
                <a:cs typeface="Arial" charset="0"/>
              </a:rPr>
              <a:t>now who they are.</a:t>
            </a:r>
          </a:p>
          <a:p>
            <a:pPr marL="1141413" lvl="2" indent="-365125"/>
            <a:r>
              <a:rPr lang="en-US" sz="2600" dirty="0">
                <a:effectLst/>
                <a:cs typeface="Arial" charset="0"/>
              </a:rPr>
              <a:t>Know what they believe in and value.</a:t>
            </a:r>
          </a:p>
          <a:p>
            <a:pPr marL="1141413" lvl="2" indent="-365125"/>
            <a:r>
              <a:rPr lang="en-US" sz="2600" dirty="0">
                <a:effectLst/>
                <a:cs typeface="Arial" charset="0"/>
              </a:rPr>
              <a:t>Act on those values and beliefs openly and candidly.</a:t>
            </a:r>
          </a:p>
          <a:p>
            <a:pPr lvl="1"/>
            <a:r>
              <a:rPr lang="en-US" dirty="0">
                <a:cs typeface="Arial" charset="0"/>
              </a:rPr>
              <a:t>The result: people come to have faith in them.</a:t>
            </a:r>
            <a:endParaRPr lang="en-US" dirty="0">
              <a:effectLst/>
              <a:cs typeface="Arial" charset="0"/>
            </a:endParaRPr>
          </a:p>
        </p:txBody>
      </p:sp>
      <p:sp>
        <p:nvSpPr>
          <p:cNvPr id="10"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(1 of 7)</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Content Placeholder 13"/>
          <p:cNvSpPr>
            <a:spLocks noGrp="1"/>
          </p:cNvSpPr>
          <p:nvPr>
            <p:ph idx="1"/>
          </p:nvPr>
        </p:nvSpPr>
        <p:spPr bwMode="auto">
          <a:xfrm>
            <a:off x="380562" y="1670213"/>
            <a:ext cx="8369331" cy="4631284"/>
          </a:xfrm>
        </p:spPr>
        <p:txBody>
          <a:bodyPr wrap="square" numCol="1" anchor="t" anchorCtr="0" compatLnSpc="1">
            <a:prstTxWarp prst="textNoShape">
              <a:avLst/>
            </a:prstTxWarp>
          </a:bodyPr>
          <a:lstStyle/>
          <a:p>
            <a:pPr eaLnBrk="1" hangingPunct="1"/>
            <a:r>
              <a:rPr lang="en-US" dirty="0">
                <a:effectLst/>
                <a:cs typeface="Arial" charset="0"/>
              </a:rPr>
              <a:t>Ethical leadership</a:t>
            </a:r>
          </a:p>
          <a:p>
            <a:pPr lvl="1"/>
            <a:r>
              <a:rPr lang="en-US" dirty="0"/>
              <a:t>Ethics touches on leadership at a number of junctures. </a:t>
            </a:r>
          </a:p>
          <a:p>
            <a:pPr lvl="1"/>
            <a:r>
              <a:rPr lang="en-US" dirty="0"/>
              <a:t>Efforts have been made to combine ethical and charismatic leadership into an idea of </a:t>
            </a:r>
            <a:r>
              <a:rPr lang="en-US" b="1" dirty="0"/>
              <a:t>socialized charismatic leadership </a:t>
            </a:r>
            <a:r>
              <a:rPr lang="en-US" dirty="0"/>
              <a:t>– leadership that conveys other-centered values by leaders who model ethical conduct.</a:t>
            </a:r>
            <a:endParaRPr lang="en-US" dirty="0">
              <a:effectLst/>
              <a:cs typeface="Arial" charset="0"/>
            </a:endParaRPr>
          </a:p>
        </p:txBody>
      </p:sp>
      <p:sp>
        <p:nvSpPr>
          <p:cNvPr id="8"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(2 of 7)</a:t>
            </a:r>
          </a:p>
        </p:txBody>
      </p:sp>
    </p:spTree>
    <p:extLst>
      <p:ext uri="{BB962C8B-B14F-4D97-AF65-F5344CB8AC3E}">
        <p14:creationId xmlns:p14="http://schemas.microsoft.com/office/powerpoint/2010/main" val="23109286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Content Placeholder 13"/>
          <p:cNvSpPr>
            <a:spLocks noGrp="1"/>
          </p:cNvSpPr>
          <p:nvPr>
            <p:ph idx="1"/>
          </p:nvPr>
        </p:nvSpPr>
        <p:spPr bwMode="auto">
          <a:xfrm>
            <a:off x="380562" y="1670213"/>
            <a:ext cx="8225743" cy="4631284"/>
          </a:xfrm>
        </p:spPr>
        <p:txBody>
          <a:bodyPr wrap="square" numCol="1" anchor="t" anchorCtr="0" compatLnSpc="1">
            <a:prstTxWarp prst="textNoShape">
              <a:avLst/>
            </a:prstTxWarp>
            <a:normAutofit/>
          </a:bodyPr>
          <a:lstStyle/>
          <a:p>
            <a:pPr marL="427038" indent="-312738" eaLnBrk="1" hangingPunct="1"/>
            <a:r>
              <a:rPr lang="en-US" b="1" dirty="0">
                <a:effectLst/>
                <a:cs typeface="Arial" charset="0"/>
              </a:rPr>
              <a:t>Servant leadership</a:t>
            </a:r>
          </a:p>
          <a:p>
            <a:pPr lvl="1"/>
            <a:r>
              <a:rPr lang="en-US" dirty="0"/>
              <a:t>Servant leaders go beyond their self-interest and instead focus on opportunities to help followers grow and develop.  </a:t>
            </a:r>
          </a:p>
          <a:p>
            <a:pPr marL="1141413" lvl="2" indent="-365125"/>
            <a:r>
              <a:rPr lang="en-US" sz="2600" dirty="0">
                <a:effectLst/>
                <a:cs typeface="Arial" charset="0"/>
              </a:rPr>
              <a:t>Emphasize persuasion.</a:t>
            </a:r>
          </a:p>
          <a:p>
            <a:pPr lvl="1"/>
            <a:r>
              <a:rPr lang="en-US" dirty="0">
                <a:cs typeface="Arial" charset="0"/>
              </a:rPr>
              <a:t>Characteristic behaviours include l</a:t>
            </a:r>
            <a:r>
              <a:rPr lang="en-US" dirty="0">
                <a:effectLst/>
                <a:cs typeface="Arial" charset="0"/>
              </a:rPr>
              <a:t>istening, e</a:t>
            </a:r>
            <a:r>
              <a:rPr lang="en-US" dirty="0">
                <a:cs typeface="Arial" charset="0"/>
              </a:rPr>
              <a:t>mpathizing, </a:t>
            </a:r>
            <a:r>
              <a:rPr lang="en-US" dirty="0"/>
              <a:t>persuading, accepting stewardship and actively developing followers’ potential. </a:t>
            </a:r>
          </a:p>
          <a:p>
            <a:pPr lvl="2"/>
            <a:endParaRPr lang="en-US" dirty="0">
              <a:cs typeface="Arial" charset="0"/>
            </a:endParaRPr>
          </a:p>
          <a:p>
            <a:pPr lvl="2"/>
            <a:endParaRPr lang="en-US" dirty="0">
              <a:effectLst/>
              <a:cs typeface="Arial" charset="0"/>
            </a:endParaRPr>
          </a:p>
          <a:p>
            <a:pPr lvl="2"/>
            <a:endParaRPr lang="en-US" dirty="0">
              <a:effectLst/>
              <a:cs typeface="Arial" charset="0"/>
            </a:endParaRPr>
          </a:p>
        </p:txBody>
      </p:sp>
      <p:sp>
        <p:nvSpPr>
          <p:cNvPr id="8"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(3 of 7)</a:t>
            </a:r>
          </a:p>
        </p:txBody>
      </p:sp>
    </p:spTree>
    <p:extLst>
      <p:ext uri="{BB962C8B-B14F-4D97-AF65-F5344CB8AC3E}">
        <p14:creationId xmlns:p14="http://schemas.microsoft.com/office/powerpoint/2010/main" val="19021733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Content Placeholder 13"/>
          <p:cNvSpPr>
            <a:spLocks noGrp="1"/>
          </p:cNvSpPr>
          <p:nvPr>
            <p:ph idx="1"/>
          </p:nvPr>
        </p:nvSpPr>
        <p:spPr bwMode="auto">
          <a:xfrm>
            <a:off x="380562" y="1661504"/>
            <a:ext cx="8225743" cy="4631284"/>
          </a:xfrm>
        </p:spPr>
        <p:txBody>
          <a:bodyPr wrap="square" numCol="1" anchor="t" anchorCtr="0" compatLnSpc="1">
            <a:prstTxWarp prst="textNoShape">
              <a:avLst/>
            </a:prstTxWarp>
            <a:normAutofit/>
          </a:bodyPr>
          <a:lstStyle/>
          <a:p>
            <a:pPr marL="427038" indent="-312738" eaLnBrk="1" hangingPunct="1"/>
            <a:r>
              <a:rPr lang="en-US" dirty="0">
                <a:effectLst/>
                <a:cs typeface="Arial" charset="0"/>
              </a:rPr>
              <a:t>Trust and leadership</a:t>
            </a:r>
          </a:p>
          <a:p>
            <a:pPr lvl="1"/>
            <a:r>
              <a:rPr lang="en-US" b="1" dirty="0">
                <a:cs typeface="Arial" charset="0"/>
              </a:rPr>
              <a:t>Trust</a:t>
            </a:r>
            <a:r>
              <a:rPr lang="en-US" dirty="0">
                <a:cs typeface="Arial" charset="0"/>
              </a:rPr>
              <a:t> – a psychological state that exists when you agree to make yourself vulnerable to another because you have positive expectations about how things are going to turn out.</a:t>
            </a:r>
          </a:p>
          <a:p>
            <a:pPr marL="1166813" lvl="2" indent="-390525"/>
            <a:r>
              <a:rPr lang="en-US" sz="2600" dirty="0">
                <a:cs typeface="Arial" charset="0"/>
              </a:rPr>
              <a:t>A primary attribute associated with leadership. </a:t>
            </a:r>
          </a:p>
          <a:p>
            <a:pPr marL="1166813" lvl="2" indent="-390525"/>
            <a:r>
              <a:rPr lang="en-US" sz="2600" dirty="0">
                <a:cs typeface="Arial" charset="0"/>
              </a:rPr>
              <a:t>When trust is broken, it can have serious adverse effects on a group’s performance. </a:t>
            </a:r>
          </a:p>
          <a:p>
            <a:pPr lvl="2"/>
            <a:endParaRPr lang="en-US" dirty="0">
              <a:cs typeface="Arial" charset="0"/>
            </a:endParaRPr>
          </a:p>
          <a:p>
            <a:pPr lvl="2"/>
            <a:endParaRPr lang="en-US" dirty="0">
              <a:effectLst/>
              <a:cs typeface="Arial" charset="0"/>
            </a:endParaRPr>
          </a:p>
          <a:p>
            <a:pPr lvl="2"/>
            <a:endParaRPr lang="en-US" dirty="0">
              <a:effectLst/>
              <a:cs typeface="Arial" charset="0"/>
            </a:endParaRPr>
          </a:p>
        </p:txBody>
      </p:sp>
      <p:sp>
        <p:nvSpPr>
          <p:cNvPr id="8"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(4 of 7)</a:t>
            </a:r>
          </a:p>
        </p:txBody>
      </p:sp>
    </p:spTree>
    <p:extLst>
      <p:ext uri="{BB962C8B-B14F-4D97-AF65-F5344CB8AC3E}">
        <p14:creationId xmlns:p14="http://schemas.microsoft.com/office/powerpoint/2010/main" val="28127249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Y:\08VOL4\Graphics\Powerpoint\PE_UK\PE532-ROBBINS\Final files\GIF\ch12\M12NF004.gif"/>
          <p:cNvPicPr>
            <a:picLocks noChangeAspect="1" noChangeArrowheads="1"/>
          </p:cNvPicPr>
          <p:nvPr/>
        </p:nvPicPr>
        <p:blipFill>
          <a:blip r:embed="rId3"/>
          <a:srcRect/>
          <a:stretch>
            <a:fillRect/>
          </a:stretch>
        </p:blipFill>
        <p:spPr bwMode="auto">
          <a:xfrm>
            <a:off x="396277" y="2277356"/>
            <a:ext cx="8357796" cy="2936670"/>
          </a:xfrm>
          <a:prstGeom prst="rect">
            <a:avLst/>
          </a:prstGeom>
          <a:noFill/>
        </p:spPr>
      </p:pic>
      <p:sp>
        <p:nvSpPr>
          <p:cNvPr id="8"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(5 of 7)</a:t>
            </a:r>
          </a:p>
        </p:txBody>
      </p:sp>
    </p:spTree>
    <p:extLst>
      <p:ext uri="{BB962C8B-B14F-4D97-AF65-F5344CB8AC3E}">
        <p14:creationId xmlns:p14="http://schemas.microsoft.com/office/powerpoint/2010/main" val="14693188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Content Placeholder 13"/>
          <p:cNvSpPr>
            <a:spLocks noGrp="1"/>
          </p:cNvSpPr>
          <p:nvPr>
            <p:ph idx="1"/>
          </p:nvPr>
        </p:nvSpPr>
        <p:spPr bwMode="auto">
          <a:xfrm>
            <a:off x="380563" y="1747335"/>
            <a:ext cx="8253668" cy="4657655"/>
          </a:xfrm>
        </p:spPr>
        <p:txBody>
          <a:bodyPr wrap="square" numCol="1" anchor="t" anchorCtr="0" compatLnSpc="1">
            <a:prstTxWarp prst="textNoShape">
              <a:avLst/>
            </a:prstTxWarp>
            <a:normAutofit fontScale="92500" lnSpcReduction="20000"/>
          </a:bodyPr>
          <a:lstStyle/>
          <a:p>
            <a:pPr marL="427038" indent="-312738" eaLnBrk="1" hangingPunct="1"/>
            <a:r>
              <a:rPr lang="en-US" sz="3000" dirty="0">
                <a:effectLst/>
                <a:cs typeface="Arial" charset="0"/>
              </a:rPr>
              <a:t>Trust as a process</a:t>
            </a:r>
          </a:p>
          <a:p>
            <a:pPr lvl="1"/>
            <a:r>
              <a:rPr lang="en-US" sz="3000" dirty="0"/>
              <a:t>Trust propensity – how likely a particular employee is to trust a leader. </a:t>
            </a:r>
          </a:p>
          <a:p>
            <a:pPr marL="1158875" lvl="2" indent="-382588"/>
            <a:r>
              <a:rPr lang="en-US" dirty="0"/>
              <a:t>Time: we come to trust people based on observing their behaviour over time.</a:t>
            </a:r>
          </a:p>
          <a:p>
            <a:pPr marL="1158875" lvl="2" indent="-382588"/>
            <a:r>
              <a:rPr lang="en-US" dirty="0"/>
              <a:t>Can also be won by demonstrating competence.</a:t>
            </a:r>
          </a:p>
          <a:p>
            <a:pPr lvl="1"/>
            <a:r>
              <a:rPr lang="en-US" sz="3000" dirty="0"/>
              <a:t>Leaders who break the psychological contract with workers, demonstrating they aren’t trustworthy, will find employees are less satisfied and less committed, have higher intentions to turnover, engage in less citizenship behaviour and have lower task performance.</a:t>
            </a:r>
          </a:p>
          <a:p>
            <a:pPr lvl="2"/>
            <a:endParaRPr lang="en-US" dirty="0">
              <a:cs typeface="Arial" charset="0"/>
            </a:endParaRPr>
          </a:p>
          <a:p>
            <a:pPr lvl="2"/>
            <a:endParaRPr lang="en-US" dirty="0">
              <a:effectLst/>
              <a:cs typeface="Arial" charset="0"/>
            </a:endParaRPr>
          </a:p>
          <a:p>
            <a:pPr lvl="2"/>
            <a:endParaRPr lang="en-US" dirty="0">
              <a:effectLst/>
              <a:cs typeface="Arial" charset="0"/>
            </a:endParaRPr>
          </a:p>
        </p:txBody>
      </p:sp>
      <p:sp>
        <p:nvSpPr>
          <p:cNvPr id="8"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(6 of 7)</a:t>
            </a:r>
          </a:p>
        </p:txBody>
      </p:sp>
    </p:spTree>
    <p:extLst>
      <p:ext uri="{BB962C8B-B14F-4D97-AF65-F5344CB8AC3E}">
        <p14:creationId xmlns:p14="http://schemas.microsoft.com/office/powerpoint/2010/main" val="5952211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Content Placeholder 13"/>
          <p:cNvSpPr>
            <a:spLocks noGrp="1"/>
          </p:cNvSpPr>
          <p:nvPr>
            <p:ph idx="1"/>
          </p:nvPr>
        </p:nvSpPr>
        <p:spPr bwMode="auto">
          <a:xfrm>
            <a:off x="380562" y="1664709"/>
            <a:ext cx="8369331" cy="5025587"/>
          </a:xfrm>
        </p:spPr>
        <p:txBody>
          <a:bodyPr wrap="square" numCol="1" anchor="t" anchorCtr="0" compatLnSpc="1">
            <a:prstTxWarp prst="textNoShape">
              <a:avLst/>
            </a:prstTxWarp>
            <a:normAutofit/>
          </a:bodyPr>
          <a:lstStyle/>
          <a:p>
            <a:pPr marL="427038" indent="-312738"/>
            <a:r>
              <a:rPr lang="en-US" dirty="0">
                <a:cs typeface="Arial" charset="0"/>
              </a:rPr>
              <a:t>What are the consequences of trust?</a:t>
            </a:r>
          </a:p>
          <a:p>
            <a:pPr lvl="1"/>
            <a:r>
              <a:rPr lang="en-US" dirty="0">
                <a:cs typeface="Arial" charset="0"/>
              </a:rPr>
              <a:t>Trust encourages taking risks. </a:t>
            </a:r>
          </a:p>
          <a:p>
            <a:pPr lvl="1"/>
            <a:r>
              <a:rPr lang="en-US" dirty="0">
                <a:cs typeface="Arial" charset="0"/>
              </a:rPr>
              <a:t>Trust facilitates information sharing. </a:t>
            </a:r>
          </a:p>
          <a:p>
            <a:pPr lvl="1"/>
            <a:r>
              <a:rPr lang="en-US" dirty="0">
                <a:cs typeface="Arial" charset="0"/>
              </a:rPr>
              <a:t>Trusting groups are more effective.</a:t>
            </a:r>
          </a:p>
          <a:p>
            <a:pPr lvl="1"/>
            <a:r>
              <a:rPr lang="en-US" dirty="0">
                <a:cs typeface="Arial" charset="0"/>
              </a:rPr>
              <a:t>Trust enhances productivity.</a:t>
            </a:r>
            <a:endParaRPr lang="en-US" dirty="0">
              <a:effectLst/>
              <a:cs typeface="Arial" charset="0"/>
            </a:endParaRPr>
          </a:p>
          <a:p>
            <a:pPr lvl="2"/>
            <a:endParaRPr lang="en-US" dirty="0">
              <a:effectLst/>
              <a:cs typeface="Arial" charset="0"/>
            </a:endParaRPr>
          </a:p>
        </p:txBody>
      </p:sp>
      <p:sp>
        <p:nvSpPr>
          <p:cNvPr id="8" name="Title 1"/>
          <p:cNvSpPr>
            <a:spLocks noGrp="1"/>
          </p:cNvSpPr>
          <p:nvPr>
            <p:ph type="title"/>
          </p:nvPr>
        </p:nvSpPr>
        <p:spPr>
          <a:xfrm>
            <a:off x="518160" y="283347"/>
            <a:ext cx="8107680" cy="1143000"/>
          </a:xfrm>
        </p:spPr>
        <p:txBody>
          <a:bodyPr>
            <a:noAutofit/>
          </a:bodyPr>
          <a:lstStyle/>
          <a:p>
            <a:pPr eaLnBrk="1" fontAlgn="auto" hangingPunct="1">
              <a:spcAft>
                <a:spcPts val="0"/>
              </a:spcAft>
              <a:defRPr/>
            </a:pPr>
            <a:r>
              <a:rPr lang="en-US" dirty="0">
                <a:solidFill>
                  <a:srgbClr val="007FA3"/>
                </a:solidFill>
              </a:rPr>
              <a:t>Define </a:t>
            </a:r>
            <a:r>
              <a:rPr lang="en-US" i="1" dirty="0">
                <a:solidFill>
                  <a:srgbClr val="007FA3"/>
                </a:solidFill>
              </a:rPr>
              <a:t>authentic leadership </a:t>
            </a:r>
            <a:r>
              <a:rPr lang="en-US" dirty="0">
                <a:solidFill>
                  <a:srgbClr val="007FA3"/>
                </a:solidFill>
              </a:rPr>
              <a:t>(7 of 7)</a:t>
            </a:r>
          </a:p>
        </p:txBody>
      </p:sp>
    </p:spTree>
    <p:extLst>
      <p:ext uri="{BB962C8B-B14F-4D97-AF65-F5344CB8AC3E}">
        <p14:creationId xmlns:p14="http://schemas.microsoft.com/office/powerpoint/2010/main" val="40907206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US" sz="3800" dirty="0">
                <a:solidFill>
                  <a:srgbClr val="007FA3"/>
                </a:solidFill>
              </a:rPr>
              <a:t>Demonstrate the role mentoring </a:t>
            </a:r>
            <a:br>
              <a:rPr lang="en-US" sz="3800" dirty="0">
                <a:solidFill>
                  <a:srgbClr val="007FA3"/>
                </a:solidFill>
              </a:rPr>
            </a:br>
            <a:r>
              <a:rPr lang="en-US" sz="3800" dirty="0">
                <a:solidFill>
                  <a:srgbClr val="007FA3"/>
                </a:solidFill>
              </a:rPr>
              <a:t>plays in our understanding of leadership</a:t>
            </a:r>
          </a:p>
        </p:txBody>
      </p:sp>
      <p:pic>
        <p:nvPicPr>
          <p:cNvPr id="6147" name="Picture 3" descr="Y:\08VOL4\Graphics\Powerpoint\PE_UK\PE532-ROBBINS\Final files\GIF\ch12\M12NT002.gif"/>
          <p:cNvPicPr>
            <a:picLocks noChangeAspect="1" noChangeArrowheads="1"/>
          </p:cNvPicPr>
          <p:nvPr/>
        </p:nvPicPr>
        <p:blipFill>
          <a:blip r:embed="rId3"/>
          <a:srcRect/>
          <a:stretch>
            <a:fillRect/>
          </a:stretch>
        </p:blipFill>
        <p:spPr bwMode="auto">
          <a:xfrm>
            <a:off x="673100" y="1865583"/>
            <a:ext cx="7804150" cy="3860452"/>
          </a:xfrm>
          <a:prstGeom prst="rect">
            <a:avLst/>
          </a:prstGeom>
          <a:no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8750"/>
            <a:ext cx="8229600" cy="1438275"/>
          </a:xfrm>
        </p:spPr>
        <p:txBody>
          <a:bodyPr>
            <a:noAutofit/>
          </a:bodyPr>
          <a:lstStyle/>
          <a:p>
            <a:pPr eaLnBrk="1" fontAlgn="auto" hangingPunct="1">
              <a:spcAft>
                <a:spcPts val="0"/>
              </a:spcAft>
              <a:defRPr/>
            </a:pPr>
            <a:r>
              <a:rPr lang="en-US" dirty="0">
                <a:solidFill>
                  <a:srgbClr val="007FA3"/>
                </a:solidFill>
              </a:rPr>
              <a:t>Address challenges to the </a:t>
            </a:r>
            <a:br>
              <a:rPr lang="en-US" dirty="0">
                <a:solidFill>
                  <a:srgbClr val="007FA3"/>
                </a:solidFill>
              </a:rPr>
            </a:br>
            <a:r>
              <a:rPr lang="en-US" dirty="0">
                <a:solidFill>
                  <a:srgbClr val="007FA3"/>
                </a:solidFill>
              </a:rPr>
              <a:t>effectiveness of leadership (1 of 3)</a:t>
            </a:r>
          </a:p>
        </p:txBody>
      </p:sp>
      <p:sp>
        <p:nvSpPr>
          <p:cNvPr id="98312" name="Content Placeholder 13"/>
          <p:cNvSpPr>
            <a:spLocks noGrp="1"/>
          </p:cNvSpPr>
          <p:nvPr>
            <p:ph idx="1"/>
          </p:nvPr>
        </p:nvSpPr>
        <p:spPr bwMode="auto">
          <a:xfrm>
            <a:off x="389124" y="1667900"/>
            <a:ext cx="8152578" cy="4477407"/>
          </a:xfrm>
        </p:spPr>
        <p:txBody>
          <a:bodyPr wrap="square" numCol="1" anchor="t" anchorCtr="0" compatLnSpc="1">
            <a:prstTxWarp prst="textNoShape">
              <a:avLst/>
            </a:prstTxWarp>
          </a:bodyPr>
          <a:lstStyle/>
          <a:p>
            <a:pPr marL="427038" indent="-312738" eaLnBrk="1" hangingPunct="1"/>
            <a:r>
              <a:rPr lang="en-US" dirty="0">
                <a:effectLst/>
                <a:cs typeface="Arial" charset="0"/>
              </a:rPr>
              <a:t>Much of an organization’s success or failure is due to factors outside the influence of leadership. </a:t>
            </a:r>
          </a:p>
          <a:p>
            <a:pPr lvl="1"/>
            <a:r>
              <a:rPr lang="en-US" dirty="0">
                <a:effectLst/>
                <a:cs typeface="Arial" charset="0"/>
              </a:rPr>
              <a:t>In many cases, success or failure is just a matter of being in the right or wrong place at a given time. </a:t>
            </a:r>
          </a:p>
          <a:p>
            <a:pPr marL="427038" indent="-312738"/>
            <a:r>
              <a:rPr lang="en-US" dirty="0">
                <a:cs typeface="Arial" charset="0"/>
              </a:rPr>
              <a:t>T</a:t>
            </a:r>
            <a:r>
              <a:rPr lang="en-US" dirty="0">
                <a:effectLst/>
                <a:cs typeface="Arial" charset="0"/>
              </a:rPr>
              <a:t>he </a:t>
            </a:r>
            <a:r>
              <a:rPr lang="en-US" b="1" dirty="0">
                <a:effectLst/>
                <a:cs typeface="Arial" charset="0"/>
              </a:rPr>
              <a:t>attribution theory of leadership </a:t>
            </a:r>
            <a:r>
              <a:rPr lang="en-US" dirty="0">
                <a:effectLst/>
                <a:cs typeface="Arial" charset="0"/>
              </a:rPr>
              <a:t>says leadership is merely an attribution people make about other individuals. </a:t>
            </a:r>
          </a:p>
          <a:p>
            <a:pPr eaLnBrk="1" hangingPunct="1"/>
            <a:endParaRPr lang="en-US" b="1" dirty="0">
              <a:effectLst/>
              <a:latin typeface="Arial" charset="0"/>
              <a:cs typeface="Arial"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508157" y="6008731"/>
            <a:ext cx="8052468" cy="338554"/>
          </a:xfrm>
          <a:prstGeom prst="rect">
            <a:avLst/>
          </a:prstGeom>
          <a:noFill/>
        </p:spPr>
        <p:txBody>
          <a:bodyPr wrap="square" rtlCol="0">
            <a:spAutoFit/>
          </a:bodyPr>
          <a:lstStyle/>
          <a:p>
            <a:r>
              <a:rPr lang="en-US" sz="800" i="1" dirty="0">
                <a:latin typeface="+mn-lt"/>
              </a:rPr>
              <a:t>Source</a:t>
            </a:r>
            <a:r>
              <a:rPr lang="en-US" sz="800" dirty="0">
                <a:latin typeface="+mn-lt"/>
              </a:rPr>
              <a:t>: Based on S. Kerr and J. M. </a:t>
            </a:r>
            <a:r>
              <a:rPr lang="en-US" sz="800" dirty="0" err="1">
                <a:latin typeface="+mn-lt"/>
              </a:rPr>
              <a:t>Jermier</a:t>
            </a:r>
            <a:r>
              <a:rPr lang="en-US" sz="800" dirty="0">
                <a:latin typeface="+mn-lt"/>
              </a:rPr>
              <a:t>, ‘Substitutes for leadership: their meaning and measurement’, </a:t>
            </a:r>
            <a:r>
              <a:rPr lang="en-US" sz="800" i="1" dirty="0">
                <a:latin typeface="+mn-lt"/>
              </a:rPr>
              <a:t>Organizational Behavior and</a:t>
            </a:r>
          </a:p>
          <a:p>
            <a:r>
              <a:rPr lang="en-US" sz="800" i="1" dirty="0">
                <a:latin typeface="+mn-lt"/>
              </a:rPr>
              <a:t>Human Performance</a:t>
            </a:r>
            <a:r>
              <a:rPr lang="en-US" sz="800" dirty="0">
                <a:latin typeface="+mn-lt"/>
              </a:rPr>
              <a:t>, December 1978, p. 378.</a:t>
            </a:r>
            <a:endParaRPr lang="en-GB" sz="800" dirty="0">
              <a:solidFill>
                <a:srgbClr val="FF0000"/>
              </a:solidFill>
              <a:latin typeface="+mn-lt"/>
            </a:endParaRPr>
          </a:p>
        </p:txBody>
      </p:sp>
      <p:pic>
        <p:nvPicPr>
          <p:cNvPr id="7170" name="Picture 2" descr="Y:\08VOL4\Graphics\Powerpoint\PE_UK\PE532-ROBBINS\Final files\GIF\ch12\M12NT003.gif"/>
          <p:cNvPicPr>
            <a:picLocks noChangeAspect="1" noChangeArrowheads="1"/>
          </p:cNvPicPr>
          <p:nvPr/>
        </p:nvPicPr>
        <p:blipFill>
          <a:blip r:embed="rId3"/>
          <a:srcRect/>
          <a:stretch>
            <a:fillRect/>
          </a:stretch>
        </p:blipFill>
        <p:spPr bwMode="auto">
          <a:xfrm>
            <a:off x="778236" y="1809750"/>
            <a:ext cx="7593878" cy="3862578"/>
          </a:xfrm>
          <a:prstGeom prst="rect">
            <a:avLst/>
          </a:prstGeom>
          <a:noFill/>
        </p:spPr>
      </p:pic>
      <p:sp>
        <p:nvSpPr>
          <p:cNvPr id="9" name="Title 1"/>
          <p:cNvSpPr>
            <a:spLocks noGrp="1"/>
          </p:cNvSpPr>
          <p:nvPr>
            <p:ph type="title"/>
          </p:nvPr>
        </p:nvSpPr>
        <p:spPr>
          <a:xfrm>
            <a:off x="457200" y="158750"/>
            <a:ext cx="8229600" cy="1438275"/>
          </a:xfrm>
        </p:spPr>
        <p:txBody>
          <a:bodyPr>
            <a:noAutofit/>
          </a:bodyPr>
          <a:lstStyle/>
          <a:p>
            <a:pPr eaLnBrk="1" fontAlgn="auto" hangingPunct="1">
              <a:spcAft>
                <a:spcPts val="0"/>
              </a:spcAft>
              <a:defRPr/>
            </a:pPr>
            <a:r>
              <a:rPr lang="en-US" dirty="0">
                <a:solidFill>
                  <a:srgbClr val="007FA3"/>
                </a:solidFill>
              </a:rPr>
              <a:t>Address challenges to the </a:t>
            </a:r>
            <a:br>
              <a:rPr lang="en-US" dirty="0">
                <a:solidFill>
                  <a:srgbClr val="007FA3"/>
                </a:solidFill>
              </a:rPr>
            </a:br>
            <a:r>
              <a:rPr lang="en-US" dirty="0">
                <a:solidFill>
                  <a:srgbClr val="007FA3"/>
                </a:solidFill>
              </a:rPr>
              <a:t>effectiveness of leadership (2 of 3)</a:t>
            </a:r>
          </a:p>
        </p:txBody>
      </p:sp>
    </p:spTree>
    <p:extLst>
      <p:ext uri="{BB962C8B-B14F-4D97-AF65-F5344CB8AC3E}">
        <p14:creationId xmlns:p14="http://schemas.microsoft.com/office/powerpoint/2010/main" val="1048422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12" name="Content Placeholder 13"/>
          <p:cNvSpPr>
            <a:spLocks noGrp="1"/>
          </p:cNvSpPr>
          <p:nvPr>
            <p:ph idx="1"/>
          </p:nvPr>
        </p:nvSpPr>
        <p:spPr bwMode="auto">
          <a:xfrm>
            <a:off x="388105" y="1706812"/>
            <a:ext cx="8152578" cy="4649538"/>
          </a:xfrm>
        </p:spPr>
        <p:txBody>
          <a:bodyPr wrap="square" numCol="1" anchor="t" anchorCtr="0" compatLnSpc="1">
            <a:prstTxWarp prst="textNoShape">
              <a:avLst/>
            </a:prstTxWarp>
            <a:normAutofit fontScale="77500" lnSpcReduction="20000"/>
          </a:bodyPr>
          <a:lstStyle/>
          <a:p>
            <a:pPr marL="417513" indent="-303213">
              <a:lnSpc>
                <a:spcPct val="110000"/>
              </a:lnSpc>
            </a:pPr>
            <a:r>
              <a:rPr lang="en-US" sz="3600" dirty="0">
                <a:cs typeface="Arial" charset="0"/>
              </a:rPr>
              <a:t>Online leadership</a:t>
            </a:r>
          </a:p>
          <a:p>
            <a:pPr lvl="1">
              <a:lnSpc>
                <a:spcPct val="110000"/>
              </a:lnSpc>
            </a:pPr>
            <a:r>
              <a:rPr lang="en-US" sz="3600" dirty="0">
                <a:cs typeface="Arial" charset="0"/>
              </a:rPr>
              <a:t>Needs more research.</a:t>
            </a:r>
          </a:p>
          <a:p>
            <a:pPr lvl="1">
              <a:lnSpc>
                <a:spcPct val="110000"/>
              </a:lnSpc>
            </a:pPr>
            <a:r>
              <a:rPr lang="en-US" sz="3600" dirty="0">
                <a:cs typeface="Arial" charset="0"/>
              </a:rPr>
              <a:t>Today’s managers and employees are increasingly linked by networks rather than geographic proximity.</a:t>
            </a:r>
          </a:p>
          <a:p>
            <a:pPr marL="1098550" lvl="2" indent="-322263">
              <a:lnSpc>
                <a:spcPct val="110000"/>
              </a:lnSpc>
            </a:pPr>
            <a:r>
              <a:rPr lang="en-US" sz="3400" dirty="0">
                <a:cs typeface="Arial" charset="0"/>
              </a:rPr>
              <a:t>Online leaders have to think carefully about what actions they want their digital messages to initiate. </a:t>
            </a:r>
          </a:p>
          <a:p>
            <a:pPr marL="1098550" lvl="2" indent="-322263">
              <a:lnSpc>
                <a:spcPct val="110000"/>
              </a:lnSpc>
            </a:pPr>
            <a:r>
              <a:rPr lang="en-US" sz="3400" b="1" dirty="0">
                <a:cs typeface="Arial" charset="0"/>
              </a:rPr>
              <a:t>Identification-based trust </a:t>
            </a:r>
            <a:r>
              <a:rPr lang="en-US" sz="3400" dirty="0">
                <a:cs typeface="Arial" charset="0"/>
              </a:rPr>
              <a:t>is difficult to achieve without face-to-face interaction.</a:t>
            </a:r>
          </a:p>
          <a:p>
            <a:pPr marL="1098550" lvl="2" indent="-322263">
              <a:lnSpc>
                <a:spcPct val="110000"/>
              </a:lnSpc>
            </a:pPr>
            <a:r>
              <a:rPr lang="en-US" sz="3400" dirty="0">
                <a:cs typeface="Arial" charset="0"/>
              </a:rPr>
              <a:t>Writing skills are likely to become an extension of interpersonal skills.</a:t>
            </a:r>
          </a:p>
        </p:txBody>
      </p:sp>
      <p:sp>
        <p:nvSpPr>
          <p:cNvPr id="8" name="Title 1"/>
          <p:cNvSpPr>
            <a:spLocks noGrp="1"/>
          </p:cNvSpPr>
          <p:nvPr>
            <p:ph type="title"/>
          </p:nvPr>
        </p:nvSpPr>
        <p:spPr>
          <a:xfrm>
            <a:off x="457200" y="158750"/>
            <a:ext cx="8229600" cy="1438275"/>
          </a:xfrm>
        </p:spPr>
        <p:txBody>
          <a:bodyPr>
            <a:noAutofit/>
          </a:bodyPr>
          <a:lstStyle/>
          <a:p>
            <a:pPr eaLnBrk="1" fontAlgn="auto" hangingPunct="1">
              <a:spcAft>
                <a:spcPts val="0"/>
              </a:spcAft>
              <a:defRPr/>
            </a:pPr>
            <a:r>
              <a:rPr lang="en-US" dirty="0">
                <a:solidFill>
                  <a:srgbClr val="007FA3"/>
                </a:solidFill>
              </a:rPr>
              <a:t>Address challenges to the </a:t>
            </a:r>
            <a:br>
              <a:rPr lang="en-US" dirty="0">
                <a:solidFill>
                  <a:srgbClr val="007FA3"/>
                </a:solidFill>
              </a:rPr>
            </a:br>
            <a:r>
              <a:rPr lang="en-US" dirty="0">
                <a:solidFill>
                  <a:srgbClr val="007FA3"/>
                </a:solidFill>
              </a:rPr>
              <a:t>effectiveness of leadership (3 of 3)</a:t>
            </a:r>
          </a:p>
        </p:txBody>
      </p:sp>
    </p:spTree>
    <p:extLst>
      <p:ext uri="{BB962C8B-B14F-4D97-AF65-F5344CB8AC3E}">
        <p14:creationId xmlns:p14="http://schemas.microsoft.com/office/powerpoint/2010/main" val="26133488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8750"/>
            <a:ext cx="8229600" cy="1438275"/>
          </a:xfrm>
        </p:spPr>
        <p:txBody>
          <a:bodyPr>
            <a:noAutofit/>
          </a:bodyPr>
          <a:lstStyle/>
          <a:p>
            <a:pPr eaLnBrk="1" fontAlgn="auto" hangingPunct="1">
              <a:spcAft>
                <a:spcPts val="0"/>
              </a:spcAft>
              <a:defRPr/>
            </a:pPr>
            <a:r>
              <a:rPr lang="en-US" dirty="0">
                <a:solidFill>
                  <a:srgbClr val="007FA3"/>
                </a:solidFill>
              </a:rPr>
              <a:t>Finding and creating effective leaders (1 of 2)</a:t>
            </a:r>
          </a:p>
        </p:txBody>
      </p:sp>
      <p:sp>
        <p:nvSpPr>
          <p:cNvPr id="98312" name="Content Placeholder 13"/>
          <p:cNvSpPr>
            <a:spLocks noGrp="1"/>
          </p:cNvSpPr>
          <p:nvPr>
            <p:ph idx="1"/>
          </p:nvPr>
        </p:nvSpPr>
        <p:spPr bwMode="auto">
          <a:xfrm>
            <a:off x="380415" y="1657153"/>
            <a:ext cx="8152578" cy="4477407"/>
          </a:xfrm>
        </p:spPr>
        <p:txBody>
          <a:bodyPr wrap="square" numCol="1" anchor="t" anchorCtr="0" compatLnSpc="1">
            <a:prstTxWarp prst="textNoShape">
              <a:avLst/>
            </a:prstTxWarp>
            <a:normAutofit/>
          </a:bodyPr>
          <a:lstStyle/>
          <a:p>
            <a:pPr marL="434975" indent="-320675"/>
            <a:r>
              <a:rPr lang="en-US" dirty="0">
                <a:cs typeface="Arial" charset="0"/>
              </a:rPr>
              <a:t>Selecting leaders</a:t>
            </a:r>
          </a:p>
          <a:p>
            <a:pPr lvl="1"/>
            <a:r>
              <a:rPr lang="en-US" dirty="0">
                <a:cs typeface="Arial" charset="0"/>
              </a:rPr>
              <a:t>Identifying effective leaders:</a:t>
            </a:r>
          </a:p>
          <a:p>
            <a:pPr lvl="2"/>
            <a:r>
              <a:rPr lang="en-US" sz="2600" dirty="0">
                <a:cs typeface="Arial" charset="0"/>
              </a:rPr>
              <a:t>Review specific requirements for the position.</a:t>
            </a:r>
          </a:p>
          <a:p>
            <a:pPr lvl="2"/>
            <a:r>
              <a:rPr lang="en-US" sz="2600" dirty="0">
                <a:cs typeface="Arial" charset="0"/>
              </a:rPr>
              <a:t>Consider personality tests to identify leadership traits. </a:t>
            </a:r>
          </a:p>
          <a:p>
            <a:pPr lvl="2"/>
            <a:r>
              <a:rPr lang="en-US" sz="2600" dirty="0">
                <a:cs typeface="Arial" charset="0"/>
              </a:rPr>
              <a:t>Situation-specific experience is relevant.</a:t>
            </a:r>
          </a:p>
          <a:p>
            <a:pPr lvl="1"/>
            <a:r>
              <a:rPr lang="en-US" dirty="0">
                <a:cs typeface="Arial" charset="0"/>
              </a:rPr>
              <a:t>Plan for a change in leadership.</a:t>
            </a:r>
          </a:p>
          <a:p>
            <a:pPr eaLnBrk="1" hangingPunct="1"/>
            <a:endParaRPr lang="en-US" b="1" dirty="0">
              <a:effectLst/>
              <a:latin typeface="Arial" charset="0"/>
              <a:cs typeface="Arial" charset="0"/>
            </a:endParaRPr>
          </a:p>
        </p:txBody>
      </p:sp>
    </p:spTree>
    <p:extLst>
      <p:ext uri="{BB962C8B-B14F-4D97-AF65-F5344CB8AC3E}">
        <p14:creationId xmlns:p14="http://schemas.microsoft.com/office/powerpoint/2010/main" val="22427397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8750"/>
            <a:ext cx="8229600" cy="1438275"/>
          </a:xfrm>
        </p:spPr>
        <p:txBody>
          <a:bodyPr>
            <a:noAutofit/>
          </a:bodyPr>
          <a:lstStyle/>
          <a:p>
            <a:pPr>
              <a:defRPr/>
            </a:pPr>
            <a:r>
              <a:rPr lang="en-US" dirty="0">
                <a:solidFill>
                  <a:srgbClr val="007FA3"/>
                </a:solidFill>
              </a:rPr>
              <a:t>Finding and creating effective leaders (2 of 2)</a:t>
            </a:r>
          </a:p>
        </p:txBody>
      </p:sp>
      <p:sp>
        <p:nvSpPr>
          <p:cNvPr id="98312" name="Content Placeholder 13"/>
          <p:cNvSpPr>
            <a:spLocks noGrp="1"/>
          </p:cNvSpPr>
          <p:nvPr>
            <p:ph idx="1"/>
          </p:nvPr>
        </p:nvSpPr>
        <p:spPr bwMode="auto">
          <a:xfrm>
            <a:off x="388105" y="1746281"/>
            <a:ext cx="8152578" cy="4477407"/>
          </a:xfrm>
        </p:spPr>
        <p:txBody>
          <a:bodyPr wrap="square" numCol="1" anchor="t" anchorCtr="0" compatLnSpc="1">
            <a:prstTxWarp prst="textNoShape">
              <a:avLst/>
            </a:prstTxWarp>
            <a:normAutofit fontScale="92500" lnSpcReduction="20000"/>
          </a:bodyPr>
          <a:lstStyle/>
          <a:p>
            <a:pPr marL="417513" indent="-303213"/>
            <a:r>
              <a:rPr lang="en-US" dirty="0">
                <a:cs typeface="Arial" charset="0"/>
              </a:rPr>
              <a:t>Training leaders</a:t>
            </a:r>
          </a:p>
          <a:p>
            <a:pPr lvl="1"/>
            <a:r>
              <a:rPr lang="en-US" dirty="0"/>
              <a:t>Leadership training is likely to be more successful with high self-monitors. </a:t>
            </a:r>
          </a:p>
          <a:p>
            <a:pPr lvl="1"/>
            <a:r>
              <a:rPr lang="en-US" dirty="0"/>
              <a:t>Teach implementation skills. </a:t>
            </a:r>
          </a:p>
          <a:p>
            <a:pPr lvl="1"/>
            <a:r>
              <a:rPr lang="en-US" dirty="0"/>
              <a:t>Teach trust building, mentoring and situational-analysis.</a:t>
            </a:r>
          </a:p>
          <a:p>
            <a:pPr lvl="1"/>
            <a:r>
              <a:rPr lang="en-US" dirty="0"/>
              <a:t>Behavioural training through modelling exercises can increase an individual’s charismatic leadership qualities.</a:t>
            </a:r>
          </a:p>
          <a:p>
            <a:pPr lvl="1"/>
            <a:r>
              <a:rPr lang="en-US" dirty="0"/>
              <a:t>Review leadership after key organizational events.</a:t>
            </a:r>
          </a:p>
          <a:p>
            <a:pPr lvl="1"/>
            <a:r>
              <a:rPr lang="en-US" dirty="0"/>
              <a:t>Train in transformational leadership skills.</a:t>
            </a:r>
          </a:p>
          <a:p>
            <a:pPr lvl="1"/>
            <a:endParaRPr lang="en-US" b="1" dirty="0">
              <a:effectLst/>
              <a:latin typeface="Arial" charset="0"/>
              <a:cs typeface="Arial" charset="0"/>
            </a:endParaRPr>
          </a:p>
        </p:txBody>
      </p:sp>
    </p:spTree>
    <p:extLst>
      <p:ext uri="{BB962C8B-B14F-4D97-AF65-F5344CB8AC3E}">
        <p14:creationId xmlns:p14="http://schemas.microsoft.com/office/powerpoint/2010/main" val="41474867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510"/>
            <a:ext cx="8229600" cy="1438275"/>
          </a:xfrm>
        </p:spPr>
        <p:txBody>
          <a:bodyPr>
            <a:noAutofit/>
          </a:bodyPr>
          <a:lstStyle/>
          <a:p>
            <a:pPr eaLnBrk="1" fontAlgn="auto" hangingPunct="1">
              <a:spcAft>
                <a:spcPts val="0"/>
              </a:spcAft>
              <a:defRPr/>
            </a:pPr>
            <a:r>
              <a:rPr lang="en-US" dirty="0">
                <a:solidFill>
                  <a:srgbClr val="007FA3"/>
                </a:solidFill>
              </a:rPr>
              <a:t>Implications for managers (1 of 2)</a:t>
            </a:r>
          </a:p>
        </p:txBody>
      </p:sp>
      <p:sp>
        <p:nvSpPr>
          <p:cNvPr id="108551" name="Content Placeholder 13"/>
          <p:cNvSpPr>
            <a:spLocks noGrp="1"/>
          </p:cNvSpPr>
          <p:nvPr>
            <p:ph idx="1"/>
          </p:nvPr>
        </p:nvSpPr>
        <p:spPr bwMode="auto">
          <a:xfrm>
            <a:off x="380414" y="1664836"/>
            <a:ext cx="7973903" cy="4592035"/>
          </a:xfrm>
        </p:spPr>
        <p:txBody>
          <a:bodyPr wrap="square" numCol="1" anchor="t" anchorCtr="0" compatLnSpc="1">
            <a:prstTxWarp prst="textNoShape">
              <a:avLst/>
            </a:prstTxWarp>
            <a:normAutofit/>
          </a:bodyPr>
          <a:lstStyle/>
          <a:p>
            <a:pPr marL="434975" lvl="0" indent="-320675"/>
            <a:r>
              <a:rPr lang="en-US" dirty="0"/>
              <a:t>For management positions, hire candidates who exhibit transformational leadership qualities and who have demonstrated vision and charisma.</a:t>
            </a:r>
          </a:p>
          <a:p>
            <a:pPr marL="434975" lvl="0" indent="-320675"/>
            <a:r>
              <a:rPr lang="en-US" dirty="0"/>
              <a:t>Tests and interviews can help you identify people with leadership qualities.</a:t>
            </a:r>
          </a:p>
          <a:p>
            <a:pPr marL="434975" lvl="0" indent="-320675"/>
            <a:r>
              <a:rPr lang="en-US" dirty="0"/>
              <a:t>Hire candidates whom you believe are ethical and trustworthy for management roles and train current managers in your organization’s ethical standards in order to increase leadership effectiveness.</a:t>
            </a:r>
          </a:p>
          <a:p>
            <a:pPr eaLnBrk="1" hangingPunct="1"/>
            <a:endParaRPr lang="en-US" b="1" dirty="0">
              <a:effectLst/>
              <a:latin typeface="Arial" charset="0"/>
              <a:cs typeface="Arial" charset="0"/>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51" name="Content Placeholder 13"/>
          <p:cNvSpPr>
            <a:spLocks noGrp="1"/>
          </p:cNvSpPr>
          <p:nvPr>
            <p:ph idx="1"/>
          </p:nvPr>
        </p:nvSpPr>
        <p:spPr bwMode="auto">
          <a:xfrm>
            <a:off x="380414" y="1655108"/>
            <a:ext cx="7973903" cy="4592035"/>
          </a:xfrm>
        </p:spPr>
        <p:txBody>
          <a:bodyPr wrap="square" numCol="1" anchor="t" anchorCtr="0" compatLnSpc="1">
            <a:prstTxWarp prst="textNoShape">
              <a:avLst/>
            </a:prstTxWarp>
            <a:normAutofit/>
          </a:bodyPr>
          <a:lstStyle/>
          <a:p>
            <a:pPr marL="434975" lvl="0" indent="-320675"/>
            <a:r>
              <a:rPr lang="en-US" dirty="0"/>
              <a:t>Seek to develop trusting relationships with followers because, as organizations have become less stable and predictable, strong bonds of trust are replacing bureaucratic rules in defining expectations and relationships.</a:t>
            </a:r>
          </a:p>
          <a:p>
            <a:pPr marL="434975" lvl="0" indent="-320675"/>
            <a:r>
              <a:rPr lang="en-US" dirty="0"/>
              <a:t>Consider investing in leadership training such as formal courses, workshops, rotating job responsibilities, coaching and mentoring.</a:t>
            </a:r>
          </a:p>
          <a:p>
            <a:pPr eaLnBrk="1" hangingPunct="1"/>
            <a:endParaRPr lang="en-US" b="1" dirty="0">
              <a:effectLst/>
              <a:latin typeface="Arial" charset="0"/>
              <a:cs typeface="Arial" charset="0"/>
            </a:endParaRPr>
          </a:p>
        </p:txBody>
      </p:sp>
      <p:sp>
        <p:nvSpPr>
          <p:cNvPr id="8" name="Title 1"/>
          <p:cNvSpPr>
            <a:spLocks noGrp="1"/>
          </p:cNvSpPr>
          <p:nvPr>
            <p:ph type="title"/>
          </p:nvPr>
        </p:nvSpPr>
        <p:spPr>
          <a:xfrm>
            <a:off x="457200" y="141510"/>
            <a:ext cx="8229600" cy="1438275"/>
          </a:xfrm>
        </p:spPr>
        <p:txBody>
          <a:bodyPr>
            <a:noAutofit/>
          </a:bodyPr>
          <a:lstStyle/>
          <a:p>
            <a:pPr eaLnBrk="1" fontAlgn="auto" hangingPunct="1">
              <a:spcAft>
                <a:spcPts val="0"/>
              </a:spcAft>
              <a:defRPr/>
            </a:pPr>
            <a:r>
              <a:rPr lang="en-US" dirty="0">
                <a:solidFill>
                  <a:srgbClr val="007FA3"/>
                </a:solidFill>
              </a:rPr>
              <a:t>Implications for managers (2 of 2)</a:t>
            </a:r>
          </a:p>
        </p:txBody>
      </p:sp>
    </p:spTree>
    <p:extLst>
      <p:ext uri="{BB962C8B-B14F-4D97-AF65-F5344CB8AC3E}">
        <p14:creationId xmlns:p14="http://schemas.microsoft.com/office/powerpoint/2010/main" val="27232921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2"/>
  <p:tag name="MMPROD_UIDATA" val="&lt;database version=&quot;6.0&quot;&gt;&lt;object type=&quot;1&quot; unique_id=&quot;10001&quot;&gt;&lt;object type=&quot;8&quot; unique_id=&quot;12556&quot;&gt;&lt;/object&gt;&lt;object type=&quot;2&quot; unique_id=&quot;12557&quot;&gt;&lt;object type=&quot;3&quot; unique_id=&quot;12558&quot;&gt;&lt;property id=&quot;20148&quot; value=&quot;5&quot;/&gt;&lt;property id=&quot;20300&quot; value=&quot;Slide 1 - &amp;quot;Organizational Behaviour&amp;quot;&quot;/&gt;&lt;property id=&quot;20307&quot; value=&quot;378&quot;/&gt;&lt;/object&gt;&lt;object type=&quot;3&quot; unique_id=&quot;12559&quot;&gt;&lt;property id=&quot;20148&quot; value=&quot;5&quot;/&gt;&lt;property id=&quot;20300&quot; value=&quot;Slide 2 - &amp;quot;Learning objectives (1 of 2)&amp;quot;&quot;/&gt;&lt;property id=&quot;20307&quot; value=&quot;308&quot;/&gt;&lt;/object&gt;&lt;object type=&quot;3&quot; unique_id=&quot;12560&quot;&gt;&lt;property id=&quot;20148&quot; value=&quot;5&quot;/&gt;&lt;property id=&quot;20300&quot; value=&quot;Slide 4 - &amp;quot;Contrast leadership &amp;#x0D;&amp;#x0A;and management (1 of 2)&amp;quot;&quot;/&gt;&lt;property id=&quot;20307&quot; value=&quot;310&quot;/&gt;&lt;/object&gt;&lt;object type=&quot;3&quot; unique_id=&quot;12561&quot;&gt;&lt;property id=&quot;20148&quot; value=&quot;5&quot;/&gt;&lt;property id=&quot;20300&quot; value=&quot;Slide 5 - &amp;quot;Contrast leadership &amp;#x0D;&amp;#x0A;and management (2 of 2)&amp;quot;&quot;/&gt;&lt;property id=&quot;20307&quot; value=&quot;311&quot;/&gt;&lt;/object&gt;&lt;object type=&quot;3&quot; unique_id=&quot;12562&quot;&gt;&lt;property id=&quot;20148&quot; value=&quot;5&quot;/&gt;&lt;property id=&quot;20300&quot; value=&quot;Slide 6 - &amp;quot;  Summarize the conclusions &amp;#x0D;&amp;#x0A;of trait theories of leadership (1 of 5)&amp;quot;&quot;/&gt;&lt;property id=&quot;20307&quot; value=&quot;312&quot;/&gt;&lt;/object&gt;&lt;object type=&quot;3&quot; unique_id=&quot;12563&quot;&gt;&lt;property id=&quot;20148&quot; value=&quot;5&quot;/&gt;&lt;property id=&quot;20300&quot; value=&quot;Slide 7 - &amp;quot;  Summarize the conclusions &amp;#x0D;&amp;#x0A;of trait theories of leadership (2 of 5)&amp;quot;&quot;/&gt;&lt;property id=&quot;20307&quot; value=&quot;313&quot;/&gt;&lt;/object&gt;&lt;object type=&quot;3&quot; unique_id=&quot;12564&quot;&gt;&lt;property id=&quot;20148&quot; value=&quot;5&quot;/&gt;&lt;property id=&quot;20300&quot; value=&quot;Slide 8 - &amp;quot;  Summarize the conclusions &amp;#x0D;&amp;#x0A;of trait theories of leadership (3 of 5)&amp;quot;&quot;/&gt;&lt;property id=&quot;20307&quot; value=&quot;314&quot;/&gt;&lt;/object&gt;&lt;object type=&quot;3&quot; unique_id=&quot;12565&quot;&gt;&lt;property id=&quot;20148&quot; value=&quot;5&quot;/&gt;&lt;property id=&quot;20300&quot; value=&quot;Slide 9 - &amp;quot;  Summarize the conclusions &amp;#x0D;&amp;#x0A;of trait theories of leadership (4 of 5)&amp;quot;&quot;/&gt;&lt;property id=&quot;20307&quot; value=&quot;315&quot;/&gt;&lt;/object&gt;&lt;object type=&quot;3&quot; unique_id=&quot;12566&quot;&gt;&lt;property id=&quot;20148&quot; value=&quot;5&quot;/&gt;&lt;property id=&quot;20300&quot; value=&quot;Slide 10 - &amp;quot;  Summarize the conclusions &amp;#x0D;&amp;#x0A;of trait theories of leadership (5 of 5)&amp;quot;&quot;/&gt;&lt;property id=&quot;20307&quot; value=&quot;316&quot;/&gt;&lt;/object&gt;&lt;object type=&quot;3&quot; unique_id=&quot;12567&quot;&gt;&lt;property id=&quot;20148&quot; value=&quot;5&quot;/&gt;&lt;property id=&quot;20300&quot; value=&quot;Slide 11 - &amp;quot;Identify the central tenets and &amp;#x0D;&amp;#x0A;main limitations of behavioural theories (1 of 4)&amp;quot;&quot;/&gt;&lt;property id=&quot;20307&quot; value=&quot;317&quot;/&gt;&lt;/object&gt;&lt;object type=&quot;3&quot; unique_id=&quot;12568&quot;&gt;&lt;property id=&quot;20148&quot; value=&quot;5&quot;/&gt;&lt;property id=&quot;20300&quot; value=&quot;Slide 12 - &amp;quot;Identify the central tenets and &amp;#x0D;&amp;#x0A;main limitations of behavioural theories (2 of 4)&amp;quot;&quot;/&gt;&lt;property id=&quot;20307&quot; value=&quot;318&quot;/&gt;&lt;/object&gt;&lt;object type=&quot;3&quot; unique_id=&quot;12569&quot;&gt;&lt;property id=&quot;20148&quot; value=&quot;5&quot;/&gt;&lt;property id=&quot;20300&quot; value=&quot;Slide 13 - &amp;quot;Identify the central tenets and &amp;#x0D;&amp;#x0A;main limitations of behavioural theories (3 of 4)&amp;quot;&quot;/&gt;&lt;property id=&quot;20307&quot; value=&quot;319&quot;/&gt;&lt;/object&gt;&lt;object type=&quot;3&quot; unique_id=&quot;12570&quot;&gt;&lt;property id=&quot;20148&quot; value=&quot;5&quot;/&gt;&lt;property id=&quot;20300&quot; value=&quot;Slide 14 - &amp;quot;Identify the central tenets and &amp;#x0D;&amp;#x0A;main limitations of behavioural theories (4 of 4)&amp;quot;&quot;/&gt;&lt;property id=&quot;20307&quot; value=&quot;320&quot;/&gt;&lt;/object&gt;&lt;object type=&quot;3&quot; unique_id=&quot;12571&quot;&gt;&lt;property id=&quot;20148&quot; value=&quot;5&quot;/&gt;&lt;property id=&quot;20300&quot; value=&quot;Slide 15 - &amp;quot;  Assess contingency theories of &amp;#x0D;&amp;#x0A;leadership by their level of support (1 of 8)&amp;quot;&quot;/&gt;&lt;property id=&quot;20307&quot; value=&quot;321&quot;/&gt;&lt;/object&gt;&lt;object type=&quot;3&quot; unique_id=&quot;12572&quot;&gt;&lt;property id=&quot;20148&quot; value=&quot;5&quot;/&gt;&lt;property id=&quot;20300&quot; value=&quot;Slide 16 - &amp;quot;  Assess contingency theories of &amp;#x0D;&amp;#x0A;leadership by their level of support (2 of 8)&amp;quot;&quot;/&gt;&lt;property id=&quot;20307&quot; value=&quot;322&quot;/&gt;&lt;/object&gt;&lt;object type=&quot;3&quot; unique_id=&quot;12573&quot;&gt;&lt;property id=&quot;20148&quot; value=&quot;5&quot;/&gt;&lt;property id=&quot;20300&quot; value=&quot;Slide 17 - &amp;quot;  Assess contingency theories of &amp;#x0D;&amp;#x0A;leadership by their level of support (3 of 8)&amp;quot;&quot;/&gt;&lt;property id=&quot;20307&quot; value=&quot;324&quot;/&gt;&lt;/object&gt;&lt;object type=&quot;3&quot; unique_id=&quot;12574&quot;&gt;&lt;property id=&quot;20148&quot; value=&quot;5&quot;/&gt;&lt;property id=&quot;20300&quot; value=&quot;Slide 18 - &amp;quot;  Assess contingency theories of &amp;#x0D;&amp;#x0A;leadership by their level of support (4 of 8)&amp;quot;&quot;/&gt;&lt;property id=&quot;20307&quot; value=&quot;325&quot;/&gt;&lt;/object&gt;&lt;object type=&quot;3&quot; unique_id=&quot;12575&quot;&gt;&lt;property id=&quot;20148&quot; value=&quot;5&quot;/&gt;&lt;property id=&quot;20300&quot; value=&quot;Slide 19 - &amp;quot;  Assess contingency theories of &amp;#x0D;&amp;#x0A;leadership by their level of support (5 of 8)&amp;quot;&quot;/&gt;&lt;property id=&quot;20307&quot; value=&quot;326&quot;/&gt;&lt;/object&gt;&lt;object type=&quot;3&quot; unique_id=&quot;12576&quot;&gt;&lt;property id=&quot;20148&quot; value=&quot;5&quot;/&gt;&lt;property id=&quot;20300&quot; value=&quot;Slide 20 - &amp;quot;  Assess contingency theories of &amp;#x0D;&amp;#x0A;leadership by their level of support (6 of 8)&amp;quot;&quot;/&gt;&lt;property id=&quot;20307&quot; value=&quot;327&quot;/&gt;&lt;/object&gt;&lt;object type=&quot;3&quot; unique_id=&quot;12577&quot;&gt;&lt;property id=&quot;20148&quot; value=&quot;5&quot;/&gt;&lt;property id=&quot;20300&quot; value=&quot;Slide 21 - &amp;quot;  Assess contingency theories of &amp;#x0D;&amp;#x0A;leadership by their level of support (7 of 8)&amp;quot;&quot;/&gt;&lt;property id=&quot;20307&quot; value=&quot;330&quot;/&gt;&lt;/object&gt;&lt;object type=&quot;3&quot; unique_id=&quot;12578&quot;&gt;&lt;property id=&quot;20148&quot; value=&quot;5&quot;/&gt;&lt;property id=&quot;20300&quot; value=&quot;Slide 22 - &amp;quot;  Assess contingency theories of &amp;#x0D;&amp;#x0A;leadership by their level of support (8 of 8)&amp;quot;&quot;/&gt;&lt;property id=&quot;20307&quot; value=&quot;356&quot;/&gt;&lt;/object&gt;&lt;object type=&quot;3&quot; unique_id=&quot;12579&quot;&gt;&lt;property id=&quot;20148&quot; value=&quot;5&quot;/&gt;&lt;property id=&quot;20300&quot; value=&quot;Slide 23 - &amp;quot;Contrast charismatic and transformational leadership (1 of 11)&amp;quot;&quot;/&gt;&lt;property id=&quot;20307&quot; value=&quot;333&quot;/&gt;&lt;/object&gt;&lt;object type=&quot;3&quot; unique_id=&quot;12580&quot;&gt;&lt;property id=&quot;20148&quot; value=&quot;5&quot;/&gt;&lt;property id=&quot;20300&quot; value=&quot;Slide 25 - &amp;quot;Contrast charismatic and transformational leadership (3 of 11)&amp;quot;&quot;/&gt;&lt;property id=&quot;20307&quot; value=&quot;334&quot;/&gt;&lt;/object&gt;&lt;object type=&quot;3&quot; unique_id=&quot;12581&quot;&gt;&lt;property id=&quot;20148&quot; value=&quot;5&quot;/&gt;&lt;property id=&quot;20300&quot; value=&quot;Slide 26 - &amp;quot;Contrast charismatic and transformational leadership (4 of 11)&amp;quot;&quot;/&gt;&lt;property id=&quot;20307&quot; value=&quot;358&quot;/&gt;&lt;/object&gt;&lt;object type=&quot;3&quot; unique_id=&quot;12582&quot;&gt;&lt;property id=&quot;20148&quot; value=&quot;5&quot;/&gt;&lt;property id=&quot;20300&quot; value=&quot;Slide 27 - &amp;quot;Contrast charismatic and transformational leadership (5 of 11)&amp;quot;&quot;/&gt;&lt;property id=&quot;20307&quot; value=&quot;377&quot;/&gt;&lt;/object&gt;&lt;object type=&quot;3&quot; unique_id=&quot;12583&quot;&gt;&lt;property id=&quot;20148&quot; value=&quot;5&quot;/&gt;&lt;property id=&quot;20300&quot; value=&quot;Slide 28 - &amp;quot;Contrast charismatic and transformational leadership (6 of 11)&amp;quot;&quot;/&gt;&lt;property id=&quot;20307&quot; value=&quot;357&quot;/&gt;&lt;/object&gt;&lt;object type=&quot;3&quot; unique_id=&quot;12584&quot;&gt;&lt;property id=&quot;20148&quot; value=&quot;5&quot;/&gt;&lt;property id=&quot;20300&quot; value=&quot;Slide 29 - &amp;quot;Contrast charismatic and transformational leadership (7 of 11)&amp;quot;&quot;/&gt;&lt;property id=&quot;20307&quot; value=&quot;359&quot;/&gt;&lt;/object&gt;&lt;object type=&quot;3&quot; unique_id=&quot;12585&quot;&gt;&lt;property id=&quot;20148&quot; value=&quot;5&quot;/&gt;&lt;property id=&quot;20300&quot; value=&quot;Slide 30 - &amp;quot;Contrast charismatic and transformational leadership (8 of 11)&amp;quot;&quot;/&gt;&lt;property id=&quot;20307&quot; value=&quot;360&quot;/&gt;&lt;/object&gt;&lt;object type=&quot;3&quot; unique_id=&quot;12586&quot;&gt;&lt;property id=&quot;20148&quot; value=&quot;5&quot;/&gt;&lt;property id=&quot;20300&quot; value=&quot;Slide 31 - &amp;quot;Contrast charismatic and transformational leadership (9 of 11)&amp;quot;&quot;/&gt;&lt;property id=&quot;20307&quot; value=&quot;361&quot;/&gt;&lt;/object&gt;&lt;object type=&quot;3&quot; unique_id=&quot;12587&quot;&gt;&lt;property id=&quot;20148&quot; value=&quot;5&quot;/&gt;&lt;property id=&quot;20300&quot; value=&quot;Slide 32 - &amp;quot;Contrast charismatic and transformational leadership (10 of 11)&amp;quot;&quot;/&gt;&lt;property id=&quot;20307&quot; value=&quot;362&quot;/&gt;&lt;/object&gt;&lt;object type=&quot;3&quot; unique_id=&quot;12588&quot;&gt;&lt;property id=&quot;20148&quot; value=&quot;5&quot;/&gt;&lt;property id=&quot;20300&quot; value=&quot;Slide 33 - &amp;quot;Contrast charismatic and transformational leadership (11 of 11)&amp;quot;&quot;/&gt;&lt;property id=&quot;20307&quot; value=&quot;363&quot;/&gt;&lt;/object&gt;&lt;object type=&quot;3&quot; unique_id=&quot;12589&quot;&gt;&lt;property id=&quot;20148&quot; value=&quot;5&quot;/&gt;&lt;property id=&quot;20300&quot; value=&quot;Slide 34 - &amp;quot;Define authentic leadership (1 of 7)&amp;quot;&quot;/&gt;&lt;property id=&quot;20307&quot; value=&quot;342&quot;/&gt;&lt;/object&gt;&lt;object type=&quot;3&quot; unique_id=&quot;12590&quot;&gt;&lt;property id=&quot;20148&quot; value=&quot;5&quot;/&gt;&lt;property id=&quot;20300&quot; value=&quot;Slide 35 - &amp;quot;Define authentic leadership (2 of 7)&amp;quot;&quot;/&gt;&lt;property id=&quot;20307&quot; value=&quot;364&quot;/&gt;&lt;/object&gt;&lt;object type=&quot;3&quot; unique_id=&quot;12591&quot;&gt;&lt;property id=&quot;20148&quot; value=&quot;5&quot;/&gt;&lt;property id=&quot;20300&quot; value=&quot;Slide 36 - &amp;quot;Define authentic leadership (3 of 7)&amp;quot;&quot;/&gt;&lt;property id=&quot;20307&quot; value=&quot;365&quot;/&gt;&lt;/object&gt;&lt;object type=&quot;3&quot; unique_id=&quot;12592&quot;&gt;&lt;property id=&quot;20148&quot; value=&quot;5&quot;/&gt;&lt;property id=&quot;20300&quot; value=&quot;Slide 37 - &amp;quot;Define authentic leadership (4 of 7)&amp;quot;&quot;/&gt;&lt;property id=&quot;20307&quot; value=&quot;366&quot;/&gt;&lt;/object&gt;&lt;object type=&quot;3&quot; unique_id=&quot;12593&quot;&gt;&lt;property id=&quot;20148&quot; value=&quot;5&quot;/&gt;&lt;property id=&quot;20300&quot; value=&quot;Slide 38 - &amp;quot;Define authentic leadership (5 of 7)&amp;quot;&quot;/&gt;&lt;property id=&quot;20307&quot; value=&quot;367&quot;/&gt;&lt;/object&gt;&lt;object type=&quot;3&quot; unique_id=&quot;12594&quot;&gt;&lt;property id=&quot;20148&quot; value=&quot;5&quot;/&gt;&lt;property id=&quot;20300&quot; value=&quot;Slide 39 - &amp;quot;Define authentic leadership (6 of 7)&amp;quot;&quot;/&gt;&lt;property id=&quot;20307&quot; value=&quot;368&quot;/&gt;&lt;/object&gt;&lt;object type=&quot;3&quot; unique_id=&quot;12595&quot;&gt;&lt;property id=&quot;20148&quot; value=&quot;5&quot;/&gt;&lt;property id=&quot;20300&quot; value=&quot;Slide 40 - &amp;quot;Define authentic leadership (7 of 7)&amp;quot;&quot;/&gt;&lt;property id=&quot;20307&quot; value=&quot;369&quot;/&gt;&lt;/object&gt;&lt;object type=&quot;3&quot; unique_id=&quot;12596&quot;&gt;&lt;property id=&quot;20148&quot; value=&quot;5&quot;/&gt;&lt;property id=&quot;20300&quot; value=&quot;Slide 41 - &amp;quot;Demonstrate the role mentoring &amp;#x0D;&amp;#x0A;plays in our understanding of leadership&amp;quot;&quot;/&gt;&lt;property id=&quot;20307&quot; value=&quot;344&quot;/&gt;&lt;/object&gt;&lt;object type=&quot;3&quot; unique_id=&quot;12597&quot;&gt;&lt;property id=&quot;20148&quot; value=&quot;5&quot;/&gt;&lt;property id=&quot;20300&quot; value=&quot;Slide 42 - &amp;quot;Address challenges to the &amp;#x0D;&amp;#x0A;effectiveness of leadership (1 of 3)&amp;quot;&quot;/&gt;&lt;property id=&quot;20307&quot; value=&quot;349&quot;/&gt;&lt;/object&gt;&lt;object type=&quot;3&quot; unique_id=&quot;12598&quot;&gt;&lt;property id=&quot;20148&quot; value=&quot;5&quot;/&gt;&lt;property id=&quot;20300&quot; value=&quot;Slide 43 - &amp;quot;Address challenges to the &amp;#x0D;&amp;#x0A;effectiveness of leadership (2 of 3)&amp;quot;&quot;/&gt;&lt;property id=&quot;20307&quot; value=&quot;370&quot;/&gt;&lt;/object&gt;&lt;object type=&quot;3&quot; unique_id=&quot;12599&quot;&gt;&lt;property id=&quot;20148&quot; value=&quot;5&quot;/&gt;&lt;property id=&quot;20300&quot; value=&quot;Slide 44 - &amp;quot;Address challenges to the &amp;#x0D;&amp;#x0A;effectiveness of leadership (3 of 3)&amp;quot;&quot;/&gt;&lt;property id=&quot;20307&quot; value=&quot;371&quot;/&gt;&lt;/object&gt;&lt;object type=&quot;3&quot; unique_id=&quot;12600&quot;&gt;&lt;property id=&quot;20148&quot; value=&quot;5&quot;/&gt;&lt;property id=&quot;20300&quot; value=&quot;Slide 45 - &amp;quot;Finding and creating effective leaders (1 of 2)&amp;quot;&quot;/&gt;&lt;property id=&quot;20307&quot; value=&quot;372&quot;/&gt;&lt;/object&gt;&lt;object type=&quot;3&quot; unique_id=&quot;12601&quot;&gt;&lt;property id=&quot;20148&quot; value=&quot;5&quot;/&gt;&lt;property id=&quot;20300&quot; value=&quot;Slide 46 - &amp;quot;Finding and creating effective leaders (2 of 2)&amp;quot;&quot;/&gt;&lt;property id=&quot;20307&quot; value=&quot;373&quot;/&gt;&lt;/object&gt;&lt;object type=&quot;3&quot; unique_id=&quot;12602&quot;&gt;&lt;property id=&quot;20148&quot; value=&quot;5&quot;/&gt;&lt;property id=&quot;20300&quot; value=&quot;Slide 47 - &amp;quot;Implications for managers (1 of 2)&amp;quot;&quot;/&gt;&lt;property id=&quot;20307&quot; value=&quot;354&quot;/&gt;&lt;/object&gt;&lt;object type=&quot;3&quot; unique_id=&quot;12603&quot;&gt;&lt;property id=&quot;20148&quot; value=&quot;5&quot;/&gt;&lt;property id=&quot;20300&quot; value=&quot;Slide 48 - &amp;quot;Implications for managers (2 of 2)&amp;quot;&quot;/&gt;&lt;property id=&quot;20307&quot; value=&quot;375&quot;/&gt;&lt;/object&gt;&lt;object type=&quot;3&quot; unique_id=&quot;237960&quot;&gt;&lt;property id=&quot;20148&quot; value=&quot;5&quot;/&gt;&lt;property id=&quot;20300&quot; value=&quot;Slide 3 - &amp;quot;Learning objectives (2 of 2)&amp;quot;&quot;/&gt;&lt;property id=&quot;20307&quot; value=&quot;379&quot;/&gt;&lt;/object&gt;&lt;object type=&quot;3&quot; unique_id=&quot;238255&quot;&gt;&lt;property id=&quot;20148&quot; value=&quot;5&quot;/&gt;&lt;property id=&quot;20300&quot; value=&quot;Slide 24 - &amp;quot;Contrast charismatic and transformational leadership (2 of 11)&amp;quot;&quot;/&gt;&lt;property id=&quot;20307&quot; value=&quot;380&quot;/&gt;&lt;/object&gt;&lt;/object&gt;&lt;/object&gt;&lt;/database&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Robbins_OB16_PPT_01</Template>
  <TotalTime>3594</TotalTime>
  <Words>8702</Words>
  <Application>Microsoft Office PowerPoint</Application>
  <PresentationFormat>On-screen Show (4:3)</PresentationFormat>
  <Paragraphs>474</Paragraphs>
  <Slides>48</Slides>
  <Notes>47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48</vt:i4>
      </vt:variant>
    </vt:vector>
  </HeadingPairs>
  <TitlesOfParts>
    <vt:vector size="53" baseType="lpstr">
      <vt:lpstr>Arial</vt:lpstr>
      <vt:lpstr>Calibri</vt:lpstr>
      <vt:lpstr>Wingdings</vt:lpstr>
      <vt:lpstr>Adjacency</vt:lpstr>
      <vt:lpstr>Office Theme</vt:lpstr>
      <vt:lpstr>Organizational Behaviour</vt:lpstr>
      <vt:lpstr>Learning objectives (1 of 2)</vt:lpstr>
      <vt:lpstr>Learning objectives (2 of 2)</vt:lpstr>
      <vt:lpstr>Contrast leadership  and management (1 of 2)</vt:lpstr>
      <vt:lpstr>Contrast leadership  and management (2 of 2)</vt:lpstr>
      <vt:lpstr>  Summarize the conclusions  of trait theories of leadership (1 of 5)</vt:lpstr>
      <vt:lpstr>  Summarize the conclusions  of trait theories of leadership (2 of 5)</vt:lpstr>
      <vt:lpstr>  Summarize the conclusions  of trait theories of leadership (3 of 5)</vt:lpstr>
      <vt:lpstr>  Summarize the conclusions  of trait theories of leadership (4 of 5)</vt:lpstr>
      <vt:lpstr>  Summarize the conclusions  of trait theories of leadership (5 of 5)</vt:lpstr>
      <vt:lpstr>Identify the central tenets and  main limitations of behavioural theories (1 of 4)</vt:lpstr>
      <vt:lpstr>Identify the central tenets and  main limitations of behavioural theories (2 of 4)</vt:lpstr>
      <vt:lpstr>Identify the central tenets and  main limitations of behavioural theories (3 of 4)</vt:lpstr>
      <vt:lpstr>Identify the central tenets and  main limitations of behavioural theories (4 of 4)</vt:lpstr>
      <vt:lpstr>  Assess contingency theories of  leadership by their level of support (1 of 8)</vt:lpstr>
      <vt:lpstr>  Assess contingency theories of  leadership by their level of support (2 of 8)</vt:lpstr>
      <vt:lpstr>  Assess contingency theories of  leadership by their level of support (3 of 8)</vt:lpstr>
      <vt:lpstr>  Assess contingency theories of  leadership by their level of support (4 of 8)</vt:lpstr>
      <vt:lpstr>  Assess contingency theories of  leadership by their level of support (5 of 8)</vt:lpstr>
      <vt:lpstr>  Assess contingency theories of  leadership by their level of support (6 of 8)</vt:lpstr>
      <vt:lpstr>  Assess contingency theories of  leadership by their level of support (7 of 8)</vt:lpstr>
      <vt:lpstr>  Assess contingency theories of  leadership by their level of support (8 of 8)</vt:lpstr>
      <vt:lpstr>Contrast charismatic and transformational leadership (1 of 11)</vt:lpstr>
      <vt:lpstr>Contrast charismatic and transformational leadership (2 of 11)</vt:lpstr>
      <vt:lpstr>Contrast charismatic and transformational leadership (3 of 11)</vt:lpstr>
      <vt:lpstr>Contrast charismatic and transformational leadership (4 of 11)</vt:lpstr>
      <vt:lpstr>Contrast charismatic and transformational leadership (5 of 11)</vt:lpstr>
      <vt:lpstr>Contrast charismatic and transformational leadership (6 of 11)</vt:lpstr>
      <vt:lpstr>Contrast charismatic and transformational leadership (7 of 11)</vt:lpstr>
      <vt:lpstr>Contrast charismatic and transformational leadership (8 of 11)</vt:lpstr>
      <vt:lpstr>Contrast charismatic and transformational leadership (9 of 11)</vt:lpstr>
      <vt:lpstr>Contrast charismatic and transformational leadership (10 of 11)</vt:lpstr>
      <vt:lpstr>Contrast charismatic and transformational leadership (11 of 11)</vt:lpstr>
      <vt:lpstr>Define authentic leadership (1 of 7)</vt:lpstr>
      <vt:lpstr>Define authentic leadership (2 of 7)</vt:lpstr>
      <vt:lpstr>Define authentic leadership (3 of 7)</vt:lpstr>
      <vt:lpstr>Define authentic leadership (4 of 7)</vt:lpstr>
      <vt:lpstr>Define authentic leadership (5 of 7)</vt:lpstr>
      <vt:lpstr>Define authentic leadership (6 of 7)</vt:lpstr>
      <vt:lpstr>Define authentic leadership (7 of 7)</vt:lpstr>
      <vt:lpstr>Demonstrate the role mentoring  plays in our understanding of leadership</vt:lpstr>
      <vt:lpstr>Address challenges to the  effectiveness of leadership (1 of 3)</vt:lpstr>
      <vt:lpstr>Address challenges to the  effectiveness of leadership (2 of 3)</vt:lpstr>
      <vt:lpstr>Address challenges to the  effectiveness of leadership (3 of 3)</vt:lpstr>
      <vt:lpstr>Finding and creating effective leaders (1 of 2)</vt:lpstr>
      <vt:lpstr>Finding and creating effective leaders (2 of 2)</vt:lpstr>
      <vt:lpstr>Implications for managers (1 of 2)</vt:lpstr>
      <vt:lpstr>Implications for managers (2 of 2)</vt:lpstr>
    </vt:vector>
  </TitlesOfParts>
  <Company>UT Pan American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David Sturges</dc:creator>
  <cp:lastModifiedBy>Jan Green</cp:lastModifiedBy>
  <cp:revision>448</cp:revision>
  <dcterms:created xsi:type="dcterms:W3CDTF">2012-01-09T19:22:34Z</dcterms:created>
  <dcterms:modified xsi:type="dcterms:W3CDTF">2020-07-03T11:34:58Z</dcterms:modified>
</cp:coreProperties>
</file>