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71" r:id="rId6"/>
    <p:sldId id="257" r:id="rId7"/>
    <p:sldId id="259" r:id="rId8"/>
    <p:sldId id="262" r:id="rId9"/>
    <p:sldId id="263" r:id="rId10"/>
    <p:sldId id="260" r:id="rId11"/>
    <p:sldId id="261" r:id="rId12"/>
    <p:sldId id="264" r:id="rId13"/>
    <p:sldId id="266"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186" autoAdjust="0"/>
  </p:normalViewPr>
  <p:slideViewPr>
    <p:cSldViewPr>
      <p:cViewPr varScale="1">
        <p:scale>
          <a:sx n="72" d="100"/>
          <a:sy n="72" d="100"/>
        </p:scale>
        <p:origin x="2112"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Lewis" userId="7f766b35342893cf" providerId="LiveId" clId="{68F21D6A-9256-42EF-ABFB-6DE6299DEC4B}"/>
    <pc:docChg chg="custSel addSld delSld modSld">
      <pc:chgData name="Caroline Lewis" userId="7f766b35342893cf" providerId="LiveId" clId="{68F21D6A-9256-42EF-ABFB-6DE6299DEC4B}" dt="2018-01-26T16:24:07.067" v="423" actId="2696"/>
      <pc:docMkLst>
        <pc:docMk/>
      </pc:docMkLst>
      <pc:sldChg chg="modSp">
        <pc:chgData name="Caroline Lewis" userId="7f766b35342893cf" providerId="LiveId" clId="{68F21D6A-9256-42EF-ABFB-6DE6299DEC4B}" dt="2018-01-10T16:50:54.368" v="70" actId="5793"/>
        <pc:sldMkLst>
          <pc:docMk/>
          <pc:sldMk cId="1333002319" sldId="259"/>
        </pc:sldMkLst>
        <pc:spChg chg="mod">
          <ac:chgData name="Caroline Lewis" userId="7f766b35342893cf" providerId="LiveId" clId="{68F21D6A-9256-42EF-ABFB-6DE6299DEC4B}" dt="2018-01-10T16:50:54.368" v="70" actId="5793"/>
          <ac:spMkLst>
            <pc:docMk/>
            <pc:sldMk cId="1333002319" sldId="259"/>
            <ac:spMk id="3" creationId="{00000000-0000-0000-0000-000000000000}"/>
          </ac:spMkLst>
        </pc:spChg>
      </pc:sldChg>
      <pc:sldChg chg="modSp">
        <pc:chgData name="Caroline Lewis" userId="7f766b35342893cf" providerId="LiveId" clId="{68F21D6A-9256-42EF-ABFB-6DE6299DEC4B}" dt="2018-01-10T16:51:26.909" v="124" actId="20577"/>
        <pc:sldMkLst>
          <pc:docMk/>
          <pc:sldMk cId="3477402630" sldId="262"/>
        </pc:sldMkLst>
        <pc:spChg chg="mod">
          <ac:chgData name="Caroline Lewis" userId="7f766b35342893cf" providerId="LiveId" clId="{68F21D6A-9256-42EF-ABFB-6DE6299DEC4B}" dt="2018-01-10T16:51:26.909" v="124" actId="20577"/>
          <ac:spMkLst>
            <pc:docMk/>
            <pc:sldMk cId="3477402630" sldId="262"/>
            <ac:spMk id="3" creationId="{00000000-0000-0000-0000-000000000000}"/>
          </ac:spMkLst>
        </pc:spChg>
      </pc:sldChg>
      <pc:sldChg chg="modSp">
        <pc:chgData name="Caroline Lewis" userId="7f766b35342893cf" providerId="LiveId" clId="{68F21D6A-9256-42EF-ABFB-6DE6299DEC4B}" dt="2018-01-10T16:57:37.075" v="413"/>
        <pc:sldMkLst>
          <pc:docMk/>
          <pc:sldMk cId="1888963959" sldId="266"/>
        </pc:sldMkLst>
        <pc:spChg chg="mod">
          <ac:chgData name="Caroline Lewis" userId="7f766b35342893cf" providerId="LiveId" clId="{68F21D6A-9256-42EF-ABFB-6DE6299DEC4B}" dt="2018-01-10T16:57:37.075" v="413"/>
          <ac:spMkLst>
            <pc:docMk/>
            <pc:sldMk cId="1888963959" sldId="266"/>
            <ac:spMk id="3" creationId="{00000000-0000-0000-0000-000000000000}"/>
          </ac:spMkLst>
        </pc:spChg>
      </pc:sldChg>
      <pc:sldChg chg="modSp">
        <pc:chgData name="Caroline Lewis" userId="7f766b35342893cf" providerId="LiveId" clId="{68F21D6A-9256-42EF-ABFB-6DE6299DEC4B}" dt="2018-01-10T16:53:50.157" v="230" actId="20577"/>
        <pc:sldMkLst>
          <pc:docMk/>
          <pc:sldMk cId="1149096032" sldId="267"/>
        </pc:sldMkLst>
        <pc:spChg chg="mod">
          <ac:chgData name="Caroline Lewis" userId="7f766b35342893cf" providerId="LiveId" clId="{68F21D6A-9256-42EF-ABFB-6DE6299DEC4B}" dt="2018-01-10T16:53:50.157" v="230" actId="20577"/>
          <ac:spMkLst>
            <pc:docMk/>
            <pc:sldMk cId="1149096032" sldId="267"/>
            <ac:spMk id="3" creationId="{00000000-0000-0000-0000-000000000000}"/>
          </ac:spMkLst>
        </pc:spChg>
      </pc:sldChg>
      <pc:sldChg chg="modSp">
        <pc:chgData name="Caroline Lewis" userId="7f766b35342893cf" providerId="LiveId" clId="{68F21D6A-9256-42EF-ABFB-6DE6299DEC4B}" dt="2018-01-10T16:52:39.652" v="171" actId="20577"/>
        <pc:sldMkLst>
          <pc:docMk/>
          <pc:sldMk cId="4047330901" sldId="268"/>
        </pc:sldMkLst>
        <pc:spChg chg="mod">
          <ac:chgData name="Caroline Lewis" userId="7f766b35342893cf" providerId="LiveId" clId="{68F21D6A-9256-42EF-ABFB-6DE6299DEC4B}" dt="2018-01-10T16:52:39.652" v="171" actId="20577"/>
          <ac:spMkLst>
            <pc:docMk/>
            <pc:sldMk cId="4047330901" sldId="268"/>
            <ac:spMk id="2" creationId="{00000000-0000-0000-0000-000000000000}"/>
          </ac:spMkLst>
        </pc:spChg>
      </pc:sldChg>
      <pc:sldChg chg="modSp add">
        <pc:chgData name="Caroline Lewis" userId="7f766b35342893cf" providerId="LiveId" clId="{68F21D6A-9256-42EF-ABFB-6DE6299DEC4B}" dt="2018-01-10T16:53:25.258" v="175" actId="14100"/>
        <pc:sldMkLst>
          <pc:docMk/>
          <pc:sldMk cId="883451644" sldId="269"/>
        </pc:sldMkLst>
        <pc:spChg chg="mod">
          <ac:chgData name="Caroline Lewis" userId="7f766b35342893cf" providerId="LiveId" clId="{68F21D6A-9256-42EF-ABFB-6DE6299DEC4B}" dt="2018-01-10T16:52:32.274" v="150" actId="20577"/>
          <ac:spMkLst>
            <pc:docMk/>
            <pc:sldMk cId="883451644" sldId="269"/>
            <ac:spMk id="2" creationId="{522EBBC9-8B92-45A0-8B89-19A8D8B08D8A}"/>
          </ac:spMkLst>
        </pc:spChg>
        <pc:spChg chg="mod">
          <ac:chgData name="Caroline Lewis" userId="7f766b35342893cf" providerId="LiveId" clId="{68F21D6A-9256-42EF-ABFB-6DE6299DEC4B}" dt="2018-01-10T16:53:25.258" v="175" actId="14100"/>
          <ac:spMkLst>
            <pc:docMk/>
            <pc:sldMk cId="883451644" sldId="269"/>
            <ac:spMk id="3" creationId="{9E347253-A950-4153-82F9-E344DF2A47E5}"/>
          </ac:spMkLst>
        </pc:spChg>
      </pc:sldChg>
      <pc:sldChg chg="add del">
        <pc:chgData name="Caroline Lewis" userId="7f766b35342893cf" providerId="LiveId" clId="{68F21D6A-9256-42EF-ABFB-6DE6299DEC4B}" dt="2018-01-26T16:24:07.067" v="423" actId="2696"/>
        <pc:sldMkLst>
          <pc:docMk/>
          <pc:sldMk cId="3617691836" sldId="270"/>
        </pc:sldMkLst>
      </pc:sldChg>
      <pc:sldChg chg="modSp add">
        <pc:chgData name="Caroline Lewis" userId="7f766b35342893cf" providerId="LiveId" clId="{68F21D6A-9256-42EF-ABFB-6DE6299DEC4B}" dt="2018-01-26T16:24:03.801" v="422" actId="27636"/>
        <pc:sldMkLst>
          <pc:docMk/>
          <pc:sldMk cId="1247203349" sldId="271"/>
        </pc:sldMkLst>
        <pc:spChg chg="mod">
          <ac:chgData name="Caroline Lewis" userId="7f766b35342893cf" providerId="LiveId" clId="{68F21D6A-9256-42EF-ABFB-6DE6299DEC4B}" dt="2018-01-26T16:24:01.169" v="420" actId="14100"/>
          <ac:spMkLst>
            <pc:docMk/>
            <pc:sldMk cId="1247203349" sldId="271"/>
            <ac:spMk id="4" creationId="{C66E9551-D18C-4B9D-A59F-84D4FDD05105}"/>
          </ac:spMkLst>
        </pc:spChg>
        <pc:spChg chg="mod">
          <ac:chgData name="Caroline Lewis" userId="7f766b35342893cf" providerId="LiveId" clId="{68F21D6A-9256-42EF-ABFB-6DE6299DEC4B}" dt="2018-01-26T16:24:03.801" v="422" actId="27636"/>
          <ac:spMkLst>
            <pc:docMk/>
            <pc:sldMk cId="1247203349" sldId="271"/>
            <ac:spMk id="5" creationId="{8B254839-B018-44ED-A941-D4CC039A97C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6E19B0-7965-4C47-9D25-173CC9289C26}" type="datetimeFigureOut">
              <a:rPr lang="en-GB" smtClean="0"/>
              <a:t>01/11/2018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0CA6D1-0977-4DF1-B506-225EBAF2EBFD}" type="slidenum">
              <a:rPr lang="en-GB" smtClean="0"/>
              <a:t>‹#›</a:t>
            </a:fld>
            <a:endParaRPr lang="en-GB"/>
          </a:p>
        </p:txBody>
      </p:sp>
    </p:spTree>
    <p:extLst>
      <p:ext uri="{BB962C8B-B14F-4D97-AF65-F5344CB8AC3E}">
        <p14:creationId xmlns:p14="http://schemas.microsoft.com/office/powerpoint/2010/main" val="124400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Hello,</a:t>
            </a:r>
            <a:r>
              <a:rPr lang="en-GB" baseline="0" dirty="0" smtClean="0"/>
              <a:t> my name is Caroline Lewis and I work within Social Justice and Inclusion as part of </a:t>
            </a:r>
            <a:r>
              <a:rPr lang="en-GB" baseline="0" dirty="0" err="1" smtClean="0"/>
              <a:t>Yr</a:t>
            </a:r>
            <a:r>
              <a:rPr lang="en-GB" baseline="0" dirty="0" smtClean="0"/>
              <a:t> </a:t>
            </a:r>
            <a:r>
              <a:rPr lang="en-GB" baseline="0" dirty="0" err="1" smtClean="0"/>
              <a:t>Athrofa</a:t>
            </a:r>
            <a:r>
              <a:rPr lang="en-GB" baseline="0" dirty="0" smtClean="0"/>
              <a:t> at UWTSD and I would like to talk to you about the goal ‘A Wales of cohesive communities’ as part of the Well Being of Future Generations Act.</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1</a:t>
            </a:fld>
            <a:endParaRPr lang="en-GB"/>
          </a:p>
        </p:txBody>
      </p:sp>
    </p:spTree>
    <p:extLst>
      <p:ext uri="{BB962C8B-B14F-4D97-AF65-F5344CB8AC3E}">
        <p14:creationId xmlns:p14="http://schemas.microsoft.com/office/powerpoint/2010/main" val="3508480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you can see from the guidelines, this presentation is designed to enable you to reflect and consider</a:t>
            </a:r>
            <a:r>
              <a:rPr lang="en-GB" baseline="0" dirty="0" smtClean="0"/>
              <a:t> what community means to you in both a theoretical and practical sense. I encourage you to reflect on the ideas raised and think about how they apply to you and how you engage with the communities that you belong to. You will see throughout the presentation a series of blue speech bubbles that set out questions that you may want to ask yourself and note down some thoughts on to help you understand the role of community in your life. </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2</a:t>
            </a:fld>
            <a:endParaRPr lang="en-GB"/>
          </a:p>
        </p:txBody>
      </p:sp>
    </p:spTree>
    <p:extLst>
      <p:ext uri="{BB962C8B-B14F-4D97-AF65-F5344CB8AC3E}">
        <p14:creationId xmlns:p14="http://schemas.microsoft.com/office/powerpoint/2010/main" val="1553525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we can see from the wording</a:t>
            </a:r>
            <a:r>
              <a:rPr lang="en-GB" baseline="0" dirty="0" smtClean="0"/>
              <a:t> of the goal itself, the creation and promotion of attractive, viable, safe and well-connected communities is a prime directive of the Well Being of Future Generations Act, but what does that mean in our day to day lives? Well to answer that, firstly we need to think about what communities we belong to and how we all fit together. What draws us together as a group and how do we then participate in that group to ensure the well being and happiness for all? Establishing communities which are safe for all members and where people can see themselves and others thrive is vital for promoting positive physical and mental health and providing that sense of belonging that human beings need in society.</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3</a:t>
            </a:fld>
            <a:endParaRPr lang="en-GB"/>
          </a:p>
        </p:txBody>
      </p:sp>
    </p:spTree>
    <p:extLst>
      <p:ext uri="{BB962C8B-B14F-4D97-AF65-F5344CB8AC3E}">
        <p14:creationId xmlns:p14="http://schemas.microsoft.com/office/powerpoint/2010/main" val="1126670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Ok, so now we’ve had the chance</a:t>
            </a:r>
            <a:r>
              <a:rPr lang="en-GB" baseline="0" dirty="0" smtClean="0"/>
              <a:t> to think about what community means to us as an individual, we need to acknowledge that we can actually be part of many communities and for many different reasons. How we identify ourselves within theses communities and how we perceive our role will be important factors in how much or how little we participate. </a:t>
            </a:r>
          </a:p>
          <a:p>
            <a:endParaRPr lang="en-GB" baseline="0" dirty="0" smtClean="0"/>
          </a:p>
          <a:p>
            <a:r>
              <a:rPr lang="en-GB" baseline="0" dirty="0" smtClean="0"/>
              <a:t>Firstly we can belong to communities of place whereby our geographical location is central to our identity within this. This could be at a small level such as the street or town that we live in or much wider than that to our country as a whole.</a:t>
            </a:r>
          </a:p>
          <a:p>
            <a:endParaRPr lang="en-GB" baseline="0" dirty="0" smtClean="0"/>
          </a:p>
          <a:p>
            <a:r>
              <a:rPr lang="en-GB" baseline="0" dirty="0" smtClean="0"/>
              <a:t>Secondly we could belong to communities of interest, so we develop links with those that we share a particular interest with such as through a hobby or a job.</a:t>
            </a:r>
          </a:p>
          <a:p>
            <a:endParaRPr lang="en-GB" baseline="0" dirty="0" smtClean="0"/>
          </a:p>
          <a:p>
            <a:r>
              <a:rPr lang="en-GB" baseline="0" dirty="0" smtClean="0"/>
              <a:t>Communities of identity are often difficult to define but are mostly linked to our membership of a certain group that links us to a particular social context. For example that may be our age, our ethnicity, perceived social class or other such factors. </a:t>
            </a:r>
          </a:p>
          <a:p>
            <a:endParaRPr lang="en-GB" baseline="0" dirty="0" smtClean="0"/>
          </a:p>
          <a:p>
            <a:r>
              <a:rPr lang="en-GB" baseline="0" dirty="0" smtClean="0"/>
              <a:t>Whatever binds us within these communities needs to be </a:t>
            </a:r>
            <a:r>
              <a:rPr lang="en-GB" baseline="0" dirty="0" smtClean="0"/>
              <a:t>strong </a:t>
            </a:r>
            <a:r>
              <a:rPr lang="en-GB" baseline="0" dirty="0" smtClean="0"/>
              <a:t>however for a sense of community to build and grow. The more commonalities we share, the greater the connection and the closer we feel to our community members. Often the experiences we share and the resources we have available to us as a group will play a central part in this process and draw us closer together for support, protection and development as a whole. </a:t>
            </a:r>
          </a:p>
          <a:p>
            <a:endParaRPr lang="en-GB" baseline="0" dirty="0" smtClean="0"/>
          </a:p>
          <a:p>
            <a:r>
              <a:rPr lang="en-GB" baseline="0" dirty="0" smtClean="0"/>
              <a:t>I now encourage you to think about the various communities that you belong to and note down how you know that you are part of these communities? What are the key things that tell you that you are part of this community?</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4</a:t>
            </a:fld>
            <a:endParaRPr lang="en-GB"/>
          </a:p>
        </p:txBody>
      </p:sp>
    </p:spTree>
    <p:extLst>
      <p:ext uri="{BB962C8B-B14F-4D97-AF65-F5344CB8AC3E}">
        <p14:creationId xmlns:p14="http://schemas.microsoft.com/office/powerpoint/2010/main" val="1838549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we can see, this concept of being connected is vital to the development of a thriving community. Having that meaningful link across a range of aspects is fundamental to continued development of a community and it has to be something that is meaningful to all within the community for it to thrive. For example, within Wales it has always been traditionally seen that the valley communities in the south are a powerful representation of a strong community. Bound within defined geographical limits with shared social status and the links to the mining industry forged a sense of unity that many felt left these communities with the closure of the pits. This broke the key bonds that existed for these communities and provided no real alternative that could be put in place. Community was therefore seen to have died within these areas although it could be argued that it simply just took on a different forms and the bonding remained but had to be drawn from elsewhere instead.</a:t>
            </a:r>
          </a:p>
          <a:p>
            <a:endParaRPr lang="en-GB" baseline="0" dirty="0" smtClean="0"/>
          </a:p>
          <a:p>
            <a:r>
              <a:rPr lang="en-GB" baseline="0" dirty="0" smtClean="0"/>
              <a:t>Regardless of the connection, if it has meaning to the people involved then it is important to them in how they view their community and how they belong to it. Therefore we need to see how communities have developed in terms of their historical and social context in order to truly understand them. Why is it for example that certain sporting rivalries continue to maintain until this day? Often it’s based on tradition and social practices that have stood the test of time in bringing groups together for a mutual purpose rather than anything else. Tradition can be a powerful feature of communities and needs to be considered. </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5</a:t>
            </a:fld>
            <a:endParaRPr lang="en-GB"/>
          </a:p>
        </p:txBody>
      </p:sp>
    </p:spTree>
    <p:extLst>
      <p:ext uri="{BB962C8B-B14F-4D97-AF65-F5344CB8AC3E}">
        <p14:creationId xmlns:p14="http://schemas.microsoft.com/office/powerpoint/2010/main" val="3372603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as we can see, defining a community isn’t always an easy task. Varieties of communities and variations in membership</a:t>
            </a:r>
            <a:r>
              <a:rPr lang="en-GB" baseline="0" dirty="0" smtClean="0"/>
              <a:t> can all add to the confusion but the key point is that as human beings we need to feel that sense of belonging that communities give us for our own self worth and well being. Helping out a fellow student or your neighbour can all be signifiers that you feel part of a particular community and therefore you feel more inclined to recognise and support others within it. That sense of cooperation is key if we are to create communities that support and enable everyone to feel part of the bigger picture.</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6</a:t>
            </a:fld>
            <a:endParaRPr lang="en-GB"/>
          </a:p>
        </p:txBody>
      </p:sp>
    </p:spTree>
    <p:extLst>
      <p:ext uri="{BB962C8B-B14F-4D97-AF65-F5344CB8AC3E}">
        <p14:creationId xmlns:p14="http://schemas.microsoft.com/office/powerpoint/2010/main" val="809897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a:t>
            </a:r>
            <a:r>
              <a:rPr lang="en-GB" baseline="0" dirty="0" smtClean="0"/>
              <a:t> what would a cohesive community look like? Well here are some of the features that make a cohesive community, consider how this links to your experience of community but also what role you can play to support these features yourself. A community where everyone has an equal chance, where obligations are shared and where there is trust amongst all is central but we need the support from everyone to make this work.</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7</a:t>
            </a:fld>
            <a:endParaRPr lang="en-GB"/>
          </a:p>
        </p:txBody>
      </p:sp>
    </p:spTree>
    <p:extLst>
      <p:ext uri="{BB962C8B-B14F-4D97-AF65-F5344CB8AC3E}">
        <p14:creationId xmlns:p14="http://schemas.microsoft.com/office/powerpoint/2010/main" val="1391852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Now that we know</a:t>
            </a:r>
            <a:r>
              <a:rPr lang="en-GB" baseline="0" dirty="0" smtClean="0"/>
              <a:t> what communities need then we should also consider how communities can move that forward and build relationships that matter within them. Having that shared vision and identifying what matters is key as well as ensuring everyone has a voice and an opportunity for that voice to be heard. We may also need to consider how new communities can be integrated into existing ones to add further strength and a sense of belonging while still acknowledging the value of difference and celebrating the unique contribution everyone can bring to our communities. </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8</a:t>
            </a:fld>
            <a:endParaRPr lang="en-GB"/>
          </a:p>
        </p:txBody>
      </p:sp>
    </p:spTree>
    <p:extLst>
      <p:ext uri="{BB962C8B-B14F-4D97-AF65-F5344CB8AC3E}">
        <p14:creationId xmlns:p14="http://schemas.microsoft.com/office/powerpoint/2010/main" val="2898105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Belonging</a:t>
            </a:r>
            <a:r>
              <a:rPr lang="en-GB" baseline="0" dirty="0" smtClean="0"/>
              <a:t> to a supportive community clearly has importance then for us. We see someone within our community as worthwhile and have significance for us. However if we look at Poplin’s views on this, he argues that today we don’t really have that sense of community due to the nature of mass society therefore we don’t always view people as having worth because society is simply too big and diverse to do that. Is that true do you think? Is it the case that there are people we engage with that we don’t view as important in terms of our community because we don’t view them as significant. Think about the interactions you have on a daily basis and how does Poplin’s view </a:t>
            </a:r>
            <a:r>
              <a:rPr lang="en-GB" baseline="0" dirty="0" smtClean="0"/>
              <a:t>fits </a:t>
            </a:r>
            <a:r>
              <a:rPr lang="en-GB" baseline="0" dirty="0" smtClean="0"/>
              <a:t>with that? What do you think can be done about this?</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9</a:t>
            </a:fld>
            <a:endParaRPr lang="en-GB"/>
          </a:p>
        </p:txBody>
      </p:sp>
    </p:spTree>
    <p:extLst>
      <p:ext uri="{BB962C8B-B14F-4D97-AF65-F5344CB8AC3E}">
        <p14:creationId xmlns:p14="http://schemas.microsoft.com/office/powerpoint/2010/main" val="22057800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If we use community as a way then to ensure that everyone</a:t>
            </a:r>
            <a:r>
              <a:rPr lang="en-GB" baseline="0" dirty="0" smtClean="0"/>
              <a:t> within it has the opportunity to participate then we can see how the statement on this slide links to that. Having cohesive communities gives us power to express ourselves and the potential to address any inequalities that may exist. Therefore it’s important that we strive to develop these communities as much as possible for the sake of everyone within it as well as for future generations. </a:t>
            </a:r>
            <a:endParaRPr lang="en-GB" dirty="0"/>
          </a:p>
        </p:txBody>
      </p:sp>
      <p:sp>
        <p:nvSpPr>
          <p:cNvPr id="4" name="Slide Number Placeholder 3"/>
          <p:cNvSpPr>
            <a:spLocks noGrp="1"/>
          </p:cNvSpPr>
          <p:nvPr>
            <p:ph type="sldNum" sz="quarter" idx="10"/>
          </p:nvPr>
        </p:nvSpPr>
        <p:spPr/>
        <p:txBody>
          <a:bodyPr/>
          <a:lstStyle/>
          <a:p>
            <a:fld id="{6D7C4C71-8D33-4E53-BBE0-E0AA66953E7F}" type="slidenum">
              <a:rPr lang="en-GB" smtClean="0"/>
              <a:pPr/>
              <a:t>10</a:t>
            </a:fld>
            <a:endParaRPr lang="en-GB"/>
          </a:p>
        </p:txBody>
      </p:sp>
    </p:spTree>
    <p:extLst>
      <p:ext uri="{BB962C8B-B14F-4D97-AF65-F5344CB8AC3E}">
        <p14:creationId xmlns:p14="http://schemas.microsoft.com/office/powerpoint/2010/main" val="4059713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Essentially by developing equality we are developing individuals and developing skills. These</a:t>
            </a:r>
            <a:r>
              <a:rPr lang="en-GB" baseline="0" dirty="0" smtClean="0"/>
              <a:t> individuals as members of our communities are our capital, our resources that can be used to develop our communities further and act on our common interests. Adding value to our communities helps to develop the cohesion we need to thrive and give a sense of purpose to all. Have a think about the ways in which you believe we can encourage people to become more active within communities, we often see people working together in times of crisis or great need but how can we mobilise that at other times to maintain the momentum?</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11</a:t>
            </a:fld>
            <a:endParaRPr lang="en-GB"/>
          </a:p>
        </p:txBody>
      </p:sp>
    </p:spTree>
    <p:extLst>
      <p:ext uri="{BB962C8B-B14F-4D97-AF65-F5344CB8AC3E}">
        <p14:creationId xmlns:p14="http://schemas.microsoft.com/office/powerpoint/2010/main" val="2102625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we have explored so far what makes a cohesive community and the features that can help. We know that it’s important that</a:t>
            </a:r>
            <a:r>
              <a:rPr lang="en-GB" baseline="0" dirty="0" smtClean="0"/>
              <a:t> within Wales we need to develop communities that can work together to support each other and enable everyone to succeed in life, however that may look. So these questions are for you to consider what challenges face us at the moment in Wales in order to make that a reality? What </a:t>
            </a:r>
            <a:r>
              <a:rPr lang="en-GB" baseline="0" dirty="0" smtClean="0"/>
              <a:t>do </a:t>
            </a:r>
            <a:r>
              <a:rPr lang="en-GB" baseline="0" dirty="0" smtClean="0"/>
              <a:t>we have at the moment in terms of social capital that we can try to mobilise and what challenges do we face. Being aware of the challenges means we can be more prepared when it comes to developing the solutions and this can only happen if we all work together and see that a Wales of cohesive communities is a goal that needs to be owned and shared by everyone.</a:t>
            </a:r>
          </a:p>
          <a:p>
            <a:endParaRPr lang="en-GB" baseline="0" dirty="0" smtClean="0"/>
          </a:p>
          <a:p>
            <a:r>
              <a:rPr lang="en-GB" baseline="0" dirty="0" smtClean="0"/>
              <a:t>I hope that you’ve enjoyed engaging with this goal and that it’s given you some things to think about in terms of how you can help articulate this goal in your communities. I look forward to hearing your ideas and please don’t forget to use the discussion forums to share your thoughts.</a:t>
            </a:r>
          </a:p>
          <a:p>
            <a:endParaRPr lang="en-GB" baseline="0" dirty="0" smtClean="0"/>
          </a:p>
          <a:p>
            <a:r>
              <a:rPr lang="en-GB" baseline="0" dirty="0" smtClean="0"/>
              <a:t>Thank you</a:t>
            </a:r>
            <a:endParaRPr lang="en-GB" dirty="0"/>
          </a:p>
        </p:txBody>
      </p:sp>
      <p:sp>
        <p:nvSpPr>
          <p:cNvPr id="4" name="Slide Number Placeholder 3"/>
          <p:cNvSpPr>
            <a:spLocks noGrp="1"/>
          </p:cNvSpPr>
          <p:nvPr>
            <p:ph type="sldNum" sz="quarter" idx="10"/>
          </p:nvPr>
        </p:nvSpPr>
        <p:spPr/>
        <p:txBody>
          <a:bodyPr/>
          <a:lstStyle/>
          <a:p>
            <a:fld id="{A80CA6D1-0977-4DF1-B506-225EBAF2EBFD}" type="slidenum">
              <a:rPr lang="en-GB" smtClean="0"/>
              <a:t>12</a:t>
            </a:fld>
            <a:endParaRPr lang="en-GB"/>
          </a:p>
        </p:txBody>
      </p:sp>
    </p:spTree>
    <p:extLst>
      <p:ext uri="{BB962C8B-B14F-4D97-AF65-F5344CB8AC3E}">
        <p14:creationId xmlns:p14="http://schemas.microsoft.com/office/powerpoint/2010/main" val="21386644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 Type="http://schemas.openxmlformats.org/officeDocument/2006/relationships/hyperlink" Target="http://www.marxists.org/reference/archice/althusser/1970/ideology.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dirty="0">
                <a:solidFill>
                  <a:schemeClr val="bg1"/>
                </a:solidFill>
              </a:rPr>
              <a:t>WBFG Act</a:t>
            </a:r>
            <a:br>
              <a:rPr lang="en-GB" dirty="0">
                <a:solidFill>
                  <a:schemeClr val="bg1"/>
                </a:solidFill>
              </a:rPr>
            </a:br>
            <a:r>
              <a:rPr lang="en-GB" dirty="0">
                <a:solidFill>
                  <a:schemeClr val="bg1"/>
                </a:solidFill>
              </a:rPr>
              <a:t/>
            </a:r>
            <a:br>
              <a:rPr lang="en-GB" dirty="0">
                <a:solidFill>
                  <a:schemeClr val="bg1"/>
                </a:solidFill>
              </a:rPr>
            </a:br>
            <a:r>
              <a:rPr lang="en-GB" dirty="0">
                <a:solidFill>
                  <a:schemeClr val="bg1"/>
                </a:solidFill>
              </a:rPr>
              <a:t>A Wales of Cohesive Communities </a:t>
            </a: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13"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6E9551-D18C-4B9D-A59F-84D4FDD05105}"/>
              </a:ext>
            </a:extLst>
          </p:cNvPr>
          <p:cNvSpPr>
            <a:spLocks noGrp="1"/>
          </p:cNvSpPr>
          <p:nvPr>
            <p:ph type="title"/>
          </p:nvPr>
        </p:nvSpPr>
        <p:spPr>
          <a:xfrm>
            <a:off x="628650" y="332656"/>
            <a:ext cx="7886700" cy="864096"/>
          </a:xfrm>
        </p:spPr>
        <p:txBody>
          <a:bodyPr>
            <a:normAutofit fontScale="90000"/>
          </a:bodyPr>
          <a:lstStyle/>
          <a:p>
            <a:r>
              <a:rPr lang="en-GB" dirty="0"/>
              <a:t>Guidelines for this presentation</a:t>
            </a:r>
          </a:p>
        </p:txBody>
      </p:sp>
      <p:sp>
        <p:nvSpPr>
          <p:cNvPr id="5" name="Content Placeholder 4">
            <a:extLst>
              <a:ext uri="{FF2B5EF4-FFF2-40B4-BE49-F238E27FC236}">
                <a16:creationId xmlns:a16="http://schemas.microsoft.com/office/drawing/2014/main" id="{8B254839-B018-44ED-A941-D4CC039A97CE}"/>
              </a:ext>
            </a:extLst>
          </p:cNvPr>
          <p:cNvSpPr>
            <a:spLocks noGrp="1"/>
          </p:cNvSpPr>
          <p:nvPr>
            <p:ph idx="1"/>
          </p:nvPr>
        </p:nvSpPr>
        <p:spPr>
          <a:xfrm>
            <a:off x="628650" y="1484784"/>
            <a:ext cx="7886700" cy="4005189"/>
          </a:xfrm>
        </p:spPr>
        <p:txBody>
          <a:bodyPr>
            <a:normAutofit fontScale="55000" lnSpcReduction="20000"/>
          </a:bodyPr>
          <a:lstStyle/>
          <a:p>
            <a:r>
              <a:rPr lang="en-GB" dirty="0"/>
              <a:t>The purpose of this presentation is for you to reflect upon the various communities that you belong to and the factors that impact upon your links to those communities.</a:t>
            </a:r>
          </a:p>
          <a:p>
            <a:endParaRPr lang="en-GB" dirty="0"/>
          </a:p>
          <a:p>
            <a:r>
              <a:rPr lang="en-GB" dirty="0"/>
              <a:t>Throughout the slides there are blue speech bubbles with points for you to consider relating to your own lives and how you interact with the communities you belong to. There is also a final slide with further questions for you to answer. </a:t>
            </a:r>
          </a:p>
          <a:p>
            <a:endParaRPr lang="en-GB" dirty="0"/>
          </a:p>
          <a:p>
            <a:r>
              <a:rPr lang="en-GB" dirty="0"/>
              <a:t>Take time to read through the slides and familiarise yourself with the concepts and prepare answers to the questions and discussion points noted as this will form the basis for further discussion in the forum.</a:t>
            </a:r>
          </a:p>
          <a:p>
            <a:endParaRPr lang="en-GB" dirty="0"/>
          </a:p>
          <a:p>
            <a:r>
              <a:rPr lang="en-GB" dirty="0"/>
              <a:t>Try to think about why you belong to the communities that you have in your lives. Consider why you are connected to them and how can you and others help to improve those connections.</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2472033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975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dirty="0"/>
          </a:p>
        </p:txBody>
      </p:sp>
      <p:sp>
        <p:nvSpPr>
          <p:cNvPr id="3" name="Content Placeholder 2"/>
          <p:cNvSpPr>
            <a:spLocks noGrp="1"/>
          </p:cNvSpPr>
          <p:nvPr>
            <p:ph idx="1"/>
          </p:nvPr>
        </p:nvSpPr>
        <p:spPr>
          <a:xfrm>
            <a:off x="755576" y="1843155"/>
            <a:ext cx="7550496" cy="1756791"/>
          </a:xfrm>
        </p:spPr>
        <p:txBody>
          <a:bodyPr>
            <a:normAutofit fontScale="92500" lnSpcReduction="10000"/>
          </a:bodyPr>
          <a:lstStyle/>
          <a:p>
            <a:pPr marL="0" indent="0">
              <a:buNone/>
            </a:pPr>
            <a:r>
              <a:rPr lang="en-GB" dirty="0"/>
              <a:t>A primary directive of the Well Being of Future Generations Act is the creation and promotion of attractive, viable, safe and well-connected communities. </a:t>
            </a:r>
          </a:p>
        </p:txBody>
      </p:sp>
      <p:sp>
        <p:nvSpPr>
          <p:cNvPr id="4" name="Cloud Callout 3"/>
          <p:cNvSpPr/>
          <p:nvPr/>
        </p:nvSpPr>
        <p:spPr>
          <a:xfrm>
            <a:off x="6012160" y="3344725"/>
            <a:ext cx="2880320" cy="194421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526560" y="3855168"/>
            <a:ext cx="2160240" cy="923330"/>
          </a:xfrm>
          <a:prstGeom prst="rect">
            <a:avLst/>
          </a:prstGeom>
          <a:noFill/>
        </p:spPr>
        <p:txBody>
          <a:bodyPr wrap="square" rtlCol="0">
            <a:spAutoFit/>
          </a:bodyPr>
          <a:lstStyle/>
          <a:p>
            <a:r>
              <a:rPr lang="en-GB" dirty="0"/>
              <a:t>What does the term community mean to me?</a:t>
            </a:r>
          </a:p>
        </p:txBody>
      </p:sp>
      <p:sp>
        <p:nvSpPr>
          <p:cNvPr id="6" name="Cloud Callout 5"/>
          <p:cNvSpPr/>
          <p:nvPr/>
        </p:nvSpPr>
        <p:spPr>
          <a:xfrm>
            <a:off x="796752" y="3745631"/>
            <a:ext cx="2335088" cy="162758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25135" y="4110389"/>
            <a:ext cx="2160240" cy="923330"/>
          </a:xfrm>
          <a:prstGeom prst="rect">
            <a:avLst/>
          </a:prstGeom>
          <a:noFill/>
        </p:spPr>
        <p:txBody>
          <a:bodyPr wrap="square" rtlCol="0">
            <a:spAutoFit/>
          </a:bodyPr>
          <a:lstStyle/>
          <a:p>
            <a:r>
              <a:rPr lang="en-GB" dirty="0"/>
              <a:t>Who is part of my community and why?</a:t>
            </a:r>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640"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do you identify yourself within your community or even communities</a:t>
            </a:r>
          </a:p>
        </p:txBody>
      </p:sp>
      <p:sp>
        <p:nvSpPr>
          <p:cNvPr id="3" name="Content Placeholder 2"/>
          <p:cNvSpPr>
            <a:spLocks noGrp="1"/>
          </p:cNvSpPr>
          <p:nvPr>
            <p:ph idx="1"/>
          </p:nvPr>
        </p:nvSpPr>
        <p:spPr>
          <a:xfrm>
            <a:off x="457200" y="2276871"/>
            <a:ext cx="8229600" cy="3240361"/>
          </a:xfrm>
        </p:spPr>
        <p:txBody>
          <a:bodyPr>
            <a:normAutofit fontScale="62500" lnSpcReduction="20000"/>
          </a:bodyPr>
          <a:lstStyle/>
          <a:p>
            <a:r>
              <a:rPr lang="en-GB" dirty="0"/>
              <a:t>Communities of place?</a:t>
            </a:r>
          </a:p>
          <a:p>
            <a:endParaRPr lang="en-GB" dirty="0"/>
          </a:p>
          <a:p>
            <a:r>
              <a:rPr lang="en-GB" dirty="0"/>
              <a:t>Communities of interest?</a:t>
            </a:r>
          </a:p>
          <a:p>
            <a:endParaRPr lang="en-GB" dirty="0"/>
          </a:p>
          <a:p>
            <a:r>
              <a:rPr lang="en-GB" dirty="0"/>
              <a:t>Communities of identity?</a:t>
            </a:r>
          </a:p>
          <a:p>
            <a:endParaRPr lang="en-GB" dirty="0"/>
          </a:p>
          <a:p>
            <a:r>
              <a:rPr lang="en-GB" dirty="0"/>
              <a:t>However it is constructed there needs to be a strong connection between the individuals to consider it a community</a:t>
            </a:r>
          </a:p>
          <a:p>
            <a:endParaRPr lang="en-GB" dirty="0"/>
          </a:p>
          <a:p>
            <a:r>
              <a:rPr lang="en-GB" dirty="0"/>
              <a:t>Key elements – experiences &amp; resources </a:t>
            </a:r>
          </a:p>
          <a:p>
            <a:endParaRPr lang="en-GB" dirty="0"/>
          </a:p>
          <a:p>
            <a:pPr marL="0" indent="0">
              <a:buNone/>
            </a:pPr>
            <a:endParaRPr lang="en-GB" dirty="0"/>
          </a:p>
          <a:p>
            <a:endParaRPr lang="en-GB" dirty="0"/>
          </a:p>
          <a:p>
            <a:endParaRPr lang="en-GB" dirty="0"/>
          </a:p>
          <a:p>
            <a:endParaRPr lang="en-GB" dirty="0"/>
          </a:p>
        </p:txBody>
      </p:sp>
      <p:sp>
        <p:nvSpPr>
          <p:cNvPr id="4" name="Cloud Callout 3"/>
          <p:cNvSpPr/>
          <p:nvPr/>
        </p:nvSpPr>
        <p:spPr>
          <a:xfrm>
            <a:off x="5842478" y="1484784"/>
            <a:ext cx="2880320" cy="194421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300192" y="2000089"/>
            <a:ext cx="2160240" cy="923330"/>
          </a:xfrm>
          <a:prstGeom prst="rect">
            <a:avLst/>
          </a:prstGeom>
          <a:noFill/>
        </p:spPr>
        <p:txBody>
          <a:bodyPr wrap="square" rtlCol="0">
            <a:spAutoFit/>
          </a:bodyPr>
          <a:lstStyle/>
          <a:p>
            <a:r>
              <a:rPr lang="en-GB" dirty="0"/>
              <a:t>How do I know that I belong to this community?</a:t>
            </a: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3330023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193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Connectedness as the core meaning of community – has purpose and is meaningful to the individuals involved</a:t>
            </a:r>
          </a:p>
          <a:p>
            <a:endParaRPr lang="en-GB" dirty="0"/>
          </a:p>
          <a:p>
            <a:r>
              <a:rPr lang="en-GB" dirty="0"/>
              <a:t>Therefore the concept </a:t>
            </a:r>
            <a:r>
              <a:rPr lang="en-GB" dirty="0" smtClean="0"/>
              <a:t>needs </a:t>
            </a:r>
            <a:r>
              <a:rPr lang="en-GB" dirty="0"/>
              <a:t>to be considered within its historical and social context.</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4774026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725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lstStyle/>
          <a:p>
            <a:r>
              <a:rPr lang="en-GB" dirty="0"/>
              <a:t>We do know that defining community is difficult and it can be expressed in a variety of ways e.g. recognition and cooperation, a product of communicative action or through recognition systems.</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90085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2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Key features for a cohesive community</a:t>
            </a:r>
          </a:p>
        </p:txBody>
      </p:sp>
      <p:sp>
        <p:nvSpPr>
          <p:cNvPr id="3" name="Content Placeholder 2"/>
          <p:cNvSpPr>
            <a:spLocks noGrp="1"/>
          </p:cNvSpPr>
          <p:nvPr>
            <p:ph idx="1"/>
          </p:nvPr>
        </p:nvSpPr>
        <p:spPr/>
        <p:txBody>
          <a:bodyPr/>
          <a:lstStyle/>
          <a:p>
            <a:pPr marL="514350" indent="-514350">
              <a:buAutoNum type="arabicPeriod"/>
            </a:pPr>
            <a:r>
              <a:rPr lang="en-GB" dirty="0"/>
              <a:t>People from different backgrounds having similar life opportunities</a:t>
            </a:r>
          </a:p>
          <a:p>
            <a:pPr marL="514350" indent="-514350">
              <a:buAutoNum type="arabicPeriod"/>
            </a:pPr>
            <a:r>
              <a:rPr lang="en-GB" dirty="0"/>
              <a:t>People knowing their rights and responsibilities</a:t>
            </a:r>
          </a:p>
          <a:p>
            <a:pPr marL="514350" indent="-514350">
              <a:buAutoNum type="arabicPeriod"/>
            </a:pPr>
            <a:r>
              <a:rPr lang="en-GB" dirty="0"/>
              <a:t>People trusting one another and trusting local institutions to act fairly</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0154266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4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Communities need to build</a:t>
            </a:r>
          </a:p>
        </p:txBody>
      </p:sp>
      <p:sp>
        <p:nvSpPr>
          <p:cNvPr id="3" name="Content Placeholder 2"/>
          <p:cNvSpPr>
            <a:spLocks noGrp="1"/>
          </p:cNvSpPr>
          <p:nvPr>
            <p:ph idx="1"/>
          </p:nvPr>
        </p:nvSpPr>
        <p:spPr/>
        <p:txBody>
          <a:bodyPr/>
          <a:lstStyle/>
          <a:p>
            <a:pPr marL="514350" indent="-514350">
              <a:buAutoNum type="arabicPeriod"/>
            </a:pPr>
            <a:r>
              <a:rPr lang="en-GB" dirty="0"/>
              <a:t>A shared future vision and sense of belonging</a:t>
            </a:r>
          </a:p>
          <a:p>
            <a:pPr marL="514350" indent="-514350">
              <a:buAutoNum type="arabicPeriod"/>
            </a:pPr>
            <a:r>
              <a:rPr lang="en-GB" dirty="0"/>
              <a:t>A focus on what new and existing communities have in common, alongside a recognition of the value of diversity</a:t>
            </a:r>
          </a:p>
          <a:p>
            <a:pPr marL="514350" indent="-514350">
              <a:buAutoNum type="arabicPeriod"/>
            </a:pPr>
            <a:r>
              <a:rPr lang="en-GB" dirty="0"/>
              <a:t>Strong and positive relationships between people from different backgrounds</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4668252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065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Supportive, cohesive communities matter</a:t>
            </a:r>
          </a:p>
        </p:txBody>
      </p:sp>
      <p:sp>
        <p:nvSpPr>
          <p:cNvPr id="3" name="Content Placeholder 2"/>
          <p:cNvSpPr>
            <a:spLocks noGrp="1"/>
          </p:cNvSpPr>
          <p:nvPr>
            <p:ph idx="1"/>
          </p:nvPr>
        </p:nvSpPr>
        <p:spPr/>
        <p:txBody>
          <a:bodyPr>
            <a:normAutofit fontScale="92500"/>
          </a:bodyPr>
          <a:lstStyle/>
          <a:p>
            <a:pPr>
              <a:buNone/>
            </a:pPr>
            <a:r>
              <a:rPr lang="en-GB" dirty="0"/>
              <a:t>Members of communities regard each other as</a:t>
            </a:r>
          </a:p>
          <a:p>
            <a:pPr>
              <a:buNone/>
            </a:pPr>
            <a:r>
              <a:rPr lang="en-GB" dirty="0"/>
              <a:t>‘whole’ persons who are of intrinsic significance</a:t>
            </a:r>
          </a:p>
          <a:p>
            <a:pPr>
              <a:buNone/>
            </a:pPr>
            <a:r>
              <a:rPr lang="en-GB" dirty="0"/>
              <a:t>and worth.</a:t>
            </a:r>
          </a:p>
          <a:p>
            <a:pPr>
              <a:buNone/>
            </a:pPr>
            <a:r>
              <a:rPr lang="en-GB" dirty="0" smtClean="0"/>
              <a:t>Poplin (1972) argues that </a:t>
            </a:r>
            <a:r>
              <a:rPr lang="en-GB" dirty="0"/>
              <a:t>m</a:t>
            </a:r>
            <a:r>
              <a:rPr lang="en-GB" dirty="0" smtClean="0"/>
              <a:t>embers </a:t>
            </a:r>
            <a:r>
              <a:rPr lang="en-GB" dirty="0"/>
              <a:t>of </a:t>
            </a:r>
            <a:r>
              <a:rPr lang="en-GB" dirty="0" smtClean="0"/>
              <a:t>mass</a:t>
            </a:r>
          </a:p>
          <a:p>
            <a:pPr>
              <a:buNone/>
            </a:pPr>
            <a:r>
              <a:rPr lang="en-GB" dirty="0" smtClean="0"/>
              <a:t>society </a:t>
            </a:r>
            <a:r>
              <a:rPr lang="en-GB" dirty="0"/>
              <a:t>regards each </a:t>
            </a:r>
            <a:r>
              <a:rPr lang="en-GB" dirty="0" smtClean="0"/>
              <a:t>other as </a:t>
            </a:r>
            <a:r>
              <a:rPr lang="en-GB" dirty="0"/>
              <a:t>means to </a:t>
            </a:r>
            <a:r>
              <a:rPr lang="en-GB" dirty="0" smtClean="0"/>
              <a:t>ends</a:t>
            </a:r>
          </a:p>
          <a:p>
            <a:pPr>
              <a:buNone/>
            </a:pPr>
            <a:r>
              <a:rPr lang="en-GB" dirty="0" smtClean="0"/>
              <a:t>and </a:t>
            </a:r>
            <a:r>
              <a:rPr lang="en-GB" dirty="0"/>
              <a:t>assign no intrinsic </a:t>
            </a:r>
            <a:r>
              <a:rPr lang="en-GB" dirty="0" smtClean="0"/>
              <a:t>worth and significance</a:t>
            </a:r>
          </a:p>
          <a:p>
            <a:pPr>
              <a:buNone/>
            </a:pPr>
            <a:r>
              <a:rPr lang="en-GB" dirty="0" smtClean="0"/>
              <a:t>to </a:t>
            </a:r>
            <a:r>
              <a:rPr lang="en-GB" dirty="0"/>
              <a:t>the individual</a:t>
            </a:r>
            <a:r>
              <a:rPr lang="en-GB" dirty="0" smtClean="0"/>
              <a:t>.</a:t>
            </a:r>
            <a:endParaRPr lang="en-GB" dirty="0"/>
          </a:p>
        </p:txBody>
      </p:sp>
      <p:sp>
        <p:nvSpPr>
          <p:cNvPr id="4" name="Rounded Rectangular Callout 3"/>
          <p:cNvSpPr/>
          <p:nvPr/>
        </p:nvSpPr>
        <p:spPr>
          <a:xfrm>
            <a:off x="1835696" y="5517233"/>
            <a:ext cx="2448272" cy="100811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Is this still true today?</a:t>
            </a:r>
          </a:p>
        </p:txBody>
      </p:sp>
      <p:sp>
        <p:nvSpPr>
          <p:cNvPr id="5" name="Rounded Rectangular Callout 4"/>
          <p:cNvSpPr/>
          <p:nvPr/>
        </p:nvSpPr>
        <p:spPr>
          <a:xfrm>
            <a:off x="6660232" y="4941168"/>
            <a:ext cx="2411760" cy="122413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so, what can we do about it?</a:t>
            </a: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0845437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368"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Yeo</a:t>
            </a:r>
            <a:r>
              <a:rPr lang="en-GB" dirty="0"/>
              <a:t> and </a:t>
            </a:r>
            <a:r>
              <a:rPr lang="en-GB" dirty="0" err="1"/>
              <a:t>Yeo</a:t>
            </a:r>
            <a:r>
              <a:rPr lang="en-GB" dirty="0"/>
              <a:t> (1988)</a:t>
            </a:r>
          </a:p>
        </p:txBody>
      </p:sp>
      <p:sp>
        <p:nvSpPr>
          <p:cNvPr id="3" name="Content Placeholder 2"/>
          <p:cNvSpPr>
            <a:spLocks noGrp="1"/>
          </p:cNvSpPr>
          <p:nvPr>
            <p:ph idx="1"/>
          </p:nvPr>
        </p:nvSpPr>
        <p:spPr/>
        <p:txBody>
          <a:bodyPr>
            <a:normAutofit fontScale="85000" lnSpcReduction="10000"/>
          </a:bodyPr>
          <a:lstStyle/>
          <a:p>
            <a:pPr>
              <a:buNone/>
            </a:pPr>
            <a:r>
              <a:rPr lang="en-GB" dirty="0"/>
              <a:t>Community has the capacity to forge a union</a:t>
            </a:r>
          </a:p>
          <a:p>
            <a:pPr>
              <a:buNone/>
            </a:pPr>
            <a:r>
              <a:rPr lang="en-GB" dirty="0"/>
              <a:t>between the community as supplied from above with</a:t>
            </a:r>
          </a:p>
          <a:p>
            <a:pPr>
              <a:buNone/>
            </a:pPr>
            <a:r>
              <a:rPr lang="en-GB" dirty="0"/>
              <a:t>its basically unequal social structures </a:t>
            </a:r>
            <a:r>
              <a:rPr lang="en-GB" dirty="0" smtClean="0"/>
              <a:t>and</a:t>
            </a:r>
          </a:p>
          <a:p>
            <a:pPr>
              <a:buNone/>
            </a:pPr>
            <a:r>
              <a:rPr lang="en-GB" dirty="0"/>
              <a:t>c</a:t>
            </a:r>
            <a:r>
              <a:rPr lang="en-GB" dirty="0" smtClean="0"/>
              <a:t>ommunity created </a:t>
            </a:r>
            <a:r>
              <a:rPr lang="en-GB" dirty="0"/>
              <a:t>from inside with its </a:t>
            </a:r>
            <a:r>
              <a:rPr lang="en-GB" dirty="0" smtClean="0"/>
              <a:t>supportive</a:t>
            </a:r>
          </a:p>
          <a:p>
            <a:pPr>
              <a:buNone/>
            </a:pPr>
            <a:r>
              <a:rPr lang="en-GB" dirty="0" smtClean="0"/>
              <a:t>and more ethical </a:t>
            </a:r>
            <a:r>
              <a:rPr lang="en-GB" dirty="0"/>
              <a:t>human relations.</a:t>
            </a:r>
          </a:p>
          <a:p>
            <a:pPr>
              <a:buNone/>
            </a:pPr>
            <a:endParaRPr lang="en-GB" dirty="0"/>
          </a:p>
          <a:p>
            <a:pPr>
              <a:buNone/>
            </a:pPr>
            <a:r>
              <a:rPr lang="en-GB" dirty="0"/>
              <a:t>Therefore a strong and developed community can</a:t>
            </a:r>
          </a:p>
          <a:p>
            <a:pPr>
              <a:buNone/>
            </a:pPr>
            <a:r>
              <a:rPr lang="en-GB" dirty="0"/>
              <a:t>help support equality within a society</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88896395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490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social capital?</a:t>
            </a:r>
          </a:p>
        </p:txBody>
      </p:sp>
      <p:sp>
        <p:nvSpPr>
          <p:cNvPr id="3" name="Content Placeholder 2"/>
          <p:cNvSpPr>
            <a:spLocks noGrp="1"/>
          </p:cNvSpPr>
          <p:nvPr>
            <p:ph idx="1"/>
          </p:nvPr>
        </p:nvSpPr>
        <p:spPr/>
        <p:txBody>
          <a:bodyPr>
            <a:normAutofit fontScale="85000" lnSpcReduction="20000"/>
          </a:bodyPr>
          <a:lstStyle/>
          <a:p>
            <a:r>
              <a:rPr lang="en-GB" dirty="0"/>
              <a:t>Community as meaningful interconnectedness represents a resource that can be used to increase value (Somerville 2011)</a:t>
            </a:r>
          </a:p>
          <a:p>
            <a:endParaRPr lang="en-GB" dirty="0"/>
          </a:p>
          <a:p>
            <a:r>
              <a:rPr lang="en-GB" dirty="0"/>
              <a:t>Therefore it can function as capital and therefore it can be utilised to develop value.</a:t>
            </a:r>
          </a:p>
          <a:p>
            <a:endParaRPr lang="en-GB" dirty="0"/>
          </a:p>
          <a:p>
            <a:r>
              <a:rPr lang="en-GB" dirty="0"/>
              <a:t>Which leads to the question – how can we mobilise such capital and thereby create a ‘developed’ community</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1490960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89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to consider</a:t>
            </a:r>
          </a:p>
        </p:txBody>
      </p:sp>
      <p:sp>
        <p:nvSpPr>
          <p:cNvPr id="3" name="Content Placeholder 2"/>
          <p:cNvSpPr>
            <a:spLocks noGrp="1"/>
          </p:cNvSpPr>
          <p:nvPr>
            <p:ph idx="1"/>
          </p:nvPr>
        </p:nvSpPr>
        <p:spPr/>
        <p:txBody>
          <a:bodyPr/>
          <a:lstStyle/>
          <a:p>
            <a:r>
              <a:rPr lang="en-GB" dirty="0"/>
              <a:t>How can we build our social capital in Wales and support our communities to develop?</a:t>
            </a:r>
          </a:p>
          <a:p>
            <a:endParaRPr lang="en-GB" dirty="0"/>
          </a:p>
          <a:p>
            <a:r>
              <a:rPr lang="en-GB" dirty="0"/>
              <a:t>What are the challenges?</a:t>
            </a:r>
          </a:p>
          <a:p>
            <a:endParaRPr lang="en-GB" dirty="0"/>
          </a:p>
          <a:p>
            <a:r>
              <a:rPr lang="en-GB" dirty="0"/>
              <a:t>How might we try to overcome these?</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40473309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12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EBBC9-8B92-45A0-8B89-19A8D8B08D8A}"/>
              </a:ext>
            </a:extLst>
          </p:cNvPr>
          <p:cNvSpPr>
            <a:spLocks noGrp="1"/>
          </p:cNvSpPr>
          <p:nvPr>
            <p:ph type="title"/>
          </p:nvPr>
        </p:nvSpPr>
        <p:spPr/>
        <p:txBody>
          <a:bodyPr/>
          <a:lstStyle/>
          <a:p>
            <a:r>
              <a:rPr lang="en-GB" dirty="0"/>
              <a:t>References/Further Reading</a:t>
            </a:r>
          </a:p>
        </p:txBody>
      </p:sp>
      <p:sp>
        <p:nvSpPr>
          <p:cNvPr id="3" name="Content Placeholder 2">
            <a:extLst>
              <a:ext uri="{FF2B5EF4-FFF2-40B4-BE49-F238E27FC236}">
                <a16:creationId xmlns:a16="http://schemas.microsoft.com/office/drawing/2014/main" id="{9E347253-A950-4153-82F9-E344DF2A47E5}"/>
              </a:ext>
            </a:extLst>
          </p:cNvPr>
          <p:cNvSpPr>
            <a:spLocks noGrp="1"/>
          </p:cNvSpPr>
          <p:nvPr>
            <p:ph idx="1"/>
          </p:nvPr>
        </p:nvSpPr>
        <p:spPr>
          <a:xfrm>
            <a:off x="457200" y="1417638"/>
            <a:ext cx="8229600" cy="4099595"/>
          </a:xfrm>
        </p:spPr>
        <p:txBody>
          <a:bodyPr>
            <a:normAutofit fontScale="32500" lnSpcReduction="20000"/>
          </a:bodyPr>
          <a:lstStyle/>
          <a:p>
            <a:r>
              <a:rPr lang="en-GB" dirty="0"/>
              <a:t>Day, G (2006) Community and everyday life. Abingdon: Routledge. </a:t>
            </a:r>
          </a:p>
          <a:p>
            <a:endParaRPr lang="en-GB" dirty="0"/>
          </a:p>
          <a:p>
            <a:r>
              <a:rPr lang="en-GB" dirty="0" err="1"/>
              <a:t>Misztral</a:t>
            </a:r>
            <a:r>
              <a:rPr lang="en-GB" dirty="0"/>
              <a:t>, B. (2000) Informality: Social theory and contemporary practice. London: Routledge. </a:t>
            </a:r>
          </a:p>
          <a:p>
            <a:endParaRPr lang="en-GB" dirty="0"/>
          </a:p>
          <a:p>
            <a:r>
              <a:rPr lang="en-GB" dirty="0"/>
              <a:t>Butcher, H. (1993) Community and Public Policy. London: Pluto Press</a:t>
            </a:r>
          </a:p>
          <a:p>
            <a:endParaRPr lang="en-GB" dirty="0"/>
          </a:p>
          <a:p>
            <a:r>
              <a:rPr lang="en-GB" dirty="0"/>
              <a:t>CLG (2008a) The government’s response to the Commission on Integration and Cohesion. London: CLG</a:t>
            </a:r>
          </a:p>
          <a:p>
            <a:endParaRPr lang="en-GB" dirty="0"/>
          </a:p>
          <a:p>
            <a:r>
              <a:rPr lang="en-GB" dirty="0"/>
              <a:t>Anderson, B.  (1983) The code of the street: Decency, violence and the moral life of the street. New York: Norton.</a:t>
            </a:r>
          </a:p>
          <a:p>
            <a:endParaRPr lang="en-GB" dirty="0"/>
          </a:p>
          <a:p>
            <a:r>
              <a:rPr lang="en-GB" dirty="0" err="1"/>
              <a:t>Althuser</a:t>
            </a:r>
            <a:r>
              <a:rPr lang="en-GB" dirty="0"/>
              <a:t>, L. (1970) Ideology and Ideological State Apparatuses’, in Lenin and Philosophy and other essays, </a:t>
            </a:r>
            <a:r>
              <a:rPr lang="en-GB" dirty="0" err="1"/>
              <a:t>trs</a:t>
            </a:r>
            <a:r>
              <a:rPr lang="en-GB" dirty="0"/>
              <a:t> B. Brewster, Monthly Review Press.  Available online at </a:t>
            </a:r>
            <a:r>
              <a:rPr lang="en-GB" dirty="0">
                <a:hlinkClick r:id="rId2"/>
              </a:rPr>
              <a:t>www.marxists.org/reference/archice/althusser/1970/ideology.htm</a:t>
            </a:r>
            <a:r>
              <a:rPr lang="en-GB" dirty="0"/>
              <a:t> </a:t>
            </a:r>
          </a:p>
          <a:p>
            <a:endParaRPr lang="en-GB" dirty="0"/>
          </a:p>
          <a:p>
            <a:r>
              <a:rPr lang="en-GB" dirty="0"/>
              <a:t>Bourdieu , P. (1990) The logic of practice. Cambridge: Polity Press.</a:t>
            </a:r>
          </a:p>
          <a:p>
            <a:endParaRPr lang="en-GB" dirty="0"/>
          </a:p>
          <a:p>
            <a:r>
              <a:rPr lang="en-GB" dirty="0"/>
              <a:t>Somerville, P. (2011) Understanding Community. Bristol: Policy Press.</a:t>
            </a:r>
          </a:p>
          <a:p>
            <a:endParaRPr lang="en-GB" dirty="0"/>
          </a:p>
          <a:p>
            <a:r>
              <a:rPr lang="en-GB" dirty="0"/>
              <a:t>Watt, P. (2006) Respectability, roughness and race: neighbourhood place images and the making of working-class social distinctions in London’. International Journal of Urban and Regional Research, </a:t>
            </a:r>
            <a:r>
              <a:rPr lang="en-GB" dirty="0" err="1"/>
              <a:t>vol</a:t>
            </a:r>
            <a:r>
              <a:rPr lang="en-GB" dirty="0"/>
              <a:t> 30, no 4, pp776-97.</a:t>
            </a:r>
          </a:p>
          <a:p>
            <a:pPr marL="0" indent="0">
              <a:buNone/>
            </a:pPr>
            <a:endParaRPr lang="en-GB" dirty="0"/>
          </a:p>
        </p:txBody>
      </p:sp>
    </p:spTree>
    <p:extLst>
      <p:ext uri="{BB962C8B-B14F-4D97-AF65-F5344CB8AC3E}">
        <p14:creationId xmlns:p14="http://schemas.microsoft.com/office/powerpoint/2010/main" val="88345164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332</TotalTime>
  <Words>2558</Words>
  <Application>Microsoft Office PowerPoint</Application>
  <PresentationFormat>On-screen Show (4:3)</PresentationFormat>
  <Paragraphs>127</Paragraphs>
  <Slides>13</Slides>
  <Notes>12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WBFG Act  A Wales of Cohesive Communities </vt:lpstr>
      <vt:lpstr>Guidelines for this presentation</vt:lpstr>
      <vt:lpstr>PowerPoint Presentation</vt:lpstr>
      <vt:lpstr>How do you identify yourself within your community or even communities</vt:lpstr>
      <vt:lpstr>PowerPoint Presentation</vt:lpstr>
      <vt:lpstr>PowerPoint Presentation</vt:lpstr>
      <vt:lpstr>Key features for a cohesive community</vt:lpstr>
      <vt:lpstr>Communities need to build</vt:lpstr>
      <vt:lpstr>Supportive, cohesive communities matter</vt:lpstr>
      <vt:lpstr>Yeo and Yeo (1988)</vt:lpstr>
      <vt:lpstr>What is social capital?</vt:lpstr>
      <vt:lpstr>Questions to consider</vt:lpstr>
      <vt:lpstr>References/Further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Caroline Lewis</cp:lastModifiedBy>
  <cp:revision>16</cp:revision>
  <dcterms:created xsi:type="dcterms:W3CDTF">2015-04-14T15:21:28Z</dcterms:created>
  <dcterms:modified xsi:type="dcterms:W3CDTF">2018-11-01T11:50:06Z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