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268" r:id="rId1"/>
  </p:sldMasterIdLst>
  <p:notesMasterIdLst>
    <p:notesMasterId r:id="rId14"/>
  </p:notesMasterIdLst>
  <p:sldIdLst>
    <p:sldId id="256" r:id="rId2"/>
    <p:sldId id="257" r:id="rId3"/>
    <p:sldId id="258" r:id="rId4"/>
    <p:sldId id="263" r:id="rId5"/>
    <p:sldId id="265" r:id="rId6"/>
    <p:sldId id="264" r:id="rId7"/>
    <p:sldId id="262" r:id="rId8"/>
    <p:sldId id="269" r:id="rId9"/>
    <p:sldId id="259" r:id="rId10"/>
    <p:sldId id="260" r:id="rId11"/>
    <p:sldId id="266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648"/>
    <p:restoredTop sz="94705"/>
  </p:normalViewPr>
  <p:slideViewPr>
    <p:cSldViewPr snapToGrid="0" snapToObjects="1">
      <p:cViewPr varScale="1">
        <p:scale>
          <a:sx n="108" d="100"/>
          <a:sy n="108" d="100"/>
        </p:scale>
        <p:origin x="33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69D6E4-6DAD-DD49-A4A0-4C5C8D5676F0}" type="datetimeFigureOut">
              <a:rPr lang="en-US" smtClean="0"/>
              <a:t>1/11/18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93E75-88A0-F040-9594-AED533CEDF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12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EUROSTAT (2016)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393E75-88A0-F040-9594-AED533CEDFC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8163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Sharma </a:t>
            </a:r>
            <a:r>
              <a:rPr lang="en-US" i="1" dirty="0"/>
              <a:t>et al. (</a:t>
            </a:r>
            <a:r>
              <a:rPr lang="en-US" dirty="0"/>
              <a:t>2016)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393E75-88A0-F040-9594-AED533CEDFC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4518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Sharma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.,2016)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393E75-88A0-F040-9594-AED533CEDFC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876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3DA5C-2076-1247-B680-39770FD7D1B8}" type="datetimeFigureOut">
              <a:rPr lang="en-US" smtClean="0"/>
              <a:t>1/11/18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B9C-26C2-594A-8CC1-5EB170B2CC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3DA5C-2076-1247-B680-39770FD7D1B8}" type="datetimeFigureOut">
              <a:rPr lang="en-US" smtClean="0"/>
              <a:t>1/11/18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B9C-26C2-594A-8CC1-5EB170B2CC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3DA5C-2076-1247-B680-39770FD7D1B8}" type="datetimeFigureOut">
              <a:rPr lang="en-US" smtClean="0"/>
              <a:t>1/11/18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B9C-26C2-594A-8CC1-5EB170B2CC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3DA5C-2076-1247-B680-39770FD7D1B8}" type="datetimeFigureOut">
              <a:rPr lang="en-US" smtClean="0"/>
              <a:t>1/11/18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B9C-26C2-594A-8CC1-5EB170B2CC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3DA5C-2076-1247-B680-39770FD7D1B8}" type="datetimeFigureOut">
              <a:rPr lang="en-US" smtClean="0"/>
              <a:t>1/11/18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B9C-26C2-594A-8CC1-5EB170B2CC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3DA5C-2076-1247-B680-39770FD7D1B8}" type="datetimeFigureOut">
              <a:rPr lang="en-US" smtClean="0"/>
              <a:t>1/11/18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B9C-26C2-594A-8CC1-5EB170B2CCF6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3DA5C-2076-1247-B680-39770FD7D1B8}" type="datetimeFigureOut">
              <a:rPr lang="en-US" smtClean="0"/>
              <a:t>1/11/18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B9C-26C2-594A-8CC1-5EB170B2CC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3DA5C-2076-1247-B680-39770FD7D1B8}" type="datetimeFigureOut">
              <a:rPr lang="en-US" smtClean="0"/>
              <a:t>1/11/18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B9C-26C2-594A-8CC1-5EB170B2CC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F2B3DA5C-2076-1247-B680-39770FD7D1B8}" type="datetimeFigureOut">
              <a:rPr lang="en-US" smtClean="0"/>
              <a:t>1/11/18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C002FB9C-26C2-594A-8CC1-5EB170B2CC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3DA5C-2076-1247-B680-39770FD7D1B8}" type="datetimeFigureOut">
              <a:rPr lang="en-US" smtClean="0"/>
              <a:t>1/11/18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B9C-26C2-594A-8CC1-5EB170B2CC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3DA5C-2076-1247-B680-39770FD7D1B8}" type="datetimeFigureOut">
              <a:rPr lang="en-US" smtClean="0"/>
              <a:t>1/11/18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B9C-26C2-594A-8CC1-5EB170B2CC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3DA5C-2076-1247-B680-39770FD7D1B8}" type="datetimeFigureOut">
              <a:rPr lang="en-US" smtClean="0"/>
              <a:t>1/11/18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B9C-26C2-594A-8CC1-5EB170B2CC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3DA5C-2076-1247-B680-39770FD7D1B8}" type="datetimeFigureOut">
              <a:rPr lang="en-US" smtClean="0"/>
              <a:t>1/11/18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B9C-26C2-594A-8CC1-5EB170B2CC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3DA5C-2076-1247-B680-39770FD7D1B8}" type="datetimeFigureOut">
              <a:rPr lang="en-US" smtClean="0"/>
              <a:t>1/11/18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B9C-26C2-594A-8CC1-5EB170B2CC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3DA5C-2076-1247-B680-39770FD7D1B8}" type="datetimeFigureOut">
              <a:rPr lang="en-US" smtClean="0"/>
              <a:t>1/11/18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B9C-26C2-594A-8CC1-5EB170B2CC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3DA5C-2076-1247-B680-39770FD7D1B8}" type="datetimeFigureOut">
              <a:rPr lang="en-US" smtClean="0"/>
              <a:t>1/11/18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B9C-26C2-594A-8CC1-5EB170B2CC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3DA5C-2076-1247-B680-39770FD7D1B8}" type="datetimeFigureOut">
              <a:rPr lang="en-US" smtClean="0"/>
              <a:t>1/11/18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B9C-26C2-594A-8CC1-5EB170B2CC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F2B3DA5C-2076-1247-B680-39770FD7D1B8}" type="datetimeFigureOut">
              <a:rPr lang="en-US" smtClean="0"/>
              <a:t>1/11/18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C002FB9C-26C2-594A-8CC1-5EB170B2CC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8681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269" r:id="rId1"/>
    <p:sldLayoutId id="2147484270" r:id="rId2"/>
    <p:sldLayoutId id="2147484271" r:id="rId3"/>
    <p:sldLayoutId id="2147484272" r:id="rId4"/>
    <p:sldLayoutId id="2147484273" r:id="rId5"/>
    <p:sldLayoutId id="2147484274" r:id="rId6"/>
    <p:sldLayoutId id="2147484275" r:id="rId7"/>
    <p:sldLayoutId id="2147484276" r:id="rId8"/>
    <p:sldLayoutId id="2147484277" r:id="rId9"/>
    <p:sldLayoutId id="2147484278" r:id="rId10"/>
    <p:sldLayoutId id="2147484279" r:id="rId11"/>
    <p:sldLayoutId id="2147484280" r:id="rId12"/>
    <p:sldLayoutId id="2147484281" r:id="rId13"/>
    <p:sldLayoutId id="2147484282" r:id="rId14"/>
    <p:sldLayoutId id="2147484283" r:id="rId15"/>
    <p:sldLayoutId id="2147484284" r:id="rId16"/>
    <p:sldLayoutId id="214748428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accent1"/>
          </a:soli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20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8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6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11" Type="http://schemas.openxmlformats.org/officeDocument/2006/relationships/hyperlink" Target="https://academic.oup.com/her/article/19/2/165/607564" TargetMode="External"/><Relationship Id="rId12" Type="http://schemas.openxmlformats.org/officeDocument/2006/relationships/hyperlink" Target="https://www.theguardian.com/money/2012/nov/15/food-industry-supermarkets-back-healthy-eating-drive" TargetMode="External"/><Relationship Id="rId13" Type="http://schemas.openxmlformats.org/officeDocument/2006/relationships/hyperlink" Target="https://www.tescoplc.com/news/news-releases/2016/free-fruit-for-kids-at-tesco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NULL" TargetMode="External"/><Relationship Id="rId3" Type="http://schemas.openxmlformats.org/officeDocument/2006/relationships/hyperlink" Target="http://ec.europa.eu/eurostat/documents/2995521/7694616/3-14102016-BP-EN.pdf" TargetMode="External"/><Relationship Id="rId4" Type="http://schemas.openxmlformats.org/officeDocument/2006/relationships/hyperlink" Target="https://www.food.gov.uk/sites/default/files/finaleatwellguide23mar2016nothernireland23rd.pdf" TargetMode="External"/><Relationship Id="rId5" Type="http://schemas.openxmlformats.org/officeDocument/2006/relationships/hyperlink" Target="https://doi.org/10.1016/j.lwt.2014.02.060" TargetMode="External"/><Relationship Id="rId6" Type="http://schemas.openxmlformats.org/officeDocument/2006/relationships/hyperlink" Target="https://dx.doi.org/10.7717/peerj.94" TargetMode="External"/><Relationship Id="rId7" Type="http://schemas.openxmlformats.org/officeDocument/2006/relationships/hyperlink" Target="https://dx.doi.org/10.1108/17538351011078929" TargetMode="External"/><Relationship Id="rId8" Type="http://schemas.openxmlformats.org/officeDocument/2006/relationships/hyperlink" Target="https://link.springer.com/chapter/10.1007/978-3-319-26456-1_8" TargetMode="External"/><Relationship Id="rId9" Type="http://schemas.openxmlformats.org/officeDocument/2006/relationships/hyperlink" Target="NULL" TargetMode="External"/><Relationship Id="rId10" Type="http://schemas.openxmlformats.org/officeDocument/2006/relationships/hyperlink" Target="http://www.scielo.br/pdf/abcd/v26s1/en_a14v26s1.pdf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x.doi.org/10.3390/nu8100633" TargetMode="External"/><Relationship Id="rId4" Type="http://schemas.openxmlformats.org/officeDocument/2006/relationships/hyperlink" Target="https://www.tesco.com/deliverysaver/" TargetMode="External"/><Relationship Id="rId5" Type="http://schemas.openxmlformats.org/officeDocument/2006/relationships/hyperlink" Target="https://www.tescoplc.com/news/news-releases/2016/free-fruit-for-kids-at-tesco/" TargetMode="External"/><Relationship Id="rId6" Type="http://schemas.openxmlformats.org/officeDocument/2006/relationships/hyperlink" Target="https://dx.doi.org/10.1586/17446651.2015.1096771" TargetMode="External"/><Relationship Id="rId7" Type="http://schemas.openxmlformats.org/officeDocument/2006/relationships/hyperlink" Target="https://www.weightlossresources.co.uk/diet/healthyeatingplan.htm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nature.com/articles/s41598-017-14733-x.pdf?origin=ppu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080655"/>
            <a:ext cx="8676222" cy="2380780"/>
          </a:xfrm>
        </p:spPr>
        <p:txBody>
          <a:bodyPr>
            <a:normAutofit/>
          </a:bodyPr>
          <a:lstStyle/>
          <a:p>
            <a:r>
              <a:rPr lang="en-US" dirty="0"/>
              <a:t>Benefits of eating fruit and vegetables and their anti-obesity effects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7599285" y="6211669"/>
            <a:ext cx="430306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                         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Weightlossresources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2018).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877" y="3671669"/>
            <a:ext cx="12192000" cy="2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6634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9545" y="1939636"/>
            <a:ext cx="9905998" cy="1905000"/>
          </a:xfrm>
        </p:spPr>
        <p:txBody>
          <a:bodyPr>
            <a:noAutofit/>
          </a:bodyPr>
          <a:lstStyle/>
          <a:p>
            <a:r>
              <a:rPr lang="en-US" sz="4800" dirty="0"/>
              <a:t>Government recommendations for eating your five a day</a:t>
            </a:r>
          </a:p>
        </p:txBody>
      </p:sp>
      <p:sp>
        <p:nvSpPr>
          <p:cNvPr id="5" name="Rectangle 4"/>
          <p:cNvSpPr/>
          <p:nvPr/>
        </p:nvSpPr>
        <p:spPr>
          <a:xfrm>
            <a:off x="3048000" y="3105835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 flipH="1">
            <a:off x="1437238" y="4239491"/>
            <a:ext cx="8608225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                                                                                                         </a:t>
            </a:r>
            <a:endParaRPr lang="en-GB" b="1" dirty="0">
              <a:cs typeface="Times New Roman" panose="02020603050405020304" pitchFamily="18" charset="0"/>
            </a:endParaRPr>
          </a:p>
          <a:p>
            <a:endParaRPr lang="en-GB" sz="2000" b="1" dirty="0"/>
          </a:p>
          <a:p>
            <a:endParaRPr lang="en-GB" b="1" dirty="0"/>
          </a:p>
          <a:p>
            <a:r>
              <a:rPr lang="en-GB" b="1" dirty="0"/>
              <a:t>Today, I would like to do a little activity focusing on the five a day and portion sizes. 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-3016332" y="78020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168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7512" y="712519"/>
            <a:ext cx="10714901" cy="4693981"/>
          </a:xfrm>
        </p:spPr>
        <p:txBody>
          <a:bodyPr>
            <a:normAutofit/>
          </a:bodyPr>
          <a:lstStyle/>
          <a:p>
            <a:pPr algn="ctr"/>
            <a:r>
              <a:rPr lang="en-US" sz="6600" dirty="0"/>
              <a:t>The benefits of eating your 5 a day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853A1206-E24B-4DA6-A5AD-99B6F1545595}"/>
              </a:ext>
            </a:extLst>
          </p:cNvPr>
          <p:cNvSpPr txBox="1"/>
          <p:nvPr/>
        </p:nvSpPr>
        <p:spPr>
          <a:xfrm>
            <a:off x="8185212" y="5628443"/>
            <a:ext cx="29572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cs typeface="Times New Roman" panose="02020603050405020304" pitchFamily="18" charset="0"/>
              </a:rPr>
              <a:t>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24060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Obesity &amp; related diseases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2090057"/>
            <a:ext cx="9905998" cy="3701143"/>
          </a:xfrm>
        </p:spPr>
        <p:txBody>
          <a:bodyPr/>
          <a:lstStyle/>
          <a:p>
            <a:pPr lvl="0"/>
            <a:r>
              <a:rPr lang="en-GB" b="1" dirty="0">
                <a:effectLst/>
              </a:rPr>
              <a:t>When most people think of </a:t>
            </a:r>
            <a:r>
              <a:rPr lang="en-GB" b="1" i="1" dirty="0">
                <a:effectLst/>
              </a:rPr>
              <a:t>malnutrition</a:t>
            </a:r>
            <a:r>
              <a:rPr lang="en-GB" b="1" dirty="0">
                <a:effectLst/>
              </a:rPr>
              <a:t> they think of impoverished countries, underweight individuals and a state of simply not having access to or eating enough food.</a:t>
            </a:r>
            <a:r>
              <a:rPr lang="en-GB" b="1" dirty="0">
                <a:solidFill>
                  <a:srgbClr val="FF0000"/>
                </a:solidFill>
                <a:effectLst/>
              </a:rPr>
              <a:t> </a:t>
            </a:r>
            <a:r>
              <a:rPr lang="en-GB" b="1" dirty="0">
                <a:effectLst/>
              </a:rPr>
              <a:t>However, </a:t>
            </a:r>
            <a:r>
              <a:rPr lang="en-GB" b="1" i="1" dirty="0">
                <a:effectLst/>
              </a:rPr>
              <a:t>modern malnutrition</a:t>
            </a:r>
            <a:r>
              <a:rPr lang="en-GB" b="1" dirty="0">
                <a:effectLst/>
              </a:rPr>
              <a:t> is different, most of those who are obese are suffering from an entirely novel situation, wherein they are both overfed and undernourished!</a:t>
            </a:r>
            <a:r>
              <a:rPr lang="en-GB" dirty="0">
                <a:effectLst/>
              </a:rPr>
              <a:t> </a:t>
            </a:r>
            <a:endParaRPr lang="en-US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                                                                                 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2998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7523" y="399181"/>
            <a:ext cx="9905998" cy="1120861"/>
          </a:xfrm>
        </p:spPr>
        <p:txBody>
          <a:bodyPr>
            <a:normAutofit fontScale="90000"/>
          </a:bodyPr>
          <a:lstStyle/>
          <a:p>
            <a:r>
              <a:rPr lang="en-GB" b="1" dirty="0">
                <a:effectLst/>
              </a:rPr>
              <a:t>Despite the five a day guidelines, the statistics show few adolescents or adults meet the five a day goal. </a:t>
            </a:r>
            <a:r>
              <a:rPr lang="en-GB" dirty="0">
                <a:effectLst/>
              </a:rPr>
              <a:t/>
            </a:r>
            <a:br>
              <a:rPr lang="en-GB" dirty="0">
                <a:effectLst/>
              </a:rPr>
            </a:b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391" y="1829167"/>
            <a:ext cx="10818420" cy="4385202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CA7B567B-4614-4507-87EA-38F11E96D51D}"/>
              </a:ext>
            </a:extLst>
          </p:cNvPr>
          <p:cNvSpPr txBox="1"/>
          <p:nvPr/>
        </p:nvSpPr>
        <p:spPr>
          <a:xfrm>
            <a:off x="9001957" y="6480699"/>
            <a:ext cx="21306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EUROSTAT, 2016)</a:t>
            </a:r>
          </a:p>
        </p:txBody>
      </p:sp>
    </p:spTree>
    <p:extLst>
      <p:ext uri="{BB962C8B-B14F-4D97-AF65-F5344CB8AC3E}">
        <p14:creationId xmlns:p14="http://schemas.microsoft.com/office/powerpoint/2010/main" val="1479798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344385"/>
            <a:ext cx="9905998" cy="5446816"/>
          </a:xfrm>
        </p:spPr>
        <p:txBody>
          <a:bodyPr>
            <a:normAutofit/>
          </a:bodyPr>
          <a:lstStyle/>
          <a:p>
            <a:r>
              <a:rPr lang="en-GB" sz="2800" b="1" dirty="0">
                <a:effectLst/>
              </a:rPr>
              <a:t>Findings from my research suggests that these are some of the reasons why people are not consuming their 5 a day.</a:t>
            </a:r>
            <a:r>
              <a:rPr lang="en-GB" sz="2800" b="1" dirty="0">
                <a:solidFill>
                  <a:srgbClr val="FF0000"/>
                </a:solidFill>
                <a:effectLst/>
              </a:rPr>
              <a:t>    </a:t>
            </a:r>
            <a:endParaRPr lang="en-GB" sz="2800" dirty="0">
              <a:solidFill>
                <a:srgbClr val="FF0000"/>
              </a:solidFill>
              <a:effectLst/>
            </a:endParaRPr>
          </a:p>
          <a:p>
            <a:r>
              <a:rPr lang="en-GB" sz="2800" b="1" dirty="0">
                <a:effectLst/>
              </a:rPr>
              <a:t>Food-related decisions made by individuals are influenced by a complex array of factors and processes. These include demographic factors, family and household influences, habit and price, health considerations, ethical concerns and wider societal trends.</a:t>
            </a:r>
            <a:endParaRPr lang="en-GB" sz="2800" dirty="0">
              <a:solidFill>
                <a:srgbClr val="FF0000"/>
              </a:solidFill>
              <a:effectLst/>
            </a:endParaRP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580659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2036" y="3755254"/>
            <a:ext cx="9905998" cy="101256"/>
          </a:xfrm>
        </p:spPr>
        <p:txBody>
          <a:bodyPr>
            <a:noAutofit/>
          </a:bodyPr>
          <a:lstStyle/>
          <a:p>
            <a:r>
              <a:rPr lang="en-GB" sz="4000" dirty="0">
                <a:effectLst/>
              </a:rPr>
              <a:t>Strategies for increasing fruit and vegetable intake MADE BY grocery stores, communities, schools and work sites. </a:t>
            </a:r>
            <a:br>
              <a:rPr lang="en-GB" sz="4000" dirty="0">
                <a:effectLst/>
              </a:rPr>
            </a:br>
            <a:r>
              <a:rPr lang="en-GB" sz="4000" dirty="0">
                <a:effectLst/>
              </a:rPr>
              <a:t/>
            </a:r>
            <a:br>
              <a:rPr lang="en-GB" sz="4000" dirty="0">
                <a:effectLst/>
              </a:rPr>
            </a:br>
            <a:r>
              <a:rPr lang="en-GB" sz="4000" dirty="0">
                <a:effectLst/>
              </a:rPr>
              <a:t>                                                        </a:t>
            </a:r>
            <a:br>
              <a:rPr lang="en-GB" sz="4000" dirty="0">
                <a:effectLst/>
              </a:rPr>
            </a:br>
            <a:r>
              <a:rPr lang="en-GB" sz="4000" dirty="0">
                <a:effectLst/>
              </a:rPr>
              <a:t/>
            </a:r>
            <a:br>
              <a:rPr lang="en-GB" sz="4000" dirty="0">
                <a:effectLst/>
              </a:rPr>
            </a:br>
            <a:r>
              <a:rPr lang="en-GB" sz="4000" dirty="0">
                <a:effectLst/>
              </a:rPr>
              <a:t>                                                       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9665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537" y="190005"/>
            <a:ext cx="9905998" cy="1220190"/>
          </a:xfrm>
        </p:spPr>
        <p:txBody>
          <a:bodyPr/>
          <a:lstStyle/>
          <a:p>
            <a:r>
              <a:rPr lang="en-US" dirty="0" smtClean="0"/>
              <a:t>Tesco community initiatives  </a:t>
            </a:r>
            <a:endParaRPr lang="en-US" dirty="0"/>
          </a:p>
        </p:txBody>
      </p:sp>
      <p:pic>
        <p:nvPicPr>
          <p:cNvPr id="4" name="Free Fruit for Kids  Tesco.m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28111" y="1410195"/>
            <a:ext cx="8649579" cy="4864925"/>
          </a:xfrm>
        </p:spPr>
      </p:pic>
    </p:spTree>
    <p:extLst>
      <p:ext uri="{BB962C8B-B14F-4D97-AF65-F5344CB8AC3E}">
        <p14:creationId xmlns:p14="http://schemas.microsoft.com/office/powerpoint/2010/main" val="273817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5386" y="266331"/>
            <a:ext cx="9905998" cy="553801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Paradoxical Effects of Fruit on Obesity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pic>
        <p:nvPicPr>
          <p:cNvPr id="1025" name="Picture 1" descr="age3image380915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72871" y="998475"/>
            <a:ext cx="9827038" cy="513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" descr="age3image380915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72871" y="727970"/>
            <a:ext cx="9827038" cy="5335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BF90E717-5170-4EFD-A654-27801098992C}"/>
              </a:ext>
            </a:extLst>
          </p:cNvPr>
          <p:cNvSpPr txBox="1"/>
          <p:nvPr/>
        </p:nvSpPr>
        <p:spPr>
          <a:xfrm>
            <a:off x="8717872" y="6241792"/>
            <a:ext cx="22820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Sharma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.,2016)</a:t>
            </a:r>
          </a:p>
        </p:txBody>
      </p:sp>
    </p:spTree>
    <p:extLst>
      <p:ext uri="{BB962C8B-B14F-4D97-AF65-F5344CB8AC3E}">
        <p14:creationId xmlns:p14="http://schemas.microsoft.com/office/powerpoint/2010/main" val="59482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049" name="Picture 1" descr="age5image180563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1257" y="166256"/>
            <a:ext cx="11435938" cy="5621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4B924DF3-A85C-48B6-B9F9-17A2762337E0}"/>
              </a:ext>
            </a:extLst>
          </p:cNvPr>
          <p:cNvSpPr txBox="1"/>
          <p:nvPr/>
        </p:nvSpPr>
        <p:spPr>
          <a:xfrm>
            <a:off x="9286043" y="6248400"/>
            <a:ext cx="23437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Sharma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.,2016)</a:t>
            </a:r>
          </a:p>
        </p:txBody>
      </p:sp>
    </p:spTree>
    <p:extLst>
      <p:ext uri="{BB962C8B-B14F-4D97-AF65-F5344CB8AC3E}">
        <p14:creationId xmlns:p14="http://schemas.microsoft.com/office/powerpoint/2010/main" val="680675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98961"/>
            <a:ext cx="9905998" cy="1905000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917577"/>
            <a:ext cx="9905998" cy="4416920"/>
          </a:xfrm>
        </p:spPr>
        <p:txBody>
          <a:bodyPr>
            <a:normAutofit fontScale="25000" lnSpcReduction="20000"/>
          </a:bodyPr>
          <a:lstStyle/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sz="4800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sz="4800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sz="4800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sz="4800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sz="4800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sz="4800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sz="4800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sz="4800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sz="4800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sz="4800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sz="4800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sz="4800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GB" sz="4800" dirty="0" err="1">
                <a:effectLst/>
                <a:latin typeface="Times New Roman" charset="0"/>
                <a:ea typeface="Times New Roman" charset="0"/>
                <a:cs typeface="Times New Roman" charset="0"/>
              </a:rPr>
              <a:t>Cevik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, n., </a:t>
            </a:r>
            <a:r>
              <a:rPr lang="en-GB" sz="4800" dirty="0" err="1">
                <a:effectLst/>
                <a:latin typeface="Times New Roman" charset="0"/>
                <a:ea typeface="Times New Roman" charset="0"/>
                <a:cs typeface="Times New Roman" charset="0"/>
              </a:rPr>
              <a:t>turker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, g. and </a:t>
            </a:r>
            <a:r>
              <a:rPr lang="en-GB" sz="4800" dirty="0" err="1">
                <a:effectLst/>
                <a:latin typeface="Times New Roman" charset="0"/>
                <a:ea typeface="Times New Roman" charset="0"/>
                <a:cs typeface="Times New Roman" charset="0"/>
              </a:rPr>
              <a:t>kizilaya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, b. (no date) ‘the phenolic compounds in berries: beneficial effects on human health</a:t>
            </a:r>
            <a:r>
              <a:rPr lang="en-GB" sz="4800" i="1" dirty="0">
                <a:effectLst/>
                <a:latin typeface="Times New Roman" charset="0"/>
                <a:ea typeface="Times New Roman" charset="0"/>
                <a:cs typeface="Times New Roman" charset="0"/>
              </a:rPr>
              <a:t>’, new knowledge journal of science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, pp.52-55.</a:t>
            </a:r>
          </a:p>
          <a:p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Change 4 life (2015) </a:t>
            </a:r>
            <a:r>
              <a:rPr lang="en-GB" sz="4800" i="1" dirty="0">
                <a:effectLst/>
                <a:latin typeface="Times New Roman" charset="0"/>
                <a:ea typeface="Times New Roman" charset="0"/>
                <a:cs typeface="Times New Roman" charset="0"/>
              </a:rPr>
              <a:t>school fruit and vegetable scheme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. Available at: 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  <a:hlinkClick r:id="rId2" invalidUrl="https://www.nhs.uk/Livewell/5ADAY/Documents/SFVS Factfile Newsletter May 2015.pdf"/>
              </a:rPr>
              <a:t>https://www.nhs.uk/Livewell/5ADAY/Documents/SFVS%20Factfile%20Newsletter%20May%202015.pdf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 (Accessed: 6 January 2018).</a:t>
            </a:r>
          </a:p>
          <a:p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Eurostat. (2016) </a:t>
            </a:r>
            <a:r>
              <a:rPr lang="en-GB" sz="4800" i="1" dirty="0">
                <a:effectLst/>
                <a:latin typeface="Times New Roman" charset="0"/>
                <a:ea typeface="Times New Roman" charset="0"/>
                <a:cs typeface="Times New Roman" charset="0"/>
              </a:rPr>
              <a:t>consumption of fruit and vegetables in the </a:t>
            </a:r>
            <a:r>
              <a:rPr lang="en-GB" sz="4800" i="1" dirty="0" err="1">
                <a:effectLst/>
                <a:latin typeface="Times New Roman" charset="0"/>
                <a:ea typeface="Times New Roman" charset="0"/>
                <a:cs typeface="Times New Roman" charset="0"/>
              </a:rPr>
              <a:t>eu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. Available at: 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  <a:hlinkClick r:id="rId3"/>
              </a:rPr>
              <a:t>http://ec.europa.eu/eurostat/documents/2995521/7694616/3-14102016-BP-EN.pdf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 (Accessed: 6 January 2018).</a:t>
            </a:r>
          </a:p>
          <a:p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Food Standards Agency (2016) </a:t>
            </a:r>
            <a:r>
              <a:rPr lang="en-GB" sz="4800" i="1" dirty="0">
                <a:effectLst/>
                <a:latin typeface="Times New Roman" charset="0"/>
                <a:ea typeface="Times New Roman" charset="0"/>
                <a:cs typeface="Times New Roman" charset="0"/>
              </a:rPr>
              <a:t>The </a:t>
            </a:r>
            <a:r>
              <a:rPr lang="en-GB" sz="4800" i="1" dirty="0" err="1">
                <a:effectLst/>
                <a:latin typeface="Times New Roman" charset="0"/>
                <a:ea typeface="Times New Roman" charset="0"/>
                <a:cs typeface="Times New Roman" charset="0"/>
              </a:rPr>
              <a:t>eatwell</a:t>
            </a:r>
            <a:r>
              <a:rPr lang="en-GB" sz="4800" i="1" dirty="0">
                <a:effectLst/>
                <a:latin typeface="Times New Roman" charset="0"/>
                <a:ea typeface="Times New Roman" charset="0"/>
                <a:cs typeface="Times New Roman" charset="0"/>
              </a:rPr>
              <a:t> guide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. Available at: 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  <a:hlinkClick r:id="rId4"/>
              </a:rPr>
              <a:t>https://www.food.gov.uk/sites/default/files/finaleatwellguide23mar2016nothernireland23rd.pdf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 (Accessed: 6 January 2018).</a:t>
            </a:r>
          </a:p>
          <a:p>
            <a:r>
              <a:rPr lang="en-GB" sz="4800" dirty="0" err="1">
                <a:effectLst/>
                <a:latin typeface="Times New Roman" charset="0"/>
                <a:ea typeface="Times New Roman" charset="0"/>
                <a:cs typeface="Times New Roman" charset="0"/>
              </a:rPr>
              <a:t>Gius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, M.P. (2011) ‘The prevalence of obesity and </a:t>
            </a:r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charset="0"/>
                <a:ea typeface="Times New Roman" charset="0"/>
                <a:cs typeface="Times New Roman" charset="0"/>
              </a:rPr>
              <a:t>overweight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 among young adults: an analysis using the </a:t>
            </a:r>
            <a:r>
              <a:rPr lang="en-GB" sz="4800" dirty="0" err="1">
                <a:effectLst/>
                <a:latin typeface="Times New Roman" charset="0"/>
                <a:ea typeface="Times New Roman" charset="0"/>
                <a:cs typeface="Times New Roman" charset="0"/>
              </a:rPr>
              <a:t>nlsy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’, </a:t>
            </a:r>
            <a:r>
              <a:rPr lang="en-GB" sz="4800" i="1" dirty="0">
                <a:effectLst/>
                <a:latin typeface="Times New Roman" charset="0"/>
                <a:ea typeface="Times New Roman" charset="0"/>
                <a:cs typeface="Times New Roman" charset="0"/>
              </a:rPr>
              <a:t>international journal of applied economics,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8(1), pp. 36-45.</a:t>
            </a:r>
          </a:p>
          <a:p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John, J.H. and </a:t>
            </a:r>
            <a:r>
              <a:rPr lang="en-GB" sz="4800" dirty="0" err="1">
                <a:effectLst/>
                <a:latin typeface="Times New Roman" charset="0"/>
                <a:ea typeface="Times New Roman" charset="0"/>
                <a:cs typeface="Times New Roman" charset="0"/>
              </a:rPr>
              <a:t>Ziebland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, S. (2004) </a:t>
            </a:r>
            <a:r>
              <a:rPr lang="en-GB" sz="4800" i="1" dirty="0">
                <a:effectLst/>
                <a:latin typeface="Times New Roman" charset="0"/>
                <a:ea typeface="Times New Roman" charset="0"/>
                <a:cs typeface="Times New Roman" charset="0"/>
              </a:rPr>
              <a:t>‘reported barriers to eating more fruit and vegetables before and after participation in a randomized controlled trial: a qualitative study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’, 19(2), pp. 165-174.</a:t>
            </a:r>
          </a:p>
          <a:p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Lima, K.V.G., Costa, M.J., </a:t>
            </a:r>
            <a:r>
              <a:rPr lang="en-GB" sz="4800" dirty="0" err="1">
                <a:effectLst/>
                <a:latin typeface="Times New Roman" charset="0"/>
                <a:ea typeface="Times New Roman" charset="0"/>
                <a:cs typeface="Times New Roman" charset="0"/>
              </a:rPr>
              <a:t>Goncalves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, M. and Sousa, B.S. (2013) ‘Micronutrients deficiencies in the pre-bariatric surgery’, </a:t>
            </a:r>
            <a:r>
              <a:rPr lang="en-GB" sz="4800" i="1" dirty="0">
                <a:effectLst/>
                <a:latin typeface="Times New Roman" charset="0"/>
                <a:ea typeface="Times New Roman" charset="0"/>
                <a:cs typeface="Times New Roman" charset="0"/>
              </a:rPr>
              <a:t>ABCD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, 26(1), pp. 63-66.</a:t>
            </a:r>
          </a:p>
          <a:p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Nakajima, V.M., Macedo, G.A. and Macedo, </a:t>
            </a:r>
            <a:r>
              <a:rPr lang="en-GB" sz="4800" dirty="0" err="1">
                <a:effectLst/>
                <a:latin typeface="Times New Roman" charset="0"/>
                <a:ea typeface="Times New Roman" charset="0"/>
                <a:cs typeface="Times New Roman" charset="0"/>
              </a:rPr>
              <a:t>J.a.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 (2014) ‘citrus bioactive phenolics: role in the obesity treatment’, </a:t>
            </a:r>
            <a:r>
              <a:rPr lang="en-GB" sz="4800" i="1" dirty="0">
                <a:effectLst/>
                <a:latin typeface="Times New Roman" charset="0"/>
                <a:ea typeface="Times New Roman" charset="0"/>
                <a:cs typeface="Times New Roman" charset="0"/>
              </a:rPr>
              <a:t>science direct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, 59, pp. 1205-1212. </a:t>
            </a:r>
            <a:r>
              <a:rPr lang="en-GB" sz="4800" u="sng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5" tooltip="Persistent link using digital object identifier"/>
              </a:rPr>
              <a:t>doi.org/10.1016/j.lwt.2014.02.060</a:t>
            </a:r>
            <a:r>
              <a:rPr lang="en-GB" sz="4800" dirty="0">
                <a:effectLst/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4800" dirty="0" err="1">
                <a:effectLst/>
                <a:latin typeface="Times New Roman" charset="0"/>
                <a:ea typeface="Times New Roman" charset="0"/>
                <a:cs typeface="Times New Roman" charset="0"/>
              </a:rPr>
              <a:t>pearson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, A.L. and Wilson, N. (2013) ‘</a:t>
            </a:r>
            <a:r>
              <a:rPr lang="en-GB" sz="4800" dirty="0" err="1">
                <a:effectLst/>
                <a:latin typeface="Times New Roman" charset="0"/>
                <a:ea typeface="Times New Roman" charset="0"/>
                <a:cs typeface="Times New Roman" charset="0"/>
              </a:rPr>
              <a:t>optomising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 locational access of deprived populations to farmers’ markets at a national scale: one route to improved fruit and vegetable consumption?’, Peer journal, 1, pp. 94. </a:t>
            </a:r>
            <a:r>
              <a:rPr lang="en-GB" sz="4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sz="4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  </a:t>
            </a:r>
            <a:r>
              <a:rPr lang="en-GB" sz="4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10.7717/peerj.94</a:t>
            </a:r>
            <a:endParaRPr lang="en-GB" sz="48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4800" dirty="0" err="1">
                <a:effectLst/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Quintiliani</a:t>
            </a:r>
            <a:r>
              <a:rPr lang="en-GB" sz="4800" dirty="0">
                <a:effectLst/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, L., Poulsen, s. and Sorensen, g. (2010) ‘healthy eating strategies in the workplace’, 3(3), pp. 182-196. </a:t>
            </a:r>
            <a:r>
              <a:rPr lang="en-GB" sz="4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sz="4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  </a:t>
            </a:r>
            <a:r>
              <a:rPr lang="en-GB" sz="4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10.1108/17538351011078929</a:t>
            </a:r>
            <a:endParaRPr lang="en-GB" sz="48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4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Riccioni</a:t>
            </a:r>
            <a:r>
              <a:rPr lang="en-GB" sz="4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G., </a:t>
            </a:r>
            <a:r>
              <a:rPr lang="en-GB" sz="4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Gammone</a:t>
            </a:r>
            <a:r>
              <a:rPr lang="en-GB" sz="4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M.A. and </a:t>
            </a:r>
            <a:r>
              <a:rPr lang="en-GB" sz="4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D’orazio</a:t>
            </a:r>
            <a:r>
              <a:rPr lang="en-GB" sz="4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n. (2016) ‘carotenoids and cardiovascular prevention: an update</a:t>
            </a:r>
            <a:r>
              <a:rPr lang="en-GB" sz="48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’, journal nutrition food science</a:t>
            </a:r>
            <a:r>
              <a:rPr lang="en-GB" sz="4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6(1), pp. 2-5. </a:t>
            </a:r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doi.org/10.4172/2155-9600.1000441 </a:t>
            </a:r>
            <a:endParaRPr lang="en-GB" sz="48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4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Riaz, m., </a:t>
            </a:r>
            <a:r>
              <a:rPr lang="en-GB" sz="4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zia-ul-haq,m</a:t>
            </a:r>
            <a:r>
              <a:rPr lang="en-GB" sz="4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and </a:t>
            </a:r>
            <a:r>
              <a:rPr lang="en-GB" sz="4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saad</a:t>
            </a:r>
            <a:r>
              <a:rPr lang="en-GB" sz="4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b. (2016) the role of anthocyanins in obesity and diabetes. Available at: </a:t>
            </a:r>
            <a:r>
              <a:rPr lang="en-GB" sz="4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https://link.springer.com/chapter/10.1007/978-3-319-26456-1_8</a:t>
            </a:r>
            <a:r>
              <a:rPr lang="en-GB" sz="4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8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(Accessed: 8 January 2018).</a:t>
            </a:r>
            <a:endParaRPr lang="en-GB" sz="4800" dirty="0">
              <a:effectLst/>
              <a:latin typeface="Times New Roman" panose="02020603050405020304" pitchFamily="18" charset="0"/>
              <a:ea typeface="Times New Roman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4800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sz="4800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sz="4800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GB" dirty="0">
                <a:effectLst/>
                <a:latin typeface="Times New Roman" charset="0"/>
                <a:ea typeface="Times New Roman" charset="0"/>
                <a:cs typeface="Times New Roman" charset="0"/>
              </a:rPr>
              <a:t>Food Standards Agency</a:t>
            </a:r>
          </a:p>
          <a:p>
            <a:r>
              <a:rPr lang="en-GB" u="sng" dirty="0">
                <a:effectLst/>
                <a:latin typeface="Times New Roman" charset="0"/>
                <a:ea typeface="Times New Roman" charset="0"/>
                <a:cs typeface="Times New Roman" charset="0"/>
                <a:hlinkClick r:id="rId9" invalidUrl="https://www2.southeastern.edu/orgs/ijae/index_files/IJAE MARCH 2011 GIUS 4-20-2011 WP.pdf"/>
              </a:rPr>
              <a:t>https://www2.southeastern.edu/orgs/ijae/index_files/IJAE%20MARCH%202011%20GIUS%204-20-2011%20WP.pdf</a:t>
            </a: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GB" dirty="0">
                <a:effectLst/>
                <a:latin typeface="Times New Roman" charset="0"/>
                <a:ea typeface="Times New Roman" charset="0"/>
                <a:cs typeface="Times New Roman" charset="0"/>
              </a:rPr>
              <a:t>https://www.ncbi.nlm.nih.gov/pmc/articles/PMC5084020/</a:t>
            </a:r>
          </a:p>
          <a:p>
            <a:r>
              <a:rPr lang="en-GB" dirty="0">
                <a:effectLst/>
                <a:latin typeface="Times New Roman" charset="0"/>
                <a:ea typeface="Times New Roman" charset="0"/>
                <a:cs typeface="Times New Roman" charset="0"/>
              </a:rPr>
              <a:t> </a:t>
            </a:r>
          </a:p>
          <a:p>
            <a:r>
              <a:rPr lang="en-GB" u="sng" dirty="0">
                <a:effectLst/>
                <a:latin typeface="Times New Roman" charset="0"/>
                <a:ea typeface="Times New Roman" charset="0"/>
                <a:cs typeface="Times New Roman" charset="0"/>
                <a:hlinkClick r:id="rId10"/>
              </a:rPr>
              <a:t>http://www.scielo.br/pdf/abcd/v26s1/en_a14v26s1.pdf</a:t>
            </a: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GB" u="sng" dirty="0">
                <a:effectLst/>
                <a:latin typeface="Times New Roman" charset="0"/>
                <a:ea typeface="Times New Roman" charset="0"/>
                <a:cs typeface="Times New Roman" charset="0"/>
                <a:hlinkClick r:id="rId3"/>
              </a:rPr>
              <a:t>http://ec.europa.eu/eurostat/documents/2995521/7694616/3-14102016-BP-EN.pdf</a:t>
            </a: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GB" u="sng" dirty="0">
                <a:effectLst/>
                <a:latin typeface="Times New Roman" charset="0"/>
                <a:ea typeface="Times New Roman" charset="0"/>
                <a:cs typeface="Times New Roman" charset="0"/>
                <a:hlinkClick r:id="rId11"/>
              </a:rPr>
              <a:t>https://academic.oup.com/her/article/19/2/165/607564</a:t>
            </a: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pPr fontAlgn="base"/>
            <a:r>
              <a:rPr lang="en-GB" dirty="0">
                <a:effectLst/>
                <a:latin typeface="Times New Roman" charset="0"/>
                <a:ea typeface="Times New Roman" charset="0"/>
                <a:cs typeface="Times New Roman" charset="0"/>
              </a:rPr>
              <a:t> </a:t>
            </a:r>
          </a:p>
          <a:p>
            <a:pPr fontAlgn="base"/>
            <a:r>
              <a:rPr lang="en-GB" u="sng" dirty="0">
                <a:effectLst/>
                <a:latin typeface="Times New Roman" charset="0"/>
                <a:ea typeface="Times New Roman" charset="0"/>
                <a:cs typeface="Times New Roman" charset="0"/>
                <a:hlinkClick r:id="rId11"/>
              </a:rPr>
              <a:t>https://academic.oup.com/her/article/19/2/165/607564</a:t>
            </a: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GB" u="sng" dirty="0">
                <a:effectLst/>
                <a:latin typeface="Times New Roman" charset="0"/>
                <a:ea typeface="Times New Roman" charset="0"/>
                <a:cs typeface="Times New Roman" charset="0"/>
                <a:hlinkClick r:id="rId12"/>
              </a:rPr>
              <a:t>https://www.theguardian.com/money/2012/nov/15/food-industry-supermarkets-back-healthy-eating-drive</a:t>
            </a: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GB" u="sng" dirty="0">
                <a:effectLst/>
                <a:latin typeface="Times New Roman" charset="0"/>
                <a:ea typeface="Times New Roman" charset="0"/>
                <a:cs typeface="Times New Roman" charset="0"/>
                <a:hlinkClick r:id="rId13"/>
              </a:rPr>
              <a:t>https://www.tescoplc.com/news/news-releases/2016/free-fruit-for-kids-at-tesco/</a:t>
            </a:r>
            <a:r>
              <a:rPr lang="en-GB" dirty="0">
                <a:effectLst/>
                <a:latin typeface="Times New Roman" charset="0"/>
                <a:ea typeface="Times New Roman" charset="0"/>
                <a:cs typeface="Times New Roman" charset="0"/>
              </a:rPr>
              <a:t> </a:t>
            </a:r>
          </a:p>
          <a:p>
            <a:endParaRPr lang="en-US" dirty="0">
              <a:latin typeface="Times New Roman" charset="0"/>
              <a:ea typeface="Times New Roman" charset="0"/>
              <a:cs typeface="Times New Roman" charset="0"/>
            </a:endParaRPr>
          </a:p>
          <a:p>
            <a:pPr fontAlgn="base"/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US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6619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3911" y="594804"/>
            <a:ext cx="9905998" cy="5837665"/>
          </a:xfrm>
        </p:spPr>
        <p:txBody>
          <a:bodyPr>
            <a:normAutofit/>
          </a:bodyPr>
          <a:lstStyle/>
          <a:p>
            <a:r>
              <a:rPr lang="en-GB" sz="1200" dirty="0">
                <a:effectLst/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Scientific reports. (2017)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the </a:t>
            </a:r>
            <a:r>
              <a:rPr lang="en-GB" sz="1200" i="1" dirty="0" err="1">
                <a:effectLst/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sulforaphane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 and pyridoxamine </a:t>
            </a:r>
            <a:r>
              <a:rPr lang="en-GB" sz="1200" i="1" dirty="0" err="1">
                <a:effectLst/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suppletation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 normalize endothelial dysfunction associated with type 2 diabetes.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 Available at: 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  <a:hlinkClick r:id="rId2"/>
              </a:rPr>
              <a:t>https://www.nature.com/articles/s41598-017-14733-x.pdf?origin=ppub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(Accessed: 9 January 2018).</a:t>
            </a:r>
            <a:endParaRPr lang="en-GB" sz="1200" dirty="0">
              <a:effectLst/>
              <a:latin typeface="Times New Roman" panose="02020603050405020304" pitchFamily="18" charset="0"/>
              <a:ea typeface="Times New Roman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Sharma, S.P., Chung, H.J., Kim, </a:t>
            </a:r>
            <a:r>
              <a:rPr lang="en-GB" sz="1200" dirty="0" err="1">
                <a:effectLst/>
                <a:latin typeface="Times New Roman" charset="0"/>
                <a:ea typeface="Times New Roman" charset="0"/>
                <a:cs typeface="Times New Roman" charset="0"/>
              </a:rPr>
              <a:t>H.j.</a:t>
            </a:r>
            <a:r>
              <a:rPr lang="en-GB" sz="12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 and Hong, S.T. (2016) ‘Paradoxical effects of fruit on obesity’, </a:t>
            </a:r>
            <a:r>
              <a:rPr lang="en-GB" sz="1200" i="1" dirty="0">
                <a:effectLst/>
                <a:latin typeface="Times New Roman" charset="0"/>
                <a:ea typeface="Times New Roman" charset="0"/>
                <a:cs typeface="Times New Roman" charset="0"/>
              </a:rPr>
              <a:t>Nutrients</a:t>
            </a:r>
            <a:r>
              <a:rPr lang="en-GB" sz="12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, 8(10), pp. 633. </a:t>
            </a:r>
            <a:r>
              <a:rPr lang="en-GB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  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10.3390/nu8100633</a:t>
            </a:r>
            <a:endParaRPr lang="en-GB" sz="12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Smithers, r. (2012) ‘food industry and supermarkets back healthy eating drive’, </a:t>
            </a:r>
            <a:r>
              <a:rPr lang="en-GB" sz="12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guardian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15 November</a:t>
            </a:r>
          </a:p>
          <a:p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Tesco (2018) </a:t>
            </a:r>
            <a:r>
              <a:rPr lang="en-GB" sz="12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delivery saver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https://www.tesco.com/deliverysaver/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(Accessed: 5 January 2018).</a:t>
            </a:r>
            <a:endParaRPr lang="en-GB" sz="12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Tesco (2018) </a:t>
            </a:r>
            <a:r>
              <a:rPr lang="en-GB" sz="1200" i="1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tesco</a:t>
            </a:r>
            <a:r>
              <a:rPr lang="en-GB" sz="12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offers free fruit for kids as part of healthy eating push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https://www.tescoplc.com/news/news-releases/2016/free-fruit-for-kids-at-tesco/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(Accessed: 5 January 2018).</a:t>
            </a:r>
          </a:p>
          <a:p>
            <a:pPr fontAlgn="t"/>
            <a:r>
              <a:rPr lang="en-GB" sz="1200" dirty="0" err="1">
                <a:effectLst/>
                <a:latin typeface="Times New Roman" charset="0"/>
                <a:cs typeface="Times New Roman" charset="0"/>
              </a:rPr>
              <a:t>wang</a:t>
            </a:r>
            <a:r>
              <a:rPr lang="en-GB" sz="1200" dirty="0">
                <a:effectLst/>
                <a:latin typeface="Times New Roman" charset="0"/>
                <a:cs typeface="Times New Roman" charset="0"/>
              </a:rPr>
              <a:t>, s., </a:t>
            </a:r>
            <a:r>
              <a:rPr lang="en-GB" sz="1200" dirty="0" err="1">
                <a:effectLst/>
                <a:latin typeface="Times New Roman" charset="0"/>
                <a:cs typeface="Times New Roman" charset="0"/>
              </a:rPr>
              <a:t>zhu</a:t>
            </a:r>
            <a:r>
              <a:rPr lang="en-GB" sz="1200" dirty="0">
                <a:effectLst/>
                <a:latin typeface="Times New Roman" charset="0"/>
                <a:cs typeface="Times New Roman" charset="0"/>
              </a:rPr>
              <a:t>, m. and du, m. (2015)‘prevention of obesity by dietary resveratrol: how strong is the evidence?’, </a:t>
            </a:r>
            <a:r>
              <a:rPr lang="en-GB" sz="1200" i="1" dirty="0">
                <a:effectLst/>
                <a:latin typeface="Times New Roman" charset="0"/>
                <a:cs typeface="Times New Roman" charset="0"/>
              </a:rPr>
              <a:t>expert rev. endocrine </a:t>
            </a:r>
            <a:r>
              <a:rPr lang="en-GB" sz="1200" i="1" dirty="0" err="1">
                <a:effectLst/>
                <a:latin typeface="Times New Roman" charset="0"/>
                <a:cs typeface="Times New Roman" charset="0"/>
              </a:rPr>
              <a:t>metab</a:t>
            </a:r>
            <a:r>
              <a:rPr lang="en-GB" sz="1200" i="1" dirty="0">
                <a:effectLst/>
                <a:latin typeface="Times New Roman" charset="0"/>
                <a:cs typeface="Times New Roman" charset="0"/>
              </a:rPr>
              <a:t>, </a:t>
            </a:r>
            <a:r>
              <a:rPr lang="en-GB" sz="1200" dirty="0">
                <a:effectLst/>
                <a:latin typeface="Times New Roman" charset="0"/>
                <a:cs typeface="Times New Roman" charset="0"/>
              </a:rPr>
              <a:t>10(6), pp. 561-564. </a:t>
            </a:r>
            <a:r>
              <a:rPr lang="en-GB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  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10.1586/17446651.2015.1096771</a:t>
            </a:r>
            <a:endParaRPr lang="en-GB" sz="12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t"/>
            <a:r>
              <a:rPr lang="en-GB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weightlossresources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(2018) weight loss resources. Available at: 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https://www.weightlossresources.co.uk/diet/healthyeatingplan.htm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effectLst/>
                <a:latin typeface="Times New Roman" charset="0"/>
                <a:ea typeface="Times New Roman" charset="0"/>
                <a:cs typeface="Times New Roman" charset="0"/>
              </a:rPr>
              <a:t>(Accessed: 5 January 2018).</a:t>
            </a:r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>
              <a:effectLst/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28527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A9E023"/>
      </a:accent1>
      <a:accent2>
        <a:srgbClr val="1FCDB6"/>
      </a:accent2>
      <a:accent3>
        <a:srgbClr val="5F99C9"/>
      </a:accent3>
      <a:accent4>
        <a:srgbClr val="AE65D1"/>
      </a:accent4>
      <a:accent5>
        <a:srgbClr val="D06423"/>
      </a:accent5>
      <a:accent6>
        <a:srgbClr val="DCAB11"/>
      </a:accent6>
      <a:hlink>
        <a:srgbClr val="ADE133"/>
      </a:hlink>
      <a:folHlink>
        <a:srgbClr val="C2EA66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1FEE2289-88FB-467C-9C9A-54F3C85768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Mesh</Template>
  <TotalTime>10539</TotalTime>
  <Words>605</Words>
  <Application>Microsoft Macintosh PowerPoint</Application>
  <PresentationFormat>Widescreen</PresentationFormat>
  <Paragraphs>131</Paragraphs>
  <Slides>12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Calibri</vt:lpstr>
      <vt:lpstr>Century Gothic</vt:lpstr>
      <vt:lpstr>Times New Roman</vt:lpstr>
      <vt:lpstr>Arial</vt:lpstr>
      <vt:lpstr>Mesh</vt:lpstr>
      <vt:lpstr>Benefits of eating fruit and vegetables and their anti-obesity effects</vt:lpstr>
      <vt:lpstr>Government recommendations for eating your five a day</vt:lpstr>
      <vt:lpstr>The benefits of eating your 5 a day</vt:lpstr>
      <vt:lpstr>Obesity &amp; related diseases</vt:lpstr>
      <vt:lpstr>Despite the five a day guidelines, the statistics show few adolescents or adults meet the five a day goal.  </vt:lpstr>
      <vt:lpstr>PowerPoint Presentation</vt:lpstr>
      <vt:lpstr>Strategies for increasing fruit and vegetable intake MADE BY grocery stores, communities, schools and work sites.                                                                                                                     </vt:lpstr>
      <vt:lpstr>Tesco community initiatives  </vt:lpstr>
      <vt:lpstr>Paradoxical Effects of Fruit on Obesity  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15.0040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Benefits of eating fruit and vegetables and their anti-obesity effects</dc:title>
  <dc:creator>Maree Mclaughlin (1502314)</dc:creator>
  <cp:lastModifiedBy>Maree Mclaughlin (1502314)</cp:lastModifiedBy>
  <cp:revision>62</cp:revision>
  <dcterms:created xsi:type="dcterms:W3CDTF">2017-12-19T12:16:48Z</dcterms:created>
  <dcterms:modified xsi:type="dcterms:W3CDTF">2018-01-11T11:13:43Z</dcterms:modified>
</cp:coreProperties>
</file>