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400" r:id="rId5"/>
    <p:sldId id="401" r:id="rId6"/>
    <p:sldId id="402" r:id="rId7"/>
    <p:sldId id="399" r:id="rId8"/>
    <p:sldId id="40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p:scale>
          <a:sx n="65" d="100"/>
          <a:sy n="65" d="100"/>
        </p:scale>
        <p:origin x="912"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20/07/2026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20/07/2026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20/07/2026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Oana-Zlatita Ilici</a:t>
            </a:r>
          </a:p>
          <a:p>
            <a:r>
              <a:rPr lang="en-GB" altLang="en-US" u="sng" dirty="0"/>
              <a:t>Student ID: </a:t>
            </a:r>
            <a:r>
              <a:rPr lang="en-GB" altLang="en-US" b="1" u="sng" dirty="0"/>
              <a:t>2516914</a:t>
            </a:r>
            <a:endParaRPr lang="en-GB" altLang="en-US" b="1" i="1" dirty="0"/>
          </a:p>
          <a:p>
            <a:r>
              <a:rPr lang="en-GB" altLang="en-US" u="sng" dirty="0"/>
              <a:t>Lecturer’s Name</a:t>
            </a:r>
            <a:r>
              <a:rPr lang="en-GB" altLang="en-US" b="1" i="1" dirty="0"/>
              <a:t>: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buNone/>
            </a:pPr>
            <a:r>
              <a:rPr lang="en-US" dirty="0"/>
              <a:t>I did not use generative AI tools in preparing this presentation.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20/07/2026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2158181" y="1052514"/>
            <a:ext cx="8229600" cy="4464050"/>
          </a:xfrm>
        </p:spPr>
        <p:txBody>
          <a:bodyPr/>
          <a:lstStyle/>
          <a:p>
            <a:pPr marL="0" indent="0">
              <a:buNone/>
              <a:defRPr/>
            </a:pPr>
            <a:r>
              <a:rPr lang="en-GB" sz="2400" b="1" dirty="0">
                <a:latin typeface="Arial" panose="020B0604020202020204" pitchFamily="34" charset="0"/>
                <a:cs typeface="Arial" panose="020B0604020202020204" pitchFamily="34" charset="0"/>
              </a:rPr>
              <a:t>What is reflection?</a:t>
            </a:r>
          </a:p>
          <a:p>
            <a:pPr marL="0" indent="0">
              <a:buNone/>
              <a:defRPr/>
            </a:pPr>
            <a:r>
              <a:rPr lang="en-US" sz="2000" dirty="0">
                <a:latin typeface="Arial" panose="020B0604020202020204" pitchFamily="34" charset="0"/>
                <a:cs typeface="Arial" panose="020B0604020202020204" pitchFamily="34" charset="0"/>
              </a:rPr>
              <a:t>Reflection is the active, deliberate process of looking back on experiences, thinking critically about what happened, why it happened, what was learned, and how to improve future practice (NHS England, 2024).</a:t>
            </a:r>
          </a:p>
          <a:p>
            <a:pPr marL="0" indent="0">
              <a:buNone/>
              <a:defRPr/>
            </a:pPr>
            <a:endParaRPr lang="en-US" sz="1600" b="1" dirty="0">
              <a:latin typeface="Arial" panose="020B0604020202020204" pitchFamily="34" charset="0"/>
              <a:cs typeface="Arial" panose="020B0604020202020204" pitchFamily="34" charset="0"/>
            </a:endParaRPr>
          </a:p>
          <a:p>
            <a:pPr marL="0" indent="0">
              <a:buNone/>
              <a:defRPr/>
            </a:pPr>
            <a:r>
              <a:rPr lang="en-US" sz="2400" b="1" dirty="0">
                <a:latin typeface="Arial" panose="020B0604020202020204" pitchFamily="34" charset="0"/>
                <a:cs typeface="Arial" panose="020B0604020202020204" pitchFamily="34" charset="0"/>
              </a:rPr>
              <a:t>Key Features:</a:t>
            </a:r>
          </a:p>
          <a:p>
            <a:pPr marL="0" indent="0">
              <a:buNone/>
              <a:defRPr/>
            </a:pPr>
            <a:r>
              <a:rPr lang="en-US" sz="2000" dirty="0">
                <a:latin typeface="Arial" panose="020B0604020202020204" pitchFamily="34" charset="0"/>
                <a:cs typeface="Arial" panose="020B0604020202020204" pitchFamily="34" charset="0"/>
              </a:rPr>
              <a:t>• Not just "thinking back" – structured, honest analysis</a:t>
            </a:r>
          </a:p>
          <a:p>
            <a:pPr marL="0" indent="0">
              <a:buNone/>
              <a:defRPr/>
            </a:pPr>
            <a:r>
              <a:rPr lang="en-US" sz="2000" dirty="0">
                <a:latin typeface="Arial" panose="020B0604020202020204" pitchFamily="34" charset="0"/>
                <a:cs typeface="Arial" panose="020B0604020202020204" pitchFamily="34" charset="0"/>
              </a:rPr>
              <a:t>• Links experience to knowledge, values, and standards</a:t>
            </a:r>
          </a:p>
          <a:p>
            <a:pPr marL="0" indent="0">
              <a:buNone/>
              <a:defRPr/>
            </a:pPr>
            <a:r>
              <a:rPr lang="en-US" sz="2000" dirty="0">
                <a:latin typeface="Arial" panose="020B0604020202020204" pitchFamily="34" charset="0"/>
                <a:cs typeface="Arial" panose="020B0604020202020204" pitchFamily="34" charset="0"/>
              </a:rPr>
              <a:t>• Identifies strengths and areas to grow</a:t>
            </a:r>
          </a:p>
          <a:p>
            <a:pPr marL="0" indent="0">
              <a:buNone/>
              <a:defRPr/>
            </a:pPr>
            <a:r>
              <a:rPr lang="en-US" sz="2000" dirty="0">
                <a:latin typeface="Arial" panose="020B0604020202020204" pitchFamily="34" charset="0"/>
                <a:cs typeface="Arial" panose="020B0604020202020204" pitchFamily="34" charset="0"/>
              </a:rPr>
              <a:t>• Supports safe,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a:t>
            </a:r>
          </a:p>
          <a:p>
            <a:pPr marL="0" indent="0">
              <a:buNone/>
              <a:defRPr/>
            </a:pPr>
            <a:endParaRPr lang="en-GB" sz="1600" b="1" dirty="0">
              <a:latin typeface="Arial" panose="020B0604020202020204" pitchFamily="34" charset="0"/>
              <a:cs typeface="Arial" panose="020B0604020202020204" pitchFamily="34" charset="0"/>
            </a:endParaRPr>
          </a:p>
          <a:p>
            <a:pPr marL="0" indent="0">
              <a:buNone/>
              <a:defRPr/>
            </a:pPr>
            <a:endParaRPr lang="en-GB" sz="2400" dirty="0">
              <a:latin typeface="Arial" panose="020B0604020202020204" pitchFamily="34" charset="0"/>
              <a:cs typeface="Arial" panose="020B0604020202020204" pitchFamily="34" charset="0"/>
            </a:endParaRPr>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0083D-8F9A-F2D3-8805-3CE3ADA58CA6}"/>
              </a:ext>
            </a:extLst>
          </p:cNvPr>
          <p:cNvSpPr>
            <a:spLocks noGrp="1"/>
          </p:cNvSpPr>
          <p:nvPr>
            <p:ph type="title"/>
          </p:nvPr>
        </p:nvSpPr>
        <p:spPr/>
        <p:txBody>
          <a:bodyPr/>
          <a:lstStyle/>
          <a:p>
            <a:r>
              <a:rPr lang="en-US" sz="2800" b="1" dirty="0"/>
              <a:t>Why reflection matters in Health &amp; Social Care</a:t>
            </a:r>
            <a:endParaRPr lang="en-GB" sz="2800" b="1" dirty="0"/>
          </a:p>
        </p:txBody>
      </p:sp>
      <p:sp>
        <p:nvSpPr>
          <p:cNvPr id="3" name="Content Placeholder 2">
            <a:extLst>
              <a:ext uri="{FF2B5EF4-FFF2-40B4-BE49-F238E27FC236}">
                <a16:creationId xmlns:a16="http://schemas.microsoft.com/office/drawing/2014/main" id="{FD6FB699-1027-0150-48CF-D15983098E6E}"/>
              </a:ext>
            </a:extLst>
          </p:cNvPr>
          <p:cNvSpPr>
            <a:spLocks noGrp="1"/>
          </p:cNvSpPr>
          <p:nvPr>
            <p:ph idx="1"/>
          </p:nvPr>
        </p:nvSpPr>
        <p:spPr>
          <a:xfrm>
            <a:off x="609600" y="1179871"/>
            <a:ext cx="10972800" cy="4337362"/>
          </a:xfrm>
        </p:spPr>
        <p:txBody>
          <a:bodyPr/>
          <a:lstStyle/>
          <a:p>
            <a:pPr marL="0" indent="0">
              <a:buNone/>
            </a:pPr>
            <a:r>
              <a:rPr lang="en-GB" sz="2000" b="1" dirty="0">
                <a:latin typeface="Arial" panose="020B0604020202020204" pitchFamily="34" charset="0"/>
                <a:cs typeface="Arial" panose="020B0604020202020204" pitchFamily="34" charset="0"/>
              </a:rPr>
              <a:t>Core Reasons:</a:t>
            </a:r>
          </a:p>
          <a:p>
            <a:pPr marL="0" indent="0">
              <a:buNone/>
            </a:pPr>
            <a:r>
              <a:rPr lang="en-GB" sz="2000" dirty="0">
                <a:latin typeface="Arial" panose="020B0604020202020204" pitchFamily="34" charset="0"/>
                <a:cs typeface="Arial" panose="020B0604020202020204" pitchFamily="34" charset="0"/>
              </a:rPr>
              <a:t>✅ Meets professional requirements (e.g. CQC, Social Work England, NMC standards)</a:t>
            </a:r>
          </a:p>
          <a:p>
            <a:pPr marL="0" indent="0">
              <a:buNone/>
            </a:pPr>
            <a:r>
              <a:rPr lang="en-GB" sz="2000" dirty="0">
                <a:latin typeface="Arial" panose="020B0604020202020204" pitchFamily="34" charset="0"/>
                <a:cs typeface="Arial" panose="020B0604020202020204" pitchFamily="34" charset="0"/>
              </a:rPr>
              <a:t>✅ Reduces mistakes and improves safety</a:t>
            </a:r>
          </a:p>
          <a:p>
            <a:pPr marL="0" indent="0">
              <a:buNone/>
            </a:pPr>
            <a:r>
              <a:rPr lang="en-GB" sz="2000" dirty="0">
                <a:latin typeface="Arial" panose="020B0604020202020204" pitchFamily="34" charset="0"/>
                <a:cs typeface="Arial" panose="020B0604020202020204" pitchFamily="34" charset="0"/>
              </a:rPr>
              <a:t>✅ Builds confidence and professional judgement</a:t>
            </a:r>
          </a:p>
          <a:p>
            <a:pPr marL="0" indent="0">
              <a:buNone/>
            </a:pPr>
            <a:r>
              <a:rPr lang="en-GB" sz="2000" dirty="0">
                <a:latin typeface="Arial" panose="020B0604020202020204" pitchFamily="34" charset="0"/>
                <a:cs typeface="Arial" panose="020B0604020202020204" pitchFamily="34" charset="0"/>
              </a:rPr>
              <a:t>✅ Supports person-centred, compassionate care</a:t>
            </a:r>
          </a:p>
          <a:p>
            <a:pPr marL="0" indent="0">
              <a:buNone/>
            </a:pPr>
            <a:r>
              <a:rPr lang="en-GB" sz="2000" dirty="0">
                <a:latin typeface="Arial" panose="020B0604020202020204" pitchFamily="34" charset="0"/>
                <a:cs typeface="Arial" panose="020B0604020202020204" pitchFamily="34" charset="0"/>
              </a:rPr>
              <a:t>✅ Helps manage emotional challenges and prevent burnout</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"Reflective practice is fundamental to continuous improvement and safe, effective care. It enables practitioners to learn from experience and adapt their practice to meet changing needs" (Health and Care Professions Council [HCPC], 2022)</a:t>
            </a:r>
          </a:p>
          <a:p>
            <a:pPr marL="0" indent="0">
              <a:buNone/>
            </a:pP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EDAA253-1CA7-DB24-18A9-9C12B26628D7}"/>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1D92A98D-5162-8C89-E107-32EEB9F4B3F0}"/>
              </a:ext>
            </a:extLst>
          </p:cNvPr>
          <p:cNvSpPr>
            <a:spLocks noGrp="1"/>
          </p:cNvSpPr>
          <p:nvPr>
            <p:ph type="sldNum" sz="quarter" idx="12"/>
          </p:nvPr>
        </p:nvSpPr>
        <p:spPr/>
        <p:txBody>
          <a:bodyPr/>
          <a:lstStyle/>
          <a:p>
            <a:pPr>
              <a:defRPr/>
            </a:pPr>
            <a:fld id="{9AFB928A-D6AD-4F2A-B2DD-923741E90643}" type="slidenum">
              <a:rPr lang="en-GB" altLang="en-US" smtClean="0"/>
              <a:pPr>
                <a:defRPr/>
              </a:pPr>
              <a:t>4</a:t>
            </a:fld>
            <a:endParaRPr lang="en-GB" altLang="en-US"/>
          </a:p>
        </p:txBody>
      </p:sp>
    </p:spTree>
    <p:extLst>
      <p:ext uri="{BB962C8B-B14F-4D97-AF65-F5344CB8AC3E}">
        <p14:creationId xmlns:p14="http://schemas.microsoft.com/office/powerpoint/2010/main" val="2220801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4AB74-D560-6761-3A52-364AF27CEB35}"/>
              </a:ext>
            </a:extLst>
          </p:cNvPr>
          <p:cNvSpPr>
            <a:spLocks noGrp="1"/>
          </p:cNvSpPr>
          <p:nvPr>
            <p:ph type="title"/>
          </p:nvPr>
        </p:nvSpPr>
        <p:spPr>
          <a:xfrm>
            <a:off x="609600" y="274639"/>
            <a:ext cx="10972800" cy="713504"/>
          </a:xfrm>
        </p:spPr>
        <p:txBody>
          <a:bodyPr/>
          <a:lstStyle/>
          <a:p>
            <a:r>
              <a:rPr lang="en-US" sz="2400" b="1" dirty="0">
                <a:latin typeface="Arial" panose="020B0604020202020204" pitchFamily="34" charset="0"/>
                <a:cs typeface="Arial" panose="020B0604020202020204" pitchFamily="34" charset="0"/>
              </a:rPr>
              <a:t>Applying Reflection in Care – Example</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7AC8702-7845-A3B2-8146-0F2AC4D5010E}"/>
              </a:ext>
            </a:extLst>
          </p:cNvPr>
          <p:cNvSpPr>
            <a:spLocks noGrp="1"/>
          </p:cNvSpPr>
          <p:nvPr>
            <p:ph idx="1"/>
          </p:nvPr>
        </p:nvSpPr>
        <p:spPr>
          <a:xfrm>
            <a:off x="609600" y="988143"/>
            <a:ext cx="10972800" cy="4529090"/>
          </a:xfrm>
        </p:spPr>
        <p:txBody>
          <a:bodyPr/>
          <a:lstStyle/>
          <a:p>
            <a:pPr marL="0" indent="0">
              <a:buNone/>
            </a:pPr>
            <a:r>
              <a:rPr lang="en-US" sz="1800" b="1" i="0" dirty="0">
                <a:solidFill>
                  <a:srgbClr val="222222"/>
                </a:solidFill>
                <a:effectLst/>
                <a:latin typeface="Arial" panose="020B0604020202020204" pitchFamily="34" charset="0"/>
              </a:rPr>
              <a:t>Setting: </a:t>
            </a:r>
            <a:r>
              <a:rPr lang="en-US" sz="1800" b="0" i="0" dirty="0">
                <a:solidFill>
                  <a:srgbClr val="222222"/>
                </a:solidFill>
                <a:effectLst/>
                <a:latin typeface="Arial" panose="020B0604020202020204" pitchFamily="34" charset="0"/>
              </a:rPr>
              <a:t>Supported living service for adults with learning disabilities</a:t>
            </a:r>
            <a:br>
              <a:rPr lang="en-US" sz="1800" dirty="0"/>
            </a:br>
            <a:r>
              <a:rPr lang="en-US" sz="1800" b="1" i="0" dirty="0">
                <a:solidFill>
                  <a:srgbClr val="222222"/>
                </a:solidFill>
                <a:effectLst/>
                <a:latin typeface="Arial" panose="020B0604020202020204" pitchFamily="34" charset="0"/>
              </a:rPr>
              <a:t>Experience: </a:t>
            </a:r>
            <a:r>
              <a:rPr lang="en-US" sz="1800" b="0" i="0" dirty="0">
                <a:solidFill>
                  <a:srgbClr val="222222"/>
                </a:solidFill>
                <a:effectLst/>
                <a:latin typeface="Arial" panose="020B0604020202020204" pitchFamily="34" charset="0"/>
              </a:rPr>
              <a:t>I supported a resident who became very upset during a change to their daily routine; I tried to calm them but felt unprepared, and the situation took longer to resolve than expected.</a:t>
            </a:r>
            <a:br>
              <a:rPr lang="en-US" sz="1800" dirty="0"/>
            </a:br>
            <a:br>
              <a:rPr lang="en-US" sz="1800" b="1" dirty="0"/>
            </a:br>
            <a:r>
              <a:rPr lang="en-US" sz="1800" b="1" i="0" dirty="0">
                <a:solidFill>
                  <a:srgbClr val="222222"/>
                </a:solidFill>
                <a:effectLst/>
                <a:latin typeface="Arial" panose="020B0604020202020204" pitchFamily="34" charset="0"/>
              </a:rPr>
              <a:t>Reflective Steps:</a:t>
            </a:r>
            <a:br>
              <a:rPr lang="en-US" sz="1800" dirty="0"/>
            </a:br>
            <a:br>
              <a:rPr lang="en-US" sz="1800" dirty="0"/>
            </a:br>
            <a:r>
              <a:rPr lang="en-US" sz="1800" b="1" i="0" dirty="0">
                <a:solidFill>
                  <a:srgbClr val="222222"/>
                </a:solidFill>
                <a:effectLst/>
                <a:latin typeface="Arial" panose="020B0604020202020204" pitchFamily="34" charset="0"/>
              </a:rPr>
              <a:t>1. </a:t>
            </a:r>
            <a:r>
              <a:rPr lang="en-US" sz="1800" b="1" dirty="0">
                <a:solidFill>
                  <a:srgbClr val="222222"/>
                </a:solidFill>
                <a:latin typeface="Arial" panose="020B0604020202020204" pitchFamily="34" charset="0"/>
              </a:rPr>
              <a:t>What happened: </a:t>
            </a:r>
            <a:r>
              <a:rPr lang="en-US" sz="1800" b="0" i="0" dirty="0">
                <a:solidFill>
                  <a:srgbClr val="222222"/>
                </a:solidFill>
                <a:effectLst/>
                <a:latin typeface="Arial" panose="020B0604020202020204" pitchFamily="34" charset="0"/>
              </a:rPr>
              <a:t>I offered reassurance but did not know their preferred coping strategies or routine details.</a:t>
            </a:r>
            <a:br>
              <a:rPr lang="en-US" sz="1800" dirty="0"/>
            </a:br>
            <a:r>
              <a:rPr lang="en-US" sz="1800" b="1" i="0" dirty="0">
                <a:solidFill>
                  <a:srgbClr val="222222"/>
                </a:solidFill>
                <a:effectLst/>
                <a:latin typeface="Arial" panose="020B0604020202020204" pitchFamily="34" charset="0"/>
              </a:rPr>
              <a:t>2. What I felt: </a:t>
            </a:r>
            <a:r>
              <a:rPr lang="en-US" sz="1800" b="0" i="0" dirty="0">
                <a:solidFill>
                  <a:srgbClr val="222222"/>
                </a:solidFill>
                <a:effectLst/>
                <a:latin typeface="Arial" panose="020B0604020202020204" pitchFamily="34" charset="0"/>
              </a:rPr>
              <a:t>Anxious, concerned I had let them down.</a:t>
            </a:r>
            <a:br>
              <a:rPr lang="en-US" sz="1800" dirty="0"/>
            </a:br>
            <a:r>
              <a:rPr lang="en-US" sz="1800" b="1" i="0" dirty="0">
                <a:solidFill>
                  <a:srgbClr val="222222"/>
                </a:solidFill>
                <a:effectLst/>
                <a:latin typeface="Arial" panose="020B0604020202020204" pitchFamily="34" charset="0"/>
              </a:rPr>
              <a:t>3. What I learned: </a:t>
            </a:r>
            <a:r>
              <a:rPr lang="en-US" sz="1800" b="0" i="0" dirty="0">
                <a:solidFill>
                  <a:srgbClr val="222222"/>
                </a:solidFill>
                <a:effectLst/>
                <a:latin typeface="Arial" panose="020B0604020202020204" pitchFamily="34" charset="0"/>
              </a:rPr>
              <a:t>I need to review individual care plans fully before supporting changes; communication could have been more tailored.</a:t>
            </a:r>
            <a:br>
              <a:rPr lang="en-US" sz="1800" dirty="0"/>
            </a:br>
            <a:r>
              <a:rPr lang="en-US" sz="1800" b="1" i="0" dirty="0">
                <a:solidFill>
                  <a:srgbClr val="222222"/>
                </a:solidFill>
                <a:effectLst/>
                <a:latin typeface="Arial" panose="020B0604020202020204" pitchFamily="34" charset="0"/>
              </a:rPr>
              <a:t>4. Action plan: </a:t>
            </a:r>
            <a:r>
              <a:rPr lang="en-US" sz="1800" b="0" i="0" dirty="0">
                <a:solidFill>
                  <a:srgbClr val="222222"/>
                </a:solidFill>
                <a:effectLst/>
                <a:latin typeface="Arial" panose="020B0604020202020204" pitchFamily="34" charset="0"/>
              </a:rPr>
              <a:t>Read the care plan thoroughly, ask the team about preferences, and discuss changes with the resident in advance where possible.</a:t>
            </a:r>
            <a:br>
              <a:rPr lang="en-US" sz="1800" dirty="0"/>
            </a:br>
            <a:br>
              <a:rPr lang="en-US" sz="1800" dirty="0"/>
            </a:br>
            <a:r>
              <a:rPr lang="en-US" sz="1800" b="1" dirty="0">
                <a:solidFill>
                  <a:srgbClr val="222222"/>
                </a:solidFill>
                <a:latin typeface="Arial" panose="020B0604020202020204" pitchFamily="34" charset="0"/>
              </a:rPr>
              <a:t>Outcome: </a:t>
            </a:r>
            <a:r>
              <a:rPr lang="en-US" sz="1800" b="0" i="0" dirty="0">
                <a:solidFill>
                  <a:srgbClr val="222222"/>
                </a:solidFill>
                <a:effectLst/>
                <a:latin typeface="Arial" panose="020B0604020202020204" pitchFamily="34" charset="0"/>
              </a:rPr>
              <a:t>Next time, I supported the resident calmly and confidently, and they felt secure and heard.</a:t>
            </a: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ACC304-589E-938D-2963-16B5FF2BF4E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FBDD640D-60DE-D9C3-1C26-49AF934B65E9}"/>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1221262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B094-01E6-8EA6-6A1A-279AB6117BFC}"/>
              </a:ext>
            </a:extLst>
          </p:cNvPr>
          <p:cNvSpPr>
            <a:spLocks noGrp="1"/>
          </p:cNvSpPr>
          <p:nvPr>
            <p:ph type="title"/>
          </p:nvPr>
        </p:nvSpPr>
        <p:spPr>
          <a:xfrm>
            <a:off x="609600" y="274638"/>
            <a:ext cx="10972800" cy="860988"/>
          </a:xfrm>
        </p:spPr>
        <p:txBody>
          <a:bodyPr/>
          <a:lstStyle/>
          <a:p>
            <a:r>
              <a:rPr lang="en-GB" sz="2400" b="1" dirty="0">
                <a:latin typeface="Arial" panose="020B0604020202020204" pitchFamily="34" charset="0"/>
                <a:cs typeface="Arial" panose="020B0604020202020204" pitchFamily="34" charset="0"/>
              </a:rPr>
              <a:t>Relevant Model – Gibbs’ Reflective Cycle (1988, updated 2021)</a:t>
            </a:r>
          </a:p>
        </p:txBody>
      </p:sp>
      <p:sp>
        <p:nvSpPr>
          <p:cNvPr id="3" name="Content Placeholder 2">
            <a:extLst>
              <a:ext uri="{FF2B5EF4-FFF2-40B4-BE49-F238E27FC236}">
                <a16:creationId xmlns:a16="http://schemas.microsoft.com/office/drawing/2014/main" id="{315F97F4-5DBE-D017-6E46-14E9B5B212B0}"/>
              </a:ext>
            </a:extLst>
          </p:cNvPr>
          <p:cNvSpPr>
            <a:spLocks noGrp="1"/>
          </p:cNvSpPr>
          <p:nvPr>
            <p:ph idx="1"/>
          </p:nvPr>
        </p:nvSpPr>
        <p:spPr/>
        <p:txBody>
          <a:bodyPr/>
          <a:lstStyle/>
          <a:p>
            <a:pPr marL="0" indent="0">
              <a:buNone/>
            </a:pPr>
            <a:r>
              <a:rPr lang="en-US" sz="2000" b="0" i="0" dirty="0">
                <a:solidFill>
                  <a:srgbClr val="222222"/>
                </a:solidFill>
                <a:effectLst/>
                <a:latin typeface="Arial" panose="020B0604020202020204" pitchFamily="34" charset="0"/>
              </a:rPr>
              <a:t>The 6 Steps:</a:t>
            </a:r>
            <a:br>
              <a:rPr lang="en-US" sz="2000" dirty="0"/>
            </a:br>
            <a:r>
              <a:rPr lang="en-US" sz="2000" b="0" i="0" dirty="0">
                <a:solidFill>
                  <a:srgbClr val="222222"/>
                </a:solidFill>
                <a:effectLst/>
                <a:latin typeface="Arial" panose="020B0604020202020204" pitchFamily="34" charset="0"/>
              </a:rPr>
              <a:t>1. Description: What happened?</a:t>
            </a:r>
            <a:br>
              <a:rPr lang="en-US" sz="2000" dirty="0"/>
            </a:br>
            <a:r>
              <a:rPr lang="en-US" sz="2000" b="0" i="0" dirty="0">
                <a:solidFill>
                  <a:srgbClr val="222222"/>
                </a:solidFill>
                <a:effectLst/>
                <a:latin typeface="Arial" panose="020B0604020202020204" pitchFamily="34" charset="0"/>
              </a:rPr>
              <a:t>2. Feelings: What were you thinking and feeling?</a:t>
            </a:r>
            <a:br>
              <a:rPr lang="en-US" sz="2000" dirty="0"/>
            </a:br>
            <a:r>
              <a:rPr lang="en-US" sz="2000" b="0" i="0" dirty="0">
                <a:solidFill>
                  <a:srgbClr val="222222"/>
                </a:solidFill>
                <a:effectLst/>
                <a:latin typeface="Arial" panose="020B0604020202020204" pitchFamily="34" charset="0"/>
              </a:rPr>
              <a:t>3. Evaluation: What was good and bad about the experience?</a:t>
            </a:r>
            <a:br>
              <a:rPr lang="en-US" sz="2000" dirty="0"/>
            </a:br>
            <a:r>
              <a:rPr lang="en-US" sz="2000" b="0" i="0" dirty="0">
                <a:solidFill>
                  <a:srgbClr val="222222"/>
                </a:solidFill>
                <a:effectLst/>
                <a:latin typeface="Arial" panose="020B0604020202020204" pitchFamily="34" charset="0"/>
              </a:rPr>
              <a:t>4. Analysis: What sense can you make of the situation?</a:t>
            </a:r>
            <a:br>
              <a:rPr lang="en-US" sz="2000" dirty="0"/>
            </a:br>
            <a:r>
              <a:rPr lang="en-US" sz="2000" b="0" i="0" dirty="0">
                <a:solidFill>
                  <a:srgbClr val="222222"/>
                </a:solidFill>
                <a:effectLst/>
                <a:latin typeface="Arial" panose="020B0604020202020204" pitchFamily="34" charset="0"/>
              </a:rPr>
              <a:t>5. Conclusion: What else could you have done?</a:t>
            </a:r>
            <a:br>
              <a:rPr lang="en-US" sz="2000" dirty="0"/>
            </a:br>
            <a:r>
              <a:rPr lang="en-US" sz="2000" b="0" i="0" dirty="0">
                <a:solidFill>
                  <a:srgbClr val="222222"/>
                </a:solidFill>
                <a:effectLst/>
                <a:latin typeface="Arial" panose="020B0604020202020204" pitchFamily="34" charset="0"/>
              </a:rPr>
              <a:t>6. Action Plan: If it arose again, what would you do?</a:t>
            </a:r>
            <a:br>
              <a:rPr lang="en-US" sz="2000" dirty="0"/>
            </a:br>
            <a:br>
              <a:rPr lang="en-US" sz="2000" dirty="0"/>
            </a:br>
            <a:r>
              <a:rPr lang="en-US" sz="2000" b="0" i="0" dirty="0">
                <a:solidFill>
                  <a:srgbClr val="222222"/>
                </a:solidFill>
                <a:effectLst/>
                <a:latin typeface="Arial" panose="020B0604020202020204" pitchFamily="34" charset="0"/>
              </a:rPr>
              <a:t>Why use it?</a:t>
            </a:r>
            <a:br>
              <a:rPr lang="en-US" sz="2000" dirty="0"/>
            </a:br>
            <a:r>
              <a:rPr lang="en-US" sz="2000" b="0" i="0" dirty="0">
                <a:solidFill>
                  <a:srgbClr val="222222"/>
                </a:solidFill>
                <a:effectLst/>
                <a:latin typeface="Arial" panose="020B0604020202020204" pitchFamily="34" charset="0"/>
              </a:rPr>
              <a:t>It gives a clear, structured framework to ensure reflection is thorough, not just superficial (Bulman et al., 2022).</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DD53AC4-C213-4DE4-82F8-7EE45A850C29}"/>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66C5DFCC-7684-64E1-92E4-38D3992F6356}"/>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2987415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353961"/>
            <a:ext cx="6172200" cy="958645"/>
          </a:xfrm>
        </p:spPr>
        <p:txBody>
          <a:bodyPr/>
          <a:lstStyle/>
          <a:p>
            <a:r>
              <a:rPr lang="en-GB" altLang="en-US" sz="3600" b="1" dirty="0"/>
              <a:t>Conclusion</a:t>
            </a:r>
            <a:endParaRPr lang="en-GB" altLang="en-US" sz="36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504335" y="1312606"/>
            <a:ext cx="9104398" cy="4100052"/>
          </a:xfrm>
        </p:spPr>
        <p:txBody>
          <a:bodyPr/>
          <a:lstStyle/>
          <a:p>
            <a:pPr marL="0" indent="0" algn="ctr">
              <a:buNone/>
            </a:pPr>
            <a:r>
              <a:rPr lang="en-US" sz="2400" b="0" i="0" dirty="0">
                <a:solidFill>
                  <a:srgbClr val="222222"/>
                </a:solidFill>
                <a:effectLst/>
                <a:latin typeface="Arial" panose="020B0604020202020204" pitchFamily="34" charset="0"/>
              </a:rPr>
              <a:t>• Reflection is essential for safe, ethical, and improving care</a:t>
            </a:r>
            <a:br>
              <a:rPr lang="en-US" sz="2400" dirty="0"/>
            </a:br>
            <a:r>
              <a:rPr lang="en-US" sz="2400" b="0" i="0" dirty="0">
                <a:solidFill>
                  <a:srgbClr val="222222"/>
                </a:solidFill>
                <a:effectLst/>
                <a:latin typeface="Arial" panose="020B0604020202020204" pitchFamily="34" charset="0"/>
              </a:rPr>
              <a:t>• It supports professional growth and meets regulatory standards</a:t>
            </a:r>
            <a:br>
              <a:rPr lang="en-US" sz="2400" dirty="0"/>
            </a:br>
            <a:r>
              <a:rPr lang="en-US" sz="2400" b="0" i="0" dirty="0">
                <a:solidFill>
                  <a:srgbClr val="222222"/>
                </a:solidFill>
                <a:effectLst/>
                <a:latin typeface="Arial" panose="020B0604020202020204" pitchFamily="34" charset="0"/>
              </a:rPr>
              <a:t>• Using models like Gibbs makes reflection effective and structured</a:t>
            </a:r>
            <a:br>
              <a:rPr lang="en-US" sz="1800" dirty="0"/>
            </a:br>
            <a:br>
              <a:rPr lang="en-US" sz="1800" dirty="0"/>
            </a:br>
            <a:r>
              <a:rPr lang="en-US" sz="2000" b="1" i="0" dirty="0">
                <a:solidFill>
                  <a:srgbClr val="222222"/>
                </a:solidFill>
                <a:effectLst/>
                <a:latin typeface="Arial" panose="020B0604020202020204" pitchFamily="34" charset="0"/>
              </a:rPr>
              <a:t>My Next Steps:</a:t>
            </a:r>
            <a:br>
              <a:rPr lang="en-US" sz="2000" dirty="0"/>
            </a:br>
            <a:br>
              <a:rPr lang="en-US" sz="2400" dirty="0"/>
            </a:br>
            <a:r>
              <a:rPr lang="en-US" sz="2400" b="0" i="0" dirty="0">
                <a:solidFill>
                  <a:srgbClr val="222222"/>
                </a:solidFill>
                <a:effectLst/>
                <a:latin typeface="Arial" panose="020B0604020202020204" pitchFamily="34" charset="0"/>
              </a:rPr>
              <a:t>• Keep a weekly reflective journal</a:t>
            </a:r>
            <a:br>
              <a:rPr lang="en-US" sz="2400" dirty="0"/>
            </a:br>
            <a:r>
              <a:rPr lang="en-US" sz="2400" b="0" i="0" dirty="0">
                <a:solidFill>
                  <a:srgbClr val="222222"/>
                </a:solidFill>
                <a:effectLst/>
                <a:latin typeface="Arial" panose="020B0604020202020204" pitchFamily="34" charset="0"/>
              </a:rPr>
              <a:t>• Discuss reflections with my practice supervisor</a:t>
            </a:r>
            <a:br>
              <a:rPr lang="en-US" sz="2400" dirty="0"/>
            </a:br>
            <a:r>
              <a:rPr lang="en-US" sz="2400" b="0" i="0" dirty="0">
                <a:solidFill>
                  <a:srgbClr val="222222"/>
                </a:solidFill>
                <a:effectLst/>
                <a:latin typeface="Arial" panose="020B0604020202020204" pitchFamily="34" charset="0"/>
              </a:rPr>
              <a:t>• Apply learning directly to my daily care practice</a:t>
            </a:r>
            <a:endParaRPr lang="en-GB" altLang="en-US"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0EDE-9F5D-B016-B238-52301C34992C}"/>
              </a:ext>
            </a:extLst>
          </p:cNvPr>
          <p:cNvSpPr>
            <a:spLocks noGrp="1"/>
          </p:cNvSpPr>
          <p:nvPr>
            <p:ph type="title"/>
          </p:nvPr>
        </p:nvSpPr>
        <p:spPr/>
        <p:txBody>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63ED93CC-AA5B-4D6B-5ABC-69928D801878}"/>
              </a:ext>
            </a:extLst>
          </p:cNvPr>
          <p:cNvSpPr>
            <a:spLocks noGrp="1"/>
          </p:cNvSpPr>
          <p:nvPr>
            <p:ph idx="1"/>
          </p:nvPr>
        </p:nvSpPr>
        <p:spPr/>
        <p:txBody>
          <a:bodyPr/>
          <a:lstStyle/>
          <a:p>
            <a:pPr marL="457200" indent="-457200">
              <a:buAutoNum type="arabicPeriod"/>
            </a:pPr>
            <a:r>
              <a:rPr lang="en-US" sz="2000" dirty="0">
                <a:latin typeface="Arial" panose="020B0604020202020204" pitchFamily="34" charset="0"/>
                <a:cs typeface="Arial" panose="020B0604020202020204" pitchFamily="34" charset="0"/>
              </a:rPr>
              <a:t>Health and Care Professions Council (HCPC). (2022). Reflective Practice: Guidance for Registrants. Available at: https://www.hcpc-uk.org/standards-and-guidance/guidance-for-registrants/reflective-practice/ [Accessed 15 July 2026]</a:t>
            </a:r>
          </a:p>
          <a:p>
            <a:pPr marL="457200" indent="-457200">
              <a:buAutoNum type="arabicPeriod"/>
            </a:pPr>
            <a:r>
              <a:rPr lang="en-US" sz="2000" dirty="0">
                <a:latin typeface="Arial" panose="020B0604020202020204" pitchFamily="34" charset="0"/>
                <a:cs typeface="Arial" panose="020B0604020202020204" pitchFamily="34" charset="0"/>
              </a:rPr>
              <a:t> NHS England. (2024). Reflective Practice for Health and Care Professionals. Available at: https://www.england.nhs.uk/learning-and-development/reflective-practice/ [Accessed 19 July 2026]</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E744FD9-3E5D-7499-BBB1-94E0FF84223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C06A176-CC4B-4A0D-C523-343411E98AC2}"/>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32251211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225</TotalTime>
  <Words>690</Words>
  <Application>Microsoft Office PowerPoint</Application>
  <PresentationFormat>Widescreen</PresentationFormat>
  <Paragraphs>52</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Myriad Pro</vt:lpstr>
      <vt:lpstr>20140311PresentationUWTSDTemplate</vt:lpstr>
      <vt:lpstr>PowerPoint Presentation</vt:lpstr>
      <vt:lpstr>Acknowledge use of AI</vt:lpstr>
      <vt:lpstr>Introduction</vt:lpstr>
      <vt:lpstr>Why reflection matters in Health &amp; Social Care</vt:lpstr>
      <vt:lpstr>Applying Reflection in Care – Example</vt:lpstr>
      <vt:lpstr>Relevant Model – Gibbs’ Reflective Cycle (1988, updated 2021)</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Oana-Zlatita Ilici (2516914)</cp:lastModifiedBy>
  <cp:revision>26</cp:revision>
  <dcterms:created xsi:type="dcterms:W3CDTF">2025-02-21T18:28:54Z</dcterms:created>
  <dcterms:modified xsi:type="dcterms:W3CDTF">2026-07-20T12:46:26Z</dcterms:modified>
</cp:coreProperties>
</file>