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23E1F4-3604-F0E8-2B99-E1503A3B73DB}" v="5864" dt="2026-01-18T22:32:38.951"/>
    <p1510:client id="{DC76C4D2-38C9-F93B-CAC7-64467F2C4241}" v="435" dt="2026-01-18T23:40:13.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4144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50665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9892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42733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5456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46216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66552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39696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4342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7429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4533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201696"/>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o_mCNW4kb6M?si=XoErzPU9FxzR23bN" TargetMode="External"/><Relationship Id="rId2" Type="http://schemas.openxmlformats.org/officeDocument/2006/relationships/hyperlink" Target="https://doi.org/10.1201/9781315152950" TargetMode="External"/><Relationship Id="rId1" Type="http://schemas.openxmlformats.org/officeDocument/2006/relationships/slideLayout" Target="../slideLayouts/slideLayout2.xml"/><Relationship Id="rId4" Type="http://schemas.openxmlformats.org/officeDocument/2006/relationships/hyperlink" Target="https://www.allnaturaladvantage.com.au/the-critical-first-1000-days-of-a-childs-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Jigsaw puzzles in plastic figures">
            <a:extLst>
              <a:ext uri="{FF2B5EF4-FFF2-40B4-BE49-F238E27FC236}">
                <a16:creationId xmlns:a16="http://schemas.microsoft.com/office/drawing/2014/main" id="{BAF4DA4B-6225-7311-B8A1-06D3EC279CE8}"/>
              </a:ext>
            </a:extLst>
          </p:cNvPr>
          <p:cNvPicPr>
            <a:picLocks noChangeAspect="1"/>
          </p:cNvPicPr>
          <p:nvPr/>
        </p:nvPicPr>
        <p:blipFill>
          <a:blip r:embed="rId2">
            <a:alphaModFix amt="40000"/>
          </a:blip>
          <a:srcRect t="5328" b="13444"/>
          <a:stretch>
            <a:fillRect/>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r>
              <a:rPr lang="en-GB" sz="6000">
                <a:solidFill>
                  <a:srgbClr val="FFFFFF"/>
                </a:solidFill>
                <a:latin typeface="Arial"/>
                <a:cs typeface="Arial"/>
              </a:rPr>
              <a:t>The first 1000 days!</a:t>
            </a:r>
          </a:p>
        </p:txBody>
      </p:sp>
      <p:sp>
        <p:nvSpPr>
          <p:cNvPr id="3" name="Subtitle 2"/>
          <p:cNvSpPr>
            <a:spLocks noGrp="1"/>
          </p:cNvSpPr>
          <p:nvPr>
            <p:ph type="subTitle" idx="1"/>
          </p:nvPr>
        </p:nvSpPr>
        <p:spPr>
          <a:xfrm>
            <a:off x="517870" y="4482450"/>
            <a:ext cx="5040785" cy="1724029"/>
          </a:xfrm>
        </p:spPr>
        <p:txBody>
          <a:bodyPr anchor="t">
            <a:normAutofit/>
          </a:bodyPr>
          <a:lstStyle/>
          <a:p>
            <a:r>
              <a:rPr lang="en-GB" sz="2400">
                <a:solidFill>
                  <a:srgbClr val="FFFFFF"/>
                </a:solidFill>
              </a:rPr>
              <a:t>ECEY4005C:Y</a:t>
            </a:r>
          </a:p>
          <a:p>
            <a:r>
              <a:rPr lang="en-GB" sz="2400">
                <a:solidFill>
                  <a:srgbClr val="FFFFFF"/>
                </a:solidFill>
              </a:rPr>
              <a:t>Student 2513165</a:t>
            </a: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20AC3-725B-F6AD-3359-C72B08D6318E}"/>
              </a:ext>
            </a:extLst>
          </p:cNvPr>
          <p:cNvSpPr>
            <a:spLocks noGrp="1"/>
          </p:cNvSpPr>
          <p:nvPr>
            <p:ph type="title"/>
          </p:nvPr>
        </p:nvSpPr>
        <p:spPr>
          <a:xfrm>
            <a:off x="521208" y="582168"/>
            <a:ext cx="6309360" cy="1463040"/>
          </a:xfrm>
        </p:spPr>
        <p:txBody>
          <a:bodyPr vert="horz" lIns="91440" tIns="45720" rIns="91440" bIns="45720" rtlCol="0" anchor="t">
            <a:normAutofit/>
          </a:bodyPr>
          <a:lstStyle/>
          <a:p>
            <a:r>
              <a:rPr lang="en-US" b="1" kern="1200">
                <a:solidFill>
                  <a:schemeClr val="tx1"/>
                </a:solidFill>
                <a:latin typeface="+mj-lt"/>
                <a:ea typeface="+mj-ea"/>
                <a:cs typeface="+mj-cs"/>
              </a:rPr>
              <a:t>Slide 1</a:t>
            </a:r>
          </a:p>
        </p:txBody>
      </p:sp>
      <p:sp>
        <p:nvSpPr>
          <p:cNvPr id="17" name="Freeform: Shape 16">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266050A2-D013-1682-A919-CE9C218DAE39}"/>
              </a:ext>
            </a:extLst>
          </p:cNvPr>
          <p:cNvSpPr txBox="1"/>
          <p:nvPr/>
        </p:nvSpPr>
        <p:spPr>
          <a:xfrm>
            <a:off x="399288" y="1308608"/>
            <a:ext cx="6979920" cy="541324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US" sz="1200"/>
              <a:t>The first 1000 days is the most critical time and phase of basic human development from conception through pregnancy and up to a </a:t>
            </a:r>
            <a:r>
              <a:rPr lang="en-US" sz="1200" err="1"/>
              <a:t>childs</a:t>
            </a:r>
            <a:r>
              <a:rPr lang="en-US" sz="1200"/>
              <a:t> second birthday. It as been said that 80-90% of a </a:t>
            </a:r>
            <a:r>
              <a:rPr lang="en-US" sz="1200" err="1"/>
              <a:t>childs</a:t>
            </a:r>
            <a:r>
              <a:rPr lang="en-US" sz="1200"/>
              <a:t> growth of the brain happens during this vital period as it acts as a perfect </a:t>
            </a:r>
            <a:r>
              <a:rPr lang="en-US" sz="1200" err="1"/>
              <a:t>oppurtunity</a:t>
            </a:r>
            <a:r>
              <a:rPr lang="en-US" sz="1200"/>
              <a:t> for a parent or care-giver to make sure they shape and plan a healthier and most prosperous future for the child, during pregnancy which could last approximately 270 days. A mothers plan for total nutrition, wellbeing and self-care is the most important. By consuming </a:t>
            </a:r>
            <a:r>
              <a:rPr lang="en-US" sz="1200" err="1"/>
              <a:t>ironfolate</a:t>
            </a:r>
            <a:r>
              <a:rPr lang="en-US" sz="1200"/>
              <a:t> it will help to try and prevent birth defects and other problems during birth as Iodine </a:t>
            </a:r>
            <a:r>
              <a:rPr lang="en-US" sz="1200" err="1"/>
              <a:t>deficiancy</a:t>
            </a:r>
            <a:r>
              <a:rPr lang="en-US" sz="1200"/>
              <a:t> can lead to low birth wait or more tragically still birth so trying to make sure that a balanced diet is important such as meat, </a:t>
            </a:r>
            <a:r>
              <a:rPr lang="en-US" sz="1200" err="1"/>
              <a:t>vegtables</a:t>
            </a:r>
            <a:r>
              <a:rPr lang="en-US" sz="1200"/>
              <a:t>, fish and dairy products are vital towards the health of parent and child. It also effects the development of a brain structure that will provide a foundation for future learning behavior and health. The basic child brain is constructed through a long process which will begin before birth and continue into adulthood. Neuron connection and skills will form first and then the first years of life between 700-1000 neurons will begin every second and then will reduce as a process of pruning will emerge, the connections that are formed early will determine a weak or strong foundation for the ones that will hope to form later on in life. A most important process in this development is called a serve and return interaction between babies and </a:t>
            </a:r>
            <a:r>
              <a:rPr lang="en-US" sz="1200" err="1"/>
              <a:t>theyre</a:t>
            </a:r>
            <a:r>
              <a:rPr lang="en-US" sz="1200"/>
              <a:t> parents and wider family members. When the child is born , according to (Piaget 1970:woolfolk et.al.2013) children made sense of the world through a new </a:t>
            </a:r>
            <a:r>
              <a:rPr lang="en-US" sz="1200" err="1"/>
              <a:t>childrens</a:t>
            </a:r>
            <a:r>
              <a:rPr lang="en-US" sz="1200"/>
              <a:t> thinking process and could be made up of several different factors which includes 1- biological maturation 2- activity 3-social experiences and </a:t>
            </a:r>
            <a:r>
              <a:rPr lang="en-US" sz="1200" err="1"/>
              <a:t>equalibration</a:t>
            </a:r>
            <a:r>
              <a:rPr lang="en-US" sz="1200"/>
              <a:t>, they represent a life </a:t>
            </a:r>
            <a:r>
              <a:rPr lang="en-US" sz="1200" err="1"/>
              <a:t>windowas</a:t>
            </a:r>
            <a:r>
              <a:rPr lang="en-US" sz="1200"/>
              <a:t> when at </a:t>
            </a:r>
            <a:r>
              <a:rPr lang="en-US" sz="1200" err="1"/>
              <a:t>theyre</a:t>
            </a:r>
            <a:r>
              <a:rPr lang="en-US" sz="1200"/>
              <a:t> best, </a:t>
            </a:r>
            <a:r>
              <a:rPr lang="en-US" sz="1200" err="1"/>
              <a:t>neuroplasticy</a:t>
            </a:r>
            <a:r>
              <a:rPr lang="en-US" sz="1200"/>
              <a:t> and nutritional deficiencies can lead to devastating impacts. By making sure woman and </a:t>
            </a:r>
            <a:r>
              <a:rPr lang="en-US" sz="1200" err="1"/>
              <a:t>childrens</a:t>
            </a:r>
            <a:r>
              <a:rPr lang="en-US" sz="1200"/>
              <a:t> nutrition and health needs are met can help child life expectancy growth and most importantly help the child to reach their cognitive and </a:t>
            </a:r>
            <a:r>
              <a:rPr lang="en-US" sz="1200" err="1"/>
              <a:t>develpmental</a:t>
            </a:r>
            <a:r>
              <a:rPr lang="en-US" sz="1200"/>
              <a:t> potential and stimulate psychological pathways going forward. We must remember  that most development or growth does not stop at the milestone of a 1000 days and must ensure that we continue good nutrition and well-being all throughout so the child has the best outcomes in health and motor skill which will lead to care-givers </a:t>
            </a:r>
            <a:r>
              <a:rPr lang="en-US" sz="1200" err="1"/>
              <a:t>engagment</a:t>
            </a:r>
            <a:r>
              <a:rPr lang="en-US" sz="1200"/>
              <a:t>, love and emotional </a:t>
            </a:r>
            <a:r>
              <a:rPr lang="en-US" sz="1200" err="1"/>
              <a:t>attatchment</a:t>
            </a:r>
            <a:r>
              <a:rPr lang="en-US" sz="1200"/>
              <a:t>. The WHO child growth are based on children who are </a:t>
            </a:r>
            <a:r>
              <a:rPr lang="en-US" sz="1200" err="1"/>
              <a:t>rased</a:t>
            </a:r>
            <a:r>
              <a:rPr lang="en-US" sz="1200"/>
              <a:t> in </a:t>
            </a:r>
            <a:r>
              <a:rPr lang="en-US" sz="1200" err="1"/>
              <a:t>enviroments</a:t>
            </a:r>
            <a:r>
              <a:rPr lang="en-US" sz="1200"/>
              <a:t> that </a:t>
            </a:r>
            <a:r>
              <a:rPr lang="en-US" sz="1200" err="1"/>
              <a:t>minimise</a:t>
            </a:r>
            <a:r>
              <a:rPr lang="en-US" sz="1200"/>
              <a:t> the risks of growth that include poor diets and infection. Practices were brought in to rule us out by introducing safer practices such as breast-feeding for vitamins and nutrients and no alcohol or smoking during and going forward and after the birth.</a:t>
            </a:r>
            <a:endParaRPr lang="en-US"/>
          </a:p>
        </p:txBody>
      </p:sp>
      <p:pic>
        <p:nvPicPr>
          <p:cNvPr id="9" name="Picture 8">
            <a:extLst>
              <a:ext uri="{FF2B5EF4-FFF2-40B4-BE49-F238E27FC236}">
                <a16:creationId xmlns:a16="http://schemas.microsoft.com/office/drawing/2014/main" id="{A063D6FD-9722-129D-0598-A18F9F5A9861}"/>
              </a:ext>
            </a:extLst>
          </p:cNvPr>
          <p:cNvPicPr>
            <a:picLocks noChangeAspect="1"/>
          </p:cNvPicPr>
          <p:nvPr/>
        </p:nvPicPr>
        <p:blipFill>
          <a:blip r:embed="rId2"/>
          <a:srcRect r="35559"/>
          <a:stretch>
            <a:fillRect/>
          </a:stretch>
        </p:blipFill>
        <p:spPr>
          <a:xfrm>
            <a:off x="7614679" y="976157"/>
            <a:ext cx="4056402" cy="2596600"/>
          </a:xfrm>
          <a:prstGeom prst="rect">
            <a:avLst/>
          </a:prstGeom>
        </p:spPr>
      </p:pic>
      <p:pic>
        <p:nvPicPr>
          <p:cNvPr id="10" name="Picture 9" descr="A graph with red line and numbers&#10;&#10;AI-generated content may be incorrect.">
            <a:extLst>
              <a:ext uri="{FF2B5EF4-FFF2-40B4-BE49-F238E27FC236}">
                <a16:creationId xmlns:a16="http://schemas.microsoft.com/office/drawing/2014/main" id="{0DFE2B2F-9255-CCC7-CDAF-F08FADA5A2A8}"/>
              </a:ext>
            </a:extLst>
          </p:cNvPr>
          <p:cNvPicPr>
            <a:picLocks noChangeAspect="1"/>
          </p:cNvPicPr>
          <p:nvPr/>
        </p:nvPicPr>
        <p:blipFill>
          <a:blip r:embed="rId3"/>
          <a:srcRect t="2639"/>
          <a:stretch>
            <a:fillRect/>
          </a:stretch>
        </p:blipFill>
        <p:spPr>
          <a:xfrm>
            <a:off x="7614680" y="3778120"/>
            <a:ext cx="4056402" cy="2576960"/>
          </a:xfrm>
          <a:prstGeom prst="rect">
            <a:avLst/>
          </a:prstGeom>
        </p:spPr>
      </p:pic>
    </p:spTree>
    <p:extLst>
      <p:ext uri="{BB962C8B-B14F-4D97-AF65-F5344CB8AC3E}">
        <p14:creationId xmlns:p14="http://schemas.microsoft.com/office/powerpoint/2010/main" val="1893335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4AED1-3958-E6FA-D1BF-40A2707392A9}"/>
              </a:ext>
            </a:extLst>
          </p:cNvPr>
          <p:cNvSpPr>
            <a:spLocks noGrp="1"/>
          </p:cNvSpPr>
          <p:nvPr>
            <p:ph type="title"/>
          </p:nvPr>
        </p:nvSpPr>
        <p:spPr>
          <a:xfrm>
            <a:off x="521208" y="642473"/>
            <a:ext cx="11155680" cy="643686"/>
          </a:xfrm>
        </p:spPr>
        <p:txBody>
          <a:bodyPr>
            <a:normAutofit fontScale="90000"/>
          </a:bodyPr>
          <a:lstStyle/>
          <a:p>
            <a:r>
              <a:rPr lang="en-GB"/>
              <a:t>Care Giving</a:t>
            </a:r>
          </a:p>
        </p:txBody>
      </p:sp>
      <p:sp>
        <p:nvSpPr>
          <p:cNvPr id="3" name="Content Placeholder 2">
            <a:extLst>
              <a:ext uri="{FF2B5EF4-FFF2-40B4-BE49-F238E27FC236}">
                <a16:creationId xmlns:a16="http://schemas.microsoft.com/office/drawing/2014/main" id="{3DCBE646-AF7B-D4C9-555C-6AB7DAD5BDA4}"/>
              </a:ext>
            </a:extLst>
          </p:cNvPr>
          <p:cNvSpPr>
            <a:spLocks noGrp="1"/>
          </p:cNvSpPr>
          <p:nvPr>
            <p:ph idx="1"/>
          </p:nvPr>
        </p:nvSpPr>
        <p:spPr>
          <a:xfrm>
            <a:off x="521208" y="1292221"/>
            <a:ext cx="7820907" cy="5242165"/>
          </a:xfrm>
        </p:spPr>
        <p:txBody>
          <a:bodyPr vert="horz" lIns="91440" tIns="45720" rIns="91440" bIns="45720" rtlCol="0" anchor="t">
            <a:normAutofit fontScale="85000" lnSpcReduction="20000"/>
          </a:bodyPr>
          <a:lstStyle/>
          <a:p>
            <a:pPr marL="0" indent="0">
              <a:buNone/>
            </a:pPr>
            <a:r>
              <a:rPr lang="en-GB" sz="1400"/>
              <a:t>Exceptional care is when we can give the child more than just basic every day needs, it complies of child scented care and ensuring that not only is the child safe but can also thrive emotionally, socially and develop mentally. It also means that responsive care is present and a warm and naturing tone where the child can feel safe, valued and loved so care-givers can form a strong bond and a very secure </a:t>
            </a:r>
            <a:r>
              <a:rPr lang="en-GB" sz="1400" err="1"/>
              <a:t>attatchment</a:t>
            </a:r>
            <a:r>
              <a:rPr lang="en-GB" sz="1400"/>
              <a:t> with the child and also to make sure the responsive care is </a:t>
            </a:r>
            <a:r>
              <a:rPr lang="en-GB" sz="1400" err="1"/>
              <a:t>availabe</a:t>
            </a:r>
            <a:r>
              <a:rPr lang="en-GB" sz="1400"/>
              <a:t> to deal with all emotions and practical needs of the child so adults can understand the child development pace and development as a whole and can give the right care and support accordingly. According to Maslow physiological needs are the fundamental and biological requirements in the pyramid that must be met before individuals and children can focus on other needs such as safety, love, esteem or actualisation. The most important requirements are food, water, sleep, warmth, clothing, shelter and hygiene as they are essential to keep the body alive and maintain </a:t>
            </a:r>
            <a:r>
              <a:rPr lang="en-GB" sz="1400" err="1"/>
              <a:t>homeostatis</a:t>
            </a:r>
            <a:r>
              <a:rPr lang="en-GB" sz="1400"/>
              <a:t> (internal balance) which are in reality urgent needs and if they are unmet they dominate a persons motivation and development. From birth the care-giver is to require nurture and care which is made up of secure safe family </a:t>
            </a:r>
            <a:r>
              <a:rPr lang="en-GB" sz="1400" err="1"/>
              <a:t>enviroments</a:t>
            </a:r>
            <a:r>
              <a:rPr lang="en-GB" sz="1400"/>
              <a:t> and engagement off both parents. Good health and regular check-ups develop mentally and also to maintain care-givers health and well-being, stress reducing strategies so there's limited effect on </a:t>
            </a:r>
            <a:r>
              <a:rPr lang="en-GB" sz="1400" err="1"/>
              <a:t>theyre</a:t>
            </a:r>
            <a:r>
              <a:rPr lang="en-GB" sz="1400"/>
              <a:t> ability to care for the child. The right nutrition for mother and baby are crucial as during pregnancy if the health ad well-being is not kept up then the health of the unborn child is at risk and also after birth as the mothers nutrition status effects the ability to breastfeed and most importantly provide adequate care. After the birth of the child responsive care giving is that most importance as it gives the care-giver the ability to notice their </a:t>
            </a:r>
            <a:r>
              <a:rPr lang="en-GB" sz="1400" err="1"/>
              <a:t>childs</a:t>
            </a:r>
            <a:r>
              <a:rPr lang="en-GB" sz="1400"/>
              <a:t> demands, understand and carefully respond to their child's signals in a timely and appropriate manner so the opportunities for early learning are met, these can include creating a safe space for a child to be able to move their bodies, explore the surroundings and boundaries, use their senses to hear and respond to sign language and listening and to recognise sounds and voices. Care-givers could also make time and set routines to talk, play and interact with their and also reading and telling stories by exploring and reading books while including the child's name into the stories and to engage in appropriate play with objects, instrements and also extended family and siblings. Skin on skin contact is vital from birth as it creates the perfect bond between parents and the child, eye contact, smiling, laughing and praise are also positive and responsive care-giving which can help care-givers recognise their childrens cues such as signs of hunger, emotional distress, illness, pleasure in play or interests. Feeding and bedtime can be fun for both adult and child as it promotes communication and play therapy and most importantly quality 1-1 time. Which will encourage and support care-givers to maintain and develop safe and nurturing relationships.</a:t>
            </a:r>
          </a:p>
        </p:txBody>
      </p:sp>
      <p:pic>
        <p:nvPicPr>
          <p:cNvPr id="4" name="Picture 3" descr="A group of pictures of men&#10;&#10;AI-generated content may be incorrect.">
            <a:extLst>
              <a:ext uri="{FF2B5EF4-FFF2-40B4-BE49-F238E27FC236}">
                <a16:creationId xmlns:a16="http://schemas.microsoft.com/office/drawing/2014/main" id="{DDF5FFC0-6DBB-6186-B9FB-374B3202698B}"/>
              </a:ext>
            </a:extLst>
          </p:cNvPr>
          <p:cNvPicPr>
            <a:picLocks noChangeAspect="1"/>
          </p:cNvPicPr>
          <p:nvPr/>
        </p:nvPicPr>
        <p:blipFill>
          <a:blip r:embed="rId2"/>
          <a:stretch>
            <a:fillRect/>
          </a:stretch>
        </p:blipFill>
        <p:spPr>
          <a:xfrm>
            <a:off x="8338473" y="721030"/>
            <a:ext cx="2627057" cy="3613356"/>
          </a:xfrm>
          <a:prstGeom prst="rect">
            <a:avLst/>
          </a:prstGeom>
        </p:spPr>
      </p:pic>
      <p:pic>
        <p:nvPicPr>
          <p:cNvPr id="6" name="Picture 5" descr="A blue pyramid with text with Mediterranean Sea in the background&#10;&#10;AI-generated content may be incorrect.">
            <a:extLst>
              <a:ext uri="{FF2B5EF4-FFF2-40B4-BE49-F238E27FC236}">
                <a16:creationId xmlns:a16="http://schemas.microsoft.com/office/drawing/2014/main" id="{79D115E5-2E5E-8AB2-61CC-0FE854DC51FA}"/>
              </a:ext>
            </a:extLst>
          </p:cNvPr>
          <p:cNvPicPr>
            <a:picLocks noChangeAspect="1"/>
          </p:cNvPicPr>
          <p:nvPr/>
        </p:nvPicPr>
        <p:blipFill>
          <a:blip r:embed="rId3"/>
          <a:stretch>
            <a:fillRect/>
          </a:stretch>
        </p:blipFill>
        <p:spPr>
          <a:xfrm>
            <a:off x="8403663" y="4436704"/>
            <a:ext cx="2562225" cy="2228850"/>
          </a:xfrm>
          <a:prstGeom prst="rect">
            <a:avLst/>
          </a:prstGeom>
        </p:spPr>
      </p:pic>
    </p:spTree>
    <p:extLst>
      <p:ext uri="{BB962C8B-B14F-4D97-AF65-F5344CB8AC3E}">
        <p14:creationId xmlns:p14="http://schemas.microsoft.com/office/powerpoint/2010/main" val="292441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4704C-A05F-32EE-D225-137BC8B597CD}"/>
              </a:ext>
            </a:extLst>
          </p:cNvPr>
          <p:cNvSpPr>
            <a:spLocks noGrp="1"/>
          </p:cNvSpPr>
          <p:nvPr>
            <p:ph type="title"/>
          </p:nvPr>
        </p:nvSpPr>
        <p:spPr>
          <a:xfrm>
            <a:off x="521208" y="978408"/>
            <a:ext cx="11155680" cy="627299"/>
          </a:xfrm>
        </p:spPr>
        <p:txBody>
          <a:bodyPr>
            <a:normAutofit fontScale="90000"/>
          </a:bodyPr>
          <a:lstStyle/>
          <a:p>
            <a:r>
              <a:rPr lang="en-GB"/>
              <a:t>Professional partnerships</a:t>
            </a:r>
          </a:p>
        </p:txBody>
      </p:sp>
      <p:sp>
        <p:nvSpPr>
          <p:cNvPr id="3" name="Content Placeholder 2">
            <a:extLst>
              <a:ext uri="{FF2B5EF4-FFF2-40B4-BE49-F238E27FC236}">
                <a16:creationId xmlns:a16="http://schemas.microsoft.com/office/drawing/2014/main" id="{E28B5DE9-7515-A388-0331-E6EB656989FB}"/>
              </a:ext>
            </a:extLst>
          </p:cNvPr>
          <p:cNvSpPr>
            <a:spLocks noGrp="1"/>
          </p:cNvSpPr>
          <p:nvPr>
            <p:ph idx="1"/>
          </p:nvPr>
        </p:nvSpPr>
        <p:spPr>
          <a:xfrm>
            <a:off x="2774433" y="1529834"/>
            <a:ext cx="6600068" cy="4037716"/>
          </a:xfrm>
        </p:spPr>
        <p:txBody>
          <a:bodyPr vert="horz" lIns="91440" tIns="45720" rIns="91440" bIns="45720" rtlCol="0" anchor="t">
            <a:normAutofit fontScale="85000" lnSpcReduction="20000"/>
          </a:bodyPr>
          <a:lstStyle/>
          <a:p>
            <a:pPr marL="0" indent="0">
              <a:buNone/>
            </a:pPr>
            <a:r>
              <a:rPr lang="en-GB" sz="1200">
                <a:solidFill>
                  <a:srgbClr val="0A0A0A"/>
                </a:solidFill>
                <a:highlight>
                  <a:srgbClr val="FFFFFF"/>
                </a:highlight>
                <a:latin typeface="Google Sans"/>
              </a:rPr>
              <a:t>A practitioner is a skilled professional who applies  knowledge and training in a specific field, most commonly healthcare such as GPs ,oral hygiene and specific nurses to diagnose, treat, and manage patient needs, give advice, and sometimes research and give  training, serving as a key point of contact for ongoing care or specific issues. Their work involves clinical assessments, treatment and medication and patient education, and collaboration within healthcare teams, focusing on both acute problems and long-term wellnes</a:t>
            </a:r>
            <a:r>
              <a:rPr lang="en-GB" sz="1200">
                <a:solidFill>
                  <a:srgbClr val="0A0A0A"/>
                </a:solidFill>
                <a:highlight>
                  <a:srgbClr val="FFFFFF"/>
                </a:highlight>
                <a:latin typeface="Arial"/>
                <a:cs typeface="Arial"/>
              </a:rPr>
              <a:t>s. They will act as a safety blanket for families and to ensure that the child has the best start in life while supporting the family to build a stable environment as well as a relationship to promote healthy brain development. The importance of partnership is that the child and family get the best care package and support that will help them through their parenting journey . The process of the practitioner concludes of all different professions from midwife at birth ,health visitor after birth who provides a clinical assessment for developmental support which can include pre-natal visits and development milestones for the child which will track and document growth, weight ,speech and language and physical progress from the ages of birth to 2 years. They also provide advice on promoting breastfeeding and baby led weaning ,safe sleep options and advice on oral care and hygiene and all relevant vaccinations. They engage with family empowerment and help and support relationship building while helping parents to adjust to transitioning into parenthood which will also build confidence and emotional </a:t>
            </a:r>
            <a:r>
              <a:rPr lang="en-GB" sz="1200" err="1">
                <a:solidFill>
                  <a:srgbClr val="0A0A0A"/>
                </a:solidFill>
                <a:highlight>
                  <a:srgbClr val="FFFFFF"/>
                </a:highlight>
                <a:latin typeface="Arial"/>
                <a:cs typeface="Arial"/>
              </a:rPr>
              <a:t>attatchments</a:t>
            </a:r>
            <a:r>
              <a:rPr lang="en-GB" sz="1200">
                <a:solidFill>
                  <a:srgbClr val="0A0A0A"/>
                </a:solidFill>
                <a:highlight>
                  <a:srgbClr val="FFFFFF"/>
                </a:highlight>
                <a:latin typeface="Arial"/>
                <a:cs typeface="Arial"/>
              </a:rPr>
              <a:t> between parent and child. Early intervention and safeguarding can help identify early signs of parent mental health issues , domestic abuse, any worries or concerns and other development issues including substance misuse before they reach the crisis point to get them the right support that they can access. The professional practitioner will act as on of several lead professionals that will assess ,support and organize a team around the family "TAF" that will provide a support package as a whole that creates a preventative approach for the need of social care intervention, they will also act as a family advocate to connect the families to the right support services which will include housing needs and financial guidance ,mental health organisations ,speech and language and SEND team along with education ,schools and health that will act as SPOC for everyone involved who are needing early intervention. There are so many factors that can impact on family development such as financial troubles and poverty , homelessness, stress and mental health ,professional practitioners can support all these issues by giving advice and referring them to the relevant support services and supporting the family .The importance of effective partnership working can have a diverse effect on the family as its as of upmost importance that the family have a balanced network where all participants are communicating with each other to give the individuals the best support and care package.</a:t>
            </a:r>
            <a:endParaRPr lang="en-US">
              <a:latin typeface="Arial"/>
              <a:ea typeface="+mn-lt"/>
              <a:cs typeface="Arial"/>
            </a:endParaRPr>
          </a:p>
        </p:txBody>
      </p:sp>
    </p:spTree>
    <p:extLst>
      <p:ext uri="{BB962C8B-B14F-4D97-AF65-F5344CB8AC3E}">
        <p14:creationId xmlns:p14="http://schemas.microsoft.com/office/powerpoint/2010/main" val="1971970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58E7B-BE21-DA62-2626-156867B6C77B}"/>
              </a:ext>
            </a:extLst>
          </p:cNvPr>
          <p:cNvSpPr>
            <a:spLocks noGrp="1"/>
          </p:cNvSpPr>
          <p:nvPr>
            <p:ph type="title"/>
          </p:nvPr>
        </p:nvSpPr>
        <p:spPr>
          <a:xfrm>
            <a:off x="521208" y="978408"/>
            <a:ext cx="11155680" cy="561750"/>
          </a:xfrm>
        </p:spPr>
        <p:txBody>
          <a:bodyPr>
            <a:normAutofit/>
          </a:bodyPr>
          <a:lstStyle/>
          <a:p>
            <a:r>
              <a:rPr lang="en-GB" sz="2800"/>
              <a:t>Challenges</a:t>
            </a:r>
          </a:p>
        </p:txBody>
      </p:sp>
      <p:sp>
        <p:nvSpPr>
          <p:cNvPr id="3" name="Content Placeholder 2">
            <a:extLst>
              <a:ext uri="{FF2B5EF4-FFF2-40B4-BE49-F238E27FC236}">
                <a16:creationId xmlns:a16="http://schemas.microsoft.com/office/drawing/2014/main" id="{F3375741-5182-4446-3710-D6A053ABE868}"/>
              </a:ext>
            </a:extLst>
          </p:cNvPr>
          <p:cNvSpPr>
            <a:spLocks noGrp="1"/>
          </p:cNvSpPr>
          <p:nvPr>
            <p:ph idx="1"/>
          </p:nvPr>
        </p:nvSpPr>
        <p:spPr>
          <a:xfrm>
            <a:off x="611337" y="1546221"/>
            <a:ext cx="7476777" cy="4799715"/>
          </a:xfrm>
        </p:spPr>
        <p:txBody>
          <a:bodyPr vert="horz" lIns="91440" tIns="45720" rIns="91440" bIns="45720" rtlCol="0" anchor="t">
            <a:normAutofit/>
          </a:bodyPr>
          <a:lstStyle/>
          <a:p>
            <a:pPr marL="0" indent="0">
              <a:buNone/>
            </a:pPr>
            <a:r>
              <a:rPr lang="en-GB" dirty="0"/>
              <a:t>Professional practitioners face multiple challenges that directly impact the way they deliver high quality care ,these range from personal wellbeing issues due to the stress of work which will result in being short staffed, the stresses include high workloads leading to emotional exhaustion while balancing work and their personal lives as long hours are required to safeguard children and also pressured environments. They have to try and adapt to new curriculums and keep up with the training of new technologies as the demand of skills and training due to having to maintain paperwork and documentation when there is pressure on companies who do not recruit skilled professionals which results in peer pressure on existing staff. They face burnout from working long hours and problems with communication from colleagues which creates a hostile environment within the workplace .They deal with violence ,abuse and </a:t>
            </a:r>
            <a:r>
              <a:rPr lang="en-GB" dirty="0" err="1"/>
              <a:t>harrasment</a:t>
            </a:r>
            <a:r>
              <a:rPr lang="en-GB" dirty="0"/>
              <a:t> from parents, children ,families and wider community</a:t>
            </a:r>
          </a:p>
        </p:txBody>
      </p:sp>
    </p:spTree>
    <p:extLst>
      <p:ext uri="{BB962C8B-B14F-4D97-AF65-F5344CB8AC3E}">
        <p14:creationId xmlns:p14="http://schemas.microsoft.com/office/powerpoint/2010/main" val="1359618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F7EDB-D2F2-229F-8777-68C4F490967A}"/>
              </a:ext>
            </a:extLst>
          </p:cNvPr>
          <p:cNvSpPr>
            <a:spLocks noGrp="1"/>
          </p:cNvSpPr>
          <p:nvPr>
            <p:ph type="title"/>
          </p:nvPr>
        </p:nvSpPr>
        <p:spPr>
          <a:xfrm>
            <a:off x="521208" y="978408"/>
            <a:ext cx="11155680" cy="47981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CCEEAAE5-C71F-13C6-61E4-5F6169B0998E}"/>
              </a:ext>
            </a:extLst>
          </p:cNvPr>
          <p:cNvSpPr>
            <a:spLocks noGrp="1"/>
          </p:cNvSpPr>
          <p:nvPr>
            <p:ph idx="1"/>
          </p:nvPr>
        </p:nvSpPr>
        <p:spPr/>
        <p:txBody>
          <a:bodyPr vert="horz" lIns="91440" tIns="45720" rIns="91440" bIns="45720" rtlCol="0" anchor="t">
            <a:normAutofit/>
          </a:bodyPr>
          <a:lstStyle/>
          <a:p>
            <a:r>
              <a:rPr lang="en-GB" sz="1200" dirty="0">
                <a:highlight>
                  <a:srgbClr val="FFFFFF"/>
                </a:highlight>
                <a:latin typeface="Aptos"/>
              </a:rPr>
              <a:t>UNICEF/WHO/World Bank Group. Levels and trends in child malnutrition: Key findings of the 2016 edition. New York: UNICEF, 2016.</a:t>
            </a:r>
          </a:p>
          <a:p>
            <a:r>
              <a:rPr lang="en-GB" sz="1200" dirty="0" err="1">
                <a:highlight>
                  <a:srgbClr val="FFFFFF"/>
                </a:highlight>
                <a:latin typeface="Aptos"/>
              </a:rPr>
              <a:t>Karakochuk</a:t>
            </a:r>
            <a:r>
              <a:rPr lang="en-GB" sz="1200" dirty="0">
                <a:highlight>
                  <a:srgbClr val="FFFFFF"/>
                </a:highlight>
                <a:latin typeface="Aptos"/>
              </a:rPr>
              <a:t>, C.D., Whitfield, K.C., Green, T.J., &amp; Kraemer, K. (Eds.). (2017). The Biology of the First 1,000 Days (1st ed.). CRC Press. </a:t>
            </a:r>
            <a:r>
              <a:rPr lang="en-GB" sz="1200" u="sng" dirty="0">
                <a:highlight>
                  <a:srgbClr val="FFFFFF"/>
                </a:highlight>
                <a:latin typeface="Aptos"/>
                <a:hlinkClick r:id="rId2"/>
              </a:rPr>
              <a:t>https://doi.org/10.1201/9781315152950</a:t>
            </a:r>
            <a:endParaRPr lang="en-GB" sz="1200">
              <a:highlight>
                <a:srgbClr val="FFFFFF"/>
              </a:highlight>
              <a:latin typeface="Aptos"/>
            </a:endParaRPr>
          </a:p>
          <a:p>
            <a:r>
              <a:rPr lang="en-GB" sz="1200" u="sng" dirty="0">
                <a:highlight>
                  <a:srgbClr val="FFFFFF"/>
                </a:highlight>
                <a:latin typeface="Aptos"/>
                <a:hlinkClick r:id="rId3"/>
              </a:rPr>
              <a:t>https://youtu.be/o_mCNW4kb6M?si=XoErzPU9FxzR23bN</a:t>
            </a:r>
            <a:endParaRPr lang="en-GB" sz="1200">
              <a:highlight>
                <a:srgbClr val="FFFFFF"/>
              </a:highlight>
              <a:latin typeface="Aptos"/>
            </a:endParaRPr>
          </a:p>
          <a:p>
            <a:r>
              <a:rPr lang="en-GB" sz="1200" u="sng" dirty="0">
                <a:highlight>
                  <a:srgbClr val="FFFFFF"/>
                </a:highlight>
                <a:latin typeface="Arial"/>
                <a:cs typeface="Arial"/>
                <a:hlinkClick r:id="rId4"/>
              </a:rPr>
              <a:t>https://www.allnaturaladvantage.com.au/the-critical-first-1000-days-of-a-childs-development/</a:t>
            </a:r>
          </a:p>
          <a:p>
            <a:r>
              <a:rPr lang="en-GB" sz="1200" dirty="0">
                <a:highlight>
                  <a:srgbClr val="FFFFFF"/>
                </a:highlight>
                <a:latin typeface="Aptos"/>
                <a:cs typeface="Arial"/>
              </a:rPr>
              <a:t>6WHO Multicentre Growth Reference Study Group. WHO Child Growth Standards: Length/height-for-age, weight-for-age, weight-for-length, weight-for-height and body mass index-for-age: Methods and development. Geneva: World Health Organization; 2006.</a:t>
            </a:r>
          </a:p>
          <a:p>
            <a:r>
              <a:rPr lang="en-GB" sz="1200" err="1">
                <a:highlight>
                  <a:srgbClr val="FFFFFF"/>
                </a:highlight>
                <a:latin typeface="Aptos"/>
                <a:cs typeface="Arial"/>
              </a:rPr>
              <a:t>Karakochuk</a:t>
            </a:r>
            <a:r>
              <a:rPr lang="en-GB" sz="1200" dirty="0">
                <a:highlight>
                  <a:srgbClr val="FFFFFF"/>
                </a:highlight>
                <a:latin typeface="Aptos"/>
                <a:cs typeface="Arial"/>
              </a:rPr>
              <a:t>, C.D., Whitfield, K.C., Green, T.J., &amp; Kraemer, K. (Eds.). (2017). The Biology of the First 1,000 Days (1st ed.). CRC Press. </a:t>
            </a:r>
            <a:r>
              <a:rPr lang="en-GB" sz="1200" u="sng" dirty="0">
                <a:highlight>
                  <a:srgbClr val="FFFFFF"/>
                </a:highlight>
                <a:latin typeface="Aptos"/>
                <a:cs typeface="Arial"/>
                <a:hlinkClick r:id="rId2"/>
              </a:rPr>
              <a:t>https://doi.org/10.1201/9781315152950</a:t>
            </a:r>
          </a:p>
          <a:p>
            <a:r>
              <a:rPr lang="en-GB" sz="1200" dirty="0">
                <a:highlight>
                  <a:srgbClr val="FFFFFF"/>
                </a:highlight>
                <a:latin typeface="Aptos"/>
                <a:cs typeface="Arial"/>
              </a:rPr>
              <a:t>Sources: Food and Agriculture Organization (FAO), Human energy requirements: Report of a joint FAO/WHO/UNU Expert Consultation, Food and Nutrition Technical Report Series, Rome: Food and Agriculture Organization, 2001; Butte NF, King JC, Public Health </a:t>
            </a:r>
            <a:r>
              <a:rPr lang="en-GB" sz="1200" dirty="0" err="1">
                <a:highlight>
                  <a:srgbClr val="FFFFFF"/>
                </a:highlight>
                <a:latin typeface="Aptos"/>
                <a:cs typeface="Arial"/>
              </a:rPr>
              <a:t>Nutr</a:t>
            </a:r>
            <a:r>
              <a:rPr lang="en-GB" sz="1200" dirty="0">
                <a:highlight>
                  <a:srgbClr val="FFFFFF"/>
                </a:highlight>
                <a:latin typeface="Aptos"/>
                <a:cs typeface="Arial"/>
              </a:rPr>
              <a:t> 2005, 8(7A):1010–27; Institute of Medicine (IOM), National Research Council (NRC), Weight gain during pregnancy: </a:t>
            </a:r>
            <a:r>
              <a:rPr lang="en-GB" sz="1200" dirty="0" err="1">
                <a:highlight>
                  <a:srgbClr val="FFFFFF"/>
                </a:highlight>
                <a:latin typeface="Aptos"/>
                <a:cs typeface="Arial"/>
              </a:rPr>
              <a:t>Reexamining</a:t>
            </a:r>
            <a:r>
              <a:rPr lang="en-GB" sz="1200" dirty="0">
                <a:highlight>
                  <a:srgbClr val="FFFFFF"/>
                </a:highlight>
                <a:latin typeface="Aptos"/>
                <a:cs typeface="Arial"/>
              </a:rPr>
              <a:t> the guidelines, Rasmussen KM, </a:t>
            </a:r>
            <a:r>
              <a:rPr lang="en-GB" sz="1200" dirty="0" err="1">
                <a:highlight>
                  <a:srgbClr val="FFFFFF"/>
                </a:highlight>
                <a:latin typeface="Aptos"/>
                <a:cs typeface="Arial"/>
              </a:rPr>
              <a:t>Yaktine</a:t>
            </a:r>
            <a:r>
              <a:rPr lang="en-GB" sz="1200" dirty="0">
                <a:highlight>
                  <a:srgbClr val="FFFFFF"/>
                </a:highlight>
                <a:latin typeface="Aptos"/>
                <a:cs typeface="Arial"/>
              </a:rPr>
              <a:t> AL, eds., Washington, DC: National Academies Pre</a:t>
            </a:r>
          </a:p>
        </p:txBody>
      </p:sp>
    </p:spTree>
    <p:extLst>
      <p:ext uri="{BB962C8B-B14F-4D97-AF65-F5344CB8AC3E}">
        <p14:creationId xmlns:p14="http://schemas.microsoft.com/office/powerpoint/2010/main" val="23194324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GestaltVTI</vt:lpstr>
      <vt:lpstr>The first 1000 days!</vt:lpstr>
      <vt:lpstr>Slide 1</vt:lpstr>
      <vt:lpstr>Care Giving</vt:lpstr>
      <vt:lpstr>Professional partnerships</vt:lpstr>
      <vt:lpstr>Challenges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101</cp:revision>
  <dcterms:created xsi:type="dcterms:W3CDTF">2026-01-13T21:34:47Z</dcterms:created>
  <dcterms:modified xsi:type="dcterms:W3CDTF">2026-01-18T23:45:59Z</dcterms:modified>
</cp:coreProperties>
</file>