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65"/>
  </p:notesMasterIdLst>
  <p:sldIdLst>
    <p:sldId id="320" r:id="rId2"/>
    <p:sldId id="321" r:id="rId3"/>
    <p:sldId id="322" r:id="rId4"/>
    <p:sldId id="278" r:id="rId5"/>
    <p:sldId id="279" r:id="rId6"/>
    <p:sldId id="281" r:id="rId7"/>
    <p:sldId id="282" r:id="rId8"/>
    <p:sldId id="283" r:id="rId9"/>
    <p:sldId id="319" r:id="rId10"/>
    <p:sldId id="326" r:id="rId11"/>
    <p:sldId id="257" r:id="rId12"/>
    <p:sldId id="325" r:id="rId13"/>
    <p:sldId id="324" r:id="rId14"/>
    <p:sldId id="258" r:id="rId15"/>
    <p:sldId id="260" r:id="rId16"/>
    <p:sldId id="327" r:id="rId17"/>
    <p:sldId id="291" r:id="rId18"/>
    <p:sldId id="328" r:id="rId19"/>
    <p:sldId id="267" r:id="rId20"/>
    <p:sldId id="329" r:id="rId21"/>
    <p:sldId id="261" r:id="rId22"/>
    <p:sldId id="330" r:id="rId23"/>
    <p:sldId id="262" r:id="rId24"/>
    <p:sldId id="331" r:id="rId25"/>
    <p:sldId id="264" r:id="rId26"/>
    <p:sldId id="292" r:id="rId27"/>
    <p:sldId id="332" r:id="rId28"/>
    <p:sldId id="265" r:id="rId29"/>
    <p:sldId id="333" r:id="rId30"/>
    <p:sldId id="266" r:id="rId31"/>
    <p:sldId id="334" r:id="rId32"/>
    <p:sldId id="268" r:id="rId33"/>
    <p:sldId id="311" r:id="rId34"/>
    <p:sldId id="335" r:id="rId35"/>
    <p:sldId id="272" r:id="rId36"/>
    <p:sldId id="315" r:id="rId37"/>
    <p:sldId id="316" r:id="rId38"/>
    <p:sldId id="285" r:id="rId39"/>
    <p:sldId id="286" r:id="rId40"/>
    <p:sldId id="310" r:id="rId41"/>
    <p:sldId id="295" r:id="rId42"/>
    <p:sldId id="296" r:id="rId43"/>
    <p:sldId id="297" r:id="rId44"/>
    <p:sldId id="308" r:id="rId45"/>
    <p:sldId id="312" r:id="rId46"/>
    <p:sldId id="313" r:id="rId47"/>
    <p:sldId id="306" r:id="rId48"/>
    <p:sldId id="307" r:id="rId49"/>
    <p:sldId id="317" r:id="rId50"/>
    <p:sldId id="318" r:id="rId51"/>
    <p:sldId id="336" r:id="rId52"/>
    <p:sldId id="314" r:id="rId53"/>
    <p:sldId id="337" r:id="rId54"/>
    <p:sldId id="301" r:id="rId55"/>
    <p:sldId id="299" r:id="rId56"/>
    <p:sldId id="300" r:id="rId57"/>
    <p:sldId id="289" r:id="rId58"/>
    <p:sldId id="290" r:id="rId59"/>
    <p:sldId id="273" r:id="rId60"/>
    <p:sldId id="288" r:id="rId61"/>
    <p:sldId id="309" r:id="rId62"/>
    <p:sldId id="323" r:id="rId63"/>
    <p:sldId id="277" r:id="rId6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77" autoAdjust="0"/>
    <p:restoredTop sz="94563" autoAdjust="0"/>
  </p:normalViewPr>
  <p:slideViewPr>
    <p:cSldViewPr>
      <p:cViewPr varScale="1">
        <p:scale>
          <a:sx n="99" d="100"/>
          <a:sy n="99" d="100"/>
        </p:scale>
        <p:origin x="552" y="48"/>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2.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5270554-DF18-4086-8094-44B579A1B856}" type="datetimeFigureOut">
              <a:rPr lang="en-GB" smtClean="0"/>
              <a:pPr/>
              <a:t>09/09/2020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6280A3A-8D0E-493B-B972-FAED74BF52A6}" type="slidenum">
              <a:rPr lang="en-GB" smtClean="0"/>
              <a:pPr/>
              <a:t>‹#›</a:t>
            </a:fld>
            <a:endParaRPr lang="en-GB"/>
          </a:p>
        </p:txBody>
      </p:sp>
    </p:spTree>
    <p:extLst>
      <p:ext uri="{BB962C8B-B14F-4D97-AF65-F5344CB8AC3E}">
        <p14:creationId xmlns:p14="http://schemas.microsoft.com/office/powerpoint/2010/main" val="14058378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www.suttontrust.com/researcharchive/great-teaching/" TargetMode="External"/><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6280A3A-8D0E-493B-B972-FAED74BF52A6}" type="slidenum">
              <a:rPr lang="en-GB" smtClean="0"/>
              <a:pPr/>
              <a:t>10</a:t>
            </a:fld>
            <a:endParaRPr lang="en-GB"/>
          </a:p>
        </p:txBody>
      </p:sp>
    </p:spTree>
    <p:extLst>
      <p:ext uri="{BB962C8B-B14F-4D97-AF65-F5344CB8AC3E}">
        <p14:creationId xmlns:p14="http://schemas.microsoft.com/office/powerpoint/2010/main" val="1000456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fld id="{EB2C7A9B-1982-430B-A62D-E95D8A12A31D}" type="slidenum">
              <a:rPr lang="en-GB" smtClean="0"/>
              <a:pPr/>
              <a:t>15</a:t>
            </a:fld>
            <a:endParaRPr lang="en-GB" smtClean="0"/>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p:spPr>
        <p:txBody>
          <a:bodyPr/>
          <a:lstStyle/>
          <a:p>
            <a:pPr eaLnBrk="1" hangingPunct="1">
              <a:lnSpc>
                <a:spcPct val="80000"/>
              </a:lnSpc>
            </a:pPr>
            <a:endParaRPr lang="en-GB" sz="1000" dirty="0" smtClean="0"/>
          </a:p>
          <a:p>
            <a:pPr eaLnBrk="1" hangingPunct="1">
              <a:lnSpc>
                <a:spcPct val="80000"/>
              </a:lnSpc>
            </a:pPr>
            <a:endParaRPr lang="en-GB" sz="1000" dirty="0" smtClean="0"/>
          </a:p>
          <a:p>
            <a:pPr eaLnBrk="1" hangingPunct="1">
              <a:lnSpc>
                <a:spcPct val="80000"/>
              </a:lnSpc>
            </a:pPr>
            <a:r>
              <a:rPr lang="en-GB" sz="1000" dirty="0" smtClean="0"/>
              <a:t>‘catch them being good’. The ideas is that the teacher rewards the child when they demonstrate desired behaviour and IGNORE undesirable behaviour (because a reprimand can be seen as a reward by the child – any attention is better than no attention at all….)</a:t>
            </a:r>
          </a:p>
          <a:p>
            <a:pPr eaLnBrk="1" hangingPunct="1">
              <a:lnSpc>
                <a:spcPct val="80000"/>
              </a:lnSpc>
            </a:pPr>
            <a:endParaRPr lang="en-GB" sz="1000" dirty="0" smtClean="0"/>
          </a:p>
          <a:p>
            <a:pPr eaLnBrk="1" hangingPunct="1">
              <a:lnSpc>
                <a:spcPct val="80000"/>
              </a:lnSpc>
            </a:pPr>
            <a:r>
              <a:rPr lang="en-GB" sz="1000" dirty="0" smtClean="0"/>
              <a:t>Also reward from peers (jeering, encouragement, acceptance, respect) for undesirable behaviour may outweigh the teacher’s reward… </a:t>
            </a:r>
          </a:p>
          <a:p>
            <a:pPr eaLnBrk="1" hangingPunct="1">
              <a:lnSpc>
                <a:spcPct val="80000"/>
              </a:lnSpc>
            </a:pPr>
            <a:endParaRPr lang="en-GB" sz="1000" dirty="0" smtClean="0"/>
          </a:p>
          <a:p>
            <a:pPr eaLnBrk="1" hangingPunct="1">
              <a:lnSpc>
                <a:spcPct val="80000"/>
              </a:lnSpc>
            </a:pPr>
            <a:r>
              <a:rPr lang="en-GB" sz="1000" dirty="0" smtClean="0"/>
              <a:t>Has anyone seen anything in practice that conforms to this type of approach to learning or behaviour management? The ‘super-nanny’ strategies tend to rely on this kind of approach – clear communication of rewards and sanctions, follow though and repetition.</a:t>
            </a:r>
          </a:p>
          <a:p>
            <a:pPr eaLnBrk="1" hangingPunct="1">
              <a:lnSpc>
                <a:spcPct val="80000"/>
              </a:lnSpc>
            </a:pPr>
            <a:r>
              <a:rPr lang="en-GB" sz="1000" dirty="0" smtClean="0"/>
              <a:t>The success that ‘super-nanny’ appears have suggests that such approaches can be positive and effective. Similarly the response of (most) children to rewards – at an early age especially.</a:t>
            </a:r>
          </a:p>
          <a:p>
            <a:pPr eaLnBrk="1" hangingPunct="1">
              <a:lnSpc>
                <a:spcPct val="80000"/>
              </a:lnSpc>
            </a:pPr>
            <a:endParaRPr lang="en-GB" sz="1000" dirty="0" smtClean="0"/>
          </a:p>
          <a:p>
            <a:pPr eaLnBrk="1" hangingPunct="1">
              <a:lnSpc>
                <a:spcPct val="80000"/>
              </a:lnSpc>
            </a:pPr>
            <a:r>
              <a:rPr lang="en-GB" sz="1000" dirty="0" smtClean="0"/>
              <a:t>But there are other aspects of learning that may be less well supported by such approaches… (what image of learning are we presenting by such approaches?)  </a:t>
            </a:r>
          </a:p>
        </p:txBody>
      </p:sp>
    </p:spTree>
    <p:extLst>
      <p:ext uri="{BB962C8B-B14F-4D97-AF65-F5344CB8AC3E}">
        <p14:creationId xmlns:p14="http://schemas.microsoft.com/office/powerpoint/2010/main" val="5605764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fld id="{EB2C7A9B-1982-430B-A62D-E95D8A12A31D}" type="slidenum">
              <a:rPr lang="en-GB" smtClean="0"/>
              <a:pPr/>
              <a:t>16</a:t>
            </a:fld>
            <a:endParaRPr lang="en-GB" smtClean="0"/>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p:spPr>
        <p:txBody>
          <a:bodyPr/>
          <a:lstStyle/>
          <a:p>
            <a:pPr eaLnBrk="1" hangingPunct="1">
              <a:lnSpc>
                <a:spcPct val="80000"/>
              </a:lnSpc>
            </a:pPr>
            <a:endParaRPr lang="en-GB" sz="1000" dirty="0" smtClean="0"/>
          </a:p>
          <a:p>
            <a:pPr eaLnBrk="1" hangingPunct="1">
              <a:lnSpc>
                <a:spcPct val="80000"/>
              </a:lnSpc>
            </a:pPr>
            <a:endParaRPr lang="en-GB" sz="1000" dirty="0" smtClean="0"/>
          </a:p>
          <a:p>
            <a:pPr eaLnBrk="1" hangingPunct="1">
              <a:lnSpc>
                <a:spcPct val="80000"/>
              </a:lnSpc>
            </a:pPr>
            <a:r>
              <a:rPr lang="en-GB" sz="1000" dirty="0" smtClean="0"/>
              <a:t>‘catch them being good’. The ideas is that the teacher rewards the child when they demonstrate desired behaviour and IGNORE undesirable behaviour (because a reprimand can be seen as a reward by the child – any attention is better than no attention at all….)</a:t>
            </a:r>
          </a:p>
          <a:p>
            <a:pPr eaLnBrk="1" hangingPunct="1">
              <a:lnSpc>
                <a:spcPct val="80000"/>
              </a:lnSpc>
            </a:pPr>
            <a:endParaRPr lang="en-GB" sz="1000" dirty="0" smtClean="0"/>
          </a:p>
          <a:p>
            <a:pPr eaLnBrk="1" hangingPunct="1">
              <a:lnSpc>
                <a:spcPct val="80000"/>
              </a:lnSpc>
            </a:pPr>
            <a:r>
              <a:rPr lang="en-GB" sz="1000" dirty="0" smtClean="0"/>
              <a:t>Also reward from peers (jeering, encouragement, acceptance, respect) for undesirable behaviour may outweigh the teacher’s reward… </a:t>
            </a:r>
          </a:p>
          <a:p>
            <a:pPr eaLnBrk="1" hangingPunct="1">
              <a:lnSpc>
                <a:spcPct val="80000"/>
              </a:lnSpc>
            </a:pPr>
            <a:endParaRPr lang="en-GB" sz="1000" dirty="0" smtClean="0"/>
          </a:p>
          <a:p>
            <a:pPr eaLnBrk="1" hangingPunct="1">
              <a:lnSpc>
                <a:spcPct val="80000"/>
              </a:lnSpc>
            </a:pPr>
            <a:r>
              <a:rPr lang="en-GB" sz="1000" dirty="0" smtClean="0"/>
              <a:t>Has anyone seen anything in practice that conforms to this type of approach to learning or behaviour management? The ‘super-nanny’ strategies tend to rely on this kind of approach – clear communication of rewards and sanctions, follow though and repetition.</a:t>
            </a:r>
          </a:p>
          <a:p>
            <a:pPr eaLnBrk="1" hangingPunct="1">
              <a:lnSpc>
                <a:spcPct val="80000"/>
              </a:lnSpc>
            </a:pPr>
            <a:r>
              <a:rPr lang="en-GB" sz="1000" dirty="0" smtClean="0"/>
              <a:t>The success that ‘super-nanny’ appears have suggests that such approaches can be positive and effective. Similarly the response of (most) children to rewards – at an early age especially.</a:t>
            </a:r>
          </a:p>
          <a:p>
            <a:pPr eaLnBrk="1" hangingPunct="1">
              <a:lnSpc>
                <a:spcPct val="80000"/>
              </a:lnSpc>
            </a:pPr>
            <a:endParaRPr lang="en-GB" sz="1000" dirty="0" smtClean="0"/>
          </a:p>
          <a:p>
            <a:pPr eaLnBrk="1" hangingPunct="1">
              <a:lnSpc>
                <a:spcPct val="80000"/>
              </a:lnSpc>
            </a:pPr>
            <a:r>
              <a:rPr lang="en-GB" sz="1000" dirty="0" smtClean="0"/>
              <a:t>But there are other aspects of learning that may be less well supported by such approaches… (what image of learning are we presenting by such approaches?)  </a:t>
            </a:r>
          </a:p>
        </p:txBody>
      </p:sp>
    </p:spTree>
    <p:extLst>
      <p:ext uri="{BB962C8B-B14F-4D97-AF65-F5344CB8AC3E}">
        <p14:creationId xmlns:p14="http://schemas.microsoft.com/office/powerpoint/2010/main" val="5605764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6280A3A-8D0E-493B-B972-FAED74BF52A6}" type="slidenum">
              <a:rPr lang="en-GB" smtClean="0"/>
              <a:pPr/>
              <a:t>18</a:t>
            </a:fld>
            <a:endParaRPr lang="en-GB"/>
          </a:p>
        </p:txBody>
      </p:sp>
    </p:spTree>
    <p:extLst>
      <p:ext uri="{BB962C8B-B14F-4D97-AF65-F5344CB8AC3E}">
        <p14:creationId xmlns:p14="http://schemas.microsoft.com/office/powerpoint/2010/main" val="19251571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noTextEdit="1"/>
          </p:cNvSpPr>
          <p:nvPr>
            <p:ph type="sldImg"/>
          </p:nvPr>
        </p:nvSpPr>
        <p:spPr>
          <a:ln/>
        </p:spPr>
      </p:sp>
      <p:sp>
        <p:nvSpPr>
          <p:cNvPr id="798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err="1" smtClean="0"/>
              <a:t>Behaviourism</a:t>
            </a:r>
            <a:r>
              <a:rPr lang="en-US" altLang="en-US" dirty="0" smtClean="0"/>
              <a:t> was dominant</a:t>
            </a:r>
            <a:r>
              <a:rPr lang="en-US" altLang="en-US" baseline="0" dirty="0" smtClean="0"/>
              <a:t> for almost 50 years! </a:t>
            </a:r>
            <a:endParaRPr lang="en-US" altLang="en-US" dirty="0" smtClean="0"/>
          </a:p>
        </p:txBody>
      </p:sp>
      <p:sp>
        <p:nvSpPr>
          <p:cNvPr id="798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ahoma" pitchFamily="34" charset="0"/>
                <a:cs typeface="Arial" charset="0"/>
              </a:defRPr>
            </a:lvl1pPr>
            <a:lvl2pPr marL="739458" indent="-284407" eaLnBrk="0" hangingPunct="0">
              <a:defRPr>
                <a:solidFill>
                  <a:schemeClr val="tx1"/>
                </a:solidFill>
                <a:latin typeface="Tahoma" pitchFamily="34" charset="0"/>
                <a:cs typeface="Arial" charset="0"/>
              </a:defRPr>
            </a:lvl2pPr>
            <a:lvl3pPr marL="1137628" indent="-227526" eaLnBrk="0" hangingPunct="0">
              <a:defRPr>
                <a:solidFill>
                  <a:schemeClr val="tx1"/>
                </a:solidFill>
                <a:latin typeface="Tahoma" pitchFamily="34" charset="0"/>
                <a:cs typeface="Arial" charset="0"/>
              </a:defRPr>
            </a:lvl3pPr>
            <a:lvl4pPr marL="1592679" indent="-227526" eaLnBrk="0" hangingPunct="0">
              <a:defRPr>
                <a:solidFill>
                  <a:schemeClr val="tx1"/>
                </a:solidFill>
                <a:latin typeface="Tahoma" pitchFamily="34" charset="0"/>
                <a:cs typeface="Arial" charset="0"/>
              </a:defRPr>
            </a:lvl4pPr>
            <a:lvl5pPr marL="2047730" indent="-227526" eaLnBrk="0" hangingPunct="0">
              <a:defRPr>
                <a:solidFill>
                  <a:schemeClr val="tx1"/>
                </a:solidFill>
                <a:latin typeface="Tahoma" pitchFamily="34" charset="0"/>
                <a:cs typeface="Arial" charset="0"/>
              </a:defRPr>
            </a:lvl5pPr>
            <a:lvl6pPr marL="2502781" indent="-227526" eaLnBrk="0" fontAlgn="base" hangingPunct="0">
              <a:spcBef>
                <a:spcPct val="0"/>
              </a:spcBef>
              <a:spcAft>
                <a:spcPct val="0"/>
              </a:spcAft>
              <a:defRPr>
                <a:solidFill>
                  <a:schemeClr val="tx1"/>
                </a:solidFill>
                <a:latin typeface="Tahoma" pitchFamily="34" charset="0"/>
                <a:cs typeface="Arial" charset="0"/>
              </a:defRPr>
            </a:lvl6pPr>
            <a:lvl7pPr marL="2957833" indent="-227526" eaLnBrk="0" fontAlgn="base" hangingPunct="0">
              <a:spcBef>
                <a:spcPct val="0"/>
              </a:spcBef>
              <a:spcAft>
                <a:spcPct val="0"/>
              </a:spcAft>
              <a:defRPr>
                <a:solidFill>
                  <a:schemeClr val="tx1"/>
                </a:solidFill>
                <a:latin typeface="Tahoma" pitchFamily="34" charset="0"/>
                <a:cs typeface="Arial" charset="0"/>
              </a:defRPr>
            </a:lvl7pPr>
            <a:lvl8pPr marL="3412884" indent="-227526" eaLnBrk="0" fontAlgn="base" hangingPunct="0">
              <a:spcBef>
                <a:spcPct val="0"/>
              </a:spcBef>
              <a:spcAft>
                <a:spcPct val="0"/>
              </a:spcAft>
              <a:defRPr>
                <a:solidFill>
                  <a:schemeClr val="tx1"/>
                </a:solidFill>
                <a:latin typeface="Tahoma" pitchFamily="34" charset="0"/>
                <a:cs typeface="Arial" charset="0"/>
              </a:defRPr>
            </a:lvl8pPr>
            <a:lvl9pPr marL="3867935" indent="-227526" eaLnBrk="0" fontAlgn="base" hangingPunct="0">
              <a:spcBef>
                <a:spcPct val="0"/>
              </a:spcBef>
              <a:spcAft>
                <a:spcPct val="0"/>
              </a:spcAft>
              <a:defRPr>
                <a:solidFill>
                  <a:schemeClr val="tx1"/>
                </a:solidFill>
                <a:latin typeface="Tahoma" pitchFamily="34" charset="0"/>
                <a:cs typeface="Arial" charset="0"/>
              </a:defRPr>
            </a:lvl9pPr>
          </a:lstStyle>
          <a:p>
            <a:pPr eaLnBrk="1" hangingPunct="1"/>
            <a:fld id="{BDB0D6D2-8643-495E-9610-88704DD998D4}" type="slidenum">
              <a:rPr lang="en-GB" altLang="en-US" smtClean="0">
                <a:latin typeface="Arial" charset="0"/>
              </a:rPr>
              <a:pPr eaLnBrk="1" hangingPunct="1"/>
              <a:t>20</a:t>
            </a:fld>
            <a:endParaRPr lang="en-GB" altLang="en-US" smtClean="0">
              <a:latin typeface="Arial" charset="0"/>
            </a:endParaRPr>
          </a:p>
        </p:txBody>
      </p:sp>
    </p:spTree>
    <p:extLst>
      <p:ext uri="{BB962C8B-B14F-4D97-AF65-F5344CB8AC3E}">
        <p14:creationId xmlns:p14="http://schemas.microsoft.com/office/powerpoint/2010/main" val="6099997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noTextEdit="1"/>
          </p:cNvSpPr>
          <p:nvPr>
            <p:ph type="sldImg"/>
          </p:nvPr>
        </p:nvSpPr>
        <p:spPr>
          <a:ln/>
        </p:spPr>
      </p:sp>
      <p:sp>
        <p:nvSpPr>
          <p:cNvPr id="798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err="1" smtClean="0"/>
              <a:t>Behaviourism</a:t>
            </a:r>
            <a:r>
              <a:rPr lang="en-US" altLang="en-US" dirty="0" smtClean="0"/>
              <a:t> was dominant</a:t>
            </a:r>
            <a:r>
              <a:rPr lang="en-US" altLang="en-US" baseline="0" dirty="0" smtClean="0"/>
              <a:t> for almost 50 years! </a:t>
            </a:r>
            <a:endParaRPr lang="en-US" altLang="en-US" dirty="0" smtClean="0"/>
          </a:p>
        </p:txBody>
      </p:sp>
      <p:sp>
        <p:nvSpPr>
          <p:cNvPr id="798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fld id="{BDB0D6D2-8643-495E-9610-88704DD998D4}" type="slidenum">
              <a:rPr lang="en-GB" altLang="en-US" smtClean="0">
                <a:latin typeface="Arial" charset="0"/>
              </a:rPr>
              <a:pPr eaLnBrk="1" hangingPunct="1"/>
              <a:t>21</a:t>
            </a:fld>
            <a:endParaRPr lang="en-GB" altLang="en-US" smtClean="0">
              <a:latin typeface="Arial" charset="0"/>
            </a:endParaRPr>
          </a:p>
        </p:txBody>
      </p:sp>
    </p:spTree>
    <p:extLst>
      <p:ext uri="{BB962C8B-B14F-4D97-AF65-F5344CB8AC3E}">
        <p14:creationId xmlns:p14="http://schemas.microsoft.com/office/powerpoint/2010/main" val="14593896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p>
            <a:fld id="{D2BE2A6A-626C-43C9-A935-232291624AA5}" type="slidenum">
              <a:rPr lang="en-GB" smtClean="0"/>
              <a:pPr/>
              <a:t>22</a:t>
            </a:fld>
            <a:endParaRPr lang="en-GB" smtClean="0"/>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p:spPr>
        <p:txBody>
          <a:bodyPr/>
          <a:lstStyle/>
          <a:p>
            <a:pPr eaLnBrk="1" hangingPunct="1"/>
            <a:r>
              <a:rPr lang="en-GB" dirty="0" smtClean="0"/>
              <a:t>Individual engagement with his/her surroundings</a:t>
            </a:r>
          </a:p>
          <a:p>
            <a:pPr eaLnBrk="1" hangingPunct="1"/>
            <a:endParaRPr lang="en-GB" dirty="0" smtClean="0"/>
          </a:p>
          <a:p>
            <a:pPr eaLnBrk="1" hangingPunct="1"/>
            <a:r>
              <a:rPr lang="en-GB" dirty="0" smtClean="0"/>
              <a:t>The child in the cot, the sand pit, on the beach, in the bath…. exploring teething rings, keys toys – mouthing, touching, grasping, then onto pouring, making bubbles, emptying, filling ….</a:t>
            </a:r>
          </a:p>
        </p:txBody>
      </p:sp>
    </p:spTree>
    <p:extLst>
      <p:ext uri="{BB962C8B-B14F-4D97-AF65-F5344CB8AC3E}">
        <p14:creationId xmlns:p14="http://schemas.microsoft.com/office/powerpoint/2010/main" val="16511728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p>
            <a:fld id="{D2BE2A6A-626C-43C9-A935-232291624AA5}" type="slidenum">
              <a:rPr lang="en-GB" smtClean="0"/>
              <a:pPr/>
              <a:t>23</a:t>
            </a:fld>
            <a:endParaRPr lang="en-GB" smtClean="0"/>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p:spPr>
        <p:txBody>
          <a:bodyPr/>
          <a:lstStyle/>
          <a:p>
            <a:pPr eaLnBrk="1" hangingPunct="1"/>
            <a:r>
              <a:rPr lang="en-GB" dirty="0" smtClean="0"/>
              <a:t>Individual engagement with his/her surroundings</a:t>
            </a:r>
          </a:p>
          <a:p>
            <a:pPr eaLnBrk="1" hangingPunct="1"/>
            <a:endParaRPr lang="en-GB" dirty="0" smtClean="0"/>
          </a:p>
          <a:p>
            <a:pPr eaLnBrk="1" hangingPunct="1"/>
            <a:r>
              <a:rPr lang="en-GB" dirty="0" smtClean="0"/>
              <a:t>The child in the cot, the sand pit, on the beach, in the bath…. exploring teething rings, keys toys – mouthing, touching, grasping, then onto pouring, making bubbles, emptying, filling ….</a:t>
            </a:r>
          </a:p>
        </p:txBody>
      </p:sp>
    </p:spTree>
    <p:extLst>
      <p:ext uri="{BB962C8B-B14F-4D97-AF65-F5344CB8AC3E}">
        <p14:creationId xmlns:p14="http://schemas.microsoft.com/office/powerpoint/2010/main" val="16511728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6280A3A-8D0E-493B-B972-FAED74BF52A6}" type="slidenum">
              <a:rPr lang="en-GB" smtClean="0"/>
              <a:pPr/>
              <a:t>24</a:t>
            </a:fld>
            <a:endParaRPr lang="en-GB"/>
          </a:p>
        </p:txBody>
      </p:sp>
    </p:spTree>
    <p:extLst>
      <p:ext uri="{BB962C8B-B14F-4D97-AF65-F5344CB8AC3E}">
        <p14:creationId xmlns:p14="http://schemas.microsoft.com/office/powerpoint/2010/main" val="25353043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p:spPr>
        <p:txBody>
          <a:bodyPr/>
          <a:lstStyle/>
          <a:p>
            <a:fld id="{317079CB-BEC6-46E6-AED3-54FD75C18CE7}" type="slidenum">
              <a:rPr lang="en-GB" smtClean="0"/>
              <a:pPr/>
              <a:t>27</a:t>
            </a:fld>
            <a:endParaRPr lang="en-GB" smtClean="0"/>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a:ln/>
        </p:spPr>
        <p:txBody>
          <a:bodyPr/>
          <a:lstStyle/>
          <a:p>
            <a:pPr eaLnBrk="1" hangingPunct="1"/>
            <a:r>
              <a:rPr lang="en-GB" dirty="0" smtClean="0"/>
              <a:t>Did not see the individual as a lone learner but as a part of the group </a:t>
            </a:r>
          </a:p>
          <a:p>
            <a:pPr eaLnBrk="1" hangingPunct="1"/>
            <a:endParaRPr lang="en-GB" dirty="0" smtClean="0"/>
          </a:p>
          <a:p>
            <a:pPr eaLnBrk="1" hangingPunct="1"/>
            <a:r>
              <a:rPr lang="en-GB" dirty="0" smtClean="0"/>
              <a:t>This initially sounds very similar to the ideas of constructivists but the essential role of others and communication is the key to the difference. </a:t>
            </a:r>
          </a:p>
        </p:txBody>
      </p:sp>
    </p:spTree>
    <p:extLst>
      <p:ext uri="{BB962C8B-B14F-4D97-AF65-F5344CB8AC3E}">
        <p14:creationId xmlns:p14="http://schemas.microsoft.com/office/powerpoint/2010/main" val="7920298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p:spPr>
        <p:txBody>
          <a:bodyPr/>
          <a:lstStyle/>
          <a:p>
            <a:fld id="{317079CB-BEC6-46E6-AED3-54FD75C18CE7}" type="slidenum">
              <a:rPr lang="en-GB" smtClean="0"/>
              <a:pPr/>
              <a:t>28</a:t>
            </a:fld>
            <a:endParaRPr lang="en-GB" smtClean="0"/>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a:ln/>
        </p:spPr>
        <p:txBody>
          <a:bodyPr/>
          <a:lstStyle/>
          <a:p>
            <a:pPr eaLnBrk="1" hangingPunct="1"/>
            <a:r>
              <a:rPr lang="en-GB" dirty="0" smtClean="0"/>
              <a:t>Did not see the individual as a lone learner but as a part of the group </a:t>
            </a:r>
          </a:p>
          <a:p>
            <a:pPr eaLnBrk="1" hangingPunct="1"/>
            <a:endParaRPr lang="en-GB" dirty="0" smtClean="0"/>
          </a:p>
          <a:p>
            <a:pPr eaLnBrk="1" hangingPunct="1"/>
            <a:r>
              <a:rPr lang="en-GB" dirty="0" smtClean="0"/>
              <a:t>This initially sounds very similar to the ideas of constructivists but the essential role of others and communication is the key to the difference. </a:t>
            </a:r>
          </a:p>
        </p:txBody>
      </p:sp>
    </p:spTree>
    <p:extLst>
      <p:ext uri="{BB962C8B-B14F-4D97-AF65-F5344CB8AC3E}">
        <p14:creationId xmlns:p14="http://schemas.microsoft.com/office/powerpoint/2010/main" val="7920298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cs typeface="Arial" charset="0"/>
              </a:defRPr>
            </a:lvl1pPr>
            <a:lvl2pPr marL="739458" indent="-284407" eaLnBrk="0" hangingPunct="0">
              <a:spcBef>
                <a:spcPct val="30000"/>
              </a:spcBef>
              <a:defRPr sz="1200">
                <a:solidFill>
                  <a:schemeClr val="tx1"/>
                </a:solidFill>
                <a:latin typeface="Arial" charset="0"/>
                <a:cs typeface="Arial" charset="0"/>
              </a:defRPr>
            </a:lvl2pPr>
            <a:lvl3pPr marL="1137628" indent="-227526" eaLnBrk="0" hangingPunct="0">
              <a:spcBef>
                <a:spcPct val="30000"/>
              </a:spcBef>
              <a:defRPr sz="1200">
                <a:solidFill>
                  <a:schemeClr val="tx1"/>
                </a:solidFill>
                <a:latin typeface="Arial" charset="0"/>
                <a:cs typeface="Arial" charset="0"/>
              </a:defRPr>
            </a:lvl3pPr>
            <a:lvl4pPr marL="1592679" indent="-227526" eaLnBrk="0" hangingPunct="0">
              <a:spcBef>
                <a:spcPct val="30000"/>
              </a:spcBef>
              <a:defRPr sz="1200">
                <a:solidFill>
                  <a:schemeClr val="tx1"/>
                </a:solidFill>
                <a:latin typeface="Arial" charset="0"/>
                <a:cs typeface="Arial" charset="0"/>
              </a:defRPr>
            </a:lvl4pPr>
            <a:lvl5pPr marL="2047730" indent="-227526" eaLnBrk="0" hangingPunct="0">
              <a:spcBef>
                <a:spcPct val="30000"/>
              </a:spcBef>
              <a:defRPr sz="1200">
                <a:solidFill>
                  <a:schemeClr val="tx1"/>
                </a:solidFill>
                <a:latin typeface="Arial" charset="0"/>
                <a:cs typeface="Arial" charset="0"/>
              </a:defRPr>
            </a:lvl5pPr>
            <a:lvl6pPr marL="2502781" indent="-227526" eaLnBrk="0" fontAlgn="base" hangingPunct="0">
              <a:spcBef>
                <a:spcPct val="30000"/>
              </a:spcBef>
              <a:spcAft>
                <a:spcPct val="0"/>
              </a:spcAft>
              <a:defRPr sz="1200">
                <a:solidFill>
                  <a:schemeClr val="tx1"/>
                </a:solidFill>
                <a:latin typeface="Arial" charset="0"/>
                <a:cs typeface="Arial" charset="0"/>
              </a:defRPr>
            </a:lvl6pPr>
            <a:lvl7pPr marL="2957833" indent="-227526" eaLnBrk="0" fontAlgn="base" hangingPunct="0">
              <a:spcBef>
                <a:spcPct val="30000"/>
              </a:spcBef>
              <a:spcAft>
                <a:spcPct val="0"/>
              </a:spcAft>
              <a:defRPr sz="1200">
                <a:solidFill>
                  <a:schemeClr val="tx1"/>
                </a:solidFill>
                <a:latin typeface="Arial" charset="0"/>
                <a:cs typeface="Arial" charset="0"/>
              </a:defRPr>
            </a:lvl7pPr>
            <a:lvl8pPr marL="3412884" indent="-227526" eaLnBrk="0" fontAlgn="base" hangingPunct="0">
              <a:spcBef>
                <a:spcPct val="30000"/>
              </a:spcBef>
              <a:spcAft>
                <a:spcPct val="0"/>
              </a:spcAft>
              <a:defRPr sz="1200">
                <a:solidFill>
                  <a:schemeClr val="tx1"/>
                </a:solidFill>
                <a:latin typeface="Arial" charset="0"/>
                <a:cs typeface="Arial" charset="0"/>
              </a:defRPr>
            </a:lvl8pPr>
            <a:lvl9pPr marL="3867935" indent="-227526"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fld id="{55B27C54-E0BA-4FA6-8E27-252395047CBB}" type="slidenum">
              <a:rPr lang="en-GB" altLang="en-US" smtClean="0"/>
              <a:pPr eaLnBrk="1" hangingPunct="1">
                <a:spcBef>
                  <a:spcPct val="0"/>
                </a:spcBef>
              </a:pPr>
              <a:t>29</a:t>
            </a:fld>
            <a:endParaRPr lang="en-GB" altLang="en-US" smtClean="0"/>
          </a:p>
        </p:txBody>
      </p:sp>
      <p:sp>
        <p:nvSpPr>
          <p:cNvPr id="93187" name="Rectangle 2"/>
          <p:cNvSpPr>
            <a:spLocks noGrp="1" noRot="1" noChangeAspect="1" noChangeArrowheads="1" noTextEdit="1"/>
          </p:cNvSpPr>
          <p:nvPr>
            <p:ph type="sldImg"/>
          </p:nvPr>
        </p:nvSpPr>
        <p:spPr>
          <a:ln/>
        </p:spPr>
      </p:sp>
      <p:sp>
        <p:nvSpPr>
          <p:cNvPr id="931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14647361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fld id="{55B27C54-E0BA-4FA6-8E27-252395047CBB}" type="slidenum">
              <a:rPr lang="en-GB" altLang="en-US" smtClean="0"/>
              <a:pPr eaLnBrk="1" hangingPunct="1">
                <a:spcBef>
                  <a:spcPct val="0"/>
                </a:spcBef>
              </a:pPr>
              <a:t>30</a:t>
            </a:fld>
            <a:endParaRPr lang="en-GB" altLang="en-US" smtClean="0"/>
          </a:p>
        </p:txBody>
      </p:sp>
      <p:sp>
        <p:nvSpPr>
          <p:cNvPr id="93187" name="Rectangle 2"/>
          <p:cNvSpPr>
            <a:spLocks noGrp="1" noRot="1" noChangeAspect="1" noChangeArrowheads="1" noTextEdit="1"/>
          </p:cNvSpPr>
          <p:nvPr>
            <p:ph type="sldImg"/>
          </p:nvPr>
        </p:nvSpPr>
        <p:spPr>
          <a:ln/>
        </p:spPr>
      </p:sp>
      <p:sp>
        <p:nvSpPr>
          <p:cNvPr id="931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32237325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Slide Image Placeholder 1"/>
          <p:cNvSpPr>
            <a:spLocks noGrp="1" noRot="1" noChangeAspect="1" noTextEdit="1"/>
          </p:cNvSpPr>
          <p:nvPr>
            <p:ph type="sldImg"/>
          </p:nvPr>
        </p:nvSpPr>
        <p:spPr>
          <a:ln/>
        </p:spPr>
      </p:sp>
      <p:sp>
        <p:nvSpPr>
          <p:cNvPr id="962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
        <p:nvSpPr>
          <p:cNvPr id="962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cs typeface="Arial" charset="0"/>
              </a:defRPr>
            </a:lvl1pPr>
            <a:lvl2pPr marL="739458" indent="-284407" eaLnBrk="0" hangingPunct="0">
              <a:spcBef>
                <a:spcPct val="30000"/>
              </a:spcBef>
              <a:defRPr sz="1200">
                <a:solidFill>
                  <a:schemeClr val="tx1"/>
                </a:solidFill>
                <a:latin typeface="Arial" charset="0"/>
                <a:cs typeface="Arial" charset="0"/>
              </a:defRPr>
            </a:lvl2pPr>
            <a:lvl3pPr marL="1137628" indent="-227526" eaLnBrk="0" hangingPunct="0">
              <a:spcBef>
                <a:spcPct val="30000"/>
              </a:spcBef>
              <a:defRPr sz="1200">
                <a:solidFill>
                  <a:schemeClr val="tx1"/>
                </a:solidFill>
                <a:latin typeface="Arial" charset="0"/>
                <a:cs typeface="Arial" charset="0"/>
              </a:defRPr>
            </a:lvl3pPr>
            <a:lvl4pPr marL="1592679" indent="-227526" eaLnBrk="0" hangingPunct="0">
              <a:spcBef>
                <a:spcPct val="30000"/>
              </a:spcBef>
              <a:defRPr sz="1200">
                <a:solidFill>
                  <a:schemeClr val="tx1"/>
                </a:solidFill>
                <a:latin typeface="Arial" charset="0"/>
                <a:cs typeface="Arial" charset="0"/>
              </a:defRPr>
            </a:lvl4pPr>
            <a:lvl5pPr marL="2047730" indent="-227526" eaLnBrk="0" hangingPunct="0">
              <a:spcBef>
                <a:spcPct val="30000"/>
              </a:spcBef>
              <a:defRPr sz="1200">
                <a:solidFill>
                  <a:schemeClr val="tx1"/>
                </a:solidFill>
                <a:latin typeface="Arial" charset="0"/>
                <a:cs typeface="Arial" charset="0"/>
              </a:defRPr>
            </a:lvl5pPr>
            <a:lvl6pPr marL="2502781" indent="-227526" eaLnBrk="0" fontAlgn="base" hangingPunct="0">
              <a:spcBef>
                <a:spcPct val="30000"/>
              </a:spcBef>
              <a:spcAft>
                <a:spcPct val="0"/>
              </a:spcAft>
              <a:defRPr sz="1200">
                <a:solidFill>
                  <a:schemeClr val="tx1"/>
                </a:solidFill>
                <a:latin typeface="Arial" charset="0"/>
                <a:cs typeface="Arial" charset="0"/>
              </a:defRPr>
            </a:lvl6pPr>
            <a:lvl7pPr marL="2957833" indent="-227526" eaLnBrk="0" fontAlgn="base" hangingPunct="0">
              <a:spcBef>
                <a:spcPct val="30000"/>
              </a:spcBef>
              <a:spcAft>
                <a:spcPct val="0"/>
              </a:spcAft>
              <a:defRPr sz="1200">
                <a:solidFill>
                  <a:schemeClr val="tx1"/>
                </a:solidFill>
                <a:latin typeface="Arial" charset="0"/>
                <a:cs typeface="Arial" charset="0"/>
              </a:defRPr>
            </a:lvl7pPr>
            <a:lvl8pPr marL="3412884" indent="-227526" eaLnBrk="0" fontAlgn="base" hangingPunct="0">
              <a:spcBef>
                <a:spcPct val="30000"/>
              </a:spcBef>
              <a:spcAft>
                <a:spcPct val="0"/>
              </a:spcAft>
              <a:defRPr sz="1200">
                <a:solidFill>
                  <a:schemeClr val="tx1"/>
                </a:solidFill>
                <a:latin typeface="Arial" charset="0"/>
                <a:cs typeface="Arial" charset="0"/>
              </a:defRPr>
            </a:lvl8pPr>
            <a:lvl9pPr marL="3867935" indent="-227526"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fld id="{2C78989E-694B-456D-B95F-96E6B10834D4}" type="slidenum">
              <a:rPr lang="en-US" altLang="en-US" smtClean="0"/>
              <a:pPr eaLnBrk="1" hangingPunct="1">
                <a:spcBef>
                  <a:spcPct val="0"/>
                </a:spcBef>
              </a:pPr>
              <a:t>31</a:t>
            </a:fld>
            <a:endParaRPr lang="en-US" altLang="en-US" smtClean="0"/>
          </a:p>
        </p:txBody>
      </p:sp>
    </p:spTree>
    <p:extLst>
      <p:ext uri="{BB962C8B-B14F-4D97-AF65-F5344CB8AC3E}">
        <p14:creationId xmlns:p14="http://schemas.microsoft.com/office/powerpoint/2010/main" val="26050707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Slide Image Placeholder 1"/>
          <p:cNvSpPr>
            <a:spLocks noGrp="1" noRot="1" noChangeAspect="1" noTextEdit="1"/>
          </p:cNvSpPr>
          <p:nvPr>
            <p:ph type="sldImg"/>
          </p:nvPr>
        </p:nvSpPr>
        <p:spPr>
          <a:ln/>
        </p:spPr>
      </p:sp>
      <p:sp>
        <p:nvSpPr>
          <p:cNvPr id="962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
        <p:nvSpPr>
          <p:cNvPr id="962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fld id="{2C78989E-694B-456D-B95F-96E6B10834D4}" type="slidenum">
              <a:rPr lang="en-US" altLang="en-US" smtClean="0"/>
              <a:pPr eaLnBrk="1" hangingPunct="1">
                <a:spcBef>
                  <a:spcPct val="0"/>
                </a:spcBef>
              </a:pPr>
              <a:t>32</a:t>
            </a:fld>
            <a:endParaRPr lang="en-US" altLang="en-US" smtClean="0"/>
          </a:p>
        </p:txBody>
      </p:sp>
    </p:spTree>
    <p:extLst>
      <p:ext uri="{BB962C8B-B14F-4D97-AF65-F5344CB8AC3E}">
        <p14:creationId xmlns:p14="http://schemas.microsoft.com/office/powerpoint/2010/main" val="14889420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6280A3A-8D0E-493B-B972-FAED74BF52A6}" type="slidenum">
              <a:rPr lang="en-GB" smtClean="0"/>
              <a:pPr/>
              <a:t>34</a:t>
            </a:fld>
            <a:endParaRPr lang="en-GB"/>
          </a:p>
        </p:txBody>
      </p:sp>
    </p:spTree>
    <p:extLst>
      <p:ext uri="{BB962C8B-B14F-4D97-AF65-F5344CB8AC3E}">
        <p14:creationId xmlns:p14="http://schemas.microsoft.com/office/powerpoint/2010/main" val="28597101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864931" eaLnBrk="0" fontAlgn="base" hangingPunct="0">
              <a:spcBef>
                <a:spcPct val="30000"/>
              </a:spcBef>
              <a:spcAft>
                <a:spcPct val="0"/>
              </a:spcAft>
              <a:defRPr/>
            </a:pPr>
            <a:r>
              <a:rPr lang="en-GB" sz="1100" dirty="0" smtClean="0">
                <a:latin typeface="Arial" charset="0"/>
                <a:ea typeface="MS PGothic" pitchFamily="34" charset="-128"/>
                <a:cs typeface="ＭＳ Ｐゴシック" charset="0"/>
              </a:rPr>
              <a:t>Coe, R., </a:t>
            </a:r>
            <a:r>
              <a:rPr lang="en-GB" sz="1100" dirty="0" err="1" smtClean="0">
                <a:latin typeface="Arial" charset="0"/>
                <a:ea typeface="MS PGothic" pitchFamily="34" charset="-128"/>
                <a:cs typeface="ＭＳ Ｐゴシック" charset="0"/>
              </a:rPr>
              <a:t>Aloisi</a:t>
            </a:r>
            <a:r>
              <a:rPr lang="en-GB" sz="1100" dirty="0" smtClean="0">
                <a:latin typeface="Arial" charset="0"/>
                <a:ea typeface="MS PGothic" pitchFamily="34" charset="-128"/>
                <a:cs typeface="ＭＳ Ｐゴシック" charset="0"/>
              </a:rPr>
              <a:t>, C., Higgins, S. and Elliot Major, L. (2014) ‘What makes great teaching? Review of the underpinning research’. Sutton Trust, October 2014 </a:t>
            </a:r>
            <a:r>
              <a:rPr lang="en-GB" sz="1100" u="sng" dirty="0" smtClean="0">
                <a:latin typeface="Arial" charset="0"/>
                <a:ea typeface="MS PGothic" pitchFamily="34" charset="-128"/>
                <a:cs typeface="ＭＳ Ｐゴシック" charset="0"/>
                <a:hlinkClick r:id="rId3"/>
              </a:rPr>
              <a:t>http://www.suttontrust.com/researcharchive/great-teaching/</a:t>
            </a:r>
            <a:r>
              <a:rPr lang="en-GB" sz="1100" dirty="0" smtClean="0">
                <a:latin typeface="Arial" charset="0"/>
                <a:ea typeface="MS PGothic" pitchFamily="34" charset="-128"/>
                <a:cs typeface="ＭＳ Ｐゴシック" charset="0"/>
              </a:rPr>
              <a:t> </a:t>
            </a:r>
          </a:p>
          <a:p>
            <a:endParaRPr lang="en-GB" dirty="0"/>
          </a:p>
        </p:txBody>
      </p:sp>
      <p:sp>
        <p:nvSpPr>
          <p:cNvPr id="4" name="Slide Number Placeholder 3"/>
          <p:cNvSpPr>
            <a:spLocks noGrp="1"/>
          </p:cNvSpPr>
          <p:nvPr>
            <p:ph type="sldNum" sz="quarter" idx="10"/>
          </p:nvPr>
        </p:nvSpPr>
        <p:spPr/>
        <p:txBody>
          <a:bodyPr/>
          <a:lstStyle/>
          <a:p>
            <a:pPr>
              <a:defRPr/>
            </a:pPr>
            <a:fld id="{93263F81-AB1F-4B51-A4CA-047E49299C68}" type="slidenum">
              <a:rPr lang="en-US" smtClean="0"/>
              <a:pPr>
                <a:defRPr/>
              </a:pPr>
              <a:t>41</a:t>
            </a:fld>
            <a:endParaRPr lang="en-US"/>
          </a:p>
        </p:txBody>
      </p:sp>
    </p:spTree>
    <p:extLst>
      <p:ext uri="{BB962C8B-B14F-4D97-AF65-F5344CB8AC3E}">
        <p14:creationId xmlns:p14="http://schemas.microsoft.com/office/powerpoint/2010/main" val="35588691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 Catch up numeracy ES = 0.21</a:t>
            </a:r>
          </a:p>
          <a:p>
            <a:r>
              <a:rPr lang="en-GB" dirty="0" smtClean="0"/>
              <a:t>B: </a:t>
            </a:r>
            <a:r>
              <a:rPr lang="en-GB" dirty="0" err="1" smtClean="0"/>
              <a:t>Chatterbooks</a:t>
            </a:r>
            <a:r>
              <a:rPr lang="en-GB" dirty="0" smtClean="0"/>
              <a:t> ES= -0.14</a:t>
            </a:r>
          </a:p>
          <a:p>
            <a:r>
              <a:rPr lang="en-GB" dirty="0" smtClean="0"/>
              <a:t>C: Discover summer school ES= 0.24</a:t>
            </a:r>
          </a:p>
          <a:p>
            <a:r>
              <a:rPr lang="en-GB" dirty="0" smtClean="0"/>
              <a:t>D: Self regulation to improve writing: ES= 0.74</a:t>
            </a:r>
            <a:endParaRPr lang="en-GB" dirty="0"/>
          </a:p>
        </p:txBody>
      </p:sp>
      <p:sp>
        <p:nvSpPr>
          <p:cNvPr id="4" name="Slide Number Placeholder 3"/>
          <p:cNvSpPr>
            <a:spLocks noGrp="1"/>
          </p:cNvSpPr>
          <p:nvPr>
            <p:ph type="sldNum" sz="quarter" idx="10"/>
          </p:nvPr>
        </p:nvSpPr>
        <p:spPr/>
        <p:txBody>
          <a:bodyPr/>
          <a:lstStyle/>
          <a:p>
            <a:pPr>
              <a:defRPr/>
            </a:pPr>
            <a:fld id="{93263F81-AB1F-4B51-A4CA-047E49299C68}" type="slidenum">
              <a:rPr lang="en-US" smtClean="0"/>
              <a:pPr>
                <a:defRPr/>
              </a:pPr>
              <a:t>45</a:t>
            </a:fld>
            <a:endParaRPr lang="en-US"/>
          </a:p>
        </p:txBody>
      </p:sp>
    </p:spTree>
    <p:extLst>
      <p:ext uri="{BB962C8B-B14F-4D97-AF65-F5344CB8AC3E}">
        <p14:creationId xmlns:p14="http://schemas.microsoft.com/office/powerpoint/2010/main" val="11916713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 Catch up numeracy ES = 0.21</a:t>
            </a:r>
          </a:p>
          <a:p>
            <a:r>
              <a:rPr lang="en-GB" dirty="0" smtClean="0"/>
              <a:t>B: </a:t>
            </a:r>
            <a:r>
              <a:rPr lang="en-GB" dirty="0" err="1" smtClean="0"/>
              <a:t>Chatterbooks</a:t>
            </a:r>
            <a:r>
              <a:rPr lang="en-GB" dirty="0" smtClean="0"/>
              <a:t> ES= -0.14</a:t>
            </a:r>
          </a:p>
          <a:p>
            <a:r>
              <a:rPr lang="en-GB" dirty="0" smtClean="0"/>
              <a:t>C: Discover summer school ES= 0.24</a:t>
            </a:r>
          </a:p>
          <a:p>
            <a:r>
              <a:rPr lang="en-GB" dirty="0" smtClean="0"/>
              <a:t>D: Self regulation to improve writing: ES= 0.74</a:t>
            </a:r>
            <a:endParaRPr lang="en-GB" dirty="0"/>
          </a:p>
        </p:txBody>
      </p:sp>
      <p:sp>
        <p:nvSpPr>
          <p:cNvPr id="4" name="Slide Number Placeholder 3"/>
          <p:cNvSpPr>
            <a:spLocks noGrp="1"/>
          </p:cNvSpPr>
          <p:nvPr>
            <p:ph type="sldNum" sz="quarter" idx="10"/>
          </p:nvPr>
        </p:nvSpPr>
        <p:spPr/>
        <p:txBody>
          <a:bodyPr/>
          <a:lstStyle/>
          <a:p>
            <a:pPr>
              <a:defRPr/>
            </a:pPr>
            <a:fld id="{93263F81-AB1F-4B51-A4CA-047E49299C68}" type="slidenum">
              <a:rPr lang="en-US" smtClean="0"/>
              <a:pPr>
                <a:defRPr/>
              </a:pPr>
              <a:t>46</a:t>
            </a:fld>
            <a:endParaRPr lang="en-US"/>
          </a:p>
        </p:txBody>
      </p:sp>
    </p:spTree>
    <p:extLst>
      <p:ext uri="{BB962C8B-B14F-4D97-AF65-F5344CB8AC3E}">
        <p14:creationId xmlns:p14="http://schemas.microsoft.com/office/powerpoint/2010/main" val="119167132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6280A3A-8D0E-493B-B972-FAED74BF52A6}" type="slidenum">
              <a:rPr lang="en-GB" smtClean="0"/>
              <a:pPr/>
              <a:t>51</a:t>
            </a:fld>
            <a:endParaRPr lang="en-GB"/>
          </a:p>
        </p:txBody>
      </p:sp>
    </p:spTree>
    <p:extLst>
      <p:ext uri="{BB962C8B-B14F-4D97-AF65-F5344CB8AC3E}">
        <p14:creationId xmlns:p14="http://schemas.microsoft.com/office/powerpoint/2010/main" val="395487460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D44957C4-CF72-48EF-9BB9-FEA0957F2982}" type="datetimeFigureOut">
              <a:rPr lang="en-GB" smtClean="0"/>
              <a:pPr/>
              <a:t>09/09/2020</a:t>
            </a:fld>
            <a:endParaRPr lang="en-GB"/>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GB"/>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B3E901A5-68F2-4D98-81B6-038686B8D3F9}"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44957C4-CF72-48EF-9BB9-FEA0957F2982}" type="datetimeFigureOut">
              <a:rPr lang="en-GB" smtClean="0"/>
              <a:pPr/>
              <a:t>09/09/2020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3E901A5-68F2-4D98-81B6-038686B8D3F9}" type="slidenum">
              <a:rPr lang="en-GB" smtClean="0"/>
              <a:pPr/>
              <a:t>‹#›</a:t>
            </a:fld>
            <a:endParaRPr lang="en-GB"/>
          </a:p>
        </p:txBody>
      </p:sp>
      <p:sp>
        <p:nvSpPr>
          <p:cNvPr id="7" name="Title 6"/>
          <p:cNvSpPr>
            <a:spLocks noGrp="1"/>
          </p:cNvSpPr>
          <p:nvPr>
            <p:ph type="title"/>
          </p:nvPr>
        </p:nvSpPr>
        <p:spPr/>
        <p:txBody>
          <a:bodyPr rtlCol="0"/>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D44957C4-CF72-48EF-9BB9-FEA0957F2982}" type="datetimeFigureOut">
              <a:rPr lang="en-GB" smtClean="0"/>
              <a:pPr/>
              <a:t>09/09/2020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3E901A5-68F2-4D98-81B6-038686B8D3F9}" type="slidenum">
              <a:rPr lang="en-GB" smtClean="0"/>
              <a:pPr/>
              <a:t>‹#›</a:t>
            </a:fld>
            <a:endParaRPr lang="en-GB"/>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D44957C4-CF72-48EF-9BB9-FEA0957F2982}" type="datetimeFigureOut">
              <a:rPr lang="en-GB" smtClean="0"/>
              <a:pPr/>
              <a:t>09/09/2020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3E901A5-68F2-4D98-81B6-038686B8D3F9}" type="slidenum">
              <a:rPr lang="en-GB" smtClean="0"/>
              <a:pPr/>
              <a:t>‹#›</a:t>
            </a:fld>
            <a:endParaRPr lang="en-GB"/>
          </a:p>
        </p:txBody>
      </p:sp>
      <p:sp>
        <p:nvSpPr>
          <p:cNvPr id="8" name="Title 7"/>
          <p:cNvSpPr>
            <a:spLocks noGrp="1"/>
          </p:cNvSpPr>
          <p:nvPr>
            <p:ph type="title"/>
          </p:nvPr>
        </p:nvSpPr>
        <p:spPr/>
        <p:txBody>
          <a:bodyPr rtlCol="0"/>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D44957C4-CF72-48EF-9BB9-FEA0957F2982}" type="datetimeFigureOut">
              <a:rPr lang="en-GB" smtClean="0"/>
              <a:pPr/>
              <a:t>09/09/2020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3E901A5-68F2-4D98-81B6-038686B8D3F9}"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D44957C4-CF72-48EF-9BB9-FEA0957F2982}" type="datetimeFigureOut">
              <a:rPr lang="en-GB" smtClean="0"/>
              <a:pPr/>
              <a:t>09/09/2020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3E901A5-68F2-4D98-81B6-038686B8D3F9}" type="slidenum">
              <a:rPr lang="en-GB" smtClean="0"/>
              <a:pPr/>
              <a:t>‹#›</a:t>
            </a:fld>
            <a:endParaRPr lang="en-GB"/>
          </a:p>
        </p:txBody>
      </p:sp>
      <p:sp>
        <p:nvSpPr>
          <p:cNvPr id="6" name="Title 5"/>
          <p:cNvSpPr>
            <a:spLocks noGrp="1"/>
          </p:cNvSpPr>
          <p:nvPr>
            <p:ph type="title"/>
          </p:nvPr>
        </p:nvSpPr>
        <p:spPr/>
        <p:txBody>
          <a:bodyPr rtlCol="0"/>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44957C4-CF72-48EF-9BB9-FEA0957F2982}" type="datetimeFigureOut">
              <a:rPr lang="en-GB" smtClean="0"/>
              <a:pPr/>
              <a:t>09/09/2020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3E901A5-68F2-4D98-81B6-038686B8D3F9}"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fld id="{D44957C4-CF72-48EF-9BB9-FEA0957F2982}" type="datetimeFigureOut">
              <a:rPr lang="en-GB" smtClean="0"/>
              <a:pPr/>
              <a:t>09/09/2020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3E901A5-68F2-4D98-81B6-038686B8D3F9}"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D44957C4-CF72-48EF-9BB9-FEA0957F2982}" type="datetimeFigureOut">
              <a:rPr lang="en-GB" smtClean="0"/>
              <a:pPr/>
              <a:t>09/09/2020</a:t>
            </a:fld>
            <a:endParaRPr lang="en-GB"/>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GB"/>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B3E901A5-68F2-4D98-81B6-038686B8D3F9}" type="slidenum">
              <a:rPr lang="en-GB" smtClean="0"/>
              <a:pPr/>
              <a:t>‹#›</a:t>
            </a:fld>
            <a:endParaRPr lang="en-GB"/>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44957C4-CF72-48EF-9BB9-FEA0957F2982}" type="datetimeFigureOut">
              <a:rPr lang="en-GB" smtClean="0"/>
              <a:pPr/>
              <a:t>09/09/2020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3E901A5-68F2-4D98-81B6-038686B8D3F9}"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44957C4-CF72-48EF-9BB9-FEA0957F2982}" type="datetimeFigureOut">
              <a:rPr lang="en-GB" smtClean="0"/>
              <a:pPr/>
              <a:t>09/09/2020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3E901A5-68F2-4D98-81B6-038686B8D3F9}" type="slidenum">
              <a:rPr lang="en-GB" smtClean="0"/>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verTx">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GB"/>
          </a:p>
        </p:txBody>
      </p:sp>
      <p:sp>
        <p:nvSpPr>
          <p:cNvPr id="3" name="Content Placeholder 2"/>
          <p:cNvSpPr>
            <a:spLocks noGrp="1"/>
          </p:cNvSpPr>
          <p:nvPr>
            <p:ph sz="half" idx="1"/>
          </p:nvPr>
        </p:nvSpPr>
        <p:spPr>
          <a:xfrm>
            <a:off x="468313" y="1628775"/>
            <a:ext cx="8229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68313" y="3967163"/>
            <a:ext cx="8229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301567E7-5F11-4432-933B-93DC48DA4F97}" type="slidenum">
              <a:rPr lang="en-GB"/>
              <a:pPr>
                <a:defRPr/>
              </a:pPr>
              <a:t>‹#›</a:t>
            </a:fld>
            <a:endParaRPr lang="en-GB"/>
          </a:p>
        </p:txBody>
      </p:sp>
    </p:spTree>
    <p:extLst>
      <p:ext uri="{BB962C8B-B14F-4D97-AF65-F5344CB8AC3E}">
        <p14:creationId xmlns:p14="http://schemas.microsoft.com/office/powerpoint/2010/main" val="7215204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4"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D44957C4-CF72-48EF-9BB9-FEA0957F2982}" type="datetimeFigureOut">
              <a:rPr lang="en-GB" smtClean="0"/>
              <a:pPr/>
              <a:t>09/09/2020</a:t>
            </a:fld>
            <a:endParaRPr lang="en-GB"/>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GB"/>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B3E901A5-68F2-4D98-81B6-038686B8D3F9}"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s://youtu.be/HZPXVb0W3Hc"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3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12.emf"/></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8" Type="http://schemas.openxmlformats.org/officeDocument/2006/relationships/hyperlink" Target="https://www.youtube.com/watch?v=gkJz0PpvGf4" TargetMode="External"/><Relationship Id="rId3" Type="http://schemas.openxmlformats.org/officeDocument/2006/relationships/hyperlink" Target="https://teachinghow2s.com/docs/CLT_chapter_summaries.pdf" TargetMode="External"/><Relationship Id="rId7" Type="http://schemas.openxmlformats.org/officeDocument/2006/relationships/hyperlink" Target="https://www.youtube.com/watch?v=dgcj2pgIiwU" TargetMode="External"/><Relationship Id="rId2" Type="http://schemas.openxmlformats.org/officeDocument/2006/relationships/hyperlink" Target="https://www.bing.com/videos/search?q=cognitive+load+learning&amp;&amp;view=detail&amp;mid=332E59B58F242E88EA1D332E59B58F242E88EA1D&amp;&amp;FORM=VDRVRV" TargetMode="External"/><Relationship Id="rId1" Type="http://schemas.openxmlformats.org/officeDocument/2006/relationships/slideLayout" Target="../slideLayouts/slideLayout2.xml"/><Relationship Id="rId6" Type="http://schemas.openxmlformats.org/officeDocument/2006/relationships/hyperlink" Target="https://www.youtube.com/watch?v=dOjs0bn-RDk&amp;index=14&amp;list=PLvBeSuE9j4iuXSa55aqydNzYe1JFx9qdD" TargetMode="External"/><Relationship Id="rId5" Type="http://schemas.openxmlformats.org/officeDocument/2006/relationships/hyperlink" Target="https://www.youtube.com/watch?v=4wJEB0cEUok&amp;list=PLvBeSuE9j4iuXSa55aqydNzYe1JFx9qdD&amp;index=12" TargetMode="External"/><Relationship Id="rId4" Type="http://schemas.openxmlformats.org/officeDocument/2006/relationships/hyperlink" Target="https://www.youtube.com/watch?v=XPllm-gtrMM&amp;list=PLvBeSuE9j4iuXSa55aqydNzYe1JFx9qdD" TargetMode="External"/></Relationships>
</file>

<file path=ppt/slides/_rels/slide56.xml.rels><?xml version="1.0" encoding="UTF-8" standalone="yes"?>
<Relationships xmlns="http://schemas.openxmlformats.org/package/2006/relationships"><Relationship Id="rId3" Type="http://schemas.openxmlformats.org/officeDocument/2006/relationships/hyperlink" Target="https://www.youtube.com/watch?v=stJ-MkTgRFs" TargetMode="External"/><Relationship Id="rId2" Type="http://schemas.openxmlformats.org/officeDocument/2006/relationships/hyperlink" Target="https://www.youtube.com/watch?v=zPNwWK7T39k" TargetMode="External"/><Relationship Id="rId1" Type="http://schemas.openxmlformats.org/officeDocument/2006/relationships/slideLayout" Target="../slideLayouts/slideLayout2.xml"/><Relationship Id="rId4" Type="http://schemas.openxmlformats.org/officeDocument/2006/relationships/hyperlink" Target="https://www.youtube.com/watch?v=D6uvZeeBC_M&amp;list=PL_qO2-EXf54FNgxLNtYJdCassqkJoTbfo" TargetMode="External"/></Relationships>
</file>

<file path=ppt/slides/_rels/slide5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838200"/>
            <a:ext cx="7772400" cy="1470025"/>
          </a:xfrm>
        </p:spPr>
        <p:txBody>
          <a:bodyPr>
            <a:normAutofit fontScale="90000"/>
          </a:bodyPr>
          <a:lstStyle/>
          <a:p>
            <a:r>
              <a:rPr lang="en-GB" dirty="0" smtClean="0"/>
              <a:t/>
            </a:r>
            <a:br>
              <a:rPr lang="en-GB" dirty="0" smtClean="0"/>
            </a:br>
            <a:r>
              <a:rPr lang="en-GB" dirty="0" smtClean="0">
                <a:solidFill>
                  <a:schemeClr val="bg2">
                    <a:lumMod val="50000"/>
                  </a:schemeClr>
                </a:solidFill>
              </a:rPr>
              <a:t>Beth </a:t>
            </a:r>
            <a:r>
              <a:rPr lang="en-GB" dirty="0" err="1" smtClean="0">
                <a:solidFill>
                  <a:schemeClr val="bg2">
                    <a:lumMod val="50000"/>
                  </a:schemeClr>
                </a:solidFill>
              </a:rPr>
              <a:t>yw</a:t>
            </a:r>
            <a:r>
              <a:rPr lang="en-GB" dirty="0" smtClean="0">
                <a:solidFill>
                  <a:schemeClr val="bg2">
                    <a:lumMod val="50000"/>
                  </a:schemeClr>
                </a:solidFill>
              </a:rPr>
              <a:t> </a:t>
            </a:r>
            <a:r>
              <a:rPr lang="en-GB" dirty="0" err="1" smtClean="0">
                <a:solidFill>
                  <a:schemeClr val="bg2">
                    <a:lumMod val="50000"/>
                  </a:schemeClr>
                </a:solidFill>
              </a:rPr>
              <a:t>dysgu</a:t>
            </a:r>
            <a:r>
              <a:rPr lang="en-GB" dirty="0" smtClean="0">
                <a:solidFill>
                  <a:schemeClr val="bg2">
                    <a:lumMod val="50000"/>
                  </a:schemeClr>
                </a:solidFill>
              </a:rPr>
              <a:t>?</a:t>
            </a:r>
            <a:r>
              <a:rPr lang="en-GB" dirty="0" smtClean="0"/>
              <a:t/>
            </a:r>
            <a:br>
              <a:rPr lang="en-GB" dirty="0" smtClean="0"/>
            </a:br>
            <a:r>
              <a:rPr lang="en-GB" dirty="0" smtClean="0"/>
              <a:t>What is learning?</a:t>
            </a:r>
            <a:r>
              <a:rPr lang="en-GB" dirty="0" smtClean="0">
                <a:solidFill>
                  <a:schemeClr val="tx2">
                    <a:lumMod val="60000"/>
                    <a:lumOff val="40000"/>
                  </a:schemeClr>
                </a:solidFill>
              </a:rPr>
              <a:t/>
            </a:r>
            <a:br>
              <a:rPr lang="en-GB" dirty="0" smtClean="0">
                <a:solidFill>
                  <a:schemeClr val="tx2">
                    <a:lumMod val="60000"/>
                    <a:lumOff val="40000"/>
                  </a:schemeClr>
                </a:solidFill>
              </a:rPr>
            </a:br>
            <a:endParaRPr lang="en-GB" dirty="0"/>
          </a:p>
        </p:txBody>
      </p:sp>
      <p:sp>
        <p:nvSpPr>
          <p:cNvPr id="3" name="Subtitle 2"/>
          <p:cNvSpPr>
            <a:spLocks noGrp="1"/>
          </p:cNvSpPr>
          <p:nvPr>
            <p:ph type="subTitle" idx="1"/>
          </p:nvPr>
        </p:nvSpPr>
        <p:spPr>
          <a:xfrm>
            <a:off x="1828800" y="2438400"/>
            <a:ext cx="6400800" cy="1752600"/>
          </a:xfrm>
        </p:spPr>
        <p:txBody>
          <a:bodyPr>
            <a:normAutofit fontScale="92500"/>
          </a:bodyPr>
          <a:lstStyle/>
          <a:p>
            <a:r>
              <a:rPr lang="en-GB" dirty="0" smtClean="0">
                <a:solidFill>
                  <a:schemeClr val="bg2">
                    <a:lumMod val="50000"/>
                  </a:schemeClr>
                </a:solidFill>
              </a:rPr>
              <a:t>Mae </a:t>
            </a:r>
            <a:r>
              <a:rPr lang="en-GB" dirty="0" err="1" smtClean="0">
                <a:solidFill>
                  <a:schemeClr val="bg2">
                    <a:lumMod val="50000"/>
                  </a:schemeClr>
                </a:solidFill>
              </a:rPr>
              <a:t>gennych</a:t>
            </a:r>
            <a:r>
              <a:rPr lang="en-GB" dirty="0" smtClean="0">
                <a:solidFill>
                  <a:schemeClr val="bg2">
                    <a:lumMod val="50000"/>
                  </a:schemeClr>
                </a:solidFill>
              </a:rPr>
              <a:t> 5 </a:t>
            </a:r>
            <a:r>
              <a:rPr lang="en-GB" dirty="0" err="1" smtClean="0">
                <a:solidFill>
                  <a:schemeClr val="bg2">
                    <a:lumMod val="50000"/>
                  </a:schemeClr>
                </a:solidFill>
              </a:rPr>
              <a:t>munud</a:t>
            </a:r>
            <a:r>
              <a:rPr lang="en-GB" dirty="0" smtClean="0">
                <a:solidFill>
                  <a:schemeClr val="bg2">
                    <a:lumMod val="50000"/>
                  </a:schemeClr>
                </a:solidFill>
              </a:rPr>
              <a:t> </a:t>
            </a:r>
            <a:r>
              <a:rPr lang="en-GB" dirty="0" err="1" smtClean="0">
                <a:solidFill>
                  <a:schemeClr val="bg2">
                    <a:lumMod val="50000"/>
                  </a:schemeClr>
                </a:solidFill>
              </a:rPr>
              <a:t>i</a:t>
            </a:r>
            <a:r>
              <a:rPr lang="en-GB" dirty="0" smtClean="0">
                <a:solidFill>
                  <a:schemeClr val="bg2">
                    <a:lumMod val="50000"/>
                  </a:schemeClr>
                </a:solidFill>
              </a:rPr>
              <a:t> </a:t>
            </a:r>
            <a:r>
              <a:rPr lang="en-GB" dirty="0" err="1" smtClean="0">
                <a:solidFill>
                  <a:schemeClr val="bg2">
                    <a:lumMod val="50000"/>
                  </a:schemeClr>
                </a:solidFill>
              </a:rPr>
              <a:t>drafod</a:t>
            </a:r>
            <a:r>
              <a:rPr lang="en-GB" dirty="0" smtClean="0">
                <a:solidFill>
                  <a:schemeClr val="bg2">
                    <a:lumMod val="50000"/>
                  </a:schemeClr>
                </a:solidFill>
              </a:rPr>
              <a:t> a </a:t>
            </a:r>
            <a:r>
              <a:rPr lang="en-GB" dirty="0" err="1" smtClean="0">
                <a:solidFill>
                  <a:schemeClr val="bg2">
                    <a:lumMod val="50000"/>
                  </a:schemeClr>
                </a:solidFill>
              </a:rPr>
              <a:t>chytuno</a:t>
            </a:r>
            <a:r>
              <a:rPr lang="en-GB" dirty="0" smtClean="0">
                <a:solidFill>
                  <a:schemeClr val="bg2">
                    <a:lumMod val="50000"/>
                  </a:schemeClr>
                </a:solidFill>
              </a:rPr>
              <a:t> </a:t>
            </a:r>
            <a:r>
              <a:rPr lang="en-GB" dirty="0" err="1" smtClean="0">
                <a:solidFill>
                  <a:schemeClr val="bg2">
                    <a:lumMod val="50000"/>
                  </a:schemeClr>
                </a:solidFill>
              </a:rPr>
              <a:t>ar</a:t>
            </a:r>
            <a:r>
              <a:rPr lang="en-GB" dirty="0" smtClean="0">
                <a:solidFill>
                  <a:schemeClr val="bg2">
                    <a:lumMod val="50000"/>
                  </a:schemeClr>
                </a:solidFill>
              </a:rPr>
              <a:t> </a:t>
            </a:r>
            <a:r>
              <a:rPr lang="en-GB" dirty="0" err="1" smtClean="0">
                <a:solidFill>
                  <a:schemeClr val="bg2">
                    <a:lumMod val="50000"/>
                  </a:schemeClr>
                </a:solidFill>
              </a:rPr>
              <a:t>ddiffiniad</a:t>
            </a:r>
            <a:r>
              <a:rPr lang="en-GB" dirty="0" smtClean="0">
                <a:solidFill>
                  <a:schemeClr val="bg2">
                    <a:lumMod val="50000"/>
                  </a:schemeClr>
                </a:solidFill>
              </a:rPr>
              <a:t>.</a:t>
            </a:r>
          </a:p>
          <a:p>
            <a:r>
              <a:rPr lang="en-GB" dirty="0" smtClean="0"/>
              <a:t>You have five minutes to discuss in your groups and agree upon a definition.  </a:t>
            </a:r>
            <a:endParaRPr lang="en-GB" dirty="0">
              <a:solidFill>
                <a:schemeClr val="bg2">
                  <a:lumMod val="50000"/>
                </a:schemeClr>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fontScale="90000"/>
          </a:bodyPr>
          <a:lstStyle/>
          <a:p>
            <a:r>
              <a:rPr lang="en-GB" dirty="0" smtClean="0">
                <a:solidFill>
                  <a:schemeClr val="bg2">
                    <a:lumMod val="50000"/>
                  </a:schemeClr>
                </a:solidFill>
              </a:rPr>
              <a:t>Beth </a:t>
            </a:r>
            <a:r>
              <a:rPr lang="en-GB" dirty="0" err="1" smtClean="0">
                <a:solidFill>
                  <a:schemeClr val="bg2">
                    <a:lumMod val="50000"/>
                  </a:schemeClr>
                </a:solidFill>
              </a:rPr>
              <a:t>i</a:t>
            </a:r>
            <a:r>
              <a:rPr lang="en-GB" dirty="0" smtClean="0">
                <a:solidFill>
                  <a:schemeClr val="bg2">
                    <a:lumMod val="50000"/>
                  </a:schemeClr>
                </a:solidFill>
              </a:rPr>
              <a:t> </a:t>
            </a:r>
            <a:r>
              <a:rPr lang="en-GB" dirty="0" err="1" smtClean="0">
                <a:solidFill>
                  <a:schemeClr val="bg2">
                    <a:lumMod val="50000"/>
                  </a:schemeClr>
                </a:solidFill>
              </a:rPr>
              <a:t>chi’n</a:t>
            </a:r>
            <a:r>
              <a:rPr lang="en-GB" dirty="0" smtClean="0">
                <a:solidFill>
                  <a:schemeClr val="bg2">
                    <a:lumMod val="50000"/>
                  </a:schemeClr>
                </a:solidFill>
              </a:rPr>
              <a:t> </a:t>
            </a:r>
            <a:r>
              <a:rPr lang="en-GB" dirty="0" err="1" smtClean="0">
                <a:solidFill>
                  <a:schemeClr val="bg2">
                    <a:lumMod val="50000"/>
                  </a:schemeClr>
                </a:solidFill>
              </a:rPr>
              <a:t>tynnu</a:t>
            </a:r>
            <a:r>
              <a:rPr lang="en-GB" dirty="0" smtClean="0">
                <a:solidFill>
                  <a:schemeClr val="bg2">
                    <a:lumMod val="50000"/>
                  </a:schemeClr>
                </a:solidFill>
              </a:rPr>
              <a:t> </a:t>
            </a:r>
            <a:r>
              <a:rPr lang="en-GB" dirty="0" err="1" smtClean="0">
                <a:solidFill>
                  <a:schemeClr val="bg2">
                    <a:lumMod val="50000"/>
                  </a:schemeClr>
                </a:solidFill>
              </a:rPr>
              <a:t>arno</a:t>
            </a:r>
            <a:r>
              <a:rPr lang="en-GB" dirty="0" smtClean="0">
                <a:solidFill>
                  <a:schemeClr val="bg2">
                    <a:lumMod val="50000"/>
                  </a:schemeClr>
                </a:solidFill>
              </a:rPr>
              <a:t> pan </a:t>
            </a:r>
            <a:r>
              <a:rPr lang="en-GB" dirty="0" err="1" smtClean="0">
                <a:solidFill>
                  <a:schemeClr val="bg2">
                    <a:lumMod val="50000"/>
                  </a:schemeClr>
                </a:solidFill>
              </a:rPr>
              <a:t>yn</a:t>
            </a:r>
            <a:r>
              <a:rPr lang="en-GB" dirty="0" smtClean="0">
                <a:solidFill>
                  <a:schemeClr val="bg2">
                    <a:lumMod val="50000"/>
                  </a:schemeClr>
                </a:solidFill>
              </a:rPr>
              <a:t> </a:t>
            </a:r>
            <a:r>
              <a:rPr lang="en-GB" dirty="0" err="1" smtClean="0">
                <a:solidFill>
                  <a:schemeClr val="bg2">
                    <a:lumMod val="50000"/>
                  </a:schemeClr>
                </a:solidFill>
              </a:rPr>
              <a:t>dysgu</a:t>
            </a:r>
            <a:r>
              <a:rPr lang="en-GB" dirty="0" smtClean="0">
                <a:solidFill>
                  <a:schemeClr val="bg2">
                    <a:lumMod val="50000"/>
                  </a:schemeClr>
                </a:solidFill>
              </a:rPr>
              <a:t>?</a:t>
            </a:r>
            <a:r>
              <a:rPr lang="en-GB" dirty="0" smtClean="0"/>
              <a:t/>
            </a:r>
            <a:br>
              <a:rPr lang="en-GB" dirty="0" smtClean="0"/>
            </a:br>
            <a:r>
              <a:rPr lang="en-GB" dirty="0" smtClean="0"/>
              <a:t>What do you draw upon when you learn?</a:t>
            </a:r>
            <a:endParaRPr lang="en-GB" dirty="0"/>
          </a:p>
        </p:txBody>
      </p:sp>
      <p:sp>
        <p:nvSpPr>
          <p:cNvPr id="5" name="Subtitle 4"/>
          <p:cNvSpPr>
            <a:spLocks noGrp="1"/>
          </p:cNvSpPr>
          <p:nvPr>
            <p:ph type="subTitle" idx="1"/>
          </p:nvPr>
        </p:nvSpPr>
        <p:spPr/>
        <p:txBody>
          <a:bodyPr>
            <a:normAutofit fontScale="77500" lnSpcReduction="20000"/>
          </a:bodyPr>
          <a:lstStyle/>
          <a:p>
            <a:r>
              <a:rPr lang="en-GB" dirty="0" err="1" smtClean="0">
                <a:solidFill>
                  <a:schemeClr val="bg2">
                    <a:lumMod val="50000"/>
                  </a:schemeClr>
                </a:solidFill>
              </a:rPr>
              <a:t>Profiadau</a:t>
            </a:r>
            <a:r>
              <a:rPr lang="en-GB" dirty="0" smtClean="0">
                <a:solidFill>
                  <a:schemeClr val="bg2">
                    <a:lumMod val="50000"/>
                  </a:schemeClr>
                </a:solidFill>
              </a:rPr>
              <a:t> </a:t>
            </a:r>
            <a:r>
              <a:rPr lang="en-GB" dirty="0" err="1" smtClean="0">
                <a:solidFill>
                  <a:schemeClr val="bg2">
                    <a:lumMod val="50000"/>
                  </a:schemeClr>
                </a:solidFill>
              </a:rPr>
              <a:t>blaenorol</a:t>
            </a:r>
            <a:r>
              <a:rPr lang="en-GB" dirty="0" smtClean="0">
                <a:solidFill>
                  <a:schemeClr val="bg2">
                    <a:lumMod val="50000"/>
                  </a:schemeClr>
                </a:solidFill>
              </a:rPr>
              <a:t>, </a:t>
            </a:r>
            <a:r>
              <a:rPr lang="en-GB" dirty="0" err="1" smtClean="0">
                <a:solidFill>
                  <a:schemeClr val="bg2">
                    <a:lumMod val="50000"/>
                  </a:schemeClr>
                </a:solidFill>
              </a:rPr>
              <a:t>ffactorau</a:t>
            </a:r>
            <a:r>
              <a:rPr lang="en-GB" dirty="0" smtClean="0">
                <a:solidFill>
                  <a:schemeClr val="bg2">
                    <a:lumMod val="50000"/>
                  </a:schemeClr>
                </a:solidFill>
              </a:rPr>
              <a:t> </a:t>
            </a:r>
            <a:r>
              <a:rPr lang="en-GB" dirty="0" err="1" smtClean="0">
                <a:solidFill>
                  <a:schemeClr val="bg2">
                    <a:lumMod val="50000"/>
                  </a:schemeClr>
                </a:solidFill>
              </a:rPr>
              <a:t>allanol</a:t>
            </a:r>
            <a:r>
              <a:rPr lang="en-GB" dirty="0" smtClean="0">
                <a:solidFill>
                  <a:schemeClr val="bg2">
                    <a:lumMod val="50000"/>
                  </a:schemeClr>
                </a:solidFill>
              </a:rPr>
              <a:t>? </a:t>
            </a:r>
            <a:r>
              <a:rPr lang="en-GB" dirty="0" err="1" smtClean="0">
                <a:solidFill>
                  <a:schemeClr val="bg2">
                    <a:lumMod val="50000"/>
                  </a:schemeClr>
                </a:solidFill>
              </a:rPr>
              <a:t>Nodweddion</a:t>
            </a:r>
            <a:r>
              <a:rPr lang="en-GB" dirty="0" smtClean="0">
                <a:solidFill>
                  <a:schemeClr val="bg2">
                    <a:lumMod val="50000"/>
                  </a:schemeClr>
                </a:solidFill>
              </a:rPr>
              <a:t> </a:t>
            </a:r>
            <a:r>
              <a:rPr lang="en-GB" dirty="0" err="1" smtClean="0">
                <a:solidFill>
                  <a:schemeClr val="bg2">
                    <a:lumMod val="50000"/>
                  </a:schemeClr>
                </a:solidFill>
              </a:rPr>
              <a:t>ieithyddol</a:t>
            </a:r>
            <a:r>
              <a:rPr lang="en-GB" dirty="0" smtClean="0">
                <a:solidFill>
                  <a:schemeClr val="bg2">
                    <a:lumMod val="50000"/>
                  </a:schemeClr>
                </a:solidFill>
              </a:rPr>
              <a:t>? </a:t>
            </a:r>
            <a:r>
              <a:rPr lang="en-GB" dirty="0" err="1" smtClean="0">
                <a:solidFill>
                  <a:schemeClr val="bg2">
                    <a:lumMod val="50000"/>
                  </a:schemeClr>
                </a:solidFill>
              </a:rPr>
              <a:t>Cyfoedion</a:t>
            </a:r>
            <a:r>
              <a:rPr lang="en-GB" dirty="0" smtClean="0">
                <a:solidFill>
                  <a:schemeClr val="bg2">
                    <a:lumMod val="50000"/>
                  </a:schemeClr>
                </a:solidFill>
              </a:rPr>
              <a:t>?</a:t>
            </a:r>
          </a:p>
          <a:p>
            <a:r>
              <a:rPr lang="en-GB" dirty="0" smtClean="0"/>
              <a:t>Prior experiences? External factors? Language features? Peers? </a:t>
            </a:r>
            <a:endParaRPr lang="en-GB"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fontScale="90000"/>
          </a:bodyPr>
          <a:lstStyle/>
          <a:p>
            <a:r>
              <a:rPr lang="en-GB" dirty="0" smtClean="0">
                <a:solidFill>
                  <a:schemeClr val="bg2">
                    <a:lumMod val="50000"/>
                  </a:schemeClr>
                </a:solidFill>
              </a:rPr>
              <a:t>Beth </a:t>
            </a:r>
            <a:r>
              <a:rPr lang="en-GB" dirty="0" err="1" smtClean="0">
                <a:solidFill>
                  <a:schemeClr val="bg2">
                    <a:lumMod val="50000"/>
                  </a:schemeClr>
                </a:solidFill>
              </a:rPr>
              <a:t>yw</a:t>
            </a:r>
            <a:r>
              <a:rPr lang="en-GB" dirty="0" smtClean="0">
                <a:solidFill>
                  <a:schemeClr val="bg2">
                    <a:lumMod val="50000"/>
                  </a:schemeClr>
                </a:solidFill>
              </a:rPr>
              <a:t> </a:t>
            </a:r>
            <a:r>
              <a:rPr lang="en-GB" dirty="0" err="1" smtClean="0">
                <a:solidFill>
                  <a:schemeClr val="bg2">
                    <a:lumMod val="50000"/>
                  </a:schemeClr>
                </a:solidFill>
              </a:rPr>
              <a:t>rôl</a:t>
            </a:r>
            <a:r>
              <a:rPr lang="en-GB" dirty="0" smtClean="0">
                <a:solidFill>
                  <a:schemeClr val="bg2">
                    <a:lumMod val="50000"/>
                  </a:schemeClr>
                </a:solidFill>
              </a:rPr>
              <a:t> yr </a:t>
            </a:r>
            <a:r>
              <a:rPr lang="en-GB" dirty="0" err="1" smtClean="0">
                <a:solidFill>
                  <a:schemeClr val="bg2">
                    <a:lumMod val="50000"/>
                  </a:schemeClr>
                </a:solidFill>
              </a:rPr>
              <a:t>athro</a:t>
            </a:r>
            <a:r>
              <a:rPr lang="en-GB" dirty="0" smtClean="0">
                <a:solidFill>
                  <a:schemeClr val="bg2">
                    <a:lumMod val="50000"/>
                  </a:schemeClr>
                </a:solidFill>
              </a:rPr>
              <a:t> (</a:t>
            </a:r>
            <a:r>
              <a:rPr lang="en-GB" dirty="0" err="1" smtClean="0">
                <a:solidFill>
                  <a:schemeClr val="bg2">
                    <a:lumMod val="50000"/>
                  </a:schemeClr>
                </a:solidFill>
              </a:rPr>
              <a:t>neu</a:t>
            </a:r>
            <a:r>
              <a:rPr lang="en-GB" dirty="0" smtClean="0">
                <a:solidFill>
                  <a:schemeClr val="bg2">
                    <a:lumMod val="50000"/>
                  </a:schemeClr>
                </a:solidFill>
              </a:rPr>
              <a:t> </a:t>
            </a:r>
            <a:r>
              <a:rPr lang="en-GB" dirty="0" err="1" smtClean="0">
                <a:solidFill>
                  <a:schemeClr val="bg2">
                    <a:lumMod val="50000"/>
                  </a:schemeClr>
                </a:solidFill>
              </a:rPr>
              <a:t>arall</a:t>
            </a:r>
            <a:r>
              <a:rPr lang="en-GB" dirty="0" smtClean="0">
                <a:solidFill>
                  <a:schemeClr val="bg2">
                    <a:lumMod val="50000"/>
                  </a:schemeClr>
                </a:solidFill>
              </a:rPr>
              <a:t>) </a:t>
            </a:r>
            <a:r>
              <a:rPr lang="en-GB" dirty="0" err="1" smtClean="0">
                <a:solidFill>
                  <a:schemeClr val="bg2">
                    <a:lumMod val="50000"/>
                  </a:schemeClr>
                </a:solidFill>
              </a:rPr>
              <a:t>yn</a:t>
            </a:r>
            <a:r>
              <a:rPr lang="en-GB" dirty="0" smtClean="0">
                <a:solidFill>
                  <a:schemeClr val="bg2">
                    <a:lumMod val="50000"/>
                  </a:schemeClr>
                </a:solidFill>
              </a:rPr>
              <a:t> y broses o </a:t>
            </a:r>
            <a:r>
              <a:rPr lang="en-GB" dirty="0" err="1" smtClean="0">
                <a:solidFill>
                  <a:schemeClr val="bg2">
                    <a:lumMod val="50000"/>
                  </a:schemeClr>
                </a:solidFill>
              </a:rPr>
              <a:t>ddysgu</a:t>
            </a:r>
            <a:r>
              <a:rPr lang="en-GB" dirty="0" smtClean="0">
                <a:solidFill>
                  <a:schemeClr val="bg2">
                    <a:lumMod val="50000"/>
                  </a:schemeClr>
                </a:solidFill>
              </a:rPr>
              <a:t>?</a:t>
            </a:r>
            <a:br>
              <a:rPr lang="en-GB" dirty="0" smtClean="0">
                <a:solidFill>
                  <a:schemeClr val="bg2">
                    <a:lumMod val="50000"/>
                  </a:schemeClr>
                </a:solidFill>
              </a:rPr>
            </a:br>
            <a:r>
              <a:rPr lang="en-GB" dirty="0" smtClean="0"/>
              <a:t>What is the role of the teacher (or other) in the process of learning?</a:t>
            </a:r>
            <a:endParaRPr lang="en-GB" dirty="0"/>
          </a:p>
        </p:txBody>
      </p:sp>
      <p:sp>
        <p:nvSpPr>
          <p:cNvPr id="5" name="Subtitle 4"/>
          <p:cNvSpPr>
            <a:spLocks noGrp="1"/>
          </p:cNvSpPr>
          <p:nvPr>
            <p:ph type="subTitle" idx="1"/>
          </p:nvPr>
        </p:nvSpPr>
        <p:spPr>
          <a:xfrm>
            <a:off x="685800" y="3429000"/>
            <a:ext cx="7772400" cy="1600199"/>
          </a:xfrm>
        </p:spPr>
        <p:txBody>
          <a:bodyPr>
            <a:normAutofit fontScale="85000" lnSpcReduction="20000"/>
          </a:bodyPr>
          <a:lstStyle/>
          <a:p>
            <a:r>
              <a:rPr lang="en-GB" dirty="0" smtClean="0">
                <a:solidFill>
                  <a:schemeClr val="bg2">
                    <a:lumMod val="50000"/>
                  </a:schemeClr>
                </a:solidFill>
              </a:rPr>
              <a:t>I </a:t>
            </a:r>
            <a:r>
              <a:rPr lang="en-GB" dirty="0" err="1" smtClean="0">
                <a:solidFill>
                  <a:schemeClr val="bg2">
                    <a:lumMod val="50000"/>
                  </a:schemeClr>
                </a:solidFill>
              </a:rPr>
              <a:t>ddarparu</a:t>
            </a:r>
            <a:r>
              <a:rPr lang="en-GB" dirty="0" smtClean="0">
                <a:solidFill>
                  <a:schemeClr val="bg2">
                    <a:lumMod val="50000"/>
                  </a:schemeClr>
                </a:solidFill>
              </a:rPr>
              <a:t> </a:t>
            </a:r>
            <a:r>
              <a:rPr lang="en-GB" dirty="0" err="1" smtClean="0">
                <a:solidFill>
                  <a:schemeClr val="bg2">
                    <a:lumMod val="50000"/>
                  </a:schemeClr>
                </a:solidFill>
              </a:rPr>
              <a:t>gwybodaeth</a:t>
            </a:r>
            <a:r>
              <a:rPr lang="en-GB" dirty="0" smtClean="0">
                <a:solidFill>
                  <a:schemeClr val="bg2">
                    <a:lumMod val="50000"/>
                  </a:schemeClr>
                </a:solidFill>
              </a:rPr>
              <a:t> / </a:t>
            </a:r>
            <a:r>
              <a:rPr lang="en-GB" dirty="0" err="1" smtClean="0">
                <a:solidFill>
                  <a:schemeClr val="bg2">
                    <a:lumMod val="50000"/>
                  </a:schemeClr>
                </a:solidFill>
              </a:rPr>
              <a:t>cyfleoedd</a:t>
            </a:r>
            <a:r>
              <a:rPr lang="en-GB" dirty="0" smtClean="0">
                <a:solidFill>
                  <a:schemeClr val="bg2">
                    <a:lumMod val="50000"/>
                  </a:schemeClr>
                </a:solidFill>
              </a:rPr>
              <a:t>? I </a:t>
            </a:r>
            <a:r>
              <a:rPr lang="en-GB" dirty="0" err="1" smtClean="0">
                <a:solidFill>
                  <a:schemeClr val="bg2">
                    <a:lumMod val="50000"/>
                  </a:schemeClr>
                </a:solidFill>
              </a:rPr>
              <a:t>hyrwyddo</a:t>
            </a:r>
            <a:r>
              <a:rPr lang="en-GB" dirty="0" smtClean="0">
                <a:solidFill>
                  <a:schemeClr val="bg2">
                    <a:lumMod val="50000"/>
                  </a:schemeClr>
                </a:solidFill>
              </a:rPr>
              <a:t> </a:t>
            </a:r>
            <a:r>
              <a:rPr lang="en-GB" dirty="0" err="1" smtClean="0">
                <a:solidFill>
                  <a:schemeClr val="bg2">
                    <a:lumMod val="50000"/>
                  </a:schemeClr>
                </a:solidFill>
              </a:rPr>
              <a:t>ymchwiliad</a:t>
            </a:r>
            <a:r>
              <a:rPr lang="en-GB" dirty="0" smtClean="0">
                <a:solidFill>
                  <a:schemeClr val="bg2">
                    <a:lumMod val="50000"/>
                  </a:schemeClr>
                </a:solidFill>
              </a:rPr>
              <a:t> </a:t>
            </a:r>
            <a:r>
              <a:rPr lang="en-GB" dirty="0" err="1" smtClean="0">
                <a:solidFill>
                  <a:schemeClr val="bg2">
                    <a:lumMod val="50000"/>
                  </a:schemeClr>
                </a:solidFill>
              </a:rPr>
              <a:t>dysgwr</a:t>
            </a:r>
            <a:r>
              <a:rPr lang="en-GB" dirty="0" smtClean="0">
                <a:solidFill>
                  <a:schemeClr val="bg2">
                    <a:lumMod val="50000"/>
                  </a:schemeClr>
                </a:solidFill>
              </a:rPr>
              <a:t>? </a:t>
            </a:r>
            <a:r>
              <a:rPr lang="en-GB" dirty="0" err="1" smtClean="0">
                <a:solidFill>
                  <a:schemeClr val="bg2">
                    <a:lumMod val="50000"/>
                  </a:schemeClr>
                </a:solidFill>
              </a:rPr>
              <a:t>Ble</a:t>
            </a:r>
            <a:r>
              <a:rPr lang="en-GB" dirty="0" smtClean="0">
                <a:solidFill>
                  <a:schemeClr val="bg2">
                    <a:lumMod val="50000"/>
                  </a:schemeClr>
                </a:solidFill>
              </a:rPr>
              <a:t> </a:t>
            </a:r>
            <a:r>
              <a:rPr lang="en-GB" dirty="0" err="1" smtClean="0">
                <a:solidFill>
                  <a:schemeClr val="bg2">
                    <a:lumMod val="50000"/>
                  </a:schemeClr>
                </a:solidFill>
              </a:rPr>
              <a:t>mae</a:t>
            </a:r>
            <a:r>
              <a:rPr lang="en-GB" dirty="0" smtClean="0">
                <a:solidFill>
                  <a:schemeClr val="bg2">
                    <a:lumMod val="50000"/>
                  </a:schemeClr>
                </a:solidFill>
              </a:rPr>
              <a:t> </a:t>
            </a:r>
            <a:r>
              <a:rPr lang="en-GB" dirty="0" err="1" smtClean="0">
                <a:solidFill>
                  <a:schemeClr val="bg2">
                    <a:lumMod val="50000"/>
                  </a:schemeClr>
                </a:solidFill>
              </a:rPr>
              <a:t>gwybodaeth</a:t>
            </a:r>
            <a:r>
              <a:rPr lang="en-GB" dirty="0" smtClean="0">
                <a:solidFill>
                  <a:schemeClr val="bg2">
                    <a:lumMod val="50000"/>
                  </a:schemeClr>
                </a:solidFill>
              </a:rPr>
              <a:t>?</a:t>
            </a:r>
          </a:p>
          <a:p>
            <a:r>
              <a:rPr lang="en-GB" dirty="0" smtClean="0"/>
              <a:t>To provide knowledge? To shape opportunities? To facilitate the child’s exploration?</a:t>
            </a:r>
          </a:p>
          <a:p>
            <a:r>
              <a:rPr lang="en-GB" dirty="0" smtClean="0"/>
              <a:t>Where is knowledge?</a:t>
            </a:r>
            <a:endParaRPr lang="en-GB"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err="1" smtClean="0">
                <a:solidFill>
                  <a:schemeClr val="bg2">
                    <a:lumMod val="50000"/>
                  </a:schemeClr>
                </a:solidFill>
              </a:rPr>
              <a:t>Rhagarweiniad</a:t>
            </a:r>
            <a:r>
              <a:rPr lang="en-GB" dirty="0" smtClean="0">
                <a:solidFill>
                  <a:schemeClr val="bg2">
                    <a:lumMod val="50000"/>
                  </a:schemeClr>
                </a:solidFill>
              </a:rPr>
              <a:t> </a:t>
            </a:r>
            <a:r>
              <a:rPr lang="en-GB" dirty="0" err="1" smtClean="0">
                <a:solidFill>
                  <a:schemeClr val="bg2">
                    <a:lumMod val="50000"/>
                  </a:schemeClr>
                </a:solidFill>
              </a:rPr>
              <a:t>i</a:t>
            </a:r>
            <a:r>
              <a:rPr lang="en-GB" dirty="0" smtClean="0">
                <a:solidFill>
                  <a:schemeClr val="bg2">
                    <a:lumMod val="50000"/>
                  </a:schemeClr>
                </a:solidFill>
              </a:rPr>
              <a:t> </a:t>
            </a:r>
            <a:r>
              <a:rPr lang="en-GB" dirty="0" err="1" smtClean="0">
                <a:solidFill>
                  <a:schemeClr val="bg2">
                    <a:lumMod val="50000"/>
                  </a:schemeClr>
                </a:solidFill>
              </a:rPr>
              <a:t>ddamcaniaethau</a:t>
            </a:r>
            <a:r>
              <a:rPr lang="en-GB" dirty="0" smtClean="0">
                <a:solidFill>
                  <a:schemeClr val="bg2">
                    <a:lumMod val="50000"/>
                  </a:schemeClr>
                </a:solidFill>
              </a:rPr>
              <a:t> </a:t>
            </a:r>
            <a:r>
              <a:rPr lang="en-GB" dirty="0" err="1" smtClean="0">
                <a:solidFill>
                  <a:schemeClr val="bg2">
                    <a:lumMod val="50000"/>
                  </a:schemeClr>
                </a:solidFill>
              </a:rPr>
              <a:t>dysgu</a:t>
            </a:r>
            <a:r>
              <a:rPr lang="en-GB" dirty="0" smtClean="0">
                <a:solidFill>
                  <a:schemeClr val="bg2">
                    <a:lumMod val="50000"/>
                  </a:schemeClr>
                </a:solidFill>
              </a:rPr>
              <a:t/>
            </a:r>
            <a:br>
              <a:rPr lang="en-GB" dirty="0" smtClean="0">
                <a:solidFill>
                  <a:schemeClr val="bg2">
                    <a:lumMod val="50000"/>
                  </a:schemeClr>
                </a:solidFill>
              </a:rPr>
            </a:br>
            <a:r>
              <a:rPr lang="en-GB" dirty="0" smtClean="0"/>
              <a:t>Learning theories: an introduction</a:t>
            </a:r>
            <a:endParaRPr lang="en-GB" dirty="0"/>
          </a:p>
        </p:txBody>
      </p:sp>
      <p:sp>
        <p:nvSpPr>
          <p:cNvPr id="3" name="Subtitle 2"/>
          <p:cNvSpPr>
            <a:spLocks noGrp="1"/>
          </p:cNvSpPr>
          <p:nvPr>
            <p:ph type="subTitle" idx="1"/>
          </p:nvPr>
        </p:nvSpPr>
        <p:spPr/>
        <p:txBody>
          <a:bodyPr/>
          <a:lstStyle/>
          <a:p>
            <a:endParaRPr lang="en-GB"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19600" y="1481328"/>
            <a:ext cx="4267200" cy="4525963"/>
          </a:xfrm>
        </p:spPr>
        <p:txBody>
          <a:bodyPr>
            <a:normAutofit fontScale="85000" lnSpcReduction="20000"/>
          </a:bodyPr>
          <a:lstStyle/>
          <a:p>
            <a:r>
              <a:rPr lang="en-GB" dirty="0" smtClean="0"/>
              <a:t>There are three main styles of learner:</a:t>
            </a:r>
          </a:p>
          <a:p>
            <a:r>
              <a:rPr lang="en-GB" dirty="0" smtClean="0"/>
              <a:t>Visual</a:t>
            </a:r>
          </a:p>
          <a:p>
            <a:r>
              <a:rPr lang="en-GB" dirty="0" smtClean="0"/>
              <a:t>Audio</a:t>
            </a:r>
          </a:p>
          <a:p>
            <a:r>
              <a:rPr lang="en-GB" dirty="0" smtClean="0"/>
              <a:t>Kinaesthetic</a:t>
            </a:r>
          </a:p>
          <a:p>
            <a:r>
              <a:rPr lang="en-GB" dirty="0" smtClean="0"/>
              <a:t>Tasks need to be tailored to the individual style of the learner.</a:t>
            </a:r>
          </a:p>
          <a:p>
            <a:r>
              <a:rPr lang="en-GB" dirty="0" smtClean="0"/>
              <a:t>For example: (V)drawing a picture of Macbeth’s face, (A)listening to a description of him, (K)making Macbeth’s face out of shaving foam.</a:t>
            </a:r>
            <a:endParaRPr lang="en-GB" dirty="0"/>
          </a:p>
        </p:txBody>
      </p:sp>
      <p:sp>
        <p:nvSpPr>
          <p:cNvPr id="2" name="Title 1"/>
          <p:cNvSpPr>
            <a:spLocks noGrp="1"/>
          </p:cNvSpPr>
          <p:nvPr>
            <p:ph type="title"/>
          </p:nvPr>
        </p:nvSpPr>
        <p:spPr/>
        <p:txBody>
          <a:bodyPr>
            <a:normAutofit fontScale="90000"/>
          </a:bodyPr>
          <a:lstStyle/>
          <a:p>
            <a:r>
              <a:rPr lang="en-GB" dirty="0" err="1" smtClean="0">
                <a:solidFill>
                  <a:schemeClr val="bg2">
                    <a:lumMod val="50000"/>
                  </a:schemeClr>
                </a:solidFill>
              </a:rPr>
              <a:t>Sut</a:t>
            </a:r>
            <a:r>
              <a:rPr lang="en-GB" dirty="0" smtClean="0">
                <a:solidFill>
                  <a:schemeClr val="bg2">
                    <a:lumMod val="50000"/>
                  </a:schemeClr>
                </a:solidFill>
              </a:rPr>
              <a:t> </a:t>
            </a:r>
            <a:r>
              <a:rPr lang="en-GB" dirty="0" err="1" smtClean="0">
                <a:solidFill>
                  <a:schemeClr val="bg2">
                    <a:lumMod val="50000"/>
                  </a:schemeClr>
                </a:solidFill>
              </a:rPr>
              <a:t>ydym</a:t>
            </a:r>
            <a:r>
              <a:rPr lang="en-GB" dirty="0" smtClean="0">
                <a:solidFill>
                  <a:schemeClr val="bg2">
                    <a:lumMod val="50000"/>
                  </a:schemeClr>
                </a:solidFill>
              </a:rPr>
              <a:t> </a:t>
            </a:r>
            <a:r>
              <a:rPr lang="en-GB" dirty="0" err="1" smtClean="0">
                <a:solidFill>
                  <a:schemeClr val="bg2">
                    <a:lumMod val="50000"/>
                  </a:schemeClr>
                </a:solidFill>
              </a:rPr>
              <a:t>yn</a:t>
            </a:r>
            <a:r>
              <a:rPr lang="en-GB" dirty="0" smtClean="0">
                <a:solidFill>
                  <a:schemeClr val="bg2">
                    <a:lumMod val="50000"/>
                  </a:schemeClr>
                </a:solidFill>
              </a:rPr>
              <a:t> </a:t>
            </a:r>
            <a:r>
              <a:rPr lang="en-GB" dirty="0" err="1" smtClean="0">
                <a:solidFill>
                  <a:schemeClr val="bg2">
                    <a:lumMod val="50000"/>
                  </a:schemeClr>
                </a:solidFill>
              </a:rPr>
              <a:t>dysgu</a:t>
            </a:r>
            <a:r>
              <a:rPr lang="en-GB" dirty="0" smtClean="0">
                <a:solidFill>
                  <a:schemeClr val="bg2">
                    <a:lumMod val="50000"/>
                  </a:schemeClr>
                </a:solidFill>
              </a:rPr>
              <a:t>?</a:t>
            </a:r>
            <a:br>
              <a:rPr lang="en-GB" dirty="0" smtClean="0">
                <a:solidFill>
                  <a:schemeClr val="bg2">
                    <a:lumMod val="50000"/>
                  </a:schemeClr>
                </a:solidFill>
              </a:rPr>
            </a:br>
            <a:r>
              <a:rPr lang="en-GB" dirty="0" smtClean="0">
                <a:solidFill>
                  <a:schemeClr val="bg2">
                    <a:lumMod val="50000"/>
                  </a:schemeClr>
                </a:solidFill>
              </a:rPr>
              <a:t>				</a:t>
            </a:r>
            <a:r>
              <a:rPr lang="en-GB" dirty="0" smtClean="0"/>
              <a:t>How do we learn?</a:t>
            </a:r>
            <a:endParaRPr lang="en-GB" dirty="0"/>
          </a:p>
        </p:txBody>
      </p:sp>
      <p:sp>
        <p:nvSpPr>
          <p:cNvPr id="4" name="Content Placeholder 2"/>
          <p:cNvSpPr txBox="1">
            <a:spLocks/>
          </p:cNvSpPr>
          <p:nvPr/>
        </p:nvSpPr>
        <p:spPr>
          <a:xfrm>
            <a:off x="228600" y="1447800"/>
            <a:ext cx="4191000" cy="4525963"/>
          </a:xfrm>
          <a:prstGeom prst="rect">
            <a:avLst/>
          </a:prstGeom>
        </p:spPr>
        <p:txBody>
          <a:bodyPr vert="horz">
            <a:normAutofit fontScale="85000" lnSpcReduction="10000"/>
          </a:bodyPr>
          <a:lstStyle/>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GB" sz="2700" dirty="0" smtClean="0">
                <a:solidFill>
                  <a:schemeClr val="bg2">
                    <a:lumMod val="50000"/>
                  </a:schemeClr>
                </a:solidFill>
              </a:rPr>
              <a:t>Mae tri math o </a:t>
            </a:r>
            <a:r>
              <a:rPr lang="en-GB" sz="2700" dirty="0" err="1" smtClean="0">
                <a:solidFill>
                  <a:schemeClr val="bg2">
                    <a:lumMod val="50000"/>
                  </a:schemeClr>
                </a:solidFill>
              </a:rPr>
              <a:t>ddysgwr</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GB" sz="2700" dirty="0" err="1" smtClean="0">
                <a:solidFill>
                  <a:schemeClr val="bg2">
                    <a:lumMod val="50000"/>
                  </a:schemeClr>
                </a:solidFill>
              </a:rPr>
              <a:t>Gweledol</a:t>
            </a:r>
            <a:endPar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GB" sz="2700" dirty="0" err="1" smtClean="0">
                <a:solidFill>
                  <a:schemeClr val="bg2">
                    <a:lumMod val="50000"/>
                  </a:schemeClr>
                </a:solidFill>
              </a:rPr>
              <a:t>Clywedol</a:t>
            </a:r>
            <a:endPar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Gweithredol</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Kinaesthetig</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endPar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GB" sz="2700" dirty="0" err="1" smtClean="0">
                <a:solidFill>
                  <a:schemeClr val="bg2">
                    <a:lumMod val="50000"/>
                  </a:schemeClr>
                </a:solidFill>
              </a:rPr>
              <a:t>Angen</a:t>
            </a:r>
            <a:r>
              <a:rPr lang="en-GB" sz="2700" dirty="0" smtClean="0">
                <a:solidFill>
                  <a:schemeClr val="bg2">
                    <a:lumMod val="50000"/>
                  </a:schemeClr>
                </a:solidFill>
              </a:rPr>
              <a:t> </a:t>
            </a:r>
            <a:r>
              <a:rPr lang="en-GB" sz="2700" dirty="0" err="1" smtClean="0">
                <a:solidFill>
                  <a:schemeClr val="bg2">
                    <a:lumMod val="50000"/>
                  </a:schemeClr>
                </a:solidFill>
              </a:rPr>
              <a:t>teilwra</a:t>
            </a:r>
            <a:r>
              <a:rPr lang="en-GB" sz="2700" dirty="0" smtClean="0">
                <a:solidFill>
                  <a:schemeClr val="bg2">
                    <a:lumMod val="50000"/>
                  </a:schemeClr>
                </a:solidFill>
              </a:rPr>
              <a:t> </a:t>
            </a:r>
            <a:r>
              <a:rPr lang="en-GB" sz="2700" dirty="0" err="1" smtClean="0">
                <a:solidFill>
                  <a:schemeClr val="bg2">
                    <a:lumMod val="50000"/>
                  </a:schemeClr>
                </a:solidFill>
              </a:rPr>
              <a:t>tasgau</a:t>
            </a:r>
            <a:r>
              <a:rPr lang="en-GB" sz="2700" dirty="0" smtClean="0">
                <a:solidFill>
                  <a:schemeClr val="bg2">
                    <a:lumMod val="50000"/>
                  </a:schemeClr>
                </a:solidFill>
              </a:rPr>
              <a:t> </a:t>
            </a:r>
            <a:r>
              <a:rPr lang="en-GB" sz="2700" dirty="0" err="1" smtClean="0">
                <a:solidFill>
                  <a:schemeClr val="bg2">
                    <a:lumMod val="50000"/>
                  </a:schemeClr>
                </a:solidFill>
              </a:rPr>
              <a:t>i</a:t>
            </a:r>
            <a:r>
              <a:rPr lang="en-GB" sz="2700" dirty="0" smtClean="0">
                <a:solidFill>
                  <a:schemeClr val="bg2">
                    <a:lumMod val="50000"/>
                  </a:schemeClr>
                </a:solidFill>
              </a:rPr>
              <a:t> </a:t>
            </a:r>
            <a:r>
              <a:rPr lang="en-GB" sz="2700" dirty="0" err="1" smtClean="0">
                <a:solidFill>
                  <a:schemeClr val="bg2">
                    <a:lumMod val="50000"/>
                  </a:schemeClr>
                </a:solidFill>
              </a:rPr>
              <a:t>steil</a:t>
            </a:r>
            <a:r>
              <a:rPr lang="en-GB" sz="2700" dirty="0" smtClean="0">
                <a:solidFill>
                  <a:schemeClr val="bg2">
                    <a:lumMod val="50000"/>
                  </a:schemeClr>
                </a:solidFill>
              </a:rPr>
              <a:t> </a:t>
            </a:r>
            <a:r>
              <a:rPr lang="en-GB" sz="2700" dirty="0" err="1" smtClean="0">
                <a:solidFill>
                  <a:schemeClr val="bg2">
                    <a:lumMod val="50000"/>
                  </a:schemeClr>
                </a:solidFill>
              </a:rPr>
              <a:t>unigol</a:t>
            </a:r>
            <a:r>
              <a:rPr lang="en-GB" sz="2700" dirty="0" smtClean="0">
                <a:solidFill>
                  <a:schemeClr val="bg2">
                    <a:lumMod val="50000"/>
                  </a:schemeClr>
                </a:solidFill>
              </a:rPr>
              <a:t> y </a:t>
            </a:r>
            <a:r>
              <a:rPr lang="en-GB" sz="2700" dirty="0" err="1" smtClean="0">
                <a:solidFill>
                  <a:schemeClr val="bg2">
                    <a:lumMod val="50000"/>
                  </a:schemeClr>
                </a:solidFill>
              </a:rPr>
              <a:t>dysgwr</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GB" sz="2700" dirty="0" err="1" smtClean="0">
                <a:solidFill>
                  <a:schemeClr val="bg2">
                    <a:lumMod val="50000"/>
                  </a:schemeClr>
                </a:solidFill>
              </a:rPr>
              <a:t>Er</a:t>
            </a:r>
            <a:r>
              <a:rPr lang="en-GB" sz="2700" dirty="0" smtClean="0">
                <a:solidFill>
                  <a:schemeClr val="bg2">
                    <a:lumMod val="50000"/>
                  </a:schemeClr>
                </a:solidFill>
              </a:rPr>
              <a:t> </a:t>
            </a:r>
            <a:r>
              <a:rPr lang="en-GB" sz="2700" dirty="0" err="1" smtClean="0">
                <a:solidFill>
                  <a:schemeClr val="bg2">
                    <a:lumMod val="50000"/>
                  </a:schemeClr>
                </a:solidFill>
              </a:rPr>
              <a:t>enghraifft</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(G)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tynnu</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llun</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wyneb</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Macbeth</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(C)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gwrando</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ar</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ddisgrifiad</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o Macbeth</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(K)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creu</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wyneb</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Macbeth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allan</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o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ewyn</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lang="en-GB" sz="2700" dirty="0" err="1" smtClean="0">
                <a:solidFill>
                  <a:schemeClr val="bg2">
                    <a:lumMod val="50000"/>
                  </a:schemeClr>
                </a:solidFill>
              </a:rPr>
              <a:t>eillio</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a:t>
            </a:r>
            <a:endParaRPr kumimoji="0" lang="en-GB" sz="2700" b="0" i="0" u="none" strike="noStrike" kern="1200" cap="none" spc="0" normalizeH="0" baseline="0" noProof="0" dirty="0">
              <a:ln>
                <a:noFill/>
              </a:ln>
              <a:solidFill>
                <a:schemeClr val="bg2">
                  <a:lumMod val="50000"/>
                </a:schemeClr>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0" y="1481328"/>
            <a:ext cx="4114800" cy="4525963"/>
          </a:xfrm>
        </p:spPr>
        <p:txBody>
          <a:bodyPr>
            <a:normAutofit fontScale="70000" lnSpcReduction="20000"/>
          </a:bodyPr>
          <a:lstStyle/>
          <a:p>
            <a:r>
              <a:rPr lang="en-GB" dirty="0" smtClean="0"/>
              <a:t>Things are more complicated than that.</a:t>
            </a:r>
          </a:p>
          <a:p>
            <a:r>
              <a:rPr lang="en-GB" dirty="0" smtClean="0"/>
              <a:t>What is seen as good practice may not always be seen as such.</a:t>
            </a:r>
          </a:p>
          <a:p>
            <a:r>
              <a:rPr lang="en-GB" dirty="0" smtClean="0"/>
              <a:t>Not all ‘good practices’ or beliefs have any basis in evidence.</a:t>
            </a:r>
          </a:p>
          <a:p>
            <a:r>
              <a:rPr lang="en-GB" dirty="0" smtClean="0"/>
              <a:t>Learning myths can seem like evidenced truths.</a:t>
            </a:r>
          </a:p>
          <a:p>
            <a:r>
              <a:rPr lang="en-GB" dirty="0" smtClean="0">
                <a:solidFill>
                  <a:srgbClr val="FF0000"/>
                </a:solidFill>
              </a:rPr>
              <a:t>Learningstyles</a:t>
            </a:r>
            <a:r>
              <a:rPr lang="en-GB" dirty="0" smtClean="0">
                <a:solidFill>
                  <a:schemeClr val="tx2"/>
                </a:solidFill>
              </a:rPr>
              <a:t>weonlyuse10%ofourbrains</a:t>
            </a:r>
            <a:r>
              <a:rPr lang="en-GB" dirty="0" smtClean="0">
                <a:solidFill>
                  <a:srgbClr val="00B050"/>
                </a:solidFill>
              </a:rPr>
              <a:t>leftrighthbraintypes</a:t>
            </a:r>
            <a:r>
              <a:rPr lang="en-GB" dirty="0" smtClean="0">
                <a:solidFill>
                  <a:srgbClr val="FF0000"/>
                </a:solidFill>
              </a:rPr>
              <a:t>testshinderlearning</a:t>
            </a:r>
            <a:r>
              <a:rPr lang="en-GB" dirty="0" smtClean="0">
                <a:solidFill>
                  <a:srgbClr val="0070C0"/>
                </a:solidFill>
              </a:rPr>
              <a:t>wedon’tneedtobetaughtknowledgewhenwehaveGoogle</a:t>
            </a:r>
            <a:r>
              <a:rPr lang="en-GB" dirty="0" smtClean="0">
                <a:solidFill>
                  <a:srgbClr val="00B050"/>
                </a:solidFill>
              </a:rPr>
              <a:t>goodlearningalwayshappensingroups</a:t>
            </a:r>
            <a:endParaRPr lang="en-GB" dirty="0">
              <a:solidFill>
                <a:srgbClr val="00B050"/>
              </a:solidFill>
            </a:endParaRPr>
          </a:p>
        </p:txBody>
      </p:sp>
      <p:sp>
        <p:nvSpPr>
          <p:cNvPr id="2" name="Title 1"/>
          <p:cNvSpPr>
            <a:spLocks noGrp="1"/>
          </p:cNvSpPr>
          <p:nvPr>
            <p:ph type="title"/>
          </p:nvPr>
        </p:nvSpPr>
        <p:spPr/>
        <p:txBody>
          <a:bodyPr>
            <a:normAutofit fontScale="90000"/>
          </a:bodyPr>
          <a:lstStyle/>
          <a:p>
            <a:r>
              <a:rPr lang="en-GB" dirty="0" err="1" smtClean="0">
                <a:solidFill>
                  <a:schemeClr val="bg2">
                    <a:lumMod val="50000"/>
                  </a:schemeClr>
                </a:solidFill>
              </a:rPr>
              <a:t>Sut</a:t>
            </a:r>
            <a:r>
              <a:rPr lang="en-GB" dirty="0" smtClean="0">
                <a:solidFill>
                  <a:schemeClr val="bg2">
                    <a:lumMod val="50000"/>
                  </a:schemeClr>
                </a:solidFill>
              </a:rPr>
              <a:t> </a:t>
            </a:r>
            <a:r>
              <a:rPr lang="en-GB" dirty="0" err="1" smtClean="0">
                <a:solidFill>
                  <a:schemeClr val="bg2">
                    <a:lumMod val="50000"/>
                  </a:schemeClr>
                </a:solidFill>
              </a:rPr>
              <a:t>ydym</a:t>
            </a:r>
            <a:r>
              <a:rPr lang="en-GB" dirty="0" smtClean="0">
                <a:solidFill>
                  <a:schemeClr val="bg2">
                    <a:lumMod val="50000"/>
                  </a:schemeClr>
                </a:solidFill>
              </a:rPr>
              <a:t> </a:t>
            </a:r>
            <a:r>
              <a:rPr lang="en-GB" dirty="0" err="1" smtClean="0">
                <a:solidFill>
                  <a:schemeClr val="bg2">
                    <a:lumMod val="50000"/>
                  </a:schemeClr>
                </a:solidFill>
              </a:rPr>
              <a:t>yn</a:t>
            </a:r>
            <a:r>
              <a:rPr lang="en-GB" dirty="0" smtClean="0">
                <a:solidFill>
                  <a:schemeClr val="bg2">
                    <a:lumMod val="50000"/>
                  </a:schemeClr>
                </a:solidFill>
              </a:rPr>
              <a:t> </a:t>
            </a:r>
            <a:r>
              <a:rPr lang="en-GB" dirty="0" err="1" smtClean="0">
                <a:solidFill>
                  <a:schemeClr val="bg2">
                    <a:lumMod val="50000"/>
                  </a:schemeClr>
                </a:solidFill>
              </a:rPr>
              <a:t>dysgu</a:t>
            </a:r>
            <a:r>
              <a:rPr lang="en-GB" dirty="0" smtClean="0">
                <a:solidFill>
                  <a:schemeClr val="bg2">
                    <a:lumMod val="50000"/>
                  </a:schemeClr>
                </a:solidFill>
              </a:rPr>
              <a:t>?</a:t>
            </a:r>
            <a:br>
              <a:rPr lang="en-GB" dirty="0" smtClean="0">
                <a:solidFill>
                  <a:schemeClr val="bg2">
                    <a:lumMod val="50000"/>
                  </a:schemeClr>
                </a:solidFill>
              </a:rPr>
            </a:br>
            <a:r>
              <a:rPr lang="en-GB" dirty="0" smtClean="0">
                <a:solidFill>
                  <a:schemeClr val="bg2">
                    <a:lumMod val="50000"/>
                  </a:schemeClr>
                </a:solidFill>
              </a:rPr>
              <a:t>				</a:t>
            </a:r>
            <a:r>
              <a:rPr lang="en-GB" dirty="0" smtClean="0"/>
              <a:t>How do we learn?</a:t>
            </a:r>
            <a:endParaRPr lang="en-GB" dirty="0"/>
          </a:p>
        </p:txBody>
      </p:sp>
      <p:sp>
        <p:nvSpPr>
          <p:cNvPr id="4" name="Content Placeholder 2"/>
          <p:cNvSpPr txBox="1">
            <a:spLocks/>
          </p:cNvSpPr>
          <p:nvPr/>
        </p:nvSpPr>
        <p:spPr>
          <a:xfrm>
            <a:off x="304800" y="1524000"/>
            <a:ext cx="4114800" cy="4525963"/>
          </a:xfrm>
          <a:prstGeom prst="rect">
            <a:avLst/>
          </a:prstGeom>
        </p:spPr>
        <p:txBody>
          <a:bodyPr vert="horz">
            <a:normAutofit fontScale="70000" lnSpcReduction="20000"/>
          </a:bodyPr>
          <a:lstStyle/>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Mwy</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cymhleth</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na</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hynna</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GB" sz="2700" dirty="0" err="1" smtClean="0">
                <a:solidFill>
                  <a:schemeClr val="bg2">
                    <a:lumMod val="50000"/>
                  </a:schemeClr>
                </a:solidFill>
              </a:rPr>
              <a:t>Efallai</a:t>
            </a:r>
            <a:r>
              <a:rPr lang="en-GB" sz="2700" dirty="0" smtClean="0">
                <a:solidFill>
                  <a:schemeClr val="bg2">
                    <a:lumMod val="50000"/>
                  </a:schemeClr>
                </a:solidFill>
              </a:rPr>
              <a:t> </a:t>
            </a:r>
            <a:r>
              <a:rPr lang="en-GB" sz="2700" dirty="0" err="1" smtClean="0">
                <a:solidFill>
                  <a:schemeClr val="bg2">
                    <a:lumMod val="50000"/>
                  </a:schemeClr>
                </a:solidFill>
              </a:rPr>
              <a:t>na</a:t>
            </a:r>
            <a:r>
              <a:rPr lang="en-GB" sz="2700" dirty="0" smtClean="0">
                <a:solidFill>
                  <a:schemeClr val="bg2">
                    <a:lumMod val="50000"/>
                  </a:schemeClr>
                </a:solidFill>
              </a:rPr>
              <a:t> </a:t>
            </a:r>
            <a:r>
              <a:rPr lang="en-GB" sz="2700" dirty="0" err="1" smtClean="0">
                <a:solidFill>
                  <a:schemeClr val="bg2">
                    <a:lumMod val="50000"/>
                  </a:schemeClr>
                </a:solidFill>
              </a:rPr>
              <a:t>fydd</a:t>
            </a:r>
            <a:r>
              <a:rPr lang="en-GB" sz="2700" dirty="0" smtClean="0">
                <a:solidFill>
                  <a:schemeClr val="bg2">
                    <a:lumMod val="50000"/>
                  </a:schemeClr>
                </a:solidFill>
              </a:rPr>
              <a:t> yr </a:t>
            </a:r>
            <a:r>
              <a:rPr lang="en-GB" sz="2700" dirty="0" err="1" smtClean="0">
                <a:solidFill>
                  <a:schemeClr val="bg2">
                    <a:lumMod val="50000"/>
                  </a:schemeClr>
                </a:solidFill>
              </a:rPr>
              <a:t>hyn</a:t>
            </a:r>
            <a:r>
              <a:rPr lang="en-GB" sz="2700" dirty="0" smtClean="0">
                <a:solidFill>
                  <a:schemeClr val="bg2">
                    <a:lumMod val="50000"/>
                  </a:schemeClr>
                </a:solidFill>
              </a:rPr>
              <a:t> a </a:t>
            </a:r>
            <a:r>
              <a:rPr lang="en-GB" sz="2700" dirty="0" err="1" smtClean="0">
                <a:solidFill>
                  <a:schemeClr val="bg2">
                    <a:lumMod val="50000"/>
                  </a:schemeClr>
                </a:solidFill>
              </a:rPr>
              <a:t>ystyrir</a:t>
            </a:r>
            <a:r>
              <a:rPr lang="en-GB" sz="2700" dirty="0" smtClean="0">
                <a:solidFill>
                  <a:schemeClr val="bg2">
                    <a:lumMod val="50000"/>
                  </a:schemeClr>
                </a:solidFill>
              </a:rPr>
              <a:t> </a:t>
            </a:r>
            <a:r>
              <a:rPr lang="en-GB" sz="2700" dirty="0" err="1" smtClean="0">
                <a:solidFill>
                  <a:schemeClr val="bg2">
                    <a:lumMod val="50000"/>
                  </a:schemeClr>
                </a:solidFill>
              </a:rPr>
              <a:t>yn</a:t>
            </a:r>
            <a:r>
              <a:rPr lang="en-GB" sz="2700" dirty="0" smtClean="0">
                <a:solidFill>
                  <a:schemeClr val="bg2">
                    <a:lumMod val="50000"/>
                  </a:schemeClr>
                </a:solidFill>
              </a:rPr>
              <a:t> ‘</a:t>
            </a:r>
            <a:r>
              <a:rPr lang="en-GB" sz="2700" dirty="0" err="1" smtClean="0">
                <a:solidFill>
                  <a:schemeClr val="bg2">
                    <a:lumMod val="50000"/>
                  </a:schemeClr>
                </a:solidFill>
              </a:rPr>
              <a:t>arfer</a:t>
            </a:r>
            <a:r>
              <a:rPr lang="en-GB" sz="2700" dirty="0" smtClean="0">
                <a:solidFill>
                  <a:schemeClr val="bg2">
                    <a:lumMod val="50000"/>
                  </a:schemeClr>
                </a:solidFill>
              </a:rPr>
              <a:t> </a:t>
            </a:r>
            <a:r>
              <a:rPr lang="en-GB" sz="2700" dirty="0" err="1" smtClean="0">
                <a:solidFill>
                  <a:schemeClr val="bg2">
                    <a:lumMod val="50000"/>
                  </a:schemeClr>
                </a:solidFill>
              </a:rPr>
              <a:t>da</a:t>
            </a:r>
            <a:r>
              <a:rPr lang="en-GB" sz="2700" dirty="0" smtClean="0">
                <a:solidFill>
                  <a:schemeClr val="bg2">
                    <a:lumMod val="50000"/>
                  </a:schemeClr>
                </a:solidFill>
              </a:rPr>
              <a:t>’ </a:t>
            </a:r>
            <a:r>
              <a:rPr lang="en-GB" sz="2700" dirty="0" err="1" smtClean="0">
                <a:solidFill>
                  <a:schemeClr val="bg2">
                    <a:lumMod val="50000"/>
                  </a:schemeClr>
                </a:solidFill>
              </a:rPr>
              <a:t>yn</a:t>
            </a:r>
            <a:r>
              <a:rPr lang="en-GB" sz="2700" dirty="0" smtClean="0">
                <a:solidFill>
                  <a:schemeClr val="bg2">
                    <a:lumMod val="50000"/>
                  </a:schemeClr>
                </a:solidFill>
              </a:rPr>
              <a:t> </a:t>
            </a:r>
            <a:r>
              <a:rPr lang="en-GB" sz="2700" dirty="0" err="1" smtClean="0">
                <a:solidFill>
                  <a:schemeClr val="bg2">
                    <a:lumMod val="50000"/>
                  </a:schemeClr>
                </a:solidFill>
              </a:rPr>
              <a:t>parhau</a:t>
            </a:r>
            <a:r>
              <a:rPr lang="en-GB" sz="2700" dirty="0" smtClean="0">
                <a:solidFill>
                  <a:schemeClr val="bg2">
                    <a:lumMod val="50000"/>
                  </a:schemeClr>
                </a:solidFill>
              </a:rPr>
              <a:t> am </a:t>
            </a:r>
            <a:r>
              <a:rPr lang="en-GB" sz="2700" dirty="0" err="1" smtClean="0">
                <a:solidFill>
                  <a:schemeClr val="bg2">
                    <a:lumMod val="50000"/>
                  </a:schemeClr>
                </a:solidFill>
              </a:rPr>
              <a:t>byth</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GB" sz="2700" dirty="0" err="1" smtClean="0">
                <a:solidFill>
                  <a:schemeClr val="bg2">
                    <a:lumMod val="50000"/>
                  </a:schemeClr>
                </a:solidFill>
              </a:rPr>
              <a:t>Nid</a:t>
            </a:r>
            <a:r>
              <a:rPr lang="en-GB" sz="2700" dirty="0" smtClean="0">
                <a:solidFill>
                  <a:schemeClr val="bg2">
                    <a:lumMod val="50000"/>
                  </a:schemeClr>
                </a:solidFill>
              </a:rPr>
              <a:t> </a:t>
            </a:r>
            <a:r>
              <a:rPr lang="en-GB" sz="2700" dirty="0" err="1" smtClean="0">
                <a:solidFill>
                  <a:schemeClr val="bg2">
                    <a:lumMod val="50000"/>
                  </a:schemeClr>
                </a:solidFill>
              </a:rPr>
              <a:t>oes</a:t>
            </a:r>
            <a:r>
              <a:rPr lang="en-GB" sz="2700" dirty="0" smtClean="0">
                <a:solidFill>
                  <a:schemeClr val="bg2">
                    <a:lumMod val="50000"/>
                  </a:schemeClr>
                </a:solidFill>
              </a:rPr>
              <a:t> </a:t>
            </a:r>
            <a:r>
              <a:rPr lang="en-GB" sz="2700" dirty="0" err="1" smtClean="0">
                <a:solidFill>
                  <a:schemeClr val="bg2">
                    <a:lumMod val="50000"/>
                  </a:schemeClr>
                </a:solidFill>
              </a:rPr>
              <a:t>gan</a:t>
            </a:r>
            <a:r>
              <a:rPr lang="en-GB" sz="2700" dirty="0" smtClean="0">
                <a:solidFill>
                  <a:schemeClr val="bg2">
                    <a:lumMod val="50000"/>
                  </a:schemeClr>
                </a:solidFill>
              </a:rPr>
              <a:t> </a:t>
            </a:r>
            <a:r>
              <a:rPr lang="en-GB" sz="2700" dirty="0" err="1" smtClean="0">
                <a:solidFill>
                  <a:schemeClr val="bg2">
                    <a:lumMod val="50000"/>
                  </a:schemeClr>
                </a:solidFill>
              </a:rPr>
              <a:t>pob</a:t>
            </a:r>
            <a:r>
              <a:rPr lang="en-GB" sz="2700" dirty="0" smtClean="0">
                <a:solidFill>
                  <a:schemeClr val="bg2">
                    <a:lumMod val="50000"/>
                  </a:schemeClr>
                </a:solidFill>
              </a:rPr>
              <a:t> ‘</a:t>
            </a:r>
            <a:r>
              <a:rPr lang="en-GB" sz="2700" dirty="0" err="1" smtClean="0">
                <a:solidFill>
                  <a:schemeClr val="bg2">
                    <a:lumMod val="50000"/>
                  </a:schemeClr>
                </a:solidFill>
              </a:rPr>
              <a:t>ymarfer</a:t>
            </a:r>
            <a:r>
              <a:rPr lang="en-GB" sz="2700" dirty="0" smtClean="0">
                <a:solidFill>
                  <a:schemeClr val="bg2">
                    <a:lumMod val="50000"/>
                  </a:schemeClr>
                </a:solidFill>
              </a:rPr>
              <a:t> </a:t>
            </a:r>
            <a:r>
              <a:rPr lang="en-GB" sz="2700" dirty="0" err="1" smtClean="0">
                <a:solidFill>
                  <a:schemeClr val="bg2">
                    <a:lumMod val="50000"/>
                  </a:schemeClr>
                </a:solidFill>
              </a:rPr>
              <a:t>da</a:t>
            </a:r>
            <a:r>
              <a:rPr lang="en-GB" sz="2700" dirty="0" smtClean="0">
                <a:solidFill>
                  <a:schemeClr val="bg2">
                    <a:lumMod val="50000"/>
                  </a:schemeClr>
                </a:solidFill>
              </a:rPr>
              <a:t>’ </a:t>
            </a:r>
            <a:r>
              <a:rPr lang="en-GB" sz="2700" dirty="0" err="1" smtClean="0">
                <a:solidFill>
                  <a:schemeClr val="bg2">
                    <a:lumMod val="50000"/>
                  </a:schemeClr>
                </a:solidFill>
              </a:rPr>
              <a:t>seiliau</a:t>
            </a:r>
            <a:r>
              <a:rPr lang="en-GB" sz="2700" dirty="0" smtClean="0">
                <a:solidFill>
                  <a:schemeClr val="bg2">
                    <a:lumMod val="50000"/>
                  </a:schemeClr>
                </a:solidFill>
              </a:rPr>
              <a:t> o </a:t>
            </a:r>
            <a:r>
              <a:rPr lang="en-GB" sz="2700" dirty="0" err="1" smtClean="0">
                <a:solidFill>
                  <a:schemeClr val="bg2">
                    <a:lumMod val="50000"/>
                  </a:schemeClr>
                </a:solidFill>
              </a:rPr>
              <a:t>dystiolaeth</a:t>
            </a:r>
            <a:r>
              <a:rPr lang="en-GB" sz="2700" dirty="0" smtClean="0">
                <a:solidFill>
                  <a:schemeClr val="bg2">
                    <a:lumMod val="50000"/>
                  </a:schemeClr>
                </a:solidFill>
              </a:rPr>
              <a:t> </a:t>
            </a:r>
            <a:r>
              <a:rPr lang="en-GB" sz="2700" dirty="0" err="1" smtClean="0">
                <a:solidFill>
                  <a:schemeClr val="bg2">
                    <a:lumMod val="50000"/>
                  </a:schemeClr>
                </a:solidFill>
              </a:rPr>
              <a:t>cadarn</a:t>
            </a:r>
            <a:endPar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GB" sz="2700" dirty="0" err="1" smtClean="0">
                <a:solidFill>
                  <a:schemeClr val="bg2">
                    <a:lumMod val="50000"/>
                  </a:schemeClr>
                </a:solidFill>
              </a:rPr>
              <a:t>Chwedlau</a:t>
            </a:r>
            <a:r>
              <a:rPr lang="en-GB" sz="2700" dirty="0" smtClean="0">
                <a:solidFill>
                  <a:schemeClr val="bg2">
                    <a:lumMod val="50000"/>
                  </a:schemeClr>
                </a:solidFill>
              </a:rPr>
              <a:t> </a:t>
            </a:r>
            <a:r>
              <a:rPr lang="en-GB" sz="2700" dirty="0" err="1" smtClean="0">
                <a:solidFill>
                  <a:schemeClr val="bg2">
                    <a:lumMod val="50000"/>
                  </a:schemeClr>
                </a:solidFill>
              </a:rPr>
              <a:t>dysgu</a:t>
            </a:r>
            <a:r>
              <a:rPr lang="en-GB" sz="2700" dirty="0" smtClean="0">
                <a:solidFill>
                  <a:schemeClr val="bg2">
                    <a:lumMod val="50000"/>
                  </a:schemeClr>
                </a:solidFill>
              </a:rPr>
              <a:t> </a:t>
            </a:r>
            <a:r>
              <a:rPr lang="en-GB" sz="2700" dirty="0" err="1" smtClean="0">
                <a:solidFill>
                  <a:schemeClr val="bg2">
                    <a:lumMod val="50000"/>
                  </a:schemeClr>
                </a:solidFill>
              </a:rPr>
              <a:t>yn</a:t>
            </a:r>
            <a:r>
              <a:rPr lang="en-GB" sz="2700" dirty="0" smtClean="0">
                <a:solidFill>
                  <a:schemeClr val="bg2">
                    <a:lumMod val="50000"/>
                  </a:schemeClr>
                </a:solidFill>
              </a:rPr>
              <a:t> </a:t>
            </a:r>
            <a:r>
              <a:rPr lang="en-GB" sz="2700" dirty="0" err="1" smtClean="0">
                <a:solidFill>
                  <a:schemeClr val="bg2">
                    <a:lumMod val="50000"/>
                  </a:schemeClr>
                </a:solidFill>
              </a:rPr>
              <a:t>gallu</a:t>
            </a:r>
            <a:r>
              <a:rPr lang="en-GB" sz="2700" dirty="0" smtClean="0">
                <a:solidFill>
                  <a:schemeClr val="bg2">
                    <a:lumMod val="50000"/>
                  </a:schemeClr>
                </a:solidFill>
              </a:rPr>
              <a:t> </a:t>
            </a:r>
            <a:r>
              <a:rPr lang="en-GB" sz="2700" dirty="0" err="1" smtClean="0">
                <a:solidFill>
                  <a:schemeClr val="bg2">
                    <a:lumMod val="50000"/>
                  </a:schemeClr>
                </a:solidFill>
              </a:rPr>
              <a:t>ymddangos</a:t>
            </a:r>
            <a:r>
              <a:rPr lang="en-GB" sz="2700" dirty="0" smtClean="0">
                <a:solidFill>
                  <a:schemeClr val="bg2">
                    <a:lumMod val="50000"/>
                  </a:schemeClr>
                </a:solidFill>
              </a:rPr>
              <a:t> </a:t>
            </a:r>
            <a:r>
              <a:rPr lang="en-GB" sz="2700" dirty="0" err="1" smtClean="0">
                <a:solidFill>
                  <a:schemeClr val="bg2">
                    <a:lumMod val="50000"/>
                  </a:schemeClr>
                </a:solidFill>
              </a:rPr>
              <a:t>fel</a:t>
            </a:r>
            <a:r>
              <a:rPr lang="en-GB" sz="2700" dirty="0" smtClean="0">
                <a:solidFill>
                  <a:schemeClr val="bg2">
                    <a:lumMod val="50000"/>
                  </a:schemeClr>
                </a:solidFill>
              </a:rPr>
              <a:t> </a:t>
            </a:r>
            <a:r>
              <a:rPr lang="en-GB" sz="2700" dirty="0" err="1" smtClean="0">
                <a:solidFill>
                  <a:schemeClr val="bg2">
                    <a:lumMod val="50000"/>
                  </a:schemeClr>
                </a:solidFill>
              </a:rPr>
              <a:t>ffeithiau</a:t>
            </a:r>
            <a:endPar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GB" sz="2700" dirty="0" err="1" smtClean="0">
                <a:solidFill>
                  <a:srgbClr val="FF0000"/>
                </a:solidFill>
              </a:rPr>
              <a:t>Arddulliau</a:t>
            </a:r>
            <a:r>
              <a:rPr lang="en-GB" sz="2700" dirty="0" smtClean="0">
                <a:solidFill>
                  <a:srgbClr val="FF0000"/>
                </a:solidFill>
              </a:rPr>
              <a:t> </a:t>
            </a:r>
            <a:r>
              <a:rPr lang="en-GB" sz="2700" dirty="0" err="1" smtClean="0">
                <a:solidFill>
                  <a:srgbClr val="FF0000"/>
                </a:solidFill>
              </a:rPr>
              <a:t>dysgu</a:t>
            </a:r>
            <a:r>
              <a:rPr lang="en-GB" sz="2700" dirty="0" smtClean="0">
                <a:solidFill>
                  <a:srgbClr val="FF0000"/>
                </a:solidFill>
              </a:rPr>
              <a:t> </a:t>
            </a:r>
            <a:r>
              <a:rPr lang="en-GB" sz="2700" dirty="0" smtClean="0">
                <a:solidFill>
                  <a:schemeClr val="tx2"/>
                </a:solidFill>
              </a:rPr>
              <a:t>dim </a:t>
            </a:r>
            <a:r>
              <a:rPr lang="en-GB" sz="2700" dirty="0" err="1" smtClean="0">
                <a:solidFill>
                  <a:schemeClr val="tx2"/>
                </a:solidFill>
              </a:rPr>
              <a:t>ond</a:t>
            </a:r>
            <a:r>
              <a:rPr lang="en-GB" sz="2700" dirty="0" smtClean="0">
                <a:solidFill>
                  <a:schemeClr val="tx2"/>
                </a:solidFill>
              </a:rPr>
              <a:t> </a:t>
            </a:r>
            <a:r>
              <a:rPr lang="en-GB" sz="2700" dirty="0" err="1" smtClean="0">
                <a:solidFill>
                  <a:schemeClr val="tx2"/>
                </a:solidFill>
              </a:rPr>
              <a:t>yn</a:t>
            </a:r>
            <a:r>
              <a:rPr lang="en-GB" sz="2700" dirty="0" smtClean="0">
                <a:solidFill>
                  <a:schemeClr val="tx2"/>
                </a:solidFill>
              </a:rPr>
              <a:t> </a:t>
            </a:r>
            <a:r>
              <a:rPr lang="en-GB" sz="2700" dirty="0" err="1" smtClean="0">
                <a:solidFill>
                  <a:schemeClr val="tx2"/>
                </a:solidFill>
              </a:rPr>
              <a:t>defnyddio</a:t>
            </a:r>
            <a:r>
              <a:rPr lang="en-GB" sz="2700" dirty="0" smtClean="0">
                <a:solidFill>
                  <a:schemeClr val="tx2"/>
                </a:solidFill>
              </a:rPr>
              <a:t> </a:t>
            </a:r>
            <a:r>
              <a:rPr kumimoji="0" lang="en-GB" sz="2700" b="0" i="0" u="none" strike="noStrike" kern="1200" cap="none" spc="0" normalizeH="0" baseline="0" noProof="0" dirty="0" smtClean="0">
                <a:ln>
                  <a:noFill/>
                </a:ln>
                <a:solidFill>
                  <a:schemeClr val="tx2"/>
                </a:solidFill>
                <a:effectLst/>
                <a:uLnTx/>
                <a:uFillTx/>
                <a:latin typeface="+mn-lt"/>
                <a:ea typeface="+mn-ea"/>
                <a:cs typeface="+mn-cs"/>
              </a:rPr>
              <a:t>10% </a:t>
            </a:r>
            <a:r>
              <a:rPr kumimoji="0" lang="en-GB" sz="2700" b="0" i="0" u="none" strike="noStrike" kern="1200" cap="none" spc="0" normalizeH="0" baseline="0" noProof="0" dirty="0" err="1" smtClean="0">
                <a:ln>
                  <a:noFill/>
                </a:ln>
                <a:solidFill>
                  <a:schemeClr val="tx2"/>
                </a:solidFill>
                <a:effectLst/>
                <a:uLnTx/>
                <a:uFillTx/>
                <a:latin typeface="+mn-lt"/>
                <a:ea typeface="+mn-ea"/>
                <a:cs typeface="+mn-cs"/>
              </a:rPr>
              <a:t>o’r</a:t>
            </a:r>
            <a:r>
              <a:rPr kumimoji="0" lang="en-GB" sz="2700" b="0" i="0" u="none" strike="noStrike" kern="1200" cap="none" spc="0" normalizeH="0" baseline="0" noProof="0" dirty="0" smtClean="0">
                <a:ln>
                  <a:noFill/>
                </a:ln>
                <a:solidFill>
                  <a:schemeClr val="tx2"/>
                </a:solidFill>
                <a:effectLst/>
                <a:uLnTx/>
                <a:uFillTx/>
                <a:latin typeface="+mn-lt"/>
                <a:ea typeface="+mn-ea"/>
                <a:cs typeface="+mn-cs"/>
              </a:rPr>
              <a:t> </a:t>
            </a:r>
            <a:r>
              <a:rPr kumimoji="0" lang="en-GB" sz="2700" b="0" i="0" u="none" strike="noStrike" kern="1200" cap="none" spc="0" normalizeH="0" baseline="0" noProof="0" dirty="0" err="1" smtClean="0">
                <a:ln>
                  <a:noFill/>
                </a:ln>
                <a:solidFill>
                  <a:schemeClr val="tx2"/>
                </a:solidFill>
                <a:effectLst/>
                <a:uLnTx/>
                <a:uFillTx/>
                <a:latin typeface="+mn-lt"/>
                <a:ea typeface="+mn-ea"/>
                <a:cs typeface="+mn-cs"/>
              </a:rPr>
              <a:t>ymennydd</a:t>
            </a:r>
            <a:r>
              <a:rPr kumimoji="0" lang="en-GB" sz="2700" b="0" i="0" u="none" strike="noStrike" kern="1200" cap="none" spc="0" normalizeH="0" baseline="0" noProof="0" dirty="0" smtClean="0">
                <a:ln>
                  <a:noFill/>
                </a:ln>
                <a:solidFill>
                  <a:schemeClr val="tx2"/>
                </a:solidFill>
                <a:effectLst/>
                <a:uLnTx/>
                <a:uFillTx/>
                <a:latin typeface="+mn-lt"/>
                <a:ea typeface="+mn-ea"/>
                <a:cs typeface="+mn-cs"/>
              </a:rPr>
              <a:t> </a:t>
            </a:r>
            <a:r>
              <a:rPr lang="en-GB" sz="2700" dirty="0" err="1" smtClean="0">
                <a:solidFill>
                  <a:srgbClr val="00B050"/>
                </a:solidFill>
              </a:rPr>
              <a:t>pobl</a:t>
            </a:r>
            <a:r>
              <a:rPr lang="en-GB" sz="2700" dirty="0" smtClean="0">
                <a:solidFill>
                  <a:srgbClr val="00B050"/>
                </a:solidFill>
              </a:rPr>
              <a:t> </a:t>
            </a:r>
            <a:r>
              <a:rPr lang="en-GB" sz="2700" dirty="0" err="1" smtClean="0">
                <a:solidFill>
                  <a:srgbClr val="00B050"/>
                </a:solidFill>
              </a:rPr>
              <a:t>ymennydd</a:t>
            </a:r>
            <a:r>
              <a:rPr lang="en-GB" sz="2700" dirty="0" smtClean="0">
                <a:solidFill>
                  <a:srgbClr val="00B050"/>
                </a:solidFill>
              </a:rPr>
              <a:t> </a:t>
            </a:r>
            <a:r>
              <a:rPr lang="en-GB" sz="2700" dirty="0" err="1" smtClean="0">
                <a:solidFill>
                  <a:srgbClr val="00B050"/>
                </a:solidFill>
              </a:rPr>
              <a:t>chwith</a:t>
            </a:r>
            <a:r>
              <a:rPr lang="en-GB" sz="2700" dirty="0" smtClean="0">
                <a:solidFill>
                  <a:srgbClr val="00B050"/>
                </a:solidFill>
              </a:rPr>
              <a:t>/</a:t>
            </a:r>
            <a:r>
              <a:rPr lang="en-GB" sz="2700" dirty="0" err="1" smtClean="0">
                <a:solidFill>
                  <a:srgbClr val="00B050"/>
                </a:solidFill>
              </a:rPr>
              <a:t>dde</a:t>
            </a:r>
            <a:r>
              <a:rPr lang="en-GB" sz="2700" dirty="0" smtClean="0">
                <a:solidFill>
                  <a:srgbClr val="00B050"/>
                </a:solidFill>
              </a:rPr>
              <a:t> </a:t>
            </a:r>
            <a:r>
              <a:rPr lang="en-GB" sz="2700" dirty="0" err="1" smtClean="0">
                <a:solidFill>
                  <a:srgbClr val="FF0000"/>
                </a:solidFill>
              </a:rPr>
              <a:t>profion</a:t>
            </a:r>
            <a:r>
              <a:rPr lang="en-GB" sz="2700" dirty="0" smtClean="0">
                <a:solidFill>
                  <a:srgbClr val="FF0000"/>
                </a:solidFill>
              </a:rPr>
              <a:t> </a:t>
            </a:r>
            <a:r>
              <a:rPr lang="en-GB" sz="2700" dirty="0" err="1" smtClean="0">
                <a:solidFill>
                  <a:srgbClr val="FF0000"/>
                </a:solidFill>
              </a:rPr>
              <a:t>yn</a:t>
            </a:r>
            <a:r>
              <a:rPr lang="en-GB" sz="2700" dirty="0" smtClean="0">
                <a:solidFill>
                  <a:srgbClr val="FF0000"/>
                </a:solidFill>
              </a:rPr>
              <a:t> </a:t>
            </a:r>
            <a:r>
              <a:rPr lang="en-GB" sz="2700" dirty="0" err="1" smtClean="0">
                <a:solidFill>
                  <a:srgbClr val="FF0000"/>
                </a:solidFill>
              </a:rPr>
              <a:t>rhwystro</a:t>
            </a:r>
            <a:r>
              <a:rPr lang="en-GB" sz="2700" dirty="0" smtClean="0">
                <a:solidFill>
                  <a:srgbClr val="FF0000"/>
                </a:solidFill>
              </a:rPr>
              <a:t> </a:t>
            </a:r>
            <a:r>
              <a:rPr lang="en-GB" sz="2700" dirty="0" err="1" smtClean="0">
                <a:solidFill>
                  <a:srgbClr val="FF0000"/>
                </a:solidFill>
              </a:rPr>
              <a:t>dysgu</a:t>
            </a:r>
            <a:r>
              <a:rPr lang="en-GB" sz="2700" dirty="0" smtClean="0">
                <a:solidFill>
                  <a:srgbClr val="FF0000"/>
                </a:solidFill>
              </a:rPr>
              <a:t> </a:t>
            </a:r>
            <a:r>
              <a:rPr lang="en-GB" sz="2700" dirty="0" smtClean="0">
                <a:solidFill>
                  <a:srgbClr val="0070C0"/>
                </a:solidFill>
              </a:rPr>
              <a:t>does dim </a:t>
            </a:r>
            <a:r>
              <a:rPr lang="en-GB" sz="2700" dirty="0" err="1" smtClean="0">
                <a:solidFill>
                  <a:srgbClr val="0070C0"/>
                </a:solidFill>
              </a:rPr>
              <a:t>angen</a:t>
            </a:r>
            <a:r>
              <a:rPr lang="en-GB" sz="2700" dirty="0" smtClean="0">
                <a:solidFill>
                  <a:srgbClr val="0070C0"/>
                </a:solidFill>
              </a:rPr>
              <a:t> </a:t>
            </a:r>
            <a:r>
              <a:rPr lang="en-GB" sz="2700" dirty="0" err="1" smtClean="0">
                <a:solidFill>
                  <a:srgbClr val="0070C0"/>
                </a:solidFill>
              </a:rPr>
              <a:t>dysgu</a:t>
            </a:r>
            <a:r>
              <a:rPr lang="en-GB" sz="2700" dirty="0" smtClean="0">
                <a:solidFill>
                  <a:srgbClr val="0070C0"/>
                </a:solidFill>
              </a:rPr>
              <a:t> </a:t>
            </a:r>
            <a:r>
              <a:rPr lang="en-GB" sz="2700" dirty="0" err="1" smtClean="0">
                <a:solidFill>
                  <a:srgbClr val="0070C0"/>
                </a:solidFill>
              </a:rPr>
              <a:t>gwybodaeth</a:t>
            </a:r>
            <a:r>
              <a:rPr lang="en-GB" sz="2700" dirty="0" smtClean="0">
                <a:solidFill>
                  <a:srgbClr val="0070C0"/>
                </a:solidFill>
              </a:rPr>
              <a:t> pan </a:t>
            </a:r>
            <a:r>
              <a:rPr lang="en-GB" sz="2700" dirty="0" err="1" smtClean="0">
                <a:solidFill>
                  <a:srgbClr val="0070C0"/>
                </a:solidFill>
              </a:rPr>
              <a:t>mae</a:t>
            </a:r>
            <a:r>
              <a:rPr lang="en-GB" sz="2700" dirty="0" smtClean="0">
                <a:solidFill>
                  <a:srgbClr val="0070C0"/>
                </a:solidFill>
              </a:rPr>
              <a:t> </a:t>
            </a:r>
            <a:r>
              <a:rPr lang="en-GB" sz="2700" dirty="0" err="1" smtClean="0">
                <a:solidFill>
                  <a:srgbClr val="0070C0"/>
                </a:solidFill>
              </a:rPr>
              <a:t>gennym</a:t>
            </a:r>
            <a:r>
              <a:rPr lang="en-GB" sz="2700" dirty="0" smtClean="0">
                <a:solidFill>
                  <a:srgbClr val="0070C0"/>
                </a:solidFill>
              </a:rPr>
              <a:t> </a:t>
            </a:r>
            <a:r>
              <a:rPr lang="en-GB" sz="2700" dirty="0" err="1" smtClean="0">
                <a:solidFill>
                  <a:srgbClr val="0070C0"/>
                </a:solidFill>
              </a:rPr>
              <a:t>google</a:t>
            </a:r>
            <a:r>
              <a:rPr lang="en-GB" sz="2700" dirty="0" smtClean="0">
                <a:solidFill>
                  <a:srgbClr val="0070C0"/>
                </a:solidFill>
              </a:rPr>
              <a:t> </a:t>
            </a:r>
            <a:r>
              <a:rPr lang="en-GB" sz="2700" dirty="0" err="1" smtClean="0">
                <a:solidFill>
                  <a:srgbClr val="00B050"/>
                </a:solidFill>
              </a:rPr>
              <a:t>mae</a:t>
            </a:r>
            <a:r>
              <a:rPr lang="en-GB" sz="2700" dirty="0" smtClean="0">
                <a:solidFill>
                  <a:srgbClr val="00B050"/>
                </a:solidFill>
              </a:rPr>
              <a:t> </a:t>
            </a:r>
            <a:r>
              <a:rPr lang="en-GB" sz="2700" dirty="0" err="1" smtClean="0">
                <a:solidFill>
                  <a:srgbClr val="00B050"/>
                </a:solidFill>
              </a:rPr>
              <a:t>addysgu</a:t>
            </a:r>
            <a:r>
              <a:rPr lang="en-GB" sz="2700" dirty="0" smtClean="0">
                <a:solidFill>
                  <a:srgbClr val="00B050"/>
                </a:solidFill>
              </a:rPr>
              <a:t> </a:t>
            </a:r>
            <a:r>
              <a:rPr lang="en-GB" sz="2700" dirty="0" err="1" smtClean="0">
                <a:solidFill>
                  <a:srgbClr val="00B050"/>
                </a:solidFill>
              </a:rPr>
              <a:t>da</a:t>
            </a:r>
            <a:r>
              <a:rPr lang="en-GB" sz="2700" dirty="0" smtClean="0">
                <a:solidFill>
                  <a:srgbClr val="00B050"/>
                </a:solidFill>
              </a:rPr>
              <a:t> bob </a:t>
            </a:r>
            <a:r>
              <a:rPr lang="en-GB" sz="2700" dirty="0" err="1" smtClean="0">
                <a:solidFill>
                  <a:srgbClr val="00B050"/>
                </a:solidFill>
              </a:rPr>
              <a:t>amser</a:t>
            </a:r>
            <a:r>
              <a:rPr lang="en-GB" sz="2700" dirty="0" smtClean="0">
                <a:solidFill>
                  <a:srgbClr val="00B050"/>
                </a:solidFill>
              </a:rPr>
              <a:t> </a:t>
            </a:r>
            <a:r>
              <a:rPr lang="en-GB" sz="2700" dirty="0" err="1" smtClean="0">
                <a:solidFill>
                  <a:srgbClr val="00B050"/>
                </a:solidFill>
              </a:rPr>
              <a:t>yn</a:t>
            </a:r>
            <a:r>
              <a:rPr lang="en-GB" sz="2700" dirty="0" smtClean="0">
                <a:solidFill>
                  <a:srgbClr val="00B050"/>
                </a:solidFill>
              </a:rPr>
              <a:t> </a:t>
            </a:r>
            <a:r>
              <a:rPr lang="en-GB" sz="2700" dirty="0" err="1" smtClean="0">
                <a:solidFill>
                  <a:srgbClr val="00B050"/>
                </a:solidFill>
              </a:rPr>
              <a:t>digwydd</a:t>
            </a:r>
            <a:r>
              <a:rPr lang="en-GB" sz="2700" dirty="0" smtClean="0">
                <a:solidFill>
                  <a:srgbClr val="00B050"/>
                </a:solidFill>
              </a:rPr>
              <a:t> </a:t>
            </a:r>
            <a:r>
              <a:rPr lang="en-GB" sz="2700" dirty="0" err="1" smtClean="0">
                <a:solidFill>
                  <a:srgbClr val="00B050"/>
                </a:solidFill>
              </a:rPr>
              <a:t>mewn</a:t>
            </a:r>
            <a:r>
              <a:rPr lang="en-GB" sz="2700" dirty="0" smtClean="0">
                <a:solidFill>
                  <a:srgbClr val="00B050"/>
                </a:solidFill>
              </a:rPr>
              <a:t> </a:t>
            </a:r>
            <a:r>
              <a:rPr lang="en-GB" sz="2700" dirty="0" err="1" smtClean="0">
                <a:solidFill>
                  <a:srgbClr val="00B050"/>
                </a:solidFill>
              </a:rPr>
              <a:t>grwpiau</a:t>
            </a:r>
            <a:endParaRPr kumimoji="0" lang="en-GB" sz="2700" b="0" i="0" u="none" strike="noStrike" kern="1200" cap="none" spc="0" normalizeH="0" baseline="0" noProof="0" dirty="0">
              <a:ln>
                <a:noFill/>
              </a:ln>
              <a:solidFill>
                <a:srgbClr val="00B050"/>
              </a:solidFill>
              <a:effectLst/>
              <a:uLnTx/>
              <a:uFillTx/>
              <a:latin typeface="+mn-lt"/>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nodeType="clickEffect">
                                  <p:stCondLst>
                                    <p:cond delay="400"/>
                                  </p:stCondLst>
                                  <p:iterate type="lt">
                                    <p:tmPct val="10000"/>
                                  </p:iterate>
                                  <p:childTnLst>
                                    <p:set>
                                      <p:cBhvr>
                                        <p:cTn id="6" dur="1" fill="hold">
                                          <p:stCondLst>
                                            <p:cond delay="0"/>
                                          </p:stCondLst>
                                        </p:cTn>
                                        <p:tgtEl>
                                          <p:spTgt spid="3">
                                            <p:txEl>
                                              <p:pRg st="4" end="4"/>
                                            </p:txEl>
                                          </p:spTgt>
                                        </p:tgtEl>
                                        <p:attrNameLst>
                                          <p:attrName>style.visibility</p:attrName>
                                        </p:attrNameLst>
                                      </p:cBhvr>
                                      <p:to>
                                        <p:strVal val="visible"/>
                                      </p:to>
                                    </p:set>
                                    <p:animEffect transition="in" filter="fade">
                                      <p:cBhvr>
                                        <p:cTn id="7" dur="100"/>
                                        <p:tgtEl>
                                          <p:spTgt spid="3">
                                            <p:txEl>
                                              <p:pRg st="4" end="4"/>
                                            </p:txEl>
                                          </p:spTgt>
                                        </p:tgtEl>
                                      </p:cBhvr>
                                    </p:animEffect>
                                    <p:anim calcmode="lin" valueType="num">
                                      <p:cBhvr>
                                        <p:cTn id="8" dur="100" fill="hold"/>
                                        <p:tgtEl>
                                          <p:spTgt spid="3">
                                            <p:txEl>
                                              <p:pRg st="4" end="4"/>
                                            </p:txEl>
                                          </p:spTgt>
                                        </p:tgtEl>
                                        <p:attrNameLst>
                                          <p:attrName>ppt_x</p:attrName>
                                        </p:attrNameLst>
                                      </p:cBhvr>
                                      <p:tavLst>
                                        <p:tav tm="0">
                                          <p:val>
                                            <p:strVal val="#ppt_x-.1"/>
                                          </p:val>
                                        </p:tav>
                                        <p:tav tm="100000">
                                          <p:val>
                                            <p:strVal val="#ppt_x"/>
                                          </p:val>
                                        </p:tav>
                                      </p:tavLst>
                                    </p:anim>
                                    <p:anim calcmode="lin" valueType="num">
                                      <p:cBhvr>
                                        <p:cTn id="9" dur="1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par>
                          <p:cTn id="10" fill="hold">
                            <p:stCondLst>
                              <p:cond delay="2040"/>
                            </p:stCondLst>
                            <p:childTnLst>
                              <p:par>
                                <p:cTn id="11" presetID="40" presetClass="entr" presetSubtype="0" fill="hold" nodeType="afterEffect">
                                  <p:stCondLst>
                                    <p:cond delay="0"/>
                                  </p:stCondLst>
                                  <p:iterate type="lt">
                                    <p:tmPct val="10000"/>
                                  </p:iterate>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anim calcmode="lin" valueType="num">
                                      <p:cBhvr>
                                        <p:cTn id="14" dur="500" fill="hold"/>
                                        <p:tgtEl>
                                          <p:spTgt spid="3">
                                            <p:txEl>
                                              <p:pRg st="4" end="4"/>
                                            </p:txEl>
                                          </p:spTgt>
                                        </p:tgtEl>
                                        <p:attrNameLst>
                                          <p:attrName>ppt_x</p:attrName>
                                        </p:attrNameLst>
                                      </p:cBhvr>
                                      <p:tavLst>
                                        <p:tav tm="0">
                                          <p:val>
                                            <p:strVal val="#ppt_x-.1"/>
                                          </p:val>
                                        </p:tav>
                                        <p:tav tm="100000">
                                          <p:val>
                                            <p:strVal val="#ppt_x"/>
                                          </p:val>
                                        </p:tav>
                                      </p:tavLst>
                                    </p:anim>
                                    <p:anim calcmode="lin" valueType="num">
                                      <p:cBhvr>
                                        <p:cTn id="15"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0" presetClass="entr" presetSubtype="0" fill="hold" nodeType="clickEffect">
                                  <p:stCondLst>
                                    <p:cond delay="400"/>
                                  </p:stCondLst>
                                  <p:iterate type="lt">
                                    <p:tmPct val="10000"/>
                                  </p:iterate>
                                  <p:childTnLst>
                                    <p:set>
                                      <p:cBhvr>
                                        <p:cTn id="19" dur="1" fill="hold">
                                          <p:stCondLst>
                                            <p:cond delay="0"/>
                                          </p:stCondLst>
                                        </p:cTn>
                                        <p:tgtEl>
                                          <p:spTgt spid="4">
                                            <p:txEl>
                                              <p:pRg st="4" end="4"/>
                                            </p:txEl>
                                          </p:spTgt>
                                        </p:tgtEl>
                                        <p:attrNameLst>
                                          <p:attrName>style.visibility</p:attrName>
                                        </p:attrNameLst>
                                      </p:cBhvr>
                                      <p:to>
                                        <p:strVal val="visible"/>
                                      </p:to>
                                    </p:set>
                                    <p:animEffect transition="in" filter="fade">
                                      <p:cBhvr>
                                        <p:cTn id="20" dur="100"/>
                                        <p:tgtEl>
                                          <p:spTgt spid="4">
                                            <p:txEl>
                                              <p:pRg st="4" end="4"/>
                                            </p:txEl>
                                          </p:spTgt>
                                        </p:tgtEl>
                                      </p:cBhvr>
                                    </p:animEffect>
                                    <p:anim calcmode="lin" valueType="num">
                                      <p:cBhvr>
                                        <p:cTn id="21" dur="100" fill="hold"/>
                                        <p:tgtEl>
                                          <p:spTgt spid="4">
                                            <p:txEl>
                                              <p:pRg st="4" end="4"/>
                                            </p:txEl>
                                          </p:spTgt>
                                        </p:tgtEl>
                                        <p:attrNameLst>
                                          <p:attrName>ppt_x</p:attrName>
                                        </p:attrNameLst>
                                      </p:cBhvr>
                                      <p:tavLst>
                                        <p:tav tm="0">
                                          <p:val>
                                            <p:strVal val="#ppt_x-.1"/>
                                          </p:val>
                                        </p:tav>
                                        <p:tav tm="100000">
                                          <p:val>
                                            <p:strVal val="#ppt_x"/>
                                          </p:val>
                                        </p:tav>
                                      </p:tavLst>
                                    </p:anim>
                                    <p:anim calcmode="lin" valueType="num">
                                      <p:cBhvr>
                                        <p:cTn id="22" dur="100" fill="hold"/>
                                        <p:tgtEl>
                                          <p:spTgt spid="4">
                                            <p:txEl>
                                              <p:pRg st="4" end="4"/>
                                            </p:txEl>
                                          </p:spTgt>
                                        </p:tgtEl>
                                        <p:attrNameLst>
                                          <p:attrName>ppt_y</p:attrName>
                                        </p:attrNameLst>
                                      </p:cBhvr>
                                      <p:tavLst>
                                        <p:tav tm="0">
                                          <p:val>
                                            <p:strVal val="#ppt_y"/>
                                          </p:val>
                                        </p:tav>
                                        <p:tav tm="100000">
                                          <p:val>
                                            <p:strVal val="#ppt_y"/>
                                          </p:val>
                                        </p:tav>
                                      </p:tavLst>
                                    </p:anim>
                                  </p:childTnLst>
                                </p:cTn>
                              </p:par>
                            </p:childTnLst>
                          </p:cTn>
                        </p:par>
                        <p:par>
                          <p:cTn id="23" fill="hold">
                            <p:stCondLst>
                              <p:cond delay="2240"/>
                            </p:stCondLst>
                            <p:childTnLst>
                              <p:par>
                                <p:cTn id="24" presetID="40" presetClass="entr" presetSubtype="0" fill="hold" nodeType="afterEffect">
                                  <p:stCondLst>
                                    <p:cond delay="0"/>
                                  </p:stCondLst>
                                  <p:iterate type="lt">
                                    <p:tmPct val="10000"/>
                                  </p:iterate>
                                  <p:childTnLst>
                                    <p:set>
                                      <p:cBhvr>
                                        <p:cTn id="25" dur="1" fill="hold">
                                          <p:stCondLst>
                                            <p:cond delay="0"/>
                                          </p:stCondLst>
                                        </p:cTn>
                                        <p:tgtEl>
                                          <p:spTgt spid="4">
                                            <p:txEl>
                                              <p:pRg st="4" end="4"/>
                                            </p:txEl>
                                          </p:spTgt>
                                        </p:tgtEl>
                                        <p:attrNameLst>
                                          <p:attrName>style.visibility</p:attrName>
                                        </p:attrNameLst>
                                      </p:cBhvr>
                                      <p:to>
                                        <p:strVal val="visible"/>
                                      </p:to>
                                    </p:set>
                                    <p:animEffect transition="in" filter="fade">
                                      <p:cBhvr>
                                        <p:cTn id="26" dur="500"/>
                                        <p:tgtEl>
                                          <p:spTgt spid="4">
                                            <p:txEl>
                                              <p:pRg st="4" end="4"/>
                                            </p:txEl>
                                          </p:spTgt>
                                        </p:tgtEl>
                                      </p:cBhvr>
                                    </p:animEffect>
                                    <p:anim calcmode="lin" valueType="num">
                                      <p:cBhvr>
                                        <p:cTn id="27" dur="500" fill="hold"/>
                                        <p:tgtEl>
                                          <p:spTgt spid="4">
                                            <p:txEl>
                                              <p:pRg st="4" end="4"/>
                                            </p:txEl>
                                          </p:spTgt>
                                        </p:tgtEl>
                                        <p:attrNameLst>
                                          <p:attrName>ppt_x</p:attrName>
                                        </p:attrNameLst>
                                      </p:cBhvr>
                                      <p:tavLst>
                                        <p:tav tm="0">
                                          <p:val>
                                            <p:strVal val="#ppt_x-.1"/>
                                          </p:val>
                                        </p:tav>
                                        <p:tav tm="100000">
                                          <p:val>
                                            <p:strVal val="#ppt_x"/>
                                          </p:val>
                                        </p:tav>
                                      </p:tavLst>
                                    </p:anim>
                                    <p:anim calcmode="lin" valueType="num">
                                      <p:cBhvr>
                                        <p:cTn id="28" dur="500" fill="hold"/>
                                        <p:tgtEl>
                                          <p:spTgt spid="4">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67199" y="1527175"/>
            <a:ext cx="4538663" cy="4572000"/>
          </a:xfrm>
        </p:spPr>
        <p:txBody>
          <a:bodyPr>
            <a:normAutofit fontScale="92500" lnSpcReduction="20000"/>
          </a:bodyPr>
          <a:lstStyle/>
          <a:p>
            <a:pPr eaLnBrk="1" hangingPunct="1"/>
            <a:r>
              <a:rPr lang="en-US" dirty="0" smtClean="0"/>
              <a:t>In short: No one knows really.</a:t>
            </a:r>
          </a:p>
          <a:p>
            <a:pPr eaLnBrk="1" hangingPunct="1"/>
            <a:r>
              <a:rPr lang="en-US" dirty="0" smtClean="0"/>
              <a:t>But, there are many theories and a growing body of evidence  from philosophy, neuroscience, sociology, psychology, critical theory, biology and more that give us more and more knowledge.</a:t>
            </a:r>
          </a:p>
          <a:p>
            <a:pPr eaLnBrk="1" hangingPunct="1"/>
            <a:r>
              <a:rPr lang="en-US" dirty="0" smtClean="0"/>
              <a:t>And certainly some things to consider in the classroom…</a:t>
            </a:r>
          </a:p>
        </p:txBody>
      </p:sp>
      <p:sp>
        <p:nvSpPr>
          <p:cNvPr id="23554" name="Title 1"/>
          <p:cNvSpPr>
            <a:spLocks noGrp="1"/>
          </p:cNvSpPr>
          <p:nvPr>
            <p:ph type="title"/>
          </p:nvPr>
        </p:nvSpPr>
        <p:spPr/>
        <p:txBody>
          <a:bodyPr>
            <a:normAutofit fontScale="90000"/>
          </a:bodyPr>
          <a:lstStyle/>
          <a:p>
            <a:pPr eaLnBrk="1" hangingPunct="1"/>
            <a:r>
              <a:rPr lang="en-US" dirty="0" err="1" smtClean="0">
                <a:solidFill>
                  <a:schemeClr val="bg2">
                    <a:lumMod val="50000"/>
                  </a:schemeClr>
                </a:solidFill>
              </a:rPr>
              <a:t>Sut</a:t>
            </a:r>
            <a:r>
              <a:rPr lang="en-US" dirty="0" smtClean="0">
                <a:solidFill>
                  <a:schemeClr val="bg2">
                    <a:lumMod val="50000"/>
                  </a:schemeClr>
                </a:solidFill>
              </a:rPr>
              <a:t> </a:t>
            </a:r>
            <a:r>
              <a:rPr lang="en-US" dirty="0" err="1" smtClean="0">
                <a:solidFill>
                  <a:schemeClr val="bg2">
                    <a:lumMod val="50000"/>
                  </a:schemeClr>
                </a:solidFill>
              </a:rPr>
              <a:t>ydym</a:t>
            </a:r>
            <a:r>
              <a:rPr lang="en-US" dirty="0" smtClean="0">
                <a:solidFill>
                  <a:schemeClr val="bg2">
                    <a:lumMod val="50000"/>
                  </a:schemeClr>
                </a:solidFill>
              </a:rPr>
              <a:t> </a:t>
            </a:r>
            <a:r>
              <a:rPr lang="en-US" dirty="0" err="1" smtClean="0">
                <a:solidFill>
                  <a:schemeClr val="bg2">
                    <a:lumMod val="50000"/>
                  </a:schemeClr>
                </a:solidFill>
              </a:rPr>
              <a:t>yn</a:t>
            </a:r>
            <a:r>
              <a:rPr lang="en-US" dirty="0" smtClean="0">
                <a:solidFill>
                  <a:schemeClr val="bg2">
                    <a:lumMod val="50000"/>
                  </a:schemeClr>
                </a:solidFill>
              </a:rPr>
              <a:t> </a:t>
            </a:r>
            <a:r>
              <a:rPr lang="en-US" dirty="0" err="1" smtClean="0">
                <a:solidFill>
                  <a:schemeClr val="bg2">
                    <a:lumMod val="50000"/>
                  </a:schemeClr>
                </a:solidFill>
              </a:rPr>
              <a:t>dysgu</a:t>
            </a:r>
            <a:r>
              <a:rPr lang="en-US" dirty="0" smtClean="0">
                <a:solidFill>
                  <a:schemeClr val="bg2">
                    <a:lumMod val="50000"/>
                  </a:schemeClr>
                </a:solidFill>
              </a:rPr>
              <a:t>?</a:t>
            </a:r>
            <a:br>
              <a:rPr lang="en-US" dirty="0" smtClean="0">
                <a:solidFill>
                  <a:schemeClr val="bg2">
                    <a:lumMod val="50000"/>
                  </a:schemeClr>
                </a:solidFill>
              </a:rPr>
            </a:br>
            <a:r>
              <a:rPr lang="en-US" dirty="0" smtClean="0">
                <a:solidFill>
                  <a:schemeClr val="bg2">
                    <a:lumMod val="50000"/>
                  </a:schemeClr>
                </a:solidFill>
              </a:rPr>
              <a:t>				</a:t>
            </a:r>
            <a:r>
              <a:rPr lang="en-US" dirty="0" smtClean="0"/>
              <a:t>How </a:t>
            </a:r>
            <a:r>
              <a:rPr lang="en-US" b="1" dirty="0" smtClean="0"/>
              <a:t>do</a:t>
            </a:r>
            <a:r>
              <a:rPr lang="en-US" dirty="0" smtClean="0"/>
              <a:t> we learn?</a:t>
            </a:r>
          </a:p>
        </p:txBody>
      </p:sp>
      <p:sp>
        <p:nvSpPr>
          <p:cNvPr id="4" name="Content Placeholder 2"/>
          <p:cNvSpPr txBox="1">
            <a:spLocks/>
          </p:cNvSpPr>
          <p:nvPr/>
        </p:nvSpPr>
        <p:spPr>
          <a:xfrm>
            <a:off x="304800" y="1524000"/>
            <a:ext cx="4538663" cy="4648200"/>
          </a:xfrm>
          <a:prstGeom prst="rect">
            <a:avLst/>
          </a:prstGeom>
        </p:spPr>
        <p:txBody>
          <a:bodyPr vert="horz">
            <a:normAutofit fontScale="85000" lnSpcReduction="10000"/>
          </a:bodyPr>
          <a:lstStyle/>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kumimoji="0" lang="en-US"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Yn</a:t>
            </a:r>
            <a:r>
              <a:rPr kumimoji="0" lang="en-US"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US"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fyr</a:t>
            </a:r>
            <a:r>
              <a:rPr kumimoji="0" lang="en-US" sz="2700" b="0" i="0" u="none" strike="noStrike" kern="1200" cap="none" spc="0" normalizeH="0" baseline="0" noProof="0" dirty="0" smtClean="0">
                <a:ln>
                  <a:noFill/>
                </a:ln>
                <a:solidFill>
                  <a:schemeClr val="bg2">
                    <a:lumMod val="50000"/>
                  </a:schemeClr>
                </a:solidFill>
                <a:effectLst/>
                <a:uLnTx/>
                <a:uFillTx/>
                <a:latin typeface="+mn-lt"/>
                <a:ea typeface="+mn-ea"/>
                <a:cs typeface="+mn-cs"/>
              </a:rPr>
              <a:t>: does</a:t>
            </a:r>
            <a:r>
              <a:rPr kumimoji="0" lang="en-US" sz="2700" b="0" i="0" u="none" strike="noStrike" kern="1200" cap="none" spc="0" normalizeH="0" noProof="0" dirty="0" smtClean="0">
                <a:ln>
                  <a:noFill/>
                </a:ln>
                <a:solidFill>
                  <a:schemeClr val="bg2">
                    <a:lumMod val="50000"/>
                  </a:schemeClr>
                </a:solidFill>
                <a:effectLst/>
                <a:uLnTx/>
                <a:uFillTx/>
                <a:latin typeface="+mn-lt"/>
                <a:ea typeface="+mn-ea"/>
                <a:cs typeface="+mn-cs"/>
              </a:rPr>
              <a:t> neb </a:t>
            </a:r>
            <a:r>
              <a:rPr kumimoji="0" lang="en-US" sz="2700" b="0" i="0" u="none" strike="noStrike" kern="1200" cap="none" spc="0" normalizeH="0" noProof="0" dirty="0" err="1" smtClean="0">
                <a:ln>
                  <a:noFill/>
                </a:ln>
                <a:solidFill>
                  <a:schemeClr val="bg2">
                    <a:lumMod val="50000"/>
                  </a:schemeClr>
                </a:solidFill>
                <a:effectLst/>
                <a:uLnTx/>
                <a:uFillTx/>
                <a:latin typeface="+mn-lt"/>
                <a:ea typeface="+mn-ea"/>
                <a:cs typeface="+mn-cs"/>
              </a:rPr>
              <a:t>yn</a:t>
            </a:r>
            <a:r>
              <a:rPr kumimoji="0" lang="en-US"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US" sz="2700" b="0" i="0" u="none" strike="noStrike" kern="1200" cap="none" spc="0" normalizeH="0" noProof="0" dirty="0" err="1" smtClean="0">
                <a:ln>
                  <a:noFill/>
                </a:ln>
                <a:solidFill>
                  <a:schemeClr val="bg2">
                    <a:lumMod val="50000"/>
                  </a:schemeClr>
                </a:solidFill>
                <a:effectLst/>
                <a:uLnTx/>
                <a:uFillTx/>
                <a:latin typeface="+mn-lt"/>
                <a:ea typeface="+mn-ea"/>
                <a:cs typeface="+mn-cs"/>
              </a:rPr>
              <a:t>gwybod</a:t>
            </a:r>
            <a:r>
              <a:rPr kumimoji="0" lang="en-US"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US" sz="2700" b="0" i="0" u="none" strike="noStrike" kern="1200" cap="none" spc="0" normalizeH="0" noProof="0" dirty="0" err="1" smtClean="0">
                <a:ln>
                  <a:noFill/>
                </a:ln>
                <a:solidFill>
                  <a:schemeClr val="bg2">
                    <a:lumMod val="50000"/>
                  </a:schemeClr>
                </a:solidFill>
                <a:effectLst/>
                <a:uLnTx/>
                <a:uFillTx/>
                <a:latin typeface="+mn-lt"/>
                <a:ea typeface="+mn-ea"/>
                <a:cs typeface="+mn-cs"/>
              </a:rPr>
              <a:t>yn</a:t>
            </a:r>
            <a:r>
              <a:rPr kumimoji="0" lang="en-US"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US" sz="2700" b="0" i="0" u="none" strike="noStrike" kern="1200" cap="none" spc="0" normalizeH="0" noProof="0" dirty="0" err="1" smtClean="0">
                <a:ln>
                  <a:noFill/>
                </a:ln>
                <a:solidFill>
                  <a:schemeClr val="bg2">
                    <a:lumMod val="50000"/>
                  </a:schemeClr>
                </a:solidFill>
                <a:effectLst/>
                <a:uLnTx/>
                <a:uFillTx/>
                <a:latin typeface="+mn-lt"/>
                <a:ea typeface="+mn-ea"/>
                <a:cs typeface="+mn-cs"/>
              </a:rPr>
              <a:t>iawn</a:t>
            </a:r>
            <a:r>
              <a:rPr kumimoji="0" lang="en-US" sz="2700" b="0" i="0" u="none" strike="noStrike" kern="1200" cap="none" spc="0" normalizeH="0" noProof="0" dirty="0" smtClean="0">
                <a:ln>
                  <a:noFill/>
                </a:ln>
                <a:solidFill>
                  <a:schemeClr val="bg2">
                    <a:lumMod val="50000"/>
                  </a:schemeClr>
                </a:solidFill>
                <a:effectLst/>
                <a:uLnTx/>
                <a:uFillTx/>
                <a:latin typeface="+mn-lt"/>
                <a:ea typeface="+mn-ea"/>
                <a:cs typeface="+mn-cs"/>
              </a:rPr>
              <a:t>.</a:t>
            </a:r>
            <a:endParaRPr kumimoji="0" lang="en-US" sz="2700" b="0" i="0" u="none" strike="noStrike" kern="1200" cap="none" spc="0" normalizeH="0" baseline="0" noProof="0" dirty="0" smtClean="0">
              <a:ln>
                <a:noFill/>
              </a:ln>
              <a:solidFill>
                <a:schemeClr val="bg2">
                  <a:lumMod val="50000"/>
                </a:schemeClr>
              </a:solidFill>
              <a:effectLst/>
              <a:uLnTx/>
              <a:uFillTx/>
              <a:latin typeface="+mn-lt"/>
              <a:ea typeface="+mn-ea"/>
              <a:cs typeface="+mn-cs"/>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US" sz="2700" dirty="0" err="1" smtClean="0">
                <a:solidFill>
                  <a:schemeClr val="bg2">
                    <a:lumMod val="50000"/>
                  </a:schemeClr>
                </a:solidFill>
              </a:rPr>
              <a:t>Ond</a:t>
            </a:r>
            <a:r>
              <a:rPr kumimoji="0" lang="en-US"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US"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mae</a:t>
            </a:r>
            <a:r>
              <a:rPr kumimoji="0" lang="en-US"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US" sz="2700" b="0" i="0" u="none" strike="noStrike" kern="1200" cap="none" spc="0" normalizeH="0" noProof="0" dirty="0" err="1" smtClean="0">
                <a:ln>
                  <a:noFill/>
                </a:ln>
                <a:solidFill>
                  <a:schemeClr val="bg2">
                    <a:lumMod val="50000"/>
                  </a:schemeClr>
                </a:solidFill>
                <a:effectLst/>
                <a:uLnTx/>
                <a:uFillTx/>
                <a:latin typeface="+mn-lt"/>
                <a:ea typeface="+mn-ea"/>
                <a:cs typeface="+mn-cs"/>
              </a:rPr>
              <a:t>nifer</a:t>
            </a:r>
            <a:r>
              <a:rPr kumimoji="0" lang="en-US" sz="2700" b="0" i="0" u="none" strike="noStrike" kern="1200" cap="none" spc="0" normalizeH="0" noProof="0" dirty="0" smtClean="0">
                <a:ln>
                  <a:noFill/>
                </a:ln>
                <a:solidFill>
                  <a:schemeClr val="bg2">
                    <a:lumMod val="50000"/>
                  </a:schemeClr>
                </a:solidFill>
                <a:effectLst/>
                <a:uLnTx/>
                <a:uFillTx/>
                <a:latin typeface="+mn-lt"/>
                <a:ea typeface="+mn-ea"/>
                <a:cs typeface="+mn-cs"/>
              </a:rPr>
              <a:t> o </a:t>
            </a:r>
            <a:r>
              <a:rPr kumimoji="0" lang="en-US" sz="2700" b="0" i="0" u="none" strike="noStrike" kern="1200" cap="none" spc="0" normalizeH="0" noProof="0" dirty="0" err="1" smtClean="0">
                <a:ln>
                  <a:noFill/>
                </a:ln>
                <a:solidFill>
                  <a:schemeClr val="bg2">
                    <a:lumMod val="50000"/>
                  </a:schemeClr>
                </a:solidFill>
                <a:effectLst/>
                <a:uLnTx/>
                <a:uFillTx/>
                <a:latin typeface="+mn-lt"/>
                <a:ea typeface="+mn-ea"/>
                <a:cs typeface="+mn-cs"/>
              </a:rPr>
              <a:t>ddamcaniaethau</a:t>
            </a:r>
            <a:r>
              <a:rPr kumimoji="0" lang="en-US" sz="2700" b="0" i="0" u="none" strike="noStrike" kern="1200" cap="none" spc="0" normalizeH="0" noProof="0" dirty="0" smtClean="0">
                <a:ln>
                  <a:noFill/>
                </a:ln>
                <a:solidFill>
                  <a:schemeClr val="bg2">
                    <a:lumMod val="50000"/>
                  </a:schemeClr>
                </a:solidFill>
                <a:effectLst/>
                <a:uLnTx/>
                <a:uFillTx/>
                <a:latin typeface="+mn-lt"/>
                <a:ea typeface="+mn-ea"/>
                <a:cs typeface="+mn-cs"/>
              </a:rPr>
              <a:t> a </a:t>
            </a:r>
            <a:r>
              <a:rPr kumimoji="0" lang="en-US" sz="2700" b="0" i="0" u="none" strike="noStrike" kern="1200" cap="none" spc="0" normalizeH="0" noProof="0" dirty="0" err="1" smtClean="0">
                <a:ln>
                  <a:noFill/>
                </a:ln>
                <a:solidFill>
                  <a:schemeClr val="bg2">
                    <a:lumMod val="50000"/>
                  </a:schemeClr>
                </a:solidFill>
                <a:effectLst/>
                <a:uLnTx/>
                <a:uFillTx/>
                <a:latin typeface="+mn-lt"/>
                <a:ea typeface="+mn-ea"/>
                <a:cs typeface="+mn-cs"/>
              </a:rPr>
              <a:t>chorff</a:t>
            </a:r>
            <a:r>
              <a:rPr kumimoji="0" lang="en-US"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US" sz="2700" b="0" i="0" u="none" strike="noStrike" kern="1200" cap="none" spc="0" normalizeH="0" noProof="0" dirty="0" err="1" smtClean="0">
                <a:ln>
                  <a:noFill/>
                </a:ln>
                <a:solidFill>
                  <a:schemeClr val="bg2">
                    <a:lumMod val="50000"/>
                  </a:schemeClr>
                </a:solidFill>
                <a:effectLst/>
                <a:uLnTx/>
                <a:uFillTx/>
                <a:latin typeface="+mn-lt"/>
                <a:ea typeface="+mn-ea"/>
                <a:cs typeface="+mn-cs"/>
              </a:rPr>
              <a:t>cynyddol</a:t>
            </a:r>
            <a:r>
              <a:rPr kumimoji="0" lang="en-US" sz="2700" b="0" i="0" u="none" strike="noStrike" kern="1200" cap="none" spc="0" normalizeH="0" noProof="0" dirty="0" smtClean="0">
                <a:ln>
                  <a:noFill/>
                </a:ln>
                <a:solidFill>
                  <a:schemeClr val="bg2">
                    <a:lumMod val="50000"/>
                  </a:schemeClr>
                </a:solidFill>
                <a:effectLst/>
                <a:uLnTx/>
                <a:uFillTx/>
                <a:latin typeface="+mn-lt"/>
                <a:ea typeface="+mn-ea"/>
                <a:cs typeface="+mn-cs"/>
              </a:rPr>
              <a:t> o </a:t>
            </a:r>
            <a:r>
              <a:rPr kumimoji="0" lang="en-US" sz="2700" b="0" i="0" u="none" strike="noStrike" kern="1200" cap="none" spc="0" normalizeH="0" noProof="0" dirty="0" err="1" smtClean="0">
                <a:ln>
                  <a:noFill/>
                </a:ln>
                <a:solidFill>
                  <a:schemeClr val="bg2">
                    <a:lumMod val="50000"/>
                  </a:schemeClr>
                </a:solidFill>
                <a:effectLst/>
                <a:uLnTx/>
                <a:uFillTx/>
                <a:latin typeface="+mn-lt"/>
                <a:ea typeface="+mn-ea"/>
                <a:cs typeface="+mn-cs"/>
              </a:rPr>
              <a:t>dystiolaeth</a:t>
            </a:r>
            <a:r>
              <a:rPr kumimoji="0" lang="en-US" sz="2700" b="0" i="0" u="none" strike="noStrike" kern="1200" cap="none" spc="0" normalizeH="0" noProof="0" dirty="0" smtClean="0">
                <a:ln>
                  <a:noFill/>
                </a:ln>
                <a:solidFill>
                  <a:schemeClr val="bg2">
                    <a:lumMod val="50000"/>
                  </a:schemeClr>
                </a:solidFill>
                <a:effectLst/>
                <a:uLnTx/>
                <a:uFillTx/>
                <a:latin typeface="+mn-lt"/>
                <a:ea typeface="+mn-ea"/>
                <a:cs typeface="+mn-cs"/>
              </a:rPr>
              <a:t> o </a:t>
            </a:r>
            <a:r>
              <a:rPr kumimoji="0" lang="en-US" sz="2700" b="0" i="0" u="none" strike="noStrike" kern="1200" cap="none" spc="0" normalizeH="0" noProof="0" dirty="0" err="1" smtClean="0">
                <a:ln>
                  <a:noFill/>
                </a:ln>
                <a:solidFill>
                  <a:schemeClr val="bg2">
                    <a:lumMod val="50000"/>
                  </a:schemeClr>
                </a:solidFill>
                <a:effectLst/>
                <a:uLnTx/>
                <a:uFillTx/>
                <a:latin typeface="+mn-lt"/>
                <a:ea typeface="+mn-ea"/>
                <a:cs typeface="+mn-cs"/>
              </a:rPr>
              <a:t>feysydd</a:t>
            </a:r>
            <a:r>
              <a:rPr kumimoji="0" lang="en-US"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US" sz="2700" b="0" i="0" u="none" strike="noStrike" kern="1200" cap="none" spc="0" normalizeH="0" noProof="0" dirty="0" err="1" smtClean="0">
                <a:ln>
                  <a:noFill/>
                </a:ln>
                <a:solidFill>
                  <a:schemeClr val="bg2">
                    <a:lumMod val="50000"/>
                  </a:schemeClr>
                </a:solidFill>
                <a:effectLst/>
                <a:uLnTx/>
                <a:uFillTx/>
                <a:latin typeface="+mn-lt"/>
                <a:ea typeface="+mn-ea"/>
                <a:cs typeface="+mn-cs"/>
              </a:rPr>
              <a:t>athroniaeth</a:t>
            </a:r>
            <a:r>
              <a:rPr kumimoji="0" lang="en-US"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US"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niwro-wyddoniaeth</a:t>
            </a:r>
            <a:r>
              <a:rPr kumimoji="0" lang="en-US"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US"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seicoleg</a:t>
            </a:r>
            <a:r>
              <a:rPr kumimoji="0" lang="en-US" sz="2700" b="0" i="0" u="none" strike="noStrike" kern="1200" cap="none" spc="0" normalizeH="0" baseline="0" noProof="0" dirty="0" smtClean="0">
                <a:ln>
                  <a:noFill/>
                </a:ln>
                <a:solidFill>
                  <a:schemeClr val="bg2">
                    <a:lumMod val="50000"/>
                  </a:schemeClr>
                </a:solidFill>
                <a:effectLst/>
                <a:uLnTx/>
                <a:uFillTx/>
                <a:latin typeface="+mn-lt"/>
                <a:ea typeface="+mn-ea"/>
                <a:cs typeface="+mn-cs"/>
              </a:rPr>
              <a:t>,</a:t>
            </a:r>
            <a:r>
              <a:rPr kumimoji="0" lang="en-US"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US" sz="2700" b="0" i="0" u="none" strike="noStrike" kern="1200" cap="none" spc="0" normalizeH="0" noProof="0" dirty="0" err="1" smtClean="0">
                <a:ln>
                  <a:noFill/>
                </a:ln>
                <a:solidFill>
                  <a:schemeClr val="bg2">
                    <a:lumMod val="50000"/>
                  </a:schemeClr>
                </a:solidFill>
                <a:effectLst/>
                <a:uLnTx/>
                <a:uFillTx/>
                <a:latin typeface="+mn-lt"/>
                <a:ea typeface="+mn-ea"/>
                <a:cs typeface="+mn-cs"/>
              </a:rPr>
              <a:t>damcaniaeth</a:t>
            </a:r>
            <a:r>
              <a:rPr kumimoji="0" lang="en-US"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US" sz="2700" b="0" i="0" u="none" strike="noStrike" kern="1200" cap="none" spc="0" normalizeH="0" noProof="0" dirty="0" err="1" smtClean="0">
                <a:ln>
                  <a:noFill/>
                </a:ln>
                <a:solidFill>
                  <a:schemeClr val="bg2">
                    <a:lumMod val="50000"/>
                  </a:schemeClr>
                </a:solidFill>
                <a:effectLst/>
                <a:uLnTx/>
                <a:uFillTx/>
                <a:latin typeface="+mn-lt"/>
                <a:ea typeface="+mn-ea"/>
                <a:cs typeface="+mn-cs"/>
              </a:rPr>
              <a:t>beirniadol</a:t>
            </a:r>
            <a:r>
              <a:rPr kumimoji="0" lang="en-US"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US"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bioleg</a:t>
            </a:r>
            <a:r>
              <a:rPr kumimoji="0" lang="en-US" sz="2700" b="0" i="0" u="none" strike="noStrike" kern="1200" cap="none" spc="0" normalizeH="0" noProof="0" dirty="0" smtClean="0">
                <a:ln>
                  <a:noFill/>
                </a:ln>
                <a:solidFill>
                  <a:schemeClr val="bg2">
                    <a:lumMod val="50000"/>
                  </a:schemeClr>
                </a:solidFill>
                <a:effectLst/>
                <a:uLnTx/>
                <a:uFillTx/>
                <a:latin typeface="+mn-lt"/>
                <a:ea typeface="+mn-ea"/>
                <a:cs typeface="+mn-cs"/>
              </a:rPr>
              <a:t> a </a:t>
            </a:r>
            <a:r>
              <a:rPr kumimoji="0" lang="en-US" sz="2700" b="0" i="0" u="none" strike="noStrike" kern="1200" cap="none" spc="0" normalizeH="0" noProof="0" dirty="0" err="1" smtClean="0">
                <a:ln>
                  <a:noFill/>
                </a:ln>
                <a:solidFill>
                  <a:schemeClr val="bg2">
                    <a:lumMod val="50000"/>
                  </a:schemeClr>
                </a:solidFill>
                <a:effectLst/>
                <a:uLnTx/>
                <a:uFillTx/>
                <a:latin typeface="+mn-lt"/>
                <a:ea typeface="+mn-ea"/>
                <a:cs typeface="+mn-cs"/>
              </a:rPr>
              <a:t>mwy</a:t>
            </a:r>
            <a:r>
              <a:rPr kumimoji="0" lang="en-US"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US"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yn</a:t>
            </a:r>
            <a:r>
              <a:rPr kumimoji="0" lang="en-US"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US" sz="2700" b="0" i="0" u="none" strike="noStrike" kern="1200" cap="none" spc="0" normalizeH="0" noProof="0" dirty="0" err="1" smtClean="0">
                <a:ln>
                  <a:noFill/>
                </a:ln>
                <a:solidFill>
                  <a:schemeClr val="bg2">
                    <a:lumMod val="50000"/>
                  </a:schemeClr>
                </a:solidFill>
                <a:effectLst/>
                <a:uLnTx/>
                <a:uFillTx/>
                <a:latin typeface="+mn-lt"/>
                <a:ea typeface="+mn-ea"/>
                <a:cs typeface="+mn-cs"/>
              </a:rPr>
              <a:t>rhoi</a:t>
            </a:r>
            <a:r>
              <a:rPr kumimoji="0" lang="en-US"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US" sz="2700" b="0" i="0" u="none" strike="noStrike" kern="1200" cap="none" spc="0" normalizeH="0" noProof="0" dirty="0" err="1" smtClean="0">
                <a:ln>
                  <a:noFill/>
                </a:ln>
                <a:solidFill>
                  <a:schemeClr val="bg2">
                    <a:lumMod val="50000"/>
                  </a:schemeClr>
                </a:solidFill>
                <a:effectLst/>
                <a:uLnTx/>
                <a:uFillTx/>
                <a:latin typeface="+mn-lt"/>
                <a:ea typeface="+mn-ea"/>
                <a:cs typeface="+mn-cs"/>
              </a:rPr>
              <a:t>mwy</a:t>
            </a:r>
            <a:r>
              <a:rPr kumimoji="0" lang="en-US" sz="2700" b="0" i="0" u="none" strike="noStrike" kern="1200" cap="none" spc="0" normalizeH="0" noProof="0" dirty="0" smtClean="0">
                <a:ln>
                  <a:noFill/>
                </a:ln>
                <a:solidFill>
                  <a:schemeClr val="bg2">
                    <a:lumMod val="50000"/>
                  </a:schemeClr>
                </a:solidFill>
                <a:effectLst/>
                <a:uLnTx/>
                <a:uFillTx/>
                <a:latin typeface="+mn-lt"/>
                <a:ea typeface="+mn-ea"/>
                <a:cs typeface="+mn-cs"/>
              </a:rPr>
              <a:t> a </a:t>
            </a:r>
            <a:r>
              <a:rPr kumimoji="0" lang="en-US" sz="2700" b="0" i="0" u="none" strike="noStrike" kern="1200" cap="none" spc="0" normalizeH="0" noProof="0" dirty="0" err="1" smtClean="0">
                <a:ln>
                  <a:noFill/>
                </a:ln>
                <a:solidFill>
                  <a:schemeClr val="bg2">
                    <a:lumMod val="50000"/>
                  </a:schemeClr>
                </a:solidFill>
                <a:effectLst/>
                <a:uLnTx/>
                <a:uFillTx/>
                <a:latin typeface="+mn-lt"/>
                <a:ea typeface="+mn-ea"/>
                <a:cs typeface="+mn-cs"/>
              </a:rPr>
              <a:t>mwy</a:t>
            </a:r>
            <a:r>
              <a:rPr kumimoji="0" lang="en-US" sz="2700" b="0" i="0" u="none" strike="noStrike" kern="1200" cap="none" spc="0" normalizeH="0" noProof="0" dirty="0" smtClean="0">
                <a:ln>
                  <a:noFill/>
                </a:ln>
                <a:solidFill>
                  <a:schemeClr val="bg2">
                    <a:lumMod val="50000"/>
                  </a:schemeClr>
                </a:solidFill>
                <a:effectLst/>
                <a:uLnTx/>
                <a:uFillTx/>
                <a:latin typeface="+mn-lt"/>
                <a:ea typeface="+mn-ea"/>
                <a:cs typeface="+mn-cs"/>
              </a:rPr>
              <a:t> o </a:t>
            </a:r>
            <a:r>
              <a:rPr kumimoji="0" lang="en-US" sz="2700" b="0" i="0" u="none" strike="noStrike" kern="1200" cap="none" spc="0" normalizeH="0" noProof="0" dirty="0" err="1" smtClean="0">
                <a:ln>
                  <a:noFill/>
                </a:ln>
                <a:solidFill>
                  <a:schemeClr val="bg2">
                    <a:lumMod val="50000"/>
                  </a:schemeClr>
                </a:solidFill>
                <a:effectLst/>
                <a:uLnTx/>
                <a:uFillTx/>
                <a:latin typeface="+mn-lt"/>
                <a:ea typeface="+mn-ea"/>
                <a:cs typeface="+mn-cs"/>
              </a:rPr>
              <a:t>wybodaeth</a:t>
            </a:r>
            <a:r>
              <a:rPr kumimoji="0" lang="en-US" sz="2700" b="0" i="0" u="none" strike="noStrike" kern="1200" cap="none" spc="0" normalizeH="0" baseline="0" noProof="0" dirty="0" smtClean="0">
                <a:ln>
                  <a:noFill/>
                </a:ln>
                <a:solidFill>
                  <a:schemeClr val="bg2">
                    <a:lumMod val="50000"/>
                  </a:schemeClr>
                </a:solidFill>
                <a:effectLst/>
                <a:uLnTx/>
                <a:uFillTx/>
                <a:latin typeface="+mn-lt"/>
                <a:ea typeface="+mn-ea"/>
                <a:cs typeface="+mn-cs"/>
              </a:rPr>
              <a:t>.</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kumimoji="0" lang="en-US" sz="2700" b="0" i="0" u="none" strike="noStrike" kern="1200" cap="none" spc="0" normalizeH="0" baseline="0" noProof="0" dirty="0" smtClean="0">
                <a:ln>
                  <a:noFill/>
                </a:ln>
                <a:solidFill>
                  <a:schemeClr val="bg2">
                    <a:lumMod val="50000"/>
                  </a:schemeClr>
                </a:solidFill>
                <a:effectLst/>
                <a:uLnTx/>
                <a:uFillTx/>
                <a:latin typeface="+mn-lt"/>
                <a:ea typeface="+mn-ea"/>
                <a:cs typeface="+mn-cs"/>
              </a:rPr>
              <a:t>Ac</a:t>
            </a:r>
            <a:r>
              <a:rPr kumimoji="0" lang="en-US"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US" sz="2700" b="0" i="0" u="none" strike="noStrike" kern="1200" cap="none" spc="0" normalizeH="0" noProof="0" dirty="0" err="1" smtClean="0">
                <a:ln>
                  <a:noFill/>
                </a:ln>
                <a:solidFill>
                  <a:schemeClr val="bg2">
                    <a:lumMod val="50000"/>
                  </a:schemeClr>
                </a:solidFill>
                <a:effectLst/>
                <a:uLnTx/>
                <a:uFillTx/>
                <a:latin typeface="+mn-lt"/>
                <a:ea typeface="+mn-ea"/>
                <a:cs typeface="+mn-cs"/>
              </a:rPr>
              <a:t>yn</a:t>
            </a:r>
            <a:r>
              <a:rPr kumimoji="0" lang="en-US"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US" sz="2700" b="0" i="0" u="none" strike="noStrike" kern="1200" cap="none" spc="0" normalizeH="0" noProof="0" dirty="0" err="1" smtClean="0">
                <a:ln>
                  <a:noFill/>
                </a:ln>
                <a:solidFill>
                  <a:schemeClr val="bg2">
                    <a:lumMod val="50000"/>
                  </a:schemeClr>
                </a:solidFill>
                <a:effectLst/>
                <a:uLnTx/>
                <a:uFillTx/>
                <a:latin typeface="+mn-lt"/>
                <a:ea typeface="+mn-ea"/>
                <a:cs typeface="+mn-cs"/>
              </a:rPr>
              <a:t>sicr</a:t>
            </a:r>
            <a:r>
              <a:rPr kumimoji="0" lang="en-US"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US" sz="2700" b="0" i="0" u="none" strike="noStrike" kern="1200" cap="none" spc="0" normalizeH="0" noProof="0" dirty="0" err="1" smtClean="0">
                <a:ln>
                  <a:noFill/>
                </a:ln>
                <a:solidFill>
                  <a:schemeClr val="bg2">
                    <a:lumMod val="50000"/>
                  </a:schemeClr>
                </a:solidFill>
                <a:effectLst/>
                <a:uLnTx/>
                <a:uFillTx/>
                <a:latin typeface="+mn-lt"/>
                <a:ea typeface="+mn-ea"/>
                <a:cs typeface="+mn-cs"/>
              </a:rPr>
              <a:t>rhai</a:t>
            </a:r>
            <a:r>
              <a:rPr kumimoji="0" lang="en-US"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US" sz="2700" b="0" i="0" u="none" strike="noStrike" kern="1200" cap="none" spc="0" normalizeH="0" noProof="0" dirty="0" err="1" smtClean="0">
                <a:ln>
                  <a:noFill/>
                </a:ln>
                <a:solidFill>
                  <a:schemeClr val="bg2">
                    <a:lumMod val="50000"/>
                  </a:schemeClr>
                </a:solidFill>
                <a:effectLst/>
                <a:uLnTx/>
                <a:uFillTx/>
                <a:latin typeface="+mn-lt"/>
                <a:ea typeface="+mn-ea"/>
                <a:cs typeface="+mn-cs"/>
              </a:rPr>
              <a:t>pethau</a:t>
            </a:r>
            <a:r>
              <a:rPr kumimoji="0" lang="en-US" sz="2700" b="0" i="0" u="none" strike="noStrike" kern="1200" cap="none" spc="0" normalizeH="0" noProof="0" dirty="0" smtClean="0">
                <a:ln>
                  <a:noFill/>
                </a:ln>
                <a:solidFill>
                  <a:schemeClr val="bg2">
                    <a:lumMod val="50000"/>
                  </a:schemeClr>
                </a:solidFill>
                <a:effectLst/>
                <a:uLnTx/>
                <a:uFillTx/>
                <a:latin typeface="+mn-lt"/>
                <a:ea typeface="+mn-ea"/>
                <a:cs typeface="+mn-cs"/>
              </a:rPr>
              <a:t> y </a:t>
            </a:r>
            <a:r>
              <a:rPr kumimoji="0" lang="en-US" sz="2700" b="0" i="0" u="none" strike="noStrike" kern="1200" cap="none" spc="0" normalizeH="0" noProof="0" dirty="0" err="1" smtClean="0">
                <a:ln>
                  <a:noFill/>
                </a:ln>
                <a:solidFill>
                  <a:schemeClr val="bg2">
                    <a:lumMod val="50000"/>
                  </a:schemeClr>
                </a:solidFill>
                <a:effectLst/>
                <a:uLnTx/>
                <a:uFillTx/>
                <a:latin typeface="+mn-lt"/>
                <a:ea typeface="+mn-ea"/>
                <a:cs typeface="+mn-cs"/>
              </a:rPr>
              <a:t>mae</a:t>
            </a:r>
            <a:r>
              <a:rPr kumimoji="0" lang="en-US"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US" sz="2700" b="0" i="0" u="none" strike="noStrike" kern="1200" cap="none" spc="0" normalizeH="0" noProof="0" dirty="0" err="1" smtClean="0">
                <a:ln>
                  <a:noFill/>
                </a:ln>
                <a:solidFill>
                  <a:schemeClr val="bg2">
                    <a:lumMod val="50000"/>
                  </a:schemeClr>
                </a:solidFill>
                <a:effectLst/>
                <a:uLnTx/>
                <a:uFillTx/>
                <a:latin typeface="+mn-lt"/>
                <a:ea typeface="+mn-ea"/>
                <a:cs typeface="+mn-cs"/>
              </a:rPr>
              <a:t>angen</a:t>
            </a:r>
            <a:r>
              <a:rPr kumimoji="0" lang="en-US"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US" sz="2700" b="0" i="0" u="none" strike="noStrike" kern="1200" cap="none" spc="0" normalizeH="0" noProof="0" dirty="0" err="1" smtClean="0">
                <a:ln>
                  <a:noFill/>
                </a:ln>
                <a:solidFill>
                  <a:schemeClr val="bg2">
                    <a:lumMod val="50000"/>
                  </a:schemeClr>
                </a:solidFill>
                <a:effectLst/>
                <a:uLnTx/>
                <a:uFillTx/>
                <a:latin typeface="+mn-lt"/>
                <a:ea typeface="+mn-ea"/>
                <a:cs typeface="+mn-cs"/>
              </a:rPr>
              <a:t>inni</a:t>
            </a:r>
            <a:r>
              <a:rPr kumimoji="0" lang="en-US"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US" sz="2700" b="0" i="0" u="none" strike="noStrike" kern="1200" cap="none" spc="0" normalizeH="0" noProof="0" dirty="0" err="1" smtClean="0">
                <a:ln>
                  <a:noFill/>
                </a:ln>
                <a:solidFill>
                  <a:schemeClr val="bg2">
                    <a:lumMod val="50000"/>
                  </a:schemeClr>
                </a:solidFill>
                <a:effectLst/>
                <a:uLnTx/>
                <a:uFillTx/>
                <a:latin typeface="+mn-lt"/>
                <a:ea typeface="+mn-ea"/>
                <a:cs typeface="+mn-cs"/>
              </a:rPr>
              <a:t>eu</a:t>
            </a:r>
            <a:r>
              <a:rPr kumimoji="0" lang="en-US"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US" sz="2700" b="0" i="0" u="none" strike="noStrike" kern="1200" cap="none" spc="0" normalizeH="0" noProof="0" dirty="0" err="1" smtClean="0">
                <a:ln>
                  <a:noFill/>
                </a:ln>
                <a:solidFill>
                  <a:schemeClr val="bg2">
                    <a:lumMod val="50000"/>
                  </a:schemeClr>
                </a:solidFill>
                <a:effectLst/>
                <a:uLnTx/>
                <a:uFillTx/>
                <a:latin typeface="+mn-lt"/>
                <a:ea typeface="+mn-ea"/>
                <a:cs typeface="+mn-cs"/>
              </a:rPr>
              <a:t>hystyried</a:t>
            </a:r>
            <a:r>
              <a:rPr kumimoji="0" lang="en-US"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US" sz="2700" b="0" i="0" u="none" strike="noStrike" kern="1200" cap="none" spc="0" normalizeH="0" noProof="0" dirty="0" err="1" smtClean="0">
                <a:ln>
                  <a:noFill/>
                </a:ln>
                <a:solidFill>
                  <a:schemeClr val="bg2">
                    <a:lumMod val="50000"/>
                  </a:schemeClr>
                </a:solidFill>
                <a:effectLst/>
                <a:uLnTx/>
                <a:uFillTx/>
                <a:latin typeface="+mn-lt"/>
                <a:ea typeface="+mn-ea"/>
                <a:cs typeface="+mn-cs"/>
              </a:rPr>
              <a:t>yn</a:t>
            </a:r>
            <a:r>
              <a:rPr kumimoji="0" lang="en-US" sz="2700" b="0" i="0" u="none" strike="noStrike" kern="1200" cap="none" spc="0" normalizeH="0" noProof="0" dirty="0" smtClean="0">
                <a:ln>
                  <a:noFill/>
                </a:ln>
                <a:solidFill>
                  <a:schemeClr val="bg2">
                    <a:lumMod val="50000"/>
                  </a:schemeClr>
                </a:solidFill>
                <a:effectLst/>
                <a:uLnTx/>
                <a:uFillTx/>
                <a:latin typeface="+mn-lt"/>
                <a:ea typeface="+mn-ea"/>
                <a:cs typeface="+mn-cs"/>
              </a:rPr>
              <a:t> yr </a:t>
            </a:r>
            <a:r>
              <a:rPr kumimoji="0" lang="en-US" sz="2700" b="0" i="0" u="none" strike="noStrike" kern="1200" cap="none" spc="0" normalizeH="0" noProof="0" dirty="0" err="1" smtClean="0">
                <a:ln>
                  <a:noFill/>
                </a:ln>
                <a:solidFill>
                  <a:schemeClr val="bg2">
                    <a:lumMod val="50000"/>
                  </a:schemeClr>
                </a:solidFill>
                <a:effectLst/>
                <a:uLnTx/>
                <a:uFillTx/>
                <a:latin typeface="+mn-lt"/>
                <a:ea typeface="+mn-ea"/>
                <a:cs typeface="+mn-cs"/>
              </a:rPr>
              <a:t>ystafell</a:t>
            </a:r>
            <a:r>
              <a:rPr kumimoji="0" lang="en-US"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US" sz="2700" b="0" i="0" u="none" strike="noStrike" kern="1200" cap="none" spc="0" normalizeH="0" noProof="0" dirty="0" err="1" smtClean="0">
                <a:ln>
                  <a:noFill/>
                </a:ln>
                <a:solidFill>
                  <a:schemeClr val="bg2">
                    <a:lumMod val="50000"/>
                  </a:schemeClr>
                </a:solidFill>
                <a:effectLst/>
                <a:uLnTx/>
                <a:uFillTx/>
                <a:latin typeface="+mn-lt"/>
                <a:ea typeface="+mn-ea"/>
                <a:cs typeface="+mn-cs"/>
              </a:rPr>
              <a:t>ddosbarth</a:t>
            </a:r>
            <a:r>
              <a:rPr kumimoji="0" lang="en-US" sz="2700" b="0" i="0" u="none" strike="noStrike" kern="1200" cap="none" spc="0" normalizeH="0" baseline="0" noProof="0" dirty="0" smtClean="0">
                <a:ln>
                  <a:noFill/>
                </a:ln>
                <a:solidFill>
                  <a:schemeClr val="bg2">
                    <a:lumMod val="50000"/>
                  </a:schemeClr>
                </a:solidFill>
                <a:effectLst/>
                <a:uLnTx/>
                <a:uFillTx/>
                <a:latin typeface="+mn-lt"/>
                <a:ea typeface="+mn-ea"/>
                <a:cs typeface="+mn-cs"/>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txEl>
                                              <p:pRg st="0" end="0"/>
                                            </p:txEl>
                                          </p:spTgt>
                                        </p:tgtEl>
                                        <p:attrNameLst>
                                          <p:attrName>style.visibility</p:attrName>
                                        </p:attrNameLst>
                                      </p:cBhvr>
                                      <p:to>
                                        <p:strVal val="visible"/>
                                      </p:to>
                                    </p:set>
                                    <p:animEffect transition="in" filter="fade">
                                      <p:cBhvr>
                                        <p:cTn id="22" dur="2000"/>
                                        <p:tgtEl>
                                          <p:spTgt spid="4">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txEl>
                                              <p:pRg st="1" end="1"/>
                                            </p:txEl>
                                          </p:spTgt>
                                        </p:tgtEl>
                                        <p:attrNameLst>
                                          <p:attrName>style.visibility</p:attrName>
                                        </p:attrNameLst>
                                      </p:cBhvr>
                                      <p:to>
                                        <p:strVal val="visible"/>
                                      </p:to>
                                    </p:set>
                                    <p:animEffect transition="in" filter="fade">
                                      <p:cBhvr>
                                        <p:cTn id="27" dur="2000"/>
                                        <p:tgtEl>
                                          <p:spTgt spid="4">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
                                            <p:txEl>
                                              <p:pRg st="2" end="2"/>
                                            </p:txEl>
                                          </p:spTgt>
                                        </p:tgtEl>
                                        <p:attrNameLst>
                                          <p:attrName>style.visibility</p:attrName>
                                        </p:attrNameLst>
                                      </p:cBhvr>
                                      <p:to>
                                        <p:strVal val="visible"/>
                                      </p:to>
                                    </p:set>
                                    <p:animEffect transition="in" filter="fade">
                                      <p:cBhvr>
                                        <p:cTn id="32" dur="20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2332037"/>
            <a:ext cx="8229600" cy="4525963"/>
          </a:xfrm>
        </p:spPr>
        <p:txBody>
          <a:bodyPr/>
          <a:lstStyle/>
          <a:p>
            <a:r>
              <a:rPr lang="en-GB" dirty="0" err="1" smtClean="0">
                <a:solidFill>
                  <a:schemeClr val="bg2">
                    <a:lumMod val="50000"/>
                  </a:schemeClr>
                </a:solidFill>
              </a:rPr>
              <a:t>Yn</a:t>
            </a:r>
            <a:r>
              <a:rPr lang="en-GB" dirty="0" smtClean="0">
                <a:solidFill>
                  <a:schemeClr val="bg2">
                    <a:lumMod val="50000"/>
                  </a:schemeClr>
                </a:solidFill>
              </a:rPr>
              <a:t> </a:t>
            </a:r>
            <a:r>
              <a:rPr lang="en-GB" dirty="0" err="1" smtClean="0">
                <a:solidFill>
                  <a:schemeClr val="bg2">
                    <a:lumMod val="50000"/>
                  </a:schemeClr>
                </a:solidFill>
              </a:rPr>
              <a:t>gyntaf</a:t>
            </a:r>
            <a:r>
              <a:rPr lang="en-GB" dirty="0" smtClean="0">
                <a:solidFill>
                  <a:schemeClr val="bg2">
                    <a:lumMod val="50000"/>
                  </a:schemeClr>
                </a:solidFill>
              </a:rPr>
              <a:t>, </a:t>
            </a:r>
            <a:r>
              <a:rPr lang="en-GB" dirty="0" err="1" smtClean="0">
                <a:solidFill>
                  <a:schemeClr val="bg2">
                    <a:lumMod val="50000"/>
                  </a:schemeClr>
                </a:solidFill>
              </a:rPr>
              <a:t>taith</a:t>
            </a:r>
            <a:r>
              <a:rPr lang="en-GB" dirty="0" smtClean="0">
                <a:solidFill>
                  <a:schemeClr val="bg2">
                    <a:lumMod val="50000"/>
                  </a:schemeClr>
                </a:solidFill>
              </a:rPr>
              <a:t> </a:t>
            </a:r>
            <a:r>
              <a:rPr lang="en-GB" dirty="0" err="1" smtClean="0">
                <a:solidFill>
                  <a:schemeClr val="bg2">
                    <a:lumMod val="50000"/>
                  </a:schemeClr>
                </a:solidFill>
              </a:rPr>
              <a:t>byr</a:t>
            </a:r>
            <a:r>
              <a:rPr lang="en-GB" dirty="0" smtClean="0">
                <a:solidFill>
                  <a:schemeClr val="bg2">
                    <a:lumMod val="50000"/>
                  </a:schemeClr>
                </a:solidFill>
              </a:rPr>
              <a:t> o </a:t>
            </a:r>
            <a:r>
              <a:rPr lang="en-GB" dirty="0" err="1" smtClean="0">
                <a:solidFill>
                  <a:schemeClr val="bg2">
                    <a:lumMod val="50000"/>
                  </a:schemeClr>
                </a:solidFill>
              </a:rPr>
              <a:t>amgylch</a:t>
            </a:r>
            <a:r>
              <a:rPr lang="en-GB" dirty="0" smtClean="0">
                <a:solidFill>
                  <a:schemeClr val="bg2">
                    <a:lumMod val="50000"/>
                  </a:schemeClr>
                </a:solidFill>
              </a:rPr>
              <a:t> y 3 </a:t>
            </a:r>
            <a:r>
              <a:rPr lang="en-GB" dirty="0" err="1" smtClean="0">
                <a:solidFill>
                  <a:schemeClr val="bg2">
                    <a:lumMod val="50000"/>
                  </a:schemeClr>
                </a:solidFill>
              </a:rPr>
              <a:t>mawr</a:t>
            </a:r>
            <a:r>
              <a:rPr lang="en-GB" dirty="0" smtClean="0">
                <a:solidFill>
                  <a:schemeClr val="bg2">
                    <a:lumMod val="50000"/>
                  </a:schemeClr>
                </a:solidFill>
              </a:rPr>
              <a:t>...</a:t>
            </a:r>
          </a:p>
          <a:p>
            <a:r>
              <a:rPr lang="en-GB" dirty="0" smtClean="0"/>
              <a:t>First of all, a brief tour through the big 3...</a:t>
            </a:r>
            <a:endParaRPr lang="en-GB" dirty="0"/>
          </a:p>
        </p:txBody>
      </p:sp>
      <p:sp>
        <p:nvSpPr>
          <p:cNvPr id="2" name="Title 1"/>
          <p:cNvSpPr>
            <a:spLocks noGrp="1"/>
          </p:cNvSpPr>
          <p:nvPr>
            <p:ph type="title"/>
          </p:nvPr>
        </p:nvSpPr>
        <p:spPr/>
        <p:txBody>
          <a:bodyPr>
            <a:normAutofit fontScale="90000"/>
          </a:bodyPr>
          <a:lstStyle/>
          <a:p>
            <a:r>
              <a:rPr lang="en-GB" dirty="0" err="1" smtClean="0">
                <a:solidFill>
                  <a:schemeClr val="bg2">
                    <a:lumMod val="50000"/>
                  </a:schemeClr>
                </a:solidFill>
              </a:rPr>
              <a:t>Rhai</a:t>
            </a:r>
            <a:r>
              <a:rPr lang="en-GB" dirty="0" smtClean="0">
                <a:solidFill>
                  <a:schemeClr val="bg2">
                    <a:lumMod val="50000"/>
                  </a:schemeClr>
                </a:solidFill>
              </a:rPr>
              <a:t> </a:t>
            </a:r>
            <a:r>
              <a:rPr lang="en-GB" dirty="0" err="1" smtClean="0">
                <a:solidFill>
                  <a:schemeClr val="bg2">
                    <a:lumMod val="50000"/>
                  </a:schemeClr>
                </a:solidFill>
              </a:rPr>
              <a:t>damcaniaethau</a:t>
            </a:r>
            <a:r>
              <a:rPr lang="en-GB" dirty="0" smtClean="0">
                <a:solidFill>
                  <a:schemeClr val="bg2">
                    <a:lumMod val="50000"/>
                  </a:schemeClr>
                </a:solidFill>
              </a:rPr>
              <a:t>...</a:t>
            </a:r>
            <a:br>
              <a:rPr lang="en-GB" dirty="0" smtClean="0">
                <a:solidFill>
                  <a:schemeClr val="bg2">
                    <a:lumMod val="50000"/>
                  </a:schemeClr>
                </a:solidFill>
              </a:rPr>
            </a:br>
            <a:r>
              <a:rPr lang="en-GB" dirty="0" smtClean="0">
                <a:solidFill>
                  <a:schemeClr val="bg2">
                    <a:lumMod val="50000"/>
                  </a:schemeClr>
                </a:solidFill>
              </a:rPr>
              <a:t>				</a:t>
            </a:r>
            <a:r>
              <a:rPr lang="en-GB" dirty="0" smtClean="0"/>
              <a:t>Some theories...</a:t>
            </a:r>
            <a:endParaRPr lang="en-GB"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05000"/>
            <a:ext cx="8229600" cy="4525963"/>
          </a:xfrm>
        </p:spPr>
        <p:txBody>
          <a:bodyPr/>
          <a:lstStyle/>
          <a:p>
            <a:r>
              <a:rPr lang="en-GB" dirty="0" err="1" smtClean="0">
                <a:solidFill>
                  <a:schemeClr val="bg2">
                    <a:lumMod val="50000"/>
                  </a:schemeClr>
                </a:solidFill>
              </a:rPr>
              <a:t>Ymddygiadaeth</a:t>
            </a:r>
            <a:r>
              <a:rPr lang="en-GB" dirty="0" smtClean="0">
                <a:solidFill>
                  <a:schemeClr val="bg2">
                    <a:lumMod val="50000"/>
                  </a:schemeClr>
                </a:solidFill>
              </a:rPr>
              <a:t>  (Behaviourism) </a:t>
            </a:r>
          </a:p>
          <a:p>
            <a:pPr>
              <a:buNone/>
            </a:pPr>
            <a:endParaRPr lang="en-GB" dirty="0" smtClean="0">
              <a:solidFill>
                <a:schemeClr val="bg2">
                  <a:lumMod val="50000"/>
                </a:schemeClr>
              </a:solidFill>
            </a:endParaRPr>
          </a:p>
          <a:p>
            <a:r>
              <a:rPr lang="en-GB" dirty="0" err="1" smtClean="0">
                <a:solidFill>
                  <a:schemeClr val="bg2">
                    <a:lumMod val="50000"/>
                  </a:schemeClr>
                </a:solidFill>
              </a:rPr>
              <a:t>Lluniadaeth</a:t>
            </a:r>
            <a:r>
              <a:rPr lang="en-GB" dirty="0" smtClean="0">
                <a:solidFill>
                  <a:schemeClr val="bg2">
                    <a:lumMod val="50000"/>
                  </a:schemeClr>
                </a:solidFill>
              </a:rPr>
              <a:t> (Constructivism)</a:t>
            </a:r>
          </a:p>
          <a:p>
            <a:pPr>
              <a:buNone/>
            </a:pPr>
            <a:endParaRPr lang="en-GB" dirty="0" smtClean="0">
              <a:solidFill>
                <a:schemeClr val="bg2">
                  <a:lumMod val="50000"/>
                </a:schemeClr>
              </a:solidFill>
            </a:endParaRPr>
          </a:p>
          <a:p>
            <a:r>
              <a:rPr lang="en-GB" dirty="0" err="1" smtClean="0">
                <a:solidFill>
                  <a:schemeClr val="bg2">
                    <a:lumMod val="50000"/>
                  </a:schemeClr>
                </a:solidFill>
              </a:rPr>
              <a:t>Lluniadaeth</a:t>
            </a:r>
            <a:r>
              <a:rPr lang="en-GB" dirty="0" smtClean="0">
                <a:solidFill>
                  <a:schemeClr val="bg2">
                    <a:lumMod val="50000"/>
                  </a:schemeClr>
                </a:solidFill>
              </a:rPr>
              <a:t> </a:t>
            </a:r>
            <a:r>
              <a:rPr lang="en-GB" dirty="0" err="1" smtClean="0">
                <a:solidFill>
                  <a:schemeClr val="bg2">
                    <a:lumMod val="50000"/>
                  </a:schemeClr>
                </a:solidFill>
              </a:rPr>
              <a:t>Cymdeithasol</a:t>
            </a:r>
            <a:r>
              <a:rPr lang="en-GB" dirty="0" smtClean="0">
                <a:solidFill>
                  <a:schemeClr val="bg2">
                    <a:lumMod val="50000"/>
                  </a:schemeClr>
                </a:solidFill>
              </a:rPr>
              <a:t> (Social Constructivism)</a:t>
            </a:r>
          </a:p>
          <a:p>
            <a:endParaRPr lang="en-GB" dirty="0" smtClean="0"/>
          </a:p>
          <a:p>
            <a:endParaRPr lang="en-GB" dirty="0" smtClean="0"/>
          </a:p>
          <a:p>
            <a:pPr>
              <a:buNone/>
            </a:pPr>
            <a:endParaRPr lang="en-GB" dirty="0"/>
          </a:p>
        </p:txBody>
      </p:sp>
      <p:sp>
        <p:nvSpPr>
          <p:cNvPr id="2" name="Title 1"/>
          <p:cNvSpPr>
            <a:spLocks noGrp="1"/>
          </p:cNvSpPr>
          <p:nvPr>
            <p:ph type="title"/>
          </p:nvPr>
        </p:nvSpPr>
        <p:spPr>
          <a:xfrm>
            <a:off x="457200" y="685800"/>
            <a:ext cx="8229600" cy="1143000"/>
          </a:xfrm>
        </p:spPr>
        <p:txBody>
          <a:bodyPr>
            <a:normAutofit/>
          </a:bodyPr>
          <a:lstStyle/>
          <a:p>
            <a:endParaRPr lang="en-GB" dirty="0"/>
          </a:p>
        </p:txBody>
      </p:sp>
    </p:spTree>
    <p:extLst>
      <p:ext uri="{BB962C8B-B14F-4D97-AF65-F5344CB8AC3E}">
        <p14:creationId xmlns:p14="http://schemas.microsoft.com/office/powerpoint/2010/main" val="196302036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324597"/>
            <a:ext cx="8229600" cy="576064"/>
          </a:xfrm>
        </p:spPr>
        <p:txBody>
          <a:bodyPr>
            <a:normAutofit fontScale="90000"/>
          </a:bodyPr>
          <a:lstStyle/>
          <a:p>
            <a:r>
              <a:rPr lang="cy-GB" sz="2800" b="1" u="sng" dirty="0" smtClean="0">
                <a:solidFill>
                  <a:schemeClr val="tx1"/>
                </a:solidFill>
              </a:rPr>
              <a:t>Ymddygiadaeth SKINNER</a:t>
            </a:r>
            <a:br>
              <a:rPr lang="cy-GB" sz="2800" b="1" u="sng" dirty="0" smtClean="0">
                <a:solidFill>
                  <a:schemeClr val="tx1"/>
                </a:solidFill>
              </a:rPr>
            </a:br>
            <a:r>
              <a:rPr lang="cy-GB" sz="2800" dirty="0" smtClean="0">
                <a:solidFill>
                  <a:schemeClr val="tx1"/>
                </a:solidFill>
              </a:rPr>
              <a:t>(‘Drwy atgyfnerthu cadarnhaol a negyddol’)</a:t>
            </a:r>
            <a:r>
              <a:rPr lang="cy-GB" sz="2800" dirty="0" smtClean="0"/>
              <a:t/>
            </a:r>
            <a:br>
              <a:rPr lang="cy-GB" sz="2800" dirty="0" smtClean="0"/>
            </a:br>
            <a:endParaRPr lang="cy-GB" sz="2800" b="1" u="sng" dirty="0"/>
          </a:p>
        </p:txBody>
      </p:sp>
      <p:sp>
        <p:nvSpPr>
          <p:cNvPr id="3" name="TextBox 2"/>
          <p:cNvSpPr txBox="1"/>
          <p:nvPr/>
        </p:nvSpPr>
        <p:spPr>
          <a:xfrm>
            <a:off x="683568" y="1412776"/>
            <a:ext cx="8136904" cy="369332"/>
          </a:xfrm>
          <a:prstGeom prst="rect">
            <a:avLst/>
          </a:prstGeom>
          <a:noFill/>
        </p:spPr>
        <p:txBody>
          <a:bodyPr wrap="square" rtlCol="0">
            <a:spAutoFit/>
          </a:bodyPr>
          <a:lstStyle/>
          <a:p>
            <a:endParaRPr lang="en-GB" dirty="0"/>
          </a:p>
        </p:txBody>
      </p:sp>
      <p:pic>
        <p:nvPicPr>
          <p:cNvPr id="2050" name="Picture 2" descr="http://cdn-6.simplypsychology.org/Pavlov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9933" y="908720"/>
            <a:ext cx="4824536" cy="561662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5257800" y="838200"/>
            <a:ext cx="3657600" cy="5586145"/>
          </a:xfrm>
          <a:prstGeom prst="rect">
            <a:avLst/>
          </a:prstGeom>
          <a:noFill/>
        </p:spPr>
        <p:txBody>
          <a:bodyPr wrap="square" rtlCol="0">
            <a:spAutoFit/>
          </a:bodyPr>
          <a:lstStyle/>
          <a:p>
            <a:r>
              <a:rPr lang="cy-GB" sz="2100" dirty="0" smtClean="0"/>
              <a:t>Syniad a ddatblygwyd o waith </a:t>
            </a:r>
            <a:r>
              <a:rPr lang="cy-GB" sz="2100" i="1" dirty="0" smtClean="0"/>
              <a:t>Ivan Pavlov (1902): </a:t>
            </a:r>
            <a:r>
              <a:rPr lang="cy-GB" sz="2100" dirty="0" smtClean="0"/>
              <a:t>Drwy gysylltu drosodd a throsodd ysgogiad niwtral (un nad yw’n achosi ymateb) ag ysgogiad grymus, gellir achosi ymateb, hyd yn oed pan nad yw’r ysgogiad grymus yn bresennol. </a:t>
            </a:r>
          </a:p>
          <a:p>
            <a:r>
              <a:rPr lang="cy-GB" sz="2100" b="1" u="sng" dirty="0" smtClean="0">
                <a:solidFill>
                  <a:srgbClr val="7030A0"/>
                </a:solidFill>
              </a:rPr>
              <a:t>‘Cyflyru Clasurol’</a:t>
            </a:r>
            <a:r>
              <a:rPr lang="cy-GB" sz="2100" dirty="0" smtClean="0"/>
              <a:t>– ymateb naturiol (ymatblyg) i ysgogiad  - cafodd y ddamcaniaeth hon, sydd wedi’i seilio ar waith Pavlov,  ei chynnig gan  </a:t>
            </a:r>
            <a:r>
              <a:rPr lang="cy-GB" sz="2100" dirty="0" smtClean="0">
                <a:solidFill>
                  <a:srgbClr val="00B050"/>
                </a:solidFill>
              </a:rPr>
              <a:t>John Watson </a:t>
            </a:r>
            <a:r>
              <a:rPr lang="cy-GB" sz="2100" dirty="0" smtClean="0"/>
              <a:t>(1913).</a:t>
            </a:r>
            <a:endParaRPr lang="cy-GB" sz="2100" dirty="0"/>
          </a:p>
        </p:txBody>
      </p:sp>
    </p:spTree>
    <p:extLst>
      <p:ext uri="{BB962C8B-B14F-4D97-AF65-F5344CB8AC3E}">
        <p14:creationId xmlns:p14="http://schemas.microsoft.com/office/powerpoint/2010/main" val="42265505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324597"/>
            <a:ext cx="8229600" cy="576064"/>
          </a:xfrm>
        </p:spPr>
        <p:txBody>
          <a:bodyPr>
            <a:normAutofit fontScale="90000"/>
          </a:bodyPr>
          <a:lstStyle/>
          <a:p>
            <a:r>
              <a:rPr lang="en-GB" sz="2800" b="1" u="sng" dirty="0" smtClean="0"/>
              <a:t>Behaviourism</a:t>
            </a:r>
            <a:br>
              <a:rPr lang="en-GB" sz="2800" b="1" u="sng" dirty="0" smtClean="0"/>
            </a:br>
            <a:r>
              <a:rPr lang="en-GB" sz="2800" dirty="0" smtClean="0">
                <a:solidFill>
                  <a:schemeClr val="tx1"/>
                </a:solidFill>
              </a:rPr>
              <a:t>(‘Through </a:t>
            </a:r>
            <a:r>
              <a:rPr lang="en-GB" sz="2800" dirty="0">
                <a:solidFill>
                  <a:schemeClr val="tx1"/>
                </a:solidFill>
              </a:rPr>
              <a:t>positive and negative </a:t>
            </a:r>
            <a:r>
              <a:rPr lang="en-GB" sz="2800" dirty="0" smtClean="0">
                <a:solidFill>
                  <a:schemeClr val="tx1"/>
                </a:solidFill>
              </a:rPr>
              <a:t>reinforcement’)</a:t>
            </a:r>
            <a:r>
              <a:rPr lang="en-GB" sz="2800" dirty="0"/>
              <a:t/>
            </a:r>
            <a:br>
              <a:rPr lang="en-GB" sz="2800" dirty="0"/>
            </a:br>
            <a:endParaRPr lang="en-GB" sz="2800" b="1" u="sng" dirty="0"/>
          </a:p>
        </p:txBody>
      </p:sp>
      <p:sp>
        <p:nvSpPr>
          <p:cNvPr id="3" name="TextBox 2"/>
          <p:cNvSpPr txBox="1"/>
          <p:nvPr/>
        </p:nvSpPr>
        <p:spPr>
          <a:xfrm>
            <a:off x="683568" y="1412776"/>
            <a:ext cx="8136904" cy="369332"/>
          </a:xfrm>
          <a:prstGeom prst="rect">
            <a:avLst/>
          </a:prstGeom>
          <a:noFill/>
        </p:spPr>
        <p:txBody>
          <a:bodyPr wrap="square" rtlCol="0">
            <a:spAutoFit/>
          </a:bodyPr>
          <a:lstStyle/>
          <a:p>
            <a:endParaRPr lang="en-GB" dirty="0"/>
          </a:p>
        </p:txBody>
      </p:sp>
      <p:pic>
        <p:nvPicPr>
          <p:cNvPr id="2050" name="Picture 2" descr="http://cdn-6.simplypsychology.org/Pavlov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908720"/>
            <a:ext cx="4824536" cy="561662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5292080" y="908720"/>
            <a:ext cx="3742570" cy="3785652"/>
          </a:xfrm>
          <a:prstGeom prst="rect">
            <a:avLst/>
          </a:prstGeom>
          <a:noFill/>
        </p:spPr>
        <p:txBody>
          <a:bodyPr wrap="square" rtlCol="0">
            <a:spAutoFit/>
          </a:bodyPr>
          <a:lstStyle/>
          <a:p>
            <a:r>
              <a:rPr lang="en-GB" sz="2400" dirty="0" smtClean="0"/>
              <a:t>Developed out of </a:t>
            </a:r>
            <a:r>
              <a:rPr lang="en-GB" sz="2400" i="1" dirty="0" smtClean="0"/>
              <a:t>Pavlov’s work  -</a:t>
            </a:r>
            <a:r>
              <a:rPr lang="en-GB" sz="2400" dirty="0" smtClean="0"/>
              <a:t>repeatedly pairing a neutral stimulus (one that does not elicit a response) with a potent stimulus - a response can be elicited, even when the potent stimulus is removed.</a:t>
            </a:r>
          </a:p>
          <a:p>
            <a:endParaRPr lang="en-GB" sz="2400" dirty="0" smtClean="0"/>
          </a:p>
          <a:p>
            <a:endParaRPr lang="en-GB" sz="2400" dirty="0"/>
          </a:p>
        </p:txBody>
      </p:sp>
    </p:spTree>
    <p:extLst>
      <p:ext uri="{BB962C8B-B14F-4D97-AF65-F5344CB8AC3E}">
        <p14:creationId xmlns:p14="http://schemas.microsoft.com/office/powerpoint/2010/main" val="42265505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p:txBody>
          <a:bodyPr>
            <a:normAutofit fontScale="70000" lnSpcReduction="20000"/>
          </a:bodyPr>
          <a:lstStyle/>
          <a:p>
            <a:r>
              <a:rPr lang="en-GB" dirty="0" smtClean="0"/>
              <a:t>Behaviourism is a worldview that assumes a learner is essentially passive, responding to environmental stimuli. The learner starts off as a clean slate (i.e. tabula rasa) and behaviour is shaped through positive reinforcement or negative reinforcement (Watson, 2013).</a:t>
            </a:r>
          </a:p>
          <a:p>
            <a:r>
              <a:rPr lang="en-GB" dirty="0" smtClean="0"/>
              <a:t>Both positive reinforcement and negative reinforcement increase the probability that the antecedent behaviour will happen again.</a:t>
            </a:r>
          </a:p>
          <a:p>
            <a:r>
              <a:rPr lang="en-GB" dirty="0" smtClean="0"/>
              <a:t>In contrast, punishment (both positive and negative) decreases the likelihood that the antecedent behaviour will happen again.</a:t>
            </a:r>
          </a:p>
          <a:p>
            <a:r>
              <a:rPr lang="en-GB" dirty="0" smtClean="0"/>
              <a:t>Positive indicates the application of a stimulus; negative indicates the withholding of a stimulus. Learning is therefore defined as a change in behaviour in the learner.</a:t>
            </a:r>
          </a:p>
          <a:p>
            <a:r>
              <a:rPr lang="en-GB" dirty="0" smtClean="0"/>
              <a:t>Lots of (early) behaviourist work was done with animals (e.g. Pavlov’s dogs) and generalized to humans </a:t>
            </a:r>
            <a:r>
              <a:rPr lang="en-GB" dirty="0" err="1" smtClean="0"/>
              <a:t>Pavolv</a:t>
            </a:r>
            <a:r>
              <a:rPr lang="en-GB" dirty="0" smtClean="0"/>
              <a:t> (2003).</a:t>
            </a:r>
          </a:p>
          <a:p>
            <a:endParaRPr lang="en-GB" dirty="0"/>
          </a:p>
        </p:txBody>
      </p:sp>
      <p:sp>
        <p:nvSpPr>
          <p:cNvPr id="3" name="Title 2"/>
          <p:cNvSpPr>
            <a:spLocks noGrp="1"/>
          </p:cNvSpPr>
          <p:nvPr>
            <p:ph type="title"/>
          </p:nvPr>
        </p:nvSpPr>
        <p:spPr/>
        <p:txBody>
          <a:bodyPr/>
          <a:lstStyle/>
          <a:p>
            <a:r>
              <a:rPr lang="en-GB" dirty="0" err="1" smtClean="0">
                <a:solidFill>
                  <a:schemeClr val="bg2">
                    <a:lumMod val="50000"/>
                  </a:schemeClr>
                </a:solidFill>
              </a:rPr>
              <a:t>Ymddygiadaeth</a:t>
            </a:r>
            <a:r>
              <a:rPr lang="en-GB" dirty="0" smtClean="0"/>
              <a:t>/Behaviourism</a:t>
            </a:r>
            <a:endParaRPr lang="en-GB"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95400"/>
            <a:ext cx="8229600" cy="1143000"/>
          </a:xfrm>
        </p:spPr>
        <p:txBody>
          <a:bodyPr>
            <a:normAutofit fontScale="90000"/>
          </a:bodyPr>
          <a:lstStyle/>
          <a:p>
            <a:pPr algn="r"/>
            <a:r>
              <a:rPr lang="en-GB" dirty="0" err="1" smtClean="0">
                <a:solidFill>
                  <a:schemeClr val="accent1">
                    <a:lumMod val="60000"/>
                    <a:lumOff val="40000"/>
                  </a:schemeClr>
                </a:solidFill>
              </a:rPr>
              <a:t>Ymddygiadaeth</a:t>
            </a:r>
            <a:r>
              <a:rPr lang="en-GB" dirty="0" smtClean="0">
                <a:solidFill>
                  <a:schemeClr val="accent1">
                    <a:lumMod val="60000"/>
                    <a:lumOff val="40000"/>
                  </a:schemeClr>
                </a:solidFill>
              </a:rPr>
              <a:t> ac </a:t>
            </a:r>
            <a:r>
              <a:rPr lang="en-GB" dirty="0" err="1" smtClean="0">
                <a:solidFill>
                  <a:schemeClr val="accent1">
                    <a:lumMod val="60000"/>
                    <a:lumOff val="40000"/>
                  </a:schemeClr>
                </a:solidFill>
              </a:rPr>
              <a:t>ymddygiad</a:t>
            </a:r>
            <a:r>
              <a:rPr lang="en-GB" dirty="0" smtClean="0">
                <a:solidFill>
                  <a:schemeClr val="accent1">
                    <a:lumMod val="60000"/>
                    <a:lumOff val="40000"/>
                  </a:schemeClr>
                </a:solidFill>
              </a:rPr>
              <a:t>  a </a:t>
            </a:r>
            <a:r>
              <a:rPr lang="en-GB" dirty="0" err="1" smtClean="0">
                <a:solidFill>
                  <a:schemeClr val="accent1">
                    <a:lumMod val="60000"/>
                    <a:lumOff val="40000"/>
                  </a:schemeClr>
                </a:solidFill>
              </a:rPr>
              <a:t>ddysgir</a:t>
            </a:r>
            <a:r>
              <a:rPr lang="en-GB" dirty="0" smtClean="0">
                <a:solidFill>
                  <a:schemeClr val="accent1">
                    <a:lumMod val="60000"/>
                    <a:lumOff val="40000"/>
                  </a:schemeClr>
                </a:solidFill>
              </a:rPr>
              <a:t> </a:t>
            </a:r>
            <a:r>
              <a:rPr lang="en-GB" dirty="0" err="1" smtClean="0">
                <a:solidFill>
                  <a:schemeClr val="accent1">
                    <a:lumMod val="60000"/>
                    <a:lumOff val="40000"/>
                  </a:schemeClr>
                </a:solidFill>
              </a:rPr>
              <a:t>gan</a:t>
            </a:r>
            <a:r>
              <a:rPr lang="en-GB" dirty="0" smtClean="0">
                <a:solidFill>
                  <a:schemeClr val="accent1">
                    <a:lumMod val="60000"/>
                    <a:lumOff val="40000"/>
                  </a:schemeClr>
                </a:solidFill>
              </a:rPr>
              <a:t> </a:t>
            </a:r>
            <a:r>
              <a:rPr lang="en-GB" dirty="0" err="1" smtClean="0">
                <a:solidFill>
                  <a:schemeClr val="accent1">
                    <a:lumMod val="60000"/>
                    <a:lumOff val="40000"/>
                  </a:schemeClr>
                </a:solidFill>
              </a:rPr>
              <a:t>bobl</a:t>
            </a:r>
            <a:r>
              <a:rPr lang="en-GB" dirty="0" smtClean="0"/>
              <a:t/>
            </a:r>
            <a:br>
              <a:rPr lang="en-GB" dirty="0" smtClean="0"/>
            </a:br>
            <a:r>
              <a:rPr lang="en-GB" dirty="0" smtClean="0">
                <a:solidFill>
                  <a:schemeClr val="tx1"/>
                </a:solidFill>
              </a:rPr>
              <a:t>Behaviourism and learned behaviours in humans</a:t>
            </a:r>
            <a:endParaRPr lang="en-GB" dirty="0">
              <a:solidFill>
                <a:schemeClr val="tx1"/>
              </a:solidFill>
            </a:endParaRPr>
          </a:p>
        </p:txBody>
      </p:sp>
      <p:sp>
        <p:nvSpPr>
          <p:cNvPr id="3" name="TextBox 2"/>
          <p:cNvSpPr txBox="1"/>
          <p:nvPr/>
        </p:nvSpPr>
        <p:spPr>
          <a:xfrm>
            <a:off x="1066800" y="3200400"/>
            <a:ext cx="6934200" cy="2677656"/>
          </a:xfrm>
          <a:prstGeom prst="rect">
            <a:avLst/>
          </a:prstGeom>
          <a:noFill/>
        </p:spPr>
        <p:txBody>
          <a:bodyPr wrap="square" rtlCol="0">
            <a:spAutoFit/>
          </a:bodyPr>
          <a:lstStyle/>
          <a:p>
            <a:r>
              <a:rPr lang="en-GB" sz="2400" dirty="0" smtClean="0">
                <a:hlinkClick r:id="rId2"/>
              </a:rPr>
              <a:t>Little Albert</a:t>
            </a:r>
            <a:endParaRPr lang="en-GB" sz="2400" i="1" dirty="0" smtClean="0"/>
          </a:p>
          <a:p>
            <a:endParaRPr lang="en-GB" dirty="0" smtClean="0"/>
          </a:p>
          <a:p>
            <a:r>
              <a:rPr lang="en-GB" dirty="0" smtClean="0">
                <a:solidFill>
                  <a:schemeClr val="accent1">
                    <a:lumMod val="60000"/>
                    <a:lumOff val="40000"/>
                  </a:schemeClr>
                </a:solidFill>
              </a:rPr>
              <a:t>Beth </a:t>
            </a:r>
            <a:r>
              <a:rPr lang="en-GB" dirty="0" err="1" smtClean="0">
                <a:solidFill>
                  <a:schemeClr val="accent1">
                    <a:lumMod val="60000"/>
                    <a:lumOff val="40000"/>
                  </a:schemeClr>
                </a:solidFill>
              </a:rPr>
              <a:t>oedd</a:t>
            </a:r>
            <a:r>
              <a:rPr lang="en-GB" dirty="0" smtClean="0">
                <a:solidFill>
                  <a:schemeClr val="accent1">
                    <a:lumMod val="60000"/>
                    <a:lumOff val="40000"/>
                  </a:schemeClr>
                </a:solidFill>
              </a:rPr>
              <a:t> yr </a:t>
            </a:r>
            <a:r>
              <a:rPr lang="en-GB" dirty="0" err="1" smtClean="0">
                <a:solidFill>
                  <a:schemeClr val="accent1">
                    <a:lumMod val="60000"/>
                    <a:lumOff val="40000"/>
                  </a:schemeClr>
                </a:solidFill>
              </a:rPr>
              <a:t>arbrawf</a:t>
            </a:r>
            <a:r>
              <a:rPr lang="en-GB" dirty="0" smtClean="0">
                <a:solidFill>
                  <a:schemeClr val="accent1">
                    <a:lumMod val="60000"/>
                    <a:lumOff val="40000"/>
                  </a:schemeClr>
                </a:solidFill>
              </a:rPr>
              <a:t> </a:t>
            </a:r>
            <a:r>
              <a:rPr lang="en-GB" dirty="0" err="1" smtClean="0">
                <a:solidFill>
                  <a:schemeClr val="accent1">
                    <a:lumMod val="60000"/>
                    <a:lumOff val="40000"/>
                  </a:schemeClr>
                </a:solidFill>
              </a:rPr>
              <a:t>yn</a:t>
            </a:r>
            <a:r>
              <a:rPr lang="en-GB" dirty="0" smtClean="0">
                <a:solidFill>
                  <a:schemeClr val="accent1">
                    <a:lumMod val="60000"/>
                    <a:lumOff val="40000"/>
                  </a:schemeClr>
                </a:solidFill>
              </a:rPr>
              <a:t> </a:t>
            </a:r>
            <a:r>
              <a:rPr lang="en-GB" dirty="0" err="1" smtClean="0">
                <a:solidFill>
                  <a:schemeClr val="accent1">
                    <a:lumMod val="60000"/>
                    <a:lumOff val="40000"/>
                  </a:schemeClr>
                </a:solidFill>
              </a:rPr>
              <a:t>ceisio</a:t>
            </a:r>
            <a:r>
              <a:rPr lang="en-GB" dirty="0" smtClean="0">
                <a:solidFill>
                  <a:schemeClr val="accent1">
                    <a:lumMod val="60000"/>
                    <a:lumOff val="40000"/>
                  </a:schemeClr>
                </a:solidFill>
              </a:rPr>
              <a:t> </a:t>
            </a:r>
            <a:r>
              <a:rPr lang="en-GB" dirty="0" err="1" smtClean="0">
                <a:solidFill>
                  <a:schemeClr val="accent1">
                    <a:lumMod val="60000"/>
                    <a:lumOff val="40000"/>
                  </a:schemeClr>
                </a:solidFill>
              </a:rPr>
              <a:t>dangos</a:t>
            </a:r>
            <a:r>
              <a:rPr lang="en-GB" dirty="0" smtClean="0">
                <a:solidFill>
                  <a:schemeClr val="accent1">
                    <a:lumMod val="60000"/>
                    <a:lumOff val="40000"/>
                  </a:schemeClr>
                </a:solidFill>
              </a:rPr>
              <a:t> </a:t>
            </a:r>
            <a:r>
              <a:rPr lang="en-GB" dirty="0" err="1" smtClean="0">
                <a:solidFill>
                  <a:schemeClr val="accent1">
                    <a:lumMod val="60000"/>
                    <a:lumOff val="40000"/>
                  </a:schemeClr>
                </a:solidFill>
              </a:rPr>
              <a:t>neu</a:t>
            </a:r>
            <a:r>
              <a:rPr lang="en-GB" dirty="0" smtClean="0">
                <a:solidFill>
                  <a:schemeClr val="accent1">
                    <a:lumMod val="60000"/>
                    <a:lumOff val="40000"/>
                  </a:schemeClr>
                </a:solidFill>
              </a:rPr>
              <a:t> </a:t>
            </a:r>
            <a:r>
              <a:rPr lang="en-GB" dirty="0" err="1" smtClean="0">
                <a:solidFill>
                  <a:schemeClr val="accent1">
                    <a:lumMod val="60000"/>
                    <a:lumOff val="40000"/>
                  </a:schemeClr>
                </a:solidFill>
              </a:rPr>
              <a:t>ddarganfod</a:t>
            </a:r>
            <a:r>
              <a:rPr lang="en-GB" dirty="0" smtClean="0">
                <a:solidFill>
                  <a:schemeClr val="accent1">
                    <a:lumMod val="60000"/>
                    <a:lumOff val="40000"/>
                  </a:schemeClr>
                </a:solidFill>
              </a:rPr>
              <a:t> am </a:t>
            </a:r>
            <a:r>
              <a:rPr lang="en-GB" dirty="0" err="1" smtClean="0">
                <a:solidFill>
                  <a:schemeClr val="accent1">
                    <a:lumMod val="60000"/>
                    <a:lumOff val="40000"/>
                  </a:schemeClr>
                </a:solidFill>
              </a:rPr>
              <a:t>ddysgu</a:t>
            </a:r>
            <a:r>
              <a:rPr lang="en-GB" dirty="0" smtClean="0">
                <a:solidFill>
                  <a:schemeClr val="accent1">
                    <a:lumMod val="60000"/>
                    <a:lumOff val="40000"/>
                  </a:schemeClr>
                </a:solidFill>
              </a:rPr>
              <a:t>?</a:t>
            </a:r>
          </a:p>
          <a:p>
            <a:r>
              <a:rPr lang="en-GB" dirty="0" smtClean="0"/>
              <a:t>What was the experiment trying to demonstrate or find out about learning?</a:t>
            </a:r>
          </a:p>
          <a:p>
            <a:r>
              <a:rPr lang="en-GB" dirty="0" err="1" smtClean="0">
                <a:solidFill>
                  <a:schemeClr val="accent1">
                    <a:lumMod val="60000"/>
                    <a:lumOff val="40000"/>
                  </a:schemeClr>
                </a:solidFill>
              </a:rPr>
              <a:t>Sut</a:t>
            </a:r>
            <a:r>
              <a:rPr lang="en-GB" dirty="0" smtClean="0">
                <a:solidFill>
                  <a:schemeClr val="accent1">
                    <a:lumMod val="60000"/>
                    <a:lumOff val="40000"/>
                  </a:schemeClr>
                </a:solidFill>
              </a:rPr>
              <a:t> y </a:t>
            </a:r>
            <a:r>
              <a:rPr lang="en-GB" dirty="0" err="1" smtClean="0">
                <a:solidFill>
                  <a:schemeClr val="accent1">
                    <a:lumMod val="60000"/>
                    <a:lumOff val="40000"/>
                  </a:schemeClr>
                </a:solidFill>
              </a:rPr>
              <a:t>gellir</a:t>
            </a:r>
            <a:r>
              <a:rPr lang="en-GB" dirty="0" smtClean="0">
                <a:solidFill>
                  <a:schemeClr val="accent1">
                    <a:lumMod val="60000"/>
                    <a:lumOff val="40000"/>
                  </a:schemeClr>
                </a:solidFill>
              </a:rPr>
              <a:t> </a:t>
            </a:r>
            <a:r>
              <a:rPr lang="en-GB" dirty="0" err="1" smtClean="0">
                <a:solidFill>
                  <a:schemeClr val="accent1">
                    <a:lumMod val="60000"/>
                    <a:lumOff val="40000"/>
                  </a:schemeClr>
                </a:solidFill>
              </a:rPr>
              <a:t>cymhwyso</a:t>
            </a:r>
            <a:r>
              <a:rPr lang="en-GB" dirty="0" smtClean="0">
                <a:solidFill>
                  <a:schemeClr val="accent1">
                    <a:lumMod val="60000"/>
                    <a:lumOff val="40000"/>
                  </a:schemeClr>
                </a:solidFill>
              </a:rPr>
              <a:t> </a:t>
            </a:r>
            <a:r>
              <a:rPr lang="en-GB" dirty="0" err="1" smtClean="0">
                <a:solidFill>
                  <a:schemeClr val="accent1">
                    <a:lumMod val="60000"/>
                    <a:lumOff val="40000"/>
                  </a:schemeClr>
                </a:solidFill>
              </a:rPr>
              <a:t>hyn</a:t>
            </a:r>
            <a:r>
              <a:rPr lang="en-GB" dirty="0" smtClean="0">
                <a:solidFill>
                  <a:schemeClr val="accent1">
                    <a:lumMod val="60000"/>
                    <a:lumOff val="40000"/>
                  </a:schemeClr>
                </a:solidFill>
              </a:rPr>
              <a:t> </a:t>
            </a:r>
            <a:r>
              <a:rPr lang="en-GB" dirty="0" err="1" smtClean="0">
                <a:solidFill>
                  <a:schemeClr val="accent1">
                    <a:lumMod val="60000"/>
                    <a:lumOff val="40000"/>
                  </a:schemeClr>
                </a:solidFill>
              </a:rPr>
              <a:t>mewn</a:t>
            </a:r>
            <a:r>
              <a:rPr lang="en-GB" dirty="0" smtClean="0">
                <a:solidFill>
                  <a:schemeClr val="accent1">
                    <a:lumMod val="60000"/>
                    <a:lumOff val="40000"/>
                  </a:schemeClr>
                </a:solidFill>
              </a:rPr>
              <a:t> </a:t>
            </a:r>
            <a:r>
              <a:rPr lang="en-GB" dirty="0" err="1" smtClean="0">
                <a:solidFill>
                  <a:schemeClr val="accent1">
                    <a:lumMod val="60000"/>
                    <a:lumOff val="40000"/>
                  </a:schemeClr>
                </a:solidFill>
              </a:rPr>
              <a:t>dosbarthiadau</a:t>
            </a:r>
            <a:r>
              <a:rPr lang="en-GB" dirty="0" smtClean="0">
                <a:solidFill>
                  <a:schemeClr val="accent1">
                    <a:lumMod val="60000"/>
                    <a:lumOff val="40000"/>
                  </a:schemeClr>
                </a:solidFill>
              </a:rPr>
              <a:t> </a:t>
            </a:r>
            <a:r>
              <a:rPr lang="en-GB" dirty="0" err="1" smtClean="0">
                <a:solidFill>
                  <a:schemeClr val="accent1">
                    <a:lumMod val="60000"/>
                    <a:lumOff val="40000"/>
                  </a:schemeClr>
                </a:solidFill>
              </a:rPr>
              <a:t>heddiw</a:t>
            </a:r>
            <a:r>
              <a:rPr lang="en-GB" dirty="0" smtClean="0">
                <a:solidFill>
                  <a:schemeClr val="accent1">
                    <a:lumMod val="60000"/>
                    <a:lumOff val="40000"/>
                  </a:schemeClr>
                </a:solidFill>
              </a:rPr>
              <a:t>?</a:t>
            </a:r>
          </a:p>
          <a:p>
            <a:r>
              <a:rPr lang="en-GB" dirty="0" smtClean="0"/>
              <a:t>What could be the applications of this in classrooms today?</a:t>
            </a:r>
          </a:p>
          <a:p>
            <a:endParaRPr lang="en-GB"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b="1" dirty="0" smtClean="0"/>
              <a:t>		</a:t>
            </a:r>
            <a:r>
              <a:rPr lang="en-GB" sz="2800" b="1" u="sng" dirty="0" smtClean="0"/>
              <a:t>Operant conditioning</a:t>
            </a:r>
            <a:endParaRPr lang="en-GB" sz="2800" b="1" u="sng" dirty="0"/>
          </a:p>
        </p:txBody>
      </p:sp>
      <p:pic>
        <p:nvPicPr>
          <p:cNvPr id="3"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a:xfrm>
            <a:off x="0" y="228600"/>
            <a:ext cx="1399093" cy="194305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0" y="2209800"/>
            <a:ext cx="1686821" cy="369332"/>
          </a:xfrm>
          <a:prstGeom prst="rect">
            <a:avLst/>
          </a:prstGeom>
          <a:noFill/>
        </p:spPr>
        <p:txBody>
          <a:bodyPr wrap="square" rtlCol="0">
            <a:spAutoFit/>
          </a:bodyPr>
          <a:lstStyle/>
          <a:p>
            <a:r>
              <a:rPr lang="en-GB" b="1" dirty="0" smtClean="0"/>
              <a:t>B.F. Skinner</a:t>
            </a:r>
            <a:endParaRPr lang="en-GB" b="1" dirty="0"/>
          </a:p>
        </p:txBody>
      </p:sp>
      <p:sp>
        <p:nvSpPr>
          <p:cNvPr id="5" name="TextBox 4"/>
          <p:cNvSpPr txBox="1"/>
          <p:nvPr/>
        </p:nvSpPr>
        <p:spPr>
          <a:xfrm>
            <a:off x="1511152" y="1143000"/>
            <a:ext cx="7632848" cy="1631216"/>
          </a:xfrm>
          <a:prstGeom prst="rect">
            <a:avLst/>
          </a:prstGeom>
          <a:noFill/>
        </p:spPr>
        <p:txBody>
          <a:bodyPr wrap="square" rtlCol="0">
            <a:spAutoFit/>
          </a:bodyPr>
          <a:lstStyle/>
          <a:p>
            <a:r>
              <a:rPr lang="en-GB" sz="2000" dirty="0" smtClean="0"/>
              <a:t>Coined by Skinner - actions followed by reinforcement are more likely to </a:t>
            </a:r>
            <a:r>
              <a:rPr lang="en-GB" sz="2000" dirty="0"/>
              <a:t>be repeated. Skinner went further than Pavlov and distinguished between </a:t>
            </a:r>
            <a:r>
              <a:rPr lang="en-GB" sz="2000" u="sng" dirty="0"/>
              <a:t>reflexive</a:t>
            </a:r>
            <a:r>
              <a:rPr lang="en-GB" sz="2000" dirty="0"/>
              <a:t> actions </a:t>
            </a:r>
            <a:r>
              <a:rPr lang="en-GB" sz="2000" dirty="0" smtClean="0"/>
              <a:t>(Classic </a:t>
            </a:r>
            <a:r>
              <a:rPr lang="en-GB" sz="2000" dirty="0"/>
              <a:t>conditioning) and </a:t>
            </a:r>
            <a:r>
              <a:rPr lang="en-GB" sz="2000" u="sng" dirty="0"/>
              <a:t>learnt</a:t>
            </a:r>
            <a:r>
              <a:rPr lang="en-GB" sz="2000" dirty="0"/>
              <a:t> responses (Operant conditioning</a:t>
            </a:r>
            <a:r>
              <a:rPr lang="en-GB" sz="2000" dirty="0" smtClean="0"/>
              <a:t>).</a:t>
            </a:r>
          </a:p>
          <a:p>
            <a:endParaRPr lang="en-GB" sz="2000" dirty="0"/>
          </a:p>
        </p:txBody>
      </p:sp>
      <p:sp>
        <p:nvSpPr>
          <p:cNvPr id="7" name="TextBox 6"/>
          <p:cNvSpPr txBox="1"/>
          <p:nvPr/>
        </p:nvSpPr>
        <p:spPr>
          <a:xfrm>
            <a:off x="2519264" y="5288340"/>
            <a:ext cx="6624736" cy="1569660"/>
          </a:xfrm>
          <a:prstGeom prst="rect">
            <a:avLst/>
          </a:prstGeom>
          <a:noFill/>
        </p:spPr>
        <p:txBody>
          <a:bodyPr wrap="square" rtlCol="0">
            <a:spAutoFit/>
          </a:bodyPr>
          <a:lstStyle/>
          <a:p>
            <a:pPr algn="r"/>
            <a:r>
              <a:rPr lang="en-GB" sz="2400" b="1" dirty="0" smtClean="0">
                <a:solidFill>
                  <a:schemeClr val="accent1">
                    <a:lumMod val="60000"/>
                    <a:lumOff val="40000"/>
                  </a:schemeClr>
                </a:solidFill>
              </a:rPr>
              <a:t>Beth </a:t>
            </a:r>
            <a:r>
              <a:rPr lang="en-GB" sz="2400" b="1" dirty="0" err="1" smtClean="0">
                <a:solidFill>
                  <a:schemeClr val="accent1">
                    <a:lumMod val="60000"/>
                    <a:lumOff val="40000"/>
                  </a:schemeClr>
                </a:solidFill>
              </a:rPr>
              <a:t>yw’r</a:t>
            </a:r>
            <a:r>
              <a:rPr lang="en-GB" sz="2400" b="1" dirty="0" smtClean="0">
                <a:solidFill>
                  <a:schemeClr val="accent1">
                    <a:lumMod val="60000"/>
                    <a:lumOff val="40000"/>
                  </a:schemeClr>
                </a:solidFill>
              </a:rPr>
              <a:t> </a:t>
            </a:r>
            <a:r>
              <a:rPr lang="en-GB" sz="2400" b="1" dirty="0" err="1" smtClean="0">
                <a:solidFill>
                  <a:schemeClr val="accent1">
                    <a:lumMod val="60000"/>
                    <a:lumOff val="40000"/>
                  </a:schemeClr>
                </a:solidFill>
              </a:rPr>
              <a:t>oblygiadau</a:t>
            </a:r>
            <a:r>
              <a:rPr lang="en-GB" sz="2400" b="1" dirty="0" smtClean="0">
                <a:solidFill>
                  <a:schemeClr val="accent1">
                    <a:lumMod val="60000"/>
                    <a:lumOff val="40000"/>
                  </a:schemeClr>
                </a:solidFill>
              </a:rPr>
              <a:t> </a:t>
            </a:r>
            <a:r>
              <a:rPr lang="en-GB" sz="2400" b="1" dirty="0" err="1" smtClean="0">
                <a:solidFill>
                  <a:schemeClr val="accent1">
                    <a:lumMod val="60000"/>
                    <a:lumOff val="40000"/>
                  </a:schemeClr>
                </a:solidFill>
              </a:rPr>
              <a:t>ar</a:t>
            </a:r>
            <a:r>
              <a:rPr lang="en-GB" sz="2400" b="1" dirty="0" smtClean="0">
                <a:solidFill>
                  <a:schemeClr val="accent1">
                    <a:lumMod val="60000"/>
                    <a:lumOff val="40000"/>
                  </a:schemeClr>
                </a:solidFill>
              </a:rPr>
              <a:t> </a:t>
            </a:r>
            <a:r>
              <a:rPr lang="en-GB" sz="2400" b="1" dirty="0" err="1" smtClean="0">
                <a:solidFill>
                  <a:schemeClr val="accent1">
                    <a:lumMod val="60000"/>
                    <a:lumOff val="40000"/>
                  </a:schemeClr>
                </a:solidFill>
              </a:rPr>
              <a:t>gyfer</a:t>
            </a:r>
            <a:r>
              <a:rPr lang="en-GB" sz="2400" b="1" dirty="0" smtClean="0">
                <a:solidFill>
                  <a:schemeClr val="accent1">
                    <a:lumMod val="60000"/>
                    <a:lumOff val="40000"/>
                  </a:schemeClr>
                </a:solidFill>
              </a:rPr>
              <a:t> yr </a:t>
            </a:r>
            <a:r>
              <a:rPr lang="en-GB" sz="2400" b="1" dirty="0" err="1" smtClean="0">
                <a:solidFill>
                  <a:schemeClr val="accent1">
                    <a:lumMod val="60000"/>
                    <a:lumOff val="40000"/>
                  </a:schemeClr>
                </a:solidFill>
              </a:rPr>
              <a:t>ystafell</a:t>
            </a:r>
            <a:r>
              <a:rPr lang="en-GB" sz="2400" b="1" dirty="0" smtClean="0">
                <a:solidFill>
                  <a:schemeClr val="accent1">
                    <a:lumMod val="60000"/>
                    <a:lumOff val="40000"/>
                  </a:schemeClr>
                </a:solidFill>
              </a:rPr>
              <a:t> </a:t>
            </a:r>
            <a:r>
              <a:rPr lang="en-GB" sz="2400" b="1" dirty="0" err="1" smtClean="0">
                <a:solidFill>
                  <a:schemeClr val="accent1">
                    <a:lumMod val="60000"/>
                    <a:lumOff val="40000"/>
                  </a:schemeClr>
                </a:solidFill>
              </a:rPr>
              <a:t>ddosbarth</a:t>
            </a:r>
            <a:r>
              <a:rPr lang="en-GB" sz="2400" b="1" dirty="0" smtClean="0">
                <a:solidFill>
                  <a:schemeClr val="accent1">
                    <a:lumMod val="60000"/>
                    <a:lumOff val="40000"/>
                  </a:schemeClr>
                </a:solidFill>
              </a:rPr>
              <a:t>?</a:t>
            </a:r>
          </a:p>
          <a:p>
            <a:pPr algn="r"/>
            <a:r>
              <a:rPr lang="en-GB" sz="2400" dirty="0" smtClean="0">
                <a:solidFill>
                  <a:schemeClr val="tx2"/>
                </a:solidFill>
              </a:rPr>
              <a:t>What are the implications for the classroom?</a:t>
            </a:r>
            <a:endParaRPr lang="en-GB" sz="2400" dirty="0">
              <a:solidFill>
                <a:schemeClr val="tx2"/>
              </a:solidFill>
            </a:endParaRPr>
          </a:p>
        </p:txBody>
      </p:sp>
      <p:sp>
        <p:nvSpPr>
          <p:cNvPr id="6" name="TextBox 5"/>
          <p:cNvSpPr txBox="1"/>
          <p:nvPr/>
        </p:nvSpPr>
        <p:spPr>
          <a:xfrm>
            <a:off x="70992" y="2514600"/>
            <a:ext cx="9073008" cy="3231654"/>
          </a:xfrm>
          <a:prstGeom prst="rect">
            <a:avLst/>
          </a:prstGeom>
          <a:noFill/>
        </p:spPr>
        <p:txBody>
          <a:bodyPr wrap="square" rtlCol="0">
            <a:spAutoFit/>
          </a:bodyPr>
          <a:lstStyle/>
          <a:p>
            <a:endParaRPr lang="en-GB" sz="2400" b="1" u="sng" dirty="0" smtClean="0"/>
          </a:p>
          <a:p>
            <a:r>
              <a:rPr lang="en-GB" sz="2000" dirty="0" smtClean="0">
                <a:solidFill>
                  <a:srgbClr val="7030A0"/>
                </a:solidFill>
              </a:rPr>
              <a:t>Positive reinforcement </a:t>
            </a:r>
            <a:r>
              <a:rPr lang="en-GB" sz="2000" dirty="0" smtClean="0"/>
              <a:t>is given so actions are </a:t>
            </a:r>
            <a:r>
              <a:rPr lang="en-GB" sz="2000" dirty="0"/>
              <a:t>more likely to be repeated </a:t>
            </a:r>
            <a:r>
              <a:rPr lang="en-GB" sz="2000" dirty="0">
                <a:solidFill>
                  <a:srgbClr val="7030A0"/>
                </a:solidFill>
              </a:rPr>
              <a:t>e.g. child smiles at bunny = </a:t>
            </a:r>
            <a:r>
              <a:rPr lang="en-GB" sz="2000" dirty="0" smtClean="0">
                <a:solidFill>
                  <a:srgbClr val="7030A0"/>
                </a:solidFill>
              </a:rPr>
              <a:t>they get a sweet</a:t>
            </a:r>
            <a:r>
              <a:rPr lang="en-GB" sz="2000" dirty="0">
                <a:solidFill>
                  <a:srgbClr val="7030A0"/>
                </a:solidFill>
              </a:rPr>
              <a:t>.</a:t>
            </a:r>
          </a:p>
          <a:p>
            <a:endParaRPr lang="en-GB" sz="2000" dirty="0">
              <a:solidFill>
                <a:srgbClr val="7030A0"/>
              </a:solidFill>
            </a:endParaRPr>
          </a:p>
          <a:p>
            <a:r>
              <a:rPr lang="en-GB" sz="2000" dirty="0" smtClean="0">
                <a:solidFill>
                  <a:srgbClr val="7030A0"/>
                </a:solidFill>
              </a:rPr>
              <a:t>Negative reinforcement</a:t>
            </a:r>
            <a:r>
              <a:rPr lang="en-GB" sz="2000" dirty="0"/>
              <a:t> </a:t>
            </a:r>
            <a:r>
              <a:rPr lang="en-GB" sz="2000" dirty="0" smtClean="0"/>
              <a:t>- </a:t>
            </a:r>
            <a:r>
              <a:rPr lang="en-GB" sz="2000" dirty="0"/>
              <a:t>a negative action is removed if an action is repeated </a:t>
            </a:r>
            <a:r>
              <a:rPr lang="en-GB" sz="2000" dirty="0">
                <a:solidFill>
                  <a:srgbClr val="7030A0"/>
                </a:solidFill>
              </a:rPr>
              <a:t>e.g. child smiles at bunny = no hammer </a:t>
            </a:r>
            <a:r>
              <a:rPr lang="en-GB" sz="2000" dirty="0" smtClean="0">
                <a:solidFill>
                  <a:srgbClr val="7030A0"/>
                </a:solidFill>
              </a:rPr>
              <a:t>treatment</a:t>
            </a:r>
          </a:p>
          <a:p>
            <a:endParaRPr lang="en-GB" sz="2000" dirty="0">
              <a:solidFill>
                <a:srgbClr val="7030A0"/>
              </a:solidFill>
            </a:endParaRPr>
          </a:p>
          <a:p>
            <a:r>
              <a:rPr lang="en-GB" sz="2000" b="1" u="sng" dirty="0"/>
              <a:t>or</a:t>
            </a:r>
            <a:r>
              <a:rPr lang="en-GB" sz="2000" dirty="0"/>
              <a:t> a positive action is removed if an action is repeated </a:t>
            </a:r>
            <a:r>
              <a:rPr lang="en-GB" sz="2000" dirty="0">
                <a:solidFill>
                  <a:srgbClr val="7030A0"/>
                </a:solidFill>
              </a:rPr>
              <a:t>e.g. if the child cries at the sight of the bunny = no sweet</a:t>
            </a:r>
          </a:p>
          <a:p>
            <a:endParaRPr lang="en-GB" sz="2000" dirty="0"/>
          </a:p>
        </p:txBody>
      </p:sp>
    </p:spTree>
    <p:extLst>
      <p:ext uri="{BB962C8B-B14F-4D97-AF65-F5344CB8AC3E}">
        <p14:creationId xmlns:p14="http://schemas.microsoft.com/office/powerpoint/2010/main" val="663550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additive="base">
                                        <p:cTn id="7"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3" end="3"/>
                                            </p:txEl>
                                          </p:spTgt>
                                        </p:tgtEl>
                                        <p:attrNameLst>
                                          <p:attrName>style.visibility</p:attrName>
                                        </p:attrNameLst>
                                      </p:cBhvr>
                                      <p:to>
                                        <p:strVal val="visible"/>
                                      </p:to>
                                    </p:set>
                                    <p:anim calcmode="lin" valueType="num">
                                      <p:cBhvr additive="base">
                                        <p:cTn id="13"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5" end="5"/>
                                            </p:txEl>
                                          </p:spTgt>
                                        </p:tgtEl>
                                        <p:attrNameLst>
                                          <p:attrName>style.visibility</p:attrName>
                                        </p:attrNameLst>
                                      </p:cBhvr>
                                      <p:to>
                                        <p:strVal val="visible"/>
                                      </p:to>
                                    </p:set>
                                    <p:anim calcmode="lin" valueType="num">
                                      <p:cBhvr additive="base">
                                        <p:cTn id="19"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7">
                                            <p:txEl>
                                              <p:pRg st="0" end="0"/>
                                            </p:txEl>
                                          </p:spTgt>
                                        </p:tgtEl>
                                        <p:attrNameLst>
                                          <p:attrName>style.visibility</p:attrName>
                                        </p:attrNameLst>
                                      </p:cBhvr>
                                      <p:to>
                                        <p:strVal val="visible"/>
                                      </p:to>
                                    </p:set>
                                    <p:anim calcmode="lin" valueType="num">
                                      <p:cBhvr additive="base">
                                        <p:cTn id="25"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7">
                                            <p:txEl>
                                              <p:pRg st="1" end="1"/>
                                            </p:txEl>
                                          </p:spTgt>
                                        </p:tgtEl>
                                        <p:attrNameLst>
                                          <p:attrName>style.visibility</p:attrName>
                                        </p:attrNameLst>
                                      </p:cBhvr>
                                      <p:to>
                                        <p:strVal val="visible"/>
                                      </p:to>
                                    </p:set>
                                    <p:anim calcmode="lin" valueType="num">
                                      <p:cBhvr additive="base">
                                        <p:cTn id="31"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3"/>
          <p:cNvSpPr>
            <a:spLocks noGrp="1" noChangeArrowheads="1"/>
          </p:cNvSpPr>
          <p:nvPr>
            <p:ph idx="1"/>
          </p:nvPr>
        </p:nvSpPr>
        <p:spPr>
          <a:xfrm>
            <a:off x="0" y="476672"/>
            <a:ext cx="9144000" cy="6152728"/>
          </a:xfrm>
        </p:spPr>
        <p:txBody>
          <a:bodyPr>
            <a:noAutofit/>
          </a:bodyPr>
          <a:lstStyle/>
          <a:p>
            <a:pPr eaLnBrk="1" hangingPunct="1">
              <a:lnSpc>
                <a:spcPct val="90000"/>
              </a:lnSpc>
            </a:pPr>
            <a:r>
              <a:rPr lang="en-GB" sz="2100" dirty="0" err="1" smtClean="0"/>
              <a:t>Ymddygiad</a:t>
            </a:r>
            <a:r>
              <a:rPr lang="en-GB" sz="2100" dirty="0" smtClean="0"/>
              <a:t> </a:t>
            </a:r>
            <a:r>
              <a:rPr lang="en-GB" sz="2100" dirty="0" err="1" smtClean="0"/>
              <a:t>wedi’i</a:t>
            </a:r>
            <a:r>
              <a:rPr lang="en-GB" sz="2100" dirty="0" smtClean="0"/>
              <a:t> </a:t>
            </a:r>
            <a:r>
              <a:rPr lang="en-GB" sz="2100" dirty="0" err="1" smtClean="0"/>
              <a:t>reoli</a:t>
            </a:r>
            <a:r>
              <a:rPr lang="en-GB" sz="2100" dirty="0" smtClean="0"/>
              <a:t> </a:t>
            </a:r>
            <a:r>
              <a:rPr lang="en-GB" sz="2100" dirty="0" err="1" smtClean="0"/>
              <a:t>lle</a:t>
            </a:r>
            <a:r>
              <a:rPr lang="en-GB" sz="2100" dirty="0" smtClean="0"/>
              <a:t> </a:t>
            </a:r>
            <a:r>
              <a:rPr lang="en-GB" sz="2100" dirty="0" err="1" smtClean="0"/>
              <a:t>mae</a:t>
            </a:r>
            <a:r>
              <a:rPr lang="en-GB" sz="2100" dirty="0" smtClean="0"/>
              <a:t> </a:t>
            </a:r>
            <a:r>
              <a:rPr lang="en-GB" sz="2100" dirty="0" err="1" smtClean="0"/>
              <a:t>athro</a:t>
            </a:r>
            <a:r>
              <a:rPr lang="en-GB" sz="2100" dirty="0" smtClean="0"/>
              <a:t> </a:t>
            </a:r>
            <a:r>
              <a:rPr lang="en-GB" sz="2100" dirty="0" err="1" smtClean="0"/>
              <a:t>yn</a:t>
            </a:r>
            <a:r>
              <a:rPr lang="en-GB" sz="2100" dirty="0" smtClean="0"/>
              <a:t> </a:t>
            </a:r>
            <a:r>
              <a:rPr lang="en-GB" sz="2100" dirty="0" err="1" smtClean="0"/>
              <a:t>ganolog</a:t>
            </a:r>
            <a:r>
              <a:rPr lang="en-GB" sz="2100" dirty="0" smtClean="0"/>
              <a:t> </a:t>
            </a:r>
            <a:r>
              <a:rPr lang="en-GB" sz="2100" dirty="0" err="1" smtClean="0"/>
              <a:t>yn</a:t>
            </a:r>
            <a:r>
              <a:rPr lang="en-GB" sz="2100" dirty="0" smtClean="0"/>
              <a:t> ‘</a:t>
            </a:r>
            <a:r>
              <a:rPr lang="en-GB" sz="2100" dirty="0" err="1" smtClean="0"/>
              <a:t>rhoi</a:t>
            </a:r>
            <a:r>
              <a:rPr lang="en-GB" sz="2100" dirty="0" smtClean="0"/>
              <a:t>’ </a:t>
            </a:r>
            <a:r>
              <a:rPr lang="en-GB" sz="2100" dirty="0" err="1" smtClean="0"/>
              <a:t>gwybodaeth</a:t>
            </a:r>
            <a:r>
              <a:rPr lang="en-GB" sz="2100" dirty="0" smtClean="0"/>
              <a:t> – </a:t>
            </a:r>
            <a:r>
              <a:rPr lang="en-GB" sz="2100" dirty="0" err="1" smtClean="0"/>
              <a:t>mae’r</a:t>
            </a:r>
            <a:r>
              <a:rPr lang="en-GB" sz="2100" dirty="0" smtClean="0"/>
              <a:t> </a:t>
            </a:r>
            <a:r>
              <a:rPr lang="en-GB" sz="2100" dirty="0" err="1" smtClean="0"/>
              <a:t>disgybl</a:t>
            </a:r>
            <a:r>
              <a:rPr lang="en-GB" sz="2100" dirty="0" smtClean="0"/>
              <a:t> </a:t>
            </a:r>
            <a:r>
              <a:rPr lang="en-GB" sz="2100" dirty="0" err="1" smtClean="0"/>
              <a:t>yn</a:t>
            </a:r>
            <a:r>
              <a:rPr lang="en-GB" sz="2100" dirty="0" smtClean="0"/>
              <a:t> </a:t>
            </a:r>
            <a:r>
              <a:rPr lang="en-GB" sz="2100" dirty="0" err="1" smtClean="0"/>
              <a:t>derbynnydd</a:t>
            </a:r>
            <a:r>
              <a:rPr lang="en-GB" sz="2100" dirty="0" smtClean="0"/>
              <a:t> </a:t>
            </a:r>
            <a:r>
              <a:rPr lang="en-GB" sz="2100" dirty="0" err="1" smtClean="0"/>
              <a:t>tawel</a:t>
            </a:r>
            <a:r>
              <a:rPr lang="en-GB" sz="2100" dirty="0" smtClean="0"/>
              <a:t> </a:t>
            </a:r>
            <a:r>
              <a:rPr lang="en-GB" sz="2100" dirty="0" err="1" smtClean="0"/>
              <a:t>o’r</a:t>
            </a:r>
            <a:r>
              <a:rPr lang="en-GB" sz="2100" dirty="0" smtClean="0"/>
              <a:t> </a:t>
            </a:r>
            <a:r>
              <a:rPr lang="en-GB" sz="2100" dirty="0" err="1" smtClean="0"/>
              <a:t>wybodaeth</a:t>
            </a:r>
            <a:r>
              <a:rPr lang="en-GB" sz="2100" dirty="0" smtClean="0"/>
              <a:t> </a:t>
            </a:r>
            <a:r>
              <a:rPr lang="en-GB" sz="2100" dirty="0" err="1" smtClean="0"/>
              <a:t>a’r</a:t>
            </a:r>
            <a:r>
              <a:rPr lang="en-GB" sz="2100" dirty="0" smtClean="0"/>
              <a:t> </a:t>
            </a:r>
            <a:r>
              <a:rPr lang="en-GB" sz="2100" dirty="0" err="1" smtClean="0"/>
              <a:t>dealltwriaeth</a:t>
            </a:r>
            <a:r>
              <a:rPr lang="en-GB" sz="2100" dirty="0" smtClean="0"/>
              <a:t> (reinforcement principle)</a:t>
            </a:r>
          </a:p>
          <a:p>
            <a:pPr eaLnBrk="1" hangingPunct="1">
              <a:lnSpc>
                <a:spcPct val="90000"/>
              </a:lnSpc>
            </a:pPr>
            <a:endParaRPr lang="en-GB" sz="2100" dirty="0" smtClean="0"/>
          </a:p>
          <a:p>
            <a:pPr eaLnBrk="1" hangingPunct="1">
              <a:lnSpc>
                <a:spcPct val="90000"/>
              </a:lnSpc>
            </a:pPr>
            <a:r>
              <a:rPr lang="en-GB" sz="2100" dirty="0" smtClean="0"/>
              <a:t>Ail-</a:t>
            </a:r>
            <a:r>
              <a:rPr lang="en-GB" sz="2100" dirty="0" err="1" smtClean="0"/>
              <a:t>adrodd</a:t>
            </a:r>
            <a:r>
              <a:rPr lang="en-GB" sz="2100" dirty="0" smtClean="0"/>
              <a:t> </a:t>
            </a:r>
            <a:r>
              <a:rPr lang="en-GB" sz="2100" dirty="0" err="1" smtClean="0"/>
              <a:t>ymatebion</a:t>
            </a:r>
            <a:r>
              <a:rPr lang="en-GB" sz="2100" dirty="0" smtClean="0"/>
              <a:t> </a:t>
            </a:r>
            <a:r>
              <a:rPr lang="en-GB" sz="2100" dirty="0" err="1" smtClean="0"/>
              <a:t>dymunol</a:t>
            </a:r>
            <a:r>
              <a:rPr lang="en-GB" sz="2100" dirty="0" smtClean="0"/>
              <a:t> (</a:t>
            </a:r>
            <a:r>
              <a:rPr lang="en-GB" sz="2100" dirty="0" err="1" smtClean="0"/>
              <a:t>drilio</a:t>
            </a:r>
            <a:r>
              <a:rPr lang="en-GB" sz="2100" dirty="0" smtClean="0"/>
              <a:t>, </a:t>
            </a:r>
            <a:r>
              <a:rPr lang="en-GB" sz="2100" dirty="0" err="1" smtClean="0"/>
              <a:t>cardiau</a:t>
            </a:r>
            <a:r>
              <a:rPr lang="en-GB" sz="2100" dirty="0" smtClean="0"/>
              <a:t> </a:t>
            </a:r>
            <a:r>
              <a:rPr lang="en-GB" sz="2100" dirty="0" err="1" smtClean="0"/>
              <a:t>fflach</a:t>
            </a:r>
            <a:r>
              <a:rPr lang="en-GB" sz="2100" dirty="0" smtClean="0"/>
              <a:t>, phonics, </a:t>
            </a:r>
            <a:r>
              <a:rPr lang="en-GB" sz="2100" dirty="0" err="1" smtClean="0"/>
              <a:t>adrodd</a:t>
            </a:r>
            <a:r>
              <a:rPr lang="en-GB" sz="2100" dirty="0" smtClean="0"/>
              <a:t> </a:t>
            </a:r>
            <a:r>
              <a:rPr lang="en-GB" sz="2100" dirty="0" err="1" smtClean="0"/>
              <a:t>tablau</a:t>
            </a:r>
            <a:r>
              <a:rPr lang="en-GB" sz="2100" dirty="0" smtClean="0"/>
              <a:t> </a:t>
            </a:r>
            <a:r>
              <a:rPr lang="en-GB" sz="2100" dirty="0" err="1" smtClean="0"/>
              <a:t>lluosi</a:t>
            </a:r>
            <a:r>
              <a:rPr lang="en-GB" sz="2100" dirty="0" smtClean="0"/>
              <a:t> …)</a:t>
            </a:r>
          </a:p>
          <a:p>
            <a:pPr eaLnBrk="1" hangingPunct="1">
              <a:lnSpc>
                <a:spcPct val="90000"/>
              </a:lnSpc>
            </a:pPr>
            <a:endParaRPr lang="en-GB" sz="2100" dirty="0" smtClean="0"/>
          </a:p>
          <a:p>
            <a:pPr eaLnBrk="1" hangingPunct="1">
              <a:lnSpc>
                <a:spcPct val="90000"/>
              </a:lnSpc>
            </a:pPr>
            <a:r>
              <a:rPr lang="en-GB" sz="2100" dirty="0" err="1" smtClean="0"/>
              <a:t>Gwobrwyo</a:t>
            </a:r>
            <a:r>
              <a:rPr lang="en-GB" sz="2100" dirty="0" smtClean="0"/>
              <a:t> </a:t>
            </a:r>
            <a:r>
              <a:rPr lang="en-GB" sz="2100" dirty="0" err="1" smtClean="0"/>
              <a:t>ymddygiad</a:t>
            </a:r>
            <a:r>
              <a:rPr lang="en-GB" sz="2100" dirty="0" smtClean="0"/>
              <a:t> </a:t>
            </a:r>
            <a:r>
              <a:rPr lang="en-GB" sz="2100" dirty="0" err="1" smtClean="0"/>
              <a:t>dymunol</a:t>
            </a:r>
            <a:r>
              <a:rPr lang="en-GB" sz="2100" dirty="0" smtClean="0"/>
              <a:t> (</a:t>
            </a:r>
            <a:r>
              <a:rPr lang="en-GB" sz="2100" dirty="0" err="1" smtClean="0"/>
              <a:t>wyneb</a:t>
            </a:r>
            <a:r>
              <a:rPr lang="en-GB" sz="2100" dirty="0" smtClean="0"/>
              <a:t> </a:t>
            </a:r>
            <a:r>
              <a:rPr lang="en-GB" sz="2100" dirty="0" err="1" smtClean="0"/>
              <a:t>hapus</a:t>
            </a:r>
            <a:r>
              <a:rPr lang="en-GB" sz="2100" dirty="0" smtClean="0"/>
              <a:t>, clod, </a:t>
            </a:r>
            <a:r>
              <a:rPr lang="en-GB" sz="2100" dirty="0" err="1" smtClean="0"/>
              <a:t>pwyntiau</a:t>
            </a:r>
            <a:r>
              <a:rPr lang="en-GB" sz="2100" dirty="0" smtClean="0"/>
              <a:t> </a:t>
            </a:r>
            <a:r>
              <a:rPr lang="en-GB" sz="2100" dirty="0" err="1" smtClean="0"/>
              <a:t>grwp</a:t>
            </a:r>
            <a:r>
              <a:rPr lang="en-GB" sz="2100" dirty="0" smtClean="0"/>
              <a:t>/t</a:t>
            </a:r>
            <a:r>
              <a:rPr lang="cy-GB" sz="2100" dirty="0" smtClean="0"/>
              <a:t>ŷ</a:t>
            </a:r>
            <a:r>
              <a:rPr lang="en-GB" sz="2100" dirty="0" smtClean="0"/>
              <a:t>, </a:t>
            </a:r>
            <a:r>
              <a:rPr lang="en-GB" sz="2100" dirty="0" err="1" smtClean="0"/>
              <a:t>sticeri</a:t>
            </a:r>
            <a:r>
              <a:rPr lang="en-GB" sz="2100" dirty="0" smtClean="0"/>
              <a:t> …)</a:t>
            </a:r>
          </a:p>
          <a:p>
            <a:pPr eaLnBrk="1" hangingPunct="1">
              <a:lnSpc>
                <a:spcPct val="90000"/>
              </a:lnSpc>
            </a:pPr>
            <a:endParaRPr lang="en-GB" sz="2100" dirty="0" smtClean="0"/>
          </a:p>
          <a:p>
            <a:pPr eaLnBrk="1" hangingPunct="1">
              <a:lnSpc>
                <a:spcPct val="90000"/>
              </a:lnSpc>
            </a:pPr>
            <a:r>
              <a:rPr lang="en-GB" sz="2100" dirty="0" err="1" smtClean="0"/>
              <a:t>Cosbau</a:t>
            </a:r>
            <a:r>
              <a:rPr lang="en-GB" sz="2100" dirty="0" smtClean="0"/>
              <a:t> am </a:t>
            </a:r>
            <a:r>
              <a:rPr lang="en-GB" sz="2100" dirty="0" err="1" smtClean="0"/>
              <a:t>ymddygiad</a:t>
            </a:r>
            <a:r>
              <a:rPr lang="en-GB" sz="2100" dirty="0" smtClean="0"/>
              <a:t> </a:t>
            </a:r>
            <a:r>
              <a:rPr lang="en-GB" sz="2100" dirty="0" err="1" smtClean="0"/>
              <a:t>annymunol</a:t>
            </a:r>
            <a:r>
              <a:rPr lang="en-GB" sz="2100" dirty="0" smtClean="0"/>
              <a:t>  (</a:t>
            </a:r>
            <a:r>
              <a:rPr lang="en-GB" sz="2100" dirty="0" err="1" smtClean="0"/>
              <a:t>colli</a:t>
            </a:r>
            <a:r>
              <a:rPr lang="en-GB" sz="2100" dirty="0" smtClean="0"/>
              <a:t> </a:t>
            </a:r>
            <a:r>
              <a:rPr lang="en-GB" sz="2100" dirty="0" err="1" smtClean="0"/>
              <a:t>amser</a:t>
            </a:r>
            <a:r>
              <a:rPr lang="en-GB" sz="2100" dirty="0" smtClean="0"/>
              <a:t> </a:t>
            </a:r>
            <a:r>
              <a:rPr lang="en-GB" sz="2100" dirty="0" err="1" smtClean="0"/>
              <a:t>chwarae</a:t>
            </a:r>
            <a:r>
              <a:rPr lang="en-GB" sz="2100" dirty="0" smtClean="0"/>
              <a:t>, </a:t>
            </a:r>
            <a:r>
              <a:rPr lang="en-GB" sz="2100" dirty="0" err="1" smtClean="0"/>
              <a:t>colli</a:t>
            </a:r>
            <a:r>
              <a:rPr lang="en-GB" sz="2100" dirty="0" smtClean="0"/>
              <a:t> </a:t>
            </a:r>
            <a:r>
              <a:rPr lang="en-GB" sz="2100" dirty="0" err="1" smtClean="0"/>
              <a:t>breintiau</a:t>
            </a:r>
            <a:r>
              <a:rPr lang="en-GB" sz="2100" dirty="0" smtClean="0"/>
              <a:t>, </a:t>
            </a:r>
            <a:r>
              <a:rPr lang="en-GB" sz="2100" dirty="0" err="1" smtClean="0"/>
              <a:t>rhybudd</a:t>
            </a:r>
            <a:r>
              <a:rPr lang="en-GB" sz="2100" dirty="0" smtClean="0"/>
              <a:t> …)  </a:t>
            </a:r>
          </a:p>
          <a:p>
            <a:pPr eaLnBrk="1" hangingPunct="1">
              <a:lnSpc>
                <a:spcPct val="90000"/>
              </a:lnSpc>
            </a:pPr>
            <a:endParaRPr lang="en-GB" sz="2100" dirty="0" smtClean="0"/>
          </a:p>
          <a:p>
            <a:pPr>
              <a:lnSpc>
                <a:spcPct val="90000"/>
              </a:lnSpc>
            </a:pPr>
            <a:r>
              <a:rPr lang="en-GB" sz="2100" dirty="0" err="1" smtClean="0">
                <a:solidFill>
                  <a:schemeClr val="tx2"/>
                </a:solidFill>
              </a:rPr>
              <a:t>Yn</a:t>
            </a:r>
            <a:r>
              <a:rPr lang="en-GB" sz="2100" dirty="0" smtClean="0">
                <a:solidFill>
                  <a:schemeClr val="tx2"/>
                </a:solidFill>
              </a:rPr>
              <a:t> </a:t>
            </a:r>
            <a:r>
              <a:rPr lang="en-GB" sz="2100" dirty="0" err="1" smtClean="0">
                <a:solidFill>
                  <a:schemeClr val="tx2"/>
                </a:solidFill>
              </a:rPr>
              <a:t>fwy</a:t>
            </a:r>
            <a:r>
              <a:rPr lang="en-GB" sz="2100" dirty="0" smtClean="0">
                <a:solidFill>
                  <a:schemeClr val="tx2"/>
                </a:solidFill>
              </a:rPr>
              <a:t> </a:t>
            </a:r>
            <a:r>
              <a:rPr lang="en-GB" sz="2100" dirty="0" err="1" smtClean="0">
                <a:solidFill>
                  <a:schemeClr val="tx2"/>
                </a:solidFill>
              </a:rPr>
              <a:t>effeithiol</a:t>
            </a:r>
            <a:r>
              <a:rPr lang="en-GB" sz="2100" dirty="0" smtClean="0">
                <a:solidFill>
                  <a:schemeClr val="tx2"/>
                </a:solidFill>
              </a:rPr>
              <a:t> </a:t>
            </a:r>
            <a:r>
              <a:rPr lang="en-GB" sz="2100" dirty="0" err="1" smtClean="0">
                <a:solidFill>
                  <a:schemeClr val="tx2"/>
                </a:solidFill>
              </a:rPr>
              <a:t>ar</a:t>
            </a:r>
            <a:r>
              <a:rPr lang="en-GB" sz="2100" dirty="0" smtClean="0">
                <a:solidFill>
                  <a:schemeClr val="tx2"/>
                </a:solidFill>
              </a:rPr>
              <a:t> </a:t>
            </a:r>
            <a:r>
              <a:rPr lang="en-GB" sz="2100" dirty="0" err="1" smtClean="0">
                <a:solidFill>
                  <a:schemeClr val="tx2"/>
                </a:solidFill>
              </a:rPr>
              <a:t>gyfer</a:t>
            </a:r>
            <a:r>
              <a:rPr lang="en-GB" sz="2100" dirty="0" smtClean="0">
                <a:solidFill>
                  <a:schemeClr val="tx2"/>
                </a:solidFill>
              </a:rPr>
              <a:t> </a:t>
            </a:r>
            <a:r>
              <a:rPr lang="en-GB" sz="2100" dirty="0" err="1" smtClean="0">
                <a:solidFill>
                  <a:schemeClr val="tx2"/>
                </a:solidFill>
              </a:rPr>
              <a:t>rheolaeth</a:t>
            </a:r>
            <a:r>
              <a:rPr lang="en-GB" sz="2100" dirty="0" smtClean="0">
                <a:solidFill>
                  <a:schemeClr val="tx2"/>
                </a:solidFill>
              </a:rPr>
              <a:t> </a:t>
            </a:r>
            <a:r>
              <a:rPr lang="en-GB" sz="2100" dirty="0" err="1" smtClean="0">
                <a:solidFill>
                  <a:schemeClr val="tx2"/>
                </a:solidFill>
              </a:rPr>
              <a:t>dosbarth</a:t>
            </a:r>
            <a:r>
              <a:rPr lang="en-GB" sz="2100" dirty="0" smtClean="0">
                <a:solidFill>
                  <a:schemeClr val="tx2"/>
                </a:solidFill>
              </a:rPr>
              <a:t> </a:t>
            </a:r>
            <a:r>
              <a:rPr lang="en-GB" sz="2100" dirty="0" err="1" smtClean="0">
                <a:solidFill>
                  <a:schemeClr val="tx2"/>
                </a:solidFill>
              </a:rPr>
              <a:t>na</a:t>
            </a:r>
            <a:r>
              <a:rPr lang="en-GB" sz="2100" dirty="0" smtClean="0">
                <a:solidFill>
                  <a:schemeClr val="tx2"/>
                </a:solidFill>
              </a:rPr>
              <a:t> </a:t>
            </a:r>
            <a:r>
              <a:rPr lang="en-GB" sz="2100" dirty="0" err="1" smtClean="0">
                <a:solidFill>
                  <a:schemeClr val="tx2"/>
                </a:solidFill>
              </a:rPr>
              <a:t>dysgu</a:t>
            </a:r>
            <a:r>
              <a:rPr lang="en-GB" sz="2100" dirty="0" smtClean="0">
                <a:solidFill>
                  <a:schemeClr val="tx2"/>
                </a:solidFill>
              </a:rPr>
              <a:t>?</a:t>
            </a:r>
          </a:p>
          <a:p>
            <a:pPr lvl="1" algn="r">
              <a:lnSpc>
                <a:spcPct val="90000"/>
              </a:lnSpc>
            </a:pPr>
            <a:r>
              <a:rPr lang="en-GB" sz="2100" dirty="0" smtClean="0">
                <a:solidFill>
                  <a:srgbClr val="C00000"/>
                </a:solidFill>
              </a:rPr>
              <a:t>Y </a:t>
            </a:r>
            <a:r>
              <a:rPr lang="en-GB" sz="2100" b="1" dirty="0" err="1" smtClean="0">
                <a:solidFill>
                  <a:srgbClr val="C00000"/>
                </a:solidFill>
              </a:rPr>
              <a:t>b</a:t>
            </a:r>
            <a:r>
              <a:rPr lang="en-GB" sz="2100" b="1" u="sng" dirty="0" err="1" smtClean="0">
                <a:solidFill>
                  <a:srgbClr val="C00000"/>
                </a:solidFill>
              </a:rPr>
              <a:t>roblem</a:t>
            </a:r>
            <a:r>
              <a:rPr lang="en-GB" sz="2100" dirty="0" smtClean="0">
                <a:solidFill>
                  <a:srgbClr val="C00000"/>
                </a:solidFill>
              </a:rPr>
              <a:t> </a:t>
            </a:r>
            <a:r>
              <a:rPr lang="en-GB" sz="2100" dirty="0" err="1" smtClean="0">
                <a:solidFill>
                  <a:srgbClr val="C00000"/>
                </a:solidFill>
              </a:rPr>
              <a:t>gyda’r</a:t>
            </a:r>
            <a:r>
              <a:rPr lang="en-GB" sz="2100" dirty="0" smtClean="0">
                <a:solidFill>
                  <a:srgbClr val="C00000"/>
                </a:solidFill>
              </a:rPr>
              <a:t> </a:t>
            </a:r>
            <a:r>
              <a:rPr lang="en-GB" sz="2100" dirty="0" err="1" smtClean="0">
                <a:solidFill>
                  <a:srgbClr val="C00000"/>
                </a:solidFill>
              </a:rPr>
              <a:t>ymagwedd</a:t>
            </a:r>
            <a:r>
              <a:rPr lang="en-GB" sz="2100" dirty="0" smtClean="0">
                <a:solidFill>
                  <a:srgbClr val="C00000"/>
                </a:solidFill>
              </a:rPr>
              <a:t> </a:t>
            </a:r>
            <a:r>
              <a:rPr lang="en-GB" sz="2100" dirty="0" err="1" smtClean="0">
                <a:solidFill>
                  <a:srgbClr val="C00000"/>
                </a:solidFill>
              </a:rPr>
              <a:t>ymddygiadaethol</a:t>
            </a:r>
            <a:r>
              <a:rPr lang="en-GB" sz="2100" dirty="0" smtClean="0">
                <a:solidFill>
                  <a:srgbClr val="C00000"/>
                </a:solidFill>
              </a:rPr>
              <a:t> </a:t>
            </a:r>
            <a:r>
              <a:rPr lang="en-GB" sz="2100" dirty="0" err="1" smtClean="0">
                <a:solidFill>
                  <a:srgbClr val="C00000"/>
                </a:solidFill>
              </a:rPr>
              <a:t>yw</a:t>
            </a:r>
            <a:r>
              <a:rPr lang="en-GB" sz="2100" dirty="0" smtClean="0">
                <a:solidFill>
                  <a:srgbClr val="C00000"/>
                </a:solidFill>
              </a:rPr>
              <a:t> </a:t>
            </a:r>
            <a:r>
              <a:rPr lang="en-GB" sz="2100" dirty="0" err="1" smtClean="0">
                <a:solidFill>
                  <a:srgbClr val="C00000"/>
                </a:solidFill>
              </a:rPr>
              <a:t>ei</a:t>
            </a:r>
            <a:r>
              <a:rPr lang="en-GB" sz="2100" dirty="0" smtClean="0">
                <a:solidFill>
                  <a:srgbClr val="C00000"/>
                </a:solidFill>
              </a:rPr>
              <a:t> </a:t>
            </a:r>
            <a:r>
              <a:rPr lang="en-GB" sz="2100" dirty="0" err="1" smtClean="0">
                <a:solidFill>
                  <a:srgbClr val="C00000"/>
                </a:solidFill>
              </a:rPr>
              <a:t>fod</a:t>
            </a:r>
            <a:r>
              <a:rPr lang="en-GB" sz="2100" dirty="0" smtClean="0">
                <a:solidFill>
                  <a:srgbClr val="C00000"/>
                </a:solidFill>
              </a:rPr>
              <a:t> </a:t>
            </a:r>
            <a:r>
              <a:rPr lang="en-GB" sz="2100" dirty="0" err="1" smtClean="0">
                <a:solidFill>
                  <a:srgbClr val="C00000"/>
                </a:solidFill>
              </a:rPr>
              <a:t>yn</a:t>
            </a:r>
            <a:r>
              <a:rPr lang="en-GB" sz="2100" dirty="0" smtClean="0">
                <a:solidFill>
                  <a:srgbClr val="C00000"/>
                </a:solidFill>
              </a:rPr>
              <a:t> </a:t>
            </a:r>
            <a:r>
              <a:rPr lang="en-GB" sz="2100" dirty="0" err="1" smtClean="0">
                <a:solidFill>
                  <a:srgbClr val="C00000"/>
                </a:solidFill>
              </a:rPr>
              <a:t>hybu</a:t>
            </a:r>
            <a:r>
              <a:rPr lang="en-GB" sz="2100" dirty="0" smtClean="0">
                <a:solidFill>
                  <a:srgbClr val="C00000"/>
                </a:solidFill>
              </a:rPr>
              <a:t>   </a:t>
            </a:r>
            <a:r>
              <a:rPr lang="en-GB" sz="2100" dirty="0" err="1" smtClean="0">
                <a:solidFill>
                  <a:srgbClr val="C00000"/>
                </a:solidFill>
              </a:rPr>
              <a:t>dysgu</a:t>
            </a:r>
            <a:r>
              <a:rPr lang="en-GB" sz="2100" dirty="0" smtClean="0">
                <a:solidFill>
                  <a:srgbClr val="C00000"/>
                </a:solidFill>
              </a:rPr>
              <a:t> </a:t>
            </a:r>
            <a:r>
              <a:rPr lang="en-GB" sz="2100" dirty="0" err="1" smtClean="0">
                <a:solidFill>
                  <a:srgbClr val="C00000"/>
                </a:solidFill>
              </a:rPr>
              <a:t>ar</a:t>
            </a:r>
            <a:r>
              <a:rPr lang="en-GB" sz="2100" dirty="0" smtClean="0">
                <a:solidFill>
                  <a:srgbClr val="C00000"/>
                </a:solidFill>
              </a:rPr>
              <a:t> sail </a:t>
            </a:r>
            <a:r>
              <a:rPr lang="en-GB" sz="2100" u="sng" dirty="0" err="1" smtClean="0">
                <a:solidFill>
                  <a:srgbClr val="C00000"/>
                </a:solidFill>
              </a:rPr>
              <a:t>canlyniadau</a:t>
            </a:r>
            <a:r>
              <a:rPr lang="en-GB" sz="2100" u="sng" dirty="0" smtClean="0">
                <a:solidFill>
                  <a:srgbClr val="C00000"/>
                </a:solidFill>
              </a:rPr>
              <a:t> </a:t>
            </a:r>
            <a:r>
              <a:rPr lang="en-GB" sz="2100" u="sng" dirty="0" err="1" smtClean="0">
                <a:solidFill>
                  <a:srgbClr val="C00000"/>
                </a:solidFill>
              </a:rPr>
              <a:t>allanol</a:t>
            </a:r>
            <a:r>
              <a:rPr lang="en-GB" sz="2100" u="sng" dirty="0" smtClean="0">
                <a:solidFill>
                  <a:srgbClr val="C00000"/>
                </a:solidFill>
              </a:rPr>
              <a:t> </a:t>
            </a:r>
            <a:r>
              <a:rPr lang="en-GB" sz="2100" dirty="0" err="1" smtClean="0">
                <a:solidFill>
                  <a:srgbClr val="C00000"/>
                </a:solidFill>
              </a:rPr>
              <a:t>yn</a:t>
            </a:r>
            <a:r>
              <a:rPr lang="en-GB" sz="2100" dirty="0" smtClean="0">
                <a:solidFill>
                  <a:srgbClr val="C00000"/>
                </a:solidFill>
              </a:rPr>
              <a:t> </a:t>
            </a:r>
            <a:r>
              <a:rPr lang="en-GB" sz="2100" dirty="0" err="1" smtClean="0">
                <a:solidFill>
                  <a:srgbClr val="C00000"/>
                </a:solidFill>
              </a:rPr>
              <a:t>hytrach</a:t>
            </a:r>
            <a:r>
              <a:rPr lang="en-GB" sz="2100" dirty="0" smtClean="0">
                <a:solidFill>
                  <a:srgbClr val="C00000"/>
                </a:solidFill>
              </a:rPr>
              <a:t> </a:t>
            </a:r>
            <a:r>
              <a:rPr lang="en-GB" sz="2100" dirty="0" err="1" smtClean="0">
                <a:solidFill>
                  <a:srgbClr val="C00000"/>
                </a:solidFill>
              </a:rPr>
              <a:t>na</a:t>
            </a:r>
            <a:r>
              <a:rPr lang="en-GB" sz="2100" dirty="0" smtClean="0">
                <a:solidFill>
                  <a:srgbClr val="C00000"/>
                </a:solidFill>
              </a:rPr>
              <a:t> </a:t>
            </a:r>
            <a:r>
              <a:rPr lang="en-GB" sz="2100" u="sng" dirty="0" err="1" smtClean="0">
                <a:solidFill>
                  <a:srgbClr val="C00000"/>
                </a:solidFill>
              </a:rPr>
              <a:t>dymuniad</a:t>
            </a:r>
            <a:r>
              <a:rPr lang="en-GB" sz="2100" u="sng" dirty="0" smtClean="0">
                <a:solidFill>
                  <a:srgbClr val="C00000"/>
                </a:solidFill>
              </a:rPr>
              <a:t> </a:t>
            </a:r>
            <a:r>
              <a:rPr lang="en-GB" sz="2100" u="sng" dirty="0" err="1" smtClean="0">
                <a:solidFill>
                  <a:srgbClr val="C00000"/>
                </a:solidFill>
              </a:rPr>
              <a:t>mewnol</a:t>
            </a:r>
            <a:r>
              <a:rPr lang="en-GB" sz="2100" u="sng" dirty="0" smtClean="0">
                <a:solidFill>
                  <a:srgbClr val="C00000"/>
                </a:solidFill>
              </a:rPr>
              <a:t> </a:t>
            </a:r>
            <a:r>
              <a:rPr lang="en-GB" sz="2100" u="sng" dirty="0" err="1" smtClean="0">
                <a:solidFill>
                  <a:srgbClr val="C00000"/>
                </a:solidFill>
              </a:rPr>
              <a:t>i</a:t>
            </a:r>
            <a:r>
              <a:rPr lang="en-GB" sz="2100" u="sng" dirty="0" smtClean="0">
                <a:solidFill>
                  <a:srgbClr val="C00000"/>
                </a:solidFill>
              </a:rPr>
              <a:t> </a:t>
            </a:r>
            <a:r>
              <a:rPr lang="en-GB" sz="2100" u="sng" dirty="0" err="1" smtClean="0">
                <a:solidFill>
                  <a:srgbClr val="C00000"/>
                </a:solidFill>
              </a:rPr>
              <a:t>ddysgu</a:t>
            </a:r>
            <a:r>
              <a:rPr lang="en-GB" sz="2100" u="sng" dirty="0" smtClean="0">
                <a:solidFill>
                  <a:srgbClr val="C00000"/>
                </a:solidFill>
              </a:rPr>
              <a:t> </a:t>
            </a:r>
            <a:r>
              <a:rPr lang="en-GB" sz="2100" dirty="0" smtClean="0">
                <a:solidFill>
                  <a:srgbClr val="C00000"/>
                </a:solidFill>
              </a:rPr>
              <a:t>. </a:t>
            </a:r>
            <a:r>
              <a:rPr lang="en-GB" sz="2100" b="1" u="sng" dirty="0" err="1" smtClean="0">
                <a:solidFill>
                  <a:srgbClr val="C00000"/>
                </a:solidFill>
              </a:rPr>
              <a:t>Trafodwch</a:t>
            </a:r>
            <a:r>
              <a:rPr lang="en-GB" sz="2100" b="1" u="sng" dirty="0" smtClean="0">
                <a:solidFill>
                  <a:srgbClr val="C00000"/>
                </a:solidFill>
              </a:rPr>
              <a:t>.</a:t>
            </a:r>
          </a:p>
        </p:txBody>
      </p:sp>
      <p:sp>
        <p:nvSpPr>
          <p:cNvPr id="10242" name="Rectangle 2"/>
          <p:cNvSpPr>
            <a:spLocks noGrp="1" noChangeArrowheads="1"/>
          </p:cNvSpPr>
          <p:nvPr>
            <p:ph type="title"/>
          </p:nvPr>
        </p:nvSpPr>
        <p:spPr>
          <a:xfrm>
            <a:off x="539552" y="0"/>
            <a:ext cx="8229600" cy="476672"/>
          </a:xfrm>
        </p:spPr>
        <p:txBody>
          <a:bodyPr>
            <a:normAutofit fontScale="90000"/>
          </a:bodyPr>
          <a:lstStyle/>
          <a:p>
            <a:pPr eaLnBrk="1" hangingPunct="1"/>
            <a:r>
              <a:rPr lang="en-GB" sz="2800" u="sng" dirty="0" err="1" smtClean="0"/>
              <a:t>Ymagweddau</a:t>
            </a:r>
            <a:r>
              <a:rPr lang="en-GB" sz="2800" u="sng" dirty="0" smtClean="0"/>
              <a:t> </a:t>
            </a:r>
            <a:r>
              <a:rPr lang="en-GB" sz="2800" u="sng" dirty="0" err="1" smtClean="0"/>
              <a:t>addysgu</a:t>
            </a:r>
            <a:r>
              <a:rPr lang="en-GB" sz="2800" u="sng" dirty="0" smtClean="0"/>
              <a:t> </a:t>
            </a:r>
            <a:r>
              <a:rPr lang="en-GB" sz="2800" u="sng" dirty="0" err="1" smtClean="0"/>
              <a:t>ymddygiadaethol</a:t>
            </a:r>
            <a:r>
              <a:rPr lang="en-GB" sz="2800" b="1" u="sng" dirty="0" smtClean="0"/>
              <a:t> </a:t>
            </a:r>
          </a:p>
        </p:txBody>
      </p:sp>
    </p:spTree>
    <p:extLst>
      <p:ext uri="{BB962C8B-B14F-4D97-AF65-F5344CB8AC3E}">
        <p14:creationId xmlns:p14="http://schemas.microsoft.com/office/powerpoint/2010/main" val="510985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anim calcmode="lin" valueType="num">
                                      <p:cBhvr additive="base">
                                        <p:cTn id="7" dur="500" fill="hold"/>
                                        <p:tgtEl>
                                          <p:spTgt spid="1024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24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243">
                                            <p:txEl>
                                              <p:pRg st="2" end="2"/>
                                            </p:txEl>
                                          </p:spTgt>
                                        </p:tgtEl>
                                        <p:attrNameLst>
                                          <p:attrName>style.visibility</p:attrName>
                                        </p:attrNameLst>
                                      </p:cBhvr>
                                      <p:to>
                                        <p:strVal val="visible"/>
                                      </p:to>
                                    </p:set>
                                    <p:anim calcmode="lin" valueType="num">
                                      <p:cBhvr additive="base">
                                        <p:cTn id="13" dur="500" fill="hold"/>
                                        <p:tgtEl>
                                          <p:spTgt spid="1024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24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243">
                                            <p:txEl>
                                              <p:pRg st="4" end="4"/>
                                            </p:txEl>
                                          </p:spTgt>
                                        </p:tgtEl>
                                        <p:attrNameLst>
                                          <p:attrName>style.visibility</p:attrName>
                                        </p:attrNameLst>
                                      </p:cBhvr>
                                      <p:to>
                                        <p:strVal val="visible"/>
                                      </p:to>
                                    </p:set>
                                    <p:anim calcmode="lin" valueType="num">
                                      <p:cBhvr additive="base">
                                        <p:cTn id="19" dur="500" fill="hold"/>
                                        <p:tgtEl>
                                          <p:spTgt spid="1024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24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243">
                                            <p:txEl>
                                              <p:pRg st="6" end="6"/>
                                            </p:txEl>
                                          </p:spTgt>
                                        </p:tgtEl>
                                        <p:attrNameLst>
                                          <p:attrName>style.visibility</p:attrName>
                                        </p:attrNameLst>
                                      </p:cBhvr>
                                      <p:to>
                                        <p:strVal val="visible"/>
                                      </p:to>
                                    </p:set>
                                    <p:anim calcmode="lin" valueType="num">
                                      <p:cBhvr additive="base">
                                        <p:cTn id="25" dur="500" fill="hold"/>
                                        <p:tgtEl>
                                          <p:spTgt spid="10243">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24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243">
                                            <p:txEl>
                                              <p:pRg st="8" end="8"/>
                                            </p:txEl>
                                          </p:spTgt>
                                        </p:tgtEl>
                                        <p:attrNameLst>
                                          <p:attrName>style.visibility</p:attrName>
                                        </p:attrNameLst>
                                      </p:cBhvr>
                                      <p:to>
                                        <p:strVal val="visible"/>
                                      </p:to>
                                    </p:set>
                                    <p:anim calcmode="lin" valueType="num">
                                      <p:cBhvr additive="base">
                                        <p:cTn id="31" dur="500" fill="hold"/>
                                        <p:tgtEl>
                                          <p:spTgt spid="10243">
                                            <p:txEl>
                                              <p:pRg st="8" end="8"/>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24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0243">
                                            <p:txEl>
                                              <p:pRg st="9" end="9"/>
                                            </p:txEl>
                                          </p:spTgt>
                                        </p:tgtEl>
                                        <p:attrNameLst>
                                          <p:attrName>style.visibility</p:attrName>
                                        </p:attrNameLst>
                                      </p:cBhvr>
                                      <p:to>
                                        <p:strVal val="visible"/>
                                      </p:to>
                                    </p:set>
                                    <p:anim calcmode="lin" valueType="num">
                                      <p:cBhvr additive="base">
                                        <p:cTn id="37" dur="500" fill="hold"/>
                                        <p:tgtEl>
                                          <p:spTgt spid="10243">
                                            <p:txEl>
                                              <p:pRg st="9" end="9"/>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0243">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3"/>
          <p:cNvSpPr>
            <a:spLocks noGrp="1" noChangeArrowheads="1"/>
          </p:cNvSpPr>
          <p:nvPr>
            <p:ph idx="1"/>
          </p:nvPr>
        </p:nvSpPr>
        <p:spPr>
          <a:xfrm>
            <a:off x="0" y="476672"/>
            <a:ext cx="9144000" cy="5904656"/>
          </a:xfrm>
        </p:spPr>
        <p:txBody>
          <a:bodyPr>
            <a:noAutofit/>
          </a:bodyPr>
          <a:lstStyle/>
          <a:p>
            <a:pPr eaLnBrk="1" hangingPunct="1">
              <a:lnSpc>
                <a:spcPct val="90000"/>
              </a:lnSpc>
            </a:pPr>
            <a:r>
              <a:rPr lang="en-GB" sz="2400" dirty="0" smtClean="0"/>
              <a:t>A controlled approach in which the teacher is central as a ‘giver’ of information – the pupil becomes a passive ‘recipient’ of knowledge and understanding based on the reinforcement principle</a:t>
            </a:r>
          </a:p>
          <a:p>
            <a:pPr eaLnBrk="1" hangingPunct="1">
              <a:lnSpc>
                <a:spcPct val="90000"/>
              </a:lnSpc>
            </a:pPr>
            <a:endParaRPr lang="en-GB" sz="2400" dirty="0" smtClean="0"/>
          </a:p>
          <a:p>
            <a:pPr eaLnBrk="1" hangingPunct="1">
              <a:lnSpc>
                <a:spcPct val="90000"/>
              </a:lnSpc>
            </a:pPr>
            <a:r>
              <a:rPr lang="en-GB" sz="2400" dirty="0" smtClean="0"/>
              <a:t>Repetition of desired responses (drilling, flash cards, phonics, times tables chanting …)</a:t>
            </a:r>
          </a:p>
          <a:p>
            <a:pPr eaLnBrk="1" hangingPunct="1">
              <a:lnSpc>
                <a:spcPct val="90000"/>
              </a:lnSpc>
            </a:pPr>
            <a:endParaRPr lang="en-GB" sz="2400" dirty="0" smtClean="0"/>
          </a:p>
          <a:p>
            <a:pPr eaLnBrk="1" hangingPunct="1">
              <a:lnSpc>
                <a:spcPct val="90000"/>
              </a:lnSpc>
            </a:pPr>
            <a:r>
              <a:rPr lang="en-GB" sz="2400" dirty="0" smtClean="0"/>
              <a:t>Reward for desired behaviour (smiley faces, praise, house points, merits, bonuses …)</a:t>
            </a:r>
          </a:p>
          <a:p>
            <a:pPr eaLnBrk="1" hangingPunct="1">
              <a:lnSpc>
                <a:spcPct val="90000"/>
              </a:lnSpc>
            </a:pPr>
            <a:endParaRPr lang="en-GB" sz="2400" dirty="0" smtClean="0"/>
          </a:p>
          <a:p>
            <a:pPr eaLnBrk="1" hangingPunct="1">
              <a:lnSpc>
                <a:spcPct val="90000"/>
              </a:lnSpc>
            </a:pPr>
            <a:r>
              <a:rPr lang="en-GB" sz="2400" dirty="0" smtClean="0"/>
              <a:t>Punishments for undesirable behaviour (missing break, loss of privileges, detention, warnings, sanctions …)  </a:t>
            </a:r>
          </a:p>
          <a:p>
            <a:pPr eaLnBrk="1" hangingPunct="1">
              <a:lnSpc>
                <a:spcPct val="90000"/>
              </a:lnSpc>
            </a:pPr>
            <a:endParaRPr lang="en-GB" sz="2400" dirty="0" smtClean="0"/>
          </a:p>
          <a:p>
            <a:pPr>
              <a:lnSpc>
                <a:spcPct val="90000"/>
              </a:lnSpc>
            </a:pPr>
            <a:r>
              <a:rPr lang="en-GB" sz="2400" dirty="0" smtClean="0">
                <a:solidFill>
                  <a:schemeClr val="tx2"/>
                </a:solidFill>
              </a:rPr>
              <a:t>More effective for behaviour management than learning?</a:t>
            </a:r>
          </a:p>
          <a:p>
            <a:pPr marL="0" indent="0">
              <a:lnSpc>
                <a:spcPct val="90000"/>
              </a:lnSpc>
              <a:buNone/>
            </a:pPr>
            <a:r>
              <a:rPr lang="en-GB" sz="2400" dirty="0" smtClean="0">
                <a:solidFill>
                  <a:srgbClr val="C00000"/>
                </a:solidFill>
              </a:rPr>
              <a:t>The </a:t>
            </a:r>
            <a:r>
              <a:rPr lang="en-GB" sz="2400" b="1" u="sng" dirty="0" smtClean="0">
                <a:solidFill>
                  <a:srgbClr val="C00000"/>
                </a:solidFill>
              </a:rPr>
              <a:t>problem</a:t>
            </a:r>
            <a:r>
              <a:rPr lang="en-GB" sz="2400" dirty="0" smtClean="0">
                <a:solidFill>
                  <a:srgbClr val="C00000"/>
                </a:solidFill>
              </a:rPr>
              <a:t> with a behaviourist approach is that it initiates learning based on </a:t>
            </a:r>
            <a:r>
              <a:rPr lang="en-GB" sz="2400" u="sng" dirty="0" smtClean="0">
                <a:solidFill>
                  <a:srgbClr val="C00000"/>
                </a:solidFill>
              </a:rPr>
              <a:t>external consequences </a:t>
            </a:r>
            <a:r>
              <a:rPr lang="en-GB" sz="2400" dirty="0" smtClean="0">
                <a:solidFill>
                  <a:srgbClr val="C00000"/>
                </a:solidFill>
              </a:rPr>
              <a:t>rather than </a:t>
            </a:r>
            <a:r>
              <a:rPr lang="en-GB" sz="2400" u="sng" dirty="0" smtClean="0">
                <a:solidFill>
                  <a:srgbClr val="C00000"/>
                </a:solidFill>
              </a:rPr>
              <a:t>internal desire to learn</a:t>
            </a:r>
            <a:r>
              <a:rPr lang="en-GB" sz="2400" dirty="0" smtClean="0">
                <a:solidFill>
                  <a:srgbClr val="C00000"/>
                </a:solidFill>
              </a:rPr>
              <a:t>. </a:t>
            </a:r>
            <a:r>
              <a:rPr lang="en-GB" sz="2400" b="1" u="sng" dirty="0" smtClean="0">
                <a:solidFill>
                  <a:srgbClr val="C00000"/>
                </a:solidFill>
              </a:rPr>
              <a:t>Discuss.</a:t>
            </a:r>
          </a:p>
        </p:txBody>
      </p:sp>
      <p:sp>
        <p:nvSpPr>
          <p:cNvPr id="10242" name="Rectangle 2"/>
          <p:cNvSpPr>
            <a:spLocks noGrp="1" noChangeArrowheads="1"/>
          </p:cNvSpPr>
          <p:nvPr>
            <p:ph type="title"/>
          </p:nvPr>
        </p:nvSpPr>
        <p:spPr>
          <a:xfrm>
            <a:off x="539552" y="0"/>
            <a:ext cx="8229600" cy="476672"/>
          </a:xfrm>
        </p:spPr>
        <p:txBody>
          <a:bodyPr>
            <a:normAutofit fontScale="90000"/>
          </a:bodyPr>
          <a:lstStyle/>
          <a:p>
            <a:pPr eaLnBrk="1" hangingPunct="1"/>
            <a:r>
              <a:rPr lang="en-GB" sz="2800" b="1" u="sng" dirty="0" smtClean="0"/>
              <a:t>Behaviourist teaching approaches </a:t>
            </a:r>
          </a:p>
        </p:txBody>
      </p:sp>
    </p:spTree>
    <p:extLst>
      <p:ext uri="{BB962C8B-B14F-4D97-AF65-F5344CB8AC3E}">
        <p14:creationId xmlns:p14="http://schemas.microsoft.com/office/powerpoint/2010/main" val="510985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anim calcmode="lin" valueType="num">
                                      <p:cBhvr additive="base">
                                        <p:cTn id="7" dur="500" fill="hold"/>
                                        <p:tgtEl>
                                          <p:spTgt spid="1024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24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243">
                                            <p:txEl>
                                              <p:pRg st="2" end="2"/>
                                            </p:txEl>
                                          </p:spTgt>
                                        </p:tgtEl>
                                        <p:attrNameLst>
                                          <p:attrName>style.visibility</p:attrName>
                                        </p:attrNameLst>
                                      </p:cBhvr>
                                      <p:to>
                                        <p:strVal val="visible"/>
                                      </p:to>
                                    </p:set>
                                    <p:anim calcmode="lin" valueType="num">
                                      <p:cBhvr additive="base">
                                        <p:cTn id="13" dur="500" fill="hold"/>
                                        <p:tgtEl>
                                          <p:spTgt spid="1024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24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243">
                                            <p:txEl>
                                              <p:pRg st="4" end="4"/>
                                            </p:txEl>
                                          </p:spTgt>
                                        </p:tgtEl>
                                        <p:attrNameLst>
                                          <p:attrName>style.visibility</p:attrName>
                                        </p:attrNameLst>
                                      </p:cBhvr>
                                      <p:to>
                                        <p:strVal val="visible"/>
                                      </p:to>
                                    </p:set>
                                    <p:anim calcmode="lin" valueType="num">
                                      <p:cBhvr additive="base">
                                        <p:cTn id="19" dur="500" fill="hold"/>
                                        <p:tgtEl>
                                          <p:spTgt spid="1024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24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243">
                                            <p:txEl>
                                              <p:pRg st="6" end="6"/>
                                            </p:txEl>
                                          </p:spTgt>
                                        </p:tgtEl>
                                        <p:attrNameLst>
                                          <p:attrName>style.visibility</p:attrName>
                                        </p:attrNameLst>
                                      </p:cBhvr>
                                      <p:to>
                                        <p:strVal val="visible"/>
                                      </p:to>
                                    </p:set>
                                    <p:anim calcmode="lin" valueType="num">
                                      <p:cBhvr additive="base">
                                        <p:cTn id="25" dur="500" fill="hold"/>
                                        <p:tgtEl>
                                          <p:spTgt spid="10243">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24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243">
                                            <p:txEl>
                                              <p:pRg st="8" end="8"/>
                                            </p:txEl>
                                          </p:spTgt>
                                        </p:tgtEl>
                                        <p:attrNameLst>
                                          <p:attrName>style.visibility</p:attrName>
                                        </p:attrNameLst>
                                      </p:cBhvr>
                                      <p:to>
                                        <p:strVal val="visible"/>
                                      </p:to>
                                    </p:set>
                                    <p:anim calcmode="lin" valueType="num">
                                      <p:cBhvr additive="base">
                                        <p:cTn id="31" dur="500" fill="hold"/>
                                        <p:tgtEl>
                                          <p:spTgt spid="10243">
                                            <p:txEl>
                                              <p:pRg st="8" end="8"/>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24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0243">
                                            <p:txEl>
                                              <p:pRg st="9" end="9"/>
                                            </p:txEl>
                                          </p:spTgt>
                                        </p:tgtEl>
                                        <p:attrNameLst>
                                          <p:attrName>style.visibility</p:attrName>
                                        </p:attrNameLst>
                                      </p:cBhvr>
                                      <p:to>
                                        <p:strVal val="visible"/>
                                      </p:to>
                                    </p:set>
                                    <p:anim calcmode="lin" valueType="num">
                                      <p:cBhvr additive="base">
                                        <p:cTn id="37" dur="500" fill="hold"/>
                                        <p:tgtEl>
                                          <p:spTgt spid="10243">
                                            <p:txEl>
                                              <p:pRg st="9" end="9"/>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0243">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95800" y="1481328"/>
            <a:ext cx="4191000" cy="4525963"/>
          </a:xfrm>
        </p:spPr>
        <p:txBody>
          <a:bodyPr/>
          <a:lstStyle/>
          <a:p>
            <a:r>
              <a:rPr lang="en-GB" dirty="0" smtClean="0"/>
              <a:t>Where is knowledge in this model?</a:t>
            </a:r>
          </a:p>
          <a:p>
            <a:r>
              <a:rPr lang="en-GB" dirty="0" smtClean="0"/>
              <a:t>Positivism</a:t>
            </a:r>
          </a:p>
          <a:p>
            <a:r>
              <a:rPr lang="en-GB" dirty="0" smtClean="0"/>
              <a:t>In the pupil?</a:t>
            </a:r>
          </a:p>
          <a:p>
            <a:r>
              <a:rPr lang="en-GB" dirty="0" smtClean="0"/>
              <a:t>The teacher?</a:t>
            </a:r>
          </a:p>
          <a:p>
            <a:endParaRPr lang="en-GB" dirty="0"/>
          </a:p>
        </p:txBody>
      </p:sp>
      <p:sp>
        <p:nvSpPr>
          <p:cNvPr id="2" name="Title 1"/>
          <p:cNvSpPr>
            <a:spLocks noGrp="1"/>
          </p:cNvSpPr>
          <p:nvPr>
            <p:ph type="title"/>
          </p:nvPr>
        </p:nvSpPr>
        <p:spPr/>
        <p:txBody>
          <a:bodyPr/>
          <a:lstStyle/>
          <a:p>
            <a:r>
              <a:rPr lang="en-GB" dirty="0" err="1" smtClean="0">
                <a:solidFill>
                  <a:schemeClr val="accent1">
                    <a:lumMod val="60000"/>
                    <a:lumOff val="40000"/>
                  </a:schemeClr>
                </a:solidFill>
              </a:rPr>
              <a:t>Ystyriwch</a:t>
            </a:r>
            <a:r>
              <a:rPr lang="en-GB" dirty="0" smtClean="0"/>
              <a:t>             Consider</a:t>
            </a:r>
            <a:endParaRPr lang="en-GB" dirty="0"/>
          </a:p>
        </p:txBody>
      </p:sp>
      <p:sp>
        <p:nvSpPr>
          <p:cNvPr id="4" name="Content Placeholder 2"/>
          <p:cNvSpPr txBox="1">
            <a:spLocks/>
          </p:cNvSpPr>
          <p:nvPr/>
        </p:nvSpPr>
        <p:spPr>
          <a:xfrm>
            <a:off x="304800" y="1447800"/>
            <a:ext cx="4191000" cy="4525963"/>
          </a:xfrm>
          <a:prstGeom prst="rect">
            <a:avLst/>
          </a:prstGeom>
        </p:spPr>
        <p:txBody>
          <a:bodyPr vert="horz">
            <a:normAutofit/>
          </a:bodyPr>
          <a:lstStyle/>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GB" sz="2700" dirty="0" err="1" smtClean="0"/>
              <a:t>Ble</a:t>
            </a:r>
            <a:r>
              <a:rPr lang="en-GB" sz="2700" dirty="0" smtClean="0"/>
              <a:t> </a:t>
            </a:r>
            <a:r>
              <a:rPr lang="en-GB" sz="2700" dirty="0" err="1" smtClean="0"/>
              <a:t>mae</a:t>
            </a:r>
            <a:r>
              <a:rPr lang="en-GB" sz="2700" dirty="0" smtClean="0"/>
              <a:t> </a:t>
            </a:r>
            <a:r>
              <a:rPr lang="en-GB" sz="2700" dirty="0" err="1" smtClean="0"/>
              <a:t>gwybodaeth</a:t>
            </a:r>
            <a:r>
              <a:rPr lang="en-GB" sz="2700" dirty="0" smtClean="0"/>
              <a:t> </a:t>
            </a:r>
            <a:r>
              <a:rPr lang="en-GB" sz="2700" dirty="0" err="1" smtClean="0"/>
              <a:t>yn</a:t>
            </a:r>
            <a:r>
              <a:rPr lang="en-GB" sz="2700" dirty="0" smtClean="0"/>
              <a:t> y model </a:t>
            </a:r>
            <a:r>
              <a:rPr lang="en-GB" sz="2700" dirty="0" err="1" smtClean="0"/>
              <a:t>yma</a:t>
            </a:r>
            <a:r>
              <a:rPr kumimoji="0" lang="en-GB" sz="2700" b="0" i="0" u="none" strike="noStrike" kern="1200" cap="none" spc="0" normalizeH="0" baseline="0" noProof="0" dirty="0" smtClean="0">
                <a:ln>
                  <a:noFill/>
                </a:ln>
                <a:solidFill>
                  <a:schemeClr val="tx1"/>
                </a:solidFill>
                <a:effectLst/>
                <a:uLnTx/>
                <a:uFillTx/>
                <a:latin typeface="+mn-lt"/>
                <a:ea typeface="+mn-ea"/>
                <a:cs typeface="+mn-cs"/>
              </a:rPr>
              <a:t>?</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kumimoji="0" lang="en-GB" sz="2700" b="0" i="0" u="none" strike="noStrike" kern="1200" cap="none" spc="0" normalizeH="0" baseline="0" noProof="0" dirty="0" err="1" smtClean="0">
                <a:ln>
                  <a:noFill/>
                </a:ln>
                <a:solidFill>
                  <a:schemeClr val="tx1"/>
                </a:solidFill>
                <a:effectLst/>
                <a:uLnTx/>
                <a:uFillTx/>
                <a:latin typeface="+mn-lt"/>
                <a:ea typeface="+mn-ea"/>
                <a:cs typeface="+mn-cs"/>
              </a:rPr>
              <a:t>Positifrwydd</a:t>
            </a:r>
            <a:endParaRPr kumimoji="0" lang="en-GB" sz="2700" b="0" i="0" u="none" strike="noStrike" kern="1200" cap="none" spc="0" normalizeH="0" baseline="0" noProof="0" dirty="0" smtClean="0">
              <a:ln>
                <a:noFill/>
              </a:ln>
              <a:solidFill>
                <a:schemeClr val="tx1"/>
              </a:solidFill>
              <a:effectLst/>
              <a:uLnTx/>
              <a:uFillTx/>
              <a:latin typeface="+mn-lt"/>
              <a:ea typeface="+mn-ea"/>
              <a:cs typeface="+mn-cs"/>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GB" sz="2700" dirty="0" err="1" smtClean="0"/>
              <a:t>Yn</a:t>
            </a:r>
            <a:r>
              <a:rPr lang="en-GB" sz="2700" dirty="0" smtClean="0"/>
              <a:t> y </a:t>
            </a:r>
            <a:r>
              <a:rPr lang="en-GB" sz="2700" dirty="0" err="1" smtClean="0"/>
              <a:t>disgybl</a:t>
            </a:r>
            <a:r>
              <a:rPr kumimoji="0" lang="en-GB" sz="2700" b="0" i="0" u="none" strike="noStrike" kern="1200" cap="none" spc="0" normalizeH="0" baseline="0" noProof="0" dirty="0" smtClean="0">
                <a:ln>
                  <a:noFill/>
                </a:ln>
                <a:solidFill>
                  <a:schemeClr val="tx1"/>
                </a:solidFill>
                <a:effectLst/>
                <a:uLnTx/>
                <a:uFillTx/>
                <a:latin typeface="+mn-lt"/>
                <a:ea typeface="+mn-ea"/>
                <a:cs typeface="+mn-cs"/>
              </a:rPr>
              <a:t>?</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GB" sz="2700" dirty="0" smtClean="0"/>
              <a:t>Yr </a:t>
            </a:r>
            <a:r>
              <a:rPr lang="en-GB" sz="2700" dirty="0" err="1" smtClean="0"/>
              <a:t>athro</a:t>
            </a:r>
            <a:r>
              <a:rPr kumimoji="0" lang="en-GB" sz="2700" b="0" i="0" u="none" strike="noStrike" kern="1200" cap="none" spc="0" normalizeH="0" baseline="0" noProof="0" dirty="0" smtClean="0">
                <a:ln>
                  <a:noFill/>
                </a:ln>
                <a:solidFill>
                  <a:schemeClr val="tx1"/>
                </a:solidFill>
                <a:effectLst/>
                <a:uLnTx/>
                <a:uFillTx/>
                <a:latin typeface="+mn-lt"/>
                <a:ea typeface="+mn-ea"/>
                <a:cs typeface="+mn-cs"/>
              </a:rPr>
              <a:t>?</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endParaRPr kumimoji="0" lang="en-GB" sz="27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895600" y="914400"/>
            <a:ext cx="3088744" cy="108012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y-GB" dirty="0" smtClean="0">
                <a:solidFill>
                  <a:schemeClr val="tx1"/>
                </a:solidFill>
              </a:rPr>
              <a:t>Darlith am ddamcaniaeth dysgu</a:t>
            </a:r>
            <a:endParaRPr lang="cy-GB" dirty="0">
              <a:solidFill>
                <a:schemeClr val="tx1"/>
              </a:solidFill>
            </a:endParaRPr>
          </a:p>
        </p:txBody>
      </p:sp>
      <p:sp>
        <p:nvSpPr>
          <p:cNvPr id="5" name="Rectangle 4"/>
          <p:cNvSpPr/>
          <p:nvPr/>
        </p:nvSpPr>
        <p:spPr>
          <a:xfrm>
            <a:off x="2819400" y="5105400"/>
            <a:ext cx="3197752" cy="1008112"/>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y-GB" dirty="0" smtClean="0"/>
              <a:t>Gwell wybodaeth a dealltwriaeth </a:t>
            </a:r>
            <a:endParaRPr lang="cy-GB" dirty="0"/>
          </a:p>
        </p:txBody>
      </p:sp>
      <p:sp>
        <p:nvSpPr>
          <p:cNvPr id="6" name="Down Arrow 5"/>
          <p:cNvSpPr/>
          <p:nvPr/>
        </p:nvSpPr>
        <p:spPr>
          <a:xfrm>
            <a:off x="4267200" y="2209800"/>
            <a:ext cx="324036" cy="2664296"/>
          </a:xfrm>
          <a:prstGeom prst="downArrow">
            <a:avLst/>
          </a:prstGeom>
          <a:solidFill>
            <a:schemeClr val="tx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2" name="TextBox 1"/>
          <p:cNvSpPr txBox="1"/>
          <p:nvPr/>
        </p:nvSpPr>
        <p:spPr>
          <a:xfrm>
            <a:off x="755576" y="116632"/>
            <a:ext cx="7920880" cy="830997"/>
          </a:xfrm>
          <a:prstGeom prst="rect">
            <a:avLst/>
          </a:prstGeom>
          <a:noFill/>
        </p:spPr>
        <p:txBody>
          <a:bodyPr wrap="square" rtlCol="0">
            <a:spAutoFit/>
          </a:bodyPr>
          <a:lstStyle/>
          <a:p>
            <a:r>
              <a:rPr lang="cy-GB" sz="2400" b="1" dirty="0" smtClean="0"/>
              <a:t>                </a:t>
            </a:r>
            <a:r>
              <a:rPr lang="cy-GB" sz="2400" b="1" u="sng" dirty="0" smtClean="0"/>
              <a:t>Ymddygiadaeth</a:t>
            </a:r>
            <a:r>
              <a:rPr lang="cy-GB" sz="2400" dirty="0" smtClean="0"/>
              <a:t> </a:t>
            </a:r>
          </a:p>
          <a:p>
            <a:r>
              <a:rPr lang="cy-GB" sz="2400" dirty="0" smtClean="0">
                <a:solidFill>
                  <a:schemeClr val="accent3">
                    <a:lumMod val="50000"/>
                  </a:schemeClr>
                </a:solidFill>
              </a:rPr>
              <a:t>(‘Drwy atgyfnerthu cadarnhaol a negyddol’)</a:t>
            </a:r>
            <a:endParaRPr lang="cy-GB" sz="2400" dirty="0">
              <a:solidFill>
                <a:schemeClr val="accent3">
                  <a:lumMod val="50000"/>
                </a:schemeClr>
              </a:solidFill>
            </a:endParaRPr>
          </a:p>
        </p:txBody>
      </p:sp>
    </p:spTree>
    <p:extLst>
      <p:ext uri="{BB962C8B-B14F-4D97-AF65-F5344CB8AC3E}">
        <p14:creationId xmlns:p14="http://schemas.microsoft.com/office/powerpoint/2010/main" val="182502861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0" y="914400"/>
            <a:ext cx="3088744" cy="108012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Lecture about learning theory</a:t>
            </a:r>
            <a:endParaRPr lang="en-GB" dirty="0">
              <a:solidFill>
                <a:schemeClr val="tx1"/>
              </a:solidFill>
            </a:endParaRPr>
          </a:p>
        </p:txBody>
      </p:sp>
      <p:sp>
        <p:nvSpPr>
          <p:cNvPr id="5" name="Rectangle 4"/>
          <p:cNvSpPr/>
          <p:nvPr/>
        </p:nvSpPr>
        <p:spPr>
          <a:xfrm>
            <a:off x="3048000" y="5029200"/>
            <a:ext cx="3197752" cy="1008112"/>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Increased knowledge and understanding </a:t>
            </a:r>
            <a:endParaRPr lang="en-GB" dirty="0"/>
          </a:p>
        </p:txBody>
      </p:sp>
      <p:sp>
        <p:nvSpPr>
          <p:cNvPr id="6" name="Down Arrow 5"/>
          <p:cNvSpPr/>
          <p:nvPr/>
        </p:nvSpPr>
        <p:spPr>
          <a:xfrm>
            <a:off x="4419600" y="2209800"/>
            <a:ext cx="324036" cy="2664296"/>
          </a:xfrm>
          <a:prstGeom prst="downArrow">
            <a:avLst/>
          </a:prstGeom>
          <a:solidFill>
            <a:schemeClr val="tx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2" name="TextBox 1"/>
          <p:cNvSpPr txBox="1"/>
          <p:nvPr/>
        </p:nvSpPr>
        <p:spPr>
          <a:xfrm>
            <a:off x="755576" y="116632"/>
            <a:ext cx="7920880" cy="830997"/>
          </a:xfrm>
          <a:prstGeom prst="rect">
            <a:avLst/>
          </a:prstGeom>
          <a:noFill/>
        </p:spPr>
        <p:txBody>
          <a:bodyPr wrap="square" rtlCol="0">
            <a:spAutoFit/>
          </a:bodyPr>
          <a:lstStyle/>
          <a:p>
            <a:r>
              <a:rPr lang="en-GB" sz="2400" b="1" dirty="0" smtClean="0"/>
              <a:t>			</a:t>
            </a:r>
            <a:r>
              <a:rPr lang="en-GB" sz="2400" b="1" u="sng" dirty="0" smtClean="0"/>
              <a:t>Behaviourism</a:t>
            </a:r>
            <a:r>
              <a:rPr lang="en-GB" sz="2400" dirty="0" smtClean="0"/>
              <a:t> </a:t>
            </a:r>
          </a:p>
          <a:p>
            <a:r>
              <a:rPr lang="en-GB" sz="2400" dirty="0" smtClean="0">
                <a:solidFill>
                  <a:schemeClr val="accent3">
                    <a:lumMod val="50000"/>
                  </a:schemeClr>
                </a:solidFill>
              </a:rPr>
              <a:t>(‘Through </a:t>
            </a:r>
            <a:r>
              <a:rPr lang="en-GB" sz="2400" dirty="0">
                <a:solidFill>
                  <a:schemeClr val="accent3">
                    <a:lumMod val="50000"/>
                  </a:schemeClr>
                </a:solidFill>
              </a:rPr>
              <a:t>positive and negative </a:t>
            </a:r>
            <a:r>
              <a:rPr lang="en-GB" sz="2400" dirty="0" smtClean="0">
                <a:solidFill>
                  <a:schemeClr val="accent3">
                    <a:lumMod val="50000"/>
                  </a:schemeClr>
                </a:solidFill>
              </a:rPr>
              <a:t>reinforcement’)</a:t>
            </a:r>
            <a:endParaRPr lang="en-GB" sz="2400" dirty="0">
              <a:solidFill>
                <a:schemeClr val="accent3">
                  <a:lumMod val="50000"/>
                </a:schemeClr>
              </a:solidFill>
            </a:endParaRPr>
          </a:p>
        </p:txBody>
      </p:sp>
    </p:spTree>
    <p:extLst>
      <p:ext uri="{BB962C8B-B14F-4D97-AF65-F5344CB8AC3E}">
        <p14:creationId xmlns:p14="http://schemas.microsoft.com/office/powerpoint/2010/main" val="182502861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8789" y="476672"/>
            <a:ext cx="8229600" cy="432048"/>
          </a:xfrm>
        </p:spPr>
        <p:txBody>
          <a:bodyPr>
            <a:normAutofit fontScale="90000"/>
          </a:bodyPr>
          <a:lstStyle/>
          <a:p>
            <a:pPr>
              <a:defRPr/>
            </a:pPr>
            <a:r>
              <a:rPr lang="cy-GB" sz="2800" b="1" u="sng" dirty="0" smtClean="0"/>
              <a:t>Lluniadaeth</a:t>
            </a:r>
            <a:r>
              <a:rPr lang="en-GB" sz="2800" dirty="0" smtClean="0">
                <a:solidFill>
                  <a:srgbClr val="00B050"/>
                </a:solidFill>
              </a:rPr>
              <a:t/>
            </a:r>
            <a:br>
              <a:rPr lang="en-GB" sz="2800" dirty="0" smtClean="0">
                <a:solidFill>
                  <a:srgbClr val="00B050"/>
                </a:solidFill>
              </a:rPr>
            </a:br>
            <a:r>
              <a:rPr lang="en-GB" sz="2800" dirty="0" smtClean="0">
                <a:solidFill>
                  <a:srgbClr val="00B050"/>
                </a:solidFill>
              </a:rPr>
              <a:t>(‘</a:t>
            </a:r>
            <a:r>
              <a:rPr lang="cy-GB" sz="2800" dirty="0">
                <a:solidFill>
                  <a:srgbClr val="00B050"/>
                </a:solidFill>
              </a:rPr>
              <a:t>Drwy archwilio ac arbrofi </a:t>
            </a:r>
            <a:r>
              <a:rPr lang="cy-GB" sz="2800" dirty="0" smtClean="0">
                <a:solidFill>
                  <a:srgbClr val="00B050"/>
                </a:solidFill>
              </a:rPr>
              <a:t>personol’)</a:t>
            </a:r>
            <a:r>
              <a:rPr lang="cy-GB" sz="2800" dirty="0"/>
              <a:t/>
            </a:r>
            <a:br>
              <a:rPr lang="cy-GB" sz="2800" dirty="0"/>
            </a:br>
            <a:endParaRPr lang="en-GB" sz="2800" dirty="0">
              <a:solidFill>
                <a:srgbClr val="00B050"/>
              </a:solidFill>
            </a:endParaRPr>
          </a:p>
        </p:txBody>
      </p:sp>
      <p:sp>
        <p:nvSpPr>
          <p:cNvPr id="3" name="Content Placeholder 2"/>
          <p:cNvSpPr>
            <a:spLocks noGrp="1"/>
          </p:cNvSpPr>
          <p:nvPr>
            <p:ph sz="quarter" idx="4294967295"/>
          </p:nvPr>
        </p:nvSpPr>
        <p:spPr>
          <a:xfrm>
            <a:off x="228600" y="3429000"/>
            <a:ext cx="8468544" cy="3267744"/>
          </a:xfrm>
          <a:prstGeom prst="rect">
            <a:avLst/>
          </a:prstGeom>
        </p:spPr>
        <p:txBody>
          <a:bodyPr>
            <a:normAutofit/>
          </a:bodyPr>
          <a:lstStyle/>
          <a:p>
            <a:pPr>
              <a:buFont typeface="Wingdings" pitchFamily="2" charset="2"/>
              <a:buNone/>
              <a:defRPr/>
            </a:pPr>
            <a:r>
              <a:rPr lang="en-GB" dirty="0" smtClean="0"/>
              <a:t>	“</a:t>
            </a:r>
            <a:r>
              <a:rPr lang="cy-GB" dirty="0" smtClean="0"/>
              <a:t>Ym marn lluniadaethwyr, canlyniad adeiladwaith meddyliol yw dysgu. Hynny yw, mae dysgu yn digwydd pan gaiff gwybodaeth newydd ei hadeiladu i mewn a’i hychwanegu at strwythur gwybodaeth, dealltwriaeth a sgiliau  cyfredol unigolyn”</a:t>
            </a:r>
            <a:r>
              <a:rPr lang="en-GB" dirty="0" smtClean="0"/>
              <a:t> </a:t>
            </a:r>
            <a:r>
              <a:rPr lang="en-GB" sz="2400" dirty="0" smtClean="0"/>
              <a:t>	</a:t>
            </a:r>
          </a:p>
          <a:p>
            <a:pPr>
              <a:buFont typeface="Wingdings" pitchFamily="2" charset="2"/>
              <a:buNone/>
              <a:defRPr/>
            </a:pPr>
            <a:r>
              <a:rPr lang="en-GB" sz="2400" dirty="0" smtClean="0"/>
              <a:t>Pritchard (2009) </a:t>
            </a:r>
            <a:r>
              <a:rPr lang="en-GB" sz="2400" i="1" dirty="0" smtClean="0"/>
              <a:t>Ways of Learning. </a:t>
            </a:r>
            <a:r>
              <a:rPr lang="en-GB" sz="2400" dirty="0" smtClean="0"/>
              <a:t>London: Routledge</a:t>
            </a:r>
            <a:endParaRPr lang="en-GB" sz="2400" dirty="0"/>
          </a:p>
        </p:txBody>
      </p:sp>
      <p:pic>
        <p:nvPicPr>
          <p:cNvPr id="4098" name="Picture 2" descr="C:\Users\TERRY\AppData\Local\Microsoft\Windows\INetCache\IE\RNM3TQB7\Building-Blocks_(Copiar)[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15616" y="1409530"/>
            <a:ext cx="6875947" cy="20194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6159569"/>
      </p:ext>
    </p:extLst>
  </p:cSld>
  <p:clrMapOvr>
    <a:masterClrMapping/>
  </p:clrMapOvr>
  <p:transition spd="slow">
    <p:push dir="u"/>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3429000"/>
            <a:ext cx="8229600" cy="3267744"/>
          </a:xfrm>
        </p:spPr>
        <p:txBody>
          <a:bodyPr>
            <a:normAutofit lnSpcReduction="10000"/>
          </a:bodyPr>
          <a:lstStyle/>
          <a:p>
            <a:pPr>
              <a:buFont typeface="Wingdings" pitchFamily="2" charset="2"/>
              <a:buNone/>
              <a:defRPr/>
            </a:pPr>
            <a:r>
              <a:rPr lang="en-GB" dirty="0" smtClean="0"/>
              <a:t>	"Constructivists view learning as the result of mental construction.  That is, learning takes place when new information is built into and added onto an individual's current structure of knowledge, understanding and skills“</a:t>
            </a:r>
          </a:p>
          <a:p>
            <a:pPr>
              <a:buFont typeface="Wingdings" pitchFamily="2" charset="2"/>
              <a:buNone/>
              <a:defRPr/>
            </a:pPr>
            <a:endParaRPr lang="en-GB" dirty="0"/>
          </a:p>
          <a:p>
            <a:pPr>
              <a:buFont typeface="Wingdings" pitchFamily="2" charset="2"/>
              <a:buNone/>
              <a:defRPr/>
            </a:pPr>
            <a:r>
              <a:rPr lang="en-GB" sz="2400" dirty="0" smtClean="0"/>
              <a:t>	Pritchard (2009) </a:t>
            </a:r>
            <a:r>
              <a:rPr lang="en-GB" sz="2400" i="1" dirty="0" smtClean="0"/>
              <a:t>Ways of Learning. </a:t>
            </a:r>
            <a:r>
              <a:rPr lang="en-GB" sz="2400" dirty="0" smtClean="0"/>
              <a:t>London: Routledge</a:t>
            </a:r>
            <a:endParaRPr lang="en-GB" sz="2400" dirty="0"/>
          </a:p>
        </p:txBody>
      </p:sp>
      <p:sp>
        <p:nvSpPr>
          <p:cNvPr id="2" name="Title 1"/>
          <p:cNvSpPr>
            <a:spLocks noGrp="1"/>
          </p:cNvSpPr>
          <p:nvPr>
            <p:ph type="title"/>
          </p:nvPr>
        </p:nvSpPr>
        <p:spPr>
          <a:xfrm>
            <a:off x="438789" y="476672"/>
            <a:ext cx="8229600" cy="432048"/>
          </a:xfrm>
        </p:spPr>
        <p:txBody>
          <a:bodyPr>
            <a:normAutofit fontScale="90000"/>
          </a:bodyPr>
          <a:lstStyle/>
          <a:p>
            <a:pPr>
              <a:defRPr/>
            </a:pPr>
            <a:r>
              <a:rPr lang="en-GB" sz="2800" b="1" u="sng" dirty="0" smtClean="0"/>
              <a:t>Constructivism</a:t>
            </a:r>
            <a:endParaRPr lang="en-GB" sz="2800" dirty="0">
              <a:solidFill>
                <a:srgbClr val="00B050"/>
              </a:solidFill>
            </a:endParaRPr>
          </a:p>
        </p:txBody>
      </p:sp>
      <p:pic>
        <p:nvPicPr>
          <p:cNvPr id="4098" name="Picture 2" descr="C:\Users\TERRY\AppData\Local\Microsoft\Windows\INetCache\IE\RNM3TQB7\Building-Blocks_(Copiar)[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15616" y="1409530"/>
            <a:ext cx="6875947" cy="20194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6159569"/>
      </p:ext>
    </p:extLst>
  </p:cSld>
  <p:clrMapOvr>
    <a:masterClrMapping/>
  </p:clrMapOvr>
  <p:transition spd="slow">
    <p:push dir="u"/>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467544" y="-315416"/>
            <a:ext cx="8229600" cy="1143000"/>
          </a:xfrm>
        </p:spPr>
        <p:txBody>
          <a:bodyPr>
            <a:normAutofit/>
          </a:bodyPr>
          <a:lstStyle/>
          <a:p>
            <a:pPr algn="l" eaLnBrk="1" hangingPunct="1"/>
            <a:r>
              <a:rPr lang="cy-GB" sz="3200" b="1" u="sng" dirty="0" smtClean="0"/>
              <a:t>Lluniadaeth</a:t>
            </a:r>
            <a:r>
              <a:rPr lang="cy-GB" sz="3200" dirty="0" smtClean="0"/>
              <a:t> </a:t>
            </a:r>
          </a:p>
        </p:txBody>
      </p:sp>
      <p:sp>
        <p:nvSpPr>
          <p:cNvPr id="11267" name="Rectangle 3"/>
          <p:cNvSpPr>
            <a:spLocks noGrp="1" noChangeArrowheads="1"/>
          </p:cNvSpPr>
          <p:nvPr>
            <p:ph sz="quarter" idx="4294967295"/>
          </p:nvPr>
        </p:nvSpPr>
        <p:spPr>
          <a:xfrm>
            <a:off x="142999" y="457200"/>
            <a:ext cx="9001001" cy="5069160"/>
          </a:xfrm>
          <a:prstGeom prst="rect">
            <a:avLst/>
          </a:prstGeom>
        </p:spPr>
        <p:txBody>
          <a:bodyPr>
            <a:noAutofit/>
          </a:bodyPr>
          <a:lstStyle/>
          <a:p>
            <a:pPr>
              <a:lnSpc>
                <a:spcPct val="90000"/>
              </a:lnSpc>
            </a:pPr>
            <a:r>
              <a:rPr lang="cy-GB" sz="2100" dirty="0" smtClean="0"/>
              <a:t>Damcaniaethwyr allweddol: Bruner, Piaget, Montessori </a:t>
            </a:r>
          </a:p>
          <a:p>
            <a:pPr>
              <a:lnSpc>
                <a:spcPct val="90000"/>
              </a:lnSpc>
            </a:pPr>
            <a:endParaRPr lang="cy-GB" sz="2100" dirty="0" smtClean="0"/>
          </a:p>
          <a:p>
            <a:pPr eaLnBrk="1" hangingPunct="1">
              <a:lnSpc>
                <a:spcPct val="90000"/>
              </a:lnSpc>
            </a:pPr>
            <a:r>
              <a:rPr lang="cy-GB" sz="2100" dirty="0" smtClean="0"/>
              <a:t>Pobl, fel ‘gwyddonwyr unigol’, yn ‘gwneud ystyr’ yn weithredol.</a:t>
            </a:r>
          </a:p>
          <a:p>
            <a:pPr eaLnBrk="1" hangingPunct="1">
              <a:lnSpc>
                <a:spcPct val="90000"/>
              </a:lnSpc>
            </a:pPr>
            <a:r>
              <a:rPr lang="cy-GB" sz="2100" dirty="0" smtClean="0"/>
              <a:t> Gwnaeth Piaget arsyllu ar ddatblygiad gwybyddol ei blant a’u ffordd o feddwl gan ddod i’r canlyniad bod babanod dynol ryw yn ceisio’n weithredol i wneud synnwyr o’r byd. </a:t>
            </a:r>
          </a:p>
          <a:p>
            <a:pPr eaLnBrk="1" hangingPunct="1">
              <a:lnSpc>
                <a:spcPct val="90000"/>
              </a:lnSpc>
            </a:pPr>
            <a:endParaRPr lang="cy-GB" sz="2100" dirty="0" smtClean="0"/>
          </a:p>
          <a:p>
            <a:pPr eaLnBrk="1" hangingPunct="1">
              <a:lnSpc>
                <a:spcPct val="90000"/>
              </a:lnSpc>
            </a:pPr>
            <a:r>
              <a:rPr lang="cy-GB" sz="2100" dirty="0" smtClean="0"/>
              <a:t>Dysgu yw canlyniad archwiliad plentyn o’i amgylchedd a rhyngweithio’r plentyn gyda’i amgylchedd, ond, ac mae hwn yn bwysig, canlyniad </a:t>
            </a:r>
            <a:r>
              <a:rPr lang="cy-GB" sz="2100" u="sng" dirty="0" smtClean="0"/>
              <a:t>prosesau mewnol</a:t>
            </a:r>
            <a:r>
              <a:rPr lang="cy-GB" sz="2100" dirty="0" smtClean="0"/>
              <a:t>, yn hytrach nag </a:t>
            </a:r>
            <a:r>
              <a:rPr lang="cy-GB" sz="2100" u="sng" dirty="0" smtClean="0"/>
              <a:t>ysgogiadau allanol </a:t>
            </a:r>
            <a:r>
              <a:rPr lang="cy-GB" sz="2100" dirty="0" smtClean="0"/>
              <a:t>yw dysgu.    </a:t>
            </a:r>
          </a:p>
          <a:p>
            <a:pPr eaLnBrk="1" hangingPunct="1">
              <a:lnSpc>
                <a:spcPct val="90000"/>
              </a:lnSpc>
            </a:pPr>
            <a:endParaRPr lang="cy-GB" sz="2100" dirty="0" smtClean="0"/>
          </a:p>
          <a:p>
            <a:pPr eaLnBrk="1" hangingPunct="1">
              <a:lnSpc>
                <a:spcPct val="90000"/>
              </a:lnSpc>
            </a:pPr>
            <a:r>
              <a:rPr lang="cy-GB" sz="2100" dirty="0" smtClean="0"/>
              <a:t>Mae plant yn mynd drwy gyfnodau pan fydd gwahanol fathau o ddysgu yn digwydd,  - gan awgrymu y gall plant ddysgu rhai mathau o wybodaeth a sgiliau dim ond ar </a:t>
            </a:r>
            <a:r>
              <a:rPr lang="cy-GB" sz="2100" dirty="0" smtClean="0">
                <a:ea typeface="Verdana"/>
                <a:cs typeface="Verdana"/>
              </a:rPr>
              <a:t>ôl iddynt gyrraedd cam penodol yn eu datblygiad. Gwnaeth gysylltu hyn ag oedran y plentyn.  </a:t>
            </a:r>
            <a:endParaRPr lang="cy-GB" sz="2100" dirty="0" smtClean="0"/>
          </a:p>
        </p:txBody>
      </p:sp>
      <p:pic>
        <p:nvPicPr>
          <p:cNvPr id="4" name="Picture 1" descr="C:\Documents and Settings\edu-se1\My Documents\My Pictures\jean-piaget1.png"/>
          <p:cNvPicPr>
            <a:picLocks noChangeAspect="1" noChangeArrowheads="1"/>
          </p:cNvPicPr>
          <p:nvPr/>
        </p:nvPicPr>
        <p:blipFill>
          <a:blip r:embed="rId3" cstate="print"/>
          <a:srcRect/>
          <a:stretch>
            <a:fillRect/>
          </a:stretch>
        </p:blipFill>
        <p:spPr bwMode="auto">
          <a:xfrm>
            <a:off x="7914207" y="5437301"/>
            <a:ext cx="1229793" cy="1420699"/>
          </a:xfrm>
          <a:prstGeom prst="rect">
            <a:avLst/>
          </a:prstGeom>
          <a:noFill/>
        </p:spPr>
      </p:pic>
    </p:spTree>
    <p:extLst>
      <p:ext uri="{BB962C8B-B14F-4D97-AF65-F5344CB8AC3E}">
        <p14:creationId xmlns:p14="http://schemas.microsoft.com/office/powerpoint/2010/main" val="2005198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267">
                                            <p:txEl>
                                              <p:pRg st="0" end="0"/>
                                            </p:txEl>
                                          </p:spTgt>
                                        </p:tgtEl>
                                        <p:attrNameLst>
                                          <p:attrName>style.visibility</p:attrName>
                                        </p:attrNameLst>
                                      </p:cBhvr>
                                      <p:to>
                                        <p:strVal val="visible"/>
                                      </p:to>
                                    </p:set>
                                    <p:anim calcmode="lin" valueType="num">
                                      <p:cBhvr additive="base">
                                        <p:cTn id="7" dur="500" fill="hold"/>
                                        <p:tgtEl>
                                          <p:spTgt spid="1126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26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267">
                                            <p:txEl>
                                              <p:pRg st="2" end="2"/>
                                            </p:txEl>
                                          </p:spTgt>
                                        </p:tgtEl>
                                        <p:attrNameLst>
                                          <p:attrName>style.visibility</p:attrName>
                                        </p:attrNameLst>
                                      </p:cBhvr>
                                      <p:to>
                                        <p:strVal val="visible"/>
                                      </p:to>
                                    </p:set>
                                    <p:anim calcmode="lin" valueType="num">
                                      <p:cBhvr additive="base">
                                        <p:cTn id="13" dur="500" fill="hold"/>
                                        <p:tgtEl>
                                          <p:spTgt spid="11267">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26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267">
                                            <p:txEl>
                                              <p:pRg st="3" end="3"/>
                                            </p:txEl>
                                          </p:spTgt>
                                        </p:tgtEl>
                                        <p:attrNameLst>
                                          <p:attrName>style.visibility</p:attrName>
                                        </p:attrNameLst>
                                      </p:cBhvr>
                                      <p:to>
                                        <p:strVal val="visible"/>
                                      </p:to>
                                    </p:set>
                                    <p:anim calcmode="lin" valueType="num">
                                      <p:cBhvr additive="base">
                                        <p:cTn id="19" dur="500" fill="hold"/>
                                        <p:tgtEl>
                                          <p:spTgt spid="11267">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267">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267">
                                            <p:txEl>
                                              <p:pRg st="5" end="5"/>
                                            </p:txEl>
                                          </p:spTgt>
                                        </p:tgtEl>
                                        <p:attrNameLst>
                                          <p:attrName>style.visibility</p:attrName>
                                        </p:attrNameLst>
                                      </p:cBhvr>
                                      <p:to>
                                        <p:strVal val="visible"/>
                                      </p:to>
                                    </p:set>
                                    <p:anim calcmode="lin" valueType="num">
                                      <p:cBhvr additive="base">
                                        <p:cTn id="25" dur="500" fill="hold"/>
                                        <p:tgtEl>
                                          <p:spTgt spid="11267">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267">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1267">
                                            <p:txEl>
                                              <p:pRg st="7" end="7"/>
                                            </p:txEl>
                                          </p:spTgt>
                                        </p:tgtEl>
                                        <p:attrNameLst>
                                          <p:attrName>style.visibility</p:attrName>
                                        </p:attrNameLst>
                                      </p:cBhvr>
                                      <p:to>
                                        <p:strVal val="visible"/>
                                      </p:to>
                                    </p:set>
                                    <p:anim calcmode="lin" valueType="num">
                                      <p:cBhvr additive="base">
                                        <p:cTn id="31" dur="500" fill="hold"/>
                                        <p:tgtEl>
                                          <p:spTgt spid="11267">
                                            <p:txEl>
                                              <p:pRg st="7" end="7"/>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1267">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idx="1"/>
          </p:nvPr>
        </p:nvSpPr>
        <p:spPr>
          <a:xfrm>
            <a:off x="0" y="762000"/>
            <a:ext cx="9001001" cy="5069160"/>
          </a:xfrm>
        </p:spPr>
        <p:txBody>
          <a:bodyPr>
            <a:noAutofit/>
          </a:bodyPr>
          <a:lstStyle/>
          <a:p>
            <a:pPr>
              <a:lnSpc>
                <a:spcPct val="90000"/>
              </a:lnSpc>
            </a:pPr>
            <a:r>
              <a:rPr lang="en-GB" sz="2100" dirty="0" smtClean="0"/>
              <a:t>Key theorists: Bruner, Piaget, Montessori.</a:t>
            </a:r>
          </a:p>
          <a:p>
            <a:pPr>
              <a:lnSpc>
                <a:spcPct val="90000"/>
              </a:lnSpc>
            </a:pPr>
            <a:endParaRPr lang="en-GB" sz="2100" dirty="0"/>
          </a:p>
          <a:p>
            <a:pPr eaLnBrk="1" hangingPunct="1">
              <a:lnSpc>
                <a:spcPct val="90000"/>
              </a:lnSpc>
            </a:pPr>
            <a:r>
              <a:rPr lang="en-GB" sz="2100" dirty="0" smtClean="0"/>
              <a:t>People, as ‘lone scientists’ actively</a:t>
            </a:r>
          </a:p>
          <a:p>
            <a:pPr eaLnBrk="1" hangingPunct="1">
              <a:lnSpc>
                <a:spcPct val="90000"/>
              </a:lnSpc>
              <a:buNone/>
            </a:pPr>
            <a:r>
              <a:rPr lang="en-GB" sz="2100" dirty="0" smtClean="0"/>
              <a:t> ‘make meaning’.</a:t>
            </a:r>
          </a:p>
          <a:p>
            <a:pPr marL="0" indent="0" eaLnBrk="1" hangingPunct="1">
              <a:lnSpc>
                <a:spcPct val="90000"/>
              </a:lnSpc>
              <a:buNone/>
            </a:pPr>
            <a:r>
              <a:rPr lang="en-GB" sz="2100" dirty="0" smtClean="0"/>
              <a:t>  </a:t>
            </a:r>
          </a:p>
          <a:p>
            <a:pPr eaLnBrk="1" hangingPunct="1">
              <a:lnSpc>
                <a:spcPct val="90000"/>
              </a:lnSpc>
            </a:pPr>
            <a:r>
              <a:rPr lang="en-GB" sz="2100" dirty="0" smtClean="0"/>
              <a:t>Piaget observed his children’s cognitive development and thinking and concluded that the human infant actively seeks to make sense of the world.</a:t>
            </a:r>
          </a:p>
          <a:p>
            <a:pPr eaLnBrk="1" hangingPunct="1">
              <a:lnSpc>
                <a:spcPct val="90000"/>
              </a:lnSpc>
            </a:pPr>
            <a:endParaRPr lang="en-GB" sz="2100" dirty="0" smtClean="0"/>
          </a:p>
          <a:p>
            <a:pPr eaLnBrk="1" hangingPunct="1">
              <a:lnSpc>
                <a:spcPct val="90000"/>
              </a:lnSpc>
            </a:pPr>
            <a:r>
              <a:rPr lang="en-GB" sz="2100" dirty="0" smtClean="0"/>
              <a:t>Learning is a result of the child’s exploration of and interaction with the environment but importantly that learning is the result of </a:t>
            </a:r>
            <a:r>
              <a:rPr lang="en-GB" sz="2100" u="sng" dirty="0" smtClean="0"/>
              <a:t>internal processes </a:t>
            </a:r>
            <a:r>
              <a:rPr lang="en-GB" sz="2100" dirty="0" smtClean="0"/>
              <a:t>rather than </a:t>
            </a:r>
            <a:r>
              <a:rPr lang="en-GB" sz="2100" u="sng" dirty="0" smtClean="0"/>
              <a:t>external stimuli.</a:t>
            </a:r>
          </a:p>
          <a:p>
            <a:pPr eaLnBrk="1" hangingPunct="1">
              <a:lnSpc>
                <a:spcPct val="90000"/>
              </a:lnSpc>
            </a:pPr>
            <a:endParaRPr lang="en-GB" sz="2100" dirty="0" smtClean="0"/>
          </a:p>
          <a:p>
            <a:pPr eaLnBrk="1" hangingPunct="1">
              <a:lnSpc>
                <a:spcPct val="90000"/>
              </a:lnSpc>
            </a:pPr>
            <a:r>
              <a:rPr lang="en-GB" sz="2100" dirty="0" smtClean="0"/>
              <a:t>Children pass through stages in which different types of learning occur – implying that children are only able to learn certain information and skills once they have reached a certain stage in their development. He linked this to the age of a child.</a:t>
            </a:r>
          </a:p>
        </p:txBody>
      </p:sp>
      <p:sp>
        <p:nvSpPr>
          <p:cNvPr id="11266" name="Rectangle 2"/>
          <p:cNvSpPr>
            <a:spLocks noGrp="1" noChangeArrowheads="1"/>
          </p:cNvSpPr>
          <p:nvPr>
            <p:ph type="title"/>
          </p:nvPr>
        </p:nvSpPr>
        <p:spPr>
          <a:xfrm>
            <a:off x="533400" y="0"/>
            <a:ext cx="8229600" cy="1143000"/>
          </a:xfrm>
        </p:spPr>
        <p:txBody>
          <a:bodyPr>
            <a:normAutofit/>
          </a:bodyPr>
          <a:lstStyle/>
          <a:p>
            <a:pPr algn="l" eaLnBrk="1" hangingPunct="1"/>
            <a:r>
              <a:rPr lang="en-GB" sz="3200" b="1" u="sng" dirty="0" smtClean="0"/>
              <a:t>Constructivism</a:t>
            </a:r>
            <a:r>
              <a:rPr lang="en-GB" sz="3200" dirty="0" smtClean="0"/>
              <a:t> </a:t>
            </a:r>
          </a:p>
        </p:txBody>
      </p:sp>
      <p:pic>
        <p:nvPicPr>
          <p:cNvPr id="4" name="Picture 1" descr="C:\Documents and Settings\edu-se1\My Documents\My Pictures\jean-piaget1.png"/>
          <p:cNvPicPr>
            <a:picLocks noChangeAspect="1" noChangeArrowheads="1"/>
          </p:cNvPicPr>
          <p:nvPr/>
        </p:nvPicPr>
        <p:blipFill>
          <a:blip r:embed="rId3" cstate="print"/>
          <a:srcRect/>
          <a:stretch>
            <a:fillRect/>
          </a:stretch>
        </p:blipFill>
        <p:spPr bwMode="auto">
          <a:xfrm>
            <a:off x="7380311" y="44624"/>
            <a:ext cx="1534593" cy="1772815"/>
          </a:xfrm>
          <a:prstGeom prst="rect">
            <a:avLst/>
          </a:prstGeom>
          <a:noFill/>
        </p:spPr>
      </p:pic>
    </p:spTree>
    <p:extLst>
      <p:ext uri="{BB962C8B-B14F-4D97-AF65-F5344CB8AC3E}">
        <p14:creationId xmlns:p14="http://schemas.microsoft.com/office/powerpoint/2010/main" val="2005198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267">
                                            <p:txEl>
                                              <p:pRg st="0" end="0"/>
                                            </p:txEl>
                                          </p:spTgt>
                                        </p:tgtEl>
                                        <p:attrNameLst>
                                          <p:attrName>style.visibility</p:attrName>
                                        </p:attrNameLst>
                                      </p:cBhvr>
                                      <p:to>
                                        <p:strVal val="visible"/>
                                      </p:to>
                                    </p:set>
                                    <p:anim calcmode="lin" valueType="num">
                                      <p:cBhvr additive="base">
                                        <p:cTn id="7" dur="500" fill="hold"/>
                                        <p:tgtEl>
                                          <p:spTgt spid="1126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26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267">
                                            <p:txEl>
                                              <p:pRg st="2" end="2"/>
                                            </p:txEl>
                                          </p:spTgt>
                                        </p:tgtEl>
                                        <p:attrNameLst>
                                          <p:attrName>style.visibility</p:attrName>
                                        </p:attrNameLst>
                                      </p:cBhvr>
                                      <p:to>
                                        <p:strVal val="visible"/>
                                      </p:to>
                                    </p:set>
                                    <p:anim calcmode="lin" valueType="num">
                                      <p:cBhvr additive="base">
                                        <p:cTn id="13" dur="500" fill="hold"/>
                                        <p:tgtEl>
                                          <p:spTgt spid="11267">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26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267">
                                            <p:txEl>
                                              <p:pRg st="3" end="3"/>
                                            </p:txEl>
                                          </p:spTgt>
                                        </p:tgtEl>
                                        <p:attrNameLst>
                                          <p:attrName>style.visibility</p:attrName>
                                        </p:attrNameLst>
                                      </p:cBhvr>
                                      <p:to>
                                        <p:strVal val="visible"/>
                                      </p:to>
                                    </p:set>
                                    <p:anim calcmode="lin" valueType="num">
                                      <p:cBhvr additive="base">
                                        <p:cTn id="19" dur="500" fill="hold"/>
                                        <p:tgtEl>
                                          <p:spTgt spid="11267">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267">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267">
                                            <p:txEl>
                                              <p:pRg st="5" end="5"/>
                                            </p:txEl>
                                          </p:spTgt>
                                        </p:tgtEl>
                                        <p:attrNameLst>
                                          <p:attrName>style.visibility</p:attrName>
                                        </p:attrNameLst>
                                      </p:cBhvr>
                                      <p:to>
                                        <p:strVal val="visible"/>
                                      </p:to>
                                    </p:set>
                                    <p:anim calcmode="lin" valueType="num">
                                      <p:cBhvr additive="base">
                                        <p:cTn id="25" dur="500" fill="hold"/>
                                        <p:tgtEl>
                                          <p:spTgt spid="11267">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267">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1267">
                                            <p:txEl>
                                              <p:pRg st="7" end="7"/>
                                            </p:txEl>
                                          </p:spTgt>
                                        </p:tgtEl>
                                        <p:attrNameLst>
                                          <p:attrName>style.visibility</p:attrName>
                                        </p:attrNameLst>
                                      </p:cBhvr>
                                      <p:to>
                                        <p:strVal val="visible"/>
                                      </p:to>
                                    </p:set>
                                    <p:anim calcmode="lin" valueType="num">
                                      <p:cBhvr additive="base">
                                        <p:cTn id="31" dur="500" fill="hold"/>
                                        <p:tgtEl>
                                          <p:spTgt spid="11267">
                                            <p:txEl>
                                              <p:pRg st="7" end="7"/>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1267">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1267">
                                            <p:txEl>
                                              <p:pRg st="9" end="9"/>
                                            </p:txEl>
                                          </p:spTgt>
                                        </p:tgtEl>
                                        <p:attrNameLst>
                                          <p:attrName>style.visibility</p:attrName>
                                        </p:attrNameLst>
                                      </p:cBhvr>
                                      <p:to>
                                        <p:strVal val="visible"/>
                                      </p:to>
                                    </p:set>
                                    <p:anim calcmode="lin" valueType="num">
                                      <p:cBhvr additive="base">
                                        <p:cTn id="37" dur="500" fill="hold"/>
                                        <p:tgtEl>
                                          <p:spTgt spid="11267">
                                            <p:txEl>
                                              <p:pRg st="9" end="9"/>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1267">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445118" y="719796"/>
            <a:ext cx="3672408" cy="112502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Lecture about learning theory</a:t>
            </a:r>
            <a:endParaRPr lang="en-GB" dirty="0"/>
          </a:p>
        </p:txBody>
      </p:sp>
      <p:sp>
        <p:nvSpPr>
          <p:cNvPr id="5" name="Rectangle 4"/>
          <p:cNvSpPr/>
          <p:nvPr/>
        </p:nvSpPr>
        <p:spPr>
          <a:xfrm>
            <a:off x="2557391" y="4635752"/>
            <a:ext cx="3672408" cy="144016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y-GB" dirty="0" smtClean="0"/>
              <a:t>Gwell gwybodaeth a dealltwriaeth </a:t>
            </a:r>
            <a:endParaRPr lang="cy-GB" dirty="0"/>
          </a:p>
        </p:txBody>
      </p:sp>
      <p:sp>
        <p:nvSpPr>
          <p:cNvPr id="6" name="Down Arrow 5"/>
          <p:cNvSpPr/>
          <p:nvPr/>
        </p:nvSpPr>
        <p:spPr>
          <a:xfrm>
            <a:off x="4069559" y="1916832"/>
            <a:ext cx="324036" cy="2664296"/>
          </a:xfrm>
          <a:prstGeom prst="downArrow">
            <a:avLst/>
          </a:prstGeom>
          <a:solidFill>
            <a:schemeClr val="tx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7" name="TextBox 6"/>
          <p:cNvSpPr txBox="1"/>
          <p:nvPr/>
        </p:nvSpPr>
        <p:spPr>
          <a:xfrm>
            <a:off x="308282" y="2738537"/>
            <a:ext cx="3168352" cy="919063"/>
          </a:xfrm>
          <a:prstGeom prst="rect">
            <a:avLst/>
          </a:prstGeom>
          <a:noFill/>
          <a:ln>
            <a:solidFill>
              <a:schemeClr val="tx1"/>
            </a:solidFill>
          </a:ln>
        </p:spPr>
        <p:txBody>
          <a:bodyPr wrap="square" rtlCol="0">
            <a:spAutoFit/>
          </a:bodyPr>
          <a:lstStyle/>
          <a:p>
            <a:r>
              <a:rPr lang="cy-GB" dirty="0" smtClean="0">
                <a:solidFill>
                  <a:schemeClr val="accent3">
                    <a:lumMod val="50000"/>
                  </a:schemeClr>
                </a:solidFill>
              </a:rPr>
              <a:t>Cwestiynau i herio eich barnau ac adeiladu eich dealltwriaeth</a:t>
            </a:r>
            <a:endParaRPr lang="cy-GB" dirty="0">
              <a:solidFill>
                <a:schemeClr val="accent3">
                  <a:lumMod val="50000"/>
                </a:schemeClr>
              </a:solidFill>
            </a:endParaRPr>
          </a:p>
        </p:txBody>
      </p:sp>
      <p:sp>
        <p:nvSpPr>
          <p:cNvPr id="8" name="Down Arrow 7"/>
          <p:cNvSpPr/>
          <p:nvPr/>
        </p:nvSpPr>
        <p:spPr>
          <a:xfrm rot="1847010">
            <a:off x="1704815" y="1632490"/>
            <a:ext cx="375286" cy="1109737"/>
          </a:xfrm>
          <a:prstGeom prst="downArrow">
            <a:avLst/>
          </a:prstGeom>
          <a:solidFill>
            <a:schemeClr val="tx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Down Arrow 8"/>
          <p:cNvSpPr/>
          <p:nvPr/>
        </p:nvSpPr>
        <p:spPr>
          <a:xfrm rot="19961707">
            <a:off x="1887647" y="3660877"/>
            <a:ext cx="293024" cy="1224136"/>
          </a:xfrm>
          <a:prstGeom prst="downArrow">
            <a:avLst/>
          </a:prstGeom>
          <a:solidFill>
            <a:schemeClr val="tx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p:cNvSpPr txBox="1"/>
          <p:nvPr/>
        </p:nvSpPr>
        <p:spPr>
          <a:xfrm>
            <a:off x="2661142" y="963161"/>
            <a:ext cx="3240360" cy="646331"/>
          </a:xfrm>
          <a:prstGeom prst="rect">
            <a:avLst/>
          </a:prstGeom>
          <a:noFill/>
        </p:spPr>
        <p:txBody>
          <a:bodyPr wrap="square" rtlCol="0">
            <a:spAutoFit/>
          </a:bodyPr>
          <a:lstStyle/>
          <a:p>
            <a:r>
              <a:rPr lang="cy-GB" dirty="0" smtClean="0"/>
              <a:t>Darlith am ddamcaniaethau dysgu</a:t>
            </a:r>
            <a:endParaRPr lang="cy-GB" dirty="0"/>
          </a:p>
        </p:txBody>
      </p:sp>
      <p:sp>
        <p:nvSpPr>
          <p:cNvPr id="3" name="TextBox 2"/>
          <p:cNvSpPr txBox="1"/>
          <p:nvPr/>
        </p:nvSpPr>
        <p:spPr>
          <a:xfrm>
            <a:off x="107504" y="116631"/>
            <a:ext cx="8928992" cy="461665"/>
          </a:xfrm>
          <a:prstGeom prst="rect">
            <a:avLst/>
          </a:prstGeom>
          <a:noFill/>
        </p:spPr>
        <p:txBody>
          <a:bodyPr wrap="square" rtlCol="0">
            <a:spAutoFit/>
          </a:bodyPr>
          <a:lstStyle/>
          <a:p>
            <a:r>
              <a:rPr lang="cy-GB" sz="2400" b="1" u="sng" dirty="0" smtClean="0"/>
              <a:t>Lluniadaeth</a:t>
            </a:r>
            <a:r>
              <a:rPr lang="cy-GB" sz="2400" dirty="0" smtClean="0">
                <a:solidFill>
                  <a:schemeClr val="accent3">
                    <a:lumMod val="50000"/>
                  </a:schemeClr>
                </a:solidFill>
              </a:rPr>
              <a:t> (</a:t>
            </a:r>
            <a:r>
              <a:rPr lang="cy-GB" sz="2400" dirty="0"/>
              <a:t>Drwy archwilio ac arbrofi </a:t>
            </a:r>
            <a:r>
              <a:rPr lang="cy-GB" sz="2400" dirty="0" smtClean="0"/>
              <a:t>personol</a:t>
            </a:r>
            <a:r>
              <a:rPr lang="cy-GB" sz="2400" dirty="0" smtClean="0">
                <a:solidFill>
                  <a:schemeClr val="accent3">
                    <a:lumMod val="50000"/>
                  </a:schemeClr>
                </a:solidFill>
              </a:rPr>
              <a:t>’)</a:t>
            </a:r>
            <a:endParaRPr lang="cy-GB" sz="2400" dirty="0">
              <a:solidFill>
                <a:schemeClr val="accent3">
                  <a:lumMod val="50000"/>
                </a:schemeClr>
              </a:solidFill>
            </a:endParaRPr>
          </a:p>
        </p:txBody>
      </p:sp>
    </p:spTree>
    <p:extLst>
      <p:ext uri="{BB962C8B-B14F-4D97-AF65-F5344CB8AC3E}">
        <p14:creationId xmlns:p14="http://schemas.microsoft.com/office/powerpoint/2010/main" val="40696746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445118" y="719796"/>
            <a:ext cx="3672408" cy="112502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Lecture about learning theory</a:t>
            </a:r>
            <a:endParaRPr lang="en-GB" dirty="0"/>
          </a:p>
        </p:txBody>
      </p:sp>
      <p:sp>
        <p:nvSpPr>
          <p:cNvPr id="5" name="Rectangle 4"/>
          <p:cNvSpPr/>
          <p:nvPr/>
        </p:nvSpPr>
        <p:spPr>
          <a:xfrm>
            <a:off x="2445118" y="4607202"/>
            <a:ext cx="3672408" cy="144016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Increased knowledge and understanding </a:t>
            </a:r>
            <a:endParaRPr lang="en-GB" dirty="0"/>
          </a:p>
        </p:txBody>
      </p:sp>
      <p:sp>
        <p:nvSpPr>
          <p:cNvPr id="6" name="Down Arrow 5"/>
          <p:cNvSpPr/>
          <p:nvPr/>
        </p:nvSpPr>
        <p:spPr>
          <a:xfrm>
            <a:off x="4069559" y="1916832"/>
            <a:ext cx="324036" cy="2664296"/>
          </a:xfrm>
          <a:prstGeom prst="downArrow">
            <a:avLst/>
          </a:prstGeom>
          <a:solidFill>
            <a:schemeClr val="tx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7" name="TextBox 6"/>
          <p:cNvSpPr txBox="1"/>
          <p:nvPr/>
        </p:nvSpPr>
        <p:spPr>
          <a:xfrm>
            <a:off x="308282" y="2738537"/>
            <a:ext cx="3168352" cy="923330"/>
          </a:xfrm>
          <a:prstGeom prst="rect">
            <a:avLst/>
          </a:prstGeom>
          <a:noFill/>
          <a:ln>
            <a:solidFill>
              <a:schemeClr val="tx1"/>
            </a:solidFill>
          </a:ln>
        </p:spPr>
        <p:txBody>
          <a:bodyPr wrap="square" rtlCol="0">
            <a:spAutoFit/>
          </a:bodyPr>
          <a:lstStyle/>
          <a:p>
            <a:r>
              <a:rPr lang="en-GB" dirty="0" smtClean="0">
                <a:solidFill>
                  <a:schemeClr val="accent3">
                    <a:lumMod val="50000"/>
                  </a:schemeClr>
                </a:solidFill>
              </a:rPr>
              <a:t>Questions to challenge your views and build your understanding</a:t>
            </a:r>
            <a:endParaRPr lang="en-GB" dirty="0">
              <a:solidFill>
                <a:schemeClr val="accent3">
                  <a:lumMod val="50000"/>
                </a:schemeClr>
              </a:solidFill>
            </a:endParaRPr>
          </a:p>
        </p:txBody>
      </p:sp>
      <p:sp>
        <p:nvSpPr>
          <p:cNvPr id="8" name="Down Arrow 7"/>
          <p:cNvSpPr/>
          <p:nvPr/>
        </p:nvSpPr>
        <p:spPr>
          <a:xfrm rot="1847010">
            <a:off x="1704815" y="1632490"/>
            <a:ext cx="375286" cy="1109737"/>
          </a:xfrm>
          <a:prstGeom prst="downArrow">
            <a:avLst/>
          </a:prstGeom>
          <a:solidFill>
            <a:schemeClr val="tx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Down Arrow 8"/>
          <p:cNvSpPr/>
          <p:nvPr/>
        </p:nvSpPr>
        <p:spPr>
          <a:xfrm rot="19961707">
            <a:off x="1887647" y="3660877"/>
            <a:ext cx="293024" cy="1224136"/>
          </a:xfrm>
          <a:prstGeom prst="downArrow">
            <a:avLst/>
          </a:prstGeom>
          <a:solidFill>
            <a:schemeClr val="tx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p:cNvSpPr txBox="1"/>
          <p:nvPr/>
        </p:nvSpPr>
        <p:spPr>
          <a:xfrm>
            <a:off x="2661142" y="963161"/>
            <a:ext cx="3240360" cy="369332"/>
          </a:xfrm>
          <a:prstGeom prst="rect">
            <a:avLst/>
          </a:prstGeom>
          <a:noFill/>
        </p:spPr>
        <p:txBody>
          <a:bodyPr wrap="square" rtlCol="0">
            <a:spAutoFit/>
          </a:bodyPr>
          <a:lstStyle/>
          <a:p>
            <a:r>
              <a:rPr lang="en-GB" dirty="0" smtClean="0"/>
              <a:t>Lecture about learning theory</a:t>
            </a:r>
            <a:endParaRPr lang="en-GB" dirty="0"/>
          </a:p>
        </p:txBody>
      </p:sp>
      <p:sp>
        <p:nvSpPr>
          <p:cNvPr id="3" name="TextBox 2"/>
          <p:cNvSpPr txBox="1"/>
          <p:nvPr/>
        </p:nvSpPr>
        <p:spPr>
          <a:xfrm>
            <a:off x="107504" y="116632"/>
            <a:ext cx="8928992" cy="461665"/>
          </a:xfrm>
          <a:prstGeom prst="rect">
            <a:avLst/>
          </a:prstGeom>
          <a:noFill/>
        </p:spPr>
        <p:txBody>
          <a:bodyPr wrap="square" rtlCol="0">
            <a:spAutoFit/>
          </a:bodyPr>
          <a:lstStyle/>
          <a:p>
            <a:r>
              <a:rPr lang="en-GB" sz="2400" b="1" u="sng" dirty="0" smtClean="0"/>
              <a:t>Constructivism</a:t>
            </a:r>
            <a:r>
              <a:rPr lang="en-GB" sz="2400" dirty="0" smtClean="0">
                <a:solidFill>
                  <a:schemeClr val="accent3">
                    <a:lumMod val="50000"/>
                  </a:schemeClr>
                </a:solidFill>
              </a:rPr>
              <a:t> (‘Through </a:t>
            </a:r>
            <a:r>
              <a:rPr lang="en-GB" sz="2400" dirty="0">
                <a:solidFill>
                  <a:schemeClr val="accent3">
                    <a:lumMod val="50000"/>
                  </a:schemeClr>
                </a:solidFill>
              </a:rPr>
              <a:t>personal exploration and </a:t>
            </a:r>
            <a:r>
              <a:rPr lang="en-GB" sz="2400" dirty="0" smtClean="0">
                <a:solidFill>
                  <a:schemeClr val="accent3">
                    <a:lumMod val="50000"/>
                  </a:schemeClr>
                </a:solidFill>
              </a:rPr>
              <a:t>experimentation’)</a:t>
            </a:r>
            <a:endParaRPr lang="en-GB" sz="2400" dirty="0">
              <a:solidFill>
                <a:schemeClr val="accent3">
                  <a:lumMod val="50000"/>
                </a:schemeClr>
              </a:solidFill>
            </a:endParaRPr>
          </a:p>
        </p:txBody>
      </p:sp>
    </p:spTree>
    <p:extLst>
      <p:ext uri="{BB962C8B-B14F-4D97-AF65-F5344CB8AC3E}">
        <p14:creationId xmlns:p14="http://schemas.microsoft.com/office/powerpoint/2010/main" val="40696746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48200" y="1481328"/>
            <a:ext cx="4038600" cy="4525963"/>
          </a:xfrm>
        </p:spPr>
        <p:txBody>
          <a:bodyPr/>
          <a:lstStyle/>
          <a:p>
            <a:r>
              <a:rPr lang="en-GB" dirty="0" smtClean="0"/>
              <a:t>Where is knowledge in this model?</a:t>
            </a:r>
          </a:p>
          <a:p>
            <a:r>
              <a:rPr lang="en-GB" dirty="0" smtClean="0"/>
              <a:t>In the pupil?</a:t>
            </a:r>
          </a:p>
          <a:p>
            <a:r>
              <a:rPr lang="en-GB" dirty="0" smtClean="0"/>
              <a:t>The teacher?</a:t>
            </a:r>
          </a:p>
          <a:p>
            <a:endParaRPr lang="en-GB" dirty="0"/>
          </a:p>
        </p:txBody>
      </p:sp>
      <p:sp>
        <p:nvSpPr>
          <p:cNvPr id="2" name="Title 1"/>
          <p:cNvSpPr>
            <a:spLocks noGrp="1"/>
          </p:cNvSpPr>
          <p:nvPr>
            <p:ph type="title"/>
          </p:nvPr>
        </p:nvSpPr>
        <p:spPr/>
        <p:txBody>
          <a:bodyPr/>
          <a:lstStyle/>
          <a:p>
            <a:r>
              <a:rPr lang="en-GB" dirty="0" err="1" smtClean="0">
                <a:solidFill>
                  <a:schemeClr val="accent1">
                    <a:lumMod val="60000"/>
                    <a:lumOff val="40000"/>
                  </a:schemeClr>
                </a:solidFill>
              </a:rPr>
              <a:t>Ystyriwch</a:t>
            </a:r>
            <a:r>
              <a:rPr lang="en-GB" dirty="0" smtClean="0">
                <a:solidFill>
                  <a:schemeClr val="accent1">
                    <a:lumMod val="60000"/>
                    <a:lumOff val="40000"/>
                  </a:schemeClr>
                </a:solidFill>
              </a:rPr>
              <a:t> </a:t>
            </a:r>
            <a:r>
              <a:rPr lang="en-GB" dirty="0" smtClean="0"/>
              <a:t>              Consider</a:t>
            </a:r>
            <a:endParaRPr lang="en-GB" dirty="0"/>
          </a:p>
        </p:txBody>
      </p:sp>
      <p:sp>
        <p:nvSpPr>
          <p:cNvPr id="4" name="Content Placeholder 2"/>
          <p:cNvSpPr txBox="1">
            <a:spLocks/>
          </p:cNvSpPr>
          <p:nvPr/>
        </p:nvSpPr>
        <p:spPr>
          <a:xfrm>
            <a:off x="304800" y="1600200"/>
            <a:ext cx="4038600" cy="4525963"/>
          </a:xfrm>
          <a:prstGeom prst="rect">
            <a:avLst/>
          </a:prstGeom>
        </p:spPr>
        <p:txBody>
          <a:bodyPr vert="horz">
            <a:normAutofit/>
          </a:bodyPr>
          <a:lstStyle/>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GB" sz="2700" dirty="0" err="1" smtClean="0">
                <a:solidFill>
                  <a:schemeClr val="accent1">
                    <a:lumMod val="60000"/>
                    <a:lumOff val="40000"/>
                  </a:schemeClr>
                </a:solidFill>
              </a:rPr>
              <a:t>Ble</a:t>
            </a:r>
            <a:r>
              <a:rPr lang="en-GB" sz="2700" dirty="0" smtClean="0">
                <a:solidFill>
                  <a:schemeClr val="accent1">
                    <a:lumMod val="60000"/>
                    <a:lumOff val="40000"/>
                  </a:schemeClr>
                </a:solidFill>
              </a:rPr>
              <a:t> </a:t>
            </a:r>
            <a:r>
              <a:rPr lang="en-GB" sz="2700" dirty="0" err="1" smtClean="0">
                <a:solidFill>
                  <a:schemeClr val="accent1">
                    <a:lumMod val="60000"/>
                    <a:lumOff val="40000"/>
                  </a:schemeClr>
                </a:solidFill>
              </a:rPr>
              <a:t>mae</a:t>
            </a:r>
            <a:r>
              <a:rPr lang="en-GB" sz="2700" dirty="0" smtClean="0">
                <a:solidFill>
                  <a:schemeClr val="accent1">
                    <a:lumMod val="60000"/>
                    <a:lumOff val="40000"/>
                  </a:schemeClr>
                </a:solidFill>
              </a:rPr>
              <a:t> </a:t>
            </a:r>
            <a:r>
              <a:rPr lang="en-GB" sz="2700" dirty="0" err="1" smtClean="0">
                <a:solidFill>
                  <a:schemeClr val="accent1">
                    <a:lumMod val="60000"/>
                    <a:lumOff val="40000"/>
                  </a:schemeClr>
                </a:solidFill>
              </a:rPr>
              <a:t>gwybodaeth</a:t>
            </a:r>
            <a:r>
              <a:rPr lang="en-GB" sz="2700" dirty="0" smtClean="0">
                <a:solidFill>
                  <a:schemeClr val="accent1">
                    <a:lumMod val="60000"/>
                    <a:lumOff val="40000"/>
                  </a:schemeClr>
                </a:solidFill>
              </a:rPr>
              <a:t> </a:t>
            </a:r>
            <a:r>
              <a:rPr lang="en-GB" sz="2700" dirty="0" err="1" smtClean="0">
                <a:solidFill>
                  <a:schemeClr val="accent1">
                    <a:lumMod val="60000"/>
                    <a:lumOff val="40000"/>
                  </a:schemeClr>
                </a:solidFill>
              </a:rPr>
              <a:t>yn</a:t>
            </a:r>
            <a:r>
              <a:rPr lang="en-GB" sz="2700" dirty="0" smtClean="0">
                <a:solidFill>
                  <a:schemeClr val="accent1">
                    <a:lumMod val="60000"/>
                    <a:lumOff val="40000"/>
                  </a:schemeClr>
                </a:solidFill>
              </a:rPr>
              <a:t> y model </a:t>
            </a:r>
            <a:r>
              <a:rPr lang="en-GB" sz="2700" dirty="0" err="1" smtClean="0">
                <a:solidFill>
                  <a:schemeClr val="accent1">
                    <a:lumMod val="60000"/>
                    <a:lumOff val="40000"/>
                  </a:schemeClr>
                </a:solidFill>
              </a:rPr>
              <a:t>yma</a:t>
            </a:r>
            <a:r>
              <a:rPr kumimoji="0" lang="en-GB" sz="2700" b="0" i="0" u="none" strike="noStrike" kern="1200" cap="none" spc="0" normalizeH="0" baseline="0" noProof="0" dirty="0" smtClean="0">
                <a:ln>
                  <a:noFill/>
                </a:ln>
                <a:solidFill>
                  <a:schemeClr val="accent1">
                    <a:lumMod val="60000"/>
                    <a:lumOff val="40000"/>
                  </a:schemeClr>
                </a:solidFill>
                <a:effectLst/>
                <a:uLnTx/>
                <a:uFillTx/>
                <a:latin typeface="+mn-lt"/>
                <a:ea typeface="+mn-ea"/>
                <a:cs typeface="+mn-cs"/>
              </a:rPr>
              <a:t>?</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GB" sz="2700" dirty="0" err="1" smtClean="0">
                <a:solidFill>
                  <a:schemeClr val="accent1">
                    <a:lumMod val="60000"/>
                    <a:lumOff val="40000"/>
                  </a:schemeClr>
                </a:solidFill>
              </a:rPr>
              <a:t>Yn</a:t>
            </a:r>
            <a:r>
              <a:rPr lang="en-GB" sz="2700" dirty="0" smtClean="0">
                <a:solidFill>
                  <a:schemeClr val="accent1">
                    <a:lumMod val="60000"/>
                    <a:lumOff val="40000"/>
                  </a:schemeClr>
                </a:solidFill>
              </a:rPr>
              <a:t> y </a:t>
            </a:r>
            <a:r>
              <a:rPr lang="en-GB" sz="2700" dirty="0" err="1" smtClean="0">
                <a:solidFill>
                  <a:schemeClr val="accent1">
                    <a:lumMod val="60000"/>
                    <a:lumOff val="40000"/>
                  </a:schemeClr>
                </a:solidFill>
              </a:rPr>
              <a:t>disgybl</a:t>
            </a:r>
            <a:r>
              <a:rPr kumimoji="0" lang="en-GB" sz="2700" b="0" i="0" u="none" strike="noStrike" kern="1200" cap="none" spc="0" normalizeH="0" baseline="0" noProof="0" dirty="0" smtClean="0">
                <a:ln>
                  <a:noFill/>
                </a:ln>
                <a:solidFill>
                  <a:schemeClr val="accent1">
                    <a:lumMod val="60000"/>
                    <a:lumOff val="40000"/>
                  </a:schemeClr>
                </a:solidFill>
                <a:effectLst/>
                <a:uLnTx/>
                <a:uFillTx/>
                <a:latin typeface="+mn-lt"/>
                <a:ea typeface="+mn-ea"/>
                <a:cs typeface="+mn-cs"/>
              </a:rPr>
              <a:t>?</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GB" sz="2700" dirty="0" smtClean="0">
                <a:solidFill>
                  <a:schemeClr val="accent1">
                    <a:lumMod val="60000"/>
                    <a:lumOff val="40000"/>
                  </a:schemeClr>
                </a:solidFill>
              </a:rPr>
              <a:t>Yr </a:t>
            </a:r>
            <a:r>
              <a:rPr lang="en-GB" sz="2700" dirty="0" err="1" smtClean="0">
                <a:solidFill>
                  <a:schemeClr val="accent1">
                    <a:lumMod val="60000"/>
                    <a:lumOff val="40000"/>
                  </a:schemeClr>
                </a:solidFill>
              </a:rPr>
              <a:t>athro</a:t>
            </a:r>
            <a:r>
              <a:rPr kumimoji="0" lang="en-GB" sz="2700" b="0" i="0" u="none" strike="noStrike" kern="1200" cap="none" spc="0" normalizeH="0" baseline="0" noProof="0" dirty="0" smtClean="0">
                <a:ln>
                  <a:noFill/>
                </a:ln>
                <a:solidFill>
                  <a:schemeClr val="accent1">
                    <a:lumMod val="60000"/>
                    <a:lumOff val="40000"/>
                  </a:schemeClr>
                </a:solidFill>
                <a:effectLst/>
                <a:uLnTx/>
                <a:uFillTx/>
                <a:latin typeface="+mn-lt"/>
                <a:ea typeface="+mn-ea"/>
                <a:cs typeface="+mn-cs"/>
              </a:rPr>
              <a:t>?</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endParaRPr kumimoji="0" lang="en-GB" sz="27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304800" y="1219200"/>
            <a:ext cx="8229600" cy="1143000"/>
          </a:xfrm>
        </p:spPr>
        <p:txBody>
          <a:bodyPr>
            <a:normAutofit fontScale="90000"/>
          </a:bodyPr>
          <a:lstStyle/>
          <a:p>
            <a:r>
              <a:rPr lang="cy-GB" sz="3100" b="1" u="sng" dirty="0" smtClean="0"/>
              <a:t>Lluniadaeth gymdeithasol</a:t>
            </a:r>
            <a:br>
              <a:rPr lang="cy-GB" sz="3100" b="1" u="sng" dirty="0" smtClean="0"/>
            </a:br>
            <a:r>
              <a:rPr lang="en-GB" sz="3100" dirty="0" smtClean="0">
                <a:solidFill>
                  <a:schemeClr val="accent3">
                    <a:lumMod val="50000"/>
                  </a:schemeClr>
                </a:solidFill>
              </a:rPr>
              <a:t>(‘</a:t>
            </a:r>
            <a:r>
              <a:rPr lang="cy-GB" sz="3200" dirty="0"/>
              <a:t>Drwy ryngweithio ag </a:t>
            </a:r>
            <a:r>
              <a:rPr lang="cy-GB" sz="3200" dirty="0" smtClean="0"/>
              <a:t>eraill’)</a:t>
            </a:r>
            <a:br>
              <a:rPr lang="cy-GB" sz="3200" dirty="0" smtClean="0"/>
            </a:br>
            <a:r>
              <a:rPr lang="en-GB" sz="3200" dirty="0"/>
              <a:t/>
            </a:r>
            <a:br>
              <a:rPr lang="en-GB" sz="3200" dirty="0"/>
            </a:br>
            <a:r>
              <a:rPr lang="en-GB" sz="3100" b="1" u="sng" dirty="0" smtClean="0"/>
              <a:t> </a:t>
            </a:r>
            <a:br>
              <a:rPr lang="en-GB" sz="3100" b="1" u="sng" dirty="0" smtClean="0"/>
            </a:br>
            <a:r>
              <a:rPr lang="en-GB" sz="3800" dirty="0" smtClean="0"/>
              <a:t/>
            </a:r>
            <a:br>
              <a:rPr lang="en-GB" sz="3800" dirty="0" smtClean="0"/>
            </a:br>
            <a:endParaRPr lang="en-GB" sz="3800" dirty="0" smtClean="0"/>
          </a:p>
        </p:txBody>
      </p:sp>
      <p:sp>
        <p:nvSpPr>
          <p:cNvPr id="18435" name="Rectangle 3"/>
          <p:cNvSpPr>
            <a:spLocks noGrp="1" noChangeArrowheads="1"/>
          </p:cNvSpPr>
          <p:nvPr>
            <p:ph sz="quarter" idx="4294967295"/>
          </p:nvPr>
        </p:nvSpPr>
        <p:spPr>
          <a:xfrm>
            <a:off x="0" y="838200"/>
            <a:ext cx="8229600" cy="5399930"/>
          </a:xfrm>
          <a:prstGeom prst="rect">
            <a:avLst/>
          </a:prstGeom>
        </p:spPr>
        <p:txBody>
          <a:bodyPr>
            <a:normAutofit lnSpcReduction="10000"/>
          </a:bodyPr>
          <a:lstStyle/>
          <a:p>
            <a:pPr eaLnBrk="1" hangingPunct="1">
              <a:lnSpc>
                <a:spcPct val="90000"/>
              </a:lnSpc>
            </a:pPr>
            <a:r>
              <a:rPr lang="en-GB" dirty="0" smtClean="0"/>
              <a:t>‘</a:t>
            </a:r>
          </a:p>
          <a:p>
            <a:pPr eaLnBrk="1" hangingPunct="1">
              <a:lnSpc>
                <a:spcPct val="90000"/>
              </a:lnSpc>
            </a:pPr>
            <a:endParaRPr lang="en-GB" sz="2600" dirty="0"/>
          </a:p>
          <a:p>
            <a:pPr eaLnBrk="1" hangingPunct="1">
              <a:lnSpc>
                <a:spcPct val="90000"/>
              </a:lnSpc>
            </a:pPr>
            <a:r>
              <a:rPr lang="cy-GB" sz="2600" dirty="0" smtClean="0"/>
              <a:t>Lev Vygotsky (1896 – 1934) Seicolegwr </a:t>
            </a:r>
          </a:p>
          <a:p>
            <a:pPr eaLnBrk="1" hangingPunct="1">
              <a:lnSpc>
                <a:spcPct val="90000"/>
              </a:lnSpc>
              <a:buNone/>
            </a:pPr>
            <a:r>
              <a:rPr lang="cy-GB" sz="2600" dirty="0" smtClean="0"/>
              <a:t>								o Rwsia </a:t>
            </a:r>
          </a:p>
          <a:p>
            <a:pPr eaLnBrk="1" hangingPunct="1">
              <a:lnSpc>
                <a:spcPct val="90000"/>
              </a:lnSpc>
            </a:pPr>
            <a:endParaRPr lang="cy-GB" sz="2600" dirty="0" smtClean="0"/>
          </a:p>
          <a:p>
            <a:pPr eaLnBrk="1" hangingPunct="1">
              <a:lnSpc>
                <a:spcPct val="90000"/>
              </a:lnSpc>
            </a:pPr>
            <a:endParaRPr lang="cy-GB" sz="2600" dirty="0" smtClean="0"/>
          </a:p>
          <a:p>
            <a:pPr eaLnBrk="1" hangingPunct="1">
              <a:lnSpc>
                <a:spcPct val="90000"/>
              </a:lnSpc>
            </a:pPr>
            <a:r>
              <a:rPr lang="cy-GB" sz="2600" b="1" u="sng" dirty="0" smtClean="0"/>
              <a:t>Rhyngweithio cymdeithasol </a:t>
            </a:r>
            <a:r>
              <a:rPr lang="cy-GB" sz="2600" dirty="0" smtClean="0"/>
              <a:t>yw tarddiad  pob gweithrediad gwybyddol. Yna, caiff y rhain eu mewnoli ar lefel yr unigolyn. </a:t>
            </a:r>
          </a:p>
          <a:p>
            <a:pPr>
              <a:lnSpc>
                <a:spcPct val="90000"/>
              </a:lnSpc>
            </a:pPr>
            <a:r>
              <a:rPr lang="cy-GB" sz="2600" dirty="0" smtClean="0"/>
              <a:t>Mae dysgwyr yn ‘gwneud ystyr’ yn weithredol ac mae eu byd cymdeithasol yn sylfaenol i’r broses hon.</a:t>
            </a:r>
          </a:p>
          <a:p>
            <a:pPr>
              <a:lnSpc>
                <a:spcPct val="90000"/>
              </a:lnSpc>
            </a:pPr>
            <a:endParaRPr lang="cy-GB" sz="2600" dirty="0" smtClean="0"/>
          </a:p>
          <a:p>
            <a:pPr eaLnBrk="1" hangingPunct="1">
              <a:lnSpc>
                <a:spcPct val="90000"/>
              </a:lnSpc>
            </a:pPr>
            <a:r>
              <a:rPr lang="cy-GB" sz="2600" dirty="0" smtClean="0"/>
              <a:t>Mae iaith yn gydran ganolog. Mae dysgu yn 						cael ei fewnoli.</a:t>
            </a:r>
            <a:endParaRPr lang="en-GB" dirty="0" smtClean="0"/>
          </a:p>
          <a:p>
            <a:pPr eaLnBrk="1" hangingPunct="1">
              <a:lnSpc>
                <a:spcPct val="90000"/>
              </a:lnSpc>
            </a:pPr>
            <a:endParaRPr lang="en-GB" dirty="0" smtClean="0"/>
          </a:p>
        </p:txBody>
      </p:sp>
      <p:pic>
        <p:nvPicPr>
          <p:cNvPr id="4" name="Picture 1" descr="C:\Documents and Settings\edu-se1\My Documents\My Pictures\vyg15.jpg"/>
          <p:cNvPicPr>
            <a:picLocks noChangeAspect="1" noChangeArrowheads="1"/>
          </p:cNvPicPr>
          <p:nvPr/>
        </p:nvPicPr>
        <p:blipFill>
          <a:blip r:embed="rId3" cstate="print"/>
          <a:srcRect/>
          <a:stretch>
            <a:fillRect/>
          </a:stretch>
        </p:blipFill>
        <p:spPr bwMode="auto">
          <a:xfrm>
            <a:off x="7524328" y="116632"/>
            <a:ext cx="1505635" cy="1800200"/>
          </a:xfrm>
          <a:prstGeom prst="rect">
            <a:avLst/>
          </a:prstGeom>
          <a:noFill/>
        </p:spPr>
      </p:pic>
    </p:spTree>
    <p:extLst>
      <p:ext uri="{BB962C8B-B14F-4D97-AF65-F5344CB8AC3E}">
        <p14:creationId xmlns:p14="http://schemas.microsoft.com/office/powerpoint/2010/main" val="3140145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8435">
                                            <p:txEl>
                                              <p:pRg st="6" end="6"/>
                                            </p:txEl>
                                          </p:spTgt>
                                        </p:tgtEl>
                                        <p:attrNameLst>
                                          <p:attrName>style.visibility</p:attrName>
                                        </p:attrNameLst>
                                      </p:cBhvr>
                                      <p:to>
                                        <p:strVal val="visible"/>
                                      </p:to>
                                    </p:set>
                                    <p:anim calcmode="lin" valueType="num">
                                      <p:cBhvr additive="base">
                                        <p:cTn id="7" dur="500" fill="hold"/>
                                        <p:tgtEl>
                                          <p:spTgt spid="18435">
                                            <p:txEl>
                                              <p:pRg st="6" end="6"/>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8435">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8435">
                                            <p:txEl>
                                              <p:pRg st="7" end="7"/>
                                            </p:txEl>
                                          </p:spTgt>
                                        </p:tgtEl>
                                        <p:attrNameLst>
                                          <p:attrName>style.visibility</p:attrName>
                                        </p:attrNameLst>
                                      </p:cBhvr>
                                      <p:to>
                                        <p:strVal val="visible"/>
                                      </p:to>
                                    </p:set>
                                    <p:anim calcmode="lin" valueType="num">
                                      <p:cBhvr additive="base">
                                        <p:cTn id="13" dur="500" fill="hold"/>
                                        <p:tgtEl>
                                          <p:spTgt spid="18435">
                                            <p:txEl>
                                              <p:pRg st="7" end="7"/>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8435">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8435">
                                            <p:txEl>
                                              <p:pRg st="9" end="9"/>
                                            </p:txEl>
                                          </p:spTgt>
                                        </p:tgtEl>
                                        <p:attrNameLst>
                                          <p:attrName>style.visibility</p:attrName>
                                        </p:attrNameLst>
                                      </p:cBhvr>
                                      <p:to>
                                        <p:strVal val="visible"/>
                                      </p:to>
                                    </p:set>
                                    <p:anim calcmode="lin" valueType="num">
                                      <p:cBhvr additive="base">
                                        <p:cTn id="19" dur="500" fill="hold"/>
                                        <p:tgtEl>
                                          <p:spTgt spid="18435">
                                            <p:txEl>
                                              <p:pRg st="9" end="9"/>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8435">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3"/>
          <p:cNvSpPr>
            <a:spLocks noGrp="1" noChangeArrowheads="1"/>
          </p:cNvSpPr>
          <p:nvPr>
            <p:ph idx="1"/>
          </p:nvPr>
        </p:nvSpPr>
        <p:spPr>
          <a:xfrm>
            <a:off x="179512" y="1340768"/>
            <a:ext cx="8229600" cy="5399930"/>
          </a:xfrm>
        </p:spPr>
        <p:txBody>
          <a:bodyPr>
            <a:normAutofit lnSpcReduction="10000"/>
          </a:bodyPr>
          <a:lstStyle/>
          <a:p>
            <a:pPr eaLnBrk="1" hangingPunct="1">
              <a:lnSpc>
                <a:spcPct val="90000"/>
              </a:lnSpc>
              <a:buNone/>
            </a:pPr>
            <a:r>
              <a:rPr lang="en-GB" sz="2600" dirty="0" err="1" smtClean="0"/>
              <a:t>Vygotsky</a:t>
            </a:r>
            <a:r>
              <a:rPr lang="en-GB" sz="2600" dirty="0" smtClean="0"/>
              <a:t> (1896 – 1934) Russian psychologist </a:t>
            </a:r>
          </a:p>
          <a:p>
            <a:pPr eaLnBrk="1" hangingPunct="1">
              <a:lnSpc>
                <a:spcPct val="90000"/>
              </a:lnSpc>
            </a:pPr>
            <a:endParaRPr lang="en-GB" sz="2600" dirty="0" smtClean="0"/>
          </a:p>
          <a:p>
            <a:pPr eaLnBrk="1" hangingPunct="1">
              <a:lnSpc>
                <a:spcPct val="90000"/>
              </a:lnSpc>
            </a:pPr>
            <a:endParaRPr lang="en-GB" sz="2600" dirty="0" smtClean="0"/>
          </a:p>
          <a:p>
            <a:pPr eaLnBrk="1" hangingPunct="1">
              <a:lnSpc>
                <a:spcPct val="90000"/>
              </a:lnSpc>
            </a:pPr>
            <a:r>
              <a:rPr lang="en-GB" sz="2600" dirty="0" smtClean="0"/>
              <a:t>All cognitive functions originate in </a:t>
            </a:r>
            <a:r>
              <a:rPr lang="en-GB" sz="2600" b="1" u="sng" dirty="0" smtClean="0"/>
              <a:t>social interaction</a:t>
            </a:r>
            <a:r>
              <a:rPr lang="en-GB" sz="2600" dirty="0" smtClean="0"/>
              <a:t> and are then internalised on an individual level.</a:t>
            </a:r>
          </a:p>
          <a:p>
            <a:pPr eaLnBrk="1" hangingPunct="1">
              <a:lnSpc>
                <a:spcPct val="90000"/>
              </a:lnSpc>
            </a:pPr>
            <a:endParaRPr lang="en-GB" sz="2600" dirty="0" smtClean="0"/>
          </a:p>
          <a:p>
            <a:pPr eaLnBrk="1" hangingPunct="1">
              <a:lnSpc>
                <a:spcPct val="90000"/>
              </a:lnSpc>
            </a:pPr>
            <a:endParaRPr lang="en-GB" sz="2600" dirty="0" smtClean="0"/>
          </a:p>
          <a:p>
            <a:pPr>
              <a:lnSpc>
                <a:spcPct val="90000"/>
              </a:lnSpc>
            </a:pPr>
            <a:r>
              <a:rPr lang="en-GB" sz="2600" dirty="0" smtClean="0"/>
              <a:t>Learners actively ‘make meaning’, and their social world is fundamental to this process.</a:t>
            </a:r>
          </a:p>
          <a:p>
            <a:pPr marL="0" indent="0" eaLnBrk="1" hangingPunct="1">
              <a:lnSpc>
                <a:spcPct val="90000"/>
              </a:lnSpc>
              <a:buNone/>
            </a:pPr>
            <a:endParaRPr lang="en-GB" sz="2600" dirty="0" smtClean="0"/>
          </a:p>
          <a:p>
            <a:pPr marL="0" indent="0" eaLnBrk="1" hangingPunct="1">
              <a:lnSpc>
                <a:spcPct val="90000"/>
              </a:lnSpc>
              <a:buNone/>
            </a:pPr>
            <a:endParaRPr lang="en-GB" sz="2600" dirty="0" smtClean="0"/>
          </a:p>
          <a:p>
            <a:pPr eaLnBrk="1" hangingPunct="1">
              <a:lnSpc>
                <a:spcPct val="90000"/>
              </a:lnSpc>
            </a:pPr>
            <a:r>
              <a:rPr lang="en-GB" sz="2600" dirty="0" smtClean="0"/>
              <a:t>Language is a central component. Learning becomes internalised.</a:t>
            </a:r>
          </a:p>
          <a:p>
            <a:pPr eaLnBrk="1" hangingPunct="1">
              <a:lnSpc>
                <a:spcPct val="90000"/>
              </a:lnSpc>
              <a:buFont typeface="Wingdings" pitchFamily="2" charset="2"/>
              <a:buNone/>
            </a:pPr>
            <a:endParaRPr lang="en-GB" dirty="0" smtClean="0"/>
          </a:p>
          <a:p>
            <a:pPr eaLnBrk="1" hangingPunct="1">
              <a:lnSpc>
                <a:spcPct val="90000"/>
              </a:lnSpc>
            </a:pPr>
            <a:endParaRPr lang="en-GB" dirty="0" smtClean="0"/>
          </a:p>
          <a:p>
            <a:pPr eaLnBrk="1" hangingPunct="1">
              <a:lnSpc>
                <a:spcPct val="90000"/>
              </a:lnSpc>
            </a:pPr>
            <a:endParaRPr lang="en-GB" dirty="0" smtClean="0"/>
          </a:p>
        </p:txBody>
      </p:sp>
      <p:sp>
        <p:nvSpPr>
          <p:cNvPr id="18434" name="Rectangle 2"/>
          <p:cNvSpPr>
            <a:spLocks noGrp="1" noChangeArrowheads="1"/>
          </p:cNvSpPr>
          <p:nvPr>
            <p:ph type="title"/>
          </p:nvPr>
        </p:nvSpPr>
        <p:spPr>
          <a:xfrm>
            <a:off x="395536" y="692696"/>
            <a:ext cx="8229600" cy="1143000"/>
          </a:xfrm>
        </p:spPr>
        <p:txBody>
          <a:bodyPr>
            <a:normAutofit fontScale="90000"/>
          </a:bodyPr>
          <a:lstStyle/>
          <a:p>
            <a:r>
              <a:rPr lang="en-GB" sz="3100" b="1" u="sng" dirty="0" smtClean="0"/>
              <a:t>Social constructivism</a:t>
            </a:r>
            <a:br>
              <a:rPr lang="en-GB" sz="3100" b="1" u="sng" dirty="0" smtClean="0"/>
            </a:br>
            <a:r>
              <a:rPr lang="en-GB" sz="3100" dirty="0" smtClean="0">
                <a:solidFill>
                  <a:schemeClr val="accent3">
                    <a:lumMod val="50000"/>
                  </a:schemeClr>
                </a:solidFill>
              </a:rPr>
              <a:t>(‘</a:t>
            </a:r>
            <a:r>
              <a:rPr lang="en-GB" sz="3200" dirty="0" smtClean="0">
                <a:solidFill>
                  <a:schemeClr val="accent3">
                    <a:lumMod val="50000"/>
                  </a:schemeClr>
                </a:solidFill>
              </a:rPr>
              <a:t>Through </a:t>
            </a:r>
            <a:r>
              <a:rPr lang="en-GB" sz="3200" dirty="0">
                <a:solidFill>
                  <a:schemeClr val="accent3">
                    <a:lumMod val="50000"/>
                  </a:schemeClr>
                </a:solidFill>
              </a:rPr>
              <a:t>interaction with </a:t>
            </a:r>
            <a:r>
              <a:rPr lang="en-GB" sz="3200" dirty="0" smtClean="0">
                <a:solidFill>
                  <a:schemeClr val="accent3">
                    <a:lumMod val="50000"/>
                  </a:schemeClr>
                </a:solidFill>
              </a:rPr>
              <a:t>others’)</a:t>
            </a:r>
            <a:r>
              <a:rPr lang="en-GB" sz="3200" dirty="0"/>
              <a:t/>
            </a:r>
            <a:br>
              <a:rPr lang="en-GB" sz="3200" dirty="0"/>
            </a:br>
            <a:r>
              <a:rPr lang="en-GB" sz="3100" b="1" u="sng" dirty="0" smtClean="0"/>
              <a:t> </a:t>
            </a:r>
            <a:br>
              <a:rPr lang="en-GB" sz="3100" b="1" u="sng" dirty="0" smtClean="0"/>
            </a:br>
            <a:r>
              <a:rPr lang="en-GB" sz="3800" dirty="0" smtClean="0"/>
              <a:t/>
            </a:r>
            <a:br>
              <a:rPr lang="en-GB" sz="3800" dirty="0" smtClean="0"/>
            </a:br>
            <a:endParaRPr lang="en-GB" sz="3800" dirty="0" smtClean="0"/>
          </a:p>
        </p:txBody>
      </p:sp>
      <p:pic>
        <p:nvPicPr>
          <p:cNvPr id="4" name="Picture 1" descr="C:\Documents and Settings\edu-se1\My Documents\My Pictures\vyg15.jpg"/>
          <p:cNvPicPr>
            <a:picLocks noChangeAspect="1" noChangeArrowheads="1"/>
          </p:cNvPicPr>
          <p:nvPr/>
        </p:nvPicPr>
        <p:blipFill>
          <a:blip r:embed="rId3" cstate="print"/>
          <a:srcRect/>
          <a:stretch>
            <a:fillRect/>
          </a:stretch>
        </p:blipFill>
        <p:spPr bwMode="auto">
          <a:xfrm>
            <a:off x="7524328" y="116632"/>
            <a:ext cx="1505635" cy="1800200"/>
          </a:xfrm>
          <a:prstGeom prst="rect">
            <a:avLst/>
          </a:prstGeom>
          <a:noFill/>
        </p:spPr>
      </p:pic>
    </p:spTree>
    <p:extLst>
      <p:ext uri="{BB962C8B-B14F-4D97-AF65-F5344CB8AC3E}">
        <p14:creationId xmlns:p14="http://schemas.microsoft.com/office/powerpoint/2010/main" val="3140145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8435">
                                            <p:txEl>
                                              <p:pRg st="3" end="3"/>
                                            </p:txEl>
                                          </p:spTgt>
                                        </p:tgtEl>
                                        <p:attrNameLst>
                                          <p:attrName>style.visibility</p:attrName>
                                        </p:attrNameLst>
                                      </p:cBhvr>
                                      <p:to>
                                        <p:strVal val="visible"/>
                                      </p:to>
                                    </p:set>
                                    <p:anim calcmode="lin" valueType="num">
                                      <p:cBhvr additive="base">
                                        <p:cTn id="7" dur="500" fill="hold"/>
                                        <p:tgtEl>
                                          <p:spTgt spid="18435">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843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8435">
                                            <p:txEl>
                                              <p:pRg st="6" end="6"/>
                                            </p:txEl>
                                          </p:spTgt>
                                        </p:tgtEl>
                                        <p:attrNameLst>
                                          <p:attrName>style.visibility</p:attrName>
                                        </p:attrNameLst>
                                      </p:cBhvr>
                                      <p:to>
                                        <p:strVal val="visible"/>
                                      </p:to>
                                    </p:set>
                                    <p:anim calcmode="lin" valueType="num">
                                      <p:cBhvr additive="base">
                                        <p:cTn id="13" dur="500" fill="hold"/>
                                        <p:tgtEl>
                                          <p:spTgt spid="18435">
                                            <p:txEl>
                                              <p:pRg st="6" end="6"/>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8435">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8435">
                                            <p:txEl>
                                              <p:pRg st="9" end="9"/>
                                            </p:txEl>
                                          </p:spTgt>
                                        </p:tgtEl>
                                        <p:attrNameLst>
                                          <p:attrName>style.visibility</p:attrName>
                                        </p:attrNameLst>
                                      </p:cBhvr>
                                      <p:to>
                                        <p:strVal val="visible"/>
                                      </p:to>
                                    </p:set>
                                    <p:anim calcmode="lin" valueType="num">
                                      <p:cBhvr additive="base">
                                        <p:cTn id="19" dur="500" fill="hold"/>
                                        <p:tgtEl>
                                          <p:spTgt spid="18435">
                                            <p:txEl>
                                              <p:pRg st="9" end="9"/>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8435">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467544" y="-243408"/>
            <a:ext cx="8229600" cy="1143000"/>
          </a:xfrm>
        </p:spPr>
        <p:txBody>
          <a:bodyPr>
            <a:normAutofit/>
          </a:bodyPr>
          <a:lstStyle/>
          <a:p>
            <a:pPr eaLnBrk="1" hangingPunct="1">
              <a:defRPr/>
            </a:pPr>
            <a:r>
              <a:rPr lang="cy-GB" sz="2800" b="1" u="sng" dirty="0" smtClean="0"/>
              <a:t>Y Parth Datblygiad Procsimol (PDP/ZDP)</a:t>
            </a:r>
          </a:p>
        </p:txBody>
      </p:sp>
      <p:pic>
        <p:nvPicPr>
          <p:cNvPr id="24579" name="Picture 6" descr="zpd"/>
          <p:cNvPicPr>
            <a:picLocks noGrp="1" noChangeAspect="1" noChangeArrowheads="1"/>
          </p:cNvPicPr>
          <p:nvPr>
            <p:ph sz="half" idx="1"/>
          </p:nvPr>
        </p:nvPicPr>
        <p:blipFill>
          <a:blip r:embed="rId3" cstate="print">
            <a:extLst>
              <a:ext uri="{28A0092B-C50C-407E-A947-70E740481C1C}">
                <a14:useLocalDpi xmlns:a14="http://schemas.microsoft.com/office/drawing/2010/main" val="0"/>
              </a:ext>
            </a:extLst>
          </a:blip>
          <a:srcRect/>
          <a:stretch>
            <a:fillRect/>
          </a:stretch>
        </p:blipFill>
        <p:spPr>
          <a:xfrm>
            <a:off x="2699792" y="764704"/>
            <a:ext cx="3529013" cy="2036763"/>
          </a:xfrm>
          <a:noFill/>
          <a:extLst>
            <a:ext uri="{909E8E84-426E-40DD-AFC4-6F175D3DCCD1}">
              <a14:hiddenFill xmlns:a14="http://schemas.microsoft.com/office/drawing/2010/main">
                <a:solidFill>
                  <a:srgbClr val="FFFFFF"/>
                </a:solidFill>
              </a14:hiddenFill>
            </a:ext>
          </a:extLst>
        </p:spPr>
      </p:pic>
      <p:sp>
        <p:nvSpPr>
          <p:cNvPr id="5124" name="Rectangle 3"/>
          <p:cNvSpPr>
            <a:spLocks noGrp="1" noChangeArrowheads="1"/>
          </p:cNvSpPr>
          <p:nvPr>
            <p:ph type="body" sz="half" idx="2"/>
          </p:nvPr>
        </p:nvSpPr>
        <p:spPr>
          <a:xfrm>
            <a:off x="107504" y="2852936"/>
            <a:ext cx="8785225" cy="2952328"/>
          </a:xfrm>
        </p:spPr>
        <p:txBody>
          <a:bodyPr>
            <a:normAutofit fontScale="92500" lnSpcReduction="20000"/>
          </a:bodyPr>
          <a:lstStyle/>
          <a:p>
            <a:pPr eaLnBrk="1" hangingPunct="1">
              <a:defRPr/>
            </a:pPr>
            <a:r>
              <a:rPr lang="cy-GB" sz="2800" dirty="0" smtClean="0"/>
              <a:t>Dyma’r bwlch rhwng yr hyn y gall plentyn ei wneud ar ei ben ei hun a’r hyn sy’n bosib iddo ei wneud gyda chymorth.</a:t>
            </a:r>
          </a:p>
          <a:p>
            <a:pPr eaLnBrk="1" hangingPunct="1">
              <a:defRPr/>
            </a:pPr>
            <a:r>
              <a:rPr lang="cy-GB" sz="2800" dirty="0" smtClean="0"/>
              <a:t>Ni all plentyn gymryd y cam nesaf yn ei ddatblygiad heblaw ei fod yn cael ei gynorthwyo drwy’r PDP. </a:t>
            </a:r>
          </a:p>
          <a:p>
            <a:pPr eaLnBrk="1" hangingPunct="1">
              <a:defRPr/>
            </a:pPr>
            <a:r>
              <a:rPr lang="cy-GB" sz="2800" dirty="0" smtClean="0"/>
              <a:t>Gelwir y gefnogaeth yma yn </a:t>
            </a:r>
            <a:r>
              <a:rPr lang="cy-GB" sz="2800" b="1" dirty="0" smtClean="0"/>
              <a:t>sgaffaldio</a:t>
            </a:r>
            <a:r>
              <a:rPr lang="cy-GB" sz="2800" dirty="0" smtClean="0"/>
              <a:t>, a chaiff ei ystyried yn rôl allweddol oedolion/athrawon. </a:t>
            </a:r>
          </a:p>
        </p:txBody>
      </p:sp>
    </p:spTree>
    <p:extLst>
      <p:ext uri="{BB962C8B-B14F-4D97-AF65-F5344CB8AC3E}">
        <p14:creationId xmlns:p14="http://schemas.microsoft.com/office/powerpoint/2010/main" val="76470764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124">
                                            <p:txEl>
                                              <p:pRg st="1" end="1"/>
                                            </p:txEl>
                                          </p:spTgt>
                                        </p:tgtEl>
                                        <p:attrNameLst>
                                          <p:attrName>style.visibility</p:attrName>
                                        </p:attrNameLst>
                                      </p:cBhvr>
                                      <p:to>
                                        <p:strVal val="visible"/>
                                      </p:to>
                                    </p:set>
                                    <p:anim calcmode="lin" valueType="num">
                                      <p:cBhvr additive="base">
                                        <p:cTn id="7" dur="500" fill="hold"/>
                                        <p:tgtEl>
                                          <p:spTgt spid="512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12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124">
                                            <p:txEl>
                                              <p:pRg st="2" end="2"/>
                                            </p:txEl>
                                          </p:spTgt>
                                        </p:tgtEl>
                                        <p:attrNameLst>
                                          <p:attrName>style.visibility</p:attrName>
                                        </p:attrNameLst>
                                      </p:cBhvr>
                                      <p:to>
                                        <p:strVal val="visible"/>
                                      </p:to>
                                    </p:set>
                                    <p:anim calcmode="lin" valueType="num">
                                      <p:cBhvr additive="base">
                                        <p:cTn id="13" dur="500" fill="hold"/>
                                        <p:tgtEl>
                                          <p:spTgt spid="512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12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467544" y="-243408"/>
            <a:ext cx="8229600" cy="1143000"/>
          </a:xfrm>
        </p:spPr>
        <p:txBody>
          <a:bodyPr>
            <a:normAutofit/>
          </a:bodyPr>
          <a:lstStyle/>
          <a:p>
            <a:pPr eaLnBrk="1" hangingPunct="1">
              <a:defRPr/>
            </a:pPr>
            <a:r>
              <a:rPr lang="en-GB" sz="2800" b="1" u="sng" dirty="0" smtClean="0"/>
              <a:t>Zone of Proximal Development (ZPD)</a:t>
            </a:r>
          </a:p>
        </p:txBody>
      </p:sp>
      <p:pic>
        <p:nvPicPr>
          <p:cNvPr id="24579" name="Picture 6" descr="zpd"/>
          <p:cNvPicPr>
            <a:picLocks noGrp="1" noChangeAspect="1" noChangeArrowheads="1"/>
          </p:cNvPicPr>
          <p:nvPr>
            <p:ph sz="half" idx="1"/>
          </p:nvPr>
        </p:nvPicPr>
        <p:blipFill>
          <a:blip r:embed="rId3" cstate="print">
            <a:extLst>
              <a:ext uri="{28A0092B-C50C-407E-A947-70E740481C1C}">
                <a14:useLocalDpi xmlns:a14="http://schemas.microsoft.com/office/drawing/2010/main" val="0"/>
              </a:ext>
            </a:extLst>
          </a:blip>
          <a:srcRect/>
          <a:stretch>
            <a:fillRect/>
          </a:stretch>
        </p:blipFill>
        <p:spPr>
          <a:xfrm>
            <a:off x="2699792" y="692696"/>
            <a:ext cx="3529013" cy="2036763"/>
          </a:xfrm>
          <a:noFill/>
          <a:extLst>
            <a:ext uri="{909E8E84-426E-40DD-AFC4-6F175D3DCCD1}">
              <a14:hiddenFill xmlns:a14="http://schemas.microsoft.com/office/drawing/2010/main">
                <a:solidFill>
                  <a:srgbClr val="FFFFFF"/>
                </a:solidFill>
              </a14:hiddenFill>
            </a:ext>
          </a:extLst>
        </p:spPr>
      </p:pic>
      <p:sp>
        <p:nvSpPr>
          <p:cNvPr id="5124" name="Rectangle 3"/>
          <p:cNvSpPr>
            <a:spLocks noGrp="1" noChangeArrowheads="1"/>
          </p:cNvSpPr>
          <p:nvPr>
            <p:ph type="body" sz="half" idx="2"/>
          </p:nvPr>
        </p:nvSpPr>
        <p:spPr>
          <a:xfrm>
            <a:off x="107504" y="2852936"/>
            <a:ext cx="8785225" cy="3384376"/>
          </a:xfrm>
        </p:spPr>
        <p:txBody>
          <a:bodyPr>
            <a:normAutofit fontScale="85000" lnSpcReduction="10000"/>
          </a:bodyPr>
          <a:lstStyle/>
          <a:p>
            <a:pPr eaLnBrk="1" hangingPunct="1">
              <a:defRPr/>
            </a:pPr>
            <a:r>
              <a:rPr lang="en-GB" sz="2800" dirty="0" smtClean="0"/>
              <a:t>The gap between what a child can do on their own and what a child can do with support</a:t>
            </a:r>
          </a:p>
          <a:p>
            <a:pPr eaLnBrk="1" hangingPunct="1">
              <a:defRPr/>
            </a:pPr>
            <a:endParaRPr lang="en-GB" sz="2800" dirty="0" smtClean="0"/>
          </a:p>
          <a:p>
            <a:pPr eaLnBrk="1" hangingPunct="1">
              <a:defRPr/>
            </a:pPr>
            <a:r>
              <a:rPr lang="en-GB" sz="2800" dirty="0" smtClean="0"/>
              <a:t>The child will not be able to take the next step in their development unless they are supported in the ZPD</a:t>
            </a:r>
          </a:p>
          <a:p>
            <a:pPr eaLnBrk="1" hangingPunct="1">
              <a:defRPr/>
            </a:pPr>
            <a:endParaRPr lang="en-GB" sz="2800" dirty="0" smtClean="0"/>
          </a:p>
          <a:p>
            <a:pPr eaLnBrk="1" hangingPunct="1">
              <a:defRPr/>
            </a:pPr>
            <a:r>
              <a:rPr lang="en-GB" sz="2800" dirty="0" smtClean="0"/>
              <a:t>This support is sometimes known as </a:t>
            </a:r>
            <a:r>
              <a:rPr lang="en-GB" sz="2800" b="1" dirty="0" smtClean="0"/>
              <a:t>scaffolding</a:t>
            </a:r>
            <a:r>
              <a:rPr lang="en-GB" sz="2800" dirty="0" smtClean="0"/>
              <a:t> (see also Bruner) and is seen as the main role of adults/teachers.</a:t>
            </a:r>
          </a:p>
        </p:txBody>
      </p:sp>
      <p:sp>
        <p:nvSpPr>
          <p:cNvPr id="2" name="TextBox 1"/>
          <p:cNvSpPr txBox="1"/>
          <p:nvPr/>
        </p:nvSpPr>
        <p:spPr>
          <a:xfrm>
            <a:off x="467544" y="6309320"/>
            <a:ext cx="8280920" cy="461665"/>
          </a:xfrm>
          <a:prstGeom prst="rect">
            <a:avLst/>
          </a:prstGeom>
          <a:noFill/>
        </p:spPr>
        <p:txBody>
          <a:bodyPr wrap="square" rtlCol="0">
            <a:spAutoFit/>
          </a:bodyPr>
          <a:lstStyle/>
          <a:p>
            <a:r>
              <a:rPr lang="en-GB" sz="2400" dirty="0" smtClean="0">
                <a:solidFill>
                  <a:schemeClr val="tx2"/>
                </a:solidFill>
              </a:rPr>
              <a:t>What might this ‘scaffolding’ be in a classroom situation?</a:t>
            </a:r>
            <a:endParaRPr lang="en-GB" sz="2400" dirty="0">
              <a:solidFill>
                <a:schemeClr val="tx2"/>
              </a:solidFill>
            </a:endParaRPr>
          </a:p>
        </p:txBody>
      </p:sp>
    </p:spTree>
    <p:extLst>
      <p:ext uri="{BB962C8B-B14F-4D97-AF65-F5344CB8AC3E}">
        <p14:creationId xmlns:p14="http://schemas.microsoft.com/office/powerpoint/2010/main" val="76470764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124">
                                            <p:txEl>
                                              <p:pRg st="2" end="2"/>
                                            </p:txEl>
                                          </p:spTgt>
                                        </p:tgtEl>
                                        <p:attrNameLst>
                                          <p:attrName>style.visibility</p:attrName>
                                        </p:attrNameLst>
                                      </p:cBhvr>
                                      <p:to>
                                        <p:strVal val="visible"/>
                                      </p:to>
                                    </p:set>
                                    <p:anim calcmode="lin" valueType="num">
                                      <p:cBhvr additive="base">
                                        <p:cTn id="7" dur="500" fill="hold"/>
                                        <p:tgtEl>
                                          <p:spTgt spid="5124">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12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124">
                                            <p:txEl>
                                              <p:pRg st="4" end="4"/>
                                            </p:txEl>
                                          </p:spTgt>
                                        </p:tgtEl>
                                        <p:attrNameLst>
                                          <p:attrName>style.visibility</p:attrName>
                                        </p:attrNameLst>
                                      </p:cBhvr>
                                      <p:to>
                                        <p:strVal val="visible"/>
                                      </p:to>
                                    </p:set>
                                    <p:anim calcmode="lin" valueType="num">
                                      <p:cBhvr additive="base">
                                        <p:cTn id="13" dur="500" fill="hold"/>
                                        <p:tgtEl>
                                          <p:spTgt spid="5124">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12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95536" y="863127"/>
            <a:ext cx="5548064" cy="1143000"/>
          </a:xfrm>
        </p:spPr>
        <p:txBody>
          <a:bodyPr>
            <a:noAutofit/>
          </a:bodyPr>
          <a:lstStyle/>
          <a:p>
            <a:pPr eaLnBrk="1" hangingPunct="1">
              <a:defRPr/>
            </a:pPr>
            <a:r>
              <a:rPr lang="cy-GB" sz="3600" b="1" dirty="0" smtClean="0"/>
              <a:t>Damcaniaeth Datblygiad Gwybyddol  - Bruner</a:t>
            </a:r>
            <a:r>
              <a:rPr lang="en-GB" sz="3600" b="1" dirty="0" smtClean="0"/>
              <a:t/>
            </a:r>
            <a:br>
              <a:rPr lang="en-GB" sz="3600" b="1" dirty="0" smtClean="0"/>
            </a:br>
            <a:endParaRPr lang="en-GB" sz="3600" b="1" dirty="0" smtClean="0"/>
          </a:p>
        </p:txBody>
      </p:sp>
      <p:sp>
        <p:nvSpPr>
          <p:cNvPr id="8194" name="Content Placeholder 1"/>
          <p:cNvSpPr>
            <a:spLocks noGrp="1"/>
          </p:cNvSpPr>
          <p:nvPr>
            <p:ph sz="quarter" idx="4294967295"/>
          </p:nvPr>
        </p:nvSpPr>
        <p:spPr>
          <a:xfrm>
            <a:off x="304800" y="2362200"/>
            <a:ext cx="8351837" cy="3960986"/>
          </a:xfrm>
          <a:prstGeom prst="rect">
            <a:avLst/>
          </a:prstGeom>
        </p:spPr>
        <p:txBody>
          <a:bodyPr>
            <a:normAutofit fontScale="77500" lnSpcReduction="20000"/>
          </a:bodyPr>
          <a:lstStyle/>
          <a:p>
            <a:pPr eaLnBrk="1" hangingPunct="1">
              <a:buFont typeface="Wingdings" pitchFamily="2" charset="2"/>
              <a:buNone/>
              <a:defRPr/>
            </a:pPr>
            <a:endParaRPr lang="en-GB" dirty="0" smtClean="0"/>
          </a:p>
          <a:p>
            <a:pPr eaLnBrk="1" hangingPunct="1">
              <a:defRPr/>
            </a:pPr>
            <a:r>
              <a:rPr lang="cy-GB" dirty="0" smtClean="0"/>
              <a:t>Gwnaeth ddiddordeb Bruner yn y broses sy’n galluogi plant i ffurfio cysyniadau ei arwain at ddatblygu syniadau Piaget a Vygotsky ymhellach.</a:t>
            </a:r>
          </a:p>
          <a:p>
            <a:pPr eaLnBrk="1" hangingPunct="1">
              <a:defRPr/>
            </a:pPr>
            <a:endParaRPr lang="cy-GB" dirty="0" smtClean="0">
              <a:effectLst/>
            </a:endParaRPr>
          </a:p>
          <a:p>
            <a:pPr eaLnBrk="1" hangingPunct="1">
              <a:defRPr/>
            </a:pPr>
            <a:r>
              <a:rPr lang="cy-GB" dirty="0" smtClean="0"/>
              <a:t>Credai bod dysgu yn cael ei gychwyn a’i gyfoethogi gan ‘unigolyn arall sy’n fwy gwybodus’ drwy sgaffaldio e.e. arwain, annog, trafod, holi a darparu deunyddiau ar gyfer ysgogi.</a:t>
            </a:r>
          </a:p>
          <a:p>
            <a:pPr marL="0" indent="0" eaLnBrk="1" hangingPunct="1">
              <a:buNone/>
              <a:defRPr/>
            </a:pPr>
            <a:endParaRPr lang="cy-GB" dirty="0" smtClean="0">
              <a:effectLst/>
            </a:endParaRPr>
          </a:p>
          <a:p>
            <a:pPr marL="0" indent="0" algn="r" eaLnBrk="1" hangingPunct="1">
              <a:buNone/>
              <a:defRPr/>
            </a:pPr>
            <a:r>
              <a:rPr lang="cy-GB" dirty="0" smtClean="0">
                <a:solidFill>
                  <a:srgbClr val="7030A0"/>
                </a:solidFill>
                <a:effectLst/>
              </a:rPr>
              <a:t>Gweler </a:t>
            </a:r>
            <a:r>
              <a:rPr lang="cy-GB" i="1" dirty="0" smtClean="0">
                <a:solidFill>
                  <a:srgbClr val="7030A0"/>
                </a:solidFill>
                <a:effectLst/>
              </a:rPr>
              <a:t>Bandura</a:t>
            </a:r>
            <a:r>
              <a:rPr lang="cy-GB" dirty="0" smtClean="0">
                <a:solidFill>
                  <a:srgbClr val="7030A0"/>
                </a:solidFill>
                <a:effectLst/>
              </a:rPr>
              <a:t> a ‘damcaniaeth dysgu cymdeithasol’ am bersbectif cysylltiedig, gan gynnwys y rôl mae dynwared yn chwarae yn y broses ddysgu. </a:t>
            </a:r>
          </a:p>
        </p:txBody>
      </p:sp>
      <p:pic>
        <p:nvPicPr>
          <p:cNvPr id="2867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60232" y="188640"/>
            <a:ext cx="2232843" cy="17010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7" name="TextBox 4"/>
          <p:cNvSpPr txBox="1">
            <a:spLocks noChangeArrowheads="1"/>
          </p:cNvSpPr>
          <p:nvPr/>
        </p:nvSpPr>
        <p:spPr bwMode="auto">
          <a:xfrm>
            <a:off x="5334000" y="0"/>
            <a:ext cx="220186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folHlink"/>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hlink"/>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r>
              <a:rPr lang="cy-GB" altLang="en-US" sz="1800" b="1" dirty="0"/>
              <a:t>Jerome Bruner </a:t>
            </a:r>
          </a:p>
          <a:p>
            <a:pPr eaLnBrk="1" hangingPunct="1">
              <a:spcBef>
                <a:spcPct val="0"/>
              </a:spcBef>
              <a:buClrTx/>
              <a:buSzTx/>
              <a:buFontTx/>
              <a:buNone/>
            </a:pPr>
            <a:r>
              <a:rPr lang="cy-GB" altLang="en-US" sz="1800" b="1" dirty="0" smtClean="0"/>
              <a:t>(ganed yn 1915</a:t>
            </a:r>
            <a:r>
              <a:rPr lang="cy-GB" altLang="en-US" sz="1800" b="1" dirty="0"/>
              <a:t>)</a:t>
            </a:r>
            <a:endParaRPr lang="en-US" altLang="en-US" sz="1800" b="1" dirty="0"/>
          </a:p>
        </p:txBody>
      </p:sp>
    </p:spTree>
    <p:extLst>
      <p:ext uri="{BB962C8B-B14F-4D97-AF65-F5344CB8AC3E}">
        <p14:creationId xmlns:p14="http://schemas.microsoft.com/office/powerpoint/2010/main" val="843283372"/>
      </p:ext>
    </p:extLst>
  </p:cSld>
  <p:clrMapOvr>
    <a:masterClrMapping/>
  </p:clrMapOvr>
  <p:transition spd="slow">
    <p:push dir="u"/>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Content Placeholder 1"/>
          <p:cNvSpPr>
            <a:spLocks noGrp="1"/>
          </p:cNvSpPr>
          <p:nvPr>
            <p:ph idx="1"/>
          </p:nvPr>
        </p:nvSpPr>
        <p:spPr>
          <a:xfrm>
            <a:off x="323528" y="2564904"/>
            <a:ext cx="8351837" cy="3960986"/>
          </a:xfrm>
        </p:spPr>
        <p:txBody>
          <a:bodyPr>
            <a:normAutofit fontScale="77500" lnSpcReduction="20000"/>
          </a:bodyPr>
          <a:lstStyle/>
          <a:p>
            <a:pPr eaLnBrk="1" hangingPunct="1">
              <a:buFont typeface="Wingdings" pitchFamily="2" charset="2"/>
              <a:buNone/>
              <a:defRPr/>
            </a:pPr>
            <a:endParaRPr lang="en-GB" dirty="0" smtClean="0"/>
          </a:p>
          <a:p>
            <a:pPr eaLnBrk="1" hangingPunct="1">
              <a:defRPr/>
            </a:pPr>
            <a:r>
              <a:rPr lang="en-US" dirty="0" smtClean="0"/>
              <a:t>Bruner's interest in the process of how children form concepts led him to extend Piaget and Vygotsky's thinking.</a:t>
            </a:r>
          </a:p>
          <a:p>
            <a:pPr eaLnBrk="1" hangingPunct="1">
              <a:defRPr/>
            </a:pPr>
            <a:endParaRPr lang="en-US" dirty="0" smtClean="0">
              <a:effectLst/>
            </a:endParaRPr>
          </a:p>
          <a:p>
            <a:pPr eaLnBrk="1" hangingPunct="1">
              <a:defRPr/>
            </a:pPr>
            <a:r>
              <a:rPr lang="en-US" dirty="0" smtClean="0"/>
              <a:t>He believed that learning is initiated and enhanced by a ‘more knowledgeable other’ through scaffolding e.g. guiding, prompting, discussing, questioning and providing stimulus materials</a:t>
            </a:r>
          </a:p>
          <a:p>
            <a:pPr marL="0" indent="0" eaLnBrk="1" hangingPunct="1">
              <a:buNone/>
              <a:defRPr/>
            </a:pPr>
            <a:endParaRPr lang="en-US" dirty="0" smtClean="0">
              <a:effectLst/>
            </a:endParaRPr>
          </a:p>
          <a:p>
            <a:pPr marL="0" indent="0" eaLnBrk="1" hangingPunct="1">
              <a:buNone/>
              <a:defRPr/>
            </a:pPr>
            <a:r>
              <a:rPr lang="en-US" dirty="0" smtClean="0">
                <a:solidFill>
                  <a:srgbClr val="7030A0"/>
                </a:solidFill>
                <a:effectLst/>
              </a:rPr>
              <a:t>See </a:t>
            </a:r>
            <a:r>
              <a:rPr lang="en-US" i="1" dirty="0" smtClean="0">
                <a:solidFill>
                  <a:srgbClr val="7030A0"/>
                </a:solidFill>
                <a:effectLst/>
              </a:rPr>
              <a:t>Bandura</a:t>
            </a:r>
            <a:r>
              <a:rPr lang="en-US" dirty="0" smtClean="0">
                <a:solidFill>
                  <a:srgbClr val="7030A0"/>
                </a:solidFill>
                <a:effectLst/>
              </a:rPr>
              <a:t> and ‘social learning theory’ for a linked perspective on this - including the role of imitation in learning</a:t>
            </a:r>
            <a:endParaRPr lang="en-GB" dirty="0" smtClean="0">
              <a:solidFill>
                <a:srgbClr val="7030A0"/>
              </a:solidFill>
              <a:effectLst/>
            </a:endParaRPr>
          </a:p>
        </p:txBody>
      </p:sp>
      <p:sp>
        <p:nvSpPr>
          <p:cNvPr id="3" name="Title 2"/>
          <p:cNvSpPr>
            <a:spLocks noGrp="1"/>
          </p:cNvSpPr>
          <p:nvPr>
            <p:ph type="title"/>
          </p:nvPr>
        </p:nvSpPr>
        <p:spPr>
          <a:xfrm>
            <a:off x="395536" y="863127"/>
            <a:ext cx="3973165" cy="1143000"/>
          </a:xfrm>
        </p:spPr>
        <p:txBody>
          <a:bodyPr>
            <a:noAutofit/>
          </a:bodyPr>
          <a:lstStyle/>
          <a:p>
            <a:pPr eaLnBrk="1" hangingPunct="1">
              <a:defRPr/>
            </a:pPr>
            <a:r>
              <a:rPr lang="en-GB" sz="3600" b="1" dirty="0" smtClean="0"/>
              <a:t>Bruner’s theory of Cognitive Development</a:t>
            </a:r>
            <a:br>
              <a:rPr lang="en-GB" sz="3600" b="1" dirty="0" smtClean="0"/>
            </a:br>
            <a:endParaRPr lang="en-GB" sz="3600" b="1" dirty="0" smtClean="0"/>
          </a:p>
        </p:txBody>
      </p:sp>
      <p:pic>
        <p:nvPicPr>
          <p:cNvPr id="2867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60232" y="188640"/>
            <a:ext cx="2232843" cy="17010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7" name="TextBox 4"/>
          <p:cNvSpPr txBox="1">
            <a:spLocks noChangeArrowheads="1"/>
          </p:cNvSpPr>
          <p:nvPr/>
        </p:nvSpPr>
        <p:spPr bwMode="auto">
          <a:xfrm>
            <a:off x="6691213" y="1988840"/>
            <a:ext cx="220186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folHlink"/>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hlink"/>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r>
              <a:rPr lang="cy-GB" altLang="en-US" sz="1800" dirty="0"/>
              <a:t>Jerome Bruner </a:t>
            </a:r>
          </a:p>
          <a:p>
            <a:pPr eaLnBrk="1" hangingPunct="1">
              <a:spcBef>
                <a:spcPct val="0"/>
              </a:spcBef>
              <a:buClrTx/>
              <a:buSzTx/>
              <a:buFontTx/>
              <a:buNone/>
            </a:pPr>
            <a:r>
              <a:rPr lang="cy-GB" altLang="en-US" sz="1800" dirty="0"/>
              <a:t>(born 1915)</a:t>
            </a:r>
            <a:endParaRPr lang="en-US" altLang="en-US" sz="1800" dirty="0"/>
          </a:p>
        </p:txBody>
      </p:sp>
    </p:spTree>
    <p:extLst>
      <p:ext uri="{BB962C8B-B14F-4D97-AF65-F5344CB8AC3E}">
        <p14:creationId xmlns:p14="http://schemas.microsoft.com/office/powerpoint/2010/main" val="843283372"/>
      </p:ext>
    </p:extLst>
  </p:cSld>
  <p:clrMapOvr>
    <a:masterClrMapping/>
  </p:clrMapOvr>
  <p:transition spd="slow">
    <p:push dir="u"/>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95800" y="1481328"/>
            <a:ext cx="4191000" cy="4525963"/>
          </a:xfrm>
        </p:spPr>
        <p:txBody>
          <a:bodyPr>
            <a:normAutofit fontScale="92500" lnSpcReduction="10000"/>
          </a:bodyPr>
          <a:lstStyle/>
          <a:p>
            <a:r>
              <a:rPr lang="en-GB" dirty="0" smtClean="0"/>
              <a:t>Learners actively involved in learning process.</a:t>
            </a:r>
          </a:p>
          <a:p>
            <a:r>
              <a:rPr lang="en-GB" dirty="0" smtClean="0"/>
              <a:t>Not a passive recipient.</a:t>
            </a:r>
          </a:p>
          <a:p>
            <a:r>
              <a:rPr lang="en-GB" dirty="0" smtClean="0"/>
              <a:t>Teacher facilitates learning.</a:t>
            </a:r>
          </a:p>
          <a:p>
            <a:r>
              <a:rPr lang="en-GB" dirty="0" smtClean="0"/>
              <a:t>Learners explore ideas.</a:t>
            </a:r>
          </a:p>
          <a:p>
            <a:endParaRPr lang="en-GB" dirty="0"/>
          </a:p>
          <a:p>
            <a:r>
              <a:rPr lang="en-GB" dirty="0" smtClean="0"/>
              <a:t>Mayer (2004):learners may be behaviourally active but not ‘cognitively active’.</a:t>
            </a:r>
            <a:endParaRPr lang="en-GB" dirty="0"/>
          </a:p>
        </p:txBody>
      </p:sp>
      <p:sp>
        <p:nvSpPr>
          <p:cNvPr id="2" name="Title 1"/>
          <p:cNvSpPr>
            <a:spLocks noGrp="1"/>
          </p:cNvSpPr>
          <p:nvPr>
            <p:ph type="title"/>
          </p:nvPr>
        </p:nvSpPr>
        <p:spPr/>
        <p:txBody>
          <a:bodyPr>
            <a:normAutofit fontScale="90000"/>
          </a:bodyPr>
          <a:lstStyle/>
          <a:p>
            <a:r>
              <a:rPr lang="en-GB" dirty="0" smtClean="0">
                <a:solidFill>
                  <a:schemeClr val="accent1">
                    <a:lumMod val="60000"/>
                    <a:lumOff val="40000"/>
                  </a:schemeClr>
                </a:solidFill>
              </a:rPr>
              <a:t>Y model </a:t>
            </a:r>
            <a:r>
              <a:rPr lang="en-GB" dirty="0" err="1" smtClean="0">
                <a:solidFill>
                  <a:schemeClr val="accent1">
                    <a:lumMod val="60000"/>
                    <a:lumOff val="40000"/>
                  </a:schemeClr>
                </a:solidFill>
              </a:rPr>
              <a:t>lluniadaethol</a:t>
            </a:r>
            <a:r>
              <a:rPr lang="en-GB" dirty="0" smtClean="0"/>
              <a:t/>
            </a:r>
            <a:br>
              <a:rPr lang="en-GB" dirty="0" smtClean="0"/>
            </a:br>
            <a:r>
              <a:rPr lang="en-GB" dirty="0" smtClean="0"/>
              <a:t>	    The constructivist paradigm</a:t>
            </a:r>
            <a:endParaRPr lang="en-GB" dirty="0"/>
          </a:p>
        </p:txBody>
      </p:sp>
      <p:sp>
        <p:nvSpPr>
          <p:cNvPr id="4" name="Content Placeholder 2"/>
          <p:cNvSpPr txBox="1">
            <a:spLocks/>
          </p:cNvSpPr>
          <p:nvPr/>
        </p:nvSpPr>
        <p:spPr>
          <a:xfrm>
            <a:off x="228600" y="1600200"/>
            <a:ext cx="4191000" cy="4525963"/>
          </a:xfrm>
          <a:prstGeom prst="rect">
            <a:avLst/>
          </a:prstGeom>
        </p:spPr>
        <p:txBody>
          <a:bodyPr vert="horz">
            <a:normAutofit fontScale="85000" lnSpcReduction="20000"/>
          </a:bodyPr>
          <a:lstStyle/>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GB" sz="2700" dirty="0" err="1" smtClean="0">
                <a:solidFill>
                  <a:schemeClr val="bg2">
                    <a:lumMod val="50000"/>
                  </a:schemeClr>
                </a:solidFill>
              </a:rPr>
              <a:t>Dysgwyr</a:t>
            </a:r>
            <a:r>
              <a:rPr lang="en-GB" sz="2700" dirty="0" smtClean="0">
                <a:solidFill>
                  <a:schemeClr val="bg2">
                    <a:lumMod val="50000"/>
                  </a:schemeClr>
                </a:solidFill>
              </a:rPr>
              <a:t> </a:t>
            </a:r>
            <a:r>
              <a:rPr lang="en-GB" sz="2700" dirty="0" err="1" smtClean="0">
                <a:solidFill>
                  <a:schemeClr val="bg2">
                    <a:lumMod val="50000"/>
                  </a:schemeClr>
                </a:solidFill>
              </a:rPr>
              <a:t>yn</a:t>
            </a:r>
            <a:r>
              <a:rPr lang="en-GB" sz="2700" dirty="0" smtClean="0">
                <a:solidFill>
                  <a:schemeClr val="bg2">
                    <a:lumMod val="50000"/>
                  </a:schemeClr>
                </a:solidFill>
              </a:rPr>
              <a:t> </a:t>
            </a:r>
            <a:r>
              <a:rPr lang="en-GB" sz="2700" dirty="0" err="1" smtClean="0">
                <a:solidFill>
                  <a:schemeClr val="bg2">
                    <a:lumMod val="50000"/>
                  </a:schemeClr>
                </a:solidFill>
              </a:rPr>
              <a:t>weithredol</a:t>
            </a:r>
            <a:r>
              <a:rPr lang="en-GB" sz="2700" dirty="0" smtClean="0">
                <a:solidFill>
                  <a:schemeClr val="bg2">
                    <a:lumMod val="50000"/>
                  </a:schemeClr>
                </a:solidFill>
              </a:rPr>
              <a:t> </a:t>
            </a:r>
            <a:r>
              <a:rPr lang="en-GB" sz="2700" dirty="0" err="1" smtClean="0">
                <a:solidFill>
                  <a:schemeClr val="bg2">
                    <a:lumMod val="50000"/>
                  </a:schemeClr>
                </a:solidFill>
              </a:rPr>
              <a:t>yn</a:t>
            </a:r>
            <a:r>
              <a:rPr lang="en-GB" sz="2700" dirty="0" smtClean="0">
                <a:solidFill>
                  <a:schemeClr val="bg2">
                    <a:lumMod val="50000"/>
                  </a:schemeClr>
                </a:solidFill>
              </a:rPr>
              <a:t> y broses o </a:t>
            </a:r>
            <a:r>
              <a:rPr lang="en-GB" sz="2700" dirty="0" err="1" smtClean="0">
                <a:solidFill>
                  <a:schemeClr val="bg2">
                    <a:lumMod val="50000"/>
                  </a:schemeClr>
                </a:solidFill>
              </a:rPr>
              <a:t>ddysgu</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GB" sz="2700" dirty="0" err="1" smtClean="0">
                <a:solidFill>
                  <a:schemeClr val="bg2">
                    <a:lumMod val="50000"/>
                  </a:schemeClr>
                </a:solidFill>
              </a:rPr>
              <a:t>Nid</a:t>
            </a:r>
            <a:r>
              <a:rPr lang="en-GB" sz="2700" dirty="0" smtClean="0">
                <a:solidFill>
                  <a:schemeClr val="bg2">
                    <a:lumMod val="50000"/>
                  </a:schemeClr>
                </a:solidFill>
              </a:rPr>
              <a:t> </a:t>
            </a:r>
            <a:r>
              <a:rPr lang="en-GB" sz="2700" dirty="0" err="1" smtClean="0">
                <a:solidFill>
                  <a:schemeClr val="bg2">
                    <a:lumMod val="50000"/>
                  </a:schemeClr>
                </a:solidFill>
              </a:rPr>
              <a:t>yn</a:t>
            </a:r>
            <a:r>
              <a:rPr lang="en-GB" sz="2700" dirty="0" smtClean="0">
                <a:solidFill>
                  <a:schemeClr val="bg2">
                    <a:lumMod val="50000"/>
                  </a:schemeClr>
                </a:solidFill>
              </a:rPr>
              <a:t> </a:t>
            </a:r>
            <a:r>
              <a:rPr lang="en-GB" sz="2700" dirty="0" err="1" smtClean="0">
                <a:solidFill>
                  <a:schemeClr val="bg2">
                    <a:lumMod val="50000"/>
                  </a:schemeClr>
                </a:solidFill>
              </a:rPr>
              <a:t>dderbynnydd</a:t>
            </a:r>
            <a:r>
              <a:rPr lang="en-GB" sz="2700" dirty="0" smtClean="0">
                <a:solidFill>
                  <a:schemeClr val="bg2">
                    <a:lumMod val="50000"/>
                  </a:schemeClr>
                </a:solidFill>
              </a:rPr>
              <a:t> </a:t>
            </a:r>
            <a:r>
              <a:rPr lang="en-GB" sz="2700" dirty="0" err="1" smtClean="0">
                <a:solidFill>
                  <a:schemeClr val="bg2">
                    <a:lumMod val="50000"/>
                  </a:schemeClr>
                </a:solidFill>
              </a:rPr>
              <a:t>goddefol</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GB" sz="2700" dirty="0" smtClean="0">
                <a:solidFill>
                  <a:schemeClr val="bg2">
                    <a:lumMod val="50000"/>
                  </a:schemeClr>
                </a:solidFill>
              </a:rPr>
              <a:t>Yr </a:t>
            </a:r>
            <a:r>
              <a:rPr lang="en-GB" sz="2700" dirty="0" err="1" smtClean="0">
                <a:solidFill>
                  <a:schemeClr val="bg2">
                    <a:lumMod val="50000"/>
                  </a:schemeClr>
                </a:solidFill>
              </a:rPr>
              <a:t>athro</a:t>
            </a:r>
            <a:r>
              <a:rPr lang="en-GB" sz="2700" dirty="0" smtClean="0">
                <a:solidFill>
                  <a:schemeClr val="bg2">
                    <a:lumMod val="50000"/>
                  </a:schemeClr>
                </a:solidFill>
              </a:rPr>
              <a:t> </a:t>
            </a:r>
            <a:r>
              <a:rPr lang="en-GB" sz="2700" dirty="0" err="1" smtClean="0">
                <a:solidFill>
                  <a:schemeClr val="bg2">
                    <a:lumMod val="50000"/>
                  </a:schemeClr>
                </a:solidFill>
              </a:rPr>
              <a:t>yn</a:t>
            </a:r>
            <a:r>
              <a:rPr lang="en-GB" sz="2700" dirty="0" smtClean="0">
                <a:solidFill>
                  <a:schemeClr val="bg2">
                    <a:lumMod val="50000"/>
                  </a:schemeClr>
                </a:solidFill>
              </a:rPr>
              <a:t> </a:t>
            </a:r>
            <a:r>
              <a:rPr lang="en-GB" sz="2700" dirty="0" err="1" smtClean="0">
                <a:solidFill>
                  <a:schemeClr val="bg2">
                    <a:lumMod val="50000"/>
                  </a:schemeClr>
                </a:solidFill>
              </a:rPr>
              <a:t>hyrwyddo</a:t>
            </a:r>
            <a:r>
              <a:rPr lang="en-GB" sz="2700" dirty="0" smtClean="0">
                <a:solidFill>
                  <a:schemeClr val="bg2">
                    <a:lumMod val="50000"/>
                  </a:schemeClr>
                </a:solidFill>
              </a:rPr>
              <a:t> </a:t>
            </a:r>
            <a:r>
              <a:rPr lang="en-GB" sz="2700" dirty="0" err="1" smtClean="0">
                <a:solidFill>
                  <a:schemeClr val="bg2">
                    <a:lumMod val="50000"/>
                  </a:schemeClr>
                </a:solidFill>
              </a:rPr>
              <a:t>dysgu</a:t>
            </a:r>
            <a:r>
              <a:rPr lang="en-GB" sz="2700" dirty="0" smtClean="0">
                <a:solidFill>
                  <a:schemeClr val="bg2">
                    <a:lumMod val="50000"/>
                  </a:schemeClr>
                </a:solidFill>
              </a:rPr>
              <a:t>.</a:t>
            </a:r>
            <a:endPar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GB" sz="2700" dirty="0" err="1" smtClean="0">
                <a:solidFill>
                  <a:schemeClr val="bg2">
                    <a:lumMod val="50000"/>
                  </a:schemeClr>
                </a:solidFill>
              </a:rPr>
              <a:t>Dysgwyr</a:t>
            </a:r>
            <a:r>
              <a:rPr lang="en-GB" sz="2700" dirty="0" smtClean="0">
                <a:solidFill>
                  <a:schemeClr val="bg2">
                    <a:lumMod val="50000"/>
                  </a:schemeClr>
                </a:solidFill>
              </a:rPr>
              <a:t> </a:t>
            </a:r>
            <a:r>
              <a:rPr lang="en-GB" sz="2700" dirty="0" err="1" smtClean="0">
                <a:solidFill>
                  <a:schemeClr val="bg2">
                    <a:lumMod val="50000"/>
                  </a:schemeClr>
                </a:solidFill>
              </a:rPr>
              <a:t>yn</a:t>
            </a:r>
            <a:r>
              <a:rPr lang="en-GB" sz="2700" dirty="0" smtClean="0">
                <a:solidFill>
                  <a:schemeClr val="bg2">
                    <a:lumMod val="50000"/>
                  </a:schemeClr>
                </a:solidFill>
              </a:rPr>
              <a:t> </a:t>
            </a:r>
            <a:r>
              <a:rPr lang="en-GB" sz="2700" dirty="0" err="1" smtClean="0">
                <a:solidFill>
                  <a:schemeClr val="bg2">
                    <a:lumMod val="50000"/>
                  </a:schemeClr>
                </a:solidFill>
              </a:rPr>
              <a:t>ymchwilio</a:t>
            </a:r>
            <a:r>
              <a:rPr lang="en-GB" sz="2700" dirty="0" smtClean="0">
                <a:solidFill>
                  <a:schemeClr val="bg2">
                    <a:lumMod val="50000"/>
                  </a:schemeClr>
                </a:solidFill>
              </a:rPr>
              <a:t> </a:t>
            </a:r>
            <a:r>
              <a:rPr lang="en-GB" sz="2700" dirty="0" err="1" smtClean="0">
                <a:solidFill>
                  <a:schemeClr val="bg2">
                    <a:lumMod val="50000"/>
                  </a:schemeClr>
                </a:solidFill>
              </a:rPr>
              <a:t>syniadau</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endPar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Mayer (2004):gall</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dysgwyr</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fod</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yn</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weithredol</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ymddygiadol</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ond</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nid</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yn</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wybyddol</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weithredol</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a:t>
            </a:r>
            <a:endParaRPr kumimoji="0" lang="en-GB" sz="2700" b="0" i="0" u="none" strike="noStrike" kern="1200" cap="none" spc="0" normalizeH="0" baseline="0" noProof="0" dirty="0">
              <a:ln>
                <a:noFill/>
              </a:ln>
              <a:solidFill>
                <a:schemeClr val="bg2">
                  <a:lumMod val="50000"/>
                </a:schemeClr>
              </a:solidFill>
              <a:effectLst/>
              <a:uLnTx/>
              <a:uFillTx/>
              <a:latin typeface="+mn-lt"/>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445118" y="692695"/>
            <a:ext cx="3672408" cy="130935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y-GB" dirty="0" smtClean="0">
                <a:solidFill>
                  <a:schemeClr val="tx1"/>
                </a:solidFill>
              </a:rPr>
              <a:t>Darlith am ddamcaniaethau dysgu</a:t>
            </a:r>
            <a:endParaRPr lang="cy-GB" dirty="0">
              <a:solidFill>
                <a:schemeClr val="tx1"/>
              </a:solidFill>
            </a:endParaRPr>
          </a:p>
        </p:txBody>
      </p:sp>
      <p:sp>
        <p:nvSpPr>
          <p:cNvPr id="5" name="Rectangle 4"/>
          <p:cNvSpPr/>
          <p:nvPr/>
        </p:nvSpPr>
        <p:spPr>
          <a:xfrm>
            <a:off x="2445118" y="4666343"/>
            <a:ext cx="3672408" cy="144016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y-GB" dirty="0"/>
              <a:t>Gwell wybodaeth a dealltwriaeth </a:t>
            </a:r>
          </a:p>
        </p:txBody>
      </p:sp>
      <p:sp>
        <p:nvSpPr>
          <p:cNvPr id="6" name="Down Arrow 5"/>
          <p:cNvSpPr/>
          <p:nvPr/>
        </p:nvSpPr>
        <p:spPr>
          <a:xfrm>
            <a:off x="4085946" y="2002047"/>
            <a:ext cx="324036" cy="2664296"/>
          </a:xfrm>
          <a:prstGeom prst="downArrow">
            <a:avLst/>
          </a:prstGeom>
          <a:solidFill>
            <a:schemeClr val="tx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7" name="TextBox 6"/>
          <p:cNvSpPr txBox="1"/>
          <p:nvPr/>
        </p:nvSpPr>
        <p:spPr>
          <a:xfrm>
            <a:off x="308282" y="2760085"/>
            <a:ext cx="3168352" cy="923330"/>
          </a:xfrm>
          <a:prstGeom prst="rect">
            <a:avLst/>
          </a:prstGeom>
          <a:noFill/>
          <a:ln>
            <a:solidFill>
              <a:schemeClr val="tx1"/>
            </a:solidFill>
          </a:ln>
        </p:spPr>
        <p:txBody>
          <a:bodyPr wrap="square" rtlCol="0">
            <a:spAutoFit/>
          </a:bodyPr>
          <a:lstStyle/>
          <a:p>
            <a:r>
              <a:rPr lang="cy-GB" dirty="0">
                <a:solidFill>
                  <a:schemeClr val="accent3">
                    <a:lumMod val="50000"/>
                  </a:schemeClr>
                </a:solidFill>
              </a:rPr>
              <a:t>Cwestiynau i herio eich barnau ac adeiladu eich </a:t>
            </a:r>
            <a:r>
              <a:rPr lang="cy-GB" dirty="0" smtClean="0">
                <a:solidFill>
                  <a:schemeClr val="accent3">
                    <a:lumMod val="50000"/>
                  </a:schemeClr>
                </a:solidFill>
              </a:rPr>
              <a:t>dealltwriaeth</a:t>
            </a:r>
            <a:endParaRPr lang="cy-GB" dirty="0">
              <a:solidFill>
                <a:schemeClr val="accent3">
                  <a:lumMod val="50000"/>
                </a:schemeClr>
              </a:solidFill>
            </a:endParaRPr>
          </a:p>
        </p:txBody>
      </p:sp>
      <p:sp>
        <p:nvSpPr>
          <p:cNvPr id="8" name="Down Arrow 7"/>
          <p:cNvSpPr/>
          <p:nvPr/>
        </p:nvSpPr>
        <p:spPr>
          <a:xfrm rot="1847010">
            <a:off x="1704815" y="1632490"/>
            <a:ext cx="375286" cy="1109737"/>
          </a:xfrm>
          <a:prstGeom prst="downArrow">
            <a:avLst/>
          </a:prstGeom>
          <a:solidFill>
            <a:schemeClr val="tx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Down Arrow 8"/>
          <p:cNvSpPr/>
          <p:nvPr/>
        </p:nvSpPr>
        <p:spPr>
          <a:xfrm rot="19961707">
            <a:off x="1887647" y="3660877"/>
            <a:ext cx="293024" cy="1224136"/>
          </a:xfrm>
          <a:prstGeom prst="downArrow">
            <a:avLst/>
          </a:prstGeom>
          <a:solidFill>
            <a:schemeClr val="tx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Down Arrow 9"/>
          <p:cNvSpPr/>
          <p:nvPr/>
        </p:nvSpPr>
        <p:spPr>
          <a:xfrm rot="19838928">
            <a:off x="6365414" y="1678822"/>
            <a:ext cx="375286" cy="1109737"/>
          </a:xfrm>
          <a:prstGeom prst="downArrow">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Down Arrow 10"/>
          <p:cNvSpPr/>
          <p:nvPr/>
        </p:nvSpPr>
        <p:spPr>
          <a:xfrm rot="1701373">
            <a:off x="6478477" y="3663744"/>
            <a:ext cx="293024" cy="1224136"/>
          </a:xfrm>
          <a:prstGeom prst="downArrow">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5714802" y="2738537"/>
            <a:ext cx="2659645" cy="923330"/>
          </a:xfrm>
          <a:prstGeom prst="rect">
            <a:avLst/>
          </a:prstGeom>
          <a:noFill/>
          <a:ln>
            <a:solidFill>
              <a:schemeClr val="accent1"/>
            </a:solidFill>
          </a:ln>
        </p:spPr>
        <p:txBody>
          <a:bodyPr wrap="square" rtlCol="0">
            <a:spAutoFit/>
          </a:bodyPr>
          <a:lstStyle/>
          <a:p>
            <a:r>
              <a:rPr lang="cy-GB" dirty="0" smtClean="0">
                <a:solidFill>
                  <a:schemeClr val="accent3">
                    <a:lumMod val="50000"/>
                  </a:schemeClr>
                </a:solidFill>
              </a:rPr>
              <a:t>Mae trafodaeth gydag eraill yn gwella dealltwriaeth</a:t>
            </a:r>
            <a:endParaRPr lang="cy-GB" dirty="0"/>
          </a:p>
        </p:txBody>
      </p:sp>
      <p:sp>
        <p:nvSpPr>
          <p:cNvPr id="2" name="TextBox 1"/>
          <p:cNvSpPr txBox="1"/>
          <p:nvPr/>
        </p:nvSpPr>
        <p:spPr>
          <a:xfrm>
            <a:off x="917594" y="116632"/>
            <a:ext cx="6984776" cy="369332"/>
          </a:xfrm>
          <a:prstGeom prst="rect">
            <a:avLst/>
          </a:prstGeom>
          <a:noFill/>
        </p:spPr>
        <p:txBody>
          <a:bodyPr wrap="square" rtlCol="0">
            <a:spAutoFit/>
          </a:bodyPr>
          <a:lstStyle/>
          <a:p>
            <a:r>
              <a:rPr lang="en-GB" b="1" u="sng" dirty="0" err="1" smtClean="0"/>
              <a:t>Lluniadaeth</a:t>
            </a:r>
            <a:r>
              <a:rPr lang="en-GB" b="1" u="sng" dirty="0" smtClean="0"/>
              <a:t> </a:t>
            </a:r>
            <a:r>
              <a:rPr lang="en-GB" b="1" u="sng" dirty="0" err="1" smtClean="0"/>
              <a:t>Gymdeithasol</a:t>
            </a:r>
            <a:r>
              <a:rPr lang="en-GB" b="1" u="sng" dirty="0" smtClean="0"/>
              <a:t> </a:t>
            </a:r>
            <a:r>
              <a:rPr lang="en-GB" dirty="0" smtClean="0">
                <a:solidFill>
                  <a:schemeClr val="accent3">
                    <a:lumMod val="50000"/>
                  </a:schemeClr>
                </a:solidFill>
              </a:rPr>
              <a:t>(‘</a:t>
            </a:r>
            <a:r>
              <a:rPr lang="cy-GB" dirty="0"/>
              <a:t>Drwy ryngweithio ag </a:t>
            </a:r>
            <a:r>
              <a:rPr lang="cy-GB" dirty="0" smtClean="0"/>
              <a:t>eraill</a:t>
            </a:r>
            <a:r>
              <a:rPr lang="en-GB" dirty="0" smtClean="0">
                <a:solidFill>
                  <a:schemeClr val="accent3">
                    <a:lumMod val="50000"/>
                  </a:schemeClr>
                </a:solidFill>
              </a:rPr>
              <a:t>’)</a:t>
            </a:r>
            <a:endParaRPr lang="en-GB" dirty="0">
              <a:solidFill>
                <a:schemeClr val="accent3">
                  <a:lumMod val="50000"/>
                </a:schemeClr>
              </a:solidFill>
            </a:endParaRPr>
          </a:p>
        </p:txBody>
      </p:sp>
    </p:spTree>
    <p:extLst>
      <p:ext uri="{BB962C8B-B14F-4D97-AF65-F5344CB8AC3E}">
        <p14:creationId xmlns:p14="http://schemas.microsoft.com/office/powerpoint/2010/main" val="381245036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445118" y="692695"/>
            <a:ext cx="3672408" cy="130935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Lecture about learning theory</a:t>
            </a:r>
            <a:endParaRPr lang="en-GB" dirty="0">
              <a:solidFill>
                <a:schemeClr val="tx1"/>
              </a:solidFill>
            </a:endParaRPr>
          </a:p>
        </p:txBody>
      </p:sp>
      <p:sp>
        <p:nvSpPr>
          <p:cNvPr id="5" name="Rectangle 4"/>
          <p:cNvSpPr/>
          <p:nvPr/>
        </p:nvSpPr>
        <p:spPr>
          <a:xfrm>
            <a:off x="2445118" y="4666343"/>
            <a:ext cx="3672408" cy="144016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Increased knowledge and understanding </a:t>
            </a:r>
            <a:endParaRPr lang="en-GB" dirty="0"/>
          </a:p>
        </p:txBody>
      </p:sp>
      <p:sp>
        <p:nvSpPr>
          <p:cNvPr id="6" name="Down Arrow 5"/>
          <p:cNvSpPr/>
          <p:nvPr/>
        </p:nvSpPr>
        <p:spPr>
          <a:xfrm>
            <a:off x="4085946" y="2002047"/>
            <a:ext cx="324036" cy="2664296"/>
          </a:xfrm>
          <a:prstGeom prst="downArrow">
            <a:avLst/>
          </a:prstGeom>
          <a:solidFill>
            <a:schemeClr val="tx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7" name="TextBox 6"/>
          <p:cNvSpPr txBox="1"/>
          <p:nvPr/>
        </p:nvSpPr>
        <p:spPr>
          <a:xfrm>
            <a:off x="308282" y="2738537"/>
            <a:ext cx="3168352" cy="923330"/>
          </a:xfrm>
          <a:prstGeom prst="rect">
            <a:avLst/>
          </a:prstGeom>
          <a:noFill/>
          <a:ln>
            <a:solidFill>
              <a:schemeClr val="tx1"/>
            </a:solidFill>
          </a:ln>
        </p:spPr>
        <p:txBody>
          <a:bodyPr wrap="square" rtlCol="0">
            <a:spAutoFit/>
          </a:bodyPr>
          <a:lstStyle/>
          <a:p>
            <a:r>
              <a:rPr lang="en-GB" dirty="0" smtClean="0"/>
              <a:t>Questions to challenge your views and build your understanding</a:t>
            </a:r>
            <a:endParaRPr lang="en-GB" dirty="0"/>
          </a:p>
        </p:txBody>
      </p:sp>
      <p:sp>
        <p:nvSpPr>
          <p:cNvPr id="8" name="Down Arrow 7"/>
          <p:cNvSpPr/>
          <p:nvPr/>
        </p:nvSpPr>
        <p:spPr>
          <a:xfrm rot="1847010">
            <a:off x="1704815" y="1632490"/>
            <a:ext cx="375286" cy="1109737"/>
          </a:xfrm>
          <a:prstGeom prst="downArrow">
            <a:avLst/>
          </a:prstGeom>
          <a:solidFill>
            <a:schemeClr val="tx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Down Arrow 8"/>
          <p:cNvSpPr/>
          <p:nvPr/>
        </p:nvSpPr>
        <p:spPr>
          <a:xfrm rot="19961707">
            <a:off x="1887647" y="3660877"/>
            <a:ext cx="293024" cy="1224136"/>
          </a:xfrm>
          <a:prstGeom prst="downArrow">
            <a:avLst/>
          </a:prstGeom>
          <a:solidFill>
            <a:schemeClr val="tx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Down Arrow 9"/>
          <p:cNvSpPr/>
          <p:nvPr/>
        </p:nvSpPr>
        <p:spPr>
          <a:xfrm rot="19838928">
            <a:off x="6365414" y="1678822"/>
            <a:ext cx="375286" cy="1109737"/>
          </a:xfrm>
          <a:prstGeom prst="downArrow">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Down Arrow 10"/>
          <p:cNvSpPr/>
          <p:nvPr/>
        </p:nvSpPr>
        <p:spPr>
          <a:xfrm rot="1701373">
            <a:off x="6478477" y="3663744"/>
            <a:ext cx="293024" cy="1224136"/>
          </a:xfrm>
          <a:prstGeom prst="downArrow">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5714802" y="2738537"/>
            <a:ext cx="2659645" cy="923330"/>
          </a:xfrm>
          <a:prstGeom prst="rect">
            <a:avLst/>
          </a:prstGeom>
          <a:noFill/>
          <a:ln>
            <a:solidFill>
              <a:schemeClr val="accent1"/>
            </a:solidFill>
          </a:ln>
        </p:spPr>
        <p:txBody>
          <a:bodyPr wrap="square" rtlCol="0">
            <a:spAutoFit/>
          </a:bodyPr>
          <a:lstStyle/>
          <a:p>
            <a:r>
              <a:rPr lang="en-GB" dirty="0" smtClean="0">
                <a:solidFill>
                  <a:schemeClr val="accent3">
                    <a:lumMod val="50000"/>
                  </a:schemeClr>
                </a:solidFill>
              </a:rPr>
              <a:t>Discussion with others increases understanding</a:t>
            </a:r>
          </a:p>
          <a:p>
            <a:endParaRPr lang="en-GB" dirty="0"/>
          </a:p>
        </p:txBody>
      </p:sp>
      <p:sp>
        <p:nvSpPr>
          <p:cNvPr id="12" name="TextBox 11"/>
          <p:cNvSpPr txBox="1"/>
          <p:nvPr/>
        </p:nvSpPr>
        <p:spPr>
          <a:xfrm>
            <a:off x="586627" y="6165304"/>
            <a:ext cx="8114762" cy="369332"/>
          </a:xfrm>
          <a:prstGeom prst="rect">
            <a:avLst/>
          </a:prstGeom>
          <a:noFill/>
          <a:ln>
            <a:solidFill>
              <a:schemeClr val="tx1"/>
            </a:solidFill>
          </a:ln>
        </p:spPr>
        <p:txBody>
          <a:bodyPr wrap="square" rtlCol="0">
            <a:spAutoFit/>
          </a:bodyPr>
          <a:lstStyle/>
          <a:p>
            <a:endParaRPr lang="en-GB" dirty="0">
              <a:solidFill>
                <a:srgbClr val="FF0000"/>
              </a:solidFill>
            </a:endParaRPr>
          </a:p>
        </p:txBody>
      </p:sp>
      <p:sp>
        <p:nvSpPr>
          <p:cNvPr id="2" name="TextBox 1"/>
          <p:cNvSpPr txBox="1"/>
          <p:nvPr/>
        </p:nvSpPr>
        <p:spPr>
          <a:xfrm>
            <a:off x="971600" y="116632"/>
            <a:ext cx="6984776" cy="369332"/>
          </a:xfrm>
          <a:prstGeom prst="rect">
            <a:avLst/>
          </a:prstGeom>
          <a:noFill/>
        </p:spPr>
        <p:txBody>
          <a:bodyPr wrap="square" rtlCol="0">
            <a:spAutoFit/>
          </a:bodyPr>
          <a:lstStyle/>
          <a:p>
            <a:r>
              <a:rPr lang="en-GB" b="1" u="sng" dirty="0" smtClean="0"/>
              <a:t>Social Constructivism </a:t>
            </a:r>
            <a:r>
              <a:rPr lang="en-GB" dirty="0" smtClean="0">
                <a:solidFill>
                  <a:schemeClr val="accent3">
                    <a:lumMod val="50000"/>
                  </a:schemeClr>
                </a:solidFill>
              </a:rPr>
              <a:t>(‘Through interaction with others’)</a:t>
            </a:r>
            <a:endParaRPr lang="en-GB" dirty="0">
              <a:solidFill>
                <a:schemeClr val="accent3">
                  <a:lumMod val="50000"/>
                </a:schemeClr>
              </a:solidFill>
            </a:endParaRPr>
          </a:p>
        </p:txBody>
      </p:sp>
    </p:spTree>
    <p:extLst>
      <p:ext uri="{BB962C8B-B14F-4D97-AF65-F5344CB8AC3E}">
        <p14:creationId xmlns:p14="http://schemas.microsoft.com/office/powerpoint/2010/main" val="381245036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24400" y="1481328"/>
            <a:ext cx="3962400" cy="4525963"/>
          </a:xfrm>
        </p:spPr>
        <p:txBody>
          <a:bodyPr>
            <a:normAutofit fontScale="77500" lnSpcReduction="20000"/>
          </a:bodyPr>
          <a:lstStyle/>
          <a:p>
            <a:r>
              <a:rPr lang="en-GB" dirty="0" smtClean="0"/>
              <a:t>Pupil centred</a:t>
            </a:r>
          </a:p>
          <a:p>
            <a:r>
              <a:rPr lang="en-GB" dirty="0" smtClean="0"/>
              <a:t>Knowledge as constructed, understanding</a:t>
            </a:r>
            <a:r>
              <a:rPr lang="en-GB" u="sng" dirty="0" smtClean="0"/>
              <a:t>s</a:t>
            </a:r>
            <a:r>
              <a:rPr lang="en-GB" dirty="0" smtClean="0"/>
              <a:t> </a:t>
            </a:r>
          </a:p>
          <a:p>
            <a:r>
              <a:rPr lang="en-GB" dirty="0" smtClean="0"/>
              <a:t>Group work, collaboration – pupils also learn how to negotiate and listen</a:t>
            </a:r>
          </a:p>
          <a:p>
            <a:r>
              <a:rPr lang="en-GB" dirty="0" smtClean="0"/>
              <a:t>Learners have ‘ownership’</a:t>
            </a:r>
          </a:p>
          <a:p>
            <a:r>
              <a:rPr lang="en-GB" dirty="0" smtClean="0"/>
              <a:t>Engagement as key</a:t>
            </a:r>
          </a:p>
          <a:p>
            <a:r>
              <a:rPr lang="en-GB" dirty="0" smtClean="0"/>
              <a:t>Means focused</a:t>
            </a:r>
          </a:p>
          <a:p>
            <a:r>
              <a:rPr lang="en-GB" dirty="0" smtClean="0"/>
              <a:t>Accessibility of tasks – The Funky Book Of Poetry For </a:t>
            </a:r>
            <a:r>
              <a:rPr lang="en-GB" dirty="0" err="1" smtClean="0"/>
              <a:t>Kidz</a:t>
            </a:r>
            <a:endParaRPr lang="en-GB" dirty="0" smtClean="0"/>
          </a:p>
          <a:p>
            <a:r>
              <a:rPr lang="en-GB" dirty="0" smtClean="0"/>
              <a:t>Skills</a:t>
            </a:r>
          </a:p>
          <a:p>
            <a:endParaRPr lang="en-GB" dirty="0" smtClean="0"/>
          </a:p>
          <a:p>
            <a:endParaRPr lang="en-GB" dirty="0"/>
          </a:p>
        </p:txBody>
      </p:sp>
      <p:sp>
        <p:nvSpPr>
          <p:cNvPr id="2" name="Title 1"/>
          <p:cNvSpPr>
            <a:spLocks noGrp="1"/>
          </p:cNvSpPr>
          <p:nvPr>
            <p:ph type="title"/>
          </p:nvPr>
        </p:nvSpPr>
        <p:spPr/>
        <p:txBody>
          <a:bodyPr>
            <a:normAutofit fontScale="90000"/>
          </a:bodyPr>
          <a:lstStyle/>
          <a:p>
            <a:r>
              <a:rPr lang="en-GB" dirty="0" smtClean="0">
                <a:solidFill>
                  <a:schemeClr val="accent1">
                    <a:lumMod val="60000"/>
                    <a:lumOff val="40000"/>
                  </a:schemeClr>
                </a:solidFill>
              </a:rPr>
              <a:t>Ai </a:t>
            </a:r>
            <a:r>
              <a:rPr lang="en-GB" dirty="0" err="1" smtClean="0">
                <a:solidFill>
                  <a:schemeClr val="accent1">
                    <a:lumMod val="60000"/>
                    <a:lumOff val="40000"/>
                  </a:schemeClr>
                </a:solidFill>
              </a:rPr>
              <a:t>lluniadaeth</a:t>
            </a:r>
            <a:r>
              <a:rPr lang="en-GB" dirty="0" smtClean="0">
                <a:solidFill>
                  <a:schemeClr val="accent1">
                    <a:lumMod val="60000"/>
                    <a:lumOff val="40000"/>
                  </a:schemeClr>
                </a:solidFill>
              </a:rPr>
              <a:t> </a:t>
            </a:r>
            <a:r>
              <a:rPr lang="en-GB" dirty="0" err="1" smtClean="0">
                <a:solidFill>
                  <a:schemeClr val="accent1">
                    <a:lumMod val="60000"/>
                    <a:lumOff val="40000"/>
                  </a:schemeClr>
                </a:solidFill>
              </a:rPr>
              <a:t>yw</a:t>
            </a:r>
            <a:r>
              <a:rPr lang="en-GB" dirty="0" smtClean="0">
                <a:solidFill>
                  <a:schemeClr val="accent1">
                    <a:lumMod val="60000"/>
                    <a:lumOff val="40000"/>
                  </a:schemeClr>
                </a:solidFill>
              </a:rPr>
              <a:t> </a:t>
            </a:r>
            <a:r>
              <a:rPr lang="en-GB" dirty="0" err="1" smtClean="0">
                <a:solidFill>
                  <a:schemeClr val="accent1">
                    <a:lumMod val="60000"/>
                    <a:lumOff val="40000"/>
                  </a:schemeClr>
                </a:solidFill>
              </a:rPr>
              <a:t>hyn</a:t>
            </a:r>
            <a:r>
              <a:rPr lang="en-GB" dirty="0" smtClean="0">
                <a:solidFill>
                  <a:schemeClr val="accent1">
                    <a:lumMod val="60000"/>
                    <a:lumOff val="40000"/>
                  </a:schemeClr>
                </a:solidFill>
              </a:rPr>
              <a:t>?</a:t>
            </a:r>
            <a:r>
              <a:rPr lang="en-GB" dirty="0" smtClean="0"/>
              <a:t/>
            </a:r>
            <a:br>
              <a:rPr lang="en-GB" dirty="0" smtClean="0"/>
            </a:br>
            <a:r>
              <a:rPr lang="en-GB" dirty="0" smtClean="0"/>
              <a:t>		       Is this constructivism?</a:t>
            </a:r>
            <a:endParaRPr lang="en-GB" dirty="0"/>
          </a:p>
        </p:txBody>
      </p:sp>
      <p:sp>
        <p:nvSpPr>
          <p:cNvPr id="4" name="Content Placeholder 2"/>
          <p:cNvSpPr txBox="1">
            <a:spLocks/>
          </p:cNvSpPr>
          <p:nvPr/>
        </p:nvSpPr>
        <p:spPr>
          <a:xfrm>
            <a:off x="304800" y="1524000"/>
            <a:ext cx="4419600" cy="4525963"/>
          </a:xfrm>
          <a:prstGeom prst="rect">
            <a:avLst/>
          </a:prstGeom>
        </p:spPr>
        <p:txBody>
          <a:bodyPr vert="horz">
            <a:normAutofit fontScale="77500" lnSpcReduction="20000"/>
          </a:bodyPr>
          <a:lstStyle/>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GB" sz="2700" dirty="0" err="1" smtClean="0">
                <a:solidFill>
                  <a:schemeClr val="accent1">
                    <a:lumMod val="60000"/>
                    <a:lumOff val="40000"/>
                  </a:schemeClr>
                </a:solidFill>
              </a:rPr>
              <a:t>Disgybl</a:t>
            </a:r>
            <a:r>
              <a:rPr lang="en-GB" sz="2700" dirty="0" smtClean="0">
                <a:solidFill>
                  <a:schemeClr val="accent1">
                    <a:lumMod val="60000"/>
                    <a:lumOff val="40000"/>
                  </a:schemeClr>
                </a:solidFill>
              </a:rPr>
              <a:t> </a:t>
            </a:r>
            <a:r>
              <a:rPr lang="en-GB" sz="2700" dirty="0" err="1" smtClean="0">
                <a:solidFill>
                  <a:schemeClr val="accent1">
                    <a:lumMod val="60000"/>
                    <a:lumOff val="40000"/>
                  </a:schemeClr>
                </a:solidFill>
              </a:rPr>
              <a:t>ganolog</a:t>
            </a:r>
            <a:endParaRPr kumimoji="0" lang="en-GB" sz="2700" b="0" i="0" u="none" strike="noStrike" kern="1200" cap="none" spc="0" normalizeH="0" baseline="0" noProof="0" dirty="0" smtClean="0">
              <a:ln>
                <a:noFill/>
              </a:ln>
              <a:solidFill>
                <a:schemeClr val="accent1">
                  <a:lumMod val="60000"/>
                  <a:lumOff val="40000"/>
                </a:schemeClr>
              </a:solidFill>
              <a:effectLst/>
              <a:uLnTx/>
              <a:uFillTx/>
              <a:latin typeface="+mn-lt"/>
              <a:ea typeface="+mn-ea"/>
              <a:cs typeface="+mn-cs"/>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GB" sz="2700" dirty="0" err="1" smtClean="0">
                <a:solidFill>
                  <a:schemeClr val="accent1">
                    <a:lumMod val="60000"/>
                    <a:lumOff val="40000"/>
                  </a:schemeClr>
                </a:solidFill>
              </a:rPr>
              <a:t>Gwybodaeth</a:t>
            </a:r>
            <a:r>
              <a:rPr lang="en-GB" sz="2700" dirty="0" smtClean="0">
                <a:solidFill>
                  <a:schemeClr val="accent1">
                    <a:lumMod val="60000"/>
                    <a:lumOff val="40000"/>
                  </a:schemeClr>
                </a:solidFill>
              </a:rPr>
              <a:t> </a:t>
            </a:r>
            <a:r>
              <a:rPr lang="en-GB" sz="2700" dirty="0" err="1" smtClean="0">
                <a:solidFill>
                  <a:schemeClr val="accent1">
                    <a:lumMod val="60000"/>
                    <a:lumOff val="40000"/>
                  </a:schemeClr>
                </a:solidFill>
              </a:rPr>
              <a:t>fel</a:t>
            </a:r>
            <a:r>
              <a:rPr lang="en-GB" sz="2700" dirty="0" smtClean="0">
                <a:solidFill>
                  <a:schemeClr val="accent1">
                    <a:lumMod val="60000"/>
                    <a:lumOff val="40000"/>
                  </a:schemeClr>
                </a:solidFill>
              </a:rPr>
              <a:t> </a:t>
            </a:r>
            <a:r>
              <a:rPr lang="en-GB" sz="2700" dirty="0" err="1" smtClean="0">
                <a:solidFill>
                  <a:schemeClr val="accent1">
                    <a:lumMod val="60000"/>
                    <a:lumOff val="40000"/>
                  </a:schemeClr>
                </a:solidFill>
              </a:rPr>
              <a:t>dealltwriaeth</a:t>
            </a:r>
            <a:r>
              <a:rPr lang="en-GB" sz="2700" dirty="0" smtClean="0">
                <a:solidFill>
                  <a:schemeClr val="accent1">
                    <a:lumMod val="60000"/>
                    <a:lumOff val="40000"/>
                  </a:schemeClr>
                </a:solidFill>
              </a:rPr>
              <a:t> a </a:t>
            </a:r>
            <a:r>
              <a:rPr lang="en-GB" sz="2700" dirty="0" err="1" smtClean="0">
                <a:solidFill>
                  <a:schemeClr val="accent1">
                    <a:lumMod val="60000"/>
                    <a:lumOff val="40000"/>
                  </a:schemeClr>
                </a:solidFill>
              </a:rPr>
              <a:t>adeiladwyd</a:t>
            </a:r>
            <a:r>
              <a:rPr kumimoji="0" lang="en-GB" sz="2700" b="0" i="0" u="none" strike="noStrike" kern="1200" cap="none" spc="0" normalizeH="0" baseline="0" noProof="0" dirty="0" smtClean="0">
                <a:ln>
                  <a:noFill/>
                </a:ln>
                <a:solidFill>
                  <a:schemeClr val="accent1">
                    <a:lumMod val="60000"/>
                    <a:lumOff val="40000"/>
                  </a:schemeClr>
                </a:solidFill>
                <a:effectLst/>
                <a:uLnTx/>
                <a:uFillTx/>
                <a:latin typeface="+mn-lt"/>
                <a:ea typeface="+mn-ea"/>
                <a:cs typeface="+mn-cs"/>
              </a:rPr>
              <a:t> </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kumimoji="0" lang="en-GB" sz="2700" b="0" i="0" u="none" strike="noStrike" kern="1200" cap="none" spc="0" normalizeH="0" baseline="0" noProof="0" dirty="0" err="1" smtClean="0">
                <a:ln>
                  <a:noFill/>
                </a:ln>
                <a:solidFill>
                  <a:schemeClr val="accent1">
                    <a:lumMod val="60000"/>
                    <a:lumOff val="40000"/>
                  </a:schemeClr>
                </a:solidFill>
                <a:effectLst/>
                <a:uLnTx/>
                <a:uFillTx/>
                <a:latin typeface="+mn-lt"/>
                <a:ea typeface="+mn-ea"/>
                <a:cs typeface="+mn-cs"/>
              </a:rPr>
              <a:t>Gwaith</a:t>
            </a:r>
            <a:r>
              <a:rPr kumimoji="0" lang="en-GB" sz="2700" b="0" i="0" u="none" strike="noStrike" kern="1200" cap="none" spc="0" normalizeH="0" noProof="0" dirty="0" smtClean="0">
                <a:ln>
                  <a:noFill/>
                </a:ln>
                <a:solidFill>
                  <a:schemeClr val="accent1">
                    <a:lumMod val="60000"/>
                    <a:lumOff val="4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accent1">
                    <a:lumMod val="60000"/>
                    <a:lumOff val="40000"/>
                  </a:schemeClr>
                </a:solidFill>
                <a:effectLst/>
                <a:uLnTx/>
                <a:uFillTx/>
                <a:latin typeface="+mn-lt"/>
                <a:ea typeface="+mn-ea"/>
                <a:cs typeface="+mn-cs"/>
              </a:rPr>
              <a:t>grwp</a:t>
            </a:r>
            <a:r>
              <a:rPr kumimoji="0" lang="en-GB" sz="2700" b="0" i="0" u="none" strike="noStrike" kern="1200" cap="none" spc="0" normalizeH="0" baseline="0" noProof="0" dirty="0" smtClean="0">
                <a:ln>
                  <a:noFill/>
                </a:ln>
                <a:solidFill>
                  <a:schemeClr val="accent1">
                    <a:lumMod val="60000"/>
                    <a:lumOff val="40000"/>
                  </a:schemeClr>
                </a:solidFill>
                <a:effectLst/>
                <a:uLnTx/>
                <a:uFillTx/>
                <a:latin typeface="+mn-lt"/>
                <a:ea typeface="+mn-ea"/>
                <a:cs typeface="+mn-cs"/>
              </a:rPr>
              <a:t>, </a:t>
            </a:r>
            <a:r>
              <a:rPr kumimoji="0" lang="en-GB" sz="2700" b="0" i="0" u="none" strike="noStrike" kern="1200" cap="none" spc="0" normalizeH="0" baseline="0" noProof="0" dirty="0" err="1" smtClean="0">
                <a:ln>
                  <a:noFill/>
                </a:ln>
                <a:solidFill>
                  <a:schemeClr val="accent1">
                    <a:lumMod val="60000"/>
                    <a:lumOff val="40000"/>
                  </a:schemeClr>
                </a:solidFill>
                <a:effectLst/>
                <a:uLnTx/>
                <a:uFillTx/>
                <a:latin typeface="+mn-lt"/>
                <a:ea typeface="+mn-ea"/>
                <a:cs typeface="+mn-cs"/>
              </a:rPr>
              <a:t>cydweithredu</a:t>
            </a:r>
            <a:r>
              <a:rPr kumimoji="0" lang="en-GB" sz="2700" b="0" i="0" u="none" strike="noStrike" kern="1200" cap="none" spc="0" normalizeH="0" baseline="0" noProof="0" dirty="0" smtClean="0">
                <a:ln>
                  <a:noFill/>
                </a:ln>
                <a:solidFill>
                  <a:schemeClr val="accent1">
                    <a:lumMod val="60000"/>
                    <a:lumOff val="40000"/>
                  </a:schemeClr>
                </a:solidFill>
                <a:effectLst/>
                <a:uLnTx/>
                <a:uFillTx/>
                <a:latin typeface="+mn-lt"/>
                <a:ea typeface="+mn-ea"/>
                <a:cs typeface="+mn-cs"/>
              </a:rPr>
              <a:t> – </a:t>
            </a:r>
            <a:r>
              <a:rPr kumimoji="0" lang="en-GB" sz="2700" b="0" i="0" u="none" strike="noStrike" kern="1200" cap="none" spc="0" normalizeH="0" baseline="0" noProof="0" dirty="0" err="1" smtClean="0">
                <a:ln>
                  <a:noFill/>
                </a:ln>
                <a:solidFill>
                  <a:schemeClr val="accent1">
                    <a:lumMod val="60000"/>
                    <a:lumOff val="40000"/>
                  </a:schemeClr>
                </a:solidFill>
                <a:effectLst/>
                <a:uLnTx/>
                <a:uFillTx/>
                <a:latin typeface="+mn-lt"/>
                <a:ea typeface="+mn-ea"/>
                <a:cs typeface="+mn-cs"/>
              </a:rPr>
              <a:t>disgyblion</a:t>
            </a:r>
            <a:r>
              <a:rPr kumimoji="0" lang="en-GB" sz="2700" b="0" i="0" u="none" strike="noStrike" kern="1200" cap="none" spc="0" normalizeH="0" noProof="0" dirty="0" smtClean="0">
                <a:ln>
                  <a:noFill/>
                </a:ln>
                <a:solidFill>
                  <a:schemeClr val="accent1">
                    <a:lumMod val="60000"/>
                    <a:lumOff val="4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accent1">
                    <a:lumMod val="60000"/>
                    <a:lumOff val="40000"/>
                  </a:schemeClr>
                </a:solidFill>
                <a:effectLst/>
                <a:uLnTx/>
                <a:uFillTx/>
                <a:latin typeface="+mn-lt"/>
                <a:ea typeface="+mn-ea"/>
                <a:cs typeface="+mn-cs"/>
              </a:rPr>
              <a:t>hefyd</a:t>
            </a:r>
            <a:r>
              <a:rPr kumimoji="0" lang="en-GB" sz="2700" b="0" i="0" u="none" strike="noStrike" kern="1200" cap="none" spc="0" normalizeH="0" noProof="0" dirty="0" smtClean="0">
                <a:ln>
                  <a:noFill/>
                </a:ln>
                <a:solidFill>
                  <a:schemeClr val="accent1">
                    <a:lumMod val="60000"/>
                    <a:lumOff val="4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accent1">
                    <a:lumMod val="60000"/>
                    <a:lumOff val="40000"/>
                  </a:schemeClr>
                </a:solidFill>
                <a:effectLst/>
                <a:uLnTx/>
                <a:uFillTx/>
                <a:latin typeface="+mn-lt"/>
                <a:ea typeface="+mn-ea"/>
                <a:cs typeface="+mn-cs"/>
              </a:rPr>
              <a:t>yn</a:t>
            </a:r>
            <a:r>
              <a:rPr kumimoji="0" lang="en-GB" sz="2700" b="0" i="0" u="none" strike="noStrike" kern="1200" cap="none" spc="0" normalizeH="0" noProof="0" dirty="0" smtClean="0">
                <a:ln>
                  <a:noFill/>
                </a:ln>
                <a:solidFill>
                  <a:schemeClr val="accent1">
                    <a:lumMod val="60000"/>
                    <a:lumOff val="4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accent1">
                    <a:lumMod val="60000"/>
                    <a:lumOff val="40000"/>
                  </a:schemeClr>
                </a:solidFill>
                <a:effectLst/>
                <a:uLnTx/>
                <a:uFillTx/>
                <a:latin typeface="+mn-lt"/>
                <a:ea typeface="+mn-ea"/>
                <a:cs typeface="+mn-cs"/>
              </a:rPr>
              <a:t>dysgu</a:t>
            </a:r>
            <a:r>
              <a:rPr kumimoji="0" lang="en-GB" sz="2700" b="0" i="0" u="none" strike="noStrike" kern="1200" cap="none" spc="0" normalizeH="0" noProof="0" dirty="0" smtClean="0">
                <a:ln>
                  <a:noFill/>
                </a:ln>
                <a:solidFill>
                  <a:schemeClr val="accent1">
                    <a:lumMod val="60000"/>
                    <a:lumOff val="4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accent1">
                    <a:lumMod val="60000"/>
                    <a:lumOff val="40000"/>
                  </a:schemeClr>
                </a:solidFill>
                <a:effectLst/>
                <a:uLnTx/>
                <a:uFillTx/>
                <a:latin typeface="+mn-lt"/>
                <a:ea typeface="+mn-ea"/>
                <a:cs typeface="+mn-cs"/>
              </a:rPr>
              <a:t>sut</a:t>
            </a:r>
            <a:r>
              <a:rPr kumimoji="0" lang="en-GB" sz="2700" b="0" i="0" u="none" strike="noStrike" kern="1200" cap="none" spc="0" normalizeH="0" noProof="0" dirty="0" smtClean="0">
                <a:ln>
                  <a:noFill/>
                </a:ln>
                <a:solidFill>
                  <a:schemeClr val="accent1">
                    <a:lumMod val="60000"/>
                    <a:lumOff val="4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accent1">
                    <a:lumMod val="60000"/>
                    <a:lumOff val="40000"/>
                  </a:schemeClr>
                </a:solidFill>
                <a:effectLst/>
                <a:uLnTx/>
                <a:uFillTx/>
                <a:latin typeface="+mn-lt"/>
                <a:ea typeface="+mn-ea"/>
                <a:cs typeface="+mn-cs"/>
              </a:rPr>
              <a:t>i</a:t>
            </a:r>
            <a:r>
              <a:rPr kumimoji="0" lang="en-GB" sz="2700" b="0" i="0" u="none" strike="noStrike" kern="1200" cap="none" spc="0" normalizeH="0" noProof="0" dirty="0" smtClean="0">
                <a:ln>
                  <a:noFill/>
                </a:ln>
                <a:solidFill>
                  <a:schemeClr val="accent1">
                    <a:lumMod val="60000"/>
                    <a:lumOff val="4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accent1">
                    <a:lumMod val="60000"/>
                    <a:lumOff val="40000"/>
                  </a:schemeClr>
                </a:solidFill>
                <a:effectLst/>
                <a:uLnTx/>
                <a:uFillTx/>
                <a:latin typeface="+mn-lt"/>
                <a:ea typeface="+mn-ea"/>
                <a:cs typeface="+mn-cs"/>
              </a:rPr>
              <a:t>drafod</a:t>
            </a:r>
            <a:r>
              <a:rPr kumimoji="0" lang="en-GB" sz="2700" b="0" i="0" u="none" strike="noStrike" kern="1200" cap="none" spc="0" normalizeH="0" noProof="0" dirty="0" smtClean="0">
                <a:ln>
                  <a:noFill/>
                </a:ln>
                <a:solidFill>
                  <a:schemeClr val="accent1">
                    <a:lumMod val="60000"/>
                    <a:lumOff val="40000"/>
                  </a:schemeClr>
                </a:solidFill>
                <a:effectLst/>
                <a:uLnTx/>
                <a:uFillTx/>
                <a:latin typeface="+mn-lt"/>
                <a:ea typeface="+mn-ea"/>
                <a:cs typeface="+mn-cs"/>
              </a:rPr>
              <a:t> a </a:t>
            </a:r>
            <a:r>
              <a:rPr kumimoji="0" lang="en-GB" sz="2700" b="0" i="0" u="none" strike="noStrike" kern="1200" cap="none" spc="0" normalizeH="0" noProof="0" dirty="0" err="1" smtClean="0">
                <a:ln>
                  <a:noFill/>
                </a:ln>
                <a:solidFill>
                  <a:schemeClr val="accent1">
                    <a:lumMod val="60000"/>
                    <a:lumOff val="40000"/>
                  </a:schemeClr>
                </a:solidFill>
                <a:effectLst/>
                <a:uLnTx/>
                <a:uFillTx/>
                <a:latin typeface="+mn-lt"/>
                <a:ea typeface="+mn-ea"/>
                <a:cs typeface="+mn-cs"/>
              </a:rPr>
              <a:t>gwrando</a:t>
            </a:r>
            <a:endParaRPr kumimoji="0" lang="en-GB" sz="2700" b="0" i="0" u="none" strike="noStrike" kern="1200" cap="none" spc="0" normalizeH="0" baseline="0" noProof="0" dirty="0" smtClean="0">
              <a:ln>
                <a:noFill/>
              </a:ln>
              <a:solidFill>
                <a:schemeClr val="accent1">
                  <a:lumMod val="60000"/>
                  <a:lumOff val="40000"/>
                </a:schemeClr>
              </a:solidFill>
              <a:effectLst/>
              <a:uLnTx/>
              <a:uFillTx/>
              <a:latin typeface="+mn-lt"/>
              <a:ea typeface="+mn-ea"/>
              <a:cs typeface="+mn-cs"/>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GB" sz="2700" dirty="0" smtClean="0">
                <a:solidFill>
                  <a:schemeClr val="accent1">
                    <a:lumMod val="60000"/>
                    <a:lumOff val="40000"/>
                  </a:schemeClr>
                </a:solidFill>
              </a:rPr>
              <a:t>‘</a:t>
            </a:r>
            <a:r>
              <a:rPr lang="en-GB" sz="2700" dirty="0" err="1" smtClean="0">
                <a:solidFill>
                  <a:schemeClr val="accent1">
                    <a:lumMod val="60000"/>
                    <a:lumOff val="40000"/>
                  </a:schemeClr>
                </a:solidFill>
              </a:rPr>
              <a:t>Perchnogaeth</a:t>
            </a:r>
            <a:r>
              <a:rPr lang="en-GB" sz="2700" dirty="0" smtClean="0">
                <a:solidFill>
                  <a:schemeClr val="accent1">
                    <a:lumMod val="60000"/>
                    <a:lumOff val="40000"/>
                  </a:schemeClr>
                </a:solidFill>
              </a:rPr>
              <a:t>’ </a:t>
            </a:r>
            <a:r>
              <a:rPr lang="en-GB" sz="2700" dirty="0" err="1" smtClean="0">
                <a:solidFill>
                  <a:schemeClr val="accent1">
                    <a:lumMod val="60000"/>
                    <a:lumOff val="40000"/>
                  </a:schemeClr>
                </a:solidFill>
              </a:rPr>
              <a:t>gan</a:t>
            </a:r>
            <a:r>
              <a:rPr lang="en-GB" sz="2700" dirty="0" smtClean="0">
                <a:solidFill>
                  <a:schemeClr val="accent1">
                    <a:lumMod val="60000"/>
                    <a:lumOff val="40000"/>
                  </a:schemeClr>
                </a:solidFill>
              </a:rPr>
              <a:t> </a:t>
            </a:r>
            <a:r>
              <a:rPr lang="en-GB" sz="2700" dirty="0" err="1" smtClean="0">
                <a:solidFill>
                  <a:schemeClr val="accent1">
                    <a:lumMod val="60000"/>
                    <a:lumOff val="40000"/>
                  </a:schemeClr>
                </a:solidFill>
              </a:rPr>
              <a:t>ddysgwyr</a:t>
            </a:r>
            <a:endParaRPr kumimoji="0" lang="en-GB" sz="2700" b="0" i="0" u="none" strike="noStrike" kern="1200" cap="none" spc="0" normalizeH="0" baseline="0" noProof="0" dirty="0" smtClean="0">
              <a:ln>
                <a:noFill/>
              </a:ln>
              <a:solidFill>
                <a:schemeClr val="accent1">
                  <a:lumMod val="60000"/>
                  <a:lumOff val="40000"/>
                </a:schemeClr>
              </a:solidFill>
              <a:effectLst/>
              <a:uLnTx/>
              <a:uFillTx/>
              <a:latin typeface="+mn-lt"/>
              <a:ea typeface="+mn-ea"/>
              <a:cs typeface="+mn-cs"/>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GB" sz="2700" dirty="0" err="1" smtClean="0">
                <a:solidFill>
                  <a:schemeClr val="accent1">
                    <a:lumMod val="60000"/>
                    <a:lumOff val="40000"/>
                  </a:schemeClr>
                </a:solidFill>
              </a:rPr>
              <a:t>Ymgysylltiad</a:t>
            </a:r>
            <a:r>
              <a:rPr lang="en-GB" sz="2700" dirty="0" smtClean="0">
                <a:solidFill>
                  <a:schemeClr val="accent1">
                    <a:lumMod val="60000"/>
                    <a:lumOff val="40000"/>
                  </a:schemeClr>
                </a:solidFill>
              </a:rPr>
              <a:t> </a:t>
            </a:r>
            <a:r>
              <a:rPr lang="en-GB" sz="2700" dirty="0" err="1" smtClean="0">
                <a:solidFill>
                  <a:schemeClr val="accent1">
                    <a:lumMod val="60000"/>
                    <a:lumOff val="40000"/>
                  </a:schemeClr>
                </a:solidFill>
              </a:rPr>
              <a:t>yn</a:t>
            </a:r>
            <a:r>
              <a:rPr lang="en-GB" sz="2700" dirty="0" smtClean="0">
                <a:solidFill>
                  <a:schemeClr val="accent1">
                    <a:lumMod val="60000"/>
                    <a:lumOff val="40000"/>
                  </a:schemeClr>
                </a:solidFill>
              </a:rPr>
              <a:t> </a:t>
            </a:r>
            <a:r>
              <a:rPr lang="en-GB" sz="2700" dirty="0" err="1" smtClean="0">
                <a:solidFill>
                  <a:schemeClr val="accent1">
                    <a:lumMod val="60000"/>
                    <a:lumOff val="40000"/>
                  </a:schemeClr>
                </a:solidFill>
              </a:rPr>
              <a:t>allweddol</a:t>
            </a:r>
            <a:endParaRPr kumimoji="0" lang="en-GB" sz="2700" b="0" i="0" u="none" strike="noStrike" kern="1200" cap="none" spc="0" normalizeH="0" baseline="0" noProof="0" dirty="0" smtClean="0">
              <a:ln>
                <a:noFill/>
              </a:ln>
              <a:solidFill>
                <a:schemeClr val="accent1">
                  <a:lumMod val="60000"/>
                  <a:lumOff val="40000"/>
                </a:schemeClr>
              </a:solidFill>
              <a:effectLst/>
              <a:uLnTx/>
              <a:uFillTx/>
              <a:latin typeface="+mn-lt"/>
              <a:ea typeface="+mn-ea"/>
              <a:cs typeface="+mn-cs"/>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GB" sz="2700" dirty="0" err="1" smtClean="0">
                <a:solidFill>
                  <a:schemeClr val="accent1">
                    <a:lumMod val="60000"/>
                    <a:lumOff val="40000"/>
                  </a:schemeClr>
                </a:solidFill>
              </a:rPr>
              <a:t>Ffocws</a:t>
            </a:r>
            <a:r>
              <a:rPr lang="en-GB" sz="2700" dirty="0" smtClean="0">
                <a:solidFill>
                  <a:schemeClr val="accent1">
                    <a:lumMod val="60000"/>
                    <a:lumOff val="40000"/>
                  </a:schemeClr>
                </a:solidFill>
              </a:rPr>
              <a:t> </a:t>
            </a:r>
            <a:r>
              <a:rPr lang="en-GB" sz="2700" dirty="0" err="1" smtClean="0">
                <a:solidFill>
                  <a:schemeClr val="accent1">
                    <a:lumMod val="60000"/>
                    <a:lumOff val="40000"/>
                  </a:schemeClr>
                </a:solidFill>
              </a:rPr>
              <a:t>ar</a:t>
            </a:r>
            <a:r>
              <a:rPr lang="en-GB" sz="2700" dirty="0" smtClean="0">
                <a:solidFill>
                  <a:schemeClr val="accent1">
                    <a:lumMod val="60000"/>
                    <a:lumOff val="40000"/>
                  </a:schemeClr>
                </a:solidFill>
              </a:rPr>
              <a:t> </a:t>
            </a:r>
            <a:r>
              <a:rPr lang="en-GB" sz="2700" dirty="0" err="1" smtClean="0">
                <a:solidFill>
                  <a:schemeClr val="accent1">
                    <a:lumMod val="60000"/>
                    <a:lumOff val="40000"/>
                  </a:schemeClr>
                </a:solidFill>
              </a:rPr>
              <a:t>ystyr</a:t>
            </a:r>
            <a:endParaRPr kumimoji="0" lang="en-GB" sz="2700" b="0" i="0" u="none" strike="noStrike" kern="1200" cap="none" spc="0" normalizeH="0" baseline="0" noProof="0" dirty="0" smtClean="0">
              <a:ln>
                <a:noFill/>
              </a:ln>
              <a:solidFill>
                <a:schemeClr val="accent1">
                  <a:lumMod val="60000"/>
                  <a:lumOff val="40000"/>
                </a:schemeClr>
              </a:solidFill>
              <a:effectLst/>
              <a:uLnTx/>
              <a:uFillTx/>
              <a:latin typeface="+mn-lt"/>
              <a:ea typeface="+mn-ea"/>
              <a:cs typeface="+mn-cs"/>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GB" sz="2700" dirty="0" err="1" smtClean="0">
                <a:solidFill>
                  <a:schemeClr val="accent1">
                    <a:lumMod val="60000"/>
                    <a:lumOff val="40000"/>
                  </a:schemeClr>
                </a:solidFill>
              </a:rPr>
              <a:t>Mynediad</a:t>
            </a:r>
            <a:r>
              <a:rPr lang="en-GB" sz="2700" dirty="0" smtClean="0">
                <a:solidFill>
                  <a:schemeClr val="accent1">
                    <a:lumMod val="60000"/>
                    <a:lumOff val="40000"/>
                  </a:schemeClr>
                </a:solidFill>
              </a:rPr>
              <a:t> at </a:t>
            </a:r>
            <a:r>
              <a:rPr lang="en-GB" sz="2700" dirty="0" err="1" smtClean="0">
                <a:solidFill>
                  <a:schemeClr val="accent1">
                    <a:lumMod val="60000"/>
                    <a:lumOff val="40000"/>
                  </a:schemeClr>
                </a:solidFill>
              </a:rPr>
              <a:t>dasgau</a:t>
            </a:r>
            <a:r>
              <a:rPr kumimoji="0" lang="en-GB" sz="2700" b="0" i="0" u="none" strike="noStrike" kern="1200" cap="none" spc="0" normalizeH="0" baseline="0" noProof="0" dirty="0" smtClean="0">
                <a:ln>
                  <a:noFill/>
                </a:ln>
                <a:solidFill>
                  <a:schemeClr val="accent1">
                    <a:lumMod val="60000"/>
                    <a:lumOff val="40000"/>
                  </a:schemeClr>
                </a:solidFill>
                <a:effectLst/>
                <a:uLnTx/>
                <a:uFillTx/>
                <a:latin typeface="+mn-lt"/>
                <a:ea typeface="+mn-ea"/>
                <a:cs typeface="+mn-cs"/>
              </a:rPr>
              <a:t> – The Funky Book Of Poetry For </a:t>
            </a:r>
            <a:r>
              <a:rPr kumimoji="0" lang="en-GB" sz="2700" b="0" i="0" u="none" strike="noStrike" kern="1200" cap="none" spc="0" normalizeH="0" baseline="0" noProof="0" dirty="0" err="1" smtClean="0">
                <a:ln>
                  <a:noFill/>
                </a:ln>
                <a:solidFill>
                  <a:schemeClr val="accent1">
                    <a:lumMod val="60000"/>
                    <a:lumOff val="40000"/>
                  </a:schemeClr>
                </a:solidFill>
                <a:effectLst/>
                <a:uLnTx/>
                <a:uFillTx/>
                <a:latin typeface="+mn-lt"/>
                <a:ea typeface="+mn-ea"/>
                <a:cs typeface="+mn-cs"/>
              </a:rPr>
              <a:t>Kidz</a:t>
            </a:r>
            <a:endParaRPr kumimoji="0" lang="en-GB" sz="2700" b="0" i="0" u="none" strike="noStrike" kern="1200" cap="none" spc="0" normalizeH="0" baseline="0" noProof="0" dirty="0" smtClean="0">
              <a:ln>
                <a:noFill/>
              </a:ln>
              <a:solidFill>
                <a:schemeClr val="accent1">
                  <a:lumMod val="60000"/>
                  <a:lumOff val="40000"/>
                </a:schemeClr>
              </a:solidFill>
              <a:effectLst/>
              <a:uLnTx/>
              <a:uFillTx/>
              <a:latin typeface="+mn-lt"/>
              <a:ea typeface="+mn-ea"/>
              <a:cs typeface="+mn-cs"/>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kumimoji="0" lang="en-GB" sz="2700" b="0" i="0" u="none" strike="noStrike" kern="1200" cap="none" spc="0" normalizeH="0" baseline="0" noProof="0" dirty="0" err="1" smtClean="0">
                <a:ln>
                  <a:noFill/>
                </a:ln>
                <a:solidFill>
                  <a:schemeClr val="accent1">
                    <a:lumMod val="60000"/>
                    <a:lumOff val="40000"/>
                  </a:schemeClr>
                </a:solidFill>
                <a:effectLst/>
                <a:uLnTx/>
                <a:uFillTx/>
                <a:latin typeface="+mn-lt"/>
                <a:ea typeface="+mn-ea"/>
                <a:cs typeface="+mn-cs"/>
              </a:rPr>
              <a:t>Sgiliau</a:t>
            </a:r>
            <a:endParaRPr kumimoji="0" lang="en-GB" sz="2700" b="0" i="0" u="none" strike="noStrike" kern="1200" cap="none" spc="0" normalizeH="0" baseline="0" noProof="0" dirty="0" smtClean="0">
              <a:ln>
                <a:noFill/>
              </a:ln>
              <a:solidFill>
                <a:schemeClr val="accent1">
                  <a:lumMod val="60000"/>
                  <a:lumOff val="40000"/>
                </a:schemeClr>
              </a:solidFill>
              <a:effectLst/>
              <a:uLnTx/>
              <a:uFillTx/>
              <a:latin typeface="+mn-lt"/>
              <a:ea typeface="+mn-ea"/>
              <a:cs typeface="+mn-cs"/>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endParaRPr kumimoji="0" lang="en-GB" sz="2700" b="0" i="0" u="none" strike="noStrike" kern="1200" cap="none" spc="0" normalizeH="0" baseline="0" noProof="0" dirty="0" smtClean="0">
              <a:ln>
                <a:noFill/>
              </a:ln>
              <a:solidFill>
                <a:schemeClr val="tx1"/>
              </a:solidFill>
              <a:effectLst/>
              <a:uLnTx/>
              <a:uFillTx/>
              <a:latin typeface="+mn-lt"/>
              <a:ea typeface="+mn-ea"/>
              <a:cs typeface="+mn-cs"/>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endParaRPr kumimoji="0" lang="en-GB" sz="27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95800" y="1481328"/>
            <a:ext cx="4191000" cy="4525963"/>
          </a:xfrm>
        </p:spPr>
        <p:txBody>
          <a:bodyPr/>
          <a:lstStyle/>
          <a:p>
            <a:r>
              <a:rPr lang="en-GB" dirty="0" smtClean="0"/>
              <a:t>Children in silent rows.</a:t>
            </a:r>
          </a:p>
          <a:p>
            <a:r>
              <a:rPr lang="en-GB" dirty="0" smtClean="0"/>
              <a:t>Facts!</a:t>
            </a:r>
          </a:p>
          <a:p>
            <a:r>
              <a:rPr lang="en-GB" dirty="0" smtClean="0"/>
              <a:t>Tests </a:t>
            </a:r>
            <a:r>
              <a:rPr lang="en-GB" dirty="0" err="1" smtClean="0"/>
              <a:t>tests</a:t>
            </a:r>
            <a:r>
              <a:rPr lang="en-GB" dirty="0" smtClean="0"/>
              <a:t> </a:t>
            </a:r>
            <a:r>
              <a:rPr lang="en-GB" dirty="0" err="1" smtClean="0"/>
              <a:t>tests</a:t>
            </a:r>
            <a:r>
              <a:rPr lang="en-GB" dirty="0" smtClean="0"/>
              <a:t>.</a:t>
            </a:r>
          </a:p>
          <a:p>
            <a:r>
              <a:rPr lang="en-GB" dirty="0" smtClean="0"/>
              <a:t>Individualised.</a:t>
            </a:r>
          </a:p>
          <a:p>
            <a:r>
              <a:rPr lang="en-GB" dirty="0" smtClean="0"/>
              <a:t>Ends focused.</a:t>
            </a:r>
          </a:p>
          <a:p>
            <a:r>
              <a:rPr lang="en-GB" dirty="0" smtClean="0"/>
              <a:t>Knowledge as existing body, externalised.</a:t>
            </a:r>
          </a:p>
          <a:p>
            <a:endParaRPr lang="en-GB" dirty="0" smtClean="0"/>
          </a:p>
          <a:p>
            <a:endParaRPr lang="en-GB" dirty="0"/>
          </a:p>
        </p:txBody>
      </p:sp>
      <p:sp>
        <p:nvSpPr>
          <p:cNvPr id="2" name="Title 1"/>
          <p:cNvSpPr>
            <a:spLocks noGrp="1"/>
          </p:cNvSpPr>
          <p:nvPr>
            <p:ph type="title"/>
          </p:nvPr>
        </p:nvSpPr>
        <p:spPr/>
        <p:txBody>
          <a:bodyPr>
            <a:normAutofit fontScale="90000"/>
          </a:bodyPr>
          <a:lstStyle/>
          <a:p>
            <a:r>
              <a:rPr lang="en-GB" dirty="0" err="1" smtClean="0">
                <a:solidFill>
                  <a:schemeClr val="accent1">
                    <a:lumMod val="60000"/>
                    <a:lumOff val="40000"/>
                  </a:schemeClr>
                </a:solidFill>
              </a:rPr>
              <a:t>Wedi</a:t>
            </a:r>
            <a:r>
              <a:rPr lang="en-GB" dirty="0" smtClean="0">
                <a:solidFill>
                  <a:schemeClr val="accent1">
                    <a:lumMod val="60000"/>
                    <a:lumOff val="40000"/>
                  </a:schemeClr>
                </a:solidFill>
              </a:rPr>
              <a:t> </a:t>
            </a:r>
            <a:r>
              <a:rPr lang="en-GB" dirty="0" err="1" smtClean="0">
                <a:solidFill>
                  <a:schemeClr val="accent1">
                    <a:lumMod val="60000"/>
                    <a:lumOff val="40000"/>
                  </a:schemeClr>
                </a:solidFill>
              </a:rPr>
              <a:t>arwain</a:t>
            </a:r>
            <a:r>
              <a:rPr lang="en-GB" dirty="0" smtClean="0">
                <a:solidFill>
                  <a:schemeClr val="accent1">
                    <a:lumMod val="60000"/>
                    <a:lumOff val="40000"/>
                  </a:schemeClr>
                </a:solidFill>
              </a:rPr>
              <a:t> </a:t>
            </a:r>
            <a:r>
              <a:rPr lang="en-GB" dirty="0" err="1" smtClean="0">
                <a:solidFill>
                  <a:schemeClr val="accent1">
                    <a:lumMod val="60000"/>
                    <a:lumOff val="40000"/>
                  </a:schemeClr>
                </a:solidFill>
              </a:rPr>
              <a:t>gan</a:t>
            </a:r>
            <a:r>
              <a:rPr lang="en-GB" dirty="0" smtClean="0">
                <a:solidFill>
                  <a:schemeClr val="accent1">
                    <a:lumMod val="60000"/>
                    <a:lumOff val="40000"/>
                  </a:schemeClr>
                </a:solidFill>
              </a:rPr>
              <a:t> </a:t>
            </a:r>
            <a:r>
              <a:rPr lang="en-GB" dirty="0" err="1" smtClean="0">
                <a:solidFill>
                  <a:schemeClr val="accent1">
                    <a:lumMod val="60000"/>
                    <a:lumOff val="40000"/>
                  </a:schemeClr>
                </a:solidFill>
              </a:rPr>
              <a:t>athrawon</a:t>
            </a:r>
            <a:r>
              <a:rPr lang="en-GB" dirty="0" smtClean="0">
                <a:solidFill>
                  <a:schemeClr val="accent1">
                    <a:lumMod val="60000"/>
                    <a:lumOff val="40000"/>
                  </a:schemeClr>
                </a:solidFill>
              </a:rPr>
              <a:t>?</a:t>
            </a:r>
            <a:r>
              <a:rPr lang="en-GB" dirty="0" smtClean="0"/>
              <a:t/>
            </a:r>
            <a:br>
              <a:rPr lang="en-GB" dirty="0" smtClean="0"/>
            </a:br>
            <a:r>
              <a:rPr lang="en-GB" dirty="0" smtClean="0"/>
              <a:t>        Is this teacher-led education? </a:t>
            </a:r>
            <a:endParaRPr lang="en-GB" dirty="0"/>
          </a:p>
        </p:txBody>
      </p:sp>
      <p:sp>
        <p:nvSpPr>
          <p:cNvPr id="4" name="Content Placeholder 2"/>
          <p:cNvSpPr txBox="1">
            <a:spLocks/>
          </p:cNvSpPr>
          <p:nvPr/>
        </p:nvSpPr>
        <p:spPr>
          <a:xfrm>
            <a:off x="457200" y="1600200"/>
            <a:ext cx="4191000" cy="4525963"/>
          </a:xfrm>
          <a:prstGeom prst="rect">
            <a:avLst/>
          </a:prstGeom>
        </p:spPr>
        <p:txBody>
          <a:bodyPr vert="horz">
            <a:normAutofit/>
          </a:bodyPr>
          <a:lstStyle/>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GB" sz="2700" dirty="0" err="1" smtClean="0">
                <a:solidFill>
                  <a:schemeClr val="bg2">
                    <a:lumMod val="50000"/>
                  </a:schemeClr>
                </a:solidFill>
              </a:rPr>
              <a:t>Disgyblion</a:t>
            </a:r>
            <a:r>
              <a:rPr lang="en-GB" sz="2700" dirty="0" smtClean="0">
                <a:solidFill>
                  <a:schemeClr val="bg2">
                    <a:lumMod val="50000"/>
                  </a:schemeClr>
                </a:solidFill>
              </a:rPr>
              <a:t> </a:t>
            </a:r>
            <a:r>
              <a:rPr lang="en-GB" sz="2700" dirty="0" err="1" smtClean="0">
                <a:solidFill>
                  <a:schemeClr val="bg2">
                    <a:lumMod val="50000"/>
                  </a:schemeClr>
                </a:solidFill>
              </a:rPr>
              <a:t>mewn</a:t>
            </a:r>
            <a:r>
              <a:rPr lang="en-GB" sz="2700" dirty="0" smtClean="0">
                <a:solidFill>
                  <a:schemeClr val="bg2">
                    <a:lumMod val="50000"/>
                  </a:schemeClr>
                </a:solidFill>
              </a:rPr>
              <a:t> </a:t>
            </a:r>
            <a:r>
              <a:rPr lang="en-GB" sz="2700" dirty="0" err="1" smtClean="0">
                <a:solidFill>
                  <a:schemeClr val="bg2">
                    <a:lumMod val="50000"/>
                  </a:schemeClr>
                </a:solidFill>
              </a:rPr>
              <a:t>llinellau</a:t>
            </a:r>
            <a:r>
              <a:rPr lang="en-GB" sz="2700" dirty="0" smtClean="0">
                <a:solidFill>
                  <a:schemeClr val="bg2">
                    <a:lumMod val="50000"/>
                  </a:schemeClr>
                </a:solidFill>
              </a:rPr>
              <a:t> </a:t>
            </a:r>
            <a:r>
              <a:rPr lang="en-GB" sz="2700" dirty="0" err="1" smtClean="0">
                <a:solidFill>
                  <a:schemeClr val="bg2">
                    <a:lumMod val="50000"/>
                  </a:schemeClr>
                </a:solidFill>
              </a:rPr>
              <a:t>tawel</a:t>
            </a:r>
            <a:r>
              <a:rPr lang="en-GB" sz="2700" dirty="0" smtClean="0">
                <a:solidFill>
                  <a:schemeClr val="bg2">
                    <a:lumMod val="50000"/>
                  </a:schemeClr>
                </a:solidFill>
              </a:rPr>
              <a:t>.</a:t>
            </a:r>
            <a:endPar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Ffeithiau</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GB" sz="2700" noProof="0" dirty="0" err="1" smtClean="0">
                <a:solidFill>
                  <a:schemeClr val="bg2">
                    <a:lumMod val="50000"/>
                  </a:schemeClr>
                </a:solidFill>
              </a:rPr>
              <a:t>Profion</a:t>
            </a:r>
            <a:r>
              <a:rPr lang="en-GB" sz="2700" noProof="0" dirty="0" smtClean="0">
                <a:solidFill>
                  <a:schemeClr val="bg2">
                    <a:lumMod val="50000"/>
                  </a:schemeClr>
                </a:solidFill>
              </a:rPr>
              <a:t>, </a:t>
            </a:r>
            <a:r>
              <a:rPr lang="en-GB" sz="2700" noProof="0" dirty="0" err="1" smtClean="0">
                <a:solidFill>
                  <a:schemeClr val="bg2">
                    <a:lumMod val="50000"/>
                  </a:schemeClr>
                </a:solidFill>
              </a:rPr>
              <a:t>profion</a:t>
            </a:r>
            <a:r>
              <a:rPr lang="en-GB" sz="2700" noProof="0" dirty="0" smtClean="0">
                <a:solidFill>
                  <a:schemeClr val="bg2">
                    <a:lumMod val="50000"/>
                  </a:schemeClr>
                </a:solidFill>
              </a:rPr>
              <a:t>, </a:t>
            </a:r>
            <a:r>
              <a:rPr lang="en-GB" sz="2700" noProof="0" dirty="0" err="1" smtClean="0">
                <a:solidFill>
                  <a:schemeClr val="bg2">
                    <a:lumMod val="50000"/>
                  </a:schemeClr>
                </a:solidFill>
              </a:rPr>
              <a:t>profion</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GB" sz="2700" dirty="0" err="1" smtClean="0">
                <a:solidFill>
                  <a:schemeClr val="bg2">
                    <a:lumMod val="50000"/>
                  </a:schemeClr>
                </a:solidFill>
              </a:rPr>
              <a:t>Personoli</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GB" sz="2700" dirty="0" err="1" smtClean="0">
                <a:solidFill>
                  <a:schemeClr val="bg2">
                    <a:lumMod val="50000"/>
                  </a:schemeClr>
                </a:solidFill>
              </a:rPr>
              <a:t>Ffocws</a:t>
            </a:r>
            <a:r>
              <a:rPr lang="en-GB" sz="2700" dirty="0" smtClean="0">
                <a:solidFill>
                  <a:schemeClr val="bg2">
                    <a:lumMod val="50000"/>
                  </a:schemeClr>
                </a:solidFill>
              </a:rPr>
              <a:t> </a:t>
            </a:r>
            <a:r>
              <a:rPr lang="en-GB" sz="2700" dirty="0" err="1" smtClean="0">
                <a:solidFill>
                  <a:schemeClr val="bg2">
                    <a:lumMod val="50000"/>
                  </a:schemeClr>
                </a:solidFill>
              </a:rPr>
              <a:t>ar</a:t>
            </a:r>
            <a:r>
              <a:rPr lang="en-GB" sz="2700" dirty="0" smtClean="0">
                <a:solidFill>
                  <a:schemeClr val="bg2">
                    <a:lumMod val="50000"/>
                  </a:schemeClr>
                </a:solidFill>
              </a:rPr>
              <a:t> y </a:t>
            </a:r>
            <a:r>
              <a:rPr lang="en-GB" sz="2700" dirty="0" err="1" smtClean="0">
                <a:solidFill>
                  <a:schemeClr val="bg2">
                    <a:lumMod val="50000"/>
                  </a:schemeClr>
                </a:solidFill>
              </a:rPr>
              <a:t>gôl</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GB" sz="2700" dirty="0" err="1" smtClean="0">
                <a:solidFill>
                  <a:schemeClr val="bg2">
                    <a:lumMod val="50000"/>
                  </a:schemeClr>
                </a:solidFill>
              </a:rPr>
              <a:t>Gwybodaeth</a:t>
            </a:r>
            <a:r>
              <a:rPr lang="en-GB" sz="2700" dirty="0" smtClean="0">
                <a:solidFill>
                  <a:schemeClr val="bg2">
                    <a:lumMod val="50000"/>
                  </a:schemeClr>
                </a:solidFill>
              </a:rPr>
              <a:t> </a:t>
            </a:r>
            <a:r>
              <a:rPr lang="en-GB" sz="2700" dirty="0" err="1" smtClean="0">
                <a:solidFill>
                  <a:schemeClr val="bg2">
                    <a:lumMod val="50000"/>
                  </a:schemeClr>
                </a:solidFill>
              </a:rPr>
              <a:t>heb</a:t>
            </a:r>
            <a:r>
              <a:rPr lang="en-GB" sz="2700" dirty="0" smtClean="0">
                <a:solidFill>
                  <a:schemeClr val="bg2">
                    <a:lumMod val="50000"/>
                  </a:schemeClr>
                </a:solidFill>
              </a:rPr>
              <a:t> </a:t>
            </a:r>
            <a:r>
              <a:rPr lang="en-GB" sz="2700" dirty="0" err="1" smtClean="0">
                <a:solidFill>
                  <a:schemeClr val="bg2">
                    <a:lumMod val="50000"/>
                  </a:schemeClr>
                </a:solidFill>
              </a:rPr>
              <a:t>ei</a:t>
            </a:r>
            <a:r>
              <a:rPr lang="en-GB" sz="2700" dirty="0" smtClean="0">
                <a:solidFill>
                  <a:schemeClr val="bg2">
                    <a:lumMod val="50000"/>
                  </a:schemeClr>
                </a:solidFill>
              </a:rPr>
              <a:t> </a:t>
            </a:r>
            <a:r>
              <a:rPr lang="en-GB" sz="2700" dirty="0" err="1" smtClean="0">
                <a:solidFill>
                  <a:schemeClr val="bg2">
                    <a:lumMod val="50000"/>
                  </a:schemeClr>
                </a:solidFill>
              </a:rPr>
              <a:t>fewnoli</a:t>
            </a:r>
            <a:r>
              <a:rPr lang="en-GB" sz="2700" dirty="0" smtClean="0">
                <a:solidFill>
                  <a:schemeClr val="bg2">
                    <a:lumMod val="50000"/>
                  </a:schemeClr>
                </a:solidFill>
              </a:rPr>
              <a:t>.</a:t>
            </a:r>
            <a:endParaRPr kumimoji="0" lang="en-GB" sz="2700" b="0" i="0" u="none" strike="noStrike" kern="1200" cap="none" spc="0" normalizeH="0" baseline="0" noProof="0" dirty="0">
              <a:ln>
                <a:noFill/>
              </a:ln>
              <a:solidFill>
                <a:schemeClr val="bg2">
                  <a:lumMod val="50000"/>
                </a:schemeClr>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81793" y="2390535"/>
            <a:ext cx="3094807" cy="2069713"/>
          </a:xfr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84143" y="104582"/>
            <a:ext cx="6233615" cy="2347027"/>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657600" y="3043495"/>
            <a:ext cx="4495715" cy="3016112"/>
          </a:xfrm>
          <a:prstGeom prst="rect">
            <a:avLst/>
          </a:prstGeom>
        </p:spPr>
      </p:pic>
    </p:spTree>
    <p:extLst>
      <p:ext uri="{BB962C8B-B14F-4D97-AF65-F5344CB8AC3E}">
        <p14:creationId xmlns:p14="http://schemas.microsoft.com/office/powerpoint/2010/main" val="402200306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6" name="Object 2"/>
          <p:cNvGraphicFramePr>
            <a:graphicFrameLocks noGrp="1" noChangeAspect="1"/>
          </p:cNvGraphicFramePr>
          <p:nvPr>
            <p:ph idx="1"/>
          </p:nvPr>
        </p:nvGraphicFramePr>
        <p:xfrm>
          <a:off x="1524000" y="3810000"/>
          <a:ext cx="6005513" cy="2579688"/>
        </p:xfrm>
        <a:graphic>
          <a:graphicData uri="http://schemas.openxmlformats.org/presentationml/2006/ole">
            <mc:AlternateContent xmlns:mc="http://schemas.openxmlformats.org/markup-compatibility/2006">
              <mc:Choice xmlns:v="urn:schemas-microsoft-com:vml" Requires="v">
                <p:oleObj spid="_x0000_s1029" name="Document" r:id="rId3" imgW="3167280" imgH="1360800" progId="Word.Document.8">
                  <p:embed/>
                </p:oleObj>
              </mc:Choice>
              <mc:Fallback>
                <p:oleObj name="Document" r:id="rId3" imgW="3167280" imgH="1360800" progId="Word.Document.8">
                  <p:embed/>
                  <p:pic>
                    <p:nvPicPr>
                      <p:cNvPr id="0" name="Picture 4"/>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0" y="3810000"/>
                        <a:ext cx="6005513" cy="2579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27" name="Rectangle 2"/>
          <p:cNvSpPr>
            <a:spLocks noGrp="1" noChangeArrowheads="1"/>
          </p:cNvSpPr>
          <p:nvPr>
            <p:ph type="title"/>
          </p:nvPr>
        </p:nvSpPr>
        <p:spPr/>
        <p:txBody>
          <a:bodyPr/>
          <a:lstStyle/>
          <a:p>
            <a:pPr eaLnBrk="1" hangingPunct="1"/>
            <a:r>
              <a:rPr lang="en-US" dirty="0" err="1" smtClean="0">
                <a:solidFill>
                  <a:schemeClr val="accent1">
                    <a:lumMod val="60000"/>
                    <a:lumOff val="40000"/>
                  </a:schemeClr>
                </a:solidFill>
              </a:rPr>
              <a:t>Epistemoleg</a:t>
            </a:r>
            <a:r>
              <a:rPr lang="en-US" dirty="0" smtClean="0">
                <a:solidFill>
                  <a:srgbClr val="7B9899"/>
                </a:solidFill>
              </a:rPr>
              <a:t>        </a:t>
            </a:r>
            <a:r>
              <a:rPr lang="en-US" dirty="0" smtClean="0">
                <a:solidFill>
                  <a:schemeClr val="tx1"/>
                </a:solidFill>
              </a:rPr>
              <a:t>Epistemology</a:t>
            </a:r>
          </a:p>
        </p:txBody>
      </p:sp>
      <p:sp>
        <p:nvSpPr>
          <p:cNvPr id="1028" name="Rectangle 3"/>
          <p:cNvSpPr>
            <a:spLocks noGrp="1" noChangeArrowheads="1"/>
          </p:cNvSpPr>
          <p:nvPr>
            <p:ph type="body" sz="half" idx="4294967295"/>
          </p:nvPr>
        </p:nvSpPr>
        <p:spPr>
          <a:xfrm>
            <a:off x="228600" y="1447800"/>
            <a:ext cx="4495800" cy="2362200"/>
          </a:xfrm>
        </p:spPr>
        <p:txBody>
          <a:bodyPr>
            <a:normAutofit fontScale="85000" lnSpcReduction="10000"/>
          </a:bodyPr>
          <a:lstStyle/>
          <a:p>
            <a:pPr eaLnBrk="1" hangingPunct="1"/>
            <a:r>
              <a:rPr lang="en-US" dirty="0" err="1" smtClean="0">
                <a:solidFill>
                  <a:schemeClr val="bg2">
                    <a:lumMod val="50000"/>
                  </a:schemeClr>
                </a:solidFill>
              </a:rPr>
              <a:t>Caffael</a:t>
            </a:r>
            <a:r>
              <a:rPr lang="en-US" dirty="0" smtClean="0">
                <a:solidFill>
                  <a:schemeClr val="bg2">
                    <a:lumMod val="50000"/>
                  </a:schemeClr>
                </a:solidFill>
              </a:rPr>
              <a:t> </a:t>
            </a:r>
            <a:r>
              <a:rPr lang="en-US" dirty="0" err="1" smtClean="0">
                <a:solidFill>
                  <a:schemeClr val="bg2">
                    <a:lumMod val="50000"/>
                  </a:schemeClr>
                </a:solidFill>
              </a:rPr>
              <a:t>gwybodaeth</a:t>
            </a:r>
            <a:r>
              <a:rPr lang="en-US" dirty="0" smtClean="0">
                <a:solidFill>
                  <a:schemeClr val="bg2">
                    <a:lumMod val="50000"/>
                  </a:schemeClr>
                </a:solidFill>
              </a:rPr>
              <a:t> </a:t>
            </a:r>
            <a:r>
              <a:rPr lang="en-US" dirty="0" err="1" smtClean="0">
                <a:solidFill>
                  <a:schemeClr val="bg2">
                    <a:lumMod val="50000"/>
                  </a:schemeClr>
                </a:solidFill>
              </a:rPr>
              <a:t>yn</a:t>
            </a:r>
            <a:r>
              <a:rPr lang="en-US" dirty="0" smtClean="0">
                <a:solidFill>
                  <a:schemeClr val="bg2">
                    <a:lumMod val="50000"/>
                  </a:schemeClr>
                </a:solidFill>
              </a:rPr>
              <a:t> </a:t>
            </a:r>
            <a:r>
              <a:rPr lang="en-US" dirty="0" err="1" smtClean="0">
                <a:solidFill>
                  <a:schemeClr val="bg2">
                    <a:lumMod val="50000"/>
                  </a:schemeClr>
                </a:solidFill>
              </a:rPr>
              <a:t>wahanol</a:t>
            </a:r>
            <a:r>
              <a:rPr lang="en-US" dirty="0" smtClean="0">
                <a:solidFill>
                  <a:schemeClr val="bg2">
                    <a:lumMod val="50000"/>
                  </a:schemeClr>
                </a:solidFill>
              </a:rPr>
              <a:t> </a:t>
            </a:r>
            <a:r>
              <a:rPr lang="en-US" dirty="0" err="1" smtClean="0">
                <a:solidFill>
                  <a:schemeClr val="bg2">
                    <a:lumMod val="50000"/>
                  </a:schemeClr>
                </a:solidFill>
              </a:rPr>
              <a:t>yn</a:t>
            </a:r>
            <a:r>
              <a:rPr lang="en-US" dirty="0" smtClean="0">
                <a:solidFill>
                  <a:schemeClr val="bg2">
                    <a:lumMod val="50000"/>
                  </a:schemeClr>
                </a:solidFill>
              </a:rPr>
              <a:t> y </a:t>
            </a:r>
            <a:r>
              <a:rPr lang="en-US" dirty="0" err="1" smtClean="0">
                <a:solidFill>
                  <a:schemeClr val="bg2">
                    <a:lumMod val="50000"/>
                  </a:schemeClr>
                </a:solidFill>
              </a:rPr>
              <a:t>modelau</a:t>
            </a:r>
            <a:r>
              <a:rPr lang="en-US" dirty="0" smtClean="0">
                <a:solidFill>
                  <a:schemeClr val="bg2">
                    <a:lumMod val="50000"/>
                  </a:schemeClr>
                </a:solidFill>
              </a:rPr>
              <a:t> </a:t>
            </a:r>
            <a:r>
              <a:rPr lang="en-US" dirty="0" err="1" smtClean="0">
                <a:solidFill>
                  <a:schemeClr val="bg2">
                    <a:lumMod val="50000"/>
                  </a:schemeClr>
                </a:solidFill>
              </a:rPr>
              <a:t>yma</a:t>
            </a:r>
            <a:r>
              <a:rPr lang="en-US" dirty="0" smtClean="0">
                <a:solidFill>
                  <a:schemeClr val="bg2">
                    <a:lumMod val="50000"/>
                  </a:schemeClr>
                </a:solidFill>
              </a:rPr>
              <a:t>.</a:t>
            </a:r>
          </a:p>
          <a:p>
            <a:pPr eaLnBrk="1" hangingPunct="1"/>
            <a:r>
              <a:rPr lang="en-US" dirty="0" err="1" smtClean="0">
                <a:solidFill>
                  <a:schemeClr val="bg2">
                    <a:lumMod val="50000"/>
                  </a:schemeClr>
                </a:solidFill>
              </a:rPr>
              <a:t>Ein</a:t>
            </a:r>
            <a:r>
              <a:rPr lang="en-US" dirty="0" smtClean="0">
                <a:solidFill>
                  <a:schemeClr val="bg2">
                    <a:lumMod val="50000"/>
                  </a:schemeClr>
                </a:solidFill>
              </a:rPr>
              <a:t> </a:t>
            </a:r>
            <a:r>
              <a:rPr lang="en-US" dirty="0" err="1" smtClean="0">
                <a:solidFill>
                  <a:schemeClr val="bg2">
                    <a:lumMod val="50000"/>
                  </a:schemeClr>
                </a:solidFill>
              </a:rPr>
              <a:t>credoau</a:t>
            </a:r>
            <a:r>
              <a:rPr lang="en-US" dirty="0" smtClean="0">
                <a:solidFill>
                  <a:schemeClr val="bg2">
                    <a:lumMod val="50000"/>
                  </a:schemeClr>
                </a:solidFill>
              </a:rPr>
              <a:t> am </a:t>
            </a:r>
            <a:r>
              <a:rPr lang="en-US" dirty="0" err="1" smtClean="0">
                <a:solidFill>
                  <a:schemeClr val="bg2">
                    <a:lumMod val="50000"/>
                  </a:schemeClr>
                </a:solidFill>
              </a:rPr>
              <a:t>natur</a:t>
            </a:r>
            <a:r>
              <a:rPr lang="en-US" dirty="0" smtClean="0">
                <a:solidFill>
                  <a:schemeClr val="bg2">
                    <a:lumMod val="50000"/>
                  </a:schemeClr>
                </a:solidFill>
              </a:rPr>
              <a:t> </a:t>
            </a:r>
            <a:r>
              <a:rPr lang="en-US" dirty="0" err="1" smtClean="0">
                <a:solidFill>
                  <a:schemeClr val="bg2">
                    <a:lumMod val="50000"/>
                  </a:schemeClr>
                </a:solidFill>
              </a:rPr>
              <a:t>ein</a:t>
            </a:r>
            <a:r>
              <a:rPr lang="en-US" dirty="0" smtClean="0">
                <a:solidFill>
                  <a:schemeClr val="bg2">
                    <a:lumMod val="50000"/>
                  </a:schemeClr>
                </a:solidFill>
              </a:rPr>
              <a:t> </a:t>
            </a:r>
            <a:r>
              <a:rPr lang="en-US" dirty="0" err="1" smtClean="0">
                <a:solidFill>
                  <a:schemeClr val="bg2">
                    <a:lumMod val="50000"/>
                  </a:schemeClr>
                </a:solidFill>
              </a:rPr>
              <a:t>gwybodaeth</a:t>
            </a:r>
            <a:r>
              <a:rPr lang="en-US" dirty="0" smtClean="0">
                <a:solidFill>
                  <a:schemeClr val="bg2">
                    <a:lumMod val="50000"/>
                  </a:schemeClr>
                </a:solidFill>
              </a:rPr>
              <a:t>, </a:t>
            </a:r>
            <a:r>
              <a:rPr lang="en-US" dirty="0" err="1" smtClean="0">
                <a:solidFill>
                  <a:schemeClr val="bg2">
                    <a:lumMod val="50000"/>
                  </a:schemeClr>
                </a:solidFill>
              </a:rPr>
              <a:t>ein</a:t>
            </a:r>
            <a:r>
              <a:rPr lang="en-US" dirty="0" smtClean="0">
                <a:solidFill>
                  <a:schemeClr val="bg2">
                    <a:lumMod val="50000"/>
                  </a:schemeClr>
                </a:solidFill>
              </a:rPr>
              <a:t> </a:t>
            </a:r>
            <a:r>
              <a:rPr lang="en-US" dirty="0" err="1" smtClean="0">
                <a:solidFill>
                  <a:schemeClr val="bg2">
                    <a:lumMod val="50000"/>
                  </a:schemeClr>
                </a:solidFill>
              </a:rPr>
              <a:t>epistemoleg</a:t>
            </a:r>
            <a:r>
              <a:rPr lang="en-US" dirty="0" smtClean="0">
                <a:solidFill>
                  <a:schemeClr val="bg2">
                    <a:lumMod val="50000"/>
                  </a:schemeClr>
                </a:solidFill>
              </a:rPr>
              <a:t>, </a:t>
            </a:r>
            <a:r>
              <a:rPr lang="en-US" dirty="0" err="1" smtClean="0">
                <a:solidFill>
                  <a:schemeClr val="bg2">
                    <a:lumMod val="50000"/>
                  </a:schemeClr>
                </a:solidFill>
              </a:rPr>
              <a:t>yn</a:t>
            </a:r>
            <a:r>
              <a:rPr lang="en-US" dirty="0" smtClean="0">
                <a:solidFill>
                  <a:schemeClr val="bg2">
                    <a:lumMod val="50000"/>
                  </a:schemeClr>
                </a:solidFill>
              </a:rPr>
              <a:t> </a:t>
            </a:r>
            <a:r>
              <a:rPr lang="en-US" dirty="0" err="1" smtClean="0">
                <a:solidFill>
                  <a:schemeClr val="bg2">
                    <a:lumMod val="50000"/>
                  </a:schemeClr>
                </a:solidFill>
              </a:rPr>
              <a:t>dylanwadu’n</a:t>
            </a:r>
            <a:r>
              <a:rPr lang="en-US" dirty="0" smtClean="0">
                <a:solidFill>
                  <a:schemeClr val="bg2">
                    <a:lumMod val="50000"/>
                  </a:schemeClr>
                </a:solidFill>
              </a:rPr>
              <a:t> </a:t>
            </a:r>
            <a:r>
              <a:rPr lang="en-US" dirty="0" err="1" smtClean="0">
                <a:solidFill>
                  <a:schemeClr val="bg2">
                    <a:lumMod val="50000"/>
                  </a:schemeClr>
                </a:solidFill>
              </a:rPr>
              <a:t>gryf</a:t>
            </a:r>
            <a:r>
              <a:rPr lang="en-US" dirty="0" smtClean="0">
                <a:solidFill>
                  <a:schemeClr val="bg2">
                    <a:lumMod val="50000"/>
                  </a:schemeClr>
                </a:solidFill>
              </a:rPr>
              <a:t> </a:t>
            </a:r>
            <a:r>
              <a:rPr lang="en-US" dirty="0" err="1" smtClean="0">
                <a:solidFill>
                  <a:schemeClr val="bg2">
                    <a:lumMod val="50000"/>
                  </a:schemeClr>
                </a:solidFill>
              </a:rPr>
              <a:t>ar</a:t>
            </a:r>
            <a:r>
              <a:rPr lang="en-US" dirty="0" smtClean="0">
                <a:solidFill>
                  <a:schemeClr val="bg2">
                    <a:lumMod val="50000"/>
                  </a:schemeClr>
                </a:solidFill>
              </a:rPr>
              <a:t> </a:t>
            </a:r>
            <a:r>
              <a:rPr lang="en-US" dirty="0" err="1" smtClean="0">
                <a:solidFill>
                  <a:schemeClr val="bg2">
                    <a:lumMod val="50000"/>
                  </a:schemeClr>
                </a:solidFill>
              </a:rPr>
              <a:t>ein</a:t>
            </a:r>
            <a:r>
              <a:rPr lang="en-US" dirty="0" smtClean="0">
                <a:solidFill>
                  <a:schemeClr val="bg2">
                    <a:lumMod val="50000"/>
                  </a:schemeClr>
                </a:solidFill>
              </a:rPr>
              <a:t> </a:t>
            </a:r>
            <a:r>
              <a:rPr lang="en-US" dirty="0" err="1" smtClean="0">
                <a:solidFill>
                  <a:schemeClr val="bg2">
                    <a:lumMod val="50000"/>
                  </a:schemeClr>
                </a:solidFill>
              </a:rPr>
              <a:t>ymagwedd</a:t>
            </a:r>
            <a:r>
              <a:rPr lang="en-US" dirty="0" smtClean="0">
                <a:solidFill>
                  <a:schemeClr val="bg2">
                    <a:lumMod val="50000"/>
                  </a:schemeClr>
                </a:solidFill>
              </a:rPr>
              <a:t> at </a:t>
            </a:r>
            <a:r>
              <a:rPr lang="en-US" dirty="0" err="1" smtClean="0">
                <a:solidFill>
                  <a:schemeClr val="bg2">
                    <a:lumMod val="50000"/>
                  </a:schemeClr>
                </a:solidFill>
              </a:rPr>
              <a:t>addysg</a:t>
            </a:r>
            <a:r>
              <a:rPr lang="en-US" dirty="0" smtClean="0">
                <a:solidFill>
                  <a:schemeClr val="bg2">
                    <a:lumMod val="50000"/>
                  </a:schemeClr>
                </a:solidFill>
              </a:rPr>
              <a:t>. </a:t>
            </a:r>
          </a:p>
          <a:p>
            <a:pPr eaLnBrk="1" hangingPunct="1">
              <a:buFont typeface="Wingdings" pitchFamily="2" charset="2"/>
              <a:buNone/>
            </a:pPr>
            <a:endParaRPr lang="en-US" dirty="0" smtClean="0"/>
          </a:p>
        </p:txBody>
      </p:sp>
      <p:sp>
        <p:nvSpPr>
          <p:cNvPr id="5" name="Rectangle 3"/>
          <p:cNvSpPr txBox="1">
            <a:spLocks noChangeArrowheads="1"/>
          </p:cNvSpPr>
          <p:nvPr/>
        </p:nvSpPr>
        <p:spPr>
          <a:xfrm>
            <a:off x="4724400" y="1143000"/>
            <a:ext cx="3886200" cy="2971800"/>
          </a:xfrm>
          <a:prstGeom prst="rect">
            <a:avLst/>
          </a:prstGeom>
        </p:spPr>
        <p:txBody>
          <a:bodyPr vert="horz">
            <a:normAutofit fontScale="85000" lnSpcReduction="20000"/>
          </a:bodyPr>
          <a:lstStyle/>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kumimoji="0" lang="en-US" sz="2700" b="0" i="0" u="none" strike="noStrike" kern="1200" cap="none" spc="0" normalizeH="0" baseline="0" noProof="0" dirty="0" smtClean="0">
                <a:ln>
                  <a:noFill/>
                </a:ln>
                <a:solidFill>
                  <a:schemeClr val="tx1"/>
                </a:solidFill>
                <a:effectLst/>
                <a:uLnTx/>
                <a:uFillTx/>
                <a:latin typeface="+mn-lt"/>
                <a:ea typeface="+mn-ea"/>
                <a:cs typeface="+mn-cs"/>
              </a:rPr>
              <a:t>Knowledge is figured differently in these paradigms.</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kumimoji="0" lang="en-US" sz="2700" b="0" i="0" u="none" strike="noStrike" kern="1200" cap="none" spc="0" normalizeH="0" baseline="0" noProof="0" dirty="0" smtClean="0">
                <a:ln>
                  <a:noFill/>
                </a:ln>
                <a:solidFill>
                  <a:schemeClr val="tx1"/>
                </a:solidFill>
                <a:effectLst/>
                <a:uLnTx/>
                <a:uFillTx/>
                <a:latin typeface="+mn-lt"/>
                <a:ea typeface="+mn-ea"/>
                <a:cs typeface="+mn-cs"/>
              </a:rPr>
              <a:t>Our beliefs about the nature of knowledge, our epistemology, profoundly influence our approach to education. </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pitchFamily="2" charset="2"/>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67200" y="1752600"/>
            <a:ext cx="4495800" cy="5105400"/>
          </a:xfrm>
        </p:spPr>
        <p:txBody>
          <a:bodyPr>
            <a:normAutofit fontScale="77500" lnSpcReduction="20000"/>
          </a:bodyPr>
          <a:lstStyle/>
          <a:p>
            <a:r>
              <a:rPr lang="en-GB" dirty="0" err="1" smtClean="0"/>
              <a:t>Biesta</a:t>
            </a:r>
            <a:r>
              <a:rPr lang="en-GB" dirty="0" smtClean="0"/>
              <a:t> (2013) questions the ‘</a:t>
            </a:r>
            <a:r>
              <a:rPr lang="en-GB" dirty="0" err="1" smtClean="0"/>
              <a:t>learnification</a:t>
            </a:r>
            <a:r>
              <a:rPr lang="en-GB" dirty="0" smtClean="0"/>
              <a:t>’ of education.</a:t>
            </a:r>
          </a:p>
          <a:p>
            <a:r>
              <a:rPr lang="en-GB" dirty="0" smtClean="0"/>
              <a:t>If pupils can do it themselves with facilitation, where does knowledge reside? What is the role of the teacher? </a:t>
            </a:r>
          </a:p>
          <a:p>
            <a:r>
              <a:rPr lang="en-GB" dirty="0" smtClean="0"/>
              <a:t>He says a busy classroom is mistaken for a good one.</a:t>
            </a:r>
          </a:p>
          <a:p>
            <a:pPr lvl="0"/>
            <a:r>
              <a:rPr lang="en-GB" dirty="0" smtClean="0"/>
              <a:t>An emphasis is being placed on facilitating opportunities for learning, but, without teaching, they have to be constructed from what the learners already know rather than introducing them to anything new.</a:t>
            </a:r>
          </a:p>
          <a:p>
            <a:pPr lvl="0"/>
            <a:r>
              <a:rPr lang="en-GB" dirty="0" smtClean="0"/>
              <a:t>Is this a fair criticism?</a:t>
            </a:r>
          </a:p>
          <a:p>
            <a:endParaRPr lang="en-GB" dirty="0"/>
          </a:p>
        </p:txBody>
      </p:sp>
      <p:sp>
        <p:nvSpPr>
          <p:cNvPr id="2" name="Title 1"/>
          <p:cNvSpPr>
            <a:spLocks noGrp="1"/>
          </p:cNvSpPr>
          <p:nvPr>
            <p:ph type="title"/>
          </p:nvPr>
        </p:nvSpPr>
        <p:spPr>
          <a:xfrm>
            <a:off x="381000" y="228600"/>
            <a:ext cx="8229600" cy="1143000"/>
          </a:xfrm>
        </p:spPr>
        <p:txBody>
          <a:bodyPr>
            <a:noAutofit/>
          </a:bodyPr>
          <a:lstStyle/>
          <a:p>
            <a:r>
              <a:rPr lang="en-GB" sz="3500" dirty="0" err="1" smtClean="0">
                <a:solidFill>
                  <a:schemeClr val="bg2">
                    <a:lumMod val="50000"/>
                  </a:schemeClr>
                </a:solidFill>
              </a:rPr>
              <a:t>Rôl</a:t>
            </a:r>
            <a:r>
              <a:rPr lang="en-GB" sz="3500" dirty="0" smtClean="0">
                <a:solidFill>
                  <a:schemeClr val="bg2">
                    <a:lumMod val="50000"/>
                  </a:schemeClr>
                </a:solidFill>
              </a:rPr>
              <a:t> yr </a:t>
            </a:r>
            <a:r>
              <a:rPr lang="en-GB" sz="3500" dirty="0" err="1" smtClean="0">
                <a:solidFill>
                  <a:schemeClr val="bg2">
                    <a:lumMod val="50000"/>
                  </a:schemeClr>
                </a:solidFill>
              </a:rPr>
              <a:t>athro</a:t>
            </a:r>
            <a:r>
              <a:rPr lang="en-GB" sz="3500" dirty="0" smtClean="0">
                <a:solidFill>
                  <a:schemeClr val="bg2">
                    <a:lumMod val="50000"/>
                  </a:schemeClr>
                </a:solidFill>
              </a:rPr>
              <a:t> </a:t>
            </a:r>
            <a:r>
              <a:rPr lang="en-GB" sz="3500" dirty="0" err="1" smtClean="0">
                <a:solidFill>
                  <a:schemeClr val="bg2">
                    <a:lumMod val="50000"/>
                  </a:schemeClr>
                </a:solidFill>
              </a:rPr>
              <a:t>yn</a:t>
            </a:r>
            <a:r>
              <a:rPr lang="en-GB" sz="3500" dirty="0" smtClean="0">
                <a:solidFill>
                  <a:schemeClr val="bg2">
                    <a:lumMod val="50000"/>
                  </a:schemeClr>
                </a:solidFill>
              </a:rPr>
              <a:t> </a:t>
            </a:r>
            <a:r>
              <a:rPr lang="en-GB" sz="3500" dirty="0" err="1" smtClean="0">
                <a:solidFill>
                  <a:schemeClr val="bg2">
                    <a:lumMod val="50000"/>
                  </a:schemeClr>
                </a:solidFill>
              </a:rPr>
              <a:t>hyn</a:t>
            </a:r>
            <a:r>
              <a:rPr lang="en-GB" sz="3500" dirty="0" smtClean="0">
                <a:solidFill>
                  <a:schemeClr val="bg2">
                    <a:lumMod val="50000"/>
                  </a:schemeClr>
                </a:solidFill>
              </a:rPr>
              <a:t>?</a:t>
            </a:r>
            <a:r>
              <a:rPr lang="en-GB" sz="3500" dirty="0" smtClean="0"/>
              <a:t/>
            </a:r>
            <a:br>
              <a:rPr lang="en-GB" sz="3500" dirty="0" smtClean="0"/>
            </a:br>
            <a:r>
              <a:rPr lang="en-GB" sz="3500" dirty="0" smtClean="0"/>
              <a:t>The role of the teacher in all of this?</a:t>
            </a:r>
            <a:endParaRPr lang="en-GB" sz="3500" dirty="0"/>
          </a:p>
        </p:txBody>
      </p:sp>
      <p:sp>
        <p:nvSpPr>
          <p:cNvPr id="4" name="Content Placeholder 2"/>
          <p:cNvSpPr txBox="1">
            <a:spLocks/>
          </p:cNvSpPr>
          <p:nvPr/>
        </p:nvSpPr>
        <p:spPr>
          <a:xfrm>
            <a:off x="0" y="1524000"/>
            <a:ext cx="4495800" cy="5105400"/>
          </a:xfrm>
          <a:prstGeom prst="rect">
            <a:avLst/>
          </a:prstGeom>
        </p:spPr>
        <p:txBody>
          <a:bodyPr vert="horz">
            <a:normAutofit fontScale="77500" lnSpcReduction="20000"/>
          </a:bodyPr>
          <a:lstStyle/>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kumimoji="0" lang="en-GB" sz="2600" b="0" i="0" u="none" strike="noStrike" kern="1200" cap="none" spc="0" normalizeH="0" baseline="0" noProof="0" dirty="0" err="1" smtClean="0">
                <a:ln>
                  <a:noFill/>
                </a:ln>
                <a:solidFill>
                  <a:schemeClr val="bg2">
                    <a:lumMod val="50000"/>
                  </a:schemeClr>
                </a:solidFill>
                <a:effectLst/>
                <a:uLnTx/>
                <a:uFillTx/>
                <a:latin typeface="+mn-lt"/>
                <a:ea typeface="+mn-ea"/>
                <a:cs typeface="+mn-cs"/>
              </a:rPr>
              <a:t>Biesta</a:t>
            </a:r>
            <a:r>
              <a:rPr kumimoji="0" lang="en-GB" sz="2600" b="0" i="0" u="none" strike="noStrike" kern="1200" cap="none" spc="0" normalizeH="0" baseline="0" noProof="0" dirty="0" smtClean="0">
                <a:ln>
                  <a:noFill/>
                </a:ln>
                <a:solidFill>
                  <a:schemeClr val="bg2">
                    <a:lumMod val="50000"/>
                  </a:schemeClr>
                </a:solidFill>
                <a:effectLst/>
                <a:uLnTx/>
                <a:uFillTx/>
                <a:latin typeface="+mn-lt"/>
                <a:ea typeface="+mn-ea"/>
                <a:cs typeface="+mn-cs"/>
              </a:rPr>
              <a:t> (2013) </a:t>
            </a:r>
            <a:r>
              <a:rPr kumimoji="0" lang="en-GB" sz="2600" b="0" i="0" u="none" strike="noStrike" kern="1200" cap="none" spc="0" normalizeH="0" baseline="0" noProof="0" dirty="0" err="1" smtClean="0">
                <a:ln>
                  <a:noFill/>
                </a:ln>
                <a:solidFill>
                  <a:schemeClr val="bg2">
                    <a:lumMod val="50000"/>
                  </a:schemeClr>
                </a:solidFill>
                <a:effectLst/>
                <a:uLnTx/>
                <a:uFillTx/>
                <a:latin typeface="+mn-lt"/>
                <a:ea typeface="+mn-ea"/>
                <a:cs typeface="+mn-cs"/>
              </a:rPr>
              <a:t>yn</a:t>
            </a:r>
            <a:r>
              <a:rPr kumimoji="0" lang="en-GB" sz="26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600" b="0" i="0" u="none" strike="noStrike" kern="1200" cap="none" spc="0" normalizeH="0" baseline="0" noProof="0" dirty="0" err="1" smtClean="0">
                <a:ln>
                  <a:noFill/>
                </a:ln>
                <a:solidFill>
                  <a:schemeClr val="bg2">
                    <a:lumMod val="50000"/>
                  </a:schemeClr>
                </a:solidFill>
                <a:effectLst/>
                <a:uLnTx/>
                <a:uFillTx/>
                <a:latin typeface="+mn-lt"/>
                <a:ea typeface="+mn-ea"/>
                <a:cs typeface="+mn-cs"/>
              </a:rPr>
              <a:t>cwestiynnu</a:t>
            </a:r>
            <a:r>
              <a:rPr kumimoji="0" lang="en-GB" sz="26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600" b="0" i="0" u="none" strike="noStrike" kern="1200" cap="none" spc="0" normalizeH="0" baseline="0" noProof="0" dirty="0" err="1" smtClean="0">
                <a:ln>
                  <a:noFill/>
                </a:ln>
                <a:solidFill>
                  <a:schemeClr val="bg2">
                    <a:lumMod val="50000"/>
                  </a:schemeClr>
                </a:solidFill>
                <a:effectLst/>
                <a:uLnTx/>
                <a:uFillTx/>
                <a:latin typeface="+mn-lt"/>
                <a:ea typeface="+mn-ea"/>
                <a:cs typeface="+mn-cs"/>
              </a:rPr>
              <a:t>dysgu</a:t>
            </a:r>
            <a:r>
              <a:rPr kumimoji="0" lang="en-GB" sz="26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600" b="0" i="0" u="none" strike="noStrike" kern="1200" cap="none" spc="0" normalizeH="0" baseline="0" noProof="0" dirty="0" err="1" smtClean="0">
                <a:ln>
                  <a:noFill/>
                </a:ln>
                <a:solidFill>
                  <a:schemeClr val="bg2">
                    <a:lumMod val="50000"/>
                  </a:schemeClr>
                </a:solidFill>
                <a:effectLst/>
                <a:uLnTx/>
                <a:uFillTx/>
                <a:latin typeface="+mn-lt"/>
                <a:ea typeface="+mn-ea"/>
                <a:cs typeface="+mn-cs"/>
              </a:rPr>
              <a:t>mewn</a:t>
            </a:r>
            <a:r>
              <a:rPr kumimoji="0" lang="en-GB" sz="26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600" b="0" i="0" u="none" strike="noStrike" kern="1200" cap="none" spc="0" normalizeH="0" baseline="0" noProof="0" dirty="0" err="1" smtClean="0">
                <a:ln>
                  <a:noFill/>
                </a:ln>
                <a:solidFill>
                  <a:schemeClr val="bg2">
                    <a:lumMod val="50000"/>
                  </a:schemeClr>
                </a:solidFill>
                <a:effectLst/>
                <a:uLnTx/>
                <a:uFillTx/>
                <a:latin typeface="+mn-lt"/>
                <a:ea typeface="+mn-ea"/>
                <a:cs typeface="+mn-cs"/>
              </a:rPr>
              <a:t>addysg</a:t>
            </a:r>
            <a:r>
              <a:rPr kumimoji="0" lang="en-GB" sz="2600" b="0" i="0" u="none" strike="noStrike" kern="1200" cap="none" spc="0" normalizeH="0" baseline="0" noProof="0" dirty="0" smtClean="0">
                <a:ln>
                  <a:noFill/>
                </a:ln>
                <a:solidFill>
                  <a:schemeClr val="bg2">
                    <a:lumMod val="50000"/>
                  </a:schemeClr>
                </a:solidFill>
                <a:effectLst/>
                <a:uLnTx/>
                <a:uFillTx/>
                <a:latin typeface="+mn-lt"/>
                <a:ea typeface="+mn-ea"/>
                <a:cs typeface="+mn-cs"/>
              </a:rPr>
              <a:t>.</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GB" sz="2600" dirty="0" smtClean="0">
                <a:solidFill>
                  <a:schemeClr val="bg2">
                    <a:lumMod val="50000"/>
                  </a:schemeClr>
                </a:solidFill>
              </a:rPr>
              <a:t>Os all </a:t>
            </a:r>
            <a:r>
              <a:rPr lang="en-GB" sz="2600" dirty="0" err="1" smtClean="0">
                <a:solidFill>
                  <a:schemeClr val="bg2">
                    <a:lumMod val="50000"/>
                  </a:schemeClr>
                </a:solidFill>
              </a:rPr>
              <a:t>disgyblion</a:t>
            </a:r>
            <a:r>
              <a:rPr lang="en-GB" sz="2600" dirty="0" smtClean="0">
                <a:solidFill>
                  <a:schemeClr val="bg2">
                    <a:lumMod val="50000"/>
                  </a:schemeClr>
                </a:solidFill>
              </a:rPr>
              <a:t> </a:t>
            </a:r>
            <a:r>
              <a:rPr lang="en-GB" sz="2600" dirty="0" err="1" smtClean="0">
                <a:solidFill>
                  <a:schemeClr val="bg2">
                    <a:lumMod val="50000"/>
                  </a:schemeClr>
                </a:solidFill>
              </a:rPr>
              <a:t>ei</a:t>
            </a:r>
            <a:r>
              <a:rPr lang="en-GB" sz="2600" dirty="0" smtClean="0">
                <a:solidFill>
                  <a:schemeClr val="bg2">
                    <a:lumMod val="50000"/>
                  </a:schemeClr>
                </a:solidFill>
              </a:rPr>
              <a:t> </a:t>
            </a:r>
            <a:r>
              <a:rPr lang="en-GB" sz="2600" dirty="0" err="1" smtClean="0">
                <a:solidFill>
                  <a:schemeClr val="bg2">
                    <a:lumMod val="50000"/>
                  </a:schemeClr>
                </a:solidFill>
              </a:rPr>
              <a:t>wneud</a:t>
            </a:r>
            <a:r>
              <a:rPr lang="en-GB" sz="2600" dirty="0" smtClean="0">
                <a:solidFill>
                  <a:schemeClr val="bg2">
                    <a:lumMod val="50000"/>
                  </a:schemeClr>
                </a:solidFill>
              </a:rPr>
              <a:t> </a:t>
            </a:r>
            <a:r>
              <a:rPr lang="en-GB" sz="2600" dirty="0" err="1" smtClean="0">
                <a:solidFill>
                  <a:schemeClr val="bg2">
                    <a:lumMod val="50000"/>
                  </a:schemeClr>
                </a:solidFill>
              </a:rPr>
              <a:t>eu</a:t>
            </a:r>
            <a:r>
              <a:rPr lang="en-GB" sz="2600" dirty="0" smtClean="0">
                <a:solidFill>
                  <a:schemeClr val="bg2">
                    <a:lumMod val="50000"/>
                  </a:schemeClr>
                </a:solidFill>
              </a:rPr>
              <a:t> </a:t>
            </a:r>
            <a:r>
              <a:rPr lang="en-GB" sz="2600" dirty="0" err="1" smtClean="0">
                <a:solidFill>
                  <a:schemeClr val="bg2">
                    <a:lumMod val="50000"/>
                  </a:schemeClr>
                </a:solidFill>
              </a:rPr>
              <a:t>hunain</a:t>
            </a:r>
            <a:r>
              <a:rPr lang="en-GB" sz="2600" dirty="0" smtClean="0">
                <a:solidFill>
                  <a:schemeClr val="bg2">
                    <a:lumMod val="50000"/>
                  </a:schemeClr>
                </a:solidFill>
              </a:rPr>
              <a:t> </a:t>
            </a:r>
            <a:r>
              <a:rPr lang="en-GB" sz="2600" dirty="0" err="1" smtClean="0">
                <a:solidFill>
                  <a:schemeClr val="bg2">
                    <a:lumMod val="50000"/>
                  </a:schemeClr>
                </a:solidFill>
              </a:rPr>
              <a:t>gyda</a:t>
            </a:r>
            <a:r>
              <a:rPr lang="en-GB" sz="2600" dirty="0" smtClean="0">
                <a:solidFill>
                  <a:schemeClr val="bg2">
                    <a:lumMod val="50000"/>
                  </a:schemeClr>
                </a:solidFill>
              </a:rPr>
              <a:t> </a:t>
            </a:r>
            <a:r>
              <a:rPr lang="en-GB" sz="2600" dirty="0" err="1" smtClean="0">
                <a:solidFill>
                  <a:schemeClr val="bg2">
                    <a:lumMod val="50000"/>
                  </a:schemeClr>
                </a:solidFill>
              </a:rPr>
              <a:t>hyrwyddo</a:t>
            </a:r>
            <a:r>
              <a:rPr kumimoji="0" lang="en-GB" sz="26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600" b="0" i="0" u="none" strike="noStrike" kern="1200" cap="none" spc="0" normalizeH="0" baseline="0" noProof="0" dirty="0" err="1" smtClean="0">
                <a:ln>
                  <a:noFill/>
                </a:ln>
                <a:solidFill>
                  <a:schemeClr val="bg2">
                    <a:lumMod val="50000"/>
                  </a:schemeClr>
                </a:solidFill>
                <a:effectLst/>
                <a:uLnTx/>
                <a:uFillTx/>
                <a:latin typeface="+mn-lt"/>
                <a:ea typeface="+mn-ea"/>
                <a:cs typeface="+mn-cs"/>
              </a:rPr>
              <a:t>ble</a:t>
            </a:r>
            <a:r>
              <a:rPr kumimoji="0" lang="en-GB" sz="26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600" b="0" i="0" u="none" strike="noStrike" kern="1200" cap="none" spc="0" normalizeH="0" noProof="0" dirty="0" err="1" smtClean="0">
                <a:ln>
                  <a:noFill/>
                </a:ln>
                <a:solidFill>
                  <a:schemeClr val="bg2">
                    <a:lumMod val="50000"/>
                  </a:schemeClr>
                </a:solidFill>
                <a:effectLst/>
                <a:uLnTx/>
                <a:uFillTx/>
                <a:latin typeface="+mn-lt"/>
                <a:ea typeface="+mn-ea"/>
                <a:cs typeface="+mn-cs"/>
              </a:rPr>
              <a:t>mae’r</a:t>
            </a:r>
            <a:r>
              <a:rPr kumimoji="0" lang="en-GB" sz="26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600" b="0" i="0" u="none" strike="noStrike" kern="1200" cap="none" spc="0" normalizeH="0" noProof="0" dirty="0" err="1" smtClean="0">
                <a:ln>
                  <a:noFill/>
                </a:ln>
                <a:solidFill>
                  <a:schemeClr val="bg2">
                    <a:lumMod val="50000"/>
                  </a:schemeClr>
                </a:solidFill>
                <a:effectLst/>
                <a:uLnTx/>
                <a:uFillTx/>
                <a:latin typeface="+mn-lt"/>
                <a:ea typeface="+mn-ea"/>
                <a:cs typeface="+mn-cs"/>
              </a:rPr>
              <a:t>wybodaeth</a:t>
            </a:r>
            <a:r>
              <a:rPr kumimoji="0" lang="en-GB" sz="2600" b="0" i="0" u="none" strike="noStrike" kern="1200" cap="none" spc="0" normalizeH="0" noProof="0" dirty="0" smtClean="0">
                <a:ln>
                  <a:noFill/>
                </a:ln>
                <a:solidFill>
                  <a:schemeClr val="bg2">
                    <a:lumMod val="50000"/>
                  </a:schemeClr>
                </a:solidFill>
                <a:effectLst/>
                <a:uLnTx/>
                <a:uFillTx/>
                <a:latin typeface="+mn-lt"/>
                <a:ea typeface="+mn-ea"/>
                <a:cs typeface="+mn-cs"/>
              </a:rPr>
              <a:t>?</a:t>
            </a:r>
            <a:r>
              <a:rPr kumimoji="0" lang="en-GB" sz="2600" b="0" i="0" u="none" strike="noStrike" kern="1200" cap="none" spc="0" normalizeH="0" baseline="0" noProof="0" dirty="0" smtClean="0">
                <a:ln>
                  <a:noFill/>
                </a:ln>
                <a:solidFill>
                  <a:schemeClr val="bg2">
                    <a:lumMod val="50000"/>
                  </a:schemeClr>
                </a:solidFill>
                <a:effectLst/>
                <a:uLnTx/>
                <a:uFillTx/>
                <a:latin typeface="+mn-lt"/>
                <a:ea typeface="+mn-ea"/>
                <a:cs typeface="+mn-cs"/>
              </a:rPr>
              <a:t> Beth</a:t>
            </a:r>
            <a:r>
              <a:rPr kumimoji="0" lang="en-GB" sz="26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600" b="0" i="0" u="none" strike="noStrike" kern="1200" cap="none" spc="0" normalizeH="0" noProof="0" dirty="0" err="1" smtClean="0">
                <a:ln>
                  <a:noFill/>
                </a:ln>
                <a:solidFill>
                  <a:schemeClr val="bg2">
                    <a:lumMod val="50000"/>
                  </a:schemeClr>
                </a:solidFill>
                <a:effectLst/>
                <a:uLnTx/>
                <a:uFillTx/>
                <a:latin typeface="+mn-lt"/>
                <a:ea typeface="+mn-ea"/>
                <a:cs typeface="+mn-cs"/>
              </a:rPr>
              <a:t>yw</a:t>
            </a:r>
            <a:r>
              <a:rPr kumimoji="0" lang="en-GB" sz="26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600" b="0" i="0" u="none" strike="noStrike" kern="1200" cap="none" spc="0" normalizeH="0" noProof="0" dirty="0" err="1" smtClean="0">
                <a:ln>
                  <a:noFill/>
                </a:ln>
                <a:solidFill>
                  <a:schemeClr val="bg2">
                    <a:lumMod val="50000"/>
                  </a:schemeClr>
                </a:solidFill>
                <a:effectLst/>
                <a:uLnTx/>
                <a:uFillTx/>
                <a:latin typeface="+mn-lt"/>
                <a:ea typeface="+mn-ea"/>
                <a:cs typeface="+mn-cs"/>
              </a:rPr>
              <a:t>rôl</a:t>
            </a:r>
            <a:r>
              <a:rPr kumimoji="0" lang="en-GB" sz="2600" b="0" i="0" u="none" strike="noStrike" kern="1200" cap="none" spc="0" normalizeH="0" noProof="0" dirty="0" smtClean="0">
                <a:ln>
                  <a:noFill/>
                </a:ln>
                <a:solidFill>
                  <a:schemeClr val="bg2">
                    <a:lumMod val="50000"/>
                  </a:schemeClr>
                </a:solidFill>
                <a:effectLst/>
                <a:uLnTx/>
                <a:uFillTx/>
                <a:latin typeface="+mn-lt"/>
                <a:ea typeface="+mn-ea"/>
                <a:cs typeface="+mn-cs"/>
              </a:rPr>
              <a:t> yr </a:t>
            </a:r>
            <a:r>
              <a:rPr kumimoji="0" lang="en-GB" sz="2600" b="0" i="0" u="none" strike="noStrike" kern="1200" cap="none" spc="0" normalizeH="0" noProof="0" dirty="0" err="1" smtClean="0">
                <a:ln>
                  <a:noFill/>
                </a:ln>
                <a:solidFill>
                  <a:schemeClr val="bg2">
                    <a:lumMod val="50000"/>
                  </a:schemeClr>
                </a:solidFill>
                <a:effectLst/>
                <a:uLnTx/>
                <a:uFillTx/>
                <a:latin typeface="+mn-lt"/>
                <a:ea typeface="+mn-ea"/>
                <a:cs typeface="+mn-cs"/>
              </a:rPr>
              <a:t>athro</a:t>
            </a:r>
            <a:r>
              <a:rPr kumimoji="0" lang="en-GB" sz="26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GB" sz="2600" noProof="0" dirty="0" err="1" smtClean="0">
                <a:solidFill>
                  <a:schemeClr val="bg2">
                    <a:lumMod val="50000"/>
                  </a:schemeClr>
                </a:solidFill>
              </a:rPr>
              <a:t>Yn</a:t>
            </a:r>
            <a:r>
              <a:rPr lang="en-GB" sz="2600" noProof="0" dirty="0" smtClean="0">
                <a:solidFill>
                  <a:schemeClr val="bg2">
                    <a:lumMod val="50000"/>
                  </a:schemeClr>
                </a:solidFill>
              </a:rPr>
              <a:t> </a:t>
            </a:r>
            <a:r>
              <a:rPr lang="en-GB" sz="2600" noProof="0" dirty="0" err="1" smtClean="0">
                <a:solidFill>
                  <a:schemeClr val="bg2">
                    <a:lumMod val="50000"/>
                  </a:schemeClr>
                </a:solidFill>
              </a:rPr>
              <a:t>ol</a:t>
            </a:r>
            <a:r>
              <a:rPr lang="en-GB" sz="2600" noProof="0" dirty="0" smtClean="0">
                <a:solidFill>
                  <a:schemeClr val="bg2">
                    <a:lumMod val="50000"/>
                  </a:schemeClr>
                </a:solidFill>
              </a:rPr>
              <a:t> </a:t>
            </a:r>
            <a:r>
              <a:rPr lang="en-GB" sz="2600" noProof="0" dirty="0" err="1" smtClean="0">
                <a:solidFill>
                  <a:schemeClr val="bg2">
                    <a:lumMod val="50000"/>
                  </a:schemeClr>
                </a:solidFill>
              </a:rPr>
              <a:t>Biesta</a:t>
            </a:r>
            <a:r>
              <a:rPr lang="en-GB" sz="2600" noProof="0" dirty="0" smtClean="0">
                <a:solidFill>
                  <a:schemeClr val="bg2">
                    <a:lumMod val="50000"/>
                  </a:schemeClr>
                </a:solidFill>
              </a:rPr>
              <a:t> gall </a:t>
            </a:r>
            <a:r>
              <a:rPr lang="en-GB" sz="2600" noProof="0" dirty="0" err="1" smtClean="0">
                <a:solidFill>
                  <a:schemeClr val="bg2">
                    <a:lumMod val="50000"/>
                  </a:schemeClr>
                </a:solidFill>
              </a:rPr>
              <a:t>ystafell</a:t>
            </a:r>
            <a:r>
              <a:rPr lang="en-GB" sz="2600" noProof="0" dirty="0" smtClean="0">
                <a:solidFill>
                  <a:schemeClr val="bg2">
                    <a:lumMod val="50000"/>
                  </a:schemeClr>
                </a:solidFill>
              </a:rPr>
              <a:t> </a:t>
            </a:r>
            <a:r>
              <a:rPr lang="en-GB" sz="2600" noProof="0" dirty="0" err="1" smtClean="0">
                <a:solidFill>
                  <a:schemeClr val="bg2">
                    <a:lumMod val="50000"/>
                  </a:schemeClr>
                </a:solidFill>
              </a:rPr>
              <a:t>ddosbarth</a:t>
            </a:r>
            <a:r>
              <a:rPr lang="en-GB" sz="2600" noProof="0" dirty="0" smtClean="0">
                <a:solidFill>
                  <a:schemeClr val="bg2">
                    <a:lumMod val="50000"/>
                  </a:schemeClr>
                </a:solidFill>
              </a:rPr>
              <a:t> </a:t>
            </a:r>
            <a:r>
              <a:rPr lang="en-GB" sz="2600" noProof="0" dirty="0" err="1" smtClean="0">
                <a:solidFill>
                  <a:schemeClr val="bg2">
                    <a:lumMod val="50000"/>
                  </a:schemeClr>
                </a:solidFill>
              </a:rPr>
              <a:t>prysur</a:t>
            </a:r>
            <a:r>
              <a:rPr lang="en-GB" sz="2600" noProof="0" dirty="0" smtClean="0">
                <a:solidFill>
                  <a:schemeClr val="bg2">
                    <a:lumMod val="50000"/>
                  </a:schemeClr>
                </a:solidFill>
              </a:rPr>
              <a:t> </a:t>
            </a:r>
            <a:r>
              <a:rPr lang="en-GB" sz="2600" noProof="0" dirty="0" err="1" smtClean="0">
                <a:solidFill>
                  <a:schemeClr val="bg2">
                    <a:lumMod val="50000"/>
                  </a:schemeClr>
                </a:solidFill>
              </a:rPr>
              <a:t>gael</a:t>
            </a:r>
            <a:r>
              <a:rPr lang="en-GB" sz="2600" noProof="0" dirty="0" smtClean="0">
                <a:solidFill>
                  <a:schemeClr val="bg2">
                    <a:lumMod val="50000"/>
                  </a:schemeClr>
                </a:solidFill>
              </a:rPr>
              <a:t> </a:t>
            </a:r>
            <a:r>
              <a:rPr lang="en-GB" sz="2600" noProof="0" dirty="0" err="1" smtClean="0">
                <a:solidFill>
                  <a:schemeClr val="bg2">
                    <a:lumMod val="50000"/>
                  </a:schemeClr>
                </a:solidFill>
              </a:rPr>
              <a:t>ei</a:t>
            </a:r>
            <a:r>
              <a:rPr lang="en-GB" sz="2600" noProof="0" dirty="0" smtClean="0">
                <a:solidFill>
                  <a:schemeClr val="bg2">
                    <a:lumMod val="50000"/>
                  </a:schemeClr>
                </a:solidFill>
              </a:rPr>
              <a:t> </a:t>
            </a:r>
            <a:r>
              <a:rPr lang="en-GB" sz="2600" noProof="0" dirty="0" err="1" smtClean="0">
                <a:solidFill>
                  <a:schemeClr val="bg2">
                    <a:lumMod val="50000"/>
                  </a:schemeClr>
                </a:solidFill>
              </a:rPr>
              <a:t>adnabod</a:t>
            </a:r>
            <a:r>
              <a:rPr lang="en-GB" sz="2600" noProof="0" dirty="0" smtClean="0">
                <a:solidFill>
                  <a:schemeClr val="bg2">
                    <a:lumMod val="50000"/>
                  </a:schemeClr>
                </a:solidFill>
              </a:rPr>
              <a:t> </a:t>
            </a:r>
            <a:r>
              <a:rPr lang="en-GB" sz="2600" noProof="0" dirty="0" err="1" smtClean="0">
                <a:solidFill>
                  <a:schemeClr val="bg2">
                    <a:lumMod val="50000"/>
                  </a:schemeClr>
                </a:solidFill>
              </a:rPr>
              <a:t>yn</a:t>
            </a:r>
            <a:r>
              <a:rPr lang="en-GB" sz="2600" noProof="0" dirty="0" smtClean="0">
                <a:solidFill>
                  <a:schemeClr val="bg2">
                    <a:lumMod val="50000"/>
                  </a:schemeClr>
                </a:solidFill>
              </a:rPr>
              <a:t> </a:t>
            </a:r>
            <a:r>
              <a:rPr lang="en-GB" sz="2600" noProof="0" dirty="0" err="1" smtClean="0">
                <a:solidFill>
                  <a:schemeClr val="bg2">
                    <a:lumMod val="50000"/>
                  </a:schemeClr>
                </a:solidFill>
              </a:rPr>
              <a:t>anghywir</a:t>
            </a:r>
            <a:r>
              <a:rPr lang="en-GB" sz="2600" noProof="0" dirty="0" smtClean="0">
                <a:solidFill>
                  <a:schemeClr val="bg2">
                    <a:lumMod val="50000"/>
                  </a:schemeClr>
                </a:solidFill>
              </a:rPr>
              <a:t> </a:t>
            </a:r>
            <a:r>
              <a:rPr lang="en-GB" sz="2600" noProof="0" dirty="0" err="1" smtClean="0">
                <a:solidFill>
                  <a:schemeClr val="bg2">
                    <a:lumMod val="50000"/>
                  </a:schemeClr>
                </a:solidFill>
              </a:rPr>
              <a:t>fel</a:t>
            </a:r>
            <a:r>
              <a:rPr lang="en-GB" sz="2600" noProof="0" dirty="0" smtClean="0">
                <a:solidFill>
                  <a:schemeClr val="bg2">
                    <a:lumMod val="50000"/>
                  </a:schemeClr>
                </a:solidFill>
              </a:rPr>
              <a:t> </a:t>
            </a:r>
            <a:r>
              <a:rPr lang="en-GB" sz="2600" noProof="0" dirty="0" err="1" smtClean="0">
                <a:solidFill>
                  <a:schemeClr val="bg2">
                    <a:lumMod val="50000"/>
                  </a:schemeClr>
                </a:solidFill>
              </a:rPr>
              <a:t>dosbarth</a:t>
            </a:r>
            <a:r>
              <a:rPr lang="en-GB" sz="2600" noProof="0" dirty="0" smtClean="0">
                <a:solidFill>
                  <a:schemeClr val="bg2">
                    <a:lumMod val="50000"/>
                  </a:schemeClr>
                </a:solidFill>
              </a:rPr>
              <a:t> </a:t>
            </a:r>
            <a:r>
              <a:rPr lang="en-GB" sz="2600" noProof="0" dirty="0" err="1" smtClean="0">
                <a:solidFill>
                  <a:schemeClr val="bg2">
                    <a:lumMod val="50000"/>
                  </a:schemeClr>
                </a:solidFill>
              </a:rPr>
              <a:t>da</a:t>
            </a:r>
            <a:r>
              <a:rPr lang="en-GB" sz="2600" dirty="0" smtClean="0">
                <a:solidFill>
                  <a:schemeClr val="bg2">
                    <a:lumMod val="50000"/>
                  </a:schemeClr>
                </a:solidFill>
              </a:rPr>
              <a:t>.</a:t>
            </a:r>
            <a:endParaRPr kumimoji="0" lang="en-GB" sz="2600" b="0" i="0" u="none" strike="noStrike" kern="1200" cap="none" spc="0" normalizeH="0" baseline="0" noProof="0" dirty="0" smtClean="0">
              <a:ln>
                <a:noFill/>
              </a:ln>
              <a:solidFill>
                <a:schemeClr val="bg2">
                  <a:lumMod val="50000"/>
                </a:schemeClr>
              </a:solidFill>
              <a:effectLst/>
              <a:uLnTx/>
              <a:uFillTx/>
              <a:latin typeface="+mn-lt"/>
              <a:ea typeface="+mn-ea"/>
              <a:cs typeface="+mn-cs"/>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GB" sz="2600" dirty="0" err="1" smtClean="0">
                <a:solidFill>
                  <a:schemeClr val="bg2">
                    <a:lumMod val="50000"/>
                  </a:schemeClr>
                </a:solidFill>
              </a:rPr>
              <a:t>Pwyslais</a:t>
            </a:r>
            <a:r>
              <a:rPr lang="en-GB" sz="2600" dirty="0" smtClean="0">
                <a:solidFill>
                  <a:schemeClr val="bg2">
                    <a:lumMod val="50000"/>
                  </a:schemeClr>
                </a:solidFill>
              </a:rPr>
              <a:t> </a:t>
            </a:r>
            <a:r>
              <a:rPr lang="en-GB" sz="2600" dirty="0" err="1" smtClean="0">
                <a:solidFill>
                  <a:schemeClr val="bg2">
                    <a:lumMod val="50000"/>
                  </a:schemeClr>
                </a:solidFill>
              </a:rPr>
              <a:t>ar</a:t>
            </a:r>
            <a:r>
              <a:rPr lang="en-GB" sz="2600" dirty="0" smtClean="0">
                <a:solidFill>
                  <a:schemeClr val="bg2">
                    <a:lumMod val="50000"/>
                  </a:schemeClr>
                </a:solidFill>
              </a:rPr>
              <a:t> </a:t>
            </a:r>
            <a:r>
              <a:rPr lang="en-GB" sz="2600" dirty="0" err="1" smtClean="0">
                <a:solidFill>
                  <a:schemeClr val="bg2">
                    <a:lumMod val="50000"/>
                  </a:schemeClr>
                </a:solidFill>
              </a:rPr>
              <a:t>hyrwyddo</a:t>
            </a:r>
            <a:r>
              <a:rPr lang="en-GB" sz="2600" dirty="0" smtClean="0">
                <a:solidFill>
                  <a:schemeClr val="bg2">
                    <a:lumMod val="50000"/>
                  </a:schemeClr>
                </a:solidFill>
              </a:rPr>
              <a:t> </a:t>
            </a:r>
            <a:r>
              <a:rPr lang="en-GB" sz="2600" dirty="0" err="1" smtClean="0">
                <a:solidFill>
                  <a:schemeClr val="bg2">
                    <a:lumMod val="50000"/>
                  </a:schemeClr>
                </a:solidFill>
              </a:rPr>
              <a:t>cyfleodd</a:t>
            </a:r>
            <a:r>
              <a:rPr lang="en-GB" sz="2600" dirty="0" smtClean="0">
                <a:solidFill>
                  <a:schemeClr val="bg2">
                    <a:lumMod val="50000"/>
                  </a:schemeClr>
                </a:solidFill>
              </a:rPr>
              <a:t> </a:t>
            </a:r>
            <a:r>
              <a:rPr lang="en-GB" sz="2600" dirty="0" err="1" smtClean="0">
                <a:solidFill>
                  <a:schemeClr val="bg2">
                    <a:lumMod val="50000"/>
                  </a:schemeClr>
                </a:solidFill>
              </a:rPr>
              <a:t>i</a:t>
            </a:r>
            <a:r>
              <a:rPr lang="en-GB" sz="2600" dirty="0" smtClean="0">
                <a:solidFill>
                  <a:schemeClr val="bg2">
                    <a:lumMod val="50000"/>
                  </a:schemeClr>
                </a:solidFill>
              </a:rPr>
              <a:t> </a:t>
            </a:r>
            <a:r>
              <a:rPr lang="en-GB" sz="2600" dirty="0" err="1" smtClean="0">
                <a:solidFill>
                  <a:schemeClr val="bg2">
                    <a:lumMod val="50000"/>
                  </a:schemeClr>
                </a:solidFill>
              </a:rPr>
              <a:t>ddysgu</a:t>
            </a:r>
            <a:r>
              <a:rPr kumimoji="0" lang="en-GB" sz="26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600" b="0" i="0" u="none" strike="noStrike" kern="1200" cap="none" spc="0" normalizeH="0" baseline="0" noProof="0" dirty="0" err="1" smtClean="0">
                <a:ln>
                  <a:noFill/>
                </a:ln>
                <a:solidFill>
                  <a:schemeClr val="bg2">
                    <a:lumMod val="50000"/>
                  </a:schemeClr>
                </a:solidFill>
                <a:effectLst/>
                <a:uLnTx/>
                <a:uFillTx/>
                <a:latin typeface="+mn-lt"/>
                <a:ea typeface="+mn-ea"/>
                <a:cs typeface="+mn-cs"/>
              </a:rPr>
              <a:t>ond</a:t>
            </a:r>
            <a:r>
              <a:rPr kumimoji="0" lang="en-GB" sz="26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600" b="0" i="0" u="none" strike="noStrike" kern="1200" cap="none" spc="0" normalizeH="0" baseline="0" noProof="0" dirty="0" err="1" smtClean="0">
                <a:ln>
                  <a:noFill/>
                </a:ln>
                <a:solidFill>
                  <a:schemeClr val="bg2">
                    <a:lumMod val="50000"/>
                  </a:schemeClr>
                </a:solidFill>
                <a:effectLst/>
                <a:uLnTx/>
                <a:uFillTx/>
                <a:latin typeface="+mn-lt"/>
                <a:ea typeface="+mn-ea"/>
                <a:cs typeface="+mn-cs"/>
              </a:rPr>
              <a:t>heb</a:t>
            </a:r>
            <a:r>
              <a:rPr kumimoji="0" lang="en-GB" sz="26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600" b="0" i="0" u="none" strike="noStrike" kern="1200" cap="none" spc="0" normalizeH="0" noProof="0" dirty="0" err="1" smtClean="0">
                <a:ln>
                  <a:noFill/>
                </a:ln>
                <a:solidFill>
                  <a:schemeClr val="bg2">
                    <a:lumMod val="50000"/>
                  </a:schemeClr>
                </a:solidFill>
                <a:effectLst/>
                <a:uLnTx/>
                <a:uFillTx/>
                <a:latin typeface="+mn-lt"/>
                <a:ea typeface="+mn-ea"/>
                <a:cs typeface="+mn-cs"/>
              </a:rPr>
              <a:t>addysgu</a:t>
            </a:r>
            <a:r>
              <a:rPr kumimoji="0" lang="en-GB" sz="26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600" b="0" i="0" u="none" strike="noStrike" kern="1200" cap="none" spc="0" normalizeH="0" baseline="0" noProof="0" dirty="0" err="1" smtClean="0">
                <a:ln>
                  <a:noFill/>
                </a:ln>
                <a:solidFill>
                  <a:schemeClr val="bg2">
                    <a:lumMod val="50000"/>
                  </a:schemeClr>
                </a:solidFill>
                <a:effectLst/>
                <a:uLnTx/>
                <a:uFillTx/>
                <a:latin typeface="+mn-lt"/>
                <a:ea typeface="+mn-ea"/>
                <a:cs typeface="+mn-cs"/>
              </a:rPr>
              <a:t>mae’n</a:t>
            </a:r>
            <a:r>
              <a:rPr kumimoji="0" lang="en-GB" sz="26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600" b="0" i="0" u="none" strike="noStrike" kern="1200" cap="none" spc="0" normalizeH="0" baseline="0" noProof="0" dirty="0" err="1" smtClean="0">
                <a:ln>
                  <a:noFill/>
                </a:ln>
                <a:solidFill>
                  <a:schemeClr val="bg2">
                    <a:lumMod val="50000"/>
                  </a:schemeClr>
                </a:solidFill>
                <a:effectLst/>
                <a:uLnTx/>
                <a:uFillTx/>
                <a:latin typeface="+mn-lt"/>
                <a:ea typeface="+mn-ea"/>
                <a:cs typeface="+mn-cs"/>
              </a:rPr>
              <a:t>rhaid</a:t>
            </a:r>
            <a:r>
              <a:rPr kumimoji="0" lang="en-GB" sz="26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600" b="0" i="0" u="none" strike="noStrike" kern="1200" cap="none" spc="0" normalizeH="0" baseline="0" noProof="0" dirty="0" err="1" smtClean="0">
                <a:ln>
                  <a:noFill/>
                </a:ln>
                <a:solidFill>
                  <a:schemeClr val="bg2">
                    <a:lumMod val="50000"/>
                  </a:schemeClr>
                </a:solidFill>
                <a:effectLst/>
                <a:uLnTx/>
                <a:uFillTx/>
                <a:latin typeface="+mn-lt"/>
                <a:ea typeface="+mn-ea"/>
                <a:cs typeface="+mn-cs"/>
              </a:rPr>
              <a:t>eu</a:t>
            </a:r>
            <a:r>
              <a:rPr kumimoji="0" lang="en-GB" sz="26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600" b="0" i="0" u="none" strike="noStrike" kern="1200" cap="none" spc="0" normalizeH="0" noProof="0" dirty="0" err="1" smtClean="0">
                <a:ln>
                  <a:noFill/>
                </a:ln>
                <a:solidFill>
                  <a:schemeClr val="bg2">
                    <a:lumMod val="50000"/>
                  </a:schemeClr>
                </a:solidFill>
                <a:effectLst/>
                <a:uLnTx/>
                <a:uFillTx/>
                <a:latin typeface="+mn-lt"/>
                <a:ea typeface="+mn-ea"/>
                <a:cs typeface="+mn-cs"/>
              </a:rPr>
              <a:t>creu</a:t>
            </a:r>
            <a:r>
              <a:rPr kumimoji="0" lang="en-GB" sz="26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600" b="0" i="0" u="none" strike="noStrike" kern="1200" cap="none" spc="0" normalizeH="0" noProof="0" dirty="0" err="1" smtClean="0">
                <a:ln>
                  <a:noFill/>
                </a:ln>
                <a:solidFill>
                  <a:schemeClr val="bg2">
                    <a:lumMod val="50000"/>
                  </a:schemeClr>
                </a:solidFill>
                <a:effectLst/>
                <a:uLnTx/>
                <a:uFillTx/>
                <a:latin typeface="+mn-lt"/>
                <a:ea typeface="+mn-ea"/>
                <a:cs typeface="+mn-cs"/>
              </a:rPr>
              <a:t>o’r</a:t>
            </a:r>
            <a:r>
              <a:rPr kumimoji="0" lang="en-GB" sz="26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600" b="0" i="0" u="none" strike="noStrike" kern="1200" cap="none" spc="0" normalizeH="0" noProof="0" dirty="0" err="1" smtClean="0">
                <a:ln>
                  <a:noFill/>
                </a:ln>
                <a:solidFill>
                  <a:schemeClr val="bg2">
                    <a:lumMod val="50000"/>
                  </a:schemeClr>
                </a:solidFill>
                <a:effectLst/>
                <a:uLnTx/>
                <a:uFillTx/>
                <a:latin typeface="+mn-lt"/>
                <a:ea typeface="+mn-ea"/>
                <a:cs typeface="+mn-cs"/>
              </a:rPr>
              <a:t>hyn</a:t>
            </a:r>
            <a:r>
              <a:rPr kumimoji="0" lang="en-GB" sz="2600" b="0" i="0" u="none" strike="noStrike" kern="1200" cap="none" spc="0" normalizeH="0" noProof="0" dirty="0" smtClean="0">
                <a:ln>
                  <a:noFill/>
                </a:ln>
                <a:solidFill>
                  <a:schemeClr val="bg2">
                    <a:lumMod val="50000"/>
                  </a:schemeClr>
                </a:solidFill>
                <a:effectLst/>
                <a:uLnTx/>
                <a:uFillTx/>
                <a:latin typeface="+mn-lt"/>
                <a:ea typeface="+mn-ea"/>
                <a:cs typeface="+mn-cs"/>
              </a:rPr>
              <a:t> y </a:t>
            </a:r>
            <a:r>
              <a:rPr kumimoji="0" lang="en-GB" sz="2600" b="0" i="0" u="none" strike="noStrike" kern="1200" cap="none" spc="0" normalizeH="0" noProof="0" dirty="0" err="1" smtClean="0">
                <a:ln>
                  <a:noFill/>
                </a:ln>
                <a:solidFill>
                  <a:schemeClr val="bg2">
                    <a:lumMod val="50000"/>
                  </a:schemeClr>
                </a:solidFill>
                <a:effectLst/>
                <a:uLnTx/>
                <a:uFillTx/>
                <a:latin typeface="+mn-lt"/>
                <a:ea typeface="+mn-ea"/>
                <a:cs typeface="+mn-cs"/>
              </a:rPr>
              <a:t>mae</a:t>
            </a:r>
            <a:r>
              <a:rPr kumimoji="0" lang="en-GB" sz="26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600" b="0" i="0" u="none" strike="noStrike" kern="1200" cap="none" spc="0" normalizeH="0" noProof="0" dirty="0" err="1" smtClean="0">
                <a:ln>
                  <a:noFill/>
                </a:ln>
                <a:solidFill>
                  <a:schemeClr val="bg2">
                    <a:lumMod val="50000"/>
                  </a:schemeClr>
                </a:solidFill>
                <a:effectLst/>
                <a:uLnTx/>
                <a:uFillTx/>
                <a:latin typeface="+mn-lt"/>
                <a:ea typeface="+mn-ea"/>
                <a:cs typeface="+mn-cs"/>
              </a:rPr>
              <a:t>dysgwyr</a:t>
            </a:r>
            <a:r>
              <a:rPr kumimoji="0" lang="en-GB" sz="26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600" b="0" i="0" u="none" strike="noStrike" kern="1200" cap="none" spc="0" normalizeH="0" noProof="0" dirty="0" err="1" smtClean="0">
                <a:ln>
                  <a:noFill/>
                </a:ln>
                <a:solidFill>
                  <a:schemeClr val="bg2">
                    <a:lumMod val="50000"/>
                  </a:schemeClr>
                </a:solidFill>
                <a:effectLst/>
                <a:uLnTx/>
                <a:uFillTx/>
                <a:latin typeface="+mn-lt"/>
                <a:ea typeface="+mn-ea"/>
                <a:cs typeface="+mn-cs"/>
              </a:rPr>
              <a:t>yn</a:t>
            </a:r>
            <a:r>
              <a:rPr kumimoji="0" lang="en-GB" sz="26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600" b="0" i="0" u="none" strike="noStrike" kern="1200" cap="none" spc="0" normalizeH="0" noProof="0" dirty="0" err="1" smtClean="0">
                <a:ln>
                  <a:noFill/>
                </a:ln>
                <a:solidFill>
                  <a:schemeClr val="bg2">
                    <a:lumMod val="50000"/>
                  </a:schemeClr>
                </a:solidFill>
                <a:effectLst/>
                <a:uLnTx/>
                <a:uFillTx/>
                <a:latin typeface="+mn-lt"/>
                <a:ea typeface="+mn-ea"/>
                <a:cs typeface="+mn-cs"/>
              </a:rPr>
              <a:t>gwybod</a:t>
            </a:r>
            <a:r>
              <a:rPr kumimoji="0" lang="en-GB" sz="26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600" b="0" i="0" u="none" strike="noStrike" kern="1200" cap="none" spc="0" normalizeH="0" noProof="0" dirty="0" err="1" smtClean="0">
                <a:ln>
                  <a:noFill/>
                </a:ln>
                <a:solidFill>
                  <a:schemeClr val="bg2">
                    <a:lumMod val="50000"/>
                  </a:schemeClr>
                </a:solidFill>
                <a:effectLst/>
                <a:uLnTx/>
                <a:uFillTx/>
                <a:latin typeface="+mn-lt"/>
                <a:ea typeface="+mn-ea"/>
                <a:cs typeface="+mn-cs"/>
              </a:rPr>
              <a:t>yn</a:t>
            </a:r>
            <a:r>
              <a:rPr kumimoji="0" lang="en-GB" sz="26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600" b="0" i="0" u="none" strike="noStrike" kern="1200" cap="none" spc="0" normalizeH="0" noProof="0" dirty="0" err="1" smtClean="0">
                <a:ln>
                  <a:noFill/>
                </a:ln>
                <a:solidFill>
                  <a:schemeClr val="bg2">
                    <a:lumMod val="50000"/>
                  </a:schemeClr>
                </a:solidFill>
                <a:effectLst/>
                <a:uLnTx/>
                <a:uFillTx/>
                <a:latin typeface="+mn-lt"/>
                <a:ea typeface="+mn-ea"/>
                <a:cs typeface="+mn-cs"/>
              </a:rPr>
              <a:t>barod</a:t>
            </a:r>
            <a:r>
              <a:rPr kumimoji="0" lang="en-GB" sz="26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600" b="0" i="0" u="none" strike="noStrike" kern="1200" cap="none" spc="0" normalizeH="0" noProof="0" dirty="0" err="1" smtClean="0">
                <a:ln>
                  <a:noFill/>
                </a:ln>
                <a:solidFill>
                  <a:schemeClr val="bg2">
                    <a:lumMod val="50000"/>
                  </a:schemeClr>
                </a:solidFill>
                <a:effectLst/>
                <a:uLnTx/>
                <a:uFillTx/>
                <a:latin typeface="+mn-lt"/>
                <a:ea typeface="+mn-ea"/>
                <a:cs typeface="+mn-cs"/>
              </a:rPr>
              <a:t>yn</a:t>
            </a:r>
            <a:r>
              <a:rPr kumimoji="0" lang="en-GB" sz="26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600" b="0" i="0" u="none" strike="noStrike" kern="1200" cap="none" spc="0" normalizeH="0" noProof="0" dirty="0" err="1" smtClean="0">
                <a:ln>
                  <a:noFill/>
                </a:ln>
                <a:solidFill>
                  <a:schemeClr val="bg2">
                    <a:lumMod val="50000"/>
                  </a:schemeClr>
                </a:solidFill>
                <a:effectLst/>
                <a:uLnTx/>
                <a:uFillTx/>
                <a:latin typeface="+mn-lt"/>
                <a:ea typeface="+mn-ea"/>
                <a:cs typeface="+mn-cs"/>
              </a:rPr>
              <a:t>hytrach</a:t>
            </a:r>
            <a:r>
              <a:rPr kumimoji="0" lang="en-GB" sz="26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600" b="0" i="0" u="none" strike="noStrike" kern="1200" cap="none" spc="0" normalizeH="0" noProof="0" dirty="0" err="1" smtClean="0">
                <a:ln>
                  <a:noFill/>
                </a:ln>
                <a:solidFill>
                  <a:schemeClr val="bg2">
                    <a:lumMod val="50000"/>
                  </a:schemeClr>
                </a:solidFill>
                <a:effectLst/>
                <a:uLnTx/>
                <a:uFillTx/>
                <a:latin typeface="+mn-lt"/>
                <a:ea typeface="+mn-ea"/>
                <a:cs typeface="+mn-cs"/>
              </a:rPr>
              <a:t>na’u</a:t>
            </a:r>
            <a:r>
              <a:rPr kumimoji="0" lang="en-GB" sz="26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600" b="0" i="0" u="none" strike="noStrike" kern="1200" cap="none" spc="0" normalizeH="0" noProof="0" dirty="0" err="1" smtClean="0">
                <a:ln>
                  <a:noFill/>
                </a:ln>
                <a:solidFill>
                  <a:schemeClr val="bg2">
                    <a:lumMod val="50000"/>
                  </a:schemeClr>
                </a:solidFill>
                <a:effectLst/>
                <a:uLnTx/>
                <a:uFillTx/>
                <a:latin typeface="+mn-lt"/>
                <a:ea typeface="+mn-ea"/>
                <a:cs typeface="+mn-cs"/>
              </a:rPr>
              <a:t>cyflwyno</a:t>
            </a:r>
            <a:r>
              <a:rPr kumimoji="0" lang="en-GB" sz="26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600" b="0" i="0" u="none" strike="noStrike" kern="1200" cap="none" spc="0" normalizeH="0" noProof="0" dirty="0" err="1" smtClean="0">
                <a:ln>
                  <a:noFill/>
                </a:ln>
                <a:solidFill>
                  <a:schemeClr val="bg2">
                    <a:lumMod val="50000"/>
                  </a:schemeClr>
                </a:solidFill>
                <a:effectLst/>
                <a:uLnTx/>
                <a:uFillTx/>
                <a:latin typeface="+mn-lt"/>
                <a:ea typeface="+mn-ea"/>
                <a:cs typeface="+mn-cs"/>
              </a:rPr>
              <a:t>nhw</a:t>
            </a:r>
            <a:r>
              <a:rPr kumimoji="0" lang="en-GB" sz="26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600" b="0" i="0" u="none" strike="noStrike" kern="1200" cap="none" spc="0" normalizeH="0" noProof="0" dirty="0" err="1" smtClean="0">
                <a:ln>
                  <a:noFill/>
                </a:ln>
                <a:solidFill>
                  <a:schemeClr val="bg2">
                    <a:lumMod val="50000"/>
                  </a:schemeClr>
                </a:solidFill>
                <a:effectLst/>
                <a:uLnTx/>
                <a:uFillTx/>
                <a:latin typeface="+mn-lt"/>
                <a:ea typeface="+mn-ea"/>
                <a:cs typeface="+mn-cs"/>
              </a:rPr>
              <a:t>i</a:t>
            </a:r>
            <a:r>
              <a:rPr kumimoji="0" lang="en-GB" sz="26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600" b="0" i="0" u="none" strike="noStrike" kern="1200" cap="none" spc="0" normalizeH="0" noProof="0" dirty="0" err="1" smtClean="0">
                <a:ln>
                  <a:noFill/>
                </a:ln>
                <a:solidFill>
                  <a:schemeClr val="bg2">
                    <a:lumMod val="50000"/>
                  </a:schemeClr>
                </a:solidFill>
                <a:effectLst/>
                <a:uLnTx/>
                <a:uFillTx/>
                <a:latin typeface="+mn-lt"/>
                <a:ea typeface="+mn-ea"/>
                <a:cs typeface="+mn-cs"/>
              </a:rPr>
              <a:t>bethau</a:t>
            </a:r>
            <a:r>
              <a:rPr kumimoji="0" lang="en-GB" sz="26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600" b="0" i="0" u="none" strike="noStrike" kern="1200" cap="none" spc="0" normalizeH="0" noProof="0" dirty="0" err="1" smtClean="0">
                <a:ln>
                  <a:noFill/>
                </a:ln>
                <a:solidFill>
                  <a:schemeClr val="bg2">
                    <a:lumMod val="50000"/>
                  </a:schemeClr>
                </a:solidFill>
                <a:effectLst/>
                <a:uLnTx/>
                <a:uFillTx/>
                <a:latin typeface="+mn-lt"/>
                <a:ea typeface="+mn-ea"/>
                <a:cs typeface="+mn-cs"/>
              </a:rPr>
              <a:t>newydd</a:t>
            </a:r>
            <a:r>
              <a:rPr kumimoji="0" lang="en-GB" sz="2600" b="0" i="0" u="none" strike="noStrike" kern="1200" cap="none" spc="0" normalizeH="0" baseline="0" noProof="0" dirty="0" smtClean="0">
                <a:ln>
                  <a:noFill/>
                </a:ln>
                <a:solidFill>
                  <a:schemeClr val="bg2">
                    <a:lumMod val="50000"/>
                  </a:schemeClr>
                </a:solidFill>
                <a:effectLst/>
                <a:uLnTx/>
                <a:uFillTx/>
                <a:latin typeface="+mn-lt"/>
                <a:ea typeface="+mn-ea"/>
                <a:cs typeface="+mn-cs"/>
              </a:rPr>
              <a:t>.</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GB" sz="2600" dirty="0" err="1" smtClean="0">
                <a:solidFill>
                  <a:schemeClr val="bg2">
                    <a:lumMod val="50000"/>
                  </a:schemeClr>
                </a:solidFill>
              </a:rPr>
              <a:t>Ydy</a:t>
            </a:r>
            <a:r>
              <a:rPr lang="en-GB" sz="2600" dirty="0" smtClean="0">
                <a:solidFill>
                  <a:schemeClr val="bg2">
                    <a:lumMod val="50000"/>
                  </a:schemeClr>
                </a:solidFill>
              </a:rPr>
              <a:t> </a:t>
            </a:r>
            <a:r>
              <a:rPr lang="en-GB" sz="2600" dirty="0" err="1" smtClean="0">
                <a:solidFill>
                  <a:schemeClr val="bg2">
                    <a:lumMod val="50000"/>
                  </a:schemeClr>
                </a:solidFill>
              </a:rPr>
              <a:t>hwn</a:t>
            </a:r>
            <a:r>
              <a:rPr lang="en-GB" sz="2600" dirty="0" smtClean="0">
                <a:solidFill>
                  <a:schemeClr val="bg2">
                    <a:lumMod val="50000"/>
                  </a:schemeClr>
                </a:solidFill>
              </a:rPr>
              <a:t> </a:t>
            </a:r>
            <a:r>
              <a:rPr lang="en-GB" sz="2600" dirty="0" err="1" smtClean="0">
                <a:solidFill>
                  <a:schemeClr val="bg2">
                    <a:lumMod val="50000"/>
                  </a:schemeClr>
                </a:solidFill>
              </a:rPr>
              <a:t>yn</a:t>
            </a:r>
            <a:r>
              <a:rPr lang="en-GB" sz="2600" dirty="0" smtClean="0">
                <a:solidFill>
                  <a:schemeClr val="bg2">
                    <a:lumMod val="50000"/>
                  </a:schemeClr>
                </a:solidFill>
              </a:rPr>
              <a:t> </a:t>
            </a:r>
            <a:r>
              <a:rPr lang="en-GB" sz="2600" dirty="0" err="1" smtClean="0">
                <a:solidFill>
                  <a:schemeClr val="bg2">
                    <a:lumMod val="50000"/>
                  </a:schemeClr>
                </a:solidFill>
              </a:rPr>
              <a:t>feirniadaeth</a:t>
            </a:r>
            <a:r>
              <a:rPr lang="en-GB" sz="2600" dirty="0" smtClean="0">
                <a:solidFill>
                  <a:schemeClr val="bg2">
                    <a:lumMod val="50000"/>
                  </a:schemeClr>
                </a:solidFill>
              </a:rPr>
              <a:t> </a:t>
            </a:r>
            <a:r>
              <a:rPr lang="en-GB" sz="2600" dirty="0" err="1" smtClean="0">
                <a:solidFill>
                  <a:schemeClr val="bg2">
                    <a:lumMod val="50000"/>
                  </a:schemeClr>
                </a:solidFill>
              </a:rPr>
              <a:t>teg</a:t>
            </a:r>
            <a:r>
              <a:rPr kumimoji="0" lang="en-GB" sz="2600" b="0" i="0" u="none" strike="noStrike" kern="1200" cap="none" spc="0" normalizeH="0" baseline="0" noProof="0" dirty="0" smtClean="0">
                <a:ln>
                  <a:noFill/>
                </a:ln>
                <a:solidFill>
                  <a:schemeClr val="bg2">
                    <a:lumMod val="50000"/>
                  </a:schemeClr>
                </a:solidFill>
                <a:effectLst/>
                <a:uLnTx/>
                <a:uFillTx/>
                <a:latin typeface="+mn-lt"/>
                <a:ea typeface="+mn-ea"/>
                <a:cs typeface="+mn-cs"/>
              </a:rPr>
              <a:t>?</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endParaRPr kumimoji="0" lang="en-GB" sz="27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80">
                                          <p:stCondLst>
                                            <p:cond delay="0"/>
                                          </p:stCondLst>
                                        </p:cTn>
                                        <p:tgtEl>
                                          <p:spTgt spid="3">
                                            <p:txEl>
                                              <p:pRg st="4" end="4"/>
                                            </p:txEl>
                                          </p:spTgt>
                                        </p:tgtEl>
                                      </p:cBhvr>
                                    </p:animEffect>
                                    <p:anim calcmode="lin" valueType="num">
                                      <p:cBhvr>
                                        <p:cTn id="8"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4" end="4"/>
                                            </p:txEl>
                                          </p:spTgt>
                                        </p:tgtEl>
                                      </p:cBhvr>
                                      <p:to x="100000" y="60000"/>
                                    </p:animScale>
                                    <p:animScale>
                                      <p:cBhvr>
                                        <p:cTn id="14" dur="166" decel="50000">
                                          <p:stCondLst>
                                            <p:cond delay="676"/>
                                          </p:stCondLst>
                                        </p:cTn>
                                        <p:tgtEl>
                                          <p:spTgt spid="3">
                                            <p:txEl>
                                              <p:pRg st="4" end="4"/>
                                            </p:txEl>
                                          </p:spTgt>
                                        </p:tgtEl>
                                      </p:cBhvr>
                                      <p:to x="100000" y="100000"/>
                                    </p:animScale>
                                    <p:animScale>
                                      <p:cBhvr>
                                        <p:cTn id="15" dur="26">
                                          <p:stCondLst>
                                            <p:cond delay="1312"/>
                                          </p:stCondLst>
                                        </p:cTn>
                                        <p:tgtEl>
                                          <p:spTgt spid="3">
                                            <p:txEl>
                                              <p:pRg st="4" end="4"/>
                                            </p:txEl>
                                          </p:spTgt>
                                        </p:tgtEl>
                                      </p:cBhvr>
                                      <p:to x="100000" y="80000"/>
                                    </p:animScale>
                                    <p:animScale>
                                      <p:cBhvr>
                                        <p:cTn id="16" dur="166" decel="50000">
                                          <p:stCondLst>
                                            <p:cond delay="1338"/>
                                          </p:stCondLst>
                                        </p:cTn>
                                        <p:tgtEl>
                                          <p:spTgt spid="3">
                                            <p:txEl>
                                              <p:pRg st="4" end="4"/>
                                            </p:txEl>
                                          </p:spTgt>
                                        </p:tgtEl>
                                      </p:cBhvr>
                                      <p:to x="100000" y="100000"/>
                                    </p:animScale>
                                    <p:animScale>
                                      <p:cBhvr>
                                        <p:cTn id="17" dur="26">
                                          <p:stCondLst>
                                            <p:cond delay="1642"/>
                                          </p:stCondLst>
                                        </p:cTn>
                                        <p:tgtEl>
                                          <p:spTgt spid="3">
                                            <p:txEl>
                                              <p:pRg st="4" end="4"/>
                                            </p:txEl>
                                          </p:spTgt>
                                        </p:tgtEl>
                                      </p:cBhvr>
                                      <p:to x="100000" y="90000"/>
                                    </p:animScale>
                                    <p:animScale>
                                      <p:cBhvr>
                                        <p:cTn id="18" dur="166" decel="50000">
                                          <p:stCondLst>
                                            <p:cond delay="1668"/>
                                          </p:stCondLst>
                                        </p:cTn>
                                        <p:tgtEl>
                                          <p:spTgt spid="3">
                                            <p:txEl>
                                              <p:pRg st="4" end="4"/>
                                            </p:txEl>
                                          </p:spTgt>
                                        </p:tgtEl>
                                      </p:cBhvr>
                                      <p:to x="100000" y="100000"/>
                                    </p:animScale>
                                    <p:animScale>
                                      <p:cBhvr>
                                        <p:cTn id="19" dur="26">
                                          <p:stCondLst>
                                            <p:cond delay="1808"/>
                                          </p:stCondLst>
                                        </p:cTn>
                                        <p:tgtEl>
                                          <p:spTgt spid="3">
                                            <p:txEl>
                                              <p:pRg st="4" end="4"/>
                                            </p:txEl>
                                          </p:spTgt>
                                        </p:tgtEl>
                                      </p:cBhvr>
                                      <p:to x="100000" y="95000"/>
                                    </p:animScale>
                                    <p:animScale>
                                      <p:cBhvr>
                                        <p:cTn id="20" dur="166" decel="50000">
                                          <p:stCondLst>
                                            <p:cond delay="1834"/>
                                          </p:stCondLst>
                                        </p:cTn>
                                        <p:tgtEl>
                                          <p:spTgt spid="3">
                                            <p:txEl>
                                              <p:pRg st="4" end="4"/>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4">
                                            <p:txEl>
                                              <p:pRg st="4" end="4"/>
                                            </p:txEl>
                                          </p:spTgt>
                                        </p:tgtEl>
                                        <p:attrNameLst>
                                          <p:attrName>style.visibility</p:attrName>
                                        </p:attrNameLst>
                                      </p:cBhvr>
                                      <p:to>
                                        <p:strVal val="visible"/>
                                      </p:to>
                                    </p:set>
                                    <p:animEffect transition="in" filter="wipe(down)">
                                      <p:cBhvr>
                                        <p:cTn id="25" dur="580">
                                          <p:stCondLst>
                                            <p:cond delay="0"/>
                                          </p:stCondLst>
                                        </p:cTn>
                                        <p:tgtEl>
                                          <p:spTgt spid="4">
                                            <p:txEl>
                                              <p:pRg st="4" end="4"/>
                                            </p:txEl>
                                          </p:spTgt>
                                        </p:tgtEl>
                                      </p:cBhvr>
                                    </p:animEffect>
                                    <p:anim calcmode="lin" valueType="num">
                                      <p:cBhvr>
                                        <p:cTn id="26" dur="1822" tmFilter="0,0; 0.14,0.36; 0.43,0.73; 0.71,0.91; 1.0,1.0">
                                          <p:stCondLst>
                                            <p:cond delay="0"/>
                                          </p:stCondLst>
                                        </p:cTn>
                                        <p:tgtEl>
                                          <p:spTgt spid="4">
                                            <p:txEl>
                                              <p:pRg st="4" end="4"/>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4">
                                            <p:txEl>
                                              <p:pRg st="4" end="4"/>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4">
                                            <p:txEl>
                                              <p:pRg st="4" end="4"/>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4">
                                            <p:txEl>
                                              <p:pRg st="4" end="4"/>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4">
                                            <p:txEl>
                                              <p:pRg st="4" end="4"/>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4">
                                            <p:txEl>
                                              <p:pRg st="4" end="4"/>
                                            </p:txEl>
                                          </p:spTgt>
                                        </p:tgtEl>
                                      </p:cBhvr>
                                      <p:to x="100000" y="60000"/>
                                    </p:animScale>
                                    <p:animScale>
                                      <p:cBhvr>
                                        <p:cTn id="32" dur="166" decel="50000">
                                          <p:stCondLst>
                                            <p:cond delay="676"/>
                                          </p:stCondLst>
                                        </p:cTn>
                                        <p:tgtEl>
                                          <p:spTgt spid="4">
                                            <p:txEl>
                                              <p:pRg st="4" end="4"/>
                                            </p:txEl>
                                          </p:spTgt>
                                        </p:tgtEl>
                                      </p:cBhvr>
                                      <p:to x="100000" y="100000"/>
                                    </p:animScale>
                                    <p:animScale>
                                      <p:cBhvr>
                                        <p:cTn id="33" dur="26">
                                          <p:stCondLst>
                                            <p:cond delay="1312"/>
                                          </p:stCondLst>
                                        </p:cTn>
                                        <p:tgtEl>
                                          <p:spTgt spid="4">
                                            <p:txEl>
                                              <p:pRg st="4" end="4"/>
                                            </p:txEl>
                                          </p:spTgt>
                                        </p:tgtEl>
                                      </p:cBhvr>
                                      <p:to x="100000" y="80000"/>
                                    </p:animScale>
                                    <p:animScale>
                                      <p:cBhvr>
                                        <p:cTn id="34" dur="166" decel="50000">
                                          <p:stCondLst>
                                            <p:cond delay="1338"/>
                                          </p:stCondLst>
                                        </p:cTn>
                                        <p:tgtEl>
                                          <p:spTgt spid="4">
                                            <p:txEl>
                                              <p:pRg st="4" end="4"/>
                                            </p:txEl>
                                          </p:spTgt>
                                        </p:tgtEl>
                                      </p:cBhvr>
                                      <p:to x="100000" y="100000"/>
                                    </p:animScale>
                                    <p:animScale>
                                      <p:cBhvr>
                                        <p:cTn id="35" dur="26">
                                          <p:stCondLst>
                                            <p:cond delay="1642"/>
                                          </p:stCondLst>
                                        </p:cTn>
                                        <p:tgtEl>
                                          <p:spTgt spid="4">
                                            <p:txEl>
                                              <p:pRg st="4" end="4"/>
                                            </p:txEl>
                                          </p:spTgt>
                                        </p:tgtEl>
                                      </p:cBhvr>
                                      <p:to x="100000" y="90000"/>
                                    </p:animScale>
                                    <p:animScale>
                                      <p:cBhvr>
                                        <p:cTn id="36" dur="166" decel="50000">
                                          <p:stCondLst>
                                            <p:cond delay="1668"/>
                                          </p:stCondLst>
                                        </p:cTn>
                                        <p:tgtEl>
                                          <p:spTgt spid="4">
                                            <p:txEl>
                                              <p:pRg st="4" end="4"/>
                                            </p:txEl>
                                          </p:spTgt>
                                        </p:tgtEl>
                                      </p:cBhvr>
                                      <p:to x="100000" y="100000"/>
                                    </p:animScale>
                                    <p:animScale>
                                      <p:cBhvr>
                                        <p:cTn id="37" dur="26">
                                          <p:stCondLst>
                                            <p:cond delay="1808"/>
                                          </p:stCondLst>
                                        </p:cTn>
                                        <p:tgtEl>
                                          <p:spTgt spid="4">
                                            <p:txEl>
                                              <p:pRg st="4" end="4"/>
                                            </p:txEl>
                                          </p:spTgt>
                                        </p:tgtEl>
                                      </p:cBhvr>
                                      <p:to x="100000" y="95000"/>
                                    </p:animScale>
                                    <p:animScale>
                                      <p:cBhvr>
                                        <p:cTn id="38" dur="166" decel="50000">
                                          <p:stCondLst>
                                            <p:cond delay="1834"/>
                                          </p:stCondLst>
                                        </p:cTn>
                                        <p:tgtEl>
                                          <p:spTgt spid="4">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67200" y="1628800"/>
            <a:ext cx="4769296" cy="4176464"/>
          </a:xfrm>
        </p:spPr>
        <p:txBody>
          <a:bodyPr>
            <a:normAutofit fontScale="77500" lnSpcReduction="20000"/>
          </a:bodyPr>
          <a:lstStyle/>
          <a:p>
            <a:pPr marL="514350" indent="-514350">
              <a:spcBef>
                <a:spcPts val="1200"/>
              </a:spcBef>
              <a:buFont typeface="+mj-lt"/>
              <a:buAutoNum type="arabicPeriod"/>
            </a:pPr>
            <a:r>
              <a:rPr lang="en-GB" dirty="0"/>
              <a:t>(Pedagogical) content </a:t>
            </a:r>
            <a:r>
              <a:rPr lang="en-GB" dirty="0" smtClean="0"/>
              <a:t>knowledge (PCK)</a:t>
            </a:r>
            <a:endParaRPr lang="en-GB" dirty="0"/>
          </a:p>
          <a:p>
            <a:pPr marL="514350" indent="-514350">
              <a:spcBef>
                <a:spcPts val="1200"/>
              </a:spcBef>
              <a:buFont typeface="+mj-lt"/>
              <a:buAutoNum type="arabicPeriod"/>
            </a:pPr>
            <a:r>
              <a:rPr lang="en-GB" dirty="0"/>
              <a:t>Quality of instruction</a:t>
            </a:r>
          </a:p>
          <a:p>
            <a:pPr marL="514350" indent="-514350">
              <a:spcBef>
                <a:spcPts val="1200"/>
              </a:spcBef>
              <a:buFont typeface="+mj-lt"/>
              <a:buAutoNum type="arabicPeriod"/>
            </a:pPr>
            <a:r>
              <a:rPr lang="en-GB" dirty="0"/>
              <a:t>Classroom management / behaviour / control</a:t>
            </a:r>
          </a:p>
          <a:p>
            <a:pPr marL="514350" indent="-514350">
              <a:spcBef>
                <a:spcPts val="1200"/>
              </a:spcBef>
              <a:buFont typeface="+mj-lt"/>
              <a:buAutoNum type="arabicPeriod"/>
            </a:pPr>
            <a:r>
              <a:rPr lang="en-GB" dirty="0" smtClean="0"/>
              <a:t>Classroom </a:t>
            </a:r>
            <a:r>
              <a:rPr lang="en-GB" dirty="0"/>
              <a:t>climate / relationships / expectations</a:t>
            </a:r>
          </a:p>
          <a:p>
            <a:pPr marL="514350" indent="-514350">
              <a:spcBef>
                <a:spcPts val="1200"/>
              </a:spcBef>
              <a:buFont typeface="+mj-lt"/>
              <a:buAutoNum type="arabicPeriod"/>
            </a:pPr>
            <a:r>
              <a:rPr lang="en-GB" dirty="0" smtClean="0"/>
              <a:t>Beliefs (theory) about subject, learning &amp; teaching</a:t>
            </a:r>
          </a:p>
          <a:p>
            <a:pPr marL="514350" indent="-514350">
              <a:spcBef>
                <a:spcPts val="1200"/>
              </a:spcBef>
              <a:buNone/>
            </a:pPr>
            <a:r>
              <a:rPr lang="en-GB" dirty="0" smtClean="0"/>
              <a:t> (Sutton Trust 2014)</a:t>
            </a:r>
          </a:p>
          <a:p>
            <a:pPr marL="514350" indent="-514350">
              <a:spcBef>
                <a:spcPts val="1200"/>
              </a:spcBef>
              <a:buNone/>
            </a:pPr>
            <a:r>
              <a:rPr lang="en-GB" dirty="0" smtClean="0"/>
              <a:t>What approaches can we see here?</a:t>
            </a:r>
          </a:p>
        </p:txBody>
      </p:sp>
      <p:sp>
        <p:nvSpPr>
          <p:cNvPr id="4" name="Slide Number Placeholder 3"/>
          <p:cNvSpPr>
            <a:spLocks noGrp="1"/>
          </p:cNvSpPr>
          <p:nvPr>
            <p:ph type="sldNum" sz="quarter" idx="12"/>
          </p:nvPr>
        </p:nvSpPr>
        <p:spPr/>
        <p:txBody>
          <a:bodyPr/>
          <a:lstStyle/>
          <a:p>
            <a:pPr>
              <a:defRPr/>
            </a:pPr>
            <a:fld id="{B8CE7F47-FE1A-48F9-9977-E098381F23D1}" type="slidenum">
              <a:rPr lang="en-US" smtClean="0"/>
              <a:pPr>
                <a:defRPr/>
              </a:pPr>
              <a:t>41</a:t>
            </a:fld>
            <a:endParaRPr lang="en-US"/>
          </a:p>
        </p:txBody>
      </p:sp>
      <p:sp>
        <p:nvSpPr>
          <p:cNvPr id="2" name="Title 1"/>
          <p:cNvSpPr>
            <a:spLocks noGrp="1"/>
          </p:cNvSpPr>
          <p:nvPr>
            <p:ph type="title"/>
          </p:nvPr>
        </p:nvSpPr>
        <p:spPr/>
        <p:txBody>
          <a:bodyPr>
            <a:normAutofit fontScale="90000"/>
          </a:bodyPr>
          <a:lstStyle/>
          <a:p>
            <a:r>
              <a:rPr lang="en-GB" dirty="0" smtClean="0">
                <a:solidFill>
                  <a:schemeClr val="bg2">
                    <a:lumMod val="50000"/>
                  </a:schemeClr>
                </a:solidFill>
              </a:rPr>
              <a:t>Felly, </a:t>
            </a:r>
            <a:r>
              <a:rPr lang="en-GB" dirty="0" err="1" smtClean="0">
                <a:solidFill>
                  <a:schemeClr val="bg2">
                    <a:lumMod val="50000"/>
                  </a:schemeClr>
                </a:solidFill>
              </a:rPr>
              <a:t>beth</a:t>
            </a:r>
            <a:r>
              <a:rPr lang="en-GB" dirty="0" smtClean="0">
                <a:solidFill>
                  <a:schemeClr val="bg2">
                    <a:lumMod val="50000"/>
                  </a:schemeClr>
                </a:solidFill>
              </a:rPr>
              <a:t> </a:t>
            </a:r>
            <a:r>
              <a:rPr lang="en-GB" dirty="0" err="1" smtClean="0">
                <a:solidFill>
                  <a:schemeClr val="bg2">
                    <a:lumMod val="50000"/>
                  </a:schemeClr>
                </a:solidFill>
              </a:rPr>
              <a:t>sydd</a:t>
            </a:r>
            <a:r>
              <a:rPr lang="en-GB" dirty="0" smtClean="0">
                <a:solidFill>
                  <a:schemeClr val="bg2">
                    <a:lumMod val="50000"/>
                  </a:schemeClr>
                </a:solidFill>
              </a:rPr>
              <a:t> </a:t>
            </a:r>
            <a:r>
              <a:rPr lang="en-GB" i="1" dirty="0" err="1" smtClean="0">
                <a:solidFill>
                  <a:schemeClr val="bg2">
                    <a:lumMod val="50000"/>
                  </a:schemeClr>
                </a:solidFill>
              </a:rPr>
              <a:t>yn</a:t>
            </a:r>
            <a:r>
              <a:rPr lang="en-GB" dirty="0" smtClean="0">
                <a:solidFill>
                  <a:schemeClr val="bg2">
                    <a:lumMod val="50000"/>
                  </a:schemeClr>
                </a:solidFill>
              </a:rPr>
              <a:t> </a:t>
            </a:r>
            <a:r>
              <a:rPr lang="en-GB" dirty="0" err="1" smtClean="0">
                <a:solidFill>
                  <a:schemeClr val="bg2">
                    <a:lumMod val="50000"/>
                  </a:schemeClr>
                </a:solidFill>
              </a:rPr>
              <a:t>gweithio</a:t>
            </a:r>
            <a:r>
              <a:rPr lang="en-GB" dirty="0" smtClean="0">
                <a:solidFill>
                  <a:schemeClr val="bg2">
                    <a:lumMod val="50000"/>
                  </a:schemeClr>
                </a:solidFill>
              </a:rPr>
              <a:t>?</a:t>
            </a:r>
            <a:r>
              <a:rPr lang="en-GB" dirty="0" smtClean="0"/>
              <a:t/>
            </a:r>
            <a:br>
              <a:rPr lang="en-GB" dirty="0" smtClean="0"/>
            </a:br>
            <a:r>
              <a:rPr lang="en-GB" dirty="0" smtClean="0"/>
              <a:t>So, what </a:t>
            </a:r>
            <a:r>
              <a:rPr lang="en-GB" i="1" dirty="0" smtClean="0"/>
              <a:t>has</a:t>
            </a:r>
            <a:r>
              <a:rPr lang="en-GB" dirty="0" smtClean="0"/>
              <a:t> been seen to work?</a:t>
            </a:r>
            <a:endParaRPr lang="en-GB" dirty="0"/>
          </a:p>
        </p:txBody>
      </p:sp>
      <p:sp>
        <p:nvSpPr>
          <p:cNvPr id="5" name="Content Placeholder 2"/>
          <p:cNvSpPr txBox="1">
            <a:spLocks/>
          </p:cNvSpPr>
          <p:nvPr/>
        </p:nvSpPr>
        <p:spPr>
          <a:xfrm>
            <a:off x="0" y="1676400"/>
            <a:ext cx="4495800" cy="4176464"/>
          </a:xfrm>
          <a:prstGeom prst="rect">
            <a:avLst/>
          </a:prstGeom>
        </p:spPr>
        <p:txBody>
          <a:bodyPr vert="horz">
            <a:normAutofit fontScale="77500" lnSpcReduction="20000"/>
          </a:bodyPr>
          <a:lstStyle/>
          <a:p>
            <a:pPr marL="514350" marR="0" lvl="0" indent="-514350" algn="l" defTabSz="914400" rtl="0" eaLnBrk="1" fontAlgn="auto" latinLnBrk="0" hangingPunct="1">
              <a:lnSpc>
                <a:spcPct val="100000"/>
              </a:lnSpc>
              <a:spcBef>
                <a:spcPts val="1200"/>
              </a:spcBef>
              <a:spcAft>
                <a:spcPts val="0"/>
              </a:spcAft>
              <a:buClr>
                <a:schemeClr val="accent1"/>
              </a:buClr>
              <a:buSzPct val="68000"/>
              <a:buFont typeface="+mj-lt"/>
              <a:buAutoNum type="arabicPeriod"/>
              <a:tabLst/>
              <a:defRPr/>
            </a:pP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Addysgeg</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Cynnwys</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Gwybodaeth</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(PCK)</a:t>
            </a:r>
          </a:p>
          <a:p>
            <a:pPr marL="514350" marR="0" lvl="0" indent="-514350" algn="l" defTabSz="914400" rtl="0" eaLnBrk="1" fontAlgn="auto" latinLnBrk="0" hangingPunct="1">
              <a:lnSpc>
                <a:spcPct val="100000"/>
              </a:lnSpc>
              <a:spcBef>
                <a:spcPts val="1200"/>
              </a:spcBef>
              <a:spcAft>
                <a:spcPts val="0"/>
              </a:spcAft>
              <a:buClr>
                <a:schemeClr val="accent1"/>
              </a:buClr>
              <a:buSzPct val="68000"/>
              <a:buFont typeface="+mj-lt"/>
              <a:buAutoNum type="arabicPeriod"/>
              <a:tabLst/>
              <a:defRPr/>
            </a:pPr>
            <a:r>
              <a:rPr lang="en-GB" sz="2700" dirty="0" err="1" smtClean="0">
                <a:solidFill>
                  <a:schemeClr val="bg2">
                    <a:lumMod val="50000"/>
                  </a:schemeClr>
                </a:solidFill>
              </a:rPr>
              <a:t>Safon</a:t>
            </a:r>
            <a:r>
              <a:rPr lang="en-GB" sz="2700" dirty="0" smtClean="0">
                <a:solidFill>
                  <a:schemeClr val="bg2">
                    <a:lumMod val="50000"/>
                  </a:schemeClr>
                </a:solidFill>
              </a:rPr>
              <a:t> yr </a:t>
            </a:r>
            <a:r>
              <a:rPr lang="en-GB" sz="2700" dirty="0" err="1" smtClean="0">
                <a:solidFill>
                  <a:schemeClr val="bg2">
                    <a:lumMod val="50000"/>
                  </a:schemeClr>
                </a:solidFill>
              </a:rPr>
              <a:t>addysgu</a:t>
            </a:r>
            <a:endPar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endParaRPr>
          </a:p>
          <a:p>
            <a:pPr marL="514350" marR="0" lvl="0" indent="-514350" algn="l" defTabSz="914400" rtl="0" eaLnBrk="1" fontAlgn="auto" latinLnBrk="0" hangingPunct="1">
              <a:lnSpc>
                <a:spcPct val="100000"/>
              </a:lnSpc>
              <a:spcBef>
                <a:spcPts val="1200"/>
              </a:spcBef>
              <a:spcAft>
                <a:spcPts val="0"/>
              </a:spcAft>
              <a:buClr>
                <a:schemeClr val="accent1"/>
              </a:buClr>
              <a:buSzPct val="68000"/>
              <a:buFont typeface="+mj-lt"/>
              <a:buAutoNum type="arabicPeriod"/>
              <a:tabLst/>
              <a:defRPr/>
            </a:pPr>
            <a:r>
              <a:rPr lang="en-GB" sz="2700" dirty="0" err="1" smtClean="0">
                <a:solidFill>
                  <a:schemeClr val="bg2">
                    <a:lumMod val="50000"/>
                  </a:schemeClr>
                </a:solidFill>
              </a:rPr>
              <a:t>Rheolaeth</a:t>
            </a:r>
            <a:r>
              <a:rPr lang="en-GB" sz="2700" dirty="0" smtClean="0">
                <a:solidFill>
                  <a:schemeClr val="bg2">
                    <a:lumMod val="50000"/>
                  </a:schemeClr>
                </a:solidFill>
              </a:rPr>
              <a:t> </a:t>
            </a:r>
            <a:r>
              <a:rPr lang="en-GB" sz="2700" dirty="0" err="1" smtClean="0">
                <a:solidFill>
                  <a:schemeClr val="bg2">
                    <a:lumMod val="50000"/>
                  </a:schemeClr>
                </a:solidFill>
              </a:rPr>
              <a:t>dosbarth</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ymddygiad</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p>
          <a:p>
            <a:pPr marL="514350" marR="0" lvl="0" indent="-514350" algn="l" defTabSz="914400" rtl="0" eaLnBrk="1" fontAlgn="auto" latinLnBrk="0" hangingPunct="1">
              <a:lnSpc>
                <a:spcPct val="100000"/>
              </a:lnSpc>
              <a:spcBef>
                <a:spcPts val="1200"/>
              </a:spcBef>
              <a:spcAft>
                <a:spcPts val="0"/>
              </a:spcAft>
              <a:buClr>
                <a:schemeClr val="accent1"/>
              </a:buClr>
              <a:buSzPct val="68000"/>
              <a:buFont typeface="+mj-lt"/>
              <a:buAutoNum type="arabicPeriod"/>
              <a:tabLst/>
              <a:defRPr/>
            </a:pPr>
            <a:r>
              <a:rPr lang="en-GB" sz="2700" dirty="0" err="1" smtClean="0">
                <a:solidFill>
                  <a:schemeClr val="bg2">
                    <a:lumMod val="50000"/>
                  </a:schemeClr>
                </a:solidFill>
              </a:rPr>
              <a:t>Amgylchedd</a:t>
            </a:r>
            <a:r>
              <a:rPr lang="en-GB" sz="2700" dirty="0" smtClean="0">
                <a:solidFill>
                  <a:schemeClr val="bg2">
                    <a:lumMod val="50000"/>
                  </a:schemeClr>
                </a:solidFill>
              </a:rPr>
              <a:t> </a:t>
            </a:r>
            <a:r>
              <a:rPr lang="en-GB" sz="2700" dirty="0" err="1" smtClean="0">
                <a:solidFill>
                  <a:schemeClr val="bg2">
                    <a:lumMod val="50000"/>
                  </a:schemeClr>
                </a:solidFill>
              </a:rPr>
              <a:t>dosbarth</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perthnasau</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disgwyliadau</a:t>
            </a:r>
            <a:endPar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endParaRPr>
          </a:p>
          <a:p>
            <a:pPr marL="514350" marR="0" lvl="0" indent="-514350" algn="l" defTabSz="914400" rtl="0" eaLnBrk="1" fontAlgn="auto" latinLnBrk="0" hangingPunct="1">
              <a:lnSpc>
                <a:spcPct val="100000"/>
              </a:lnSpc>
              <a:spcBef>
                <a:spcPts val="1200"/>
              </a:spcBef>
              <a:spcAft>
                <a:spcPts val="0"/>
              </a:spcAft>
              <a:buClr>
                <a:schemeClr val="accent1"/>
              </a:buClr>
              <a:buSzPct val="68000"/>
              <a:buFont typeface="+mj-lt"/>
              <a:buAutoNum type="arabicPeriod"/>
              <a:tabLst/>
              <a:defRPr/>
            </a:pPr>
            <a:r>
              <a:rPr lang="en-GB" sz="2700" dirty="0" err="1" smtClean="0">
                <a:solidFill>
                  <a:schemeClr val="bg2">
                    <a:lumMod val="50000"/>
                  </a:schemeClr>
                </a:solidFill>
              </a:rPr>
              <a:t>Credoau</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damcaniaeth</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am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bwnc</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dysgu</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ac</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addysgu</a:t>
            </a:r>
            <a:endPar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endParaRPr>
          </a:p>
          <a:p>
            <a:pPr marL="514350" marR="0" lvl="0" indent="-514350" algn="l" defTabSz="914400" rtl="0" eaLnBrk="1" fontAlgn="auto" latinLnBrk="0" hangingPunct="1">
              <a:lnSpc>
                <a:spcPct val="100000"/>
              </a:lnSpc>
              <a:spcBef>
                <a:spcPts val="1200"/>
              </a:spcBef>
              <a:spcAft>
                <a:spcPts val="0"/>
              </a:spcAft>
              <a:buClr>
                <a:schemeClr val="accent1"/>
              </a:buClr>
              <a:buSzPct val="68000"/>
              <a:buFont typeface="Wingdings 3"/>
              <a:buNone/>
              <a:tabLst/>
              <a:defRPr/>
            </a:pP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(Sutton Trust 2014)</a:t>
            </a:r>
          </a:p>
          <a:p>
            <a:pPr marL="514350" marR="0" lvl="0" indent="-514350" algn="l" defTabSz="914400" rtl="0" eaLnBrk="1" fontAlgn="auto" latinLnBrk="0" hangingPunct="1">
              <a:lnSpc>
                <a:spcPct val="100000"/>
              </a:lnSpc>
              <a:spcBef>
                <a:spcPts val="1200"/>
              </a:spcBef>
              <a:spcAft>
                <a:spcPts val="0"/>
              </a:spcAft>
              <a:buClr>
                <a:schemeClr val="accent1"/>
              </a:buClr>
              <a:buSzPct val="68000"/>
              <a:buFont typeface="Wingdings 3"/>
              <a:buNone/>
              <a:tabLst/>
              <a:defRPr/>
            </a:pPr>
            <a:r>
              <a:rPr lang="en-GB" sz="2700" dirty="0" smtClean="0">
                <a:solidFill>
                  <a:schemeClr val="bg2">
                    <a:lumMod val="50000"/>
                  </a:schemeClr>
                </a:solidFill>
              </a:rPr>
              <a:t>      Pa </a:t>
            </a:r>
            <a:r>
              <a:rPr lang="en-GB" sz="2700" dirty="0" err="1" smtClean="0">
                <a:solidFill>
                  <a:schemeClr val="bg2">
                    <a:lumMod val="50000"/>
                  </a:schemeClr>
                </a:solidFill>
              </a:rPr>
              <a:t>ymagweddau</a:t>
            </a:r>
            <a:r>
              <a:rPr lang="en-GB" sz="2700" dirty="0" smtClean="0">
                <a:solidFill>
                  <a:schemeClr val="bg2">
                    <a:lumMod val="50000"/>
                  </a:schemeClr>
                </a:solidFill>
              </a:rPr>
              <a:t> </a:t>
            </a:r>
            <a:r>
              <a:rPr lang="en-GB" sz="2700" dirty="0" err="1" smtClean="0">
                <a:solidFill>
                  <a:schemeClr val="bg2">
                    <a:lumMod val="50000"/>
                  </a:schemeClr>
                </a:solidFill>
              </a:rPr>
              <a:t>gallwn</a:t>
            </a:r>
            <a:r>
              <a:rPr lang="en-GB" sz="2700" dirty="0" smtClean="0">
                <a:solidFill>
                  <a:schemeClr val="bg2">
                    <a:lumMod val="50000"/>
                  </a:schemeClr>
                </a:solidFill>
              </a:rPr>
              <a:t> weld </a:t>
            </a:r>
            <a:r>
              <a:rPr lang="en-GB" sz="2700" dirty="0" err="1" smtClean="0">
                <a:solidFill>
                  <a:schemeClr val="bg2">
                    <a:lumMod val="50000"/>
                  </a:schemeClr>
                </a:solidFill>
              </a:rPr>
              <a:t>yma</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a:t>
            </a:r>
          </a:p>
        </p:txBody>
      </p:sp>
    </p:spTree>
    <p:extLst>
      <p:ext uri="{BB962C8B-B14F-4D97-AF65-F5344CB8AC3E}">
        <p14:creationId xmlns:p14="http://schemas.microsoft.com/office/powerpoint/2010/main" val="303869658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48199" y="1484784"/>
            <a:ext cx="3808413" cy="4535016"/>
          </a:xfrm>
        </p:spPr>
        <p:txBody>
          <a:bodyPr>
            <a:normAutofit fontScale="70000" lnSpcReduction="20000"/>
          </a:bodyPr>
          <a:lstStyle/>
          <a:p>
            <a:r>
              <a:rPr lang="en-GB" dirty="0" smtClean="0"/>
              <a:t>Reviewing previous learning</a:t>
            </a:r>
          </a:p>
          <a:p>
            <a:r>
              <a:rPr lang="en-GB" dirty="0" smtClean="0"/>
              <a:t>Setting high expectations</a:t>
            </a:r>
          </a:p>
          <a:p>
            <a:r>
              <a:rPr lang="en-GB" dirty="0" smtClean="0"/>
              <a:t>Using higher-order questions</a:t>
            </a:r>
          </a:p>
          <a:p>
            <a:r>
              <a:rPr lang="en-GB" dirty="0" smtClean="0"/>
              <a:t>Giving feedback to learners</a:t>
            </a:r>
          </a:p>
          <a:p>
            <a:r>
              <a:rPr lang="en-GB" dirty="0" smtClean="0"/>
              <a:t>Having deep subject or content knowledge</a:t>
            </a:r>
          </a:p>
          <a:p>
            <a:r>
              <a:rPr lang="en-GB" dirty="0" smtClean="0"/>
              <a:t>Understanding pupil misconceptions</a:t>
            </a:r>
          </a:p>
          <a:p>
            <a:r>
              <a:rPr lang="en-GB" dirty="0" smtClean="0"/>
              <a:t>Managing time and resources</a:t>
            </a:r>
          </a:p>
          <a:p>
            <a:r>
              <a:rPr lang="en-GB" dirty="0" smtClean="0"/>
              <a:t>Building relationships of trust and challenge</a:t>
            </a:r>
          </a:p>
          <a:p>
            <a:r>
              <a:rPr lang="en-GB" dirty="0" smtClean="0"/>
              <a:t>Dealing with disruption</a:t>
            </a:r>
          </a:p>
        </p:txBody>
      </p:sp>
      <p:sp>
        <p:nvSpPr>
          <p:cNvPr id="4" name="Slide Number Placeholder 3"/>
          <p:cNvSpPr>
            <a:spLocks noGrp="1"/>
          </p:cNvSpPr>
          <p:nvPr>
            <p:ph type="sldNum" sz="quarter" idx="12"/>
          </p:nvPr>
        </p:nvSpPr>
        <p:spPr/>
        <p:txBody>
          <a:bodyPr/>
          <a:lstStyle/>
          <a:p>
            <a:pPr>
              <a:defRPr/>
            </a:pPr>
            <a:fld id="{B8CE7F47-FE1A-48F9-9977-E098381F23D1}" type="slidenum">
              <a:rPr lang="en-US" smtClean="0"/>
              <a:pPr>
                <a:defRPr/>
              </a:pPr>
              <a:t>42</a:t>
            </a:fld>
            <a:endParaRPr lang="en-US"/>
          </a:p>
        </p:txBody>
      </p:sp>
      <p:sp>
        <p:nvSpPr>
          <p:cNvPr id="2" name="Title 1"/>
          <p:cNvSpPr>
            <a:spLocks noGrp="1"/>
          </p:cNvSpPr>
          <p:nvPr>
            <p:ph type="title"/>
          </p:nvPr>
        </p:nvSpPr>
        <p:spPr>
          <a:xfrm>
            <a:off x="683568" y="260648"/>
            <a:ext cx="7772400" cy="1143000"/>
          </a:xfrm>
        </p:spPr>
        <p:txBody>
          <a:bodyPr/>
          <a:lstStyle/>
          <a:p>
            <a:r>
              <a:rPr lang="en-GB" sz="4000" dirty="0" err="1" smtClean="0">
                <a:solidFill>
                  <a:schemeClr val="bg2">
                    <a:lumMod val="50000"/>
                  </a:schemeClr>
                </a:solidFill>
                <a:latin typeface="+mn-lt"/>
              </a:rPr>
              <a:t>Sy’n</a:t>
            </a:r>
            <a:r>
              <a:rPr lang="en-GB" sz="4000" dirty="0" smtClean="0">
                <a:solidFill>
                  <a:schemeClr val="bg2">
                    <a:lumMod val="50000"/>
                  </a:schemeClr>
                </a:solidFill>
                <a:latin typeface="+mn-lt"/>
              </a:rPr>
              <a:t> </a:t>
            </a:r>
            <a:r>
              <a:rPr lang="en-GB" sz="4000" dirty="0" err="1" smtClean="0">
                <a:solidFill>
                  <a:schemeClr val="bg2">
                    <a:lumMod val="50000"/>
                  </a:schemeClr>
                </a:solidFill>
                <a:latin typeface="+mn-lt"/>
              </a:rPr>
              <a:t>golygu</a:t>
            </a:r>
            <a:r>
              <a:rPr lang="en-GB" sz="4000" dirty="0" smtClean="0">
                <a:solidFill>
                  <a:schemeClr val="bg2">
                    <a:lumMod val="50000"/>
                  </a:schemeClr>
                </a:solidFill>
                <a:latin typeface="+mn-lt"/>
              </a:rPr>
              <a:t>...   </a:t>
            </a:r>
            <a:r>
              <a:rPr lang="en-GB" sz="4000" dirty="0" smtClean="0">
                <a:latin typeface="+mn-lt"/>
              </a:rPr>
              <a:t>Which</a:t>
            </a:r>
            <a:r>
              <a:rPr lang="en-GB" sz="4000" dirty="0" smtClean="0">
                <a:solidFill>
                  <a:schemeClr val="accent2">
                    <a:lumMod val="60000"/>
                    <a:lumOff val="40000"/>
                  </a:schemeClr>
                </a:solidFill>
                <a:latin typeface="+mn-lt"/>
              </a:rPr>
              <a:t> </a:t>
            </a:r>
            <a:r>
              <a:rPr lang="en-GB" sz="4000" dirty="0" smtClean="0">
                <a:latin typeface="+mn-lt"/>
              </a:rPr>
              <a:t>means...</a:t>
            </a:r>
            <a:endParaRPr lang="en-GB" sz="4000" dirty="0">
              <a:latin typeface="+mn-lt"/>
            </a:endParaRPr>
          </a:p>
        </p:txBody>
      </p:sp>
      <p:sp>
        <p:nvSpPr>
          <p:cNvPr id="5" name="Content Placeholder 2"/>
          <p:cNvSpPr txBox="1">
            <a:spLocks/>
          </p:cNvSpPr>
          <p:nvPr/>
        </p:nvSpPr>
        <p:spPr>
          <a:xfrm>
            <a:off x="457200" y="1524000"/>
            <a:ext cx="3808413" cy="4648200"/>
          </a:xfrm>
          <a:prstGeom prst="rect">
            <a:avLst/>
          </a:prstGeom>
        </p:spPr>
        <p:txBody>
          <a:bodyPr vert="horz">
            <a:normAutofit fontScale="77500" lnSpcReduction="20000"/>
          </a:bodyPr>
          <a:lstStyle/>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Adolygu</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dysgu</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blaenorol</a:t>
            </a:r>
            <a:endPar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Gosod</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disgwyliadau</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uchel</a:t>
            </a:r>
            <a:endPar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GB" sz="2700" dirty="0" err="1" smtClean="0">
                <a:solidFill>
                  <a:schemeClr val="bg2">
                    <a:lumMod val="50000"/>
                  </a:schemeClr>
                </a:solidFill>
              </a:rPr>
              <a:t>Defnyddio</a:t>
            </a:r>
            <a:r>
              <a:rPr lang="en-GB" sz="2700" dirty="0" smtClean="0">
                <a:solidFill>
                  <a:schemeClr val="bg2">
                    <a:lumMod val="50000"/>
                  </a:schemeClr>
                </a:solidFill>
              </a:rPr>
              <a:t> </a:t>
            </a:r>
            <a:r>
              <a:rPr lang="en-GB" sz="2700" dirty="0" err="1" smtClean="0">
                <a:solidFill>
                  <a:schemeClr val="bg2">
                    <a:lumMod val="50000"/>
                  </a:schemeClr>
                </a:solidFill>
              </a:rPr>
              <a:t>cwestiynau</a:t>
            </a:r>
            <a:r>
              <a:rPr lang="en-GB" sz="2700" dirty="0" smtClean="0">
                <a:solidFill>
                  <a:schemeClr val="bg2">
                    <a:lumMod val="50000"/>
                  </a:schemeClr>
                </a:solidFill>
              </a:rPr>
              <a:t> </a:t>
            </a:r>
            <a:r>
              <a:rPr lang="en-GB" sz="2700" dirty="0" err="1" smtClean="0">
                <a:solidFill>
                  <a:schemeClr val="bg2">
                    <a:lumMod val="50000"/>
                  </a:schemeClr>
                </a:solidFill>
              </a:rPr>
              <a:t>lefel-uwch</a:t>
            </a:r>
            <a:endPar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GB" sz="2700" dirty="0" err="1" smtClean="0">
                <a:solidFill>
                  <a:schemeClr val="bg2">
                    <a:lumMod val="50000"/>
                  </a:schemeClr>
                </a:solidFill>
              </a:rPr>
              <a:t>Rhoi</a:t>
            </a:r>
            <a:r>
              <a:rPr lang="en-GB" sz="2700" dirty="0" smtClean="0">
                <a:solidFill>
                  <a:schemeClr val="bg2">
                    <a:lumMod val="50000"/>
                  </a:schemeClr>
                </a:solidFill>
              </a:rPr>
              <a:t> </a:t>
            </a:r>
            <a:r>
              <a:rPr lang="en-GB" sz="2700" dirty="0" err="1" smtClean="0">
                <a:solidFill>
                  <a:schemeClr val="bg2">
                    <a:lumMod val="50000"/>
                  </a:schemeClr>
                </a:solidFill>
              </a:rPr>
              <a:t>adborth</a:t>
            </a:r>
            <a:r>
              <a:rPr lang="en-GB" sz="2700" dirty="0" smtClean="0">
                <a:solidFill>
                  <a:schemeClr val="bg2">
                    <a:lumMod val="50000"/>
                  </a:schemeClr>
                </a:solidFill>
              </a:rPr>
              <a:t> </a:t>
            </a:r>
            <a:r>
              <a:rPr lang="en-GB" sz="2700" dirty="0" err="1" smtClean="0">
                <a:solidFill>
                  <a:schemeClr val="bg2">
                    <a:lumMod val="50000"/>
                  </a:schemeClr>
                </a:solidFill>
              </a:rPr>
              <a:t>i</a:t>
            </a:r>
            <a:r>
              <a:rPr lang="en-GB" sz="2700" dirty="0" smtClean="0">
                <a:solidFill>
                  <a:schemeClr val="bg2">
                    <a:lumMod val="50000"/>
                  </a:schemeClr>
                </a:solidFill>
              </a:rPr>
              <a:t> </a:t>
            </a:r>
            <a:r>
              <a:rPr lang="en-GB" sz="2700" dirty="0" err="1" smtClean="0">
                <a:solidFill>
                  <a:schemeClr val="bg2">
                    <a:lumMod val="50000"/>
                  </a:schemeClr>
                </a:solidFill>
              </a:rPr>
              <a:t>ddysgwyr</a:t>
            </a:r>
            <a:endPar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GB" sz="2700" dirty="0" err="1" smtClean="0">
                <a:solidFill>
                  <a:schemeClr val="bg2">
                    <a:lumMod val="50000"/>
                  </a:schemeClr>
                </a:solidFill>
              </a:rPr>
              <a:t>Gwybodaeth</a:t>
            </a:r>
            <a:r>
              <a:rPr lang="en-GB" sz="2700" dirty="0" smtClean="0">
                <a:solidFill>
                  <a:schemeClr val="bg2">
                    <a:lumMod val="50000"/>
                  </a:schemeClr>
                </a:solidFill>
              </a:rPr>
              <a:t> </a:t>
            </a:r>
            <a:r>
              <a:rPr lang="en-GB" sz="2700" dirty="0" err="1" smtClean="0">
                <a:solidFill>
                  <a:schemeClr val="bg2">
                    <a:lumMod val="50000"/>
                  </a:schemeClr>
                </a:solidFill>
              </a:rPr>
              <a:t>manwl</a:t>
            </a:r>
            <a:r>
              <a:rPr lang="en-GB" sz="2700" dirty="0" smtClean="0">
                <a:solidFill>
                  <a:schemeClr val="bg2">
                    <a:lumMod val="50000"/>
                  </a:schemeClr>
                </a:solidFill>
              </a:rPr>
              <a:t>/</a:t>
            </a:r>
            <a:r>
              <a:rPr lang="en-GB" sz="2700" dirty="0" err="1" smtClean="0">
                <a:solidFill>
                  <a:schemeClr val="bg2">
                    <a:lumMod val="50000"/>
                  </a:schemeClr>
                </a:solidFill>
              </a:rPr>
              <a:t>dwfn</a:t>
            </a:r>
            <a:r>
              <a:rPr lang="en-GB" sz="2700" dirty="0" smtClean="0">
                <a:solidFill>
                  <a:schemeClr val="bg2">
                    <a:lumMod val="50000"/>
                  </a:schemeClr>
                </a:solidFill>
              </a:rPr>
              <a:t> o </a:t>
            </a:r>
            <a:r>
              <a:rPr lang="en-GB" sz="2700" dirty="0" err="1" smtClean="0">
                <a:solidFill>
                  <a:schemeClr val="bg2">
                    <a:lumMod val="50000"/>
                  </a:schemeClr>
                </a:solidFill>
              </a:rPr>
              <a:t>gynnwys</a:t>
            </a:r>
            <a:endPar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GB" sz="2700" dirty="0" err="1" smtClean="0">
                <a:solidFill>
                  <a:schemeClr val="bg2">
                    <a:lumMod val="50000"/>
                  </a:schemeClr>
                </a:solidFill>
              </a:rPr>
              <a:t>Deall</a:t>
            </a:r>
            <a:r>
              <a:rPr lang="en-GB" sz="2700" dirty="0" smtClean="0">
                <a:solidFill>
                  <a:schemeClr val="bg2">
                    <a:lumMod val="50000"/>
                  </a:schemeClr>
                </a:solidFill>
              </a:rPr>
              <a:t> </a:t>
            </a:r>
            <a:r>
              <a:rPr lang="en-GB" sz="2700" dirty="0" err="1" smtClean="0">
                <a:solidFill>
                  <a:schemeClr val="bg2">
                    <a:lumMod val="50000"/>
                  </a:schemeClr>
                </a:solidFill>
              </a:rPr>
              <a:t>camsyniadau</a:t>
            </a:r>
            <a:r>
              <a:rPr lang="en-GB" sz="2700" dirty="0" smtClean="0">
                <a:solidFill>
                  <a:schemeClr val="bg2">
                    <a:lumMod val="50000"/>
                  </a:schemeClr>
                </a:solidFill>
              </a:rPr>
              <a:t> </a:t>
            </a:r>
            <a:r>
              <a:rPr lang="en-GB" sz="2700" dirty="0" err="1" smtClean="0">
                <a:solidFill>
                  <a:schemeClr val="bg2">
                    <a:lumMod val="50000"/>
                  </a:schemeClr>
                </a:solidFill>
              </a:rPr>
              <a:t>disgyblion</a:t>
            </a:r>
            <a:endPar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GB" sz="2700" dirty="0" err="1" smtClean="0">
                <a:solidFill>
                  <a:schemeClr val="bg2">
                    <a:lumMod val="50000"/>
                  </a:schemeClr>
                </a:solidFill>
              </a:rPr>
              <a:t>Rheoli</a:t>
            </a:r>
            <a:r>
              <a:rPr lang="en-GB" sz="2700" dirty="0" smtClean="0">
                <a:solidFill>
                  <a:schemeClr val="bg2">
                    <a:lumMod val="50000"/>
                  </a:schemeClr>
                </a:solidFill>
              </a:rPr>
              <a:t> </a:t>
            </a:r>
            <a:r>
              <a:rPr lang="en-GB" sz="2700" dirty="0" err="1" smtClean="0">
                <a:solidFill>
                  <a:schemeClr val="bg2">
                    <a:lumMod val="50000"/>
                  </a:schemeClr>
                </a:solidFill>
              </a:rPr>
              <a:t>amser</a:t>
            </a:r>
            <a:r>
              <a:rPr lang="en-GB" sz="2700" dirty="0" smtClean="0">
                <a:solidFill>
                  <a:schemeClr val="bg2">
                    <a:lumMod val="50000"/>
                  </a:schemeClr>
                </a:solidFill>
              </a:rPr>
              <a:t> ac </a:t>
            </a:r>
            <a:r>
              <a:rPr lang="en-GB" sz="2700" dirty="0" err="1" smtClean="0">
                <a:solidFill>
                  <a:schemeClr val="bg2">
                    <a:lumMod val="50000"/>
                  </a:schemeClr>
                </a:solidFill>
              </a:rPr>
              <a:t>adnoddau</a:t>
            </a:r>
            <a:endPar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Adeiladu</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perthnasau</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o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ymddiriedolaeth</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 her</a:t>
            </a:r>
            <a:endPar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Delio</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gydag</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aflonyddwch</a:t>
            </a:r>
            <a:endPar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endParaRPr>
          </a:p>
        </p:txBody>
      </p:sp>
    </p:spTree>
    <p:extLst>
      <p:ext uri="{BB962C8B-B14F-4D97-AF65-F5344CB8AC3E}">
        <p14:creationId xmlns:p14="http://schemas.microsoft.com/office/powerpoint/2010/main" val="302683893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95800" y="1340768"/>
            <a:ext cx="3960812" cy="4680520"/>
          </a:xfrm>
        </p:spPr>
        <p:txBody>
          <a:bodyPr>
            <a:normAutofit fontScale="55000" lnSpcReduction="20000"/>
          </a:bodyPr>
          <a:lstStyle/>
          <a:p>
            <a:r>
              <a:rPr lang="en-GB" dirty="0" smtClean="0"/>
              <a:t>Challenge students to identify the reason why an activity is </a:t>
            </a:r>
            <a:r>
              <a:rPr lang="en-GB" dirty="0"/>
              <a:t>taking place in the lesson</a:t>
            </a:r>
          </a:p>
          <a:p>
            <a:r>
              <a:rPr lang="en-GB" dirty="0" smtClean="0"/>
              <a:t>Ask </a:t>
            </a:r>
            <a:r>
              <a:rPr lang="en-GB" dirty="0"/>
              <a:t>a large number of questions and checking the responses of all </a:t>
            </a:r>
            <a:r>
              <a:rPr lang="en-GB" dirty="0" smtClean="0"/>
              <a:t>students</a:t>
            </a:r>
            <a:endParaRPr lang="en-GB" dirty="0"/>
          </a:p>
          <a:p>
            <a:r>
              <a:rPr lang="en-GB" dirty="0" smtClean="0"/>
              <a:t>Raise </a:t>
            </a:r>
            <a:r>
              <a:rPr lang="en-GB" dirty="0"/>
              <a:t>different types of questions (i.e., process and product) at appropriate difficulty level</a:t>
            </a:r>
          </a:p>
          <a:p>
            <a:r>
              <a:rPr lang="en-GB" dirty="0" smtClean="0"/>
              <a:t>Give </a:t>
            </a:r>
            <a:r>
              <a:rPr lang="en-GB" dirty="0"/>
              <a:t>time for students to respond to questions</a:t>
            </a:r>
          </a:p>
          <a:p>
            <a:r>
              <a:rPr lang="en-GB" dirty="0" smtClean="0"/>
              <a:t>Space-out </a:t>
            </a:r>
            <a:r>
              <a:rPr lang="en-GB" dirty="0"/>
              <a:t>study or practice on a given topic, with gaps in between for forgetting</a:t>
            </a:r>
          </a:p>
          <a:p>
            <a:r>
              <a:rPr lang="en-GB" dirty="0" smtClean="0"/>
              <a:t>Make </a:t>
            </a:r>
            <a:r>
              <a:rPr lang="en-GB" dirty="0"/>
              <a:t>students take tests or generate answers, even before they have been taught the material</a:t>
            </a:r>
          </a:p>
          <a:p>
            <a:r>
              <a:rPr lang="en-GB" dirty="0" smtClean="0"/>
              <a:t>Engage </a:t>
            </a:r>
            <a:r>
              <a:rPr lang="en-GB" dirty="0"/>
              <a:t>students in weekly and monthly </a:t>
            </a:r>
            <a:r>
              <a:rPr lang="en-GB" dirty="0" smtClean="0"/>
              <a:t>review</a:t>
            </a:r>
          </a:p>
          <a:p>
            <a:pPr>
              <a:buNone/>
            </a:pPr>
            <a:endParaRPr lang="en-GB" dirty="0" smtClean="0"/>
          </a:p>
          <a:p>
            <a:pPr>
              <a:buNone/>
            </a:pPr>
            <a:r>
              <a:rPr lang="en-GB" dirty="0" smtClean="0"/>
              <a:t>			Robert Coe 2017</a:t>
            </a:r>
            <a:endParaRPr lang="en-GB" dirty="0"/>
          </a:p>
        </p:txBody>
      </p:sp>
      <p:sp>
        <p:nvSpPr>
          <p:cNvPr id="4" name="Slide Number Placeholder 3"/>
          <p:cNvSpPr>
            <a:spLocks noGrp="1"/>
          </p:cNvSpPr>
          <p:nvPr>
            <p:ph type="sldNum" sz="quarter" idx="12"/>
          </p:nvPr>
        </p:nvSpPr>
        <p:spPr/>
        <p:txBody>
          <a:bodyPr/>
          <a:lstStyle/>
          <a:p>
            <a:pPr>
              <a:defRPr/>
            </a:pPr>
            <a:fld id="{B8CE7F47-FE1A-48F9-9977-E098381F23D1}" type="slidenum">
              <a:rPr lang="en-US" smtClean="0"/>
              <a:pPr>
                <a:defRPr/>
              </a:pPr>
              <a:t>43</a:t>
            </a:fld>
            <a:endParaRPr lang="en-US"/>
          </a:p>
        </p:txBody>
      </p:sp>
      <p:sp>
        <p:nvSpPr>
          <p:cNvPr id="2" name="Title 1"/>
          <p:cNvSpPr>
            <a:spLocks noGrp="1"/>
          </p:cNvSpPr>
          <p:nvPr>
            <p:ph type="title"/>
          </p:nvPr>
        </p:nvSpPr>
        <p:spPr>
          <a:xfrm>
            <a:off x="683568" y="2825"/>
            <a:ext cx="7772400" cy="1143000"/>
          </a:xfrm>
        </p:spPr>
        <p:txBody>
          <a:bodyPr>
            <a:normAutofit fontScale="90000"/>
          </a:bodyPr>
          <a:lstStyle/>
          <a:p>
            <a:r>
              <a:rPr lang="en-GB" sz="4000" dirty="0" err="1" smtClean="0">
                <a:solidFill>
                  <a:schemeClr val="bg2">
                    <a:lumMod val="50000"/>
                  </a:schemeClr>
                </a:solidFill>
                <a:latin typeface="+mn-lt"/>
              </a:rPr>
              <a:t>Dylem</a:t>
            </a:r>
            <a:r>
              <a:rPr lang="en-GB" sz="4000" dirty="0" smtClean="0">
                <a:solidFill>
                  <a:schemeClr val="bg2">
                    <a:lumMod val="50000"/>
                  </a:schemeClr>
                </a:solidFill>
                <a:latin typeface="+mn-lt"/>
              </a:rPr>
              <a:t> </a:t>
            </a:r>
            <a:r>
              <a:rPr lang="en-GB" sz="4000" dirty="0" err="1" smtClean="0">
                <a:solidFill>
                  <a:schemeClr val="bg2">
                    <a:lumMod val="50000"/>
                  </a:schemeClr>
                </a:solidFill>
                <a:latin typeface="+mn-lt"/>
              </a:rPr>
              <a:t>hefyd</a:t>
            </a:r>
            <a:r>
              <a:rPr lang="en-GB" sz="4000" dirty="0" smtClean="0">
                <a:solidFill>
                  <a:schemeClr val="bg2">
                    <a:lumMod val="50000"/>
                  </a:schemeClr>
                </a:solidFill>
                <a:latin typeface="+mn-lt"/>
              </a:rPr>
              <a:t>...   </a:t>
            </a:r>
            <a:r>
              <a:rPr lang="en-GB" sz="4000" dirty="0" smtClean="0">
                <a:latin typeface="+mn-lt"/>
              </a:rPr>
              <a:t>We should also...</a:t>
            </a:r>
            <a:endParaRPr lang="en-GB" sz="4000" dirty="0">
              <a:latin typeface="+mn-lt"/>
            </a:endParaRPr>
          </a:p>
        </p:txBody>
      </p:sp>
      <p:sp>
        <p:nvSpPr>
          <p:cNvPr id="5" name="Content Placeholder 2"/>
          <p:cNvSpPr txBox="1">
            <a:spLocks/>
          </p:cNvSpPr>
          <p:nvPr/>
        </p:nvSpPr>
        <p:spPr>
          <a:xfrm>
            <a:off x="304801" y="1219200"/>
            <a:ext cx="4419600" cy="4680520"/>
          </a:xfrm>
          <a:prstGeom prst="rect">
            <a:avLst/>
          </a:prstGeom>
        </p:spPr>
        <p:txBody>
          <a:bodyPr vert="horz">
            <a:normAutofit fontScale="62500" lnSpcReduction="20000"/>
          </a:bodyPr>
          <a:lstStyle/>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Herio</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myfyrwyr</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i</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adnabod</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y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rheswm</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pam</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mae</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rhyw</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ddigwyddiad</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yn</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digwydd</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o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fewn</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gwers</a:t>
            </a:r>
            <a:endPar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Gofyn</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llawer</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o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gwestiynau</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gwirio</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ymatebion</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y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dysgwyr</a:t>
            </a:r>
            <a:endPar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Gofyn</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gwahanol</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fathau</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o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gwestiynau</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ar</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lefelau</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her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priodol</a:t>
            </a:r>
            <a:endPar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GB" sz="2700" dirty="0" err="1" smtClean="0">
                <a:solidFill>
                  <a:schemeClr val="bg2">
                    <a:lumMod val="50000"/>
                  </a:schemeClr>
                </a:solidFill>
              </a:rPr>
              <a:t>Rhoi</a:t>
            </a:r>
            <a:r>
              <a:rPr lang="en-GB" sz="2700" dirty="0" smtClean="0">
                <a:solidFill>
                  <a:schemeClr val="bg2">
                    <a:lumMod val="50000"/>
                  </a:schemeClr>
                </a:solidFill>
              </a:rPr>
              <a:t> </a:t>
            </a:r>
            <a:r>
              <a:rPr lang="en-GB" sz="2700" dirty="0" err="1" smtClean="0">
                <a:solidFill>
                  <a:schemeClr val="bg2">
                    <a:lumMod val="50000"/>
                  </a:schemeClr>
                </a:solidFill>
              </a:rPr>
              <a:t>amser</a:t>
            </a:r>
            <a:r>
              <a:rPr lang="en-GB" sz="2700" dirty="0" smtClean="0">
                <a:solidFill>
                  <a:schemeClr val="bg2">
                    <a:lumMod val="50000"/>
                  </a:schemeClr>
                </a:solidFill>
              </a:rPr>
              <a:t> </a:t>
            </a:r>
            <a:r>
              <a:rPr lang="en-GB" sz="2700" dirty="0" err="1" smtClean="0">
                <a:solidFill>
                  <a:schemeClr val="bg2">
                    <a:lumMod val="50000"/>
                  </a:schemeClr>
                </a:solidFill>
              </a:rPr>
              <a:t>i</a:t>
            </a:r>
            <a:r>
              <a:rPr lang="en-GB" sz="2700" dirty="0" smtClean="0">
                <a:solidFill>
                  <a:schemeClr val="bg2">
                    <a:lumMod val="50000"/>
                  </a:schemeClr>
                </a:solidFill>
              </a:rPr>
              <a:t> </a:t>
            </a:r>
            <a:r>
              <a:rPr lang="en-GB" sz="2700" dirty="0" err="1" smtClean="0">
                <a:solidFill>
                  <a:schemeClr val="bg2">
                    <a:lumMod val="50000"/>
                  </a:schemeClr>
                </a:solidFill>
              </a:rPr>
              <a:t>ddisgyblion</a:t>
            </a:r>
            <a:r>
              <a:rPr lang="en-GB" sz="2700" dirty="0" smtClean="0">
                <a:solidFill>
                  <a:schemeClr val="bg2">
                    <a:lumMod val="50000"/>
                  </a:schemeClr>
                </a:solidFill>
              </a:rPr>
              <a:t> </a:t>
            </a:r>
            <a:r>
              <a:rPr lang="en-GB" sz="2700" dirty="0" err="1" smtClean="0">
                <a:solidFill>
                  <a:schemeClr val="bg2">
                    <a:lumMod val="50000"/>
                  </a:schemeClr>
                </a:solidFill>
              </a:rPr>
              <a:t>ymateb</a:t>
            </a:r>
            <a:r>
              <a:rPr lang="en-GB" sz="2700" dirty="0" smtClean="0">
                <a:solidFill>
                  <a:schemeClr val="bg2">
                    <a:lumMod val="50000"/>
                  </a:schemeClr>
                </a:solidFill>
              </a:rPr>
              <a:t> </a:t>
            </a:r>
            <a:r>
              <a:rPr lang="en-GB" sz="2700" dirty="0" err="1" smtClean="0">
                <a:solidFill>
                  <a:schemeClr val="bg2">
                    <a:lumMod val="50000"/>
                  </a:schemeClr>
                </a:solidFill>
              </a:rPr>
              <a:t>i</a:t>
            </a:r>
            <a:r>
              <a:rPr lang="en-GB" sz="2700" dirty="0" smtClean="0">
                <a:solidFill>
                  <a:schemeClr val="bg2">
                    <a:lumMod val="50000"/>
                  </a:schemeClr>
                </a:solidFill>
              </a:rPr>
              <a:t> </a:t>
            </a:r>
            <a:r>
              <a:rPr lang="en-GB" sz="2700" dirty="0" err="1" smtClean="0">
                <a:solidFill>
                  <a:schemeClr val="bg2">
                    <a:lumMod val="50000"/>
                  </a:schemeClr>
                </a:solidFill>
              </a:rPr>
              <a:t>gwestiynau</a:t>
            </a:r>
            <a:endPar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GB" sz="2700" dirty="0" err="1" smtClean="0">
                <a:solidFill>
                  <a:schemeClr val="bg2">
                    <a:lumMod val="50000"/>
                  </a:schemeClr>
                </a:solidFill>
              </a:rPr>
              <a:t>Rhannu</a:t>
            </a:r>
            <a:r>
              <a:rPr lang="en-GB" sz="2700" dirty="0" smtClean="0">
                <a:solidFill>
                  <a:schemeClr val="bg2">
                    <a:lumMod val="50000"/>
                  </a:schemeClr>
                </a:solidFill>
              </a:rPr>
              <a:t> </a:t>
            </a:r>
            <a:r>
              <a:rPr lang="en-GB" sz="2700" dirty="0" err="1" smtClean="0">
                <a:solidFill>
                  <a:schemeClr val="bg2">
                    <a:lumMod val="50000"/>
                  </a:schemeClr>
                </a:solidFill>
              </a:rPr>
              <a:t>astudiaeth</a:t>
            </a:r>
            <a:r>
              <a:rPr lang="en-GB" sz="2700" dirty="0" smtClean="0">
                <a:solidFill>
                  <a:schemeClr val="bg2">
                    <a:lumMod val="50000"/>
                  </a:schemeClr>
                </a:solidFill>
              </a:rPr>
              <a:t> </a:t>
            </a:r>
            <a:r>
              <a:rPr lang="en-GB" sz="2700" dirty="0" err="1" smtClean="0">
                <a:solidFill>
                  <a:schemeClr val="bg2">
                    <a:lumMod val="50000"/>
                  </a:schemeClr>
                </a:solidFill>
              </a:rPr>
              <a:t>neu</a:t>
            </a:r>
            <a:r>
              <a:rPr lang="en-GB" sz="2700" dirty="0" smtClean="0">
                <a:solidFill>
                  <a:schemeClr val="bg2">
                    <a:lumMod val="50000"/>
                  </a:schemeClr>
                </a:solidFill>
              </a:rPr>
              <a:t> </a:t>
            </a:r>
            <a:r>
              <a:rPr lang="en-GB" sz="2700" dirty="0" err="1" smtClean="0">
                <a:solidFill>
                  <a:schemeClr val="bg2">
                    <a:lumMod val="50000"/>
                  </a:schemeClr>
                </a:solidFill>
              </a:rPr>
              <a:t>ymarfer</a:t>
            </a:r>
            <a:r>
              <a:rPr lang="en-GB" sz="2700" dirty="0" smtClean="0">
                <a:solidFill>
                  <a:schemeClr val="bg2">
                    <a:lumMod val="50000"/>
                  </a:schemeClr>
                </a:solidFill>
              </a:rPr>
              <a:t> am </a:t>
            </a:r>
            <a:r>
              <a:rPr lang="en-GB" sz="2700" dirty="0" err="1" smtClean="0">
                <a:solidFill>
                  <a:schemeClr val="bg2">
                    <a:lumMod val="50000"/>
                  </a:schemeClr>
                </a:solidFill>
              </a:rPr>
              <a:t>bynciau</a:t>
            </a:r>
            <a:r>
              <a:rPr lang="en-GB" sz="2700" dirty="0" smtClean="0">
                <a:solidFill>
                  <a:schemeClr val="bg2">
                    <a:lumMod val="50000"/>
                  </a:schemeClr>
                </a:solidFill>
              </a:rPr>
              <a:t> </a:t>
            </a:r>
            <a:r>
              <a:rPr lang="en-GB" sz="2700" dirty="0" err="1" smtClean="0">
                <a:solidFill>
                  <a:schemeClr val="bg2">
                    <a:lumMod val="50000"/>
                  </a:schemeClr>
                </a:solidFill>
              </a:rPr>
              <a:t>penodol</a:t>
            </a:r>
            <a:r>
              <a:rPr lang="en-GB" sz="2700" dirty="0" smtClean="0">
                <a:solidFill>
                  <a:schemeClr val="bg2">
                    <a:lumMod val="50000"/>
                  </a:schemeClr>
                </a:solidFill>
              </a:rPr>
              <a:t>, </a:t>
            </a:r>
            <a:r>
              <a:rPr lang="en-GB" sz="2700" dirty="0" err="1" smtClean="0">
                <a:solidFill>
                  <a:schemeClr val="bg2">
                    <a:lumMod val="50000"/>
                  </a:schemeClr>
                </a:solidFill>
              </a:rPr>
              <a:t>gyda</a:t>
            </a:r>
            <a:r>
              <a:rPr lang="en-GB" sz="2700" dirty="0" smtClean="0">
                <a:solidFill>
                  <a:schemeClr val="bg2">
                    <a:lumMod val="50000"/>
                  </a:schemeClr>
                </a:solidFill>
              </a:rPr>
              <a:t> </a:t>
            </a:r>
            <a:r>
              <a:rPr lang="en-GB" sz="2700" dirty="0" err="1" smtClean="0">
                <a:solidFill>
                  <a:schemeClr val="bg2">
                    <a:lumMod val="50000"/>
                  </a:schemeClr>
                </a:solidFill>
              </a:rPr>
              <a:t>bylchau</a:t>
            </a:r>
            <a:r>
              <a:rPr lang="en-GB" sz="2700" dirty="0" smtClean="0">
                <a:solidFill>
                  <a:schemeClr val="bg2">
                    <a:lumMod val="50000"/>
                  </a:schemeClr>
                </a:solidFill>
              </a:rPr>
              <a:t> </a:t>
            </a:r>
            <a:r>
              <a:rPr lang="en-GB" sz="2700" dirty="0" err="1" smtClean="0">
                <a:solidFill>
                  <a:schemeClr val="bg2">
                    <a:lumMod val="50000"/>
                  </a:schemeClr>
                </a:solidFill>
              </a:rPr>
              <a:t>rhyngddynt</a:t>
            </a:r>
            <a:r>
              <a:rPr lang="en-GB" sz="2700" dirty="0" smtClean="0">
                <a:solidFill>
                  <a:schemeClr val="bg2">
                    <a:lumMod val="50000"/>
                  </a:schemeClr>
                </a:solidFill>
              </a:rPr>
              <a:t> </a:t>
            </a:r>
            <a:r>
              <a:rPr lang="en-GB" sz="2700" dirty="0" err="1" smtClean="0">
                <a:solidFill>
                  <a:schemeClr val="bg2">
                    <a:lumMod val="50000"/>
                  </a:schemeClr>
                </a:solidFill>
              </a:rPr>
              <a:t>ar</a:t>
            </a:r>
            <a:r>
              <a:rPr lang="en-GB" sz="2700" dirty="0" smtClean="0">
                <a:solidFill>
                  <a:schemeClr val="bg2">
                    <a:lumMod val="50000"/>
                  </a:schemeClr>
                </a:solidFill>
              </a:rPr>
              <a:t> </a:t>
            </a:r>
            <a:r>
              <a:rPr lang="en-GB" sz="2700" dirty="0" err="1" smtClean="0">
                <a:solidFill>
                  <a:schemeClr val="bg2">
                    <a:lumMod val="50000"/>
                  </a:schemeClr>
                </a:solidFill>
              </a:rPr>
              <a:t>gyfer</a:t>
            </a:r>
            <a:r>
              <a:rPr lang="en-GB" sz="2700" dirty="0" smtClean="0">
                <a:solidFill>
                  <a:schemeClr val="bg2">
                    <a:lumMod val="50000"/>
                  </a:schemeClr>
                </a:solidFill>
              </a:rPr>
              <a:t> </a:t>
            </a:r>
            <a:r>
              <a:rPr lang="en-GB" sz="2700" dirty="0" err="1" smtClean="0">
                <a:solidFill>
                  <a:schemeClr val="bg2">
                    <a:lumMod val="50000"/>
                  </a:schemeClr>
                </a:solidFill>
              </a:rPr>
              <a:t>anghofio</a:t>
            </a:r>
            <a:endPar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Gwneud</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i</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ddysgwyr</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gymryd</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profion</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neu</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lunio</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atebion</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hyd</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yn</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oed</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cyn</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lang="en-GB" sz="2700" dirty="0" err="1" smtClean="0">
                <a:solidFill>
                  <a:schemeClr val="bg2">
                    <a:lumMod val="50000"/>
                  </a:schemeClr>
                </a:solidFill>
              </a:rPr>
              <a:t>i’r</a:t>
            </a:r>
            <a:r>
              <a:rPr lang="en-GB" sz="2700" dirty="0" smtClean="0">
                <a:solidFill>
                  <a:schemeClr val="bg2">
                    <a:lumMod val="50000"/>
                  </a:schemeClr>
                </a:solidFill>
              </a:rPr>
              <a:t> </a:t>
            </a:r>
            <a:r>
              <a:rPr lang="en-GB" sz="2700" dirty="0" err="1" smtClean="0">
                <a:solidFill>
                  <a:schemeClr val="bg2">
                    <a:lumMod val="50000"/>
                  </a:schemeClr>
                </a:solidFill>
              </a:rPr>
              <a:t>deunydd</a:t>
            </a:r>
            <a:r>
              <a:rPr lang="en-GB" sz="2700" dirty="0" smtClean="0">
                <a:solidFill>
                  <a:schemeClr val="bg2">
                    <a:lumMod val="50000"/>
                  </a:schemeClr>
                </a:solidFill>
              </a:rPr>
              <a:t> </a:t>
            </a:r>
            <a:r>
              <a:rPr lang="en-GB" sz="2700" dirty="0" err="1" smtClean="0">
                <a:solidFill>
                  <a:schemeClr val="bg2">
                    <a:lumMod val="50000"/>
                  </a:schemeClr>
                </a:solidFill>
              </a:rPr>
              <a:t>gael</a:t>
            </a:r>
            <a:r>
              <a:rPr lang="en-GB" sz="2700" dirty="0" smtClean="0">
                <a:solidFill>
                  <a:schemeClr val="bg2">
                    <a:lumMod val="50000"/>
                  </a:schemeClr>
                </a:solidFill>
              </a:rPr>
              <a:t> </a:t>
            </a:r>
            <a:r>
              <a:rPr lang="en-GB" sz="2700" dirty="0" err="1" smtClean="0">
                <a:solidFill>
                  <a:schemeClr val="bg2">
                    <a:lumMod val="50000"/>
                  </a:schemeClr>
                </a:solidFill>
              </a:rPr>
              <a:t>ei</a:t>
            </a:r>
            <a:r>
              <a:rPr lang="en-GB" sz="2700" dirty="0" smtClean="0">
                <a:solidFill>
                  <a:schemeClr val="bg2">
                    <a:lumMod val="50000"/>
                  </a:schemeClr>
                </a:solidFill>
              </a:rPr>
              <a:t> </a:t>
            </a:r>
            <a:r>
              <a:rPr lang="en-GB" sz="2700" dirty="0" err="1" smtClean="0">
                <a:solidFill>
                  <a:schemeClr val="bg2">
                    <a:lumMod val="50000"/>
                  </a:schemeClr>
                </a:solidFill>
              </a:rPr>
              <a:t>addysgu</a:t>
            </a:r>
            <a:endPar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Ymgysylltu</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myfyrwyr</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mewn</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adolygiadau</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wythnosol</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misol</a:t>
            </a:r>
            <a:endPar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GB" sz="2700" b="0" i="0" u="none" strike="noStrike" kern="1200" cap="none" spc="0" normalizeH="0" baseline="0" noProof="0" dirty="0" smtClean="0">
              <a:ln>
                <a:noFill/>
              </a:ln>
              <a:solidFill>
                <a:schemeClr val="tx1"/>
              </a:solidFill>
              <a:effectLst/>
              <a:uLnTx/>
              <a:uFillTx/>
              <a:latin typeface="+mn-lt"/>
              <a:ea typeface="+mn-ea"/>
              <a:cs typeface="+mn-cs"/>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None/>
              <a:tabLst/>
              <a:defRPr/>
            </a:pPr>
            <a:r>
              <a:rPr lang="en-GB" sz="2700" dirty="0" smtClean="0"/>
              <a:t>			</a:t>
            </a:r>
            <a:r>
              <a:rPr kumimoji="0" lang="en-GB" sz="2700" b="0" i="0" u="none" strike="noStrike" kern="1200" cap="none" spc="0" normalizeH="0" baseline="0" noProof="0" dirty="0" smtClean="0">
                <a:ln>
                  <a:noFill/>
                </a:ln>
                <a:solidFill>
                  <a:schemeClr val="tx1"/>
                </a:solidFill>
                <a:effectLst/>
                <a:uLnTx/>
                <a:uFillTx/>
                <a:latin typeface="+mn-lt"/>
                <a:ea typeface="+mn-ea"/>
                <a:cs typeface="+mn-cs"/>
              </a:rPr>
              <a:t>Robert Coe 2017</a:t>
            </a:r>
            <a:endParaRPr kumimoji="0" lang="en-GB" sz="2700" b="0"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34984823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24400" y="1447800"/>
            <a:ext cx="4189413" cy="4680520"/>
          </a:xfrm>
        </p:spPr>
        <p:txBody>
          <a:bodyPr>
            <a:normAutofit fontScale="62500" lnSpcReduction="20000"/>
          </a:bodyPr>
          <a:lstStyle/>
          <a:p>
            <a:r>
              <a:rPr lang="en-US" dirty="0" smtClean="0"/>
              <a:t>Students </a:t>
            </a:r>
            <a:r>
              <a:rPr lang="en-US" dirty="0"/>
              <a:t>are busy: lots of work is done (especially written work)</a:t>
            </a:r>
          </a:p>
          <a:p>
            <a:r>
              <a:rPr lang="en-US" dirty="0" smtClean="0"/>
              <a:t>Students </a:t>
            </a:r>
            <a:r>
              <a:rPr lang="en-US" dirty="0"/>
              <a:t>are engaged, interested, motivated</a:t>
            </a:r>
          </a:p>
          <a:p>
            <a:r>
              <a:rPr lang="en-US" dirty="0" smtClean="0"/>
              <a:t>Students </a:t>
            </a:r>
            <a:r>
              <a:rPr lang="en-US" dirty="0"/>
              <a:t>are getting attention: feedback, explanations</a:t>
            </a:r>
          </a:p>
          <a:p>
            <a:r>
              <a:rPr lang="en-US" dirty="0" smtClean="0"/>
              <a:t>Classroom </a:t>
            </a:r>
            <a:r>
              <a:rPr lang="en-US" dirty="0"/>
              <a:t>is ordered, calm, under control</a:t>
            </a:r>
          </a:p>
          <a:p>
            <a:r>
              <a:rPr lang="en-US" dirty="0" smtClean="0"/>
              <a:t>Curriculum </a:t>
            </a:r>
            <a:r>
              <a:rPr lang="en-US" dirty="0"/>
              <a:t>has been ‘covered’ (</a:t>
            </a:r>
            <a:r>
              <a:rPr lang="en-US" dirty="0" err="1"/>
              <a:t>ie</a:t>
            </a:r>
            <a:r>
              <a:rPr lang="en-US" dirty="0"/>
              <a:t> presented to students in some form)</a:t>
            </a:r>
          </a:p>
          <a:p>
            <a:r>
              <a:rPr lang="en-US" dirty="0" smtClean="0"/>
              <a:t>(</a:t>
            </a:r>
            <a:r>
              <a:rPr lang="en-US" dirty="0"/>
              <a:t>At least some) students have supplied correct answers (whether or not they really understood them or could reproduce them independently</a:t>
            </a:r>
            <a:r>
              <a:rPr lang="en-US" dirty="0" smtClean="0"/>
              <a:t>)</a:t>
            </a:r>
          </a:p>
          <a:p>
            <a:r>
              <a:rPr lang="en-US" dirty="0" smtClean="0"/>
              <a:t>Coe says these things are easily observed but not really about learning. </a:t>
            </a:r>
            <a:endParaRPr lang="en-US" dirty="0"/>
          </a:p>
        </p:txBody>
      </p:sp>
      <p:sp>
        <p:nvSpPr>
          <p:cNvPr id="4" name="Slide Number Placeholder 3"/>
          <p:cNvSpPr>
            <a:spLocks noGrp="1"/>
          </p:cNvSpPr>
          <p:nvPr>
            <p:ph type="sldNum" sz="quarter" idx="12"/>
          </p:nvPr>
        </p:nvSpPr>
        <p:spPr/>
        <p:txBody>
          <a:bodyPr/>
          <a:lstStyle/>
          <a:p>
            <a:pPr>
              <a:defRPr/>
            </a:pPr>
            <a:fld id="{B8CE7F47-FE1A-48F9-9977-E098381F23D1}" type="slidenum">
              <a:rPr lang="en-US" smtClean="0"/>
              <a:pPr>
                <a:defRPr/>
              </a:pPr>
              <a:t>44</a:t>
            </a:fld>
            <a:endParaRPr lang="en-US"/>
          </a:p>
        </p:txBody>
      </p:sp>
      <p:sp>
        <p:nvSpPr>
          <p:cNvPr id="2" name="Title 1"/>
          <p:cNvSpPr>
            <a:spLocks noGrp="1"/>
          </p:cNvSpPr>
          <p:nvPr>
            <p:ph type="title"/>
          </p:nvPr>
        </p:nvSpPr>
        <p:spPr>
          <a:xfrm>
            <a:off x="304800" y="404664"/>
            <a:ext cx="8458200" cy="864096"/>
          </a:xfrm>
        </p:spPr>
        <p:txBody>
          <a:bodyPr>
            <a:noAutofit/>
          </a:bodyPr>
          <a:lstStyle/>
          <a:p>
            <a:r>
              <a:rPr lang="en-GB" sz="3500" dirty="0" smtClean="0"/>
              <a:t>‘Poor Proxies for Learning’ (Coe 2013)</a:t>
            </a:r>
            <a:endParaRPr lang="en-GB" sz="3500" dirty="0"/>
          </a:p>
        </p:txBody>
      </p:sp>
      <p:sp>
        <p:nvSpPr>
          <p:cNvPr id="5" name="Content Placeholder 2"/>
          <p:cNvSpPr txBox="1">
            <a:spLocks/>
          </p:cNvSpPr>
          <p:nvPr/>
        </p:nvSpPr>
        <p:spPr>
          <a:xfrm>
            <a:off x="0" y="1219200"/>
            <a:ext cx="4648200" cy="4680520"/>
          </a:xfrm>
          <a:prstGeom prst="rect">
            <a:avLst/>
          </a:prstGeom>
        </p:spPr>
        <p:txBody>
          <a:bodyPr vert="horz">
            <a:noAutofit/>
          </a:bodyPr>
          <a:lstStyle/>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US" sz="1700" dirty="0" err="1" smtClean="0">
                <a:solidFill>
                  <a:schemeClr val="bg2">
                    <a:lumMod val="50000"/>
                  </a:schemeClr>
                </a:solidFill>
              </a:rPr>
              <a:t>Myfyrwyr</a:t>
            </a:r>
            <a:r>
              <a:rPr lang="en-US" sz="1700" dirty="0" smtClean="0">
                <a:solidFill>
                  <a:schemeClr val="bg2">
                    <a:lumMod val="50000"/>
                  </a:schemeClr>
                </a:solidFill>
              </a:rPr>
              <a:t> </a:t>
            </a:r>
            <a:r>
              <a:rPr lang="en-US" sz="1700" dirty="0" err="1" smtClean="0">
                <a:solidFill>
                  <a:schemeClr val="bg2">
                    <a:lumMod val="50000"/>
                  </a:schemeClr>
                </a:solidFill>
              </a:rPr>
              <a:t>yn</a:t>
            </a:r>
            <a:r>
              <a:rPr lang="en-US" sz="1700" dirty="0" smtClean="0">
                <a:solidFill>
                  <a:schemeClr val="bg2">
                    <a:lumMod val="50000"/>
                  </a:schemeClr>
                </a:solidFill>
              </a:rPr>
              <a:t> </a:t>
            </a:r>
            <a:r>
              <a:rPr lang="en-US" sz="1700" dirty="0" err="1" smtClean="0">
                <a:solidFill>
                  <a:schemeClr val="bg2">
                    <a:lumMod val="50000"/>
                  </a:schemeClr>
                </a:solidFill>
              </a:rPr>
              <a:t>brysur</a:t>
            </a:r>
            <a:r>
              <a:rPr kumimoji="0" lang="en-US" sz="1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US" sz="1700" b="0" i="0" u="none" strike="noStrike" kern="1200" cap="none" spc="0" normalizeH="0" baseline="0" noProof="0" dirty="0" err="1" smtClean="0">
                <a:ln>
                  <a:noFill/>
                </a:ln>
                <a:solidFill>
                  <a:schemeClr val="bg2">
                    <a:lumMod val="50000"/>
                  </a:schemeClr>
                </a:solidFill>
                <a:effectLst/>
                <a:uLnTx/>
                <a:uFillTx/>
                <a:latin typeface="+mn-lt"/>
                <a:ea typeface="+mn-ea"/>
                <a:cs typeface="+mn-cs"/>
              </a:rPr>
              <a:t>llawer</a:t>
            </a:r>
            <a:r>
              <a:rPr kumimoji="0" lang="en-US" sz="1700" b="0" i="0" u="none" strike="noStrike" kern="1200" cap="none" spc="0" normalizeH="0" noProof="0" dirty="0" smtClean="0">
                <a:ln>
                  <a:noFill/>
                </a:ln>
                <a:solidFill>
                  <a:schemeClr val="bg2">
                    <a:lumMod val="50000"/>
                  </a:schemeClr>
                </a:solidFill>
                <a:effectLst/>
                <a:uLnTx/>
                <a:uFillTx/>
                <a:latin typeface="+mn-lt"/>
                <a:ea typeface="+mn-ea"/>
                <a:cs typeface="+mn-cs"/>
              </a:rPr>
              <a:t> o </a:t>
            </a:r>
            <a:r>
              <a:rPr kumimoji="0" lang="en-US" sz="1700" b="0" i="0" u="none" strike="noStrike" kern="1200" cap="none" spc="0" normalizeH="0" noProof="0" dirty="0" err="1" smtClean="0">
                <a:ln>
                  <a:noFill/>
                </a:ln>
                <a:solidFill>
                  <a:schemeClr val="bg2">
                    <a:lumMod val="50000"/>
                  </a:schemeClr>
                </a:solidFill>
                <a:effectLst/>
                <a:uLnTx/>
                <a:uFillTx/>
                <a:latin typeface="+mn-lt"/>
                <a:ea typeface="+mn-ea"/>
                <a:cs typeface="+mn-cs"/>
              </a:rPr>
              <a:t>waith</a:t>
            </a:r>
            <a:r>
              <a:rPr kumimoji="0" lang="en-US" sz="1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US" sz="1700" b="0" i="0" u="none" strike="noStrike" kern="1200" cap="none" spc="0" normalizeH="0" noProof="0" dirty="0" err="1" smtClean="0">
                <a:ln>
                  <a:noFill/>
                </a:ln>
                <a:solidFill>
                  <a:schemeClr val="bg2">
                    <a:lumMod val="50000"/>
                  </a:schemeClr>
                </a:solidFill>
                <a:effectLst/>
                <a:uLnTx/>
                <a:uFillTx/>
                <a:latin typeface="+mn-lt"/>
                <a:ea typeface="+mn-ea"/>
                <a:cs typeface="+mn-cs"/>
              </a:rPr>
              <a:t>wedi</a:t>
            </a:r>
            <a:r>
              <a:rPr kumimoji="0" lang="en-US" sz="1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US" sz="1700" b="0" i="0" u="none" strike="noStrike" kern="1200" cap="none" spc="0" normalizeH="0" noProof="0" dirty="0" err="1" smtClean="0">
                <a:ln>
                  <a:noFill/>
                </a:ln>
                <a:solidFill>
                  <a:schemeClr val="bg2">
                    <a:lumMod val="50000"/>
                  </a:schemeClr>
                </a:solidFill>
                <a:effectLst/>
                <a:uLnTx/>
                <a:uFillTx/>
                <a:latin typeface="+mn-lt"/>
                <a:ea typeface="+mn-ea"/>
                <a:cs typeface="+mn-cs"/>
              </a:rPr>
              <a:t>gwneud</a:t>
            </a:r>
            <a:r>
              <a:rPr kumimoji="0" lang="en-US" sz="1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US" sz="1700" b="0" i="0" u="none" strike="noStrike" kern="1200" cap="none" spc="0" normalizeH="0" baseline="0" noProof="0" dirty="0" err="1" smtClean="0">
                <a:ln>
                  <a:noFill/>
                </a:ln>
                <a:solidFill>
                  <a:schemeClr val="bg2">
                    <a:lumMod val="50000"/>
                  </a:schemeClr>
                </a:solidFill>
                <a:effectLst/>
                <a:uLnTx/>
                <a:uFillTx/>
                <a:latin typeface="+mn-lt"/>
                <a:ea typeface="+mn-ea"/>
                <a:cs typeface="+mn-cs"/>
              </a:rPr>
              <a:t>yn</a:t>
            </a:r>
            <a:r>
              <a:rPr kumimoji="0" lang="en-US" sz="1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US" sz="1700" b="0" i="0" u="none" strike="noStrike" kern="1200" cap="none" spc="0" normalizeH="0" noProof="0" dirty="0" err="1" smtClean="0">
                <a:ln>
                  <a:noFill/>
                </a:ln>
                <a:solidFill>
                  <a:schemeClr val="bg2">
                    <a:lumMod val="50000"/>
                  </a:schemeClr>
                </a:solidFill>
                <a:effectLst/>
                <a:uLnTx/>
                <a:uFillTx/>
                <a:latin typeface="+mn-lt"/>
                <a:ea typeface="+mn-ea"/>
                <a:cs typeface="+mn-cs"/>
              </a:rPr>
              <a:t>enwedig</a:t>
            </a:r>
            <a:r>
              <a:rPr kumimoji="0" lang="en-US" sz="1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US" sz="1700" b="0" i="0" u="none" strike="noStrike" kern="1200" cap="none" spc="0" normalizeH="0" noProof="0" dirty="0" err="1" smtClean="0">
                <a:ln>
                  <a:noFill/>
                </a:ln>
                <a:solidFill>
                  <a:schemeClr val="bg2">
                    <a:lumMod val="50000"/>
                  </a:schemeClr>
                </a:solidFill>
                <a:effectLst/>
                <a:uLnTx/>
                <a:uFillTx/>
                <a:latin typeface="+mn-lt"/>
                <a:ea typeface="+mn-ea"/>
                <a:cs typeface="+mn-cs"/>
              </a:rPr>
              <a:t>gwaith</a:t>
            </a:r>
            <a:r>
              <a:rPr kumimoji="0" lang="en-US" sz="1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US" sz="1700" b="0" i="0" u="none" strike="noStrike" kern="1200" cap="none" spc="0" normalizeH="0" noProof="0" dirty="0" err="1" smtClean="0">
                <a:ln>
                  <a:noFill/>
                </a:ln>
                <a:solidFill>
                  <a:schemeClr val="bg2">
                    <a:lumMod val="50000"/>
                  </a:schemeClr>
                </a:solidFill>
                <a:effectLst/>
                <a:uLnTx/>
                <a:uFillTx/>
                <a:latin typeface="+mn-lt"/>
                <a:ea typeface="+mn-ea"/>
                <a:cs typeface="+mn-cs"/>
              </a:rPr>
              <a:t>ysgrifenedig</a:t>
            </a:r>
            <a:r>
              <a:rPr kumimoji="0" lang="en-US" sz="1700" b="0" i="0" u="none" strike="noStrike" kern="1200" cap="none" spc="0" normalizeH="0" noProof="0" dirty="0" smtClean="0">
                <a:ln>
                  <a:noFill/>
                </a:ln>
                <a:solidFill>
                  <a:schemeClr val="bg2">
                    <a:lumMod val="50000"/>
                  </a:schemeClr>
                </a:solidFill>
                <a:effectLst/>
                <a:uLnTx/>
                <a:uFillTx/>
                <a:latin typeface="+mn-lt"/>
                <a:ea typeface="+mn-ea"/>
                <a:cs typeface="+mn-cs"/>
              </a:rPr>
              <a:t>)</a:t>
            </a:r>
            <a:endParaRPr kumimoji="0" lang="en-US" sz="1700" b="0" i="0" u="none" strike="noStrike" kern="1200" cap="none" spc="0" normalizeH="0" baseline="0" noProof="0" dirty="0" smtClean="0">
              <a:ln>
                <a:noFill/>
              </a:ln>
              <a:solidFill>
                <a:schemeClr val="bg2">
                  <a:lumMod val="50000"/>
                </a:schemeClr>
              </a:solidFill>
              <a:effectLst/>
              <a:uLnTx/>
              <a:uFillTx/>
              <a:latin typeface="+mn-lt"/>
              <a:ea typeface="+mn-ea"/>
              <a:cs typeface="+mn-cs"/>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US" sz="1700" dirty="0" err="1" smtClean="0">
                <a:solidFill>
                  <a:schemeClr val="bg2">
                    <a:lumMod val="50000"/>
                  </a:schemeClr>
                </a:solidFill>
              </a:rPr>
              <a:t>Myfyrwyr</a:t>
            </a:r>
            <a:r>
              <a:rPr lang="en-US" sz="1700" dirty="0" smtClean="0">
                <a:solidFill>
                  <a:schemeClr val="bg2">
                    <a:lumMod val="50000"/>
                  </a:schemeClr>
                </a:solidFill>
              </a:rPr>
              <a:t> </a:t>
            </a:r>
            <a:r>
              <a:rPr lang="en-US" sz="1700" dirty="0" err="1" smtClean="0">
                <a:solidFill>
                  <a:schemeClr val="bg2">
                    <a:lumMod val="50000"/>
                  </a:schemeClr>
                </a:solidFill>
              </a:rPr>
              <a:t>wedi</a:t>
            </a:r>
            <a:r>
              <a:rPr lang="en-US" sz="1700" dirty="0" smtClean="0">
                <a:solidFill>
                  <a:schemeClr val="bg2">
                    <a:lumMod val="50000"/>
                  </a:schemeClr>
                </a:solidFill>
              </a:rPr>
              <a:t> </a:t>
            </a:r>
            <a:r>
              <a:rPr lang="en-US" sz="1700" dirty="0" err="1" smtClean="0">
                <a:solidFill>
                  <a:schemeClr val="bg2">
                    <a:lumMod val="50000"/>
                  </a:schemeClr>
                </a:solidFill>
              </a:rPr>
              <a:t>ymgysylltu</a:t>
            </a:r>
            <a:r>
              <a:rPr lang="en-US" sz="1700" dirty="0" smtClean="0">
                <a:solidFill>
                  <a:schemeClr val="bg2">
                    <a:lumMod val="50000"/>
                  </a:schemeClr>
                </a:solidFill>
              </a:rPr>
              <a:t>, </a:t>
            </a:r>
            <a:r>
              <a:rPr lang="en-US" sz="1700" dirty="0" err="1" smtClean="0">
                <a:solidFill>
                  <a:schemeClr val="bg2">
                    <a:lumMod val="50000"/>
                  </a:schemeClr>
                </a:solidFill>
              </a:rPr>
              <a:t>yn</a:t>
            </a:r>
            <a:r>
              <a:rPr lang="en-US" sz="1700" dirty="0" smtClean="0">
                <a:solidFill>
                  <a:schemeClr val="bg2">
                    <a:lumMod val="50000"/>
                  </a:schemeClr>
                </a:solidFill>
              </a:rPr>
              <a:t> </a:t>
            </a:r>
            <a:r>
              <a:rPr lang="en-US" sz="1700" dirty="0" err="1" smtClean="0">
                <a:solidFill>
                  <a:schemeClr val="bg2">
                    <a:lumMod val="50000"/>
                  </a:schemeClr>
                </a:solidFill>
              </a:rPr>
              <a:t>dangos</a:t>
            </a:r>
            <a:r>
              <a:rPr lang="en-US" sz="1700" dirty="0" smtClean="0">
                <a:solidFill>
                  <a:schemeClr val="bg2">
                    <a:lumMod val="50000"/>
                  </a:schemeClr>
                </a:solidFill>
              </a:rPr>
              <a:t> </a:t>
            </a:r>
            <a:r>
              <a:rPr lang="en-US" sz="1700" dirty="0" err="1" smtClean="0">
                <a:solidFill>
                  <a:schemeClr val="bg2">
                    <a:lumMod val="50000"/>
                  </a:schemeClr>
                </a:solidFill>
              </a:rPr>
              <a:t>diddordeb</a:t>
            </a:r>
            <a:r>
              <a:rPr lang="en-US" sz="1700" dirty="0" smtClean="0">
                <a:solidFill>
                  <a:schemeClr val="bg2">
                    <a:lumMod val="50000"/>
                  </a:schemeClr>
                </a:solidFill>
              </a:rPr>
              <a:t>, </a:t>
            </a:r>
            <a:r>
              <a:rPr lang="en-US" sz="1700" dirty="0" err="1" smtClean="0">
                <a:solidFill>
                  <a:schemeClr val="bg2">
                    <a:lumMod val="50000"/>
                  </a:schemeClr>
                </a:solidFill>
              </a:rPr>
              <a:t>wedi</a:t>
            </a:r>
            <a:r>
              <a:rPr lang="en-US" sz="1700" dirty="0" smtClean="0">
                <a:solidFill>
                  <a:schemeClr val="bg2">
                    <a:lumMod val="50000"/>
                  </a:schemeClr>
                </a:solidFill>
              </a:rPr>
              <a:t> </a:t>
            </a:r>
            <a:r>
              <a:rPr lang="en-US" sz="1700" dirty="0" err="1" smtClean="0">
                <a:solidFill>
                  <a:schemeClr val="bg2">
                    <a:lumMod val="50000"/>
                  </a:schemeClr>
                </a:solidFill>
              </a:rPr>
              <a:t>eu</a:t>
            </a:r>
            <a:r>
              <a:rPr lang="en-US" sz="1700" dirty="0" smtClean="0">
                <a:solidFill>
                  <a:schemeClr val="bg2">
                    <a:lumMod val="50000"/>
                  </a:schemeClr>
                </a:solidFill>
              </a:rPr>
              <a:t> </a:t>
            </a:r>
            <a:r>
              <a:rPr lang="en-US" sz="1700" dirty="0" err="1" smtClean="0">
                <a:solidFill>
                  <a:schemeClr val="bg2">
                    <a:lumMod val="50000"/>
                  </a:schemeClr>
                </a:solidFill>
              </a:rPr>
              <a:t>cymell</a:t>
            </a:r>
            <a:endParaRPr kumimoji="0" lang="en-US" sz="1700" b="0" i="0" u="none" strike="noStrike" kern="1200" cap="none" spc="0" normalizeH="0" baseline="0" noProof="0" dirty="0" smtClean="0">
              <a:ln>
                <a:noFill/>
              </a:ln>
              <a:solidFill>
                <a:schemeClr val="bg2">
                  <a:lumMod val="50000"/>
                </a:schemeClr>
              </a:solidFill>
              <a:effectLst/>
              <a:uLnTx/>
              <a:uFillTx/>
              <a:latin typeface="+mn-lt"/>
              <a:ea typeface="+mn-ea"/>
              <a:cs typeface="+mn-cs"/>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US" sz="1700" dirty="0" err="1" smtClean="0">
                <a:solidFill>
                  <a:schemeClr val="bg2">
                    <a:lumMod val="50000"/>
                  </a:schemeClr>
                </a:solidFill>
              </a:rPr>
              <a:t>Myfyrwyr</a:t>
            </a:r>
            <a:r>
              <a:rPr lang="en-US" sz="1700" dirty="0" smtClean="0">
                <a:solidFill>
                  <a:schemeClr val="bg2">
                    <a:lumMod val="50000"/>
                  </a:schemeClr>
                </a:solidFill>
              </a:rPr>
              <a:t> </a:t>
            </a:r>
            <a:r>
              <a:rPr lang="en-US" sz="1700" dirty="0" err="1" smtClean="0">
                <a:solidFill>
                  <a:schemeClr val="bg2">
                    <a:lumMod val="50000"/>
                  </a:schemeClr>
                </a:solidFill>
              </a:rPr>
              <a:t>yn</a:t>
            </a:r>
            <a:r>
              <a:rPr lang="en-US" sz="1700" dirty="0" smtClean="0">
                <a:solidFill>
                  <a:schemeClr val="bg2">
                    <a:lumMod val="50000"/>
                  </a:schemeClr>
                </a:solidFill>
              </a:rPr>
              <a:t> </a:t>
            </a:r>
            <a:r>
              <a:rPr lang="en-US" sz="1700" dirty="0" err="1" smtClean="0">
                <a:solidFill>
                  <a:schemeClr val="bg2">
                    <a:lumMod val="50000"/>
                  </a:schemeClr>
                </a:solidFill>
              </a:rPr>
              <a:t>cael</a:t>
            </a:r>
            <a:r>
              <a:rPr lang="en-US" sz="1700" dirty="0" smtClean="0">
                <a:solidFill>
                  <a:schemeClr val="bg2">
                    <a:lumMod val="50000"/>
                  </a:schemeClr>
                </a:solidFill>
              </a:rPr>
              <a:t> </a:t>
            </a:r>
            <a:r>
              <a:rPr lang="en-US" sz="1700" dirty="0" err="1" smtClean="0">
                <a:solidFill>
                  <a:schemeClr val="bg2">
                    <a:lumMod val="50000"/>
                  </a:schemeClr>
                </a:solidFill>
              </a:rPr>
              <a:t>sylw</a:t>
            </a:r>
            <a:r>
              <a:rPr kumimoji="0" lang="en-US" sz="1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US" sz="1700" b="0" i="0" u="none" strike="noStrike" kern="1200" cap="none" spc="0" normalizeH="0" baseline="0" noProof="0" dirty="0" err="1" smtClean="0">
                <a:ln>
                  <a:noFill/>
                </a:ln>
                <a:solidFill>
                  <a:schemeClr val="bg2">
                    <a:lumMod val="50000"/>
                  </a:schemeClr>
                </a:solidFill>
                <a:effectLst/>
                <a:uLnTx/>
                <a:uFillTx/>
                <a:latin typeface="+mn-lt"/>
                <a:ea typeface="+mn-ea"/>
                <a:cs typeface="+mn-cs"/>
              </a:rPr>
              <a:t>adborth</a:t>
            </a:r>
            <a:r>
              <a:rPr kumimoji="0" lang="en-US" sz="1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US" sz="1700" b="0" i="0" u="none" strike="noStrike" kern="1200" cap="none" spc="0" normalizeH="0" baseline="0" noProof="0" dirty="0" err="1" smtClean="0">
                <a:ln>
                  <a:noFill/>
                </a:ln>
                <a:solidFill>
                  <a:schemeClr val="bg2">
                    <a:lumMod val="50000"/>
                  </a:schemeClr>
                </a:solidFill>
                <a:effectLst/>
                <a:uLnTx/>
                <a:uFillTx/>
                <a:latin typeface="+mn-lt"/>
                <a:ea typeface="+mn-ea"/>
                <a:cs typeface="+mn-cs"/>
              </a:rPr>
              <a:t>eglurhad</a:t>
            </a:r>
            <a:endParaRPr kumimoji="0" lang="en-US" sz="1700" b="0" i="0" u="none" strike="noStrike" kern="1200" cap="none" spc="0" normalizeH="0" baseline="0" noProof="0" dirty="0" smtClean="0">
              <a:ln>
                <a:noFill/>
              </a:ln>
              <a:solidFill>
                <a:schemeClr val="bg2">
                  <a:lumMod val="50000"/>
                </a:schemeClr>
              </a:solidFill>
              <a:effectLst/>
              <a:uLnTx/>
              <a:uFillTx/>
              <a:latin typeface="+mn-lt"/>
              <a:ea typeface="+mn-ea"/>
              <a:cs typeface="+mn-cs"/>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US" sz="1700" dirty="0" err="1" smtClean="0">
                <a:solidFill>
                  <a:schemeClr val="bg2">
                    <a:lumMod val="50000"/>
                  </a:schemeClr>
                </a:solidFill>
              </a:rPr>
              <a:t>Dosbarth</a:t>
            </a:r>
            <a:r>
              <a:rPr lang="en-US" sz="1700" dirty="0" smtClean="0">
                <a:solidFill>
                  <a:schemeClr val="bg2">
                    <a:lumMod val="50000"/>
                  </a:schemeClr>
                </a:solidFill>
              </a:rPr>
              <a:t> </a:t>
            </a:r>
            <a:r>
              <a:rPr lang="en-US" sz="1700" dirty="0" err="1" smtClean="0">
                <a:solidFill>
                  <a:schemeClr val="bg2">
                    <a:lumMod val="50000"/>
                  </a:schemeClr>
                </a:solidFill>
              </a:rPr>
              <a:t>trefnus</a:t>
            </a:r>
            <a:r>
              <a:rPr kumimoji="0" lang="en-US" sz="1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US" sz="1700" b="0" i="0" u="none" strike="noStrike" kern="1200" cap="none" spc="0" normalizeH="0" baseline="0" noProof="0" dirty="0" err="1" smtClean="0">
                <a:ln>
                  <a:noFill/>
                </a:ln>
                <a:solidFill>
                  <a:schemeClr val="bg2">
                    <a:lumMod val="50000"/>
                  </a:schemeClr>
                </a:solidFill>
                <a:effectLst/>
                <a:uLnTx/>
                <a:uFillTx/>
                <a:latin typeface="+mn-lt"/>
                <a:ea typeface="+mn-ea"/>
                <a:cs typeface="+mn-cs"/>
              </a:rPr>
              <a:t>tawel</a:t>
            </a:r>
            <a:r>
              <a:rPr kumimoji="0" lang="en-US" sz="1700" b="0" i="0" u="none" strike="noStrike" kern="1200" cap="none" spc="0" normalizeH="0" baseline="0" noProof="0" dirty="0" smtClean="0">
                <a:ln>
                  <a:noFill/>
                </a:ln>
                <a:solidFill>
                  <a:schemeClr val="bg2">
                    <a:lumMod val="50000"/>
                  </a:schemeClr>
                </a:solidFill>
                <a:effectLst/>
                <a:uLnTx/>
                <a:uFillTx/>
                <a:latin typeface="+mn-lt"/>
                <a:ea typeface="+mn-ea"/>
                <a:cs typeface="+mn-cs"/>
              </a:rPr>
              <a:t>,</a:t>
            </a:r>
            <a:r>
              <a:rPr kumimoji="0" lang="en-US" sz="1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US" sz="1700" b="0" i="0" u="none" strike="noStrike" kern="1200" cap="none" spc="0" normalizeH="0" noProof="0" dirty="0" err="1" smtClean="0">
                <a:ln>
                  <a:noFill/>
                </a:ln>
                <a:solidFill>
                  <a:schemeClr val="bg2">
                    <a:lumMod val="50000"/>
                  </a:schemeClr>
                </a:solidFill>
                <a:effectLst/>
                <a:uLnTx/>
                <a:uFillTx/>
                <a:latin typeface="+mn-lt"/>
                <a:ea typeface="+mn-ea"/>
                <a:cs typeface="+mn-cs"/>
              </a:rPr>
              <a:t>dan</a:t>
            </a:r>
            <a:r>
              <a:rPr kumimoji="0" lang="en-US" sz="1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US" sz="1700" b="0" i="0" u="none" strike="noStrike" kern="1200" cap="none" spc="0" normalizeH="0" noProof="0" dirty="0" err="1" smtClean="0">
                <a:ln>
                  <a:noFill/>
                </a:ln>
                <a:solidFill>
                  <a:schemeClr val="bg2">
                    <a:lumMod val="50000"/>
                  </a:schemeClr>
                </a:solidFill>
                <a:effectLst/>
                <a:uLnTx/>
                <a:uFillTx/>
                <a:latin typeface="+mn-lt"/>
                <a:ea typeface="+mn-ea"/>
                <a:cs typeface="+mn-cs"/>
              </a:rPr>
              <a:t>reolaeth</a:t>
            </a:r>
            <a:endParaRPr kumimoji="0" lang="en-US" sz="1700" b="0" i="0" u="none" strike="noStrike" kern="1200" cap="none" spc="0" normalizeH="0" baseline="0" noProof="0" dirty="0" smtClean="0">
              <a:ln>
                <a:noFill/>
              </a:ln>
              <a:solidFill>
                <a:schemeClr val="bg2">
                  <a:lumMod val="50000"/>
                </a:schemeClr>
              </a:solidFill>
              <a:effectLst/>
              <a:uLnTx/>
              <a:uFillTx/>
              <a:latin typeface="+mn-lt"/>
              <a:ea typeface="+mn-ea"/>
              <a:cs typeface="+mn-cs"/>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kumimoji="0" lang="en-US" sz="1700" b="0" i="0" u="none" strike="noStrike" kern="1200" cap="none" spc="0" normalizeH="0" baseline="0" noProof="0" dirty="0" err="1" smtClean="0">
                <a:ln>
                  <a:noFill/>
                </a:ln>
                <a:solidFill>
                  <a:schemeClr val="bg2">
                    <a:lumMod val="50000"/>
                  </a:schemeClr>
                </a:solidFill>
                <a:effectLst/>
                <a:uLnTx/>
                <a:uFillTx/>
                <a:latin typeface="+mn-lt"/>
                <a:ea typeface="+mn-ea"/>
                <a:cs typeface="+mn-cs"/>
              </a:rPr>
              <a:t>Cwricwlwm</a:t>
            </a:r>
            <a:r>
              <a:rPr kumimoji="0" lang="en-US" sz="1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US" sz="1700" b="0" i="0" u="none" strike="noStrike" kern="1200" cap="none" spc="0" normalizeH="0" noProof="0" dirty="0" err="1" smtClean="0">
                <a:ln>
                  <a:noFill/>
                </a:ln>
                <a:solidFill>
                  <a:schemeClr val="bg2">
                    <a:lumMod val="50000"/>
                  </a:schemeClr>
                </a:solidFill>
                <a:effectLst/>
                <a:uLnTx/>
                <a:uFillTx/>
                <a:latin typeface="+mn-lt"/>
                <a:ea typeface="+mn-ea"/>
                <a:cs typeface="+mn-cs"/>
              </a:rPr>
              <a:t>wedi</a:t>
            </a:r>
            <a:r>
              <a:rPr kumimoji="0" lang="en-US" sz="1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US" sz="1700" b="0" i="0" u="none" strike="noStrike" kern="1200" cap="none" spc="0" normalizeH="0" noProof="0" dirty="0" err="1" smtClean="0">
                <a:ln>
                  <a:noFill/>
                </a:ln>
                <a:solidFill>
                  <a:schemeClr val="bg2">
                    <a:lumMod val="50000"/>
                  </a:schemeClr>
                </a:solidFill>
                <a:effectLst/>
                <a:uLnTx/>
                <a:uFillTx/>
                <a:latin typeface="+mn-lt"/>
                <a:ea typeface="+mn-ea"/>
                <a:cs typeface="+mn-cs"/>
              </a:rPr>
              <a:t>ei</a:t>
            </a:r>
            <a:r>
              <a:rPr kumimoji="0" lang="en-US" sz="1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US" sz="1700" b="0" i="0" u="none" strike="noStrike" kern="1200" cap="none" spc="0" normalizeH="0" noProof="0" dirty="0" err="1" smtClean="0">
                <a:ln>
                  <a:noFill/>
                </a:ln>
                <a:solidFill>
                  <a:schemeClr val="bg2">
                    <a:lumMod val="50000"/>
                  </a:schemeClr>
                </a:solidFill>
                <a:effectLst/>
                <a:uLnTx/>
                <a:uFillTx/>
                <a:latin typeface="+mn-lt"/>
                <a:ea typeface="+mn-ea"/>
                <a:cs typeface="+mn-cs"/>
              </a:rPr>
              <a:t>wneud</a:t>
            </a:r>
            <a:r>
              <a:rPr kumimoji="0" lang="en-US" sz="1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US" sz="1700" b="0" i="0" u="none" strike="noStrike" kern="1200" cap="none" spc="0" normalizeH="0" baseline="0" noProof="0" dirty="0" smtClean="0">
                <a:ln>
                  <a:noFill/>
                </a:ln>
                <a:solidFill>
                  <a:schemeClr val="bg2">
                    <a:lumMod val="50000"/>
                  </a:schemeClr>
                </a:solidFill>
                <a:effectLst/>
                <a:uLnTx/>
                <a:uFillTx/>
                <a:latin typeface="+mn-lt"/>
                <a:ea typeface="+mn-ea"/>
                <a:cs typeface="+mn-cs"/>
              </a:rPr>
              <a:t>(</a:t>
            </a:r>
            <a:r>
              <a:rPr lang="en-US" sz="1700" dirty="0" err="1" smtClean="0">
                <a:solidFill>
                  <a:schemeClr val="bg2">
                    <a:lumMod val="50000"/>
                  </a:schemeClr>
                </a:solidFill>
              </a:rPr>
              <a:t>hy</a:t>
            </a:r>
            <a:r>
              <a:rPr lang="en-US" sz="1700" dirty="0" smtClean="0">
                <a:solidFill>
                  <a:schemeClr val="bg2">
                    <a:lumMod val="50000"/>
                  </a:schemeClr>
                </a:solidFill>
              </a:rPr>
              <a:t> </a:t>
            </a:r>
            <a:r>
              <a:rPr lang="en-US" sz="1700" dirty="0" err="1" smtClean="0">
                <a:solidFill>
                  <a:schemeClr val="bg2">
                    <a:lumMod val="50000"/>
                  </a:schemeClr>
                </a:solidFill>
              </a:rPr>
              <a:t>wedi</a:t>
            </a:r>
            <a:r>
              <a:rPr lang="en-US" sz="1700" dirty="0" smtClean="0">
                <a:solidFill>
                  <a:schemeClr val="bg2">
                    <a:lumMod val="50000"/>
                  </a:schemeClr>
                </a:solidFill>
              </a:rPr>
              <a:t> </a:t>
            </a:r>
            <a:r>
              <a:rPr lang="en-US" sz="1700" dirty="0" err="1" smtClean="0">
                <a:solidFill>
                  <a:schemeClr val="bg2">
                    <a:lumMod val="50000"/>
                  </a:schemeClr>
                </a:solidFill>
              </a:rPr>
              <a:t>ei</a:t>
            </a:r>
            <a:r>
              <a:rPr lang="en-US" sz="1700" dirty="0" smtClean="0">
                <a:solidFill>
                  <a:schemeClr val="bg2">
                    <a:lumMod val="50000"/>
                  </a:schemeClr>
                </a:solidFill>
              </a:rPr>
              <a:t> </a:t>
            </a:r>
            <a:r>
              <a:rPr lang="en-US" sz="1700" dirty="0" err="1" smtClean="0">
                <a:solidFill>
                  <a:schemeClr val="bg2">
                    <a:lumMod val="50000"/>
                  </a:schemeClr>
                </a:solidFill>
              </a:rPr>
              <a:t>gyflwyno</a:t>
            </a:r>
            <a:r>
              <a:rPr lang="en-US" sz="1700" dirty="0" smtClean="0">
                <a:solidFill>
                  <a:schemeClr val="bg2">
                    <a:lumMod val="50000"/>
                  </a:schemeClr>
                </a:solidFill>
              </a:rPr>
              <a:t> </a:t>
            </a:r>
            <a:r>
              <a:rPr lang="en-US" sz="1700" dirty="0" err="1" smtClean="0">
                <a:solidFill>
                  <a:schemeClr val="bg2">
                    <a:lumMod val="50000"/>
                  </a:schemeClr>
                </a:solidFill>
              </a:rPr>
              <a:t>i’r</a:t>
            </a:r>
            <a:r>
              <a:rPr lang="en-US" sz="1700" dirty="0" smtClean="0">
                <a:solidFill>
                  <a:schemeClr val="bg2">
                    <a:lumMod val="50000"/>
                  </a:schemeClr>
                </a:solidFill>
              </a:rPr>
              <a:t> </a:t>
            </a:r>
            <a:r>
              <a:rPr lang="en-US" sz="1700" dirty="0" err="1" smtClean="0">
                <a:solidFill>
                  <a:schemeClr val="bg2">
                    <a:lumMod val="50000"/>
                  </a:schemeClr>
                </a:solidFill>
              </a:rPr>
              <a:t>myfyrwyr</a:t>
            </a:r>
            <a:r>
              <a:rPr lang="en-US" sz="1700" dirty="0" smtClean="0">
                <a:solidFill>
                  <a:schemeClr val="bg2">
                    <a:lumMod val="50000"/>
                  </a:schemeClr>
                </a:solidFill>
              </a:rPr>
              <a:t> </a:t>
            </a:r>
            <a:r>
              <a:rPr lang="en-US" sz="1700" dirty="0" err="1" smtClean="0">
                <a:solidFill>
                  <a:schemeClr val="bg2">
                    <a:lumMod val="50000"/>
                  </a:schemeClr>
                </a:solidFill>
              </a:rPr>
              <a:t>mewn</a:t>
            </a:r>
            <a:r>
              <a:rPr lang="en-US" sz="1700" dirty="0" smtClean="0">
                <a:solidFill>
                  <a:schemeClr val="bg2">
                    <a:lumMod val="50000"/>
                  </a:schemeClr>
                </a:solidFill>
              </a:rPr>
              <a:t> </a:t>
            </a:r>
            <a:r>
              <a:rPr lang="en-US" sz="1700" dirty="0" err="1" smtClean="0">
                <a:solidFill>
                  <a:schemeClr val="bg2">
                    <a:lumMod val="50000"/>
                  </a:schemeClr>
                </a:solidFill>
              </a:rPr>
              <a:t>rhyw</a:t>
            </a:r>
            <a:r>
              <a:rPr lang="en-US" sz="1700" dirty="0" smtClean="0">
                <a:solidFill>
                  <a:schemeClr val="bg2">
                    <a:lumMod val="50000"/>
                  </a:schemeClr>
                </a:solidFill>
              </a:rPr>
              <a:t> </a:t>
            </a:r>
            <a:r>
              <a:rPr lang="en-US" sz="1700" dirty="0" err="1" smtClean="0">
                <a:solidFill>
                  <a:schemeClr val="bg2">
                    <a:lumMod val="50000"/>
                  </a:schemeClr>
                </a:solidFill>
              </a:rPr>
              <a:t>ffordd</a:t>
            </a:r>
            <a:r>
              <a:rPr lang="en-US" sz="1700" dirty="0" smtClean="0">
                <a:solidFill>
                  <a:schemeClr val="bg2">
                    <a:lumMod val="50000"/>
                  </a:schemeClr>
                </a:solidFill>
              </a:rPr>
              <a:t>)</a:t>
            </a:r>
            <a:endParaRPr kumimoji="0" lang="en-US" sz="1700" b="0" i="0" u="none" strike="noStrike" kern="1200" cap="none" spc="0" normalizeH="0" baseline="0" noProof="0" dirty="0" smtClean="0">
              <a:ln>
                <a:noFill/>
              </a:ln>
              <a:solidFill>
                <a:schemeClr val="bg2">
                  <a:lumMod val="50000"/>
                </a:schemeClr>
              </a:solidFill>
              <a:effectLst/>
              <a:uLnTx/>
              <a:uFillTx/>
              <a:latin typeface="+mn-lt"/>
              <a:ea typeface="+mn-ea"/>
              <a:cs typeface="+mn-cs"/>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kumimoji="0" lang="en-US" sz="1700" b="0" i="0" u="none" strike="noStrike" kern="1200" cap="none" spc="0" normalizeH="0" baseline="0" noProof="0" dirty="0" smtClean="0">
                <a:ln>
                  <a:noFill/>
                </a:ln>
                <a:solidFill>
                  <a:schemeClr val="bg2">
                    <a:lumMod val="50000"/>
                  </a:schemeClr>
                </a:solidFill>
                <a:effectLst/>
                <a:uLnTx/>
                <a:uFillTx/>
                <a:latin typeface="+mn-lt"/>
                <a:ea typeface="+mn-ea"/>
                <a:cs typeface="+mn-cs"/>
              </a:rPr>
              <a:t>(O</a:t>
            </a:r>
            <a:r>
              <a:rPr kumimoji="0" lang="en-US" sz="1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US" sz="1700" b="0" i="0" u="none" strike="noStrike" kern="1200" cap="none" spc="0" normalizeH="0" noProof="0" dirty="0" err="1" smtClean="0">
                <a:ln>
                  <a:noFill/>
                </a:ln>
                <a:solidFill>
                  <a:schemeClr val="bg2">
                    <a:lumMod val="50000"/>
                  </a:schemeClr>
                </a:solidFill>
                <a:effectLst/>
                <a:uLnTx/>
                <a:uFillTx/>
                <a:latin typeface="+mn-lt"/>
                <a:ea typeface="+mn-ea"/>
                <a:cs typeface="+mn-cs"/>
              </a:rPr>
              <a:t>leiaf</a:t>
            </a:r>
            <a:r>
              <a:rPr kumimoji="0" lang="en-US" sz="1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US" sz="1700" b="0" i="0" u="none" strike="noStrike" kern="1200" cap="none" spc="0" normalizeH="0" noProof="0" dirty="0" err="1" smtClean="0">
                <a:ln>
                  <a:noFill/>
                </a:ln>
                <a:solidFill>
                  <a:schemeClr val="bg2">
                    <a:lumMod val="50000"/>
                  </a:schemeClr>
                </a:solidFill>
                <a:effectLst/>
                <a:uLnTx/>
                <a:uFillTx/>
                <a:latin typeface="+mn-lt"/>
                <a:ea typeface="+mn-ea"/>
                <a:cs typeface="+mn-cs"/>
              </a:rPr>
              <a:t>rhai</a:t>
            </a:r>
            <a:r>
              <a:rPr kumimoji="0" lang="en-US" sz="1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US" sz="1700" b="0" i="0" u="none" strike="noStrike" kern="1200" cap="none" spc="0" normalizeH="0" baseline="0" noProof="0" dirty="0" err="1" smtClean="0">
                <a:ln>
                  <a:noFill/>
                </a:ln>
                <a:solidFill>
                  <a:schemeClr val="bg2">
                    <a:lumMod val="50000"/>
                  </a:schemeClr>
                </a:solidFill>
                <a:effectLst/>
                <a:uLnTx/>
                <a:uFillTx/>
                <a:latin typeface="+mn-lt"/>
                <a:ea typeface="+mn-ea"/>
                <a:cs typeface="+mn-cs"/>
              </a:rPr>
              <a:t>myfyrwyr</a:t>
            </a:r>
            <a:r>
              <a:rPr kumimoji="0" lang="en-US" sz="1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US" sz="1700" b="0" i="0" u="none" strike="noStrike" kern="1200" cap="none" spc="0" normalizeH="0" baseline="0" noProof="0" dirty="0" err="1" smtClean="0">
                <a:ln>
                  <a:noFill/>
                </a:ln>
                <a:solidFill>
                  <a:schemeClr val="bg2">
                    <a:lumMod val="50000"/>
                  </a:schemeClr>
                </a:solidFill>
                <a:effectLst/>
                <a:uLnTx/>
                <a:uFillTx/>
                <a:latin typeface="+mn-lt"/>
                <a:ea typeface="+mn-ea"/>
                <a:cs typeface="+mn-cs"/>
              </a:rPr>
              <a:t>wedi</a:t>
            </a:r>
            <a:r>
              <a:rPr kumimoji="0" lang="en-US" sz="1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US" sz="1700" b="0" i="0" u="none" strike="noStrike" kern="1200" cap="none" spc="0" normalizeH="0" noProof="0" dirty="0" err="1" smtClean="0">
                <a:ln>
                  <a:noFill/>
                </a:ln>
                <a:solidFill>
                  <a:schemeClr val="bg2">
                    <a:lumMod val="50000"/>
                  </a:schemeClr>
                </a:solidFill>
                <a:effectLst/>
                <a:uLnTx/>
                <a:uFillTx/>
                <a:latin typeface="+mn-lt"/>
                <a:ea typeface="+mn-ea"/>
                <a:cs typeface="+mn-cs"/>
              </a:rPr>
              <a:t>rhoi</a:t>
            </a:r>
            <a:r>
              <a:rPr kumimoji="0" lang="en-US" sz="1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US" sz="1700" b="0" i="0" u="none" strike="noStrike" kern="1200" cap="none" spc="0" normalizeH="0" noProof="0" dirty="0" err="1" smtClean="0">
                <a:ln>
                  <a:noFill/>
                </a:ln>
                <a:solidFill>
                  <a:schemeClr val="bg2">
                    <a:lumMod val="50000"/>
                  </a:schemeClr>
                </a:solidFill>
                <a:effectLst/>
                <a:uLnTx/>
                <a:uFillTx/>
                <a:latin typeface="+mn-lt"/>
                <a:ea typeface="+mn-ea"/>
                <a:cs typeface="+mn-cs"/>
              </a:rPr>
              <a:t>atebion</a:t>
            </a:r>
            <a:r>
              <a:rPr kumimoji="0" lang="en-US" sz="1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US" sz="1700" b="0" i="0" u="none" strike="noStrike" kern="1200" cap="none" spc="0" normalizeH="0" noProof="0" dirty="0" err="1" smtClean="0">
                <a:ln>
                  <a:noFill/>
                </a:ln>
                <a:solidFill>
                  <a:schemeClr val="bg2">
                    <a:lumMod val="50000"/>
                  </a:schemeClr>
                </a:solidFill>
                <a:effectLst/>
                <a:uLnTx/>
                <a:uFillTx/>
                <a:latin typeface="+mn-lt"/>
                <a:ea typeface="+mn-ea"/>
                <a:cs typeface="+mn-cs"/>
              </a:rPr>
              <a:t>cywir</a:t>
            </a:r>
            <a:r>
              <a:rPr kumimoji="0" lang="en-US" sz="1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US" sz="1700" b="0" i="0" u="none" strike="noStrike" kern="1200" cap="none" spc="0" normalizeH="0" baseline="0" noProof="0" dirty="0" err="1" smtClean="0">
                <a:ln>
                  <a:noFill/>
                </a:ln>
                <a:solidFill>
                  <a:schemeClr val="bg2">
                    <a:lumMod val="50000"/>
                  </a:schemeClr>
                </a:solidFill>
                <a:effectLst/>
                <a:uLnTx/>
                <a:uFillTx/>
                <a:latin typeface="+mn-lt"/>
                <a:ea typeface="+mn-ea"/>
                <a:cs typeface="+mn-cs"/>
              </a:rPr>
              <a:t>er</a:t>
            </a:r>
            <a:r>
              <a:rPr kumimoji="0" lang="en-US" sz="1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US" sz="1700" b="0" i="0" u="none" strike="noStrike" kern="1200" cap="none" spc="0" normalizeH="0" baseline="0" noProof="0" dirty="0" err="1" smtClean="0">
                <a:ln>
                  <a:noFill/>
                </a:ln>
                <a:solidFill>
                  <a:schemeClr val="bg2">
                    <a:lumMod val="50000"/>
                  </a:schemeClr>
                </a:solidFill>
                <a:effectLst/>
                <a:uLnTx/>
                <a:uFillTx/>
                <a:latin typeface="+mn-lt"/>
                <a:ea typeface="+mn-ea"/>
                <a:cs typeface="+mn-cs"/>
              </a:rPr>
              <a:t>efallai</a:t>
            </a:r>
            <a:r>
              <a:rPr kumimoji="0" lang="en-US" sz="1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US" sz="1700" b="0" i="0" u="none" strike="noStrike" kern="1200" cap="none" spc="0" normalizeH="0" noProof="0" dirty="0" err="1" smtClean="0">
                <a:ln>
                  <a:noFill/>
                </a:ln>
                <a:solidFill>
                  <a:schemeClr val="bg2">
                    <a:lumMod val="50000"/>
                  </a:schemeClr>
                </a:solidFill>
                <a:effectLst/>
                <a:uLnTx/>
                <a:uFillTx/>
                <a:latin typeface="+mn-lt"/>
                <a:ea typeface="+mn-ea"/>
                <a:cs typeface="+mn-cs"/>
              </a:rPr>
              <a:t>nad</a:t>
            </a:r>
            <a:r>
              <a:rPr kumimoji="0" lang="en-US" sz="1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US" sz="1700" b="0" i="0" u="none" strike="noStrike" kern="1200" cap="none" spc="0" normalizeH="0" noProof="0" dirty="0" err="1" smtClean="0">
                <a:ln>
                  <a:noFill/>
                </a:ln>
                <a:solidFill>
                  <a:schemeClr val="bg2">
                    <a:lumMod val="50000"/>
                  </a:schemeClr>
                </a:solidFill>
                <a:effectLst/>
                <a:uLnTx/>
                <a:uFillTx/>
                <a:latin typeface="+mn-lt"/>
                <a:ea typeface="+mn-ea"/>
                <a:cs typeface="+mn-cs"/>
              </a:rPr>
              <a:t>ydynt</a:t>
            </a:r>
            <a:r>
              <a:rPr kumimoji="0" lang="en-US" sz="1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US" sz="1700" b="0" i="0" u="none" strike="noStrike" kern="1200" cap="none" spc="0" normalizeH="0" noProof="0" dirty="0" err="1" smtClean="0">
                <a:ln>
                  <a:noFill/>
                </a:ln>
                <a:solidFill>
                  <a:schemeClr val="bg2">
                    <a:lumMod val="50000"/>
                  </a:schemeClr>
                </a:solidFill>
                <a:effectLst/>
                <a:uLnTx/>
                <a:uFillTx/>
                <a:latin typeface="+mn-lt"/>
                <a:ea typeface="+mn-ea"/>
                <a:cs typeface="+mn-cs"/>
              </a:rPr>
              <a:t>wedi</a:t>
            </a:r>
            <a:r>
              <a:rPr kumimoji="0" lang="en-US" sz="1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US" sz="1700" b="0" i="0" u="none" strike="noStrike" kern="1200" cap="none" spc="0" normalizeH="0" noProof="0" dirty="0" err="1" smtClean="0">
                <a:ln>
                  <a:noFill/>
                </a:ln>
                <a:solidFill>
                  <a:schemeClr val="bg2">
                    <a:lumMod val="50000"/>
                  </a:schemeClr>
                </a:solidFill>
                <a:effectLst/>
                <a:uLnTx/>
                <a:uFillTx/>
                <a:latin typeface="+mn-lt"/>
                <a:ea typeface="+mn-ea"/>
                <a:cs typeface="+mn-cs"/>
              </a:rPr>
              <a:t>eu</a:t>
            </a:r>
            <a:r>
              <a:rPr kumimoji="0" lang="en-US" sz="1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US" sz="1700" b="0" i="0" u="none" strike="noStrike" kern="1200" cap="none" spc="0" normalizeH="0" noProof="0" dirty="0" err="1" smtClean="0">
                <a:ln>
                  <a:noFill/>
                </a:ln>
                <a:solidFill>
                  <a:schemeClr val="bg2">
                    <a:lumMod val="50000"/>
                  </a:schemeClr>
                </a:solidFill>
                <a:effectLst/>
                <a:uLnTx/>
                <a:uFillTx/>
                <a:latin typeface="+mn-lt"/>
                <a:ea typeface="+mn-ea"/>
                <a:cs typeface="+mn-cs"/>
              </a:rPr>
              <a:t>deall</a:t>
            </a:r>
            <a:r>
              <a:rPr kumimoji="0" lang="en-US" sz="1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US" sz="1700" b="0" i="0" u="none" strike="noStrike" kern="1200" cap="none" spc="0" normalizeH="0" noProof="0" dirty="0" err="1" smtClean="0">
                <a:ln>
                  <a:noFill/>
                </a:ln>
                <a:solidFill>
                  <a:schemeClr val="bg2">
                    <a:lumMod val="50000"/>
                  </a:schemeClr>
                </a:solidFill>
                <a:effectLst/>
                <a:uLnTx/>
                <a:uFillTx/>
                <a:latin typeface="+mn-lt"/>
                <a:ea typeface="+mn-ea"/>
                <a:cs typeface="+mn-cs"/>
              </a:rPr>
              <a:t>mewn</a:t>
            </a:r>
            <a:r>
              <a:rPr kumimoji="0" lang="en-US" sz="1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US" sz="1700" b="0" i="0" u="none" strike="noStrike" kern="1200" cap="none" spc="0" normalizeH="0" noProof="0" dirty="0" err="1" smtClean="0">
                <a:ln>
                  <a:noFill/>
                </a:ln>
                <a:solidFill>
                  <a:schemeClr val="bg2">
                    <a:lumMod val="50000"/>
                  </a:schemeClr>
                </a:solidFill>
                <a:effectLst/>
                <a:uLnTx/>
                <a:uFillTx/>
                <a:latin typeface="+mn-lt"/>
                <a:ea typeface="+mn-ea"/>
                <a:cs typeface="+mn-cs"/>
              </a:rPr>
              <a:t>gwirionedd</a:t>
            </a:r>
            <a:r>
              <a:rPr kumimoji="0" lang="en-US" sz="1700" b="0" i="0" u="none" strike="noStrike" kern="1200" cap="none" spc="0" normalizeH="0" baseline="0" noProof="0" dirty="0" smtClean="0">
                <a:ln>
                  <a:noFill/>
                </a:ln>
                <a:solidFill>
                  <a:schemeClr val="bg2">
                    <a:lumMod val="50000"/>
                  </a:schemeClr>
                </a:solidFill>
                <a:effectLst/>
                <a:uLnTx/>
                <a:uFillTx/>
                <a:latin typeface="+mn-lt"/>
                <a:ea typeface="+mn-ea"/>
                <a:cs typeface="+mn-cs"/>
              </a:rPr>
              <a:t>)</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kumimoji="0" lang="en-US" sz="1700" b="0" i="0" u="none" strike="noStrike" kern="1200" cap="none" spc="0" normalizeH="0" baseline="0" noProof="0" dirty="0" err="1" smtClean="0">
                <a:ln>
                  <a:noFill/>
                </a:ln>
                <a:solidFill>
                  <a:schemeClr val="bg2">
                    <a:lumMod val="50000"/>
                  </a:schemeClr>
                </a:solidFill>
                <a:effectLst/>
                <a:uLnTx/>
                <a:uFillTx/>
                <a:latin typeface="+mn-lt"/>
                <a:ea typeface="+mn-ea"/>
                <a:cs typeface="+mn-cs"/>
              </a:rPr>
              <a:t>Yn</a:t>
            </a:r>
            <a:r>
              <a:rPr kumimoji="0" lang="en-US" sz="1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US" sz="1700" b="0" i="0" u="none" strike="noStrike" kern="1200" cap="none" spc="0" normalizeH="0" baseline="0" noProof="0" dirty="0" err="1" smtClean="0">
                <a:ln>
                  <a:noFill/>
                </a:ln>
                <a:solidFill>
                  <a:schemeClr val="bg2">
                    <a:lumMod val="50000"/>
                  </a:schemeClr>
                </a:solidFill>
                <a:effectLst/>
                <a:uLnTx/>
                <a:uFillTx/>
                <a:latin typeface="+mn-lt"/>
                <a:ea typeface="+mn-ea"/>
                <a:cs typeface="+mn-cs"/>
              </a:rPr>
              <a:t>ol</a:t>
            </a:r>
            <a:r>
              <a:rPr kumimoji="0" lang="en-US" sz="1700" b="0" i="0" u="none" strike="noStrike" kern="1200" cap="none" spc="0" normalizeH="0" baseline="0" noProof="0" dirty="0" smtClean="0">
                <a:ln>
                  <a:noFill/>
                </a:ln>
                <a:solidFill>
                  <a:schemeClr val="bg2">
                    <a:lumMod val="50000"/>
                  </a:schemeClr>
                </a:solidFill>
                <a:effectLst/>
                <a:uLnTx/>
                <a:uFillTx/>
                <a:latin typeface="+mn-lt"/>
                <a:ea typeface="+mn-ea"/>
                <a:cs typeface="+mn-cs"/>
              </a:rPr>
              <a:t> Coe</a:t>
            </a:r>
            <a:r>
              <a:rPr kumimoji="0" lang="en-US" sz="1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US" sz="1700" b="0" i="0" u="none" strike="noStrike" kern="1200" cap="none" spc="0" normalizeH="0" noProof="0" dirty="0" err="1" smtClean="0">
                <a:ln>
                  <a:noFill/>
                </a:ln>
                <a:solidFill>
                  <a:schemeClr val="bg2">
                    <a:lumMod val="50000"/>
                  </a:schemeClr>
                </a:solidFill>
                <a:effectLst/>
                <a:uLnTx/>
                <a:uFillTx/>
                <a:latin typeface="+mn-lt"/>
                <a:ea typeface="+mn-ea"/>
                <a:cs typeface="+mn-cs"/>
              </a:rPr>
              <a:t>gellir</a:t>
            </a:r>
            <a:r>
              <a:rPr kumimoji="0" lang="en-US" sz="1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US" sz="1700" b="0" i="0" u="none" strike="noStrike" kern="1200" cap="none" spc="0" normalizeH="0" noProof="0" dirty="0" err="1" smtClean="0">
                <a:ln>
                  <a:noFill/>
                </a:ln>
                <a:solidFill>
                  <a:schemeClr val="bg2">
                    <a:lumMod val="50000"/>
                  </a:schemeClr>
                </a:solidFill>
                <a:effectLst/>
                <a:uLnTx/>
                <a:uFillTx/>
                <a:latin typeface="+mn-lt"/>
                <a:ea typeface="+mn-ea"/>
                <a:cs typeface="+mn-cs"/>
              </a:rPr>
              <a:t>arsylwi</a:t>
            </a:r>
            <a:r>
              <a:rPr kumimoji="0" lang="en-US" sz="1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US" sz="1700" b="0" i="0" u="none" strike="noStrike" kern="1200" cap="none" spc="0" normalizeH="0" noProof="0" dirty="0" err="1" smtClean="0">
                <a:ln>
                  <a:noFill/>
                </a:ln>
                <a:solidFill>
                  <a:schemeClr val="bg2">
                    <a:lumMod val="50000"/>
                  </a:schemeClr>
                </a:solidFill>
                <a:effectLst/>
                <a:uLnTx/>
                <a:uFillTx/>
                <a:latin typeface="+mn-lt"/>
                <a:ea typeface="+mn-ea"/>
                <a:cs typeface="+mn-cs"/>
              </a:rPr>
              <a:t>rhain</a:t>
            </a:r>
            <a:r>
              <a:rPr kumimoji="0" lang="en-US" sz="1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US" sz="1700" b="0" i="0" u="none" strike="noStrike" kern="1200" cap="none" spc="0" normalizeH="0" noProof="0" dirty="0" err="1" smtClean="0">
                <a:ln>
                  <a:noFill/>
                </a:ln>
                <a:solidFill>
                  <a:schemeClr val="bg2">
                    <a:lumMod val="50000"/>
                  </a:schemeClr>
                </a:solidFill>
                <a:effectLst/>
                <a:uLnTx/>
                <a:uFillTx/>
                <a:latin typeface="+mn-lt"/>
                <a:ea typeface="+mn-ea"/>
                <a:cs typeface="+mn-cs"/>
              </a:rPr>
              <a:t>yn</a:t>
            </a:r>
            <a:r>
              <a:rPr kumimoji="0" lang="en-US" sz="1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US" sz="1700" b="0" i="0" u="none" strike="noStrike" kern="1200" cap="none" spc="0" normalizeH="0" noProof="0" dirty="0" err="1" smtClean="0">
                <a:ln>
                  <a:noFill/>
                </a:ln>
                <a:solidFill>
                  <a:schemeClr val="bg2">
                    <a:lumMod val="50000"/>
                  </a:schemeClr>
                </a:solidFill>
                <a:effectLst/>
                <a:uLnTx/>
                <a:uFillTx/>
                <a:latin typeface="+mn-lt"/>
                <a:ea typeface="+mn-ea"/>
                <a:cs typeface="+mn-cs"/>
              </a:rPr>
              <a:t>rhwydd</a:t>
            </a:r>
            <a:r>
              <a:rPr kumimoji="0" lang="en-US" sz="1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US" sz="1700" b="0" i="0" u="none" strike="noStrike" kern="1200" cap="none" spc="0" normalizeH="0" noProof="0" dirty="0" err="1" smtClean="0">
                <a:ln>
                  <a:noFill/>
                </a:ln>
                <a:solidFill>
                  <a:schemeClr val="bg2">
                    <a:lumMod val="50000"/>
                  </a:schemeClr>
                </a:solidFill>
                <a:effectLst/>
                <a:uLnTx/>
                <a:uFillTx/>
                <a:latin typeface="+mn-lt"/>
                <a:ea typeface="+mn-ea"/>
                <a:cs typeface="+mn-cs"/>
              </a:rPr>
              <a:t>ond</a:t>
            </a:r>
            <a:r>
              <a:rPr kumimoji="0" lang="en-US" sz="1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US" sz="1700" b="0" i="0" u="none" strike="noStrike" kern="1200" cap="none" spc="0" normalizeH="0" noProof="0" dirty="0" err="1" smtClean="0">
                <a:ln>
                  <a:noFill/>
                </a:ln>
                <a:solidFill>
                  <a:schemeClr val="bg2">
                    <a:lumMod val="50000"/>
                  </a:schemeClr>
                </a:solidFill>
                <a:effectLst/>
                <a:uLnTx/>
                <a:uFillTx/>
                <a:latin typeface="+mn-lt"/>
                <a:ea typeface="+mn-ea"/>
                <a:cs typeface="+mn-cs"/>
              </a:rPr>
              <a:t>nid</a:t>
            </a:r>
            <a:r>
              <a:rPr kumimoji="0" lang="en-US" sz="1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US" sz="1700" b="0" i="0" u="none" strike="noStrike" kern="1200" cap="none" spc="0" normalizeH="0" noProof="0" dirty="0" err="1" smtClean="0">
                <a:ln>
                  <a:noFill/>
                </a:ln>
                <a:solidFill>
                  <a:schemeClr val="bg2">
                    <a:lumMod val="50000"/>
                  </a:schemeClr>
                </a:solidFill>
                <a:effectLst/>
                <a:uLnTx/>
                <a:uFillTx/>
                <a:latin typeface="+mn-lt"/>
                <a:ea typeface="+mn-ea"/>
                <a:cs typeface="+mn-cs"/>
              </a:rPr>
              <a:t>ydynt</a:t>
            </a:r>
            <a:r>
              <a:rPr kumimoji="0" lang="en-US" sz="1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US" sz="1700" b="0" i="0" u="none" strike="noStrike" kern="1200" cap="none" spc="0" normalizeH="0" noProof="0" dirty="0" err="1" smtClean="0">
                <a:ln>
                  <a:noFill/>
                </a:ln>
                <a:solidFill>
                  <a:schemeClr val="bg2">
                    <a:lumMod val="50000"/>
                  </a:schemeClr>
                </a:solidFill>
                <a:effectLst/>
                <a:uLnTx/>
                <a:uFillTx/>
                <a:latin typeface="+mn-lt"/>
                <a:ea typeface="+mn-ea"/>
                <a:cs typeface="+mn-cs"/>
              </a:rPr>
              <a:t>yn</a:t>
            </a:r>
            <a:r>
              <a:rPr kumimoji="0" lang="en-US" sz="1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US" sz="1700" b="0" i="0" u="none" strike="noStrike" kern="1200" cap="none" spc="0" normalizeH="0" noProof="0" dirty="0" err="1" smtClean="0">
                <a:ln>
                  <a:noFill/>
                </a:ln>
                <a:solidFill>
                  <a:schemeClr val="bg2">
                    <a:lumMod val="50000"/>
                  </a:schemeClr>
                </a:solidFill>
                <a:effectLst/>
                <a:uLnTx/>
                <a:uFillTx/>
                <a:latin typeface="+mn-lt"/>
                <a:ea typeface="+mn-ea"/>
                <a:cs typeface="+mn-cs"/>
              </a:rPr>
              <a:t>ymwneud</a:t>
            </a:r>
            <a:r>
              <a:rPr kumimoji="0" lang="en-US" sz="1700" b="0" i="0" u="none" strike="noStrike" kern="1200" cap="none" spc="0" normalizeH="0" noProof="0" dirty="0" smtClean="0">
                <a:ln>
                  <a:noFill/>
                </a:ln>
                <a:solidFill>
                  <a:schemeClr val="bg2">
                    <a:lumMod val="50000"/>
                  </a:schemeClr>
                </a:solidFill>
                <a:effectLst/>
                <a:uLnTx/>
                <a:uFillTx/>
                <a:latin typeface="+mn-lt"/>
                <a:ea typeface="+mn-ea"/>
                <a:cs typeface="+mn-cs"/>
              </a:rPr>
              <a:t> a </a:t>
            </a:r>
            <a:r>
              <a:rPr kumimoji="0" lang="en-US" sz="1700" b="0" i="0" u="none" strike="noStrike" kern="1200" cap="none" spc="0" normalizeH="0" noProof="0" dirty="0" err="1" smtClean="0">
                <a:ln>
                  <a:noFill/>
                </a:ln>
                <a:solidFill>
                  <a:schemeClr val="bg2">
                    <a:lumMod val="50000"/>
                  </a:schemeClr>
                </a:solidFill>
                <a:effectLst/>
                <a:uLnTx/>
                <a:uFillTx/>
                <a:latin typeface="+mn-lt"/>
                <a:ea typeface="+mn-ea"/>
                <a:cs typeface="+mn-cs"/>
              </a:rPr>
              <a:t>dysgu</a:t>
            </a:r>
            <a:r>
              <a:rPr kumimoji="0" lang="en-US" sz="1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US" sz="1700" b="0" i="0" u="none" strike="noStrike" kern="1200" cap="none" spc="0" normalizeH="0" noProof="0" dirty="0" err="1" smtClean="0">
                <a:ln>
                  <a:noFill/>
                </a:ln>
                <a:solidFill>
                  <a:schemeClr val="bg2">
                    <a:lumMod val="50000"/>
                  </a:schemeClr>
                </a:solidFill>
                <a:effectLst/>
                <a:uLnTx/>
                <a:uFillTx/>
                <a:latin typeface="+mn-lt"/>
                <a:ea typeface="+mn-ea"/>
                <a:cs typeface="+mn-cs"/>
              </a:rPr>
              <a:t>mewn</a:t>
            </a:r>
            <a:r>
              <a:rPr kumimoji="0" lang="en-US" sz="1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US" sz="1700" b="0" i="0" u="none" strike="noStrike" kern="1200" cap="none" spc="0" normalizeH="0" noProof="0" dirty="0" err="1" smtClean="0">
                <a:ln>
                  <a:noFill/>
                </a:ln>
                <a:solidFill>
                  <a:schemeClr val="bg2">
                    <a:lumMod val="50000"/>
                  </a:schemeClr>
                </a:solidFill>
                <a:effectLst/>
                <a:uLnTx/>
                <a:uFillTx/>
                <a:latin typeface="+mn-lt"/>
                <a:ea typeface="+mn-ea"/>
                <a:cs typeface="+mn-cs"/>
              </a:rPr>
              <a:t>gwirionedd</a:t>
            </a:r>
            <a:r>
              <a:rPr kumimoji="0" lang="en-US" sz="1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endParaRPr kumimoji="0" lang="en-US" sz="1700" b="0" i="0" u="none" strike="noStrike" kern="1200" cap="none" spc="0" normalizeH="0" baseline="0" noProof="0" dirty="0">
              <a:ln>
                <a:noFill/>
              </a:ln>
              <a:solidFill>
                <a:schemeClr val="bg2">
                  <a:lumMod val="50000"/>
                </a:schemeClr>
              </a:solidFill>
              <a:effectLst/>
              <a:uLnTx/>
              <a:uFillTx/>
              <a:latin typeface="+mn-lt"/>
              <a:ea typeface="+mn-ea"/>
              <a:cs typeface="+mn-cs"/>
            </a:endParaRPr>
          </a:p>
        </p:txBody>
      </p:sp>
    </p:spTree>
    <p:extLst>
      <p:ext uri="{BB962C8B-B14F-4D97-AF65-F5344CB8AC3E}">
        <p14:creationId xmlns:p14="http://schemas.microsoft.com/office/powerpoint/2010/main" val="2474115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wipe(down)">
                                      <p:cBhvr>
                                        <p:cTn id="7" dur="580">
                                          <p:stCondLst>
                                            <p:cond delay="0"/>
                                          </p:stCondLst>
                                        </p:cTn>
                                        <p:tgtEl>
                                          <p:spTgt spid="3">
                                            <p:txEl>
                                              <p:pRg st="6" end="6"/>
                                            </p:txEl>
                                          </p:spTgt>
                                        </p:tgtEl>
                                      </p:cBhvr>
                                    </p:animEffect>
                                    <p:anim calcmode="lin" valueType="num">
                                      <p:cBhvr>
                                        <p:cTn id="8"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6" end="6"/>
                                            </p:txEl>
                                          </p:spTgt>
                                        </p:tgtEl>
                                      </p:cBhvr>
                                      <p:to x="100000" y="60000"/>
                                    </p:animScale>
                                    <p:animScale>
                                      <p:cBhvr>
                                        <p:cTn id="14" dur="166" decel="50000">
                                          <p:stCondLst>
                                            <p:cond delay="676"/>
                                          </p:stCondLst>
                                        </p:cTn>
                                        <p:tgtEl>
                                          <p:spTgt spid="3">
                                            <p:txEl>
                                              <p:pRg st="6" end="6"/>
                                            </p:txEl>
                                          </p:spTgt>
                                        </p:tgtEl>
                                      </p:cBhvr>
                                      <p:to x="100000" y="100000"/>
                                    </p:animScale>
                                    <p:animScale>
                                      <p:cBhvr>
                                        <p:cTn id="15" dur="26">
                                          <p:stCondLst>
                                            <p:cond delay="1312"/>
                                          </p:stCondLst>
                                        </p:cTn>
                                        <p:tgtEl>
                                          <p:spTgt spid="3">
                                            <p:txEl>
                                              <p:pRg st="6" end="6"/>
                                            </p:txEl>
                                          </p:spTgt>
                                        </p:tgtEl>
                                      </p:cBhvr>
                                      <p:to x="100000" y="80000"/>
                                    </p:animScale>
                                    <p:animScale>
                                      <p:cBhvr>
                                        <p:cTn id="16" dur="166" decel="50000">
                                          <p:stCondLst>
                                            <p:cond delay="1338"/>
                                          </p:stCondLst>
                                        </p:cTn>
                                        <p:tgtEl>
                                          <p:spTgt spid="3">
                                            <p:txEl>
                                              <p:pRg st="6" end="6"/>
                                            </p:txEl>
                                          </p:spTgt>
                                        </p:tgtEl>
                                      </p:cBhvr>
                                      <p:to x="100000" y="100000"/>
                                    </p:animScale>
                                    <p:animScale>
                                      <p:cBhvr>
                                        <p:cTn id="17" dur="26">
                                          <p:stCondLst>
                                            <p:cond delay="1642"/>
                                          </p:stCondLst>
                                        </p:cTn>
                                        <p:tgtEl>
                                          <p:spTgt spid="3">
                                            <p:txEl>
                                              <p:pRg st="6" end="6"/>
                                            </p:txEl>
                                          </p:spTgt>
                                        </p:tgtEl>
                                      </p:cBhvr>
                                      <p:to x="100000" y="90000"/>
                                    </p:animScale>
                                    <p:animScale>
                                      <p:cBhvr>
                                        <p:cTn id="18" dur="166" decel="50000">
                                          <p:stCondLst>
                                            <p:cond delay="1668"/>
                                          </p:stCondLst>
                                        </p:cTn>
                                        <p:tgtEl>
                                          <p:spTgt spid="3">
                                            <p:txEl>
                                              <p:pRg st="6" end="6"/>
                                            </p:txEl>
                                          </p:spTgt>
                                        </p:tgtEl>
                                      </p:cBhvr>
                                      <p:to x="100000" y="100000"/>
                                    </p:animScale>
                                    <p:animScale>
                                      <p:cBhvr>
                                        <p:cTn id="19" dur="26">
                                          <p:stCondLst>
                                            <p:cond delay="1808"/>
                                          </p:stCondLst>
                                        </p:cTn>
                                        <p:tgtEl>
                                          <p:spTgt spid="3">
                                            <p:txEl>
                                              <p:pRg st="6" end="6"/>
                                            </p:txEl>
                                          </p:spTgt>
                                        </p:tgtEl>
                                      </p:cBhvr>
                                      <p:to x="100000" y="95000"/>
                                    </p:animScale>
                                    <p:animScale>
                                      <p:cBhvr>
                                        <p:cTn id="20" dur="166" decel="50000">
                                          <p:stCondLst>
                                            <p:cond delay="1834"/>
                                          </p:stCondLst>
                                        </p:cTn>
                                        <p:tgtEl>
                                          <p:spTgt spid="3">
                                            <p:txEl>
                                              <p:pRg st="6" end="6"/>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5">
                                            <p:txEl>
                                              <p:pRg st="6" end="6"/>
                                            </p:txEl>
                                          </p:spTgt>
                                        </p:tgtEl>
                                        <p:attrNameLst>
                                          <p:attrName>style.visibility</p:attrName>
                                        </p:attrNameLst>
                                      </p:cBhvr>
                                      <p:to>
                                        <p:strVal val="visible"/>
                                      </p:to>
                                    </p:set>
                                    <p:animEffect transition="in" filter="wipe(down)">
                                      <p:cBhvr>
                                        <p:cTn id="25" dur="580">
                                          <p:stCondLst>
                                            <p:cond delay="0"/>
                                          </p:stCondLst>
                                        </p:cTn>
                                        <p:tgtEl>
                                          <p:spTgt spid="5">
                                            <p:txEl>
                                              <p:pRg st="6" end="6"/>
                                            </p:txEl>
                                          </p:spTgt>
                                        </p:tgtEl>
                                      </p:cBhvr>
                                    </p:animEffect>
                                    <p:anim calcmode="lin" valueType="num">
                                      <p:cBhvr>
                                        <p:cTn id="26" dur="1822" tmFilter="0,0; 0.14,0.36; 0.43,0.73; 0.71,0.91; 1.0,1.0">
                                          <p:stCondLst>
                                            <p:cond delay="0"/>
                                          </p:stCondLst>
                                        </p:cTn>
                                        <p:tgtEl>
                                          <p:spTgt spid="5">
                                            <p:txEl>
                                              <p:pRg st="6" end="6"/>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xEl>
                                              <p:pRg st="6" end="6"/>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xEl>
                                              <p:pRg st="6" end="6"/>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xEl>
                                              <p:pRg st="6" end="6"/>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xEl>
                                              <p:pRg st="6" end="6"/>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xEl>
                                              <p:pRg st="6" end="6"/>
                                            </p:txEl>
                                          </p:spTgt>
                                        </p:tgtEl>
                                      </p:cBhvr>
                                      <p:to x="100000" y="60000"/>
                                    </p:animScale>
                                    <p:animScale>
                                      <p:cBhvr>
                                        <p:cTn id="32" dur="166" decel="50000">
                                          <p:stCondLst>
                                            <p:cond delay="676"/>
                                          </p:stCondLst>
                                        </p:cTn>
                                        <p:tgtEl>
                                          <p:spTgt spid="5">
                                            <p:txEl>
                                              <p:pRg st="6" end="6"/>
                                            </p:txEl>
                                          </p:spTgt>
                                        </p:tgtEl>
                                      </p:cBhvr>
                                      <p:to x="100000" y="100000"/>
                                    </p:animScale>
                                    <p:animScale>
                                      <p:cBhvr>
                                        <p:cTn id="33" dur="26">
                                          <p:stCondLst>
                                            <p:cond delay="1312"/>
                                          </p:stCondLst>
                                        </p:cTn>
                                        <p:tgtEl>
                                          <p:spTgt spid="5">
                                            <p:txEl>
                                              <p:pRg st="6" end="6"/>
                                            </p:txEl>
                                          </p:spTgt>
                                        </p:tgtEl>
                                      </p:cBhvr>
                                      <p:to x="100000" y="80000"/>
                                    </p:animScale>
                                    <p:animScale>
                                      <p:cBhvr>
                                        <p:cTn id="34" dur="166" decel="50000">
                                          <p:stCondLst>
                                            <p:cond delay="1338"/>
                                          </p:stCondLst>
                                        </p:cTn>
                                        <p:tgtEl>
                                          <p:spTgt spid="5">
                                            <p:txEl>
                                              <p:pRg st="6" end="6"/>
                                            </p:txEl>
                                          </p:spTgt>
                                        </p:tgtEl>
                                      </p:cBhvr>
                                      <p:to x="100000" y="100000"/>
                                    </p:animScale>
                                    <p:animScale>
                                      <p:cBhvr>
                                        <p:cTn id="35" dur="26">
                                          <p:stCondLst>
                                            <p:cond delay="1642"/>
                                          </p:stCondLst>
                                        </p:cTn>
                                        <p:tgtEl>
                                          <p:spTgt spid="5">
                                            <p:txEl>
                                              <p:pRg st="6" end="6"/>
                                            </p:txEl>
                                          </p:spTgt>
                                        </p:tgtEl>
                                      </p:cBhvr>
                                      <p:to x="100000" y="90000"/>
                                    </p:animScale>
                                    <p:animScale>
                                      <p:cBhvr>
                                        <p:cTn id="36" dur="166" decel="50000">
                                          <p:stCondLst>
                                            <p:cond delay="1668"/>
                                          </p:stCondLst>
                                        </p:cTn>
                                        <p:tgtEl>
                                          <p:spTgt spid="5">
                                            <p:txEl>
                                              <p:pRg st="6" end="6"/>
                                            </p:txEl>
                                          </p:spTgt>
                                        </p:tgtEl>
                                      </p:cBhvr>
                                      <p:to x="100000" y="100000"/>
                                    </p:animScale>
                                    <p:animScale>
                                      <p:cBhvr>
                                        <p:cTn id="37" dur="26">
                                          <p:stCondLst>
                                            <p:cond delay="1808"/>
                                          </p:stCondLst>
                                        </p:cTn>
                                        <p:tgtEl>
                                          <p:spTgt spid="5">
                                            <p:txEl>
                                              <p:pRg st="6" end="6"/>
                                            </p:txEl>
                                          </p:spTgt>
                                        </p:tgtEl>
                                      </p:cBhvr>
                                      <p:to x="100000" y="95000"/>
                                    </p:animScale>
                                    <p:animScale>
                                      <p:cBhvr>
                                        <p:cTn id="38" dur="166" decel="50000">
                                          <p:stCondLst>
                                            <p:cond delay="1834"/>
                                          </p:stCondLst>
                                        </p:cTn>
                                        <p:tgtEl>
                                          <p:spTgt spid="5">
                                            <p:txEl>
                                              <p:pRg st="6" end="6"/>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idx="1"/>
          </p:nvPr>
        </p:nvSpPr>
        <p:spPr>
          <a:xfrm>
            <a:off x="762000" y="1295400"/>
            <a:ext cx="8064251" cy="5144616"/>
          </a:xfrm>
        </p:spPr>
        <p:txBody>
          <a:bodyPr>
            <a:normAutofit fontScale="77500" lnSpcReduction="20000"/>
          </a:bodyPr>
          <a:lstStyle/>
          <a:p>
            <a:pPr marL="514350" indent="-514350">
              <a:buFont typeface="+mj-lt"/>
              <a:buAutoNum type="alphaUcPeriod"/>
            </a:pPr>
            <a:r>
              <a:rPr lang="en-GB" dirty="0">
                <a:solidFill>
                  <a:srgbClr val="00B050"/>
                </a:solidFill>
              </a:rPr>
              <a:t>A </a:t>
            </a:r>
            <a:r>
              <a:rPr lang="en-GB" dirty="0" smtClean="0">
                <a:solidFill>
                  <a:srgbClr val="00B050"/>
                </a:solidFill>
              </a:rPr>
              <a:t>one-to-one </a:t>
            </a:r>
            <a:r>
              <a:rPr lang="en-GB" dirty="0">
                <a:solidFill>
                  <a:srgbClr val="00B050"/>
                </a:solidFill>
              </a:rPr>
              <a:t>numeracy intervention </a:t>
            </a:r>
            <a:r>
              <a:rPr lang="en-GB" dirty="0" smtClean="0">
                <a:solidFill>
                  <a:srgbClr val="00B050"/>
                </a:solidFill>
              </a:rPr>
              <a:t>(two </a:t>
            </a:r>
            <a:r>
              <a:rPr lang="en-GB" dirty="0">
                <a:solidFill>
                  <a:srgbClr val="00B050"/>
                </a:solidFill>
              </a:rPr>
              <a:t>15-minute sessions per week, delivered by teaching </a:t>
            </a:r>
            <a:r>
              <a:rPr lang="en-GB" dirty="0" smtClean="0">
                <a:solidFill>
                  <a:srgbClr val="00B050"/>
                </a:solidFill>
              </a:rPr>
              <a:t>assistants</a:t>
            </a:r>
            <a:r>
              <a:rPr lang="en-GB" dirty="0">
                <a:solidFill>
                  <a:srgbClr val="00B050"/>
                </a:solidFill>
              </a:rPr>
              <a:t>) for  Year 2-6 pupils who </a:t>
            </a:r>
            <a:r>
              <a:rPr lang="en-GB" dirty="0" smtClean="0">
                <a:solidFill>
                  <a:srgbClr val="00B050"/>
                </a:solidFill>
              </a:rPr>
              <a:t>are struggling </a:t>
            </a:r>
            <a:r>
              <a:rPr lang="en-GB" dirty="0">
                <a:solidFill>
                  <a:srgbClr val="00B050"/>
                </a:solidFill>
              </a:rPr>
              <a:t>with </a:t>
            </a:r>
            <a:r>
              <a:rPr lang="en-GB" dirty="0" smtClean="0">
                <a:solidFill>
                  <a:srgbClr val="00B050"/>
                </a:solidFill>
              </a:rPr>
              <a:t>numeracy (outcome: maths)</a:t>
            </a:r>
          </a:p>
          <a:p>
            <a:pPr marL="514350" indent="-514350">
              <a:buFont typeface="+mj-lt"/>
              <a:buAutoNum type="alphaUcPeriod"/>
            </a:pPr>
            <a:r>
              <a:rPr lang="en-GB" dirty="0" smtClean="0">
                <a:solidFill>
                  <a:schemeClr val="accent2"/>
                </a:solidFill>
              </a:rPr>
              <a:t>Nine weekly one-hour </a:t>
            </a:r>
            <a:r>
              <a:rPr lang="en-GB" dirty="0">
                <a:solidFill>
                  <a:schemeClr val="accent2"/>
                </a:solidFill>
              </a:rPr>
              <a:t>sessions where </a:t>
            </a:r>
            <a:r>
              <a:rPr lang="en-GB" dirty="0" smtClean="0">
                <a:solidFill>
                  <a:schemeClr val="accent2"/>
                </a:solidFill>
              </a:rPr>
              <a:t>Y7 pupils below L4 read </a:t>
            </a:r>
            <a:r>
              <a:rPr lang="en-GB" dirty="0">
                <a:solidFill>
                  <a:schemeClr val="accent2"/>
                </a:solidFill>
              </a:rPr>
              <a:t>and </a:t>
            </a:r>
            <a:r>
              <a:rPr lang="en-GB" dirty="0" smtClean="0">
                <a:solidFill>
                  <a:schemeClr val="accent2"/>
                </a:solidFill>
              </a:rPr>
              <a:t>discuss </a:t>
            </a:r>
            <a:r>
              <a:rPr lang="en-GB" dirty="0">
                <a:solidFill>
                  <a:schemeClr val="accent2"/>
                </a:solidFill>
              </a:rPr>
              <a:t>an age-appropriate </a:t>
            </a:r>
            <a:r>
              <a:rPr lang="en-GB" dirty="0" smtClean="0">
                <a:solidFill>
                  <a:schemeClr val="accent2"/>
                </a:solidFill>
              </a:rPr>
              <a:t>book, with </a:t>
            </a:r>
            <a:r>
              <a:rPr lang="en-GB" dirty="0">
                <a:solidFill>
                  <a:schemeClr val="accent2"/>
                </a:solidFill>
              </a:rPr>
              <a:t>tools and resources to encourage reading for </a:t>
            </a:r>
            <a:r>
              <a:rPr lang="en-GB" dirty="0" smtClean="0">
                <a:solidFill>
                  <a:schemeClr val="accent2"/>
                </a:solidFill>
              </a:rPr>
              <a:t>pleasure (</a:t>
            </a:r>
            <a:r>
              <a:rPr lang="en-GB" dirty="0">
                <a:solidFill>
                  <a:schemeClr val="accent2"/>
                </a:solidFill>
              </a:rPr>
              <a:t>outcome: </a:t>
            </a:r>
            <a:r>
              <a:rPr lang="en-GB" dirty="0" smtClean="0">
                <a:solidFill>
                  <a:schemeClr val="accent2"/>
                </a:solidFill>
              </a:rPr>
              <a:t>reading)</a:t>
            </a:r>
          </a:p>
          <a:p>
            <a:pPr marL="514350" indent="-514350">
              <a:buFont typeface="+mj-lt"/>
              <a:buAutoNum type="alphaUcPeriod"/>
            </a:pPr>
            <a:r>
              <a:rPr lang="en-GB" dirty="0" smtClean="0"/>
              <a:t>A </a:t>
            </a:r>
            <a:r>
              <a:rPr lang="en-GB" dirty="0"/>
              <a:t>four-week </a:t>
            </a:r>
            <a:r>
              <a:rPr lang="en-GB" dirty="0" smtClean="0"/>
              <a:t>summer school programme (between Y6 &amp; 7) for pupils </a:t>
            </a:r>
            <a:r>
              <a:rPr lang="en-GB" dirty="0"/>
              <a:t>who had been predicted to achieve </a:t>
            </a:r>
            <a:r>
              <a:rPr lang="en-GB" dirty="0" smtClean="0"/>
              <a:t>KS2 below </a:t>
            </a:r>
            <a:r>
              <a:rPr lang="en-GB" dirty="0"/>
              <a:t>Level 4b in </a:t>
            </a:r>
            <a:r>
              <a:rPr lang="en-GB" dirty="0" smtClean="0"/>
              <a:t>English, focussed on poetry and writing </a:t>
            </a:r>
            <a:r>
              <a:rPr lang="en-GB" dirty="0"/>
              <a:t>(outcome: </a:t>
            </a:r>
            <a:r>
              <a:rPr lang="en-GB" dirty="0" smtClean="0"/>
              <a:t>writing). </a:t>
            </a:r>
          </a:p>
          <a:p>
            <a:pPr marL="514350" indent="-514350">
              <a:buFont typeface="+mj-lt"/>
              <a:buAutoNum type="alphaUcPeriod"/>
            </a:pPr>
            <a:r>
              <a:rPr lang="en-GB" dirty="0" smtClean="0">
                <a:solidFill>
                  <a:srgbClr val="0070C0"/>
                </a:solidFill>
              </a:rPr>
              <a:t>Y6 &amp; 7 teachers trained to deliver a </a:t>
            </a:r>
            <a:r>
              <a:rPr lang="en-GB" dirty="0">
                <a:solidFill>
                  <a:srgbClr val="0070C0"/>
                </a:solidFill>
              </a:rPr>
              <a:t>programme to help </a:t>
            </a:r>
            <a:r>
              <a:rPr lang="en-GB" dirty="0" smtClean="0">
                <a:solidFill>
                  <a:srgbClr val="0070C0"/>
                </a:solidFill>
              </a:rPr>
              <a:t>low attaining pupils </a:t>
            </a:r>
            <a:r>
              <a:rPr lang="en-GB" dirty="0">
                <a:solidFill>
                  <a:srgbClr val="0070C0"/>
                </a:solidFill>
              </a:rPr>
              <a:t>plan, monitor and evaluate their </a:t>
            </a:r>
            <a:r>
              <a:rPr lang="en-GB" dirty="0" smtClean="0">
                <a:solidFill>
                  <a:srgbClr val="0070C0"/>
                </a:solidFill>
              </a:rPr>
              <a:t>writing using memorable experiences, </a:t>
            </a:r>
            <a:r>
              <a:rPr lang="en-GB" dirty="0" err="1" smtClean="0">
                <a:solidFill>
                  <a:srgbClr val="0070C0"/>
                </a:solidFill>
              </a:rPr>
              <a:t>eg</a:t>
            </a:r>
            <a:r>
              <a:rPr lang="en-GB" dirty="0" smtClean="0">
                <a:solidFill>
                  <a:srgbClr val="0070C0"/>
                </a:solidFill>
              </a:rPr>
              <a:t> trips and visitors </a:t>
            </a:r>
            <a:r>
              <a:rPr lang="en-GB" dirty="0">
                <a:solidFill>
                  <a:srgbClr val="0070C0"/>
                </a:solidFill>
              </a:rPr>
              <a:t>(outcome: writing</a:t>
            </a:r>
            <a:r>
              <a:rPr lang="en-GB" dirty="0" smtClean="0">
                <a:solidFill>
                  <a:srgbClr val="0070C0"/>
                </a:solidFill>
              </a:rPr>
              <a:t>).</a:t>
            </a:r>
          </a:p>
          <a:p>
            <a:pPr marL="0" indent="0">
              <a:buNone/>
            </a:pPr>
            <a:endParaRPr lang="en-GB" dirty="0" smtClean="0"/>
          </a:p>
          <a:p>
            <a:pPr marL="0" indent="0">
              <a:buNone/>
            </a:pPr>
            <a:r>
              <a:rPr lang="en-GB" dirty="0" smtClean="0"/>
              <a:t>						        (Coe, 2014)</a:t>
            </a:r>
          </a:p>
          <a:p>
            <a:pPr marL="514350" indent="-514350">
              <a:buFont typeface="+mj-lt"/>
              <a:buAutoNum type="alphaUcPeriod"/>
            </a:pPr>
            <a:endParaRPr lang="en-GB" dirty="0"/>
          </a:p>
        </p:txBody>
      </p:sp>
      <p:sp>
        <p:nvSpPr>
          <p:cNvPr id="5" name="Slide Number Placeholder 4"/>
          <p:cNvSpPr>
            <a:spLocks noGrp="1"/>
          </p:cNvSpPr>
          <p:nvPr>
            <p:ph type="sldNum" sz="quarter" idx="12"/>
          </p:nvPr>
        </p:nvSpPr>
        <p:spPr/>
        <p:txBody>
          <a:bodyPr/>
          <a:lstStyle/>
          <a:p>
            <a:pPr>
              <a:defRPr/>
            </a:pPr>
            <a:fld id="{B9330AE0-9927-4D9C-AEE3-F952C8D787BF}" type="slidenum">
              <a:rPr lang="en-US" smtClean="0"/>
              <a:pPr>
                <a:defRPr/>
              </a:pPr>
              <a:t>45</a:t>
            </a:fld>
            <a:endParaRPr lang="en-US"/>
          </a:p>
        </p:txBody>
      </p:sp>
      <p:sp>
        <p:nvSpPr>
          <p:cNvPr id="8" name="Rectangle 7"/>
          <p:cNvSpPr/>
          <p:nvPr/>
        </p:nvSpPr>
        <p:spPr>
          <a:xfrm>
            <a:off x="609600" y="304800"/>
            <a:ext cx="8153400" cy="954107"/>
          </a:xfrm>
          <a:prstGeom prst="rect">
            <a:avLst/>
          </a:prstGeom>
        </p:spPr>
        <p:txBody>
          <a:bodyPr wrap="square">
            <a:spAutoFit/>
          </a:bodyPr>
          <a:lstStyle/>
          <a:p>
            <a:r>
              <a:rPr lang="en-GB" sz="2800" dirty="0" err="1" smtClean="0">
                <a:solidFill>
                  <a:schemeClr val="bg2">
                    <a:lumMod val="50000"/>
                  </a:schemeClr>
                </a:solidFill>
                <a:latin typeface="+mn-lt"/>
              </a:rPr>
              <a:t>Rhowch</a:t>
            </a:r>
            <a:r>
              <a:rPr lang="en-GB" sz="2800" dirty="0" smtClean="0">
                <a:solidFill>
                  <a:schemeClr val="bg2">
                    <a:lumMod val="50000"/>
                  </a:schemeClr>
                </a:solidFill>
                <a:latin typeface="+mn-lt"/>
              </a:rPr>
              <a:t> </a:t>
            </a:r>
            <a:r>
              <a:rPr lang="en-GB" sz="2800" dirty="0" err="1" smtClean="0">
                <a:solidFill>
                  <a:schemeClr val="bg2">
                    <a:lumMod val="50000"/>
                  </a:schemeClr>
                </a:solidFill>
                <a:latin typeface="+mn-lt"/>
              </a:rPr>
              <a:t>rhain</a:t>
            </a:r>
            <a:r>
              <a:rPr lang="en-GB" sz="2800" dirty="0" smtClean="0">
                <a:solidFill>
                  <a:schemeClr val="bg2">
                    <a:lumMod val="50000"/>
                  </a:schemeClr>
                </a:solidFill>
                <a:latin typeface="+mn-lt"/>
              </a:rPr>
              <a:t> </a:t>
            </a:r>
            <a:r>
              <a:rPr lang="en-GB" sz="2800" dirty="0" err="1" smtClean="0">
                <a:solidFill>
                  <a:schemeClr val="bg2">
                    <a:lumMod val="50000"/>
                  </a:schemeClr>
                </a:solidFill>
                <a:latin typeface="+mn-lt"/>
              </a:rPr>
              <a:t>yn</a:t>
            </a:r>
            <a:r>
              <a:rPr lang="en-GB" sz="2800" dirty="0" smtClean="0">
                <a:solidFill>
                  <a:schemeClr val="bg2">
                    <a:lumMod val="50000"/>
                  </a:schemeClr>
                </a:solidFill>
                <a:latin typeface="+mn-lt"/>
              </a:rPr>
              <a:t> </a:t>
            </a:r>
            <a:r>
              <a:rPr lang="en-GB" sz="2800" dirty="0" err="1" smtClean="0">
                <a:solidFill>
                  <a:schemeClr val="bg2">
                    <a:lumMod val="50000"/>
                  </a:schemeClr>
                </a:solidFill>
                <a:latin typeface="+mn-lt"/>
              </a:rPr>
              <a:t>nhrefn</a:t>
            </a:r>
            <a:r>
              <a:rPr lang="en-GB" sz="2800" dirty="0" smtClean="0">
                <a:solidFill>
                  <a:schemeClr val="bg2">
                    <a:lumMod val="50000"/>
                  </a:schemeClr>
                </a:solidFill>
                <a:latin typeface="+mn-lt"/>
              </a:rPr>
              <a:t> </a:t>
            </a:r>
            <a:r>
              <a:rPr lang="en-GB" sz="2800" dirty="0" err="1" smtClean="0">
                <a:solidFill>
                  <a:schemeClr val="bg2">
                    <a:lumMod val="50000"/>
                  </a:schemeClr>
                </a:solidFill>
                <a:latin typeface="+mn-lt"/>
              </a:rPr>
              <a:t>eu</a:t>
            </a:r>
            <a:r>
              <a:rPr lang="en-GB" sz="2800" dirty="0" smtClean="0">
                <a:solidFill>
                  <a:schemeClr val="bg2">
                    <a:lumMod val="50000"/>
                  </a:schemeClr>
                </a:solidFill>
                <a:latin typeface="+mn-lt"/>
              </a:rPr>
              <a:t> </a:t>
            </a:r>
            <a:r>
              <a:rPr lang="en-GB" sz="2800" dirty="0" err="1" smtClean="0">
                <a:solidFill>
                  <a:schemeClr val="bg2">
                    <a:lumMod val="50000"/>
                  </a:schemeClr>
                </a:solidFill>
                <a:latin typeface="+mn-lt"/>
              </a:rPr>
              <a:t>heffeithiolrwydd</a:t>
            </a:r>
            <a:r>
              <a:rPr lang="en-GB" sz="2800" dirty="0" smtClean="0">
                <a:solidFill>
                  <a:schemeClr val="bg2">
                    <a:lumMod val="50000"/>
                  </a:schemeClr>
                </a:solidFill>
                <a:latin typeface="+mn-lt"/>
              </a:rPr>
              <a:t>:</a:t>
            </a:r>
          </a:p>
          <a:p>
            <a:r>
              <a:rPr lang="en-GB" sz="2800" dirty="0" smtClean="0">
                <a:latin typeface="+mn-lt"/>
              </a:rPr>
              <a:t>Put </a:t>
            </a:r>
            <a:r>
              <a:rPr lang="en-GB" sz="2800" dirty="0">
                <a:latin typeface="+mn-lt"/>
              </a:rPr>
              <a:t>these in order of effectiveness:</a:t>
            </a:r>
          </a:p>
        </p:txBody>
      </p:sp>
    </p:spTree>
    <p:extLst>
      <p:ext uri="{BB962C8B-B14F-4D97-AF65-F5344CB8AC3E}">
        <p14:creationId xmlns:p14="http://schemas.microsoft.com/office/powerpoint/2010/main" val="172902801"/>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idx="1"/>
          </p:nvPr>
        </p:nvSpPr>
        <p:spPr>
          <a:xfrm>
            <a:off x="609600" y="2057400"/>
            <a:ext cx="8064251" cy="4800600"/>
          </a:xfrm>
        </p:spPr>
        <p:txBody>
          <a:bodyPr>
            <a:normAutofit fontScale="70000" lnSpcReduction="20000"/>
          </a:bodyPr>
          <a:lstStyle/>
          <a:p>
            <a:pPr marL="514350" indent="-514350">
              <a:buNone/>
            </a:pPr>
            <a:r>
              <a:rPr lang="en-GB" dirty="0" smtClean="0"/>
              <a:t>D.     </a:t>
            </a:r>
            <a:r>
              <a:rPr lang="en-GB" dirty="0" smtClean="0">
                <a:solidFill>
                  <a:schemeClr val="accent1">
                    <a:lumMod val="75000"/>
                  </a:schemeClr>
                </a:solidFill>
              </a:rPr>
              <a:t>Y6 &amp; 7 teachers trained to deliver a programme to help low attaining pupils plan, monitor and evaluate their writing using memorable experiences, </a:t>
            </a:r>
            <a:r>
              <a:rPr lang="en-GB" dirty="0" err="1" smtClean="0">
                <a:solidFill>
                  <a:schemeClr val="accent1">
                    <a:lumMod val="75000"/>
                  </a:schemeClr>
                </a:solidFill>
              </a:rPr>
              <a:t>eg</a:t>
            </a:r>
            <a:r>
              <a:rPr lang="en-GB" dirty="0" smtClean="0">
                <a:solidFill>
                  <a:schemeClr val="accent1">
                    <a:lumMod val="75000"/>
                  </a:schemeClr>
                </a:solidFill>
              </a:rPr>
              <a:t> trips and visitors (outcome: writing).</a:t>
            </a:r>
          </a:p>
          <a:p>
            <a:pPr marL="514350" indent="-514350">
              <a:buNone/>
            </a:pPr>
            <a:r>
              <a:rPr lang="en-GB" dirty="0" smtClean="0"/>
              <a:t>C </a:t>
            </a:r>
            <a:r>
              <a:rPr lang="en-GB" dirty="0" smtClean="0">
                <a:solidFill>
                  <a:schemeClr val="accent2"/>
                </a:solidFill>
              </a:rPr>
              <a:t>.    A four-week summer school programme (between Y6 &amp; 7) for pupils who had been predicted to achieve KS2 below Level 4b in English, focussed on poetry and writing (outcome: writing). </a:t>
            </a:r>
          </a:p>
          <a:p>
            <a:pPr marL="514350" indent="-514350">
              <a:buFont typeface="+mj-lt"/>
              <a:buAutoNum type="alphaUcPeriod"/>
            </a:pPr>
            <a:r>
              <a:rPr lang="en-GB" dirty="0" smtClean="0"/>
              <a:t>A one-to-one </a:t>
            </a:r>
            <a:r>
              <a:rPr lang="en-GB" dirty="0"/>
              <a:t>numeracy intervention </a:t>
            </a:r>
            <a:r>
              <a:rPr lang="en-GB" dirty="0" smtClean="0"/>
              <a:t>(two </a:t>
            </a:r>
            <a:r>
              <a:rPr lang="en-GB" dirty="0"/>
              <a:t>15-minute sessions per week, delivered by teaching </a:t>
            </a:r>
            <a:r>
              <a:rPr lang="en-GB" dirty="0" smtClean="0"/>
              <a:t>assistants</a:t>
            </a:r>
            <a:r>
              <a:rPr lang="en-GB" dirty="0"/>
              <a:t>) for  Year 2-6 pupils who </a:t>
            </a:r>
            <a:r>
              <a:rPr lang="en-GB" dirty="0" smtClean="0"/>
              <a:t>are struggling </a:t>
            </a:r>
            <a:r>
              <a:rPr lang="en-GB" dirty="0"/>
              <a:t>with </a:t>
            </a:r>
            <a:r>
              <a:rPr lang="en-GB" dirty="0" smtClean="0"/>
              <a:t>numeracy (outcome: maths)</a:t>
            </a:r>
          </a:p>
          <a:p>
            <a:pPr marL="514350" indent="-514350">
              <a:buFont typeface="+mj-lt"/>
              <a:buAutoNum type="alphaUcPeriod"/>
            </a:pPr>
            <a:r>
              <a:rPr lang="en-GB" dirty="0" smtClean="0">
                <a:solidFill>
                  <a:srgbClr val="00B050"/>
                </a:solidFill>
              </a:rPr>
              <a:t>Nine weekly one-hour </a:t>
            </a:r>
            <a:r>
              <a:rPr lang="en-GB" dirty="0">
                <a:solidFill>
                  <a:srgbClr val="00B050"/>
                </a:solidFill>
              </a:rPr>
              <a:t>sessions where </a:t>
            </a:r>
            <a:r>
              <a:rPr lang="en-GB" dirty="0" smtClean="0">
                <a:solidFill>
                  <a:srgbClr val="00B050"/>
                </a:solidFill>
              </a:rPr>
              <a:t>Y7 pupils below L4 read </a:t>
            </a:r>
            <a:r>
              <a:rPr lang="en-GB" dirty="0">
                <a:solidFill>
                  <a:srgbClr val="00B050"/>
                </a:solidFill>
              </a:rPr>
              <a:t>and </a:t>
            </a:r>
            <a:r>
              <a:rPr lang="en-GB" dirty="0" smtClean="0">
                <a:solidFill>
                  <a:srgbClr val="00B050"/>
                </a:solidFill>
              </a:rPr>
              <a:t>discuss </a:t>
            </a:r>
            <a:r>
              <a:rPr lang="en-GB" dirty="0">
                <a:solidFill>
                  <a:srgbClr val="00B050"/>
                </a:solidFill>
              </a:rPr>
              <a:t>an age-appropriate </a:t>
            </a:r>
            <a:r>
              <a:rPr lang="en-GB" dirty="0" smtClean="0">
                <a:solidFill>
                  <a:srgbClr val="00B050"/>
                </a:solidFill>
              </a:rPr>
              <a:t>book, with </a:t>
            </a:r>
            <a:r>
              <a:rPr lang="en-GB" dirty="0">
                <a:solidFill>
                  <a:srgbClr val="00B050"/>
                </a:solidFill>
              </a:rPr>
              <a:t>tools and resources to encourage reading for </a:t>
            </a:r>
            <a:r>
              <a:rPr lang="en-GB" dirty="0" smtClean="0">
                <a:solidFill>
                  <a:srgbClr val="00B050"/>
                </a:solidFill>
              </a:rPr>
              <a:t>pleasure (</a:t>
            </a:r>
            <a:r>
              <a:rPr lang="en-GB" dirty="0">
                <a:solidFill>
                  <a:srgbClr val="00B050"/>
                </a:solidFill>
              </a:rPr>
              <a:t>outcome: </a:t>
            </a:r>
            <a:r>
              <a:rPr lang="en-GB" dirty="0" smtClean="0">
                <a:solidFill>
                  <a:srgbClr val="00B050"/>
                </a:solidFill>
              </a:rPr>
              <a:t>reading)</a:t>
            </a:r>
          </a:p>
          <a:p>
            <a:pPr marL="0" indent="0">
              <a:buNone/>
            </a:pPr>
            <a:r>
              <a:rPr lang="en-GB" dirty="0" smtClean="0"/>
              <a:t>				</a:t>
            </a:r>
          </a:p>
          <a:p>
            <a:pPr marL="0" indent="0">
              <a:buNone/>
            </a:pPr>
            <a:r>
              <a:rPr lang="en-GB" dirty="0" smtClean="0"/>
              <a:t>				</a:t>
            </a:r>
            <a:r>
              <a:rPr lang="en-GB" b="1" dirty="0" smtClean="0">
                <a:solidFill>
                  <a:schemeClr val="accent1">
                    <a:lumMod val="75000"/>
                  </a:schemeClr>
                </a:solidFill>
              </a:rPr>
              <a:t>Pa </a:t>
            </a:r>
            <a:r>
              <a:rPr lang="en-GB" b="1" dirty="0" err="1" smtClean="0">
                <a:solidFill>
                  <a:schemeClr val="accent1">
                    <a:lumMod val="75000"/>
                  </a:schemeClr>
                </a:solidFill>
              </a:rPr>
              <a:t>ymagweddau</a:t>
            </a:r>
            <a:r>
              <a:rPr lang="en-GB" b="1" dirty="0" smtClean="0">
                <a:solidFill>
                  <a:schemeClr val="accent1">
                    <a:lumMod val="75000"/>
                  </a:schemeClr>
                </a:solidFill>
              </a:rPr>
              <a:t> </a:t>
            </a:r>
            <a:r>
              <a:rPr lang="en-GB" b="1" dirty="0" err="1" smtClean="0">
                <a:solidFill>
                  <a:schemeClr val="accent1">
                    <a:lumMod val="75000"/>
                  </a:schemeClr>
                </a:solidFill>
              </a:rPr>
              <a:t>welwch</a:t>
            </a:r>
            <a:r>
              <a:rPr lang="en-GB" b="1" dirty="0" smtClean="0">
                <a:solidFill>
                  <a:schemeClr val="accent1">
                    <a:lumMod val="75000"/>
                  </a:schemeClr>
                </a:solidFill>
              </a:rPr>
              <a:t> chi </a:t>
            </a:r>
            <a:r>
              <a:rPr lang="en-GB" b="1" dirty="0" err="1" smtClean="0">
                <a:solidFill>
                  <a:schemeClr val="accent1">
                    <a:lumMod val="75000"/>
                  </a:schemeClr>
                </a:solidFill>
              </a:rPr>
              <a:t>yma</a:t>
            </a:r>
            <a:r>
              <a:rPr lang="en-GB" b="1" dirty="0" smtClean="0">
                <a:solidFill>
                  <a:schemeClr val="accent1">
                    <a:lumMod val="75000"/>
                  </a:schemeClr>
                </a:solidFill>
              </a:rPr>
              <a:t>?</a:t>
            </a:r>
          </a:p>
          <a:p>
            <a:pPr marL="0" indent="0">
              <a:buNone/>
            </a:pPr>
            <a:r>
              <a:rPr lang="en-GB" b="1" dirty="0" smtClean="0"/>
              <a:t>				What approaches do you see here?</a:t>
            </a:r>
          </a:p>
          <a:p>
            <a:pPr marL="514350" indent="-514350">
              <a:buFont typeface="+mj-lt"/>
              <a:buAutoNum type="alphaUcPeriod"/>
            </a:pPr>
            <a:endParaRPr lang="en-GB" dirty="0"/>
          </a:p>
        </p:txBody>
      </p:sp>
      <p:sp>
        <p:nvSpPr>
          <p:cNvPr id="5" name="Slide Number Placeholder 4"/>
          <p:cNvSpPr>
            <a:spLocks noGrp="1"/>
          </p:cNvSpPr>
          <p:nvPr>
            <p:ph type="sldNum" sz="quarter" idx="12"/>
          </p:nvPr>
        </p:nvSpPr>
        <p:spPr/>
        <p:txBody>
          <a:bodyPr/>
          <a:lstStyle/>
          <a:p>
            <a:pPr>
              <a:defRPr/>
            </a:pPr>
            <a:fld id="{B9330AE0-9927-4D9C-AEE3-F952C8D787BF}" type="slidenum">
              <a:rPr lang="en-US" smtClean="0"/>
              <a:pPr>
                <a:defRPr/>
              </a:pPr>
              <a:t>46</a:t>
            </a:fld>
            <a:endParaRPr lang="en-US"/>
          </a:p>
        </p:txBody>
      </p:sp>
      <p:sp>
        <p:nvSpPr>
          <p:cNvPr id="8" name="Rectangle 7"/>
          <p:cNvSpPr/>
          <p:nvPr/>
        </p:nvSpPr>
        <p:spPr>
          <a:xfrm>
            <a:off x="304800" y="838200"/>
            <a:ext cx="8229600" cy="954107"/>
          </a:xfrm>
          <a:prstGeom prst="rect">
            <a:avLst/>
          </a:prstGeom>
        </p:spPr>
        <p:txBody>
          <a:bodyPr wrap="square">
            <a:spAutoFit/>
          </a:bodyPr>
          <a:lstStyle/>
          <a:p>
            <a:r>
              <a:rPr lang="en-GB" sz="2800" dirty="0" err="1" smtClean="0">
                <a:solidFill>
                  <a:schemeClr val="bg2">
                    <a:lumMod val="50000"/>
                  </a:schemeClr>
                </a:solidFill>
                <a:latin typeface="+mn-lt"/>
              </a:rPr>
              <a:t>Rhowch</a:t>
            </a:r>
            <a:r>
              <a:rPr lang="en-GB" sz="2800" dirty="0" smtClean="0">
                <a:solidFill>
                  <a:schemeClr val="bg2">
                    <a:lumMod val="50000"/>
                  </a:schemeClr>
                </a:solidFill>
                <a:latin typeface="+mn-lt"/>
              </a:rPr>
              <a:t> </a:t>
            </a:r>
            <a:r>
              <a:rPr lang="en-GB" sz="2800" dirty="0" err="1" smtClean="0">
                <a:solidFill>
                  <a:schemeClr val="bg2">
                    <a:lumMod val="50000"/>
                  </a:schemeClr>
                </a:solidFill>
                <a:latin typeface="+mn-lt"/>
              </a:rPr>
              <a:t>rhain</a:t>
            </a:r>
            <a:r>
              <a:rPr lang="en-GB" sz="2800" dirty="0" smtClean="0">
                <a:solidFill>
                  <a:schemeClr val="bg2">
                    <a:lumMod val="50000"/>
                  </a:schemeClr>
                </a:solidFill>
                <a:latin typeface="+mn-lt"/>
              </a:rPr>
              <a:t> </a:t>
            </a:r>
            <a:r>
              <a:rPr lang="en-GB" sz="2800" dirty="0" err="1" smtClean="0">
                <a:solidFill>
                  <a:schemeClr val="bg2">
                    <a:lumMod val="50000"/>
                  </a:schemeClr>
                </a:solidFill>
                <a:latin typeface="+mn-lt"/>
              </a:rPr>
              <a:t>yn</a:t>
            </a:r>
            <a:r>
              <a:rPr lang="en-GB" sz="2800" dirty="0" smtClean="0">
                <a:solidFill>
                  <a:schemeClr val="bg2">
                    <a:lumMod val="50000"/>
                  </a:schemeClr>
                </a:solidFill>
                <a:latin typeface="+mn-lt"/>
              </a:rPr>
              <a:t> </a:t>
            </a:r>
            <a:r>
              <a:rPr lang="en-GB" sz="2800" dirty="0" err="1" smtClean="0">
                <a:solidFill>
                  <a:schemeClr val="bg2">
                    <a:lumMod val="50000"/>
                  </a:schemeClr>
                </a:solidFill>
                <a:latin typeface="+mn-lt"/>
              </a:rPr>
              <a:t>nhrefn</a:t>
            </a:r>
            <a:r>
              <a:rPr lang="en-GB" sz="2800" dirty="0" smtClean="0">
                <a:solidFill>
                  <a:schemeClr val="bg2">
                    <a:lumMod val="50000"/>
                  </a:schemeClr>
                </a:solidFill>
                <a:latin typeface="+mn-lt"/>
              </a:rPr>
              <a:t> </a:t>
            </a:r>
            <a:r>
              <a:rPr lang="en-GB" sz="2800" dirty="0" err="1" smtClean="0">
                <a:solidFill>
                  <a:schemeClr val="bg2">
                    <a:lumMod val="50000"/>
                  </a:schemeClr>
                </a:solidFill>
                <a:latin typeface="+mn-lt"/>
              </a:rPr>
              <a:t>eu</a:t>
            </a:r>
            <a:r>
              <a:rPr lang="en-GB" sz="2800" dirty="0" smtClean="0">
                <a:solidFill>
                  <a:schemeClr val="bg2">
                    <a:lumMod val="50000"/>
                  </a:schemeClr>
                </a:solidFill>
                <a:latin typeface="+mn-lt"/>
              </a:rPr>
              <a:t> </a:t>
            </a:r>
            <a:r>
              <a:rPr lang="en-GB" sz="2800" dirty="0" err="1" smtClean="0">
                <a:solidFill>
                  <a:schemeClr val="bg2">
                    <a:lumMod val="50000"/>
                  </a:schemeClr>
                </a:solidFill>
                <a:latin typeface="+mn-lt"/>
              </a:rPr>
              <a:t>heffeithiolrwydd</a:t>
            </a:r>
            <a:r>
              <a:rPr lang="en-GB" sz="2800" dirty="0" smtClean="0">
                <a:solidFill>
                  <a:schemeClr val="bg2">
                    <a:lumMod val="50000"/>
                  </a:schemeClr>
                </a:solidFill>
                <a:latin typeface="+mn-lt"/>
              </a:rPr>
              <a:t>:</a:t>
            </a:r>
          </a:p>
          <a:p>
            <a:r>
              <a:rPr lang="en-GB" sz="2800" dirty="0" smtClean="0">
                <a:latin typeface="+mn-lt"/>
              </a:rPr>
              <a:t>Put </a:t>
            </a:r>
            <a:r>
              <a:rPr lang="en-GB" sz="2800" dirty="0">
                <a:latin typeface="+mn-lt"/>
              </a:rPr>
              <a:t>these in order of effectiveness:</a:t>
            </a:r>
          </a:p>
        </p:txBody>
      </p:sp>
    </p:spTree>
    <p:extLst>
      <p:ext uri="{BB962C8B-B14F-4D97-AF65-F5344CB8AC3E}">
        <p14:creationId xmlns:p14="http://schemas.microsoft.com/office/powerpoint/2010/main" val="172902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7">
                                            <p:txEl>
                                              <p:pRg st="4" end="4"/>
                                            </p:txEl>
                                          </p:spTgt>
                                        </p:tgtEl>
                                        <p:attrNameLst>
                                          <p:attrName>style.visibility</p:attrName>
                                        </p:attrNameLst>
                                      </p:cBhvr>
                                      <p:to>
                                        <p:strVal val="visible"/>
                                      </p:to>
                                    </p:set>
                                    <p:animEffect transition="in" filter="wipe(down)">
                                      <p:cBhvr>
                                        <p:cTn id="7" dur="580">
                                          <p:stCondLst>
                                            <p:cond delay="0"/>
                                          </p:stCondLst>
                                        </p:cTn>
                                        <p:tgtEl>
                                          <p:spTgt spid="7">
                                            <p:txEl>
                                              <p:pRg st="4" end="4"/>
                                            </p:txEl>
                                          </p:spTgt>
                                        </p:tgtEl>
                                      </p:cBhvr>
                                    </p:animEffect>
                                    <p:anim calcmode="lin" valueType="num">
                                      <p:cBhvr>
                                        <p:cTn id="8" dur="1822" tmFilter="0,0; 0.14,0.36; 0.43,0.73; 0.71,0.91; 1.0,1.0">
                                          <p:stCondLst>
                                            <p:cond delay="0"/>
                                          </p:stCondLst>
                                        </p:cTn>
                                        <p:tgtEl>
                                          <p:spTgt spid="7">
                                            <p:txEl>
                                              <p:pRg st="4" end="4"/>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7">
                                            <p:txEl>
                                              <p:pRg st="4" end="4"/>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7">
                                            <p:txEl>
                                              <p:pRg st="4" end="4"/>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7">
                                            <p:txEl>
                                              <p:pRg st="4" end="4"/>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7">
                                            <p:txEl>
                                              <p:pRg st="4" end="4"/>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7">
                                            <p:txEl>
                                              <p:pRg st="4" end="4"/>
                                            </p:txEl>
                                          </p:spTgt>
                                        </p:tgtEl>
                                      </p:cBhvr>
                                      <p:to x="100000" y="60000"/>
                                    </p:animScale>
                                    <p:animScale>
                                      <p:cBhvr>
                                        <p:cTn id="14" dur="166" decel="50000">
                                          <p:stCondLst>
                                            <p:cond delay="676"/>
                                          </p:stCondLst>
                                        </p:cTn>
                                        <p:tgtEl>
                                          <p:spTgt spid="7">
                                            <p:txEl>
                                              <p:pRg st="4" end="4"/>
                                            </p:txEl>
                                          </p:spTgt>
                                        </p:tgtEl>
                                      </p:cBhvr>
                                      <p:to x="100000" y="100000"/>
                                    </p:animScale>
                                    <p:animScale>
                                      <p:cBhvr>
                                        <p:cTn id="15" dur="26">
                                          <p:stCondLst>
                                            <p:cond delay="1312"/>
                                          </p:stCondLst>
                                        </p:cTn>
                                        <p:tgtEl>
                                          <p:spTgt spid="7">
                                            <p:txEl>
                                              <p:pRg st="4" end="4"/>
                                            </p:txEl>
                                          </p:spTgt>
                                        </p:tgtEl>
                                      </p:cBhvr>
                                      <p:to x="100000" y="80000"/>
                                    </p:animScale>
                                    <p:animScale>
                                      <p:cBhvr>
                                        <p:cTn id="16" dur="166" decel="50000">
                                          <p:stCondLst>
                                            <p:cond delay="1338"/>
                                          </p:stCondLst>
                                        </p:cTn>
                                        <p:tgtEl>
                                          <p:spTgt spid="7">
                                            <p:txEl>
                                              <p:pRg st="4" end="4"/>
                                            </p:txEl>
                                          </p:spTgt>
                                        </p:tgtEl>
                                      </p:cBhvr>
                                      <p:to x="100000" y="100000"/>
                                    </p:animScale>
                                    <p:animScale>
                                      <p:cBhvr>
                                        <p:cTn id="17" dur="26">
                                          <p:stCondLst>
                                            <p:cond delay="1642"/>
                                          </p:stCondLst>
                                        </p:cTn>
                                        <p:tgtEl>
                                          <p:spTgt spid="7">
                                            <p:txEl>
                                              <p:pRg st="4" end="4"/>
                                            </p:txEl>
                                          </p:spTgt>
                                        </p:tgtEl>
                                      </p:cBhvr>
                                      <p:to x="100000" y="90000"/>
                                    </p:animScale>
                                    <p:animScale>
                                      <p:cBhvr>
                                        <p:cTn id="18" dur="166" decel="50000">
                                          <p:stCondLst>
                                            <p:cond delay="1668"/>
                                          </p:stCondLst>
                                        </p:cTn>
                                        <p:tgtEl>
                                          <p:spTgt spid="7">
                                            <p:txEl>
                                              <p:pRg st="4" end="4"/>
                                            </p:txEl>
                                          </p:spTgt>
                                        </p:tgtEl>
                                      </p:cBhvr>
                                      <p:to x="100000" y="100000"/>
                                    </p:animScale>
                                    <p:animScale>
                                      <p:cBhvr>
                                        <p:cTn id="19" dur="26">
                                          <p:stCondLst>
                                            <p:cond delay="1808"/>
                                          </p:stCondLst>
                                        </p:cTn>
                                        <p:tgtEl>
                                          <p:spTgt spid="7">
                                            <p:txEl>
                                              <p:pRg st="4" end="4"/>
                                            </p:txEl>
                                          </p:spTgt>
                                        </p:tgtEl>
                                      </p:cBhvr>
                                      <p:to x="100000" y="95000"/>
                                    </p:animScale>
                                    <p:animScale>
                                      <p:cBhvr>
                                        <p:cTn id="20" dur="166" decel="50000">
                                          <p:stCondLst>
                                            <p:cond delay="1834"/>
                                          </p:stCondLst>
                                        </p:cTn>
                                        <p:tgtEl>
                                          <p:spTgt spid="7">
                                            <p:txEl>
                                              <p:pRg st="4" end="4"/>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7">
                                            <p:txEl>
                                              <p:pRg st="5" end="5"/>
                                            </p:txEl>
                                          </p:spTgt>
                                        </p:tgtEl>
                                        <p:attrNameLst>
                                          <p:attrName>style.visibility</p:attrName>
                                        </p:attrNameLst>
                                      </p:cBhvr>
                                      <p:to>
                                        <p:strVal val="visible"/>
                                      </p:to>
                                    </p:set>
                                    <p:animEffect transition="in" filter="wipe(down)">
                                      <p:cBhvr>
                                        <p:cTn id="25" dur="580">
                                          <p:stCondLst>
                                            <p:cond delay="0"/>
                                          </p:stCondLst>
                                        </p:cTn>
                                        <p:tgtEl>
                                          <p:spTgt spid="7">
                                            <p:txEl>
                                              <p:pRg st="5" end="5"/>
                                            </p:txEl>
                                          </p:spTgt>
                                        </p:tgtEl>
                                      </p:cBhvr>
                                    </p:animEffect>
                                    <p:anim calcmode="lin" valueType="num">
                                      <p:cBhvr>
                                        <p:cTn id="26" dur="1822" tmFilter="0,0; 0.14,0.36; 0.43,0.73; 0.71,0.91; 1.0,1.0">
                                          <p:stCondLst>
                                            <p:cond delay="0"/>
                                          </p:stCondLst>
                                        </p:cTn>
                                        <p:tgtEl>
                                          <p:spTgt spid="7">
                                            <p:txEl>
                                              <p:pRg st="5" end="5"/>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7">
                                            <p:txEl>
                                              <p:pRg st="5" end="5"/>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7">
                                            <p:txEl>
                                              <p:pRg st="5" end="5"/>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7">
                                            <p:txEl>
                                              <p:pRg st="5" end="5"/>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7">
                                            <p:txEl>
                                              <p:pRg st="5" end="5"/>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7">
                                            <p:txEl>
                                              <p:pRg st="5" end="5"/>
                                            </p:txEl>
                                          </p:spTgt>
                                        </p:tgtEl>
                                      </p:cBhvr>
                                      <p:to x="100000" y="60000"/>
                                    </p:animScale>
                                    <p:animScale>
                                      <p:cBhvr>
                                        <p:cTn id="32" dur="166" decel="50000">
                                          <p:stCondLst>
                                            <p:cond delay="676"/>
                                          </p:stCondLst>
                                        </p:cTn>
                                        <p:tgtEl>
                                          <p:spTgt spid="7">
                                            <p:txEl>
                                              <p:pRg st="5" end="5"/>
                                            </p:txEl>
                                          </p:spTgt>
                                        </p:tgtEl>
                                      </p:cBhvr>
                                      <p:to x="100000" y="100000"/>
                                    </p:animScale>
                                    <p:animScale>
                                      <p:cBhvr>
                                        <p:cTn id="33" dur="26">
                                          <p:stCondLst>
                                            <p:cond delay="1312"/>
                                          </p:stCondLst>
                                        </p:cTn>
                                        <p:tgtEl>
                                          <p:spTgt spid="7">
                                            <p:txEl>
                                              <p:pRg st="5" end="5"/>
                                            </p:txEl>
                                          </p:spTgt>
                                        </p:tgtEl>
                                      </p:cBhvr>
                                      <p:to x="100000" y="80000"/>
                                    </p:animScale>
                                    <p:animScale>
                                      <p:cBhvr>
                                        <p:cTn id="34" dur="166" decel="50000">
                                          <p:stCondLst>
                                            <p:cond delay="1338"/>
                                          </p:stCondLst>
                                        </p:cTn>
                                        <p:tgtEl>
                                          <p:spTgt spid="7">
                                            <p:txEl>
                                              <p:pRg st="5" end="5"/>
                                            </p:txEl>
                                          </p:spTgt>
                                        </p:tgtEl>
                                      </p:cBhvr>
                                      <p:to x="100000" y="100000"/>
                                    </p:animScale>
                                    <p:animScale>
                                      <p:cBhvr>
                                        <p:cTn id="35" dur="26">
                                          <p:stCondLst>
                                            <p:cond delay="1642"/>
                                          </p:stCondLst>
                                        </p:cTn>
                                        <p:tgtEl>
                                          <p:spTgt spid="7">
                                            <p:txEl>
                                              <p:pRg st="5" end="5"/>
                                            </p:txEl>
                                          </p:spTgt>
                                        </p:tgtEl>
                                      </p:cBhvr>
                                      <p:to x="100000" y="90000"/>
                                    </p:animScale>
                                    <p:animScale>
                                      <p:cBhvr>
                                        <p:cTn id="36" dur="166" decel="50000">
                                          <p:stCondLst>
                                            <p:cond delay="1668"/>
                                          </p:stCondLst>
                                        </p:cTn>
                                        <p:tgtEl>
                                          <p:spTgt spid="7">
                                            <p:txEl>
                                              <p:pRg st="5" end="5"/>
                                            </p:txEl>
                                          </p:spTgt>
                                        </p:tgtEl>
                                      </p:cBhvr>
                                      <p:to x="100000" y="100000"/>
                                    </p:animScale>
                                    <p:animScale>
                                      <p:cBhvr>
                                        <p:cTn id="37" dur="26">
                                          <p:stCondLst>
                                            <p:cond delay="1808"/>
                                          </p:stCondLst>
                                        </p:cTn>
                                        <p:tgtEl>
                                          <p:spTgt spid="7">
                                            <p:txEl>
                                              <p:pRg st="5" end="5"/>
                                            </p:txEl>
                                          </p:spTgt>
                                        </p:tgtEl>
                                      </p:cBhvr>
                                      <p:to x="100000" y="95000"/>
                                    </p:animScale>
                                    <p:animScale>
                                      <p:cBhvr>
                                        <p:cTn id="38" dur="166" decel="50000">
                                          <p:stCondLst>
                                            <p:cond delay="1834"/>
                                          </p:stCondLst>
                                        </p:cTn>
                                        <p:tgtEl>
                                          <p:spTgt spid="7">
                                            <p:txEl>
                                              <p:pRg st="5" end="5"/>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nodeType="clickEffect">
                                  <p:stCondLst>
                                    <p:cond delay="0"/>
                                  </p:stCondLst>
                                  <p:childTnLst>
                                    <p:set>
                                      <p:cBhvr>
                                        <p:cTn id="42" dur="1" fill="hold">
                                          <p:stCondLst>
                                            <p:cond delay="0"/>
                                          </p:stCondLst>
                                        </p:cTn>
                                        <p:tgtEl>
                                          <p:spTgt spid="7">
                                            <p:txEl>
                                              <p:pRg st="6" end="6"/>
                                            </p:txEl>
                                          </p:spTgt>
                                        </p:tgtEl>
                                        <p:attrNameLst>
                                          <p:attrName>style.visibility</p:attrName>
                                        </p:attrNameLst>
                                      </p:cBhvr>
                                      <p:to>
                                        <p:strVal val="visible"/>
                                      </p:to>
                                    </p:set>
                                    <p:animEffect transition="in" filter="wipe(down)">
                                      <p:cBhvr>
                                        <p:cTn id="43" dur="580">
                                          <p:stCondLst>
                                            <p:cond delay="0"/>
                                          </p:stCondLst>
                                        </p:cTn>
                                        <p:tgtEl>
                                          <p:spTgt spid="7">
                                            <p:txEl>
                                              <p:pRg st="6" end="6"/>
                                            </p:txEl>
                                          </p:spTgt>
                                        </p:tgtEl>
                                      </p:cBhvr>
                                    </p:animEffect>
                                    <p:anim calcmode="lin" valueType="num">
                                      <p:cBhvr>
                                        <p:cTn id="44" dur="1822" tmFilter="0,0; 0.14,0.36; 0.43,0.73; 0.71,0.91; 1.0,1.0">
                                          <p:stCondLst>
                                            <p:cond delay="0"/>
                                          </p:stCondLst>
                                        </p:cTn>
                                        <p:tgtEl>
                                          <p:spTgt spid="7">
                                            <p:txEl>
                                              <p:pRg st="6" end="6"/>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7">
                                            <p:txEl>
                                              <p:pRg st="6" end="6"/>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7">
                                            <p:txEl>
                                              <p:pRg st="6" end="6"/>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7">
                                            <p:txEl>
                                              <p:pRg st="6" end="6"/>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7">
                                            <p:txEl>
                                              <p:pRg st="6" end="6"/>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7">
                                            <p:txEl>
                                              <p:pRg st="6" end="6"/>
                                            </p:txEl>
                                          </p:spTgt>
                                        </p:tgtEl>
                                      </p:cBhvr>
                                      <p:to x="100000" y="60000"/>
                                    </p:animScale>
                                    <p:animScale>
                                      <p:cBhvr>
                                        <p:cTn id="50" dur="166" decel="50000">
                                          <p:stCondLst>
                                            <p:cond delay="676"/>
                                          </p:stCondLst>
                                        </p:cTn>
                                        <p:tgtEl>
                                          <p:spTgt spid="7">
                                            <p:txEl>
                                              <p:pRg st="6" end="6"/>
                                            </p:txEl>
                                          </p:spTgt>
                                        </p:tgtEl>
                                      </p:cBhvr>
                                      <p:to x="100000" y="100000"/>
                                    </p:animScale>
                                    <p:animScale>
                                      <p:cBhvr>
                                        <p:cTn id="51" dur="26">
                                          <p:stCondLst>
                                            <p:cond delay="1312"/>
                                          </p:stCondLst>
                                        </p:cTn>
                                        <p:tgtEl>
                                          <p:spTgt spid="7">
                                            <p:txEl>
                                              <p:pRg st="6" end="6"/>
                                            </p:txEl>
                                          </p:spTgt>
                                        </p:tgtEl>
                                      </p:cBhvr>
                                      <p:to x="100000" y="80000"/>
                                    </p:animScale>
                                    <p:animScale>
                                      <p:cBhvr>
                                        <p:cTn id="52" dur="166" decel="50000">
                                          <p:stCondLst>
                                            <p:cond delay="1338"/>
                                          </p:stCondLst>
                                        </p:cTn>
                                        <p:tgtEl>
                                          <p:spTgt spid="7">
                                            <p:txEl>
                                              <p:pRg st="6" end="6"/>
                                            </p:txEl>
                                          </p:spTgt>
                                        </p:tgtEl>
                                      </p:cBhvr>
                                      <p:to x="100000" y="100000"/>
                                    </p:animScale>
                                    <p:animScale>
                                      <p:cBhvr>
                                        <p:cTn id="53" dur="26">
                                          <p:stCondLst>
                                            <p:cond delay="1642"/>
                                          </p:stCondLst>
                                        </p:cTn>
                                        <p:tgtEl>
                                          <p:spTgt spid="7">
                                            <p:txEl>
                                              <p:pRg st="6" end="6"/>
                                            </p:txEl>
                                          </p:spTgt>
                                        </p:tgtEl>
                                      </p:cBhvr>
                                      <p:to x="100000" y="90000"/>
                                    </p:animScale>
                                    <p:animScale>
                                      <p:cBhvr>
                                        <p:cTn id="54" dur="166" decel="50000">
                                          <p:stCondLst>
                                            <p:cond delay="1668"/>
                                          </p:stCondLst>
                                        </p:cTn>
                                        <p:tgtEl>
                                          <p:spTgt spid="7">
                                            <p:txEl>
                                              <p:pRg st="6" end="6"/>
                                            </p:txEl>
                                          </p:spTgt>
                                        </p:tgtEl>
                                      </p:cBhvr>
                                      <p:to x="100000" y="100000"/>
                                    </p:animScale>
                                    <p:animScale>
                                      <p:cBhvr>
                                        <p:cTn id="55" dur="26">
                                          <p:stCondLst>
                                            <p:cond delay="1808"/>
                                          </p:stCondLst>
                                        </p:cTn>
                                        <p:tgtEl>
                                          <p:spTgt spid="7">
                                            <p:txEl>
                                              <p:pRg st="6" end="6"/>
                                            </p:txEl>
                                          </p:spTgt>
                                        </p:tgtEl>
                                      </p:cBhvr>
                                      <p:to x="100000" y="95000"/>
                                    </p:animScale>
                                    <p:animScale>
                                      <p:cBhvr>
                                        <p:cTn id="56" dur="166" decel="50000">
                                          <p:stCondLst>
                                            <p:cond delay="1834"/>
                                          </p:stCondLst>
                                        </p:cTn>
                                        <p:tgtEl>
                                          <p:spTgt spid="7">
                                            <p:txEl>
                                              <p:pRg st="6" end="6"/>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14800" y="1828800"/>
            <a:ext cx="4572000" cy="4525963"/>
          </a:xfrm>
        </p:spPr>
        <p:txBody>
          <a:bodyPr>
            <a:normAutofit fontScale="85000" lnSpcReduction="20000"/>
          </a:bodyPr>
          <a:lstStyle/>
          <a:p>
            <a:r>
              <a:rPr lang="en-GB" dirty="0" smtClean="0"/>
              <a:t>Sensory input: Stimuli are received from the senses: sight; hearing; taste; smell; touch.</a:t>
            </a:r>
          </a:p>
          <a:p>
            <a:r>
              <a:rPr lang="en-GB" dirty="0" smtClean="0"/>
              <a:t>Sensory memory: By paying attention to these stimuli, they enter sensory memory (this lasts 0.25-2 seconds)</a:t>
            </a:r>
          </a:p>
          <a:p>
            <a:r>
              <a:rPr lang="en-GB" dirty="0" smtClean="0"/>
              <a:t>Short term memory: lasts up to 30 seconds; can store 5-7 things at a time. ‘Chunking makes things easier to recall </a:t>
            </a:r>
            <a:r>
              <a:rPr lang="en-GB" dirty="0" err="1" smtClean="0"/>
              <a:t>ie</a:t>
            </a:r>
            <a:r>
              <a:rPr lang="en-GB" dirty="0" smtClean="0"/>
              <a:t>. 202 393 69 462 is easier to recall than 20239369462</a:t>
            </a:r>
          </a:p>
          <a:p>
            <a:endParaRPr lang="en-GB" dirty="0" smtClean="0"/>
          </a:p>
          <a:p>
            <a:endParaRPr lang="en-GB" dirty="0" smtClean="0"/>
          </a:p>
          <a:p>
            <a:endParaRPr lang="en-GB" dirty="0"/>
          </a:p>
        </p:txBody>
      </p:sp>
      <p:sp>
        <p:nvSpPr>
          <p:cNvPr id="2" name="Title 1"/>
          <p:cNvSpPr>
            <a:spLocks noGrp="1"/>
          </p:cNvSpPr>
          <p:nvPr>
            <p:ph type="title"/>
          </p:nvPr>
        </p:nvSpPr>
        <p:spPr>
          <a:xfrm>
            <a:off x="228600" y="274638"/>
            <a:ext cx="8686800" cy="1143000"/>
          </a:xfrm>
        </p:spPr>
        <p:txBody>
          <a:bodyPr>
            <a:noAutofit/>
          </a:bodyPr>
          <a:lstStyle/>
          <a:p>
            <a:r>
              <a:rPr lang="en-GB" sz="3200" dirty="0" smtClean="0">
                <a:solidFill>
                  <a:schemeClr val="bg2">
                    <a:lumMod val="50000"/>
                  </a:schemeClr>
                </a:solidFill>
              </a:rPr>
              <a:t>Beth </a:t>
            </a:r>
            <a:r>
              <a:rPr lang="en-GB" sz="3200" dirty="0" err="1" smtClean="0">
                <a:solidFill>
                  <a:schemeClr val="bg2">
                    <a:lumMod val="50000"/>
                  </a:schemeClr>
                </a:solidFill>
              </a:rPr>
              <a:t>mae</a:t>
            </a:r>
            <a:r>
              <a:rPr lang="en-GB" sz="3200" dirty="0" smtClean="0">
                <a:solidFill>
                  <a:schemeClr val="bg2">
                    <a:lumMod val="50000"/>
                  </a:schemeClr>
                </a:solidFill>
              </a:rPr>
              <a:t> </a:t>
            </a:r>
            <a:r>
              <a:rPr lang="en-GB" sz="3200" dirty="0" err="1" smtClean="0">
                <a:solidFill>
                  <a:schemeClr val="bg2">
                    <a:lumMod val="50000"/>
                  </a:schemeClr>
                </a:solidFill>
              </a:rPr>
              <a:t>gwyddoniaeth</a:t>
            </a:r>
            <a:r>
              <a:rPr lang="en-GB" sz="3200" dirty="0" smtClean="0">
                <a:solidFill>
                  <a:schemeClr val="bg2">
                    <a:lumMod val="50000"/>
                  </a:schemeClr>
                </a:solidFill>
              </a:rPr>
              <a:t> </a:t>
            </a:r>
            <a:r>
              <a:rPr lang="en-GB" sz="3200" dirty="0" err="1" smtClean="0">
                <a:solidFill>
                  <a:schemeClr val="bg2">
                    <a:lumMod val="50000"/>
                  </a:schemeClr>
                </a:solidFill>
              </a:rPr>
              <a:t>yn</a:t>
            </a:r>
            <a:r>
              <a:rPr lang="en-GB" sz="3200" dirty="0" smtClean="0">
                <a:solidFill>
                  <a:schemeClr val="bg2">
                    <a:lumMod val="50000"/>
                  </a:schemeClr>
                </a:solidFill>
              </a:rPr>
              <a:t> </a:t>
            </a:r>
            <a:r>
              <a:rPr lang="en-GB" sz="3200" dirty="0" err="1" smtClean="0">
                <a:solidFill>
                  <a:schemeClr val="bg2">
                    <a:lumMod val="50000"/>
                  </a:schemeClr>
                </a:solidFill>
              </a:rPr>
              <a:t>dweud</a:t>
            </a:r>
            <a:r>
              <a:rPr lang="en-GB" sz="3200" dirty="0" smtClean="0">
                <a:solidFill>
                  <a:schemeClr val="bg2">
                    <a:lumMod val="50000"/>
                  </a:schemeClr>
                </a:solidFill>
              </a:rPr>
              <a:t> </a:t>
            </a:r>
            <a:r>
              <a:rPr lang="en-GB" sz="3200" dirty="0" err="1" smtClean="0">
                <a:solidFill>
                  <a:schemeClr val="bg2">
                    <a:lumMod val="50000"/>
                  </a:schemeClr>
                </a:solidFill>
              </a:rPr>
              <a:t>wrthom</a:t>
            </a:r>
            <a:r>
              <a:rPr lang="en-GB" sz="3200" dirty="0" smtClean="0">
                <a:solidFill>
                  <a:schemeClr val="bg2">
                    <a:lumMod val="50000"/>
                  </a:schemeClr>
                </a:solidFill>
              </a:rPr>
              <a:t>? </a:t>
            </a:r>
            <a:r>
              <a:rPr lang="en-GB" sz="3200" dirty="0" err="1" smtClean="0">
                <a:solidFill>
                  <a:schemeClr val="bg2">
                    <a:lumMod val="50000"/>
                  </a:schemeClr>
                </a:solidFill>
              </a:rPr>
              <a:t>Cof</a:t>
            </a:r>
            <a:r>
              <a:rPr lang="en-GB" sz="3200" dirty="0" smtClean="0">
                <a:solidFill>
                  <a:schemeClr val="bg2">
                    <a:lumMod val="50000"/>
                  </a:schemeClr>
                </a:solidFill>
              </a:rPr>
              <a:t/>
            </a:r>
            <a:br>
              <a:rPr lang="en-GB" sz="3200" dirty="0" smtClean="0">
                <a:solidFill>
                  <a:schemeClr val="bg2">
                    <a:lumMod val="50000"/>
                  </a:schemeClr>
                </a:solidFill>
              </a:rPr>
            </a:br>
            <a:r>
              <a:rPr lang="en-GB" sz="3200" dirty="0" smtClean="0"/>
              <a:t>What does science tell us? Memory</a:t>
            </a:r>
            <a:endParaRPr lang="en-GB" sz="3200" dirty="0"/>
          </a:p>
        </p:txBody>
      </p:sp>
      <p:sp>
        <p:nvSpPr>
          <p:cNvPr id="4" name="Content Placeholder 2"/>
          <p:cNvSpPr txBox="1">
            <a:spLocks/>
          </p:cNvSpPr>
          <p:nvPr/>
        </p:nvSpPr>
        <p:spPr>
          <a:xfrm>
            <a:off x="0" y="1752600"/>
            <a:ext cx="4572000" cy="4525963"/>
          </a:xfrm>
          <a:prstGeom prst="rect">
            <a:avLst/>
          </a:prstGeom>
        </p:spPr>
        <p:txBody>
          <a:bodyPr vert="horz">
            <a:normAutofit fontScale="77500" lnSpcReduction="20000"/>
          </a:bodyPr>
          <a:lstStyle/>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GB" sz="2700" dirty="0" err="1" smtClean="0">
                <a:solidFill>
                  <a:schemeClr val="bg2">
                    <a:lumMod val="50000"/>
                  </a:schemeClr>
                </a:solidFill>
              </a:rPr>
              <a:t>Mewnbwn</a:t>
            </a:r>
            <a:r>
              <a:rPr lang="en-GB" sz="2700" dirty="0" smtClean="0">
                <a:solidFill>
                  <a:schemeClr val="bg2">
                    <a:lumMod val="50000"/>
                  </a:schemeClr>
                </a:solidFill>
              </a:rPr>
              <a:t> </a:t>
            </a:r>
            <a:r>
              <a:rPr lang="en-GB" sz="2700" dirty="0" err="1" smtClean="0">
                <a:solidFill>
                  <a:schemeClr val="bg2">
                    <a:lumMod val="50000"/>
                  </a:schemeClr>
                </a:solidFill>
              </a:rPr>
              <a:t>synhwyraidd</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Ceir</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ysgogiadau</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o’r</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synhwyrau</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gweld</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clyw</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blas</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arogl</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cyffwrdd</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GB" sz="2700" dirty="0" err="1" smtClean="0">
                <a:solidFill>
                  <a:schemeClr val="bg2">
                    <a:lumMod val="50000"/>
                  </a:schemeClr>
                </a:solidFill>
              </a:rPr>
              <a:t>Cof</a:t>
            </a:r>
            <a:r>
              <a:rPr lang="en-GB" sz="2700" dirty="0" smtClean="0">
                <a:solidFill>
                  <a:schemeClr val="bg2">
                    <a:lumMod val="50000"/>
                  </a:schemeClr>
                </a:solidFill>
              </a:rPr>
              <a:t> </a:t>
            </a:r>
            <a:r>
              <a:rPr lang="en-GB" sz="2700" dirty="0" err="1" smtClean="0">
                <a:solidFill>
                  <a:schemeClr val="bg2">
                    <a:lumMod val="50000"/>
                  </a:schemeClr>
                </a:solidFill>
              </a:rPr>
              <a:t>synhwyraidd</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Wrth</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dalu</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syl</a:t>
            </a:r>
            <a:r>
              <a:rPr lang="en-GB" sz="2700" dirty="0" smtClean="0">
                <a:solidFill>
                  <a:schemeClr val="bg2">
                    <a:lumMod val="50000"/>
                  </a:schemeClr>
                </a:solidFill>
              </a:rPr>
              <a:t>w </a:t>
            </a:r>
            <a:r>
              <a:rPr lang="en-GB" sz="2700" dirty="0" err="1" smtClean="0">
                <a:solidFill>
                  <a:schemeClr val="bg2">
                    <a:lumMod val="50000"/>
                  </a:schemeClr>
                </a:solidFill>
              </a:rPr>
              <a:t>i’r</a:t>
            </a:r>
            <a:r>
              <a:rPr lang="en-GB" sz="2700" dirty="0" smtClean="0">
                <a:solidFill>
                  <a:schemeClr val="bg2">
                    <a:lumMod val="50000"/>
                  </a:schemeClr>
                </a:solidFill>
              </a:rPr>
              <a:t> </a:t>
            </a:r>
            <a:r>
              <a:rPr lang="en-GB" sz="2700" dirty="0" err="1" smtClean="0">
                <a:solidFill>
                  <a:schemeClr val="bg2">
                    <a:lumMod val="50000"/>
                  </a:schemeClr>
                </a:solidFill>
              </a:rPr>
              <a:t>ysgogiadau</a:t>
            </a:r>
            <a:r>
              <a:rPr lang="en-GB" sz="2700" dirty="0" smtClean="0">
                <a:solidFill>
                  <a:schemeClr val="bg2">
                    <a:lumMod val="50000"/>
                  </a:schemeClr>
                </a:solidFill>
              </a:rPr>
              <a:t> </a:t>
            </a:r>
            <a:r>
              <a:rPr lang="en-GB" sz="2700" dirty="0" err="1" smtClean="0">
                <a:solidFill>
                  <a:schemeClr val="bg2">
                    <a:lumMod val="50000"/>
                  </a:schemeClr>
                </a:solidFill>
              </a:rPr>
              <a:t>yma</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maent</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yn</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cael</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mynediad</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i’r</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cof</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synhwyraidd</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yn</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para</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0.25-2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eiliad</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GB" sz="2700" dirty="0" err="1" smtClean="0">
                <a:solidFill>
                  <a:schemeClr val="bg2">
                    <a:lumMod val="50000"/>
                  </a:schemeClr>
                </a:solidFill>
              </a:rPr>
              <a:t>Cof</a:t>
            </a:r>
            <a:r>
              <a:rPr lang="en-GB" sz="2700" dirty="0" smtClean="0">
                <a:solidFill>
                  <a:schemeClr val="bg2">
                    <a:lumMod val="50000"/>
                  </a:schemeClr>
                </a:solidFill>
              </a:rPr>
              <a:t> </a:t>
            </a:r>
            <a:r>
              <a:rPr lang="en-GB" sz="2700" dirty="0" err="1" smtClean="0">
                <a:solidFill>
                  <a:schemeClr val="bg2">
                    <a:lumMod val="50000"/>
                  </a:schemeClr>
                </a:solidFill>
              </a:rPr>
              <a:t>tymor</a:t>
            </a:r>
            <a:r>
              <a:rPr lang="en-GB" sz="2700" dirty="0" smtClean="0">
                <a:solidFill>
                  <a:schemeClr val="bg2">
                    <a:lumMod val="50000"/>
                  </a:schemeClr>
                </a:solidFill>
              </a:rPr>
              <a:t> </a:t>
            </a:r>
            <a:r>
              <a:rPr lang="en-GB" sz="2700" dirty="0" err="1" smtClean="0">
                <a:solidFill>
                  <a:schemeClr val="bg2">
                    <a:lumMod val="50000"/>
                  </a:schemeClr>
                </a:solidFill>
              </a:rPr>
              <a:t>byr</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yn</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para</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hyd</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30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eiliad</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yn</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medru</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storio</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5-7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peth</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ar</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y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tro</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lang="en-GB" sz="2700" dirty="0" err="1" smtClean="0">
                <a:solidFill>
                  <a:schemeClr val="bg2">
                    <a:lumMod val="50000"/>
                  </a:schemeClr>
                </a:solidFill>
              </a:rPr>
              <a:t>Torri</a:t>
            </a:r>
            <a:r>
              <a:rPr lang="en-GB" sz="2700" dirty="0" smtClean="0">
                <a:solidFill>
                  <a:schemeClr val="bg2">
                    <a:lumMod val="50000"/>
                  </a:schemeClr>
                </a:solidFill>
              </a:rPr>
              <a:t> </a:t>
            </a:r>
            <a:r>
              <a:rPr lang="en-GB" sz="2700" dirty="0" err="1" smtClean="0">
                <a:solidFill>
                  <a:schemeClr val="bg2">
                    <a:lumMod val="50000"/>
                  </a:schemeClr>
                </a:solidFill>
              </a:rPr>
              <a:t>pethau</a:t>
            </a:r>
            <a:r>
              <a:rPr lang="en-GB" sz="2700" dirty="0" smtClean="0">
                <a:solidFill>
                  <a:schemeClr val="bg2">
                    <a:lumMod val="50000"/>
                  </a:schemeClr>
                </a:solidFill>
              </a:rPr>
              <a:t> </a:t>
            </a:r>
            <a:r>
              <a:rPr lang="en-GB" sz="2700" dirty="0" err="1" smtClean="0">
                <a:solidFill>
                  <a:schemeClr val="bg2">
                    <a:lumMod val="50000"/>
                  </a:schemeClr>
                </a:solidFill>
              </a:rPr>
              <a:t>i</a:t>
            </a:r>
            <a:r>
              <a:rPr lang="en-GB" sz="2700" dirty="0" smtClean="0">
                <a:solidFill>
                  <a:schemeClr val="bg2">
                    <a:lumMod val="50000"/>
                  </a:schemeClr>
                </a:solidFill>
              </a:rPr>
              <a:t> </a:t>
            </a:r>
            <a:r>
              <a:rPr lang="en-GB" sz="2700" dirty="0" err="1" smtClean="0">
                <a:solidFill>
                  <a:schemeClr val="bg2">
                    <a:lumMod val="50000"/>
                  </a:schemeClr>
                </a:solidFill>
              </a:rPr>
              <a:t>fyny</a:t>
            </a:r>
            <a:r>
              <a:rPr lang="en-GB" sz="2700" dirty="0" smtClean="0">
                <a:solidFill>
                  <a:schemeClr val="bg2">
                    <a:lumMod val="50000"/>
                  </a:schemeClr>
                </a:solidFill>
              </a:rPr>
              <a:t> (</a:t>
            </a:r>
            <a:r>
              <a:rPr lang="en-GB" sz="2700" dirty="0" err="1" smtClean="0">
                <a:solidFill>
                  <a:schemeClr val="bg2">
                    <a:lumMod val="50000"/>
                  </a:schemeClr>
                </a:solidFill>
              </a:rPr>
              <a:t>ch</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unking</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yn</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gallu</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cynorthwyo</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adalw</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lang="en-GB" sz="2700" dirty="0" smtClean="0">
                <a:solidFill>
                  <a:schemeClr val="bg2">
                    <a:lumMod val="50000"/>
                  </a:schemeClr>
                </a:solidFill>
              </a:rPr>
              <a:t>e.</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e. 202 393 69 462 </a:t>
            </a:r>
            <a:r>
              <a:rPr lang="en-GB" sz="2700" dirty="0" err="1" smtClean="0">
                <a:solidFill>
                  <a:schemeClr val="bg2">
                    <a:lumMod val="50000"/>
                  </a:schemeClr>
                </a:solidFill>
              </a:rPr>
              <a:t>yn</a:t>
            </a:r>
            <a:r>
              <a:rPr lang="en-GB" sz="2700" dirty="0" smtClean="0">
                <a:solidFill>
                  <a:schemeClr val="bg2">
                    <a:lumMod val="50000"/>
                  </a:schemeClr>
                </a:solidFill>
              </a:rPr>
              <a:t> haws </a:t>
            </a:r>
            <a:r>
              <a:rPr lang="en-GB" sz="2700" dirty="0" err="1" smtClean="0">
                <a:solidFill>
                  <a:schemeClr val="bg2">
                    <a:lumMod val="50000"/>
                  </a:schemeClr>
                </a:solidFill>
              </a:rPr>
              <a:t>i</a:t>
            </a:r>
            <a:r>
              <a:rPr lang="en-GB" sz="2700" dirty="0" smtClean="0">
                <a:solidFill>
                  <a:schemeClr val="bg2">
                    <a:lumMod val="50000"/>
                  </a:schemeClr>
                </a:solidFill>
              </a:rPr>
              <a:t> </a:t>
            </a:r>
            <a:r>
              <a:rPr lang="en-GB" sz="2700" dirty="0" err="1" smtClean="0">
                <a:solidFill>
                  <a:schemeClr val="bg2">
                    <a:lumMod val="50000"/>
                  </a:schemeClr>
                </a:solidFill>
              </a:rPr>
              <a:t>adalw</a:t>
            </a:r>
            <a:r>
              <a:rPr lang="en-GB" sz="2700" dirty="0" smtClean="0">
                <a:solidFill>
                  <a:schemeClr val="bg2">
                    <a:lumMod val="50000"/>
                  </a:schemeClr>
                </a:solidFill>
              </a:rPr>
              <a:t> </a:t>
            </a:r>
            <a:r>
              <a:rPr lang="en-GB" sz="2700" dirty="0" err="1" smtClean="0">
                <a:solidFill>
                  <a:schemeClr val="bg2">
                    <a:lumMod val="50000"/>
                  </a:schemeClr>
                </a:solidFill>
              </a:rPr>
              <a:t>na</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20239369462</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endParaRPr kumimoji="0" lang="en-GB" sz="2700" b="0" i="0" u="none" strike="noStrike" kern="1200" cap="none" spc="0" normalizeH="0" baseline="0" noProof="0" dirty="0" smtClean="0">
              <a:ln>
                <a:noFill/>
              </a:ln>
              <a:solidFill>
                <a:schemeClr val="tx1"/>
              </a:solidFill>
              <a:effectLst/>
              <a:uLnTx/>
              <a:uFillTx/>
              <a:latin typeface="+mn-lt"/>
              <a:ea typeface="+mn-ea"/>
              <a:cs typeface="+mn-cs"/>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endParaRPr kumimoji="0" lang="en-GB" sz="2700" b="0" i="0" u="none" strike="noStrike" kern="1200" cap="none" spc="0" normalizeH="0" baseline="0" noProof="0" dirty="0" smtClean="0">
              <a:ln>
                <a:noFill/>
              </a:ln>
              <a:solidFill>
                <a:schemeClr val="tx1"/>
              </a:solidFill>
              <a:effectLst/>
              <a:uLnTx/>
              <a:uFillTx/>
              <a:latin typeface="+mn-lt"/>
              <a:ea typeface="+mn-ea"/>
              <a:cs typeface="+mn-cs"/>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endParaRPr kumimoji="0" lang="en-GB" sz="27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29200" y="1752600"/>
            <a:ext cx="3581400" cy="4525963"/>
          </a:xfrm>
        </p:spPr>
        <p:txBody>
          <a:bodyPr/>
          <a:lstStyle/>
          <a:p>
            <a:r>
              <a:rPr lang="en-GB" dirty="0" smtClean="0"/>
              <a:t>Short term memory – rehearsal needed for retention.</a:t>
            </a:r>
          </a:p>
          <a:p>
            <a:r>
              <a:rPr lang="en-GB" dirty="0" smtClean="0"/>
              <a:t>Distraction hinders retention and movement into long term memory. </a:t>
            </a:r>
            <a:endParaRPr lang="en-GB" dirty="0"/>
          </a:p>
        </p:txBody>
      </p:sp>
      <p:sp>
        <p:nvSpPr>
          <p:cNvPr id="2" name="Title 1"/>
          <p:cNvSpPr>
            <a:spLocks noGrp="1"/>
          </p:cNvSpPr>
          <p:nvPr>
            <p:ph type="title"/>
          </p:nvPr>
        </p:nvSpPr>
        <p:spPr/>
        <p:txBody>
          <a:bodyPr/>
          <a:lstStyle/>
          <a:p>
            <a:r>
              <a:rPr lang="en-GB" dirty="0" err="1" smtClean="0">
                <a:solidFill>
                  <a:schemeClr val="bg2">
                    <a:lumMod val="50000"/>
                  </a:schemeClr>
                </a:solidFill>
              </a:rPr>
              <a:t>Cofio</a:t>
            </a:r>
            <a:r>
              <a:rPr lang="en-GB" dirty="0" smtClean="0">
                <a:solidFill>
                  <a:schemeClr val="bg2">
                    <a:lumMod val="50000"/>
                  </a:schemeClr>
                </a:solidFill>
              </a:rPr>
              <a:t> (</a:t>
            </a:r>
            <a:r>
              <a:rPr lang="en-GB" dirty="0" err="1" smtClean="0">
                <a:solidFill>
                  <a:schemeClr val="bg2">
                    <a:lumMod val="50000"/>
                  </a:schemeClr>
                </a:solidFill>
              </a:rPr>
              <a:t>parhad</a:t>
            </a:r>
            <a:r>
              <a:rPr lang="en-GB" dirty="0" smtClean="0">
                <a:solidFill>
                  <a:schemeClr val="bg2">
                    <a:lumMod val="50000"/>
                  </a:schemeClr>
                </a:solidFill>
              </a:rPr>
              <a:t>) </a:t>
            </a:r>
            <a:r>
              <a:rPr lang="en-GB" dirty="0" smtClean="0">
                <a:solidFill>
                  <a:schemeClr val="tx1"/>
                </a:solidFill>
              </a:rPr>
              <a:t>Memory (cont.)</a:t>
            </a:r>
            <a:endParaRPr lang="en-GB" dirty="0">
              <a:solidFill>
                <a:schemeClr val="tx1"/>
              </a:solidFill>
            </a:endParaRPr>
          </a:p>
        </p:txBody>
      </p:sp>
      <p:sp>
        <p:nvSpPr>
          <p:cNvPr id="4" name="Content Placeholder 2"/>
          <p:cNvSpPr txBox="1">
            <a:spLocks/>
          </p:cNvSpPr>
          <p:nvPr/>
        </p:nvSpPr>
        <p:spPr>
          <a:xfrm>
            <a:off x="838200" y="1600200"/>
            <a:ext cx="3581400" cy="4525963"/>
          </a:xfrm>
          <a:prstGeom prst="rect">
            <a:avLst/>
          </a:prstGeom>
        </p:spPr>
        <p:txBody>
          <a:bodyPr vert="horz">
            <a:normAutofit/>
          </a:bodyPr>
          <a:lstStyle/>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GB" sz="2700" dirty="0" err="1" smtClean="0">
                <a:solidFill>
                  <a:schemeClr val="bg2">
                    <a:lumMod val="50000"/>
                  </a:schemeClr>
                </a:solidFill>
              </a:rPr>
              <a:t>Cof</a:t>
            </a:r>
            <a:r>
              <a:rPr lang="en-GB" sz="2700" dirty="0" smtClean="0">
                <a:solidFill>
                  <a:schemeClr val="bg2">
                    <a:lumMod val="50000"/>
                  </a:schemeClr>
                </a:solidFill>
              </a:rPr>
              <a:t> </a:t>
            </a:r>
            <a:r>
              <a:rPr lang="en-GB" sz="2700" dirty="0" err="1" smtClean="0">
                <a:solidFill>
                  <a:schemeClr val="bg2">
                    <a:lumMod val="50000"/>
                  </a:schemeClr>
                </a:solidFill>
              </a:rPr>
              <a:t>tymor</a:t>
            </a:r>
            <a:r>
              <a:rPr lang="en-GB" sz="2700" dirty="0" smtClean="0">
                <a:solidFill>
                  <a:schemeClr val="bg2">
                    <a:lumMod val="50000"/>
                  </a:schemeClr>
                </a:solidFill>
              </a:rPr>
              <a:t> </a:t>
            </a:r>
            <a:r>
              <a:rPr lang="en-GB" sz="2700" dirty="0" err="1" smtClean="0">
                <a:solidFill>
                  <a:schemeClr val="bg2">
                    <a:lumMod val="50000"/>
                  </a:schemeClr>
                </a:solidFill>
              </a:rPr>
              <a:t>byr</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angen</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ymarfer</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ar</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gyfer</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cadw</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Colli</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sylw</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yn</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rhwystro</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cadw</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symud</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i’r</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cof</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hir</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dymor</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endParaRPr kumimoji="0" lang="en-GB" sz="2700" b="0" i="0" u="none" strike="noStrike" kern="1200" cap="none" spc="0" normalizeH="0" baseline="0" noProof="0" dirty="0">
              <a:ln>
                <a:noFill/>
              </a:ln>
              <a:solidFill>
                <a:schemeClr val="bg2">
                  <a:lumMod val="50000"/>
                </a:schemeClr>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91000" y="1219200"/>
            <a:ext cx="4495800" cy="5181600"/>
          </a:xfrm>
        </p:spPr>
        <p:txBody>
          <a:bodyPr>
            <a:normAutofit fontScale="62500" lnSpcReduction="20000"/>
          </a:bodyPr>
          <a:lstStyle/>
          <a:p>
            <a:r>
              <a:rPr lang="en-GB" dirty="0" smtClean="0"/>
              <a:t>Mental arithmetic, reciting dates.</a:t>
            </a:r>
          </a:p>
          <a:p>
            <a:r>
              <a:rPr lang="en-GB" dirty="0" smtClean="0"/>
              <a:t> Remembering a new telephone number, a PIN number, web address or a vehicle registration number while we are trying to find a pen and paper to write it down or to use it in some other way</a:t>
            </a:r>
          </a:p>
          <a:p>
            <a:pPr>
              <a:buNone/>
            </a:pPr>
            <a:r>
              <a:rPr lang="en-GB" dirty="0" smtClean="0"/>
              <a:t> • Following spoken directions such as ‘Go straight over at the roundabout, take the second left and the building is on the right opposite the church’</a:t>
            </a:r>
          </a:p>
          <a:p>
            <a:pPr>
              <a:buNone/>
            </a:pPr>
            <a:r>
              <a:rPr lang="en-GB" dirty="0" smtClean="0"/>
              <a:t>• Calculating how much the bill will be at the supermarket checkout for the items we have in our basket </a:t>
            </a:r>
          </a:p>
          <a:p>
            <a:r>
              <a:rPr lang="en-GB" dirty="0" smtClean="0"/>
              <a:t>Measuring and combining the correct amounts of ingredients (e.g. rub in 50g of margarine and 100g of flour, and then add 75g of sugar) when you have just read the recipe but are no longer looking at the page.</a:t>
            </a:r>
          </a:p>
          <a:p>
            <a:r>
              <a:rPr lang="en-GB" dirty="0" smtClean="0"/>
              <a:t>            </a:t>
            </a:r>
          </a:p>
          <a:p>
            <a:r>
              <a:rPr lang="en-GB" dirty="0" smtClean="0"/>
              <a:t>                (</a:t>
            </a:r>
            <a:r>
              <a:rPr lang="en-GB" dirty="0" err="1" smtClean="0"/>
              <a:t>Gatherall&amp;Allerway</a:t>
            </a:r>
            <a:r>
              <a:rPr lang="en-GB" dirty="0" smtClean="0"/>
              <a:t>, 2007)</a:t>
            </a:r>
          </a:p>
        </p:txBody>
      </p:sp>
      <p:sp>
        <p:nvSpPr>
          <p:cNvPr id="2" name="Title 1"/>
          <p:cNvSpPr>
            <a:spLocks noGrp="1"/>
          </p:cNvSpPr>
          <p:nvPr>
            <p:ph type="title"/>
          </p:nvPr>
        </p:nvSpPr>
        <p:spPr/>
        <p:txBody>
          <a:bodyPr>
            <a:normAutofit fontScale="90000"/>
          </a:bodyPr>
          <a:lstStyle/>
          <a:p>
            <a:r>
              <a:rPr lang="en-GB" dirty="0" err="1" smtClean="0">
                <a:solidFill>
                  <a:schemeClr val="bg2">
                    <a:lumMod val="50000"/>
                  </a:schemeClr>
                </a:solidFill>
              </a:rPr>
              <a:t>Cof</a:t>
            </a:r>
            <a:r>
              <a:rPr lang="en-GB" dirty="0" smtClean="0">
                <a:solidFill>
                  <a:schemeClr val="bg2">
                    <a:lumMod val="50000"/>
                  </a:schemeClr>
                </a:solidFill>
              </a:rPr>
              <a:t> </a:t>
            </a:r>
            <a:r>
              <a:rPr lang="en-GB" dirty="0" err="1" smtClean="0">
                <a:solidFill>
                  <a:schemeClr val="bg2">
                    <a:lumMod val="50000"/>
                  </a:schemeClr>
                </a:solidFill>
              </a:rPr>
              <a:t>gweithredol</a:t>
            </a:r>
            <a:r>
              <a:rPr lang="en-GB" dirty="0" smtClean="0">
                <a:solidFill>
                  <a:schemeClr val="bg2">
                    <a:lumMod val="50000"/>
                  </a:schemeClr>
                </a:solidFill>
              </a:rPr>
              <a:t>   </a:t>
            </a:r>
            <a:r>
              <a:rPr lang="en-GB" dirty="0" smtClean="0"/>
              <a:t>Working memory</a:t>
            </a:r>
            <a:endParaRPr lang="en-GB" dirty="0"/>
          </a:p>
        </p:txBody>
      </p:sp>
      <p:sp>
        <p:nvSpPr>
          <p:cNvPr id="4" name="Content Placeholder 2"/>
          <p:cNvSpPr txBox="1">
            <a:spLocks/>
          </p:cNvSpPr>
          <p:nvPr/>
        </p:nvSpPr>
        <p:spPr>
          <a:xfrm>
            <a:off x="228600" y="1143000"/>
            <a:ext cx="4343400" cy="5334000"/>
          </a:xfrm>
          <a:prstGeom prst="rect">
            <a:avLst/>
          </a:prstGeom>
        </p:spPr>
        <p:txBody>
          <a:bodyPr vert="horz">
            <a:normAutofit fontScale="62500" lnSpcReduction="20000"/>
          </a:bodyPr>
          <a:lstStyle/>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GB" sz="2700" dirty="0" err="1" smtClean="0">
                <a:solidFill>
                  <a:schemeClr val="bg2">
                    <a:lumMod val="50000"/>
                  </a:schemeClr>
                </a:solidFill>
              </a:rPr>
              <a:t>Mathemateg</a:t>
            </a:r>
            <a:r>
              <a:rPr lang="en-GB" sz="2700" dirty="0" smtClean="0">
                <a:solidFill>
                  <a:schemeClr val="bg2">
                    <a:lumMod val="50000"/>
                  </a:schemeClr>
                </a:solidFill>
              </a:rPr>
              <a:t> y pen, </a:t>
            </a:r>
            <a:r>
              <a:rPr lang="en-GB" sz="2700" dirty="0" err="1" smtClean="0">
                <a:solidFill>
                  <a:schemeClr val="bg2">
                    <a:lumMod val="50000"/>
                  </a:schemeClr>
                </a:solidFill>
              </a:rPr>
              <a:t>adrodd</a:t>
            </a:r>
            <a:r>
              <a:rPr lang="en-GB" sz="2700" dirty="0" smtClean="0">
                <a:solidFill>
                  <a:schemeClr val="bg2">
                    <a:lumMod val="50000"/>
                  </a:schemeClr>
                </a:solidFill>
              </a:rPr>
              <a:t> </a:t>
            </a:r>
            <a:r>
              <a:rPr lang="en-GB" sz="2700" dirty="0" err="1" smtClean="0">
                <a:solidFill>
                  <a:schemeClr val="bg2">
                    <a:lumMod val="50000"/>
                  </a:schemeClr>
                </a:solidFill>
              </a:rPr>
              <a:t>dyddiadau</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Cofio</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rhif</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ffon</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newydd</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rhif</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PIN,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cyfeiriad</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gwefan</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neu</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rhif</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car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tra’n</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bod</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ni’n</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ceisio</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darganfod</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papur</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phensil</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i</a:t>
            </a:r>
            <a:r>
              <a:rPr lang="en-GB" sz="2700" dirty="0" smtClean="0">
                <a:solidFill>
                  <a:schemeClr val="bg2">
                    <a:lumMod val="50000"/>
                  </a:schemeClr>
                </a:solidFill>
              </a:rPr>
              <a:t>’w </a:t>
            </a:r>
            <a:r>
              <a:rPr lang="en-GB" sz="2700" dirty="0" err="1" smtClean="0">
                <a:solidFill>
                  <a:schemeClr val="bg2">
                    <a:lumMod val="50000"/>
                  </a:schemeClr>
                </a:solidFill>
              </a:rPr>
              <a:t>ysgrifennu</a:t>
            </a:r>
            <a:r>
              <a:rPr lang="en-GB" sz="2700" dirty="0" smtClean="0">
                <a:solidFill>
                  <a:schemeClr val="bg2">
                    <a:lumMod val="50000"/>
                  </a:schemeClr>
                </a:solidFill>
              </a:rPr>
              <a:t> </a:t>
            </a:r>
            <a:r>
              <a:rPr lang="en-GB" sz="2700" dirty="0" err="1" smtClean="0">
                <a:solidFill>
                  <a:schemeClr val="bg2">
                    <a:lumMod val="50000"/>
                  </a:schemeClr>
                </a:solidFill>
              </a:rPr>
              <a:t>i</a:t>
            </a:r>
            <a:r>
              <a:rPr lang="en-GB" sz="2700" dirty="0" smtClean="0">
                <a:solidFill>
                  <a:schemeClr val="bg2">
                    <a:lumMod val="50000"/>
                  </a:schemeClr>
                </a:solidFill>
              </a:rPr>
              <a:t> </a:t>
            </a:r>
            <a:r>
              <a:rPr lang="en-GB" sz="2700" dirty="0" err="1" smtClean="0">
                <a:solidFill>
                  <a:schemeClr val="bg2">
                    <a:lumMod val="50000"/>
                  </a:schemeClr>
                </a:solidFill>
              </a:rPr>
              <a:t>lawr</a:t>
            </a:r>
            <a:r>
              <a:rPr lang="en-GB" sz="2700" dirty="0" smtClean="0">
                <a:solidFill>
                  <a:schemeClr val="bg2">
                    <a:lumMod val="50000"/>
                  </a:schemeClr>
                </a:solidFill>
              </a:rPr>
              <a:t> </a:t>
            </a:r>
            <a:r>
              <a:rPr lang="en-GB" sz="2700" dirty="0" err="1" smtClean="0">
                <a:solidFill>
                  <a:schemeClr val="bg2">
                    <a:lumMod val="50000"/>
                  </a:schemeClr>
                </a:solidFill>
              </a:rPr>
              <a:t>neu</a:t>
            </a:r>
            <a:r>
              <a:rPr lang="en-GB" sz="2700" dirty="0" smtClean="0">
                <a:solidFill>
                  <a:schemeClr val="bg2">
                    <a:lumMod val="50000"/>
                  </a:schemeClr>
                </a:solidFill>
              </a:rPr>
              <a:t> </a:t>
            </a:r>
            <a:r>
              <a:rPr lang="en-GB" sz="2700" dirty="0" err="1" smtClean="0">
                <a:solidFill>
                  <a:schemeClr val="bg2">
                    <a:lumMod val="50000"/>
                  </a:schemeClr>
                </a:solidFill>
              </a:rPr>
              <a:t>ei</a:t>
            </a:r>
            <a:r>
              <a:rPr lang="en-GB" sz="2700" dirty="0" smtClean="0">
                <a:solidFill>
                  <a:schemeClr val="bg2">
                    <a:lumMod val="50000"/>
                  </a:schemeClr>
                </a:solidFill>
              </a:rPr>
              <a:t> </a:t>
            </a:r>
            <a:r>
              <a:rPr lang="en-GB" sz="2700" dirty="0" err="1" smtClean="0">
                <a:solidFill>
                  <a:schemeClr val="bg2">
                    <a:lumMod val="50000"/>
                  </a:schemeClr>
                </a:solidFill>
              </a:rPr>
              <a:t>ddefnyddio</a:t>
            </a:r>
            <a:r>
              <a:rPr lang="en-GB" sz="2700" dirty="0" smtClean="0">
                <a:solidFill>
                  <a:schemeClr val="bg2">
                    <a:lumMod val="50000"/>
                  </a:schemeClr>
                </a:solidFill>
              </a:rPr>
              <a:t> </a:t>
            </a:r>
            <a:r>
              <a:rPr lang="en-GB" sz="2700" dirty="0" err="1" smtClean="0">
                <a:solidFill>
                  <a:schemeClr val="bg2">
                    <a:lumMod val="50000"/>
                  </a:schemeClr>
                </a:solidFill>
              </a:rPr>
              <a:t>mewn</a:t>
            </a:r>
            <a:r>
              <a:rPr lang="en-GB" sz="2700" dirty="0" smtClean="0">
                <a:solidFill>
                  <a:schemeClr val="bg2">
                    <a:lumMod val="50000"/>
                  </a:schemeClr>
                </a:solidFill>
              </a:rPr>
              <a:t> </a:t>
            </a:r>
            <a:r>
              <a:rPr lang="en-GB" sz="2700" dirty="0" err="1" smtClean="0">
                <a:solidFill>
                  <a:schemeClr val="bg2">
                    <a:lumMod val="50000"/>
                  </a:schemeClr>
                </a:solidFill>
              </a:rPr>
              <a:t>ffordd</a:t>
            </a:r>
            <a:r>
              <a:rPr lang="en-GB" sz="2700" dirty="0" smtClean="0">
                <a:solidFill>
                  <a:schemeClr val="bg2">
                    <a:lumMod val="50000"/>
                  </a:schemeClr>
                </a:solidFill>
              </a:rPr>
              <a:t> </a:t>
            </a:r>
            <a:r>
              <a:rPr lang="en-GB" sz="2700" dirty="0" err="1" smtClean="0">
                <a:solidFill>
                  <a:schemeClr val="bg2">
                    <a:lumMod val="50000"/>
                  </a:schemeClr>
                </a:solidFill>
              </a:rPr>
              <a:t>arall</a:t>
            </a:r>
            <a:endPar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None/>
              <a:tabLst/>
              <a:defRPr/>
            </a:pP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Dilyn</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cyfarwyddiadau</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llafar</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e,e</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Ewch</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yn</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syth</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ymlaen</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ar</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y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cylchfan</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cymrwch</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yr ail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dro</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i’r</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chwith</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ac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mae’r</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adeilad</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ar</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y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dde</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gyferbyn</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a’r</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eglwys</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a:t>
            </a:r>
            <a:endPar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None/>
              <a:tabLst/>
              <a:defRPr/>
            </a:pP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Gweithio</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allan</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faint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fydd</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y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bil</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am y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nwyddau</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yn</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ein</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basged</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yn</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yr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archfarchnad</a:t>
            </a:r>
            <a:endPar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Mesur</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chymysg’r</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meintiau</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cywir</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o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gynhwysion</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e.e</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lang="en-GB" sz="2700" dirty="0" err="1" smtClean="0">
                <a:solidFill>
                  <a:schemeClr val="bg2">
                    <a:lumMod val="50000"/>
                  </a:schemeClr>
                </a:solidFill>
              </a:rPr>
              <a:t>r</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hwbiwch</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i</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mewn</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50g of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fenyn</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 100g of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flawd</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ac</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yna</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ychwanegwch</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75g o</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siwgr</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pan</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i</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chi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newydd</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ddarllen</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y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rysait</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ond</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ddim</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yn</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edrych</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ar</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y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dudalen</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mwyach</a:t>
            </a:r>
            <a:endPar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Gatherall&amp;Allerway</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2007)</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81328"/>
            <a:ext cx="8229600" cy="5148072"/>
          </a:xfrm>
        </p:spPr>
        <p:txBody>
          <a:bodyPr>
            <a:normAutofit fontScale="77500" lnSpcReduction="20000"/>
          </a:bodyPr>
          <a:lstStyle/>
          <a:p>
            <a:r>
              <a:rPr lang="en-GB" dirty="0" smtClean="0"/>
              <a:t>Distraction. An unrelated thought springing to mind, or an interruption such as a telephone ringing or someone speaking to us, can be sufficient to divert attention the contents of working memory so that its contents are rapidly lost.   </a:t>
            </a:r>
            <a:r>
              <a:rPr lang="en-GB" b="1" dirty="0" err="1" smtClean="0">
                <a:solidFill>
                  <a:schemeClr val="bg2">
                    <a:lumMod val="50000"/>
                  </a:schemeClr>
                </a:solidFill>
              </a:rPr>
              <a:t>Colli</a:t>
            </a:r>
            <a:r>
              <a:rPr lang="en-GB" b="1" dirty="0" smtClean="0">
                <a:solidFill>
                  <a:schemeClr val="bg2">
                    <a:lumMod val="50000"/>
                  </a:schemeClr>
                </a:solidFill>
              </a:rPr>
              <a:t> </a:t>
            </a:r>
            <a:r>
              <a:rPr lang="en-GB" b="1" dirty="0" err="1" smtClean="0">
                <a:solidFill>
                  <a:schemeClr val="bg2">
                    <a:lumMod val="50000"/>
                  </a:schemeClr>
                </a:solidFill>
              </a:rPr>
              <a:t>sylw</a:t>
            </a:r>
            <a:endParaRPr lang="en-GB" b="1" dirty="0" smtClean="0">
              <a:solidFill>
                <a:schemeClr val="bg2">
                  <a:lumMod val="50000"/>
                </a:schemeClr>
              </a:solidFill>
            </a:endParaRPr>
          </a:p>
          <a:p>
            <a:r>
              <a:rPr lang="en-GB" dirty="0" smtClean="0"/>
              <a:t>Trying to hold in mind too much information. There is a limit to how much information can be held in working memory. For example, most of us would not be successful in attempting to multiply the numbers 739 and 891 in our heads, simply because the amount of information that has to be stored in the course of this calculation exceeds the capacity of most people’s working memory. </a:t>
            </a:r>
            <a:r>
              <a:rPr lang="en-GB" b="1" dirty="0" err="1" smtClean="0">
                <a:solidFill>
                  <a:schemeClr val="bg2">
                    <a:lumMod val="50000"/>
                  </a:schemeClr>
                </a:solidFill>
              </a:rPr>
              <a:t>Ceisio</a:t>
            </a:r>
            <a:r>
              <a:rPr lang="en-GB" b="1" dirty="0" smtClean="0">
                <a:solidFill>
                  <a:schemeClr val="bg2">
                    <a:lumMod val="50000"/>
                  </a:schemeClr>
                </a:solidFill>
              </a:rPr>
              <a:t> </a:t>
            </a:r>
            <a:r>
              <a:rPr lang="en-GB" b="1" dirty="0" err="1" smtClean="0">
                <a:solidFill>
                  <a:schemeClr val="bg2">
                    <a:lumMod val="50000"/>
                  </a:schemeClr>
                </a:solidFill>
              </a:rPr>
              <a:t>cofio</a:t>
            </a:r>
            <a:r>
              <a:rPr lang="en-GB" b="1" dirty="0" smtClean="0">
                <a:solidFill>
                  <a:schemeClr val="bg2">
                    <a:lumMod val="50000"/>
                  </a:schemeClr>
                </a:solidFill>
              </a:rPr>
              <a:t> </a:t>
            </a:r>
            <a:r>
              <a:rPr lang="en-GB" b="1" dirty="0" err="1" smtClean="0">
                <a:solidFill>
                  <a:schemeClr val="bg2">
                    <a:lumMod val="50000"/>
                  </a:schemeClr>
                </a:solidFill>
              </a:rPr>
              <a:t>gormod</a:t>
            </a:r>
            <a:endParaRPr lang="en-GB" b="1" dirty="0" smtClean="0">
              <a:solidFill>
                <a:schemeClr val="bg2">
                  <a:lumMod val="50000"/>
                </a:schemeClr>
              </a:solidFill>
            </a:endParaRPr>
          </a:p>
          <a:p>
            <a:r>
              <a:rPr lang="en-GB" dirty="0" smtClean="0"/>
              <a:t>Engaging in a demanding task. Activities that require difficult mental processing, such as applying the rules of multiplication during mental arithmetic, reduce the amount of space in working memory to store information. This can result in a loss of other information that is already held. </a:t>
            </a:r>
            <a:r>
              <a:rPr lang="en-GB" b="1" dirty="0" err="1" smtClean="0">
                <a:solidFill>
                  <a:schemeClr val="bg2">
                    <a:lumMod val="50000"/>
                  </a:schemeClr>
                </a:solidFill>
              </a:rPr>
              <a:t>Tasg</a:t>
            </a:r>
            <a:r>
              <a:rPr lang="en-GB" b="1" dirty="0" smtClean="0">
                <a:solidFill>
                  <a:schemeClr val="bg2">
                    <a:lumMod val="50000"/>
                  </a:schemeClr>
                </a:solidFill>
              </a:rPr>
              <a:t> </a:t>
            </a:r>
            <a:r>
              <a:rPr lang="en-GB" b="1" dirty="0" err="1" smtClean="0">
                <a:solidFill>
                  <a:schemeClr val="bg2">
                    <a:lumMod val="50000"/>
                  </a:schemeClr>
                </a:solidFill>
              </a:rPr>
              <a:t>anodd</a:t>
            </a:r>
            <a:endParaRPr lang="en-GB" b="1" dirty="0">
              <a:solidFill>
                <a:schemeClr val="bg2">
                  <a:lumMod val="50000"/>
                </a:schemeClr>
              </a:solidFill>
            </a:endParaRPr>
          </a:p>
        </p:txBody>
      </p:sp>
      <p:sp>
        <p:nvSpPr>
          <p:cNvPr id="2" name="Title 1"/>
          <p:cNvSpPr>
            <a:spLocks noGrp="1"/>
          </p:cNvSpPr>
          <p:nvPr>
            <p:ph type="title"/>
          </p:nvPr>
        </p:nvSpPr>
        <p:spPr>
          <a:xfrm>
            <a:off x="228600" y="304800"/>
            <a:ext cx="8915400" cy="1143000"/>
          </a:xfrm>
        </p:spPr>
        <p:txBody>
          <a:bodyPr>
            <a:normAutofit fontScale="90000"/>
          </a:bodyPr>
          <a:lstStyle/>
          <a:p>
            <a:r>
              <a:rPr lang="en-GB" sz="3800" dirty="0" smtClean="0">
                <a:solidFill>
                  <a:schemeClr val="bg2">
                    <a:lumMod val="50000"/>
                  </a:schemeClr>
                </a:solidFill>
              </a:rPr>
              <a:t>Yr </a:t>
            </a:r>
            <a:r>
              <a:rPr lang="en-GB" sz="3800" dirty="0" err="1" smtClean="0">
                <a:solidFill>
                  <a:schemeClr val="bg2">
                    <a:lumMod val="50000"/>
                  </a:schemeClr>
                </a:solidFill>
              </a:rPr>
              <a:t>hyn</a:t>
            </a:r>
            <a:r>
              <a:rPr lang="en-GB" sz="3800" dirty="0" smtClean="0">
                <a:solidFill>
                  <a:schemeClr val="bg2">
                    <a:lumMod val="50000"/>
                  </a:schemeClr>
                </a:solidFill>
              </a:rPr>
              <a:t> </a:t>
            </a:r>
            <a:r>
              <a:rPr lang="en-GB" sz="3800" dirty="0" err="1" smtClean="0">
                <a:solidFill>
                  <a:schemeClr val="bg2">
                    <a:lumMod val="50000"/>
                  </a:schemeClr>
                </a:solidFill>
              </a:rPr>
              <a:t>sy’n</a:t>
            </a:r>
            <a:r>
              <a:rPr lang="en-GB" sz="3800" dirty="0" smtClean="0">
                <a:solidFill>
                  <a:schemeClr val="bg2">
                    <a:lumMod val="50000"/>
                  </a:schemeClr>
                </a:solidFill>
              </a:rPr>
              <a:t> </a:t>
            </a:r>
            <a:r>
              <a:rPr lang="en-GB" sz="3800" dirty="0" err="1" smtClean="0">
                <a:solidFill>
                  <a:schemeClr val="bg2">
                    <a:lumMod val="50000"/>
                  </a:schemeClr>
                </a:solidFill>
              </a:rPr>
              <a:t>effeithio</a:t>
            </a:r>
            <a:r>
              <a:rPr lang="en-GB" sz="3800" dirty="0" smtClean="0">
                <a:solidFill>
                  <a:schemeClr val="bg2">
                    <a:lumMod val="50000"/>
                  </a:schemeClr>
                </a:solidFill>
              </a:rPr>
              <a:t> </a:t>
            </a:r>
            <a:r>
              <a:rPr lang="en-GB" sz="3800" dirty="0" err="1" smtClean="0">
                <a:solidFill>
                  <a:schemeClr val="bg2">
                    <a:lumMod val="50000"/>
                  </a:schemeClr>
                </a:solidFill>
              </a:rPr>
              <a:t>ar</a:t>
            </a:r>
            <a:r>
              <a:rPr lang="en-GB" sz="3800" dirty="0" smtClean="0">
                <a:solidFill>
                  <a:schemeClr val="bg2">
                    <a:lumMod val="50000"/>
                  </a:schemeClr>
                </a:solidFill>
              </a:rPr>
              <a:t> y </a:t>
            </a:r>
            <a:r>
              <a:rPr lang="en-GB" sz="3800" dirty="0" err="1" smtClean="0">
                <a:solidFill>
                  <a:schemeClr val="bg2">
                    <a:lumMod val="50000"/>
                  </a:schemeClr>
                </a:solidFill>
              </a:rPr>
              <a:t>cof</a:t>
            </a:r>
            <a:r>
              <a:rPr lang="en-GB" sz="3800" dirty="0" smtClean="0">
                <a:solidFill>
                  <a:schemeClr val="bg2">
                    <a:lumMod val="50000"/>
                  </a:schemeClr>
                </a:solidFill>
              </a:rPr>
              <a:t> </a:t>
            </a:r>
            <a:r>
              <a:rPr lang="en-GB" sz="3800" dirty="0" err="1" smtClean="0">
                <a:solidFill>
                  <a:schemeClr val="bg2">
                    <a:lumMod val="50000"/>
                  </a:schemeClr>
                </a:solidFill>
              </a:rPr>
              <a:t>gweithredol</a:t>
            </a:r>
            <a:r>
              <a:rPr lang="en-GB" dirty="0" smtClean="0"/>
              <a:t/>
            </a:r>
            <a:br>
              <a:rPr lang="en-GB" dirty="0" smtClean="0"/>
            </a:br>
            <a:r>
              <a:rPr lang="en-GB" dirty="0" smtClean="0"/>
              <a:t>	   Impacts on working memory</a:t>
            </a:r>
            <a:endParaRPr lang="en-GB" dirty="0"/>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6556" y="-99392"/>
            <a:ext cx="8229600" cy="1143000"/>
          </a:xfrm>
        </p:spPr>
        <p:txBody>
          <a:bodyPr>
            <a:normAutofit/>
          </a:bodyPr>
          <a:lstStyle/>
          <a:p>
            <a:r>
              <a:rPr lang="cy-GB" sz="2800" b="1" u="sng" dirty="0" smtClean="0">
                <a:solidFill>
                  <a:schemeClr val="tx2"/>
                </a:solidFill>
              </a:rPr>
              <a:t>Dysgu a Meddwl</a:t>
            </a:r>
            <a:endParaRPr lang="cy-GB" sz="2800" b="1" u="sng" dirty="0">
              <a:solidFill>
                <a:schemeClr val="tx2"/>
              </a:solidFill>
            </a:endParaRPr>
          </a:p>
        </p:txBody>
      </p:sp>
      <p:pic>
        <p:nvPicPr>
          <p:cNvPr id="1026" name="Picture 2" descr="https://www.lsa.umich.edu/UMICH/advising/Home/Academic%20Support/Strategies%20for%20Success/Memory%20diagram.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1698" y="548680"/>
            <a:ext cx="8928992" cy="410445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24571" y="4437112"/>
            <a:ext cx="9073008" cy="2462213"/>
          </a:xfrm>
          <a:prstGeom prst="rect">
            <a:avLst/>
          </a:prstGeom>
          <a:noFill/>
        </p:spPr>
        <p:txBody>
          <a:bodyPr wrap="square" rtlCol="0">
            <a:spAutoFit/>
          </a:bodyPr>
          <a:lstStyle/>
          <a:p>
            <a:pPr marL="342900" indent="-342900">
              <a:buFont typeface="Arial" panose="020B0604020202020204" pitchFamily="34" charset="0"/>
              <a:buChar char="•"/>
            </a:pPr>
            <a:r>
              <a:rPr lang="cy-GB" sz="2200" dirty="0" smtClean="0"/>
              <a:t>A ydy gweithgareddau lluniadaeth a gweithgareddau lluniadaeth gymdeithasol yn ein helpu i gwblhau camau, neu a allant hwy  orlwytho’r cof gweithredol? </a:t>
            </a:r>
          </a:p>
          <a:p>
            <a:pPr marL="342900" indent="-342900">
              <a:buFont typeface="Arial" panose="020B0604020202020204" pitchFamily="34" charset="0"/>
              <a:buChar char="•"/>
            </a:pPr>
            <a:r>
              <a:rPr lang="cy-GB" sz="2200" dirty="0" smtClean="0"/>
              <a:t>I ba raddau y mae angen i ni sicrhau bod gwybodaeth gadarn ar gael er mwyn i gam 3 ddigwydd – yr achos sy’n cefnogi cyfarwyddyd dan arweiniad (ymddygiadaeth?) – (gweler 					         Kirschner, Sweller a Clark, 2006)</a:t>
            </a:r>
            <a:endParaRPr lang="cy-GB" sz="2200" dirty="0"/>
          </a:p>
        </p:txBody>
      </p:sp>
    </p:spTree>
    <p:extLst>
      <p:ext uri="{BB962C8B-B14F-4D97-AF65-F5344CB8AC3E}">
        <p14:creationId xmlns:p14="http://schemas.microsoft.com/office/powerpoint/2010/main" val="4238076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6556" y="-99392"/>
            <a:ext cx="8229600" cy="1143000"/>
          </a:xfrm>
        </p:spPr>
        <p:txBody>
          <a:bodyPr>
            <a:normAutofit/>
          </a:bodyPr>
          <a:lstStyle/>
          <a:p>
            <a:endParaRPr lang="en-GB" sz="2800" b="1" u="sng" dirty="0">
              <a:solidFill>
                <a:schemeClr val="tx2"/>
              </a:solidFill>
            </a:endParaRPr>
          </a:p>
        </p:txBody>
      </p:sp>
      <p:pic>
        <p:nvPicPr>
          <p:cNvPr id="1026" name="Picture 2" descr="https://www.lsa.umich.edu/UMICH/advising/Home/Academic%20Support/Strategies%20for%20Success/Memory%20diagram.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6633"/>
            <a:ext cx="8928992" cy="410445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24571" y="4437112"/>
            <a:ext cx="9073008" cy="2462213"/>
          </a:xfrm>
          <a:prstGeom prst="rect">
            <a:avLst/>
          </a:prstGeom>
          <a:noFill/>
        </p:spPr>
        <p:txBody>
          <a:bodyPr wrap="square" rtlCol="0">
            <a:spAutoFit/>
          </a:bodyPr>
          <a:lstStyle/>
          <a:p>
            <a:pPr marL="342900" indent="-342900">
              <a:buFont typeface="Arial" panose="020B0604020202020204" pitchFamily="34" charset="0"/>
              <a:buChar char="•"/>
            </a:pPr>
            <a:r>
              <a:rPr lang="en-GB" sz="2200" dirty="0" smtClean="0"/>
              <a:t>Do constructivist and social constructivist activities help us to complete stages 2 and 3, or can they overload the working memory?</a:t>
            </a:r>
          </a:p>
          <a:p>
            <a:pPr marL="342900" indent="-342900">
              <a:buFont typeface="Arial" panose="020B0604020202020204" pitchFamily="34" charset="0"/>
              <a:buChar char="•"/>
            </a:pPr>
            <a:r>
              <a:rPr lang="en-GB" sz="2200" dirty="0" smtClean="0"/>
              <a:t>To what extent do we need to ensure that there is sound existing knowledge for stage 3 to occur - the case for guided instruction (behaviourism?) – (see </a:t>
            </a:r>
            <a:r>
              <a:rPr lang="en-GB" sz="2200" dirty="0" err="1" smtClean="0"/>
              <a:t>Kirschner</a:t>
            </a:r>
            <a:r>
              <a:rPr lang="en-GB" sz="2200" dirty="0" smtClean="0"/>
              <a:t>, </a:t>
            </a:r>
            <a:r>
              <a:rPr lang="en-GB" sz="2200" dirty="0" err="1" smtClean="0"/>
              <a:t>Sweller</a:t>
            </a:r>
            <a:r>
              <a:rPr lang="en-GB" sz="2200" dirty="0" smtClean="0"/>
              <a:t> and Clark, 								       2006)</a:t>
            </a:r>
            <a:endParaRPr lang="en-GB" sz="2200" dirty="0"/>
          </a:p>
        </p:txBody>
      </p:sp>
    </p:spTree>
    <p:extLst>
      <p:ext uri="{BB962C8B-B14F-4D97-AF65-F5344CB8AC3E}">
        <p14:creationId xmlns:p14="http://schemas.microsoft.com/office/powerpoint/2010/main" val="4238076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648200" y="1481328"/>
            <a:ext cx="4038600" cy="4525963"/>
          </a:xfrm>
        </p:spPr>
        <p:txBody>
          <a:bodyPr>
            <a:normAutofit fontScale="92500"/>
          </a:bodyPr>
          <a:lstStyle/>
          <a:p>
            <a:r>
              <a:rPr lang="en-GB" sz="2000" dirty="0" smtClean="0"/>
              <a:t>In pairs, design a way to get someone to learn:</a:t>
            </a:r>
          </a:p>
          <a:p>
            <a:r>
              <a:rPr lang="en-GB" sz="2000" dirty="0" smtClean="0"/>
              <a:t>How to make a cup of tea</a:t>
            </a:r>
          </a:p>
          <a:p>
            <a:r>
              <a:rPr lang="en-GB" sz="2000" dirty="0" smtClean="0"/>
              <a:t>How to do simple addition or subtraction</a:t>
            </a:r>
          </a:p>
          <a:p>
            <a:r>
              <a:rPr lang="en-GB" sz="2000" dirty="0" smtClean="0"/>
              <a:t>How to tie their shoes</a:t>
            </a:r>
          </a:p>
          <a:p>
            <a:r>
              <a:rPr lang="en-GB" sz="2000" dirty="0" smtClean="0"/>
              <a:t>Something of your choosing.</a:t>
            </a:r>
          </a:p>
          <a:p>
            <a:r>
              <a:rPr lang="en-GB" sz="2000" dirty="0" smtClean="0"/>
              <a:t>Use one or more approaches connected to the theoretical positions we have looked at.</a:t>
            </a:r>
          </a:p>
          <a:p>
            <a:r>
              <a:rPr lang="en-GB" sz="2000" dirty="0" smtClean="0"/>
              <a:t>Teach another pair.</a:t>
            </a:r>
          </a:p>
          <a:p>
            <a:r>
              <a:rPr lang="en-GB" sz="2000" dirty="0" smtClean="0"/>
              <a:t>See if they can identify what approaches you were using.</a:t>
            </a:r>
            <a:endParaRPr lang="en-GB" sz="2000" dirty="0"/>
          </a:p>
        </p:txBody>
      </p:sp>
      <p:sp>
        <p:nvSpPr>
          <p:cNvPr id="3" name="Title 2"/>
          <p:cNvSpPr>
            <a:spLocks noGrp="1"/>
          </p:cNvSpPr>
          <p:nvPr>
            <p:ph type="title"/>
          </p:nvPr>
        </p:nvSpPr>
        <p:spPr/>
        <p:txBody>
          <a:bodyPr>
            <a:normAutofit fontScale="90000"/>
          </a:bodyPr>
          <a:lstStyle/>
          <a:p>
            <a:r>
              <a:rPr lang="en-GB" dirty="0" err="1" smtClean="0">
                <a:solidFill>
                  <a:schemeClr val="bg2">
                    <a:lumMod val="50000"/>
                  </a:schemeClr>
                </a:solidFill>
              </a:rPr>
              <a:t>Cynlluniwch</a:t>
            </a:r>
            <a:r>
              <a:rPr lang="en-GB" dirty="0" smtClean="0">
                <a:solidFill>
                  <a:schemeClr val="bg2">
                    <a:lumMod val="50000"/>
                  </a:schemeClr>
                </a:solidFill>
              </a:rPr>
              <a:t> </a:t>
            </a:r>
            <a:r>
              <a:rPr lang="en-GB" dirty="0" err="1" smtClean="0">
                <a:solidFill>
                  <a:schemeClr val="bg2">
                    <a:lumMod val="50000"/>
                  </a:schemeClr>
                </a:solidFill>
              </a:rPr>
              <a:t>ddysgu</a:t>
            </a:r>
            <a:r>
              <a:rPr lang="en-GB" dirty="0" smtClean="0">
                <a:solidFill>
                  <a:schemeClr val="bg2">
                    <a:lumMod val="50000"/>
                  </a:schemeClr>
                </a:solidFill>
              </a:rPr>
              <a:t>!</a:t>
            </a:r>
            <a:r>
              <a:rPr lang="en-GB" dirty="0" smtClean="0"/>
              <a:t/>
            </a:r>
            <a:br>
              <a:rPr lang="en-GB" dirty="0" smtClean="0"/>
            </a:br>
            <a:r>
              <a:rPr lang="en-GB" dirty="0" smtClean="0"/>
              <a:t>		        Design some learning</a:t>
            </a:r>
            <a:endParaRPr lang="en-GB" dirty="0"/>
          </a:p>
        </p:txBody>
      </p:sp>
      <p:sp>
        <p:nvSpPr>
          <p:cNvPr id="4" name="Content Placeholder 1"/>
          <p:cNvSpPr txBox="1">
            <a:spLocks/>
          </p:cNvSpPr>
          <p:nvPr/>
        </p:nvSpPr>
        <p:spPr>
          <a:xfrm>
            <a:off x="457200" y="1600200"/>
            <a:ext cx="4038600" cy="4525963"/>
          </a:xfrm>
          <a:prstGeom prst="rect">
            <a:avLst/>
          </a:prstGeom>
        </p:spPr>
        <p:txBody>
          <a:bodyPr vert="horz">
            <a:noAutofit/>
          </a:bodyPr>
          <a:lstStyle/>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GB" dirty="0" err="1" smtClean="0">
                <a:solidFill>
                  <a:schemeClr val="bg2">
                    <a:lumMod val="50000"/>
                  </a:schemeClr>
                </a:solidFill>
              </a:rPr>
              <a:t>Mewn</a:t>
            </a:r>
            <a:r>
              <a:rPr lang="en-GB" dirty="0" smtClean="0">
                <a:solidFill>
                  <a:schemeClr val="bg2">
                    <a:lumMod val="50000"/>
                  </a:schemeClr>
                </a:solidFill>
              </a:rPr>
              <a:t> </a:t>
            </a:r>
            <a:r>
              <a:rPr lang="en-GB" dirty="0" err="1" smtClean="0">
                <a:solidFill>
                  <a:schemeClr val="bg2">
                    <a:lumMod val="50000"/>
                  </a:schemeClr>
                </a:solidFill>
              </a:rPr>
              <a:t>parau</a:t>
            </a:r>
            <a:r>
              <a:rPr lang="en-GB" dirty="0" smtClean="0">
                <a:solidFill>
                  <a:schemeClr val="bg2">
                    <a:lumMod val="50000"/>
                  </a:schemeClr>
                </a:solidFill>
              </a:rPr>
              <a:t>, </a:t>
            </a:r>
            <a:r>
              <a:rPr lang="en-GB" dirty="0" err="1" smtClean="0">
                <a:solidFill>
                  <a:schemeClr val="bg2">
                    <a:lumMod val="50000"/>
                  </a:schemeClr>
                </a:solidFill>
              </a:rPr>
              <a:t>cynlluniwch</a:t>
            </a:r>
            <a:r>
              <a:rPr lang="en-GB" dirty="0" smtClean="0">
                <a:solidFill>
                  <a:schemeClr val="bg2">
                    <a:lumMod val="50000"/>
                  </a:schemeClr>
                </a:solidFill>
              </a:rPr>
              <a:t> </a:t>
            </a:r>
            <a:r>
              <a:rPr lang="en-GB" dirty="0" err="1" smtClean="0">
                <a:solidFill>
                  <a:schemeClr val="bg2">
                    <a:lumMod val="50000"/>
                  </a:schemeClr>
                </a:solidFill>
              </a:rPr>
              <a:t>ffordd</a:t>
            </a:r>
            <a:r>
              <a:rPr lang="en-GB" dirty="0" smtClean="0">
                <a:solidFill>
                  <a:schemeClr val="bg2">
                    <a:lumMod val="50000"/>
                  </a:schemeClr>
                </a:solidFill>
              </a:rPr>
              <a:t> o </a:t>
            </a:r>
            <a:r>
              <a:rPr lang="en-GB" dirty="0" err="1" smtClean="0">
                <a:solidFill>
                  <a:schemeClr val="bg2">
                    <a:lumMod val="50000"/>
                  </a:schemeClr>
                </a:solidFill>
              </a:rPr>
              <a:t>gael</a:t>
            </a:r>
            <a:r>
              <a:rPr lang="en-GB" dirty="0" smtClean="0">
                <a:solidFill>
                  <a:schemeClr val="bg2">
                    <a:lumMod val="50000"/>
                  </a:schemeClr>
                </a:solidFill>
              </a:rPr>
              <a:t> </a:t>
            </a:r>
            <a:r>
              <a:rPr lang="en-GB" dirty="0" err="1" smtClean="0">
                <a:solidFill>
                  <a:schemeClr val="bg2">
                    <a:lumMod val="50000"/>
                  </a:schemeClr>
                </a:solidFill>
              </a:rPr>
              <a:t>rhywun</a:t>
            </a:r>
            <a:r>
              <a:rPr lang="en-GB" dirty="0" smtClean="0">
                <a:solidFill>
                  <a:schemeClr val="bg2">
                    <a:lumMod val="50000"/>
                  </a:schemeClr>
                </a:solidFill>
              </a:rPr>
              <a:t> </a:t>
            </a:r>
            <a:r>
              <a:rPr lang="en-GB" dirty="0" err="1" smtClean="0">
                <a:solidFill>
                  <a:schemeClr val="bg2">
                    <a:lumMod val="50000"/>
                  </a:schemeClr>
                </a:solidFill>
              </a:rPr>
              <a:t>i</a:t>
            </a:r>
            <a:r>
              <a:rPr lang="en-GB" dirty="0" smtClean="0">
                <a:solidFill>
                  <a:schemeClr val="bg2">
                    <a:lumMod val="50000"/>
                  </a:schemeClr>
                </a:solidFill>
              </a:rPr>
              <a:t> </a:t>
            </a:r>
            <a:r>
              <a:rPr lang="en-GB" dirty="0" err="1" smtClean="0">
                <a:solidFill>
                  <a:schemeClr val="bg2">
                    <a:lumMod val="50000"/>
                  </a:schemeClr>
                </a:solidFill>
              </a:rPr>
              <a:t>ddysgu</a:t>
            </a:r>
            <a:r>
              <a:rPr lang="en-GB" dirty="0" smtClean="0">
                <a:solidFill>
                  <a:schemeClr val="bg2">
                    <a:lumMod val="50000"/>
                  </a:schemeClr>
                </a:solidFill>
              </a:rPr>
              <a:t>:</a:t>
            </a:r>
            <a:endParaRPr kumimoji="0" lang="en-GB" b="0" i="0" u="none" strike="noStrike" kern="1200" cap="none" spc="0" normalizeH="0" baseline="0" noProof="0" dirty="0" smtClean="0">
              <a:ln>
                <a:noFill/>
              </a:ln>
              <a:solidFill>
                <a:schemeClr val="bg2">
                  <a:lumMod val="50000"/>
                </a:schemeClr>
              </a:solidFill>
              <a:effectLst/>
              <a:uLnTx/>
              <a:uFillTx/>
              <a:latin typeface="+mn-lt"/>
              <a:ea typeface="+mn-ea"/>
              <a:cs typeface="+mn-cs"/>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GB" dirty="0" err="1" smtClean="0">
                <a:solidFill>
                  <a:schemeClr val="bg2">
                    <a:lumMod val="50000"/>
                  </a:schemeClr>
                </a:solidFill>
              </a:rPr>
              <a:t>Sut</a:t>
            </a:r>
            <a:r>
              <a:rPr lang="en-GB" dirty="0" smtClean="0">
                <a:solidFill>
                  <a:schemeClr val="bg2">
                    <a:lumMod val="50000"/>
                  </a:schemeClr>
                </a:solidFill>
              </a:rPr>
              <a:t> </a:t>
            </a:r>
            <a:r>
              <a:rPr lang="en-GB" dirty="0" err="1" smtClean="0">
                <a:solidFill>
                  <a:schemeClr val="bg2">
                    <a:lumMod val="50000"/>
                  </a:schemeClr>
                </a:solidFill>
              </a:rPr>
              <a:t>mae</a:t>
            </a:r>
            <a:r>
              <a:rPr lang="en-GB" dirty="0" smtClean="0">
                <a:solidFill>
                  <a:schemeClr val="bg2">
                    <a:lumMod val="50000"/>
                  </a:schemeClr>
                </a:solidFill>
              </a:rPr>
              <a:t> </a:t>
            </a:r>
            <a:r>
              <a:rPr lang="en-GB" dirty="0" err="1" smtClean="0">
                <a:solidFill>
                  <a:schemeClr val="bg2">
                    <a:lumMod val="50000"/>
                  </a:schemeClr>
                </a:solidFill>
              </a:rPr>
              <a:t>gwneud</a:t>
            </a:r>
            <a:r>
              <a:rPr lang="en-GB" dirty="0" smtClean="0">
                <a:solidFill>
                  <a:schemeClr val="bg2">
                    <a:lumMod val="50000"/>
                  </a:schemeClr>
                </a:solidFill>
              </a:rPr>
              <a:t> paned o de</a:t>
            </a:r>
            <a:endParaRPr kumimoji="0" lang="en-GB" b="0" i="0" u="none" strike="noStrike" kern="1200" cap="none" spc="0" normalizeH="0" baseline="0" noProof="0" dirty="0" smtClean="0">
              <a:ln>
                <a:noFill/>
              </a:ln>
              <a:solidFill>
                <a:schemeClr val="bg2">
                  <a:lumMod val="50000"/>
                </a:schemeClr>
              </a:solidFill>
              <a:effectLst/>
              <a:uLnTx/>
              <a:uFillTx/>
              <a:latin typeface="+mn-lt"/>
              <a:ea typeface="+mn-ea"/>
              <a:cs typeface="+mn-cs"/>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GB" dirty="0" err="1" smtClean="0">
                <a:solidFill>
                  <a:schemeClr val="bg2">
                    <a:lumMod val="50000"/>
                  </a:schemeClr>
                </a:solidFill>
              </a:rPr>
              <a:t>Sut</a:t>
            </a:r>
            <a:r>
              <a:rPr lang="en-GB" dirty="0" smtClean="0">
                <a:solidFill>
                  <a:schemeClr val="bg2">
                    <a:lumMod val="50000"/>
                  </a:schemeClr>
                </a:solidFill>
              </a:rPr>
              <a:t> </a:t>
            </a:r>
            <a:r>
              <a:rPr lang="en-GB" dirty="0" err="1" smtClean="0">
                <a:solidFill>
                  <a:schemeClr val="bg2">
                    <a:lumMod val="50000"/>
                  </a:schemeClr>
                </a:solidFill>
              </a:rPr>
              <a:t>i</a:t>
            </a:r>
            <a:r>
              <a:rPr lang="en-GB" dirty="0" smtClean="0">
                <a:solidFill>
                  <a:schemeClr val="bg2">
                    <a:lumMod val="50000"/>
                  </a:schemeClr>
                </a:solidFill>
              </a:rPr>
              <a:t> </a:t>
            </a:r>
            <a:r>
              <a:rPr lang="en-GB" dirty="0" err="1" smtClean="0">
                <a:solidFill>
                  <a:schemeClr val="bg2">
                    <a:lumMod val="50000"/>
                  </a:schemeClr>
                </a:solidFill>
              </a:rPr>
              <a:t>wneud</a:t>
            </a:r>
            <a:r>
              <a:rPr lang="en-GB" dirty="0" smtClean="0">
                <a:solidFill>
                  <a:schemeClr val="bg2">
                    <a:lumMod val="50000"/>
                  </a:schemeClr>
                </a:solidFill>
              </a:rPr>
              <a:t> </a:t>
            </a:r>
            <a:r>
              <a:rPr lang="en-GB" dirty="0" err="1" smtClean="0">
                <a:solidFill>
                  <a:schemeClr val="bg2">
                    <a:lumMod val="50000"/>
                  </a:schemeClr>
                </a:solidFill>
              </a:rPr>
              <a:t>adio</a:t>
            </a:r>
            <a:r>
              <a:rPr lang="en-GB" dirty="0" smtClean="0">
                <a:solidFill>
                  <a:schemeClr val="bg2">
                    <a:lumMod val="50000"/>
                  </a:schemeClr>
                </a:solidFill>
              </a:rPr>
              <a:t> </a:t>
            </a:r>
            <a:r>
              <a:rPr lang="en-GB" dirty="0" err="1" smtClean="0">
                <a:solidFill>
                  <a:schemeClr val="bg2">
                    <a:lumMod val="50000"/>
                  </a:schemeClr>
                </a:solidFill>
              </a:rPr>
              <a:t>neu</a:t>
            </a:r>
            <a:r>
              <a:rPr lang="en-GB" dirty="0" smtClean="0">
                <a:solidFill>
                  <a:schemeClr val="bg2">
                    <a:lumMod val="50000"/>
                  </a:schemeClr>
                </a:solidFill>
              </a:rPr>
              <a:t> </a:t>
            </a:r>
            <a:r>
              <a:rPr lang="en-GB" dirty="0" err="1" smtClean="0">
                <a:solidFill>
                  <a:schemeClr val="bg2">
                    <a:lumMod val="50000"/>
                  </a:schemeClr>
                </a:solidFill>
              </a:rPr>
              <a:t>dynnu</a:t>
            </a:r>
            <a:r>
              <a:rPr lang="en-GB" dirty="0" smtClean="0">
                <a:solidFill>
                  <a:schemeClr val="bg2">
                    <a:lumMod val="50000"/>
                  </a:schemeClr>
                </a:solidFill>
              </a:rPr>
              <a:t> </a:t>
            </a:r>
            <a:r>
              <a:rPr lang="en-GB" dirty="0" err="1" smtClean="0">
                <a:solidFill>
                  <a:schemeClr val="bg2">
                    <a:lumMod val="50000"/>
                  </a:schemeClr>
                </a:solidFill>
              </a:rPr>
              <a:t>syml</a:t>
            </a:r>
            <a:endParaRPr lang="en-GB" dirty="0" smtClean="0">
              <a:solidFill>
                <a:schemeClr val="bg2">
                  <a:lumMod val="50000"/>
                </a:schemeClr>
              </a:solidFill>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kumimoji="0" lang="en-GB" b="0" i="0" u="none" strike="noStrike" kern="1200" cap="none" spc="0" normalizeH="0" baseline="0" noProof="0" dirty="0" err="1" smtClean="0">
                <a:ln>
                  <a:noFill/>
                </a:ln>
                <a:solidFill>
                  <a:schemeClr val="bg2">
                    <a:lumMod val="50000"/>
                  </a:schemeClr>
                </a:solidFill>
                <a:effectLst/>
                <a:uLnTx/>
                <a:uFillTx/>
                <a:latin typeface="+mn-lt"/>
                <a:ea typeface="+mn-ea"/>
                <a:cs typeface="+mn-cs"/>
              </a:rPr>
              <a:t>Sut</a:t>
            </a:r>
            <a:r>
              <a:rPr kumimoji="0" lang="en-GB"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b="0" i="0" u="none" strike="noStrike" kern="1200" cap="none" spc="0" normalizeH="0" baseline="0" noProof="0" dirty="0" err="1" smtClean="0">
                <a:ln>
                  <a:noFill/>
                </a:ln>
                <a:solidFill>
                  <a:schemeClr val="bg2">
                    <a:lumMod val="50000"/>
                  </a:schemeClr>
                </a:solidFill>
                <a:effectLst/>
                <a:uLnTx/>
                <a:uFillTx/>
                <a:latin typeface="+mn-lt"/>
                <a:ea typeface="+mn-ea"/>
                <a:cs typeface="+mn-cs"/>
              </a:rPr>
              <a:t>mae</a:t>
            </a:r>
            <a:r>
              <a:rPr kumimoji="0" lang="en-GB"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b="0" i="0" u="none" strike="noStrike" kern="1200" cap="none" spc="0" normalizeH="0" baseline="0" noProof="0" dirty="0" err="1" smtClean="0">
                <a:ln>
                  <a:noFill/>
                </a:ln>
                <a:solidFill>
                  <a:schemeClr val="bg2">
                    <a:lumMod val="50000"/>
                  </a:schemeClr>
                </a:solidFill>
                <a:effectLst/>
                <a:uLnTx/>
                <a:uFillTx/>
                <a:latin typeface="+mn-lt"/>
                <a:ea typeface="+mn-ea"/>
                <a:cs typeface="+mn-cs"/>
              </a:rPr>
              <a:t>clymu</a:t>
            </a:r>
            <a:r>
              <a:rPr kumimoji="0" lang="en-GB"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b="0" i="0" u="none" strike="noStrike" kern="1200" cap="none" spc="0" normalizeH="0" noProof="0" dirty="0" err="1" smtClean="0">
                <a:ln>
                  <a:noFill/>
                </a:ln>
                <a:solidFill>
                  <a:schemeClr val="bg2">
                    <a:lumMod val="50000"/>
                  </a:schemeClr>
                </a:solidFill>
                <a:effectLst/>
                <a:uLnTx/>
                <a:uFillTx/>
                <a:latin typeface="+mn-lt"/>
                <a:ea typeface="+mn-ea"/>
                <a:cs typeface="+mn-cs"/>
              </a:rPr>
              <a:t>carrau</a:t>
            </a:r>
            <a:r>
              <a:rPr kumimoji="0" lang="en-GB"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b="0" i="0" u="none" strike="noStrike" kern="1200" cap="none" spc="0" normalizeH="0" noProof="0" dirty="0" err="1" smtClean="0">
                <a:ln>
                  <a:noFill/>
                </a:ln>
                <a:solidFill>
                  <a:schemeClr val="bg2">
                    <a:lumMod val="50000"/>
                  </a:schemeClr>
                </a:solidFill>
                <a:effectLst/>
                <a:uLnTx/>
                <a:uFillTx/>
                <a:latin typeface="+mn-lt"/>
                <a:ea typeface="+mn-ea"/>
                <a:cs typeface="+mn-cs"/>
              </a:rPr>
              <a:t>esgidiau</a:t>
            </a:r>
            <a:endParaRPr kumimoji="0" lang="en-GB" b="0" i="0" u="none" strike="noStrike" kern="1200" cap="none" spc="0" normalizeH="0" baseline="0" noProof="0" dirty="0" smtClean="0">
              <a:ln>
                <a:noFill/>
              </a:ln>
              <a:solidFill>
                <a:schemeClr val="bg2">
                  <a:lumMod val="50000"/>
                </a:schemeClr>
              </a:solidFill>
              <a:effectLst/>
              <a:uLnTx/>
              <a:uFillTx/>
              <a:latin typeface="+mn-lt"/>
              <a:ea typeface="+mn-ea"/>
              <a:cs typeface="+mn-cs"/>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GB" dirty="0" err="1" smtClean="0">
                <a:solidFill>
                  <a:schemeClr val="bg2">
                    <a:lumMod val="50000"/>
                  </a:schemeClr>
                </a:solidFill>
              </a:rPr>
              <a:t>Rhywbeth</a:t>
            </a:r>
            <a:r>
              <a:rPr lang="en-GB" dirty="0" smtClean="0">
                <a:solidFill>
                  <a:schemeClr val="bg2">
                    <a:lumMod val="50000"/>
                  </a:schemeClr>
                </a:solidFill>
              </a:rPr>
              <a:t> </a:t>
            </a:r>
            <a:r>
              <a:rPr lang="en-GB" dirty="0" err="1" smtClean="0">
                <a:solidFill>
                  <a:schemeClr val="bg2">
                    <a:lumMod val="50000"/>
                  </a:schemeClr>
                </a:solidFill>
              </a:rPr>
              <a:t>o’ch</a:t>
            </a:r>
            <a:r>
              <a:rPr lang="en-GB" dirty="0" smtClean="0">
                <a:solidFill>
                  <a:schemeClr val="bg2">
                    <a:lumMod val="50000"/>
                  </a:schemeClr>
                </a:solidFill>
              </a:rPr>
              <a:t> </a:t>
            </a:r>
            <a:r>
              <a:rPr lang="en-GB" dirty="0" err="1" smtClean="0">
                <a:solidFill>
                  <a:schemeClr val="bg2">
                    <a:lumMod val="50000"/>
                  </a:schemeClr>
                </a:solidFill>
              </a:rPr>
              <a:t>dewis</a:t>
            </a:r>
            <a:r>
              <a:rPr kumimoji="0" lang="en-GB" b="0" i="0" u="none" strike="noStrike" kern="1200" cap="none" spc="0" normalizeH="0" baseline="0" noProof="0" dirty="0" smtClean="0">
                <a:ln>
                  <a:noFill/>
                </a:ln>
                <a:solidFill>
                  <a:schemeClr val="bg2">
                    <a:lumMod val="50000"/>
                  </a:schemeClr>
                </a:solidFill>
                <a:effectLst/>
                <a:uLnTx/>
                <a:uFillTx/>
                <a:latin typeface="+mn-lt"/>
                <a:ea typeface="+mn-ea"/>
                <a:cs typeface="+mn-cs"/>
              </a:rPr>
              <a:t>.</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GB" dirty="0" err="1" smtClean="0">
                <a:solidFill>
                  <a:schemeClr val="bg2">
                    <a:lumMod val="50000"/>
                  </a:schemeClr>
                </a:solidFill>
              </a:rPr>
              <a:t>Defnyddiwch</a:t>
            </a:r>
            <a:r>
              <a:rPr lang="en-GB" dirty="0" smtClean="0">
                <a:solidFill>
                  <a:schemeClr val="bg2">
                    <a:lumMod val="50000"/>
                  </a:schemeClr>
                </a:solidFill>
              </a:rPr>
              <a:t> un </a:t>
            </a:r>
            <a:r>
              <a:rPr lang="en-GB" dirty="0" err="1" smtClean="0">
                <a:solidFill>
                  <a:schemeClr val="bg2">
                    <a:lumMod val="50000"/>
                  </a:schemeClr>
                </a:solidFill>
              </a:rPr>
              <a:t>neu</a:t>
            </a:r>
            <a:r>
              <a:rPr lang="en-GB" dirty="0" smtClean="0">
                <a:solidFill>
                  <a:schemeClr val="bg2">
                    <a:lumMod val="50000"/>
                  </a:schemeClr>
                </a:solidFill>
              </a:rPr>
              <a:t> </a:t>
            </a:r>
            <a:r>
              <a:rPr lang="en-GB" dirty="0" err="1" smtClean="0">
                <a:solidFill>
                  <a:schemeClr val="bg2">
                    <a:lumMod val="50000"/>
                  </a:schemeClr>
                </a:solidFill>
              </a:rPr>
              <a:t>fwy</a:t>
            </a:r>
            <a:r>
              <a:rPr lang="en-GB" dirty="0" smtClean="0">
                <a:solidFill>
                  <a:schemeClr val="bg2">
                    <a:lumMod val="50000"/>
                  </a:schemeClr>
                </a:solidFill>
              </a:rPr>
              <a:t> o </a:t>
            </a:r>
            <a:r>
              <a:rPr lang="en-GB" dirty="0" err="1" smtClean="0">
                <a:solidFill>
                  <a:schemeClr val="bg2">
                    <a:lumMod val="50000"/>
                  </a:schemeClr>
                </a:solidFill>
              </a:rPr>
              <a:t>ymagweddau</a:t>
            </a:r>
            <a:r>
              <a:rPr lang="en-GB" dirty="0" smtClean="0">
                <a:solidFill>
                  <a:schemeClr val="bg2">
                    <a:lumMod val="50000"/>
                  </a:schemeClr>
                </a:solidFill>
              </a:rPr>
              <a:t> </a:t>
            </a:r>
            <a:r>
              <a:rPr lang="en-GB" dirty="0" err="1" smtClean="0">
                <a:solidFill>
                  <a:schemeClr val="bg2">
                    <a:lumMod val="50000"/>
                  </a:schemeClr>
                </a:solidFill>
              </a:rPr>
              <a:t>sy’n</a:t>
            </a:r>
            <a:r>
              <a:rPr lang="en-GB" dirty="0" smtClean="0">
                <a:solidFill>
                  <a:schemeClr val="bg2">
                    <a:lumMod val="50000"/>
                  </a:schemeClr>
                </a:solidFill>
              </a:rPr>
              <a:t> </a:t>
            </a:r>
            <a:r>
              <a:rPr lang="en-GB" dirty="0" err="1" smtClean="0">
                <a:solidFill>
                  <a:schemeClr val="bg2">
                    <a:lumMod val="50000"/>
                  </a:schemeClr>
                </a:solidFill>
              </a:rPr>
              <a:t>gysylltiedig</a:t>
            </a:r>
            <a:r>
              <a:rPr lang="en-GB" dirty="0" smtClean="0">
                <a:solidFill>
                  <a:schemeClr val="bg2">
                    <a:lumMod val="50000"/>
                  </a:schemeClr>
                </a:solidFill>
              </a:rPr>
              <a:t> </a:t>
            </a:r>
            <a:r>
              <a:rPr lang="en-GB" dirty="0" err="1" smtClean="0">
                <a:solidFill>
                  <a:schemeClr val="bg2">
                    <a:lumMod val="50000"/>
                  </a:schemeClr>
                </a:solidFill>
              </a:rPr>
              <a:t>gyda’r</a:t>
            </a:r>
            <a:r>
              <a:rPr lang="en-GB" dirty="0" smtClean="0">
                <a:solidFill>
                  <a:schemeClr val="bg2">
                    <a:lumMod val="50000"/>
                  </a:schemeClr>
                </a:solidFill>
              </a:rPr>
              <a:t> </a:t>
            </a:r>
            <a:r>
              <a:rPr lang="en-GB" dirty="0" err="1" smtClean="0">
                <a:solidFill>
                  <a:schemeClr val="bg2">
                    <a:lumMod val="50000"/>
                  </a:schemeClr>
                </a:solidFill>
              </a:rPr>
              <a:t>damcaniaethau</a:t>
            </a:r>
            <a:r>
              <a:rPr lang="en-GB" dirty="0" smtClean="0">
                <a:solidFill>
                  <a:schemeClr val="bg2">
                    <a:lumMod val="50000"/>
                  </a:schemeClr>
                </a:solidFill>
              </a:rPr>
              <a:t> a </a:t>
            </a:r>
            <a:r>
              <a:rPr lang="en-GB" dirty="0" err="1" smtClean="0">
                <a:solidFill>
                  <a:schemeClr val="bg2">
                    <a:lumMod val="50000"/>
                  </a:schemeClr>
                </a:solidFill>
              </a:rPr>
              <a:t>astudiwyd</a:t>
            </a:r>
            <a:r>
              <a:rPr lang="en-GB" dirty="0" smtClean="0">
                <a:solidFill>
                  <a:schemeClr val="bg2">
                    <a:lumMod val="50000"/>
                  </a:schemeClr>
                </a:solidFill>
              </a:rPr>
              <a:t> </a:t>
            </a:r>
            <a:r>
              <a:rPr lang="en-GB" dirty="0" err="1" smtClean="0">
                <a:solidFill>
                  <a:schemeClr val="bg2">
                    <a:lumMod val="50000"/>
                  </a:schemeClr>
                </a:solidFill>
              </a:rPr>
              <a:t>heddiw</a:t>
            </a:r>
            <a:endParaRPr lang="en-GB" dirty="0" smtClean="0">
              <a:solidFill>
                <a:schemeClr val="bg2">
                  <a:lumMod val="50000"/>
                </a:schemeClr>
              </a:solidFill>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kumimoji="0" lang="en-GB" b="0" i="0" u="none" strike="noStrike" kern="1200" cap="none" spc="0" normalizeH="0" baseline="0" noProof="0" dirty="0" err="1" smtClean="0">
                <a:ln>
                  <a:noFill/>
                </a:ln>
                <a:solidFill>
                  <a:schemeClr val="bg2">
                    <a:lumMod val="50000"/>
                  </a:schemeClr>
                </a:solidFill>
                <a:effectLst/>
                <a:uLnTx/>
                <a:uFillTx/>
                <a:latin typeface="+mn-lt"/>
                <a:ea typeface="+mn-ea"/>
                <a:cs typeface="+mn-cs"/>
              </a:rPr>
              <a:t>Dysgwch</a:t>
            </a:r>
            <a:r>
              <a:rPr kumimoji="0" lang="en-GB"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b="0" i="0" u="none" strike="noStrike" kern="1200" cap="none" spc="0" normalizeH="0" baseline="0" noProof="0" dirty="0" err="1" smtClean="0">
                <a:ln>
                  <a:noFill/>
                </a:ln>
                <a:solidFill>
                  <a:schemeClr val="bg2">
                    <a:lumMod val="50000"/>
                  </a:schemeClr>
                </a:solidFill>
                <a:effectLst/>
                <a:uLnTx/>
                <a:uFillTx/>
                <a:latin typeface="+mn-lt"/>
                <a:ea typeface="+mn-ea"/>
                <a:cs typeface="+mn-cs"/>
              </a:rPr>
              <a:t>pâr</a:t>
            </a:r>
            <a:r>
              <a:rPr kumimoji="0" lang="en-GB"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b="0" i="0" u="none" strike="noStrike" kern="1200" cap="none" spc="0" normalizeH="0" baseline="0" noProof="0" dirty="0" err="1" smtClean="0">
                <a:ln>
                  <a:noFill/>
                </a:ln>
                <a:solidFill>
                  <a:schemeClr val="bg2">
                    <a:lumMod val="50000"/>
                  </a:schemeClr>
                </a:solidFill>
                <a:effectLst/>
                <a:uLnTx/>
                <a:uFillTx/>
                <a:latin typeface="+mn-lt"/>
                <a:ea typeface="+mn-ea"/>
                <a:cs typeface="+mn-cs"/>
              </a:rPr>
              <a:t>arall</a:t>
            </a:r>
            <a:r>
              <a:rPr kumimoji="0" lang="en-GB" b="0" i="0" u="none" strike="noStrike" kern="1200" cap="none" spc="0" normalizeH="0" baseline="0" noProof="0" dirty="0" smtClean="0">
                <a:ln>
                  <a:noFill/>
                </a:ln>
                <a:solidFill>
                  <a:schemeClr val="bg2">
                    <a:lumMod val="50000"/>
                  </a:schemeClr>
                </a:solidFill>
                <a:effectLst/>
                <a:uLnTx/>
                <a:uFillTx/>
                <a:latin typeface="+mn-lt"/>
                <a:ea typeface="+mn-ea"/>
                <a:cs typeface="+mn-cs"/>
              </a:rPr>
              <a:t>.</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GB" dirty="0" err="1" smtClean="0">
                <a:solidFill>
                  <a:schemeClr val="bg2">
                    <a:lumMod val="50000"/>
                  </a:schemeClr>
                </a:solidFill>
              </a:rPr>
              <a:t>Ydy</a:t>
            </a:r>
            <a:r>
              <a:rPr lang="en-GB" dirty="0" smtClean="0">
                <a:solidFill>
                  <a:schemeClr val="bg2">
                    <a:lumMod val="50000"/>
                  </a:schemeClr>
                </a:solidFill>
              </a:rPr>
              <a:t> </a:t>
            </a:r>
            <a:r>
              <a:rPr lang="en-GB" dirty="0" err="1" smtClean="0">
                <a:solidFill>
                  <a:schemeClr val="bg2">
                    <a:lumMod val="50000"/>
                  </a:schemeClr>
                </a:solidFill>
              </a:rPr>
              <a:t>nhw</a:t>
            </a:r>
            <a:r>
              <a:rPr lang="en-GB" dirty="0" smtClean="0">
                <a:solidFill>
                  <a:schemeClr val="bg2">
                    <a:lumMod val="50000"/>
                  </a:schemeClr>
                </a:solidFill>
              </a:rPr>
              <a:t> </a:t>
            </a:r>
            <a:r>
              <a:rPr lang="en-GB" dirty="0" err="1" smtClean="0">
                <a:solidFill>
                  <a:schemeClr val="bg2">
                    <a:lumMod val="50000"/>
                  </a:schemeClr>
                </a:solidFill>
              </a:rPr>
              <a:t>yn</a:t>
            </a:r>
            <a:r>
              <a:rPr lang="en-GB" dirty="0" smtClean="0">
                <a:solidFill>
                  <a:schemeClr val="bg2">
                    <a:lumMod val="50000"/>
                  </a:schemeClr>
                </a:solidFill>
              </a:rPr>
              <a:t> </a:t>
            </a:r>
            <a:r>
              <a:rPr lang="en-GB" dirty="0" err="1" smtClean="0">
                <a:solidFill>
                  <a:schemeClr val="bg2">
                    <a:lumMod val="50000"/>
                  </a:schemeClr>
                </a:solidFill>
              </a:rPr>
              <a:t>gallu</a:t>
            </a:r>
            <a:r>
              <a:rPr lang="en-GB" dirty="0" smtClean="0">
                <a:solidFill>
                  <a:schemeClr val="bg2">
                    <a:lumMod val="50000"/>
                  </a:schemeClr>
                </a:solidFill>
              </a:rPr>
              <a:t> </a:t>
            </a:r>
            <a:r>
              <a:rPr lang="en-GB" dirty="0" err="1" smtClean="0">
                <a:solidFill>
                  <a:schemeClr val="bg2">
                    <a:lumMod val="50000"/>
                  </a:schemeClr>
                </a:solidFill>
              </a:rPr>
              <a:t>adnabod</a:t>
            </a:r>
            <a:r>
              <a:rPr lang="en-GB" dirty="0" smtClean="0">
                <a:solidFill>
                  <a:schemeClr val="bg2">
                    <a:lumMod val="50000"/>
                  </a:schemeClr>
                </a:solidFill>
              </a:rPr>
              <a:t> pa </a:t>
            </a:r>
            <a:r>
              <a:rPr lang="en-GB" dirty="0" err="1" smtClean="0">
                <a:solidFill>
                  <a:schemeClr val="bg2">
                    <a:lumMod val="50000"/>
                  </a:schemeClr>
                </a:solidFill>
              </a:rPr>
              <a:t>ymagweddau</a:t>
            </a:r>
            <a:r>
              <a:rPr lang="en-GB" dirty="0" smtClean="0">
                <a:solidFill>
                  <a:schemeClr val="bg2">
                    <a:lumMod val="50000"/>
                  </a:schemeClr>
                </a:solidFill>
              </a:rPr>
              <a:t> yr </a:t>
            </a:r>
            <a:r>
              <a:rPr lang="en-GB" dirty="0" err="1" smtClean="0">
                <a:solidFill>
                  <a:schemeClr val="bg2">
                    <a:lumMod val="50000"/>
                  </a:schemeClr>
                </a:solidFill>
              </a:rPr>
              <a:t>oeddech</a:t>
            </a:r>
            <a:r>
              <a:rPr lang="en-GB" dirty="0" smtClean="0">
                <a:solidFill>
                  <a:schemeClr val="bg2">
                    <a:lumMod val="50000"/>
                  </a:schemeClr>
                </a:solidFill>
              </a:rPr>
              <a:t> </a:t>
            </a:r>
            <a:r>
              <a:rPr lang="en-GB" dirty="0" err="1" smtClean="0">
                <a:solidFill>
                  <a:schemeClr val="bg2">
                    <a:lumMod val="50000"/>
                  </a:schemeClr>
                </a:solidFill>
              </a:rPr>
              <a:t>yn</a:t>
            </a:r>
            <a:r>
              <a:rPr lang="en-GB" dirty="0" smtClean="0">
                <a:solidFill>
                  <a:schemeClr val="bg2">
                    <a:lumMod val="50000"/>
                  </a:schemeClr>
                </a:solidFill>
              </a:rPr>
              <a:t> </a:t>
            </a:r>
            <a:r>
              <a:rPr lang="en-GB" dirty="0" err="1" smtClean="0">
                <a:solidFill>
                  <a:schemeClr val="bg2">
                    <a:lumMod val="50000"/>
                  </a:schemeClr>
                </a:solidFill>
              </a:rPr>
              <a:t>defnyddio</a:t>
            </a:r>
            <a:r>
              <a:rPr kumimoji="0" lang="en-GB" b="0" i="0" u="none" strike="noStrike" kern="1200" cap="none" spc="0" normalizeH="0" baseline="0" noProof="0" dirty="0" smtClean="0">
                <a:ln>
                  <a:noFill/>
                </a:ln>
                <a:solidFill>
                  <a:schemeClr val="bg2">
                    <a:lumMod val="50000"/>
                  </a:schemeClr>
                </a:solidFill>
                <a:effectLst/>
                <a:uLnTx/>
                <a:uFillTx/>
                <a:latin typeface="+mn-lt"/>
                <a:ea typeface="+mn-ea"/>
                <a:cs typeface="+mn-cs"/>
              </a:rPr>
              <a:t>.</a:t>
            </a:r>
            <a:endParaRPr kumimoji="0" lang="en-GB" b="0" i="0" u="none" strike="noStrike" kern="1200" cap="none" spc="0" normalizeH="0" baseline="0" noProof="0" dirty="0">
              <a:ln>
                <a:noFill/>
              </a:ln>
              <a:solidFill>
                <a:schemeClr val="bg2">
                  <a:lumMod val="50000"/>
                </a:schemeClr>
              </a:solidFill>
              <a:effectLst/>
              <a:uLnTx/>
              <a:uFillTx/>
              <a:latin typeface="+mn-lt"/>
              <a:ea typeface="+mn-ea"/>
              <a:cs typeface="+mn-cs"/>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24400" y="1600200"/>
            <a:ext cx="3962400" cy="4830763"/>
          </a:xfrm>
        </p:spPr>
        <p:txBody>
          <a:bodyPr>
            <a:normAutofit fontScale="92500"/>
          </a:bodyPr>
          <a:lstStyle/>
          <a:p>
            <a:r>
              <a:rPr lang="en-GB" dirty="0" smtClean="0"/>
              <a:t>Pupils learn new ideas by referencing old.</a:t>
            </a:r>
          </a:p>
          <a:p>
            <a:r>
              <a:rPr lang="en-GB" dirty="0" smtClean="0"/>
              <a:t>Cognitive development does not progress through a fixed sequence of age- related stages.</a:t>
            </a:r>
          </a:p>
          <a:p>
            <a:r>
              <a:rPr lang="en-GB" dirty="0" smtClean="0"/>
              <a:t>New ideas are understood through examples.</a:t>
            </a:r>
          </a:p>
          <a:p>
            <a:r>
              <a:rPr lang="en-GB" dirty="0" smtClean="0"/>
              <a:t>Spaced learning and retrieval</a:t>
            </a:r>
          </a:p>
          <a:p>
            <a:endParaRPr lang="en-GB" dirty="0"/>
          </a:p>
        </p:txBody>
      </p:sp>
      <p:sp>
        <p:nvSpPr>
          <p:cNvPr id="2" name="Title 1"/>
          <p:cNvSpPr>
            <a:spLocks noGrp="1"/>
          </p:cNvSpPr>
          <p:nvPr>
            <p:ph type="title"/>
          </p:nvPr>
        </p:nvSpPr>
        <p:spPr>
          <a:xfrm>
            <a:off x="228600" y="274638"/>
            <a:ext cx="8686800" cy="1143000"/>
          </a:xfrm>
        </p:spPr>
        <p:txBody>
          <a:bodyPr>
            <a:noAutofit/>
          </a:bodyPr>
          <a:lstStyle/>
          <a:p>
            <a:r>
              <a:rPr lang="en-GB" sz="3400" dirty="0" smtClean="0">
                <a:solidFill>
                  <a:schemeClr val="bg2">
                    <a:lumMod val="50000"/>
                  </a:schemeClr>
                </a:solidFill>
              </a:rPr>
              <a:t>Beth </a:t>
            </a:r>
            <a:r>
              <a:rPr lang="en-GB" sz="3400" dirty="0" err="1" smtClean="0">
                <a:solidFill>
                  <a:schemeClr val="bg2">
                    <a:lumMod val="50000"/>
                  </a:schemeClr>
                </a:solidFill>
              </a:rPr>
              <a:t>mae</a:t>
            </a:r>
            <a:r>
              <a:rPr lang="en-GB" sz="3400" dirty="0" smtClean="0">
                <a:solidFill>
                  <a:schemeClr val="bg2">
                    <a:lumMod val="50000"/>
                  </a:schemeClr>
                </a:solidFill>
              </a:rPr>
              <a:t> </a:t>
            </a:r>
            <a:r>
              <a:rPr lang="en-GB" sz="3400" dirty="0" err="1" smtClean="0">
                <a:solidFill>
                  <a:schemeClr val="bg2">
                    <a:lumMod val="50000"/>
                  </a:schemeClr>
                </a:solidFill>
              </a:rPr>
              <a:t>gwyddoniaeth</a:t>
            </a:r>
            <a:r>
              <a:rPr lang="en-GB" sz="3400" dirty="0" smtClean="0">
                <a:solidFill>
                  <a:schemeClr val="bg2">
                    <a:lumMod val="50000"/>
                  </a:schemeClr>
                </a:solidFill>
              </a:rPr>
              <a:t> </a:t>
            </a:r>
            <a:r>
              <a:rPr lang="en-GB" sz="3400" dirty="0" err="1" smtClean="0">
                <a:solidFill>
                  <a:schemeClr val="bg2">
                    <a:lumMod val="50000"/>
                  </a:schemeClr>
                </a:solidFill>
              </a:rPr>
              <a:t>yn</a:t>
            </a:r>
            <a:r>
              <a:rPr lang="en-GB" sz="3400" dirty="0" smtClean="0">
                <a:solidFill>
                  <a:schemeClr val="bg2">
                    <a:lumMod val="50000"/>
                  </a:schemeClr>
                </a:solidFill>
              </a:rPr>
              <a:t> </a:t>
            </a:r>
            <a:r>
              <a:rPr lang="en-GB" sz="3400" dirty="0" err="1" smtClean="0">
                <a:solidFill>
                  <a:schemeClr val="bg2">
                    <a:lumMod val="50000"/>
                  </a:schemeClr>
                </a:solidFill>
              </a:rPr>
              <a:t>dweud</a:t>
            </a:r>
            <a:r>
              <a:rPr lang="en-GB" sz="3400" dirty="0" smtClean="0">
                <a:solidFill>
                  <a:schemeClr val="bg2">
                    <a:lumMod val="50000"/>
                  </a:schemeClr>
                </a:solidFill>
              </a:rPr>
              <a:t>?</a:t>
            </a:r>
            <a:r>
              <a:rPr lang="en-GB" sz="3400" dirty="0" smtClean="0"/>
              <a:t/>
            </a:r>
            <a:br>
              <a:rPr lang="en-GB" sz="3400" dirty="0" smtClean="0"/>
            </a:br>
            <a:r>
              <a:rPr lang="en-GB" sz="3400" dirty="0" smtClean="0"/>
              <a:t>What does science say? Deans for Impact (2015)</a:t>
            </a:r>
            <a:endParaRPr lang="en-GB" sz="3400" dirty="0"/>
          </a:p>
        </p:txBody>
      </p:sp>
      <p:sp>
        <p:nvSpPr>
          <p:cNvPr id="4" name="Content Placeholder 2"/>
          <p:cNvSpPr txBox="1">
            <a:spLocks/>
          </p:cNvSpPr>
          <p:nvPr/>
        </p:nvSpPr>
        <p:spPr>
          <a:xfrm>
            <a:off x="838200" y="1752600"/>
            <a:ext cx="3810000" cy="4754563"/>
          </a:xfrm>
          <a:prstGeom prst="rect">
            <a:avLst/>
          </a:prstGeom>
        </p:spPr>
        <p:txBody>
          <a:bodyPr vert="horz">
            <a:normAutofit fontScale="85000" lnSpcReduction="10000"/>
          </a:bodyPr>
          <a:lstStyle/>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GB" sz="2700" dirty="0" err="1" smtClean="0">
                <a:solidFill>
                  <a:schemeClr val="bg2">
                    <a:lumMod val="50000"/>
                  </a:schemeClr>
                </a:solidFill>
              </a:rPr>
              <a:t>Disgyblion</a:t>
            </a:r>
            <a:r>
              <a:rPr lang="en-GB" sz="2700" dirty="0" smtClean="0">
                <a:solidFill>
                  <a:schemeClr val="bg2">
                    <a:lumMod val="50000"/>
                  </a:schemeClr>
                </a:solidFill>
              </a:rPr>
              <a:t> </a:t>
            </a:r>
            <a:r>
              <a:rPr lang="en-GB" sz="2700" dirty="0" err="1" smtClean="0">
                <a:solidFill>
                  <a:schemeClr val="bg2">
                    <a:lumMod val="50000"/>
                  </a:schemeClr>
                </a:solidFill>
              </a:rPr>
              <a:t>yn</a:t>
            </a:r>
            <a:r>
              <a:rPr lang="en-GB" sz="2700" dirty="0" smtClean="0">
                <a:solidFill>
                  <a:schemeClr val="bg2">
                    <a:lumMod val="50000"/>
                  </a:schemeClr>
                </a:solidFill>
              </a:rPr>
              <a:t> </a:t>
            </a:r>
            <a:r>
              <a:rPr lang="en-GB" sz="2700" dirty="0" err="1" smtClean="0">
                <a:solidFill>
                  <a:schemeClr val="bg2">
                    <a:lumMod val="50000"/>
                  </a:schemeClr>
                </a:solidFill>
              </a:rPr>
              <a:t>dysgu</a:t>
            </a:r>
            <a:r>
              <a:rPr lang="en-GB" sz="2700" dirty="0" smtClean="0">
                <a:solidFill>
                  <a:schemeClr val="bg2">
                    <a:lumMod val="50000"/>
                  </a:schemeClr>
                </a:solidFill>
              </a:rPr>
              <a:t> </a:t>
            </a:r>
            <a:r>
              <a:rPr lang="en-GB" sz="2700" dirty="0" err="1" smtClean="0">
                <a:solidFill>
                  <a:schemeClr val="bg2">
                    <a:lumMod val="50000"/>
                  </a:schemeClr>
                </a:solidFill>
              </a:rPr>
              <a:t>syniadau</a:t>
            </a:r>
            <a:r>
              <a:rPr lang="en-GB" sz="2700" dirty="0" smtClean="0">
                <a:solidFill>
                  <a:schemeClr val="bg2">
                    <a:lumMod val="50000"/>
                  </a:schemeClr>
                </a:solidFill>
              </a:rPr>
              <a:t> </a:t>
            </a:r>
            <a:r>
              <a:rPr lang="en-GB" sz="2700" dirty="0" err="1" smtClean="0">
                <a:solidFill>
                  <a:schemeClr val="bg2">
                    <a:lumMod val="50000"/>
                  </a:schemeClr>
                </a:solidFill>
              </a:rPr>
              <a:t>newydd</a:t>
            </a:r>
            <a:r>
              <a:rPr lang="en-GB" sz="2700" dirty="0" smtClean="0">
                <a:solidFill>
                  <a:schemeClr val="bg2">
                    <a:lumMod val="50000"/>
                  </a:schemeClr>
                </a:solidFill>
              </a:rPr>
              <a:t> </a:t>
            </a:r>
            <a:r>
              <a:rPr lang="en-GB" sz="2700" dirty="0" err="1" smtClean="0">
                <a:solidFill>
                  <a:schemeClr val="bg2">
                    <a:lumMod val="50000"/>
                  </a:schemeClr>
                </a:solidFill>
              </a:rPr>
              <a:t>drwy</a:t>
            </a:r>
            <a:r>
              <a:rPr lang="en-GB" sz="2700" dirty="0" smtClean="0">
                <a:solidFill>
                  <a:schemeClr val="bg2">
                    <a:lumMod val="50000"/>
                  </a:schemeClr>
                </a:solidFill>
              </a:rPr>
              <a:t> </a:t>
            </a:r>
            <a:r>
              <a:rPr lang="en-GB" sz="2700" dirty="0" err="1" smtClean="0">
                <a:solidFill>
                  <a:schemeClr val="bg2">
                    <a:lumMod val="50000"/>
                  </a:schemeClr>
                </a:solidFill>
              </a:rPr>
              <a:t>gyfeirio</a:t>
            </a:r>
            <a:r>
              <a:rPr lang="en-GB" sz="2700" dirty="0" smtClean="0">
                <a:solidFill>
                  <a:schemeClr val="bg2">
                    <a:lumMod val="50000"/>
                  </a:schemeClr>
                </a:solidFill>
              </a:rPr>
              <a:t> at yr hen</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Nid</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yw</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datblygiad</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gwybyddol</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yn</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datglygu</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trwy</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ddilyniant</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sefydlog</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o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oedran</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baseline="0" noProof="0" dirty="0" err="1" smtClean="0">
                <a:ln>
                  <a:noFill/>
                </a:ln>
                <a:solidFill>
                  <a:schemeClr val="bg2">
                    <a:lumMod val="50000"/>
                  </a:schemeClr>
                </a:solidFill>
                <a:effectLst/>
                <a:uLnTx/>
                <a:uFillTx/>
                <a:latin typeface="+mn-lt"/>
                <a:ea typeface="+mn-ea"/>
                <a:cs typeface="+mn-cs"/>
              </a:rPr>
              <a:t>camau</a:t>
            </a:r>
            <a:r>
              <a:rPr kumimoji="0" lang="en-GB" sz="2700" b="0" i="0" u="none" strike="noStrike" kern="1200" cap="none" spc="0" normalizeH="0" noProof="0" dirty="0" smtClean="0">
                <a:ln>
                  <a:noFill/>
                </a:ln>
                <a:solidFill>
                  <a:schemeClr val="bg2">
                    <a:lumMod val="50000"/>
                  </a:schemeClr>
                </a:solidFill>
                <a:effectLst/>
                <a:uLnTx/>
                <a:uFillTx/>
                <a:latin typeface="+mn-lt"/>
                <a:ea typeface="+mn-ea"/>
                <a:cs typeface="+mn-cs"/>
              </a:rPr>
              <a:t> </a:t>
            </a:r>
            <a:r>
              <a:rPr kumimoji="0" lang="en-GB" sz="2700" b="0" i="0" u="none" strike="noStrike" kern="1200" cap="none" spc="0" normalizeH="0" noProof="0" dirty="0" err="1" smtClean="0">
                <a:ln>
                  <a:noFill/>
                </a:ln>
                <a:solidFill>
                  <a:schemeClr val="bg2">
                    <a:lumMod val="50000"/>
                  </a:schemeClr>
                </a:solidFill>
                <a:effectLst/>
                <a:uLnTx/>
                <a:uFillTx/>
                <a:latin typeface="+mn-lt"/>
                <a:ea typeface="+mn-ea"/>
                <a:cs typeface="+mn-cs"/>
              </a:rPr>
              <a:t>cysylltiedig</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GB" sz="2700" dirty="0" err="1" smtClean="0">
                <a:solidFill>
                  <a:schemeClr val="bg2">
                    <a:lumMod val="50000"/>
                  </a:schemeClr>
                </a:solidFill>
              </a:rPr>
              <a:t>Syniadau</a:t>
            </a:r>
            <a:r>
              <a:rPr lang="en-GB" sz="2700" dirty="0" smtClean="0">
                <a:solidFill>
                  <a:schemeClr val="bg2">
                    <a:lumMod val="50000"/>
                  </a:schemeClr>
                </a:solidFill>
              </a:rPr>
              <a:t> </a:t>
            </a:r>
            <a:r>
              <a:rPr lang="en-GB" sz="2700" dirty="0" err="1" smtClean="0">
                <a:solidFill>
                  <a:schemeClr val="bg2">
                    <a:lumMod val="50000"/>
                  </a:schemeClr>
                </a:solidFill>
              </a:rPr>
              <a:t>newydd</a:t>
            </a:r>
            <a:r>
              <a:rPr lang="en-GB" sz="2700" dirty="0" smtClean="0">
                <a:solidFill>
                  <a:schemeClr val="bg2">
                    <a:lumMod val="50000"/>
                  </a:schemeClr>
                </a:solidFill>
              </a:rPr>
              <a:t> </a:t>
            </a:r>
            <a:r>
              <a:rPr lang="en-GB" sz="2700" dirty="0" err="1" smtClean="0">
                <a:solidFill>
                  <a:schemeClr val="bg2">
                    <a:lumMod val="50000"/>
                  </a:schemeClr>
                </a:solidFill>
              </a:rPr>
              <a:t>yn</a:t>
            </a:r>
            <a:r>
              <a:rPr lang="en-GB" sz="2700" dirty="0" smtClean="0">
                <a:solidFill>
                  <a:schemeClr val="bg2">
                    <a:lumMod val="50000"/>
                  </a:schemeClr>
                </a:solidFill>
              </a:rPr>
              <a:t> </a:t>
            </a:r>
            <a:r>
              <a:rPr lang="en-GB" sz="2700" dirty="0" err="1" smtClean="0">
                <a:solidFill>
                  <a:schemeClr val="bg2">
                    <a:lumMod val="50000"/>
                  </a:schemeClr>
                </a:solidFill>
              </a:rPr>
              <a:t>cael</a:t>
            </a:r>
            <a:r>
              <a:rPr lang="en-GB" sz="2700" dirty="0" smtClean="0">
                <a:solidFill>
                  <a:schemeClr val="bg2">
                    <a:lumMod val="50000"/>
                  </a:schemeClr>
                </a:solidFill>
              </a:rPr>
              <a:t> </a:t>
            </a:r>
            <a:r>
              <a:rPr lang="en-GB" sz="2700" dirty="0" err="1" smtClean="0">
                <a:solidFill>
                  <a:schemeClr val="bg2">
                    <a:lumMod val="50000"/>
                  </a:schemeClr>
                </a:solidFill>
              </a:rPr>
              <a:t>eu</a:t>
            </a:r>
            <a:r>
              <a:rPr lang="en-GB" sz="2700" dirty="0" smtClean="0">
                <a:solidFill>
                  <a:schemeClr val="bg2">
                    <a:lumMod val="50000"/>
                  </a:schemeClr>
                </a:solidFill>
              </a:rPr>
              <a:t> </a:t>
            </a:r>
            <a:r>
              <a:rPr lang="en-GB" sz="2700" dirty="0" err="1" smtClean="0">
                <a:solidFill>
                  <a:schemeClr val="bg2">
                    <a:lumMod val="50000"/>
                  </a:schemeClr>
                </a:solidFill>
              </a:rPr>
              <a:t>deall</a:t>
            </a:r>
            <a:r>
              <a:rPr lang="en-GB" sz="2700" dirty="0" smtClean="0">
                <a:solidFill>
                  <a:schemeClr val="bg2">
                    <a:lumMod val="50000"/>
                  </a:schemeClr>
                </a:solidFill>
              </a:rPr>
              <a:t> </a:t>
            </a:r>
            <a:r>
              <a:rPr lang="en-GB" sz="2700" dirty="0" err="1" smtClean="0">
                <a:solidFill>
                  <a:schemeClr val="bg2">
                    <a:lumMod val="50000"/>
                  </a:schemeClr>
                </a:solidFill>
              </a:rPr>
              <a:t>drwy</a:t>
            </a:r>
            <a:r>
              <a:rPr lang="en-GB" sz="2700" dirty="0" smtClean="0">
                <a:solidFill>
                  <a:schemeClr val="bg2">
                    <a:lumMod val="50000"/>
                  </a:schemeClr>
                </a:solidFill>
              </a:rPr>
              <a:t> </a:t>
            </a:r>
            <a:r>
              <a:rPr lang="en-GB" sz="2700" dirty="0" err="1" smtClean="0">
                <a:solidFill>
                  <a:schemeClr val="bg2">
                    <a:lumMod val="50000"/>
                  </a:schemeClr>
                </a:solidFill>
              </a:rPr>
              <a:t>esiamplau</a:t>
            </a:r>
            <a:r>
              <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rPr>
              <a:t>.</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GB" sz="2700" dirty="0" err="1" smtClean="0">
                <a:solidFill>
                  <a:schemeClr val="bg2">
                    <a:lumMod val="50000"/>
                  </a:schemeClr>
                </a:solidFill>
              </a:rPr>
              <a:t>Dysgu</a:t>
            </a:r>
            <a:r>
              <a:rPr lang="en-GB" sz="2700" dirty="0" smtClean="0">
                <a:solidFill>
                  <a:schemeClr val="bg2">
                    <a:lumMod val="50000"/>
                  </a:schemeClr>
                </a:solidFill>
              </a:rPr>
              <a:t> </a:t>
            </a:r>
            <a:r>
              <a:rPr lang="en-GB" sz="2700" dirty="0" err="1" smtClean="0">
                <a:solidFill>
                  <a:schemeClr val="bg2">
                    <a:lumMod val="50000"/>
                  </a:schemeClr>
                </a:solidFill>
              </a:rPr>
              <a:t>gwasgaredig</a:t>
            </a:r>
            <a:r>
              <a:rPr lang="en-GB" sz="2700" dirty="0" smtClean="0">
                <a:solidFill>
                  <a:schemeClr val="bg2">
                    <a:lumMod val="50000"/>
                  </a:schemeClr>
                </a:solidFill>
              </a:rPr>
              <a:t> a   			</a:t>
            </a:r>
            <a:r>
              <a:rPr lang="en-GB" sz="2700" dirty="0" err="1" smtClean="0">
                <a:solidFill>
                  <a:schemeClr val="bg2">
                    <a:lumMod val="50000"/>
                  </a:schemeClr>
                </a:solidFill>
              </a:rPr>
              <a:t>chofio</a:t>
            </a:r>
            <a:endParaRPr kumimoji="0" lang="en-GB" sz="2700" b="0" i="0" u="none" strike="noStrike" kern="1200" cap="none" spc="0" normalizeH="0" baseline="0" noProof="0" dirty="0" smtClean="0">
              <a:ln>
                <a:noFill/>
              </a:ln>
              <a:solidFill>
                <a:schemeClr val="bg2">
                  <a:lumMod val="50000"/>
                </a:schemeClr>
              </a:solidFill>
              <a:effectLst/>
              <a:uLnTx/>
              <a:uFillTx/>
              <a:latin typeface="+mn-lt"/>
              <a:ea typeface="+mn-ea"/>
              <a:cs typeface="+mn-cs"/>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endParaRPr kumimoji="0" lang="en-GB" sz="27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752600"/>
            <a:ext cx="8229600" cy="4525963"/>
          </a:xfrm>
        </p:spPr>
        <p:txBody>
          <a:bodyPr/>
          <a:lstStyle/>
          <a:p>
            <a:r>
              <a:rPr lang="en-GB" dirty="0" smtClean="0">
                <a:hlinkClick r:id="rId2"/>
              </a:rPr>
              <a:t>Cognitive Load</a:t>
            </a:r>
            <a:r>
              <a:rPr lang="en-GB" dirty="0" smtClean="0"/>
              <a:t> also </a:t>
            </a:r>
            <a:r>
              <a:rPr lang="en-GB" dirty="0" smtClean="0">
                <a:hlinkClick r:id="rId3"/>
              </a:rPr>
              <a:t>cognitive load</a:t>
            </a:r>
            <a:endParaRPr lang="en-GB" dirty="0" smtClean="0"/>
          </a:p>
          <a:p>
            <a:r>
              <a:rPr lang="en-GB" dirty="0" smtClean="0">
                <a:hlinkClick r:id="rId4"/>
              </a:rPr>
              <a:t>Desirable Difficulty</a:t>
            </a:r>
            <a:endParaRPr lang="en-GB" dirty="0" smtClean="0"/>
          </a:p>
          <a:p>
            <a:r>
              <a:rPr lang="en-GB" dirty="0" smtClean="0">
                <a:hlinkClick r:id="rId5"/>
              </a:rPr>
              <a:t>Interleaving</a:t>
            </a:r>
            <a:endParaRPr lang="en-GB" dirty="0" smtClean="0"/>
          </a:p>
          <a:p>
            <a:r>
              <a:rPr lang="en-GB" dirty="0" smtClean="0">
                <a:hlinkClick r:id="rId6"/>
              </a:rPr>
              <a:t>Challenge</a:t>
            </a:r>
            <a:endParaRPr lang="en-GB" dirty="0" smtClean="0"/>
          </a:p>
          <a:p>
            <a:r>
              <a:rPr lang="en-GB" dirty="0" smtClean="0">
                <a:hlinkClick r:id="rId7"/>
              </a:rPr>
              <a:t>Magic Number?</a:t>
            </a:r>
            <a:endParaRPr lang="en-GB" dirty="0" smtClean="0"/>
          </a:p>
          <a:p>
            <a:r>
              <a:rPr lang="en-GB" dirty="0" smtClean="0">
                <a:hlinkClick r:id="rId8"/>
              </a:rPr>
              <a:t>Testing</a:t>
            </a:r>
            <a:endParaRPr lang="en-GB" dirty="0"/>
          </a:p>
        </p:txBody>
      </p:sp>
      <p:sp>
        <p:nvSpPr>
          <p:cNvPr id="2" name="Title 1"/>
          <p:cNvSpPr>
            <a:spLocks noGrp="1"/>
          </p:cNvSpPr>
          <p:nvPr>
            <p:ph type="title"/>
          </p:nvPr>
        </p:nvSpPr>
        <p:spPr/>
        <p:txBody>
          <a:bodyPr>
            <a:normAutofit fontScale="90000"/>
          </a:bodyPr>
          <a:lstStyle/>
          <a:p>
            <a:r>
              <a:rPr lang="en-GB" dirty="0" smtClean="0">
                <a:solidFill>
                  <a:schemeClr val="bg2">
                    <a:lumMod val="50000"/>
                  </a:schemeClr>
                </a:solidFill>
              </a:rPr>
              <a:t>Beth </a:t>
            </a:r>
            <a:r>
              <a:rPr lang="en-GB" dirty="0" err="1" smtClean="0">
                <a:solidFill>
                  <a:schemeClr val="bg2">
                    <a:lumMod val="50000"/>
                  </a:schemeClr>
                </a:solidFill>
              </a:rPr>
              <a:t>mae</a:t>
            </a:r>
            <a:r>
              <a:rPr lang="en-GB" dirty="0" smtClean="0">
                <a:solidFill>
                  <a:schemeClr val="bg2">
                    <a:lumMod val="50000"/>
                  </a:schemeClr>
                </a:solidFill>
              </a:rPr>
              <a:t> </a:t>
            </a:r>
            <a:r>
              <a:rPr lang="en-GB" dirty="0" err="1" smtClean="0">
                <a:solidFill>
                  <a:schemeClr val="bg2">
                    <a:lumMod val="50000"/>
                  </a:schemeClr>
                </a:solidFill>
              </a:rPr>
              <a:t>gwyddoniaeth</a:t>
            </a:r>
            <a:r>
              <a:rPr lang="en-GB" dirty="0" smtClean="0">
                <a:solidFill>
                  <a:schemeClr val="bg2">
                    <a:lumMod val="50000"/>
                  </a:schemeClr>
                </a:solidFill>
              </a:rPr>
              <a:t> </a:t>
            </a:r>
            <a:r>
              <a:rPr lang="en-GB" dirty="0" err="1" smtClean="0">
                <a:solidFill>
                  <a:schemeClr val="bg2">
                    <a:lumMod val="50000"/>
                  </a:schemeClr>
                </a:solidFill>
              </a:rPr>
              <a:t>yn</a:t>
            </a:r>
            <a:r>
              <a:rPr lang="en-GB" dirty="0" smtClean="0">
                <a:solidFill>
                  <a:schemeClr val="bg2">
                    <a:lumMod val="50000"/>
                  </a:schemeClr>
                </a:solidFill>
              </a:rPr>
              <a:t> </a:t>
            </a:r>
            <a:r>
              <a:rPr lang="en-GB" dirty="0" err="1" smtClean="0">
                <a:solidFill>
                  <a:schemeClr val="bg2">
                    <a:lumMod val="50000"/>
                  </a:schemeClr>
                </a:solidFill>
              </a:rPr>
              <a:t>dweud</a:t>
            </a:r>
            <a:r>
              <a:rPr lang="en-GB" dirty="0" smtClean="0">
                <a:solidFill>
                  <a:schemeClr val="bg2">
                    <a:lumMod val="50000"/>
                  </a:schemeClr>
                </a:solidFill>
              </a:rPr>
              <a:t>?</a:t>
            </a:r>
            <a:br>
              <a:rPr lang="en-GB" dirty="0" smtClean="0">
                <a:solidFill>
                  <a:schemeClr val="bg2">
                    <a:lumMod val="50000"/>
                  </a:schemeClr>
                </a:solidFill>
              </a:rPr>
            </a:br>
            <a:r>
              <a:rPr lang="en-GB" dirty="0" smtClean="0"/>
              <a:t>What does science say?</a:t>
            </a:r>
            <a:endParaRPr lang="en-GB" dirty="0"/>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smtClean="0">
                <a:hlinkClick r:id="rId2"/>
              </a:rPr>
              <a:t>Working Memory</a:t>
            </a:r>
            <a:endParaRPr lang="en-GB" dirty="0" smtClean="0">
              <a:hlinkClick r:id="rId3"/>
            </a:endParaRPr>
          </a:p>
          <a:p>
            <a:r>
              <a:rPr lang="en-GB" dirty="0" smtClean="0">
                <a:hlinkClick r:id="rId3"/>
              </a:rPr>
              <a:t>Cognitive Load</a:t>
            </a:r>
            <a:endParaRPr lang="en-GB" dirty="0" smtClean="0"/>
          </a:p>
          <a:p>
            <a:r>
              <a:rPr lang="en-GB" dirty="0" smtClean="0">
                <a:hlinkClick r:id="rId4"/>
              </a:rPr>
              <a:t>Learning new ideas</a:t>
            </a:r>
            <a:endParaRPr lang="en-GB" dirty="0"/>
          </a:p>
        </p:txBody>
      </p:sp>
      <p:sp>
        <p:nvSpPr>
          <p:cNvPr id="2" name="Title 1"/>
          <p:cNvSpPr>
            <a:spLocks noGrp="1"/>
          </p:cNvSpPr>
          <p:nvPr>
            <p:ph type="title"/>
          </p:nvPr>
        </p:nvSpPr>
        <p:spPr/>
        <p:txBody>
          <a:bodyPr/>
          <a:lstStyle/>
          <a:p>
            <a:endParaRPr lang="en-GB"/>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0050" name="Picture 2" descr="threshold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43000" y="0"/>
            <a:ext cx="6858000" cy="7162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7958453"/>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788091"/>
          </a:xfrm>
        </p:spPr>
        <p:txBody>
          <a:bodyPr>
            <a:noAutofit/>
          </a:bodyPr>
          <a:lstStyle/>
          <a:p>
            <a:r>
              <a:rPr lang="en-GB" altLang="en-US" sz="2200" dirty="0">
                <a:cs typeface="Times New Roman" panose="02020603050405020304" pitchFamily="18" charset="0"/>
              </a:rPr>
              <a:t>Notion that within specific disciplines there exist significant ‘threshold concepts’, leading to new and previously inaccessible ways of thinking about </a:t>
            </a:r>
            <a:r>
              <a:rPr lang="en-GB" altLang="en-US" sz="2200" dirty="0" smtClean="0">
                <a:cs typeface="Times New Roman" panose="02020603050405020304" pitchFamily="18" charset="0"/>
              </a:rPr>
              <a:t>something(</a:t>
            </a:r>
            <a:r>
              <a:rPr lang="en-GB" altLang="en-US" sz="2200" dirty="0" smtClean="0">
                <a:solidFill>
                  <a:schemeClr val="tx1"/>
                </a:solidFill>
                <a:cs typeface="Times New Roman" panose="02020603050405020304" pitchFamily="18" charset="0"/>
              </a:rPr>
              <a:t>Meyer </a:t>
            </a:r>
            <a:r>
              <a:rPr lang="en-GB" altLang="en-US" sz="2200" dirty="0">
                <a:solidFill>
                  <a:schemeClr val="tx1"/>
                </a:solidFill>
                <a:cs typeface="Times New Roman" panose="02020603050405020304" pitchFamily="18" charset="0"/>
              </a:rPr>
              <a:t>and Land, 2003</a:t>
            </a:r>
            <a:r>
              <a:rPr lang="en-GB" altLang="en-US" sz="2200" dirty="0" smtClean="0">
                <a:solidFill>
                  <a:schemeClr val="tx1"/>
                </a:solidFill>
                <a:cs typeface="Times New Roman" panose="02020603050405020304" pitchFamily="18" charset="0"/>
              </a:rPr>
              <a:t>).</a:t>
            </a:r>
          </a:p>
          <a:p>
            <a:r>
              <a:rPr lang="en-GB" altLang="en-US" sz="2200" dirty="0" smtClean="0">
                <a:solidFill>
                  <a:schemeClr val="tx1"/>
                </a:solidFill>
              </a:rPr>
              <a:t>Concept -</a:t>
            </a:r>
            <a:r>
              <a:rPr lang="en-US" altLang="en-US" sz="2200" dirty="0">
                <a:latin typeface="Times" panose="02020603050405020304" pitchFamily="18" charset="0"/>
                <a:cs typeface="Times New Roman" panose="02020603050405020304" pitchFamily="18" charset="0"/>
              </a:rPr>
              <a:t> ‘</a:t>
            </a:r>
            <a:r>
              <a:rPr lang="en-US" altLang="en-US" sz="2200" dirty="0">
                <a:cs typeface="Times New Roman" panose="02020603050405020304" pitchFamily="18" charset="0"/>
              </a:rPr>
              <a:t>a unit of thought or element of knowledge that allows us to organize experience</a:t>
            </a:r>
            <a:r>
              <a:rPr lang="en-GB" altLang="en-US" sz="2200" dirty="0" smtClean="0">
                <a:solidFill>
                  <a:schemeClr val="tx1"/>
                </a:solidFill>
              </a:rPr>
              <a:t>’</a:t>
            </a:r>
            <a:r>
              <a:rPr lang="en-US" altLang="en-US" sz="2200" i="1" dirty="0">
                <a:solidFill>
                  <a:schemeClr val="bg2"/>
                </a:solidFill>
                <a:cs typeface="Times New Roman" panose="02020603050405020304" pitchFamily="18" charset="0"/>
              </a:rPr>
              <a:t> </a:t>
            </a:r>
            <a:r>
              <a:rPr lang="en-US" altLang="en-US" sz="2200" i="1" dirty="0" smtClean="0">
                <a:solidFill>
                  <a:schemeClr val="tx1"/>
                </a:solidFill>
                <a:cs typeface="Times New Roman" panose="02020603050405020304" pitchFamily="18" charset="0"/>
              </a:rPr>
              <a:t>Donald (2001)Learning </a:t>
            </a:r>
            <a:r>
              <a:rPr lang="en-US" altLang="en-US" sz="2200" i="1" dirty="0">
                <a:solidFill>
                  <a:schemeClr val="tx1"/>
                </a:solidFill>
                <a:cs typeface="Times New Roman" panose="02020603050405020304" pitchFamily="18" charset="0"/>
              </a:rPr>
              <a:t>to Think: Disciplinary Perspectives’</a:t>
            </a:r>
            <a:r>
              <a:rPr lang="en-US" altLang="en-US" sz="2200" i="1" dirty="0">
                <a:solidFill>
                  <a:schemeClr val="tx1"/>
                </a:solidFill>
                <a:latin typeface="Times" panose="02020603050405020304" pitchFamily="18" charset="0"/>
                <a:cs typeface="Times New Roman" panose="02020603050405020304" pitchFamily="18" charset="0"/>
              </a:rPr>
              <a:t> </a:t>
            </a:r>
            <a:r>
              <a:rPr lang="en-US" altLang="en-US" sz="2200" i="1" dirty="0" smtClean="0">
                <a:solidFill>
                  <a:schemeClr val="tx1"/>
                </a:solidFill>
                <a:latin typeface="Times" panose="02020603050405020304" pitchFamily="18" charset="0"/>
                <a:cs typeface="Times New Roman" panose="02020603050405020304" pitchFamily="18" charset="0"/>
              </a:rPr>
              <a:t>.</a:t>
            </a:r>
          </a:p>
          <a:p>
            <a:r>
              <a:rPr lang="en-US" altLang="en-US" sz="2200" dirty="0">
                <a:cs typeface="Times New Roman" panose="02020603050405020304" pitchFamily="18" charset="0"/>
              </a:rPr>
              <a:t>Threshold concepts can be used to define potentially powerful transformative points in the student’s learning experience.  In this sense they may be viewed as the </a:t>
            </a:r>
            <a:r>
              <a:rPr lang="en-US" altLang="en-US" sz="2200" dirty="0">
                <a:solidFill>
                  <a:schemeClr val="tx1"/>
                </a:solidFill>
                <a:cs typeface="Times New Roman" panose="02020603050405020304" pitchFamily="18" charset="0"/>
              </a:rPr>
              <a:t>‘jewels in the curriculum’</a:t>
            </a:r>
            <a:r>
              <a:rPr lang="en-US" altLang="en-US" sz="2200" dirty="0">
                <a:cs typeface="Times New Roman" panose="02020603050405020304" pitchFamily="18" charset="0"/>
              </a:rPr>
              <a:t>.</a:t>
            </a:r>
            <a:endParaRPr lang="en-GB" altLang="en-US" sz="2200" i="1" dirty="0">
              <a:solidFill>
                <a:schemeClr val="tx1"/>
              </a:solidFill>
              <a:latin typeface="Times" panose="02020603050405020304" pitchFamily="18" charset="0"/>
              <a:cs typeface="Times New Roman" panose="02020603050405020304" pitchFamily="18" charset="0"/>
            </a:endParaRPr>
          </a:p>
          <a:p>
            <a:r>
              <a:rPr lang="en-GB" sz="2200" dirty="0" smtClean="0">
                <a:solidFill>
                  <a:schemeClr val="tx1"/>
                </a:solidFill>
              </a:rPr>
              <a:t>Liminality –from not- knowing to knowing.</a:t>
            </a:r>
          </a:p>
          <a:p>
            <a:r>
              <a:rPr lang="en-GB" sz="2200" dirty="0" smtClean="0">
                <a:solidFill>
                  <a:schemeClr val="tx1"/>
                </a:solidFill>
              </a:rPr>
              <a:t>Learning is hard.</a:t>
            </a:r>
            <a:endParaRPr lang="en-GB" sz="2200" dirty="0">
              <a:solidFill>
                <a:schemeClr val="tx1"/>
              </a:solidFill>
            </a:endParaRPr>
          </a:p>
        </p:txBody>
      </p:sp>
      <p:sp>
        <p:nvSpPr>
          <p:cNvPr id="2" name="Title 1"/>
          <p:cNvSpPr>
            <a:spLocks noGrp="1"/>
          </p:cNvSpPr>
          <p:nvPr>
            <p:ph type="title"/>
          </p:nvPr>
        </p:nvSpPr>
        <p:spPr/>
        <p:txBody>
          <a:bodyPr/>
          <a:lstStyle/>
          <a:p>
            <a:r>
              <a:rPr lang="en-GB" dirty="0" smtClean="0"/>
              <a:t>Meyer a Land</a:t>
            </a:r>
            <a:endParaRPr lang="en-GB" dirty="0"/>
          </a:p>
        </p:txBody>
      </p:sp>
    </p:spTree>
    <p:extLst>
      <p:ext uri="{BB962C8B-B14F-4D97-AF65-F5344CB8AC3E}">
        <p14:creationId xmlns:p14="http://schemas.microsoft.com/office/powerpoint/2010/main" val="1793227785"/>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8600" y="19957"/>
            <a:ext cx="8299376" cy="650503"/>
          </a:xfrm>
        </p:spPr>
        <p:txBody>
          <a:bodyPr>
            <a:normAutofit fontScale="90000"/>
          </a:bodyPr>
          <a:lstStyle/>
          <a:p>
            <a:r>
              <a:rPr lang="en-GB" sz="2800" dirty="0" smtClean="0">
                <a:solidFill>
                  <a:schemeClr val="bg2">
                    <a:lumMod val="50000"/>
                  </a:schemeClr>
                </a:solidFill>
              </a:rPr>
              <a:t>Felly, </a:t>
            </a:r>
            <a:r>
              <a:rPr lang="en-GB" sz="2800" dirty="0" err="1" smtClean="0">
                <a:solidFill>
                  <a:schemeClr val="bg2">
                    <a:lumMod val="50000"/>
                  </a:schemeClr>
                </a:solidFill>
              </a:rPr>
              <a:t>sut</a:t>
            </a:r>
            <a:r>
              <a:rPr lang="en-GB" sz="2800" dirty="0" smtClean="0">
                <a:solidFill>
                  <a:schemeClr val="bg2">
                    <a:lumMod val="50000"/>
                  </a:schemeClr>
                </a:solidFill>
              </a:rPr>
              <a:t> </a:t>
            </a:r>
            <a:r>
              <a:rPr lang="en-GB" sz="2800" dirty="0" err="1" smtClean="0">
                <a:solidFill>
                  <a:schemeClr val="bg2">
                    <a:lumMod val="50000"/>
                  </a:schemeClr>
                </a:solidFill>
              </a:rPr>
              <a:t>rydym</a:t>
            </a:r>
            <a:r>
              <a:rPr lang="en-GB" sz="2800" dirty="0" smtClean="0">
                <a:solidFill>
                  <a:schemeClr val="bg2">
                    <a:lumMod val="50000"/>
                  </a:schemeClr>
                </a:solidFill>
              </a:rPr>
              <a:t> </a:t>
            </a:r>
            <a:r>
              <a:rPr lang="en-GB" sz="2800" dirty="0" err="1" smtClean="0">
                <a:solidFill>
                  <a:schemeClr val="bg2">
                    <a:lumMod val="50000"/>
                  </a:schemeClr>
                </a:solidFill>
              </a:rPr>
              <a:t>yn</a:t>
            </a:r>
            <a:r>
              <a:rPr lang="en-GB" sz="2800" dirty="0" smtClean="0">
                <a:solidFill>
                  <a:schemeClr val="bg2">
                    <a:lumMod val="50000"/>
                  </a:schemeClr>
                </a:solidFill>
              </a:rPr>
              <a:t> </a:t>
            </a:r>
            <a:r>
              <a:rPr lang="en-GB" sz="2800" dirty="0" err="1" smtClean="0">
                <a:solidFill>
                  <a:schemeClr val="bg2">
                    <a:lumMod val="50000"/>
                  </a:schemeClr>
                </a:solidFill>
              </a:rPr>
              <a:t>dysgu</a:t>
            </a:r>
            <a:r>
              <a:rPr lang="en-GB" sz="2800" dirty="0" smtClean="0">
                <a:solidFill>
                  <a:schemeClr val="bg2">
                    <a:lumMod val="50000"/>
                  </a:schemeClr>
                </a:solidFill>
              </a:rPr>
              <a:t>?       </a:t>
            </a:r>
            <a:r>
              <a:rPr lang="en-GB" sz="2800" dirty="0" smtClean="0"/>
              <a:t>So, how do we learn?</a:t>
            </a:r>
            <a:endParaRPr lang="en-GB" sz="2800" dirty="0"/>
          </a:p>
        </p:txBody>
      </p:sp>
      <p:sp>
        <p:nvSpPr>
          <p:cNvPr id="3" name="Subtitle 2"/>
          <p:cNvSpPr>
            <a:spLocks noGrp="1"/>
          </p:cNvSpPr>
          <p:nvPr>
            <p:ph type="subTitle" idx="1"/>
          </p:nvPr>
        </p:nvSpPr>
        <p:spPr>
          <a:xfrm>
            <a:off x="228600" y="914400"/>
            <a:ext cx="4267200" cy="4038600"/>
          </a:xfrm>
        </p:spPr>
        <p:txBody>
          <a:bodyPr>
            <a:normAutofit fontScale="32500" lnSpcReduction="20000"/>
          </a:bodyPr>
          <a:lstStyle/>
          <a:p>
            <a:pPr marL="457200" indent="-457200" algn="l">
              <a:buFont typeface="Arial" panose="020B0604020202020204" pitchFamily="34" charset="0"/>
              <a:buChar char="•"/>
            </a:pPr>
            <a:r>
              <a:rPr lang="en-GB" sz="7400" dirty="0" err="1" smtClean="0">
                <a:solidFill>
                  <a:schemeClr val="bg2">
                    <a:lumMod val="50000"/>
                  </a:schemeClr>
                </a:solidFill>
              </a:rPr>
              <a:t>Trwy</a:t>
            </a:r>
            <a:r>
              <a:rPr lang="en-GB" sz="7400" dirty="0" smtClean="0">
                <a:solidFill>
                  <a:schemeClr val="bg2">
                    <a:lumMod val="50000"/>
                  </a:schemeClr>
                </a:solidFill>
              </a:rPr>
              <a:t> </a:t>
            </a:r>
            <a:r>
              <a:rPr lang="en-GB" sz="7400" dirty="0" err="1" smtClean="0">
                <a:solidFill>
                  <a:schemeClr val="bg2">
                    <a:lumMod val="50000"/>
                  </a:schemeClr>
                </a:solidFill>
              </a:rPr>
              <a:t>ryngweithio</a:t>
            </a:r>
            <a:r>
              <a:rPr lang="en-GB" sz="7400" dirty="0" smtClean="0">
                <a:solidFill>
                  <a:schemeClr val="bg2">
                    <a:lumMod val="50000"/>
                  </a:schemeClr>
                </a:solidFill>
              </a:rPr>
              <a:t> </a:t>
            </a:r>
            <a:r>
              <a:rPr lang="en-GB" sz="7400" dirty="0" err="1" smtClean="0">
                <a:solidFill>
                  <a:schemeClr val="bg2">
                    <a:lumMod val="50000"/>
                  </a:schemeClr>
                </a:solidFill>
              </a:rPr>
              <a:t>ag</a:t>
            </a:r>
            <a:r>
              <a:rPr lang="en-GB" sz="7400" dirty="0" smtClean="0">
                <a:solidFill>
                  <a:schemeClr val="bg2">
                    <a:lumMod val="50000"/>
                  </a:schemeClr>
                </a:solidFill>
              </a:rPr>
              <a:t> </a:t>
            </a:r>
            <a:r>
              <a:rPr lang="en-GB" sz="7400" dirty="0" err="1" smtClean="0">
                <a:solidFill>
                  <a:schemeClr val="bg2">
                    <a:lumMod val="50000"/>
                  </a:schemeClr>
                </a:solidFill>
              </a:rPr>
              <a:t>eraill</a:t>
            </a:r>
            <a:r>
              <a:rPr lang="en-GB" sz="7400" dirty="0" smtClean="0">
                <a:solidFill>
                  <a:schemeClr val="bg2">
                    <a:lumMod val="50000"/>
                  </a:schemeClr>
                </a:solidFill>
              </a:rPr>
              <a:t>?</a:t>
            </a:r>
          </a:p>
          <a:p>
            <a:pPr marL="457200" indent="-457200" algn="l">
              <a:buFont typeface="Arial" panose="020B0604020202020204" pitchFamily="34" charset="0"/>
              <a:buChar char="•"/>
            </a:pPr>
            <a:r>
              <a:rPr lang="en-GB" sz="7400" dirty="0" err="1" smtClean="0">
                <a:solidFill>
                  <a:schemeClr val="bg2">
                    <a:lumMod val="50000"/>
                  </a:schemeClr>
                </a:solidFill>
              </a:rPr>
              <a:t>Trwy</a:t>
            </a:r>
            <a:r>
              <a:rPr lang="en-GB" sz="7400" dirty="0" smtClean="0">
                <a:solidFill>
                  <a:schemeClr val="bg2">
                    <a:lumMod val="50000"/>
                  </a:schemeClr>
                </a:solidFill>
              </a:rPr>
              <a:t> </a:t>
            </a:r>
            <a:r>
              <a:rPr lang="en-GB" sz="7400" dirty="0" err="1" smtClean="0">
                <a:solidFill>
                  <a:schemeClr val="bg2">
                    <a:lumMod val="50000"/>
                  </a:schemeClr>
                </a:solidFill>
              </a:rPr>
              <a:t>arbrofi</a:t>
            </a:r>
            <a:r>
              <a:rPr lang="en-GB" sz="7400" dirty="0" smtClean="0">
                <a:solidFill>
                  <a:schemeClr val="bg2">
                    <a:lumMod val="50000"/>
                  </a:schemeClr>
                </a:solidFill>
              </a:rPr>
              <a:t> </a:t>
            </a:r>
            <a:r>
              <a:rPr lang="en-GB" sz="7400" dirty="0" err="1" smtClean="0">
                <a:solidFill>
                  <a:schemeClr val="bg2">
                    <a:lumMod val="50000"/>
                  </a:schemeClr>
                </a:solidFill>
              </a:rPr>
              <a:t>personol</a:t>
            </a:r>
            <a:r>
              <a:rPr lang="en-GB" sz="7400" dirty="0" smtClean="0">
                <a:solidFill>
                  <a:schemeClr val="bg2">
                    <a:lumMod val="50000"/>
                  </a:schemeClr>
                </a:solidFill>
              </a:rPr>
              <a:t>?</a:t>
            </a:r>
          </a:p>
          <a:p>
            <a:pPr marL="457200" indent="-457200" algn="l">
              <a:buFont typeface="Arial" panose="020B0604020202020204" pitchFamily="34" charset="0"/>
              <a:buChar char="•"/>
            </a:pPr>
            <a:r>
              <a:rPr lang="en-GB" sz="7400" dirty="0" err="1" smtClean="0">
                <a:solidFill>
                  <a:schemeClr val="bg2">
                    <a:lumMod val="50000"/>
                  </a:schemeClr>
                </a:solidFill>
              </a:rPr>
              <a:t>Trwy</a:t>
            </a:r>
            <a:r>
              <a:rPr lang="en-GB" sz="7400" dirty="0" smtClean="0">
                <a:solidFill>
                  <a:schemeClr val="bg2">
                    <a:lumMod val="50000"/>
                  </a:schemeClr>
                </a:solidFill>
              </a:rPr>
              <a:t> </a:t>
            </a:r>
            <a:r>
              <a:rPr lang="en-GB" sz="7400" dirty="0" err="1" smtClean="0">
                <a:solidFill>
                  <a:schemeClr val="bg2">
                    <a:lumMod val="50000"/>
                  </a:schemeClr>
                </a:solidFill>
              </a:rPr>
              <a:t>atgyfnethu</a:t>
            </a:r>
            <a:r>
              <a:rPr lang="en-GB" sz="7400" dirty="0" smtClean="0">
                <a:solidFill>
                  <a:schemeClr val="bg2">
                    <a:lumMod val="50000"/>
                  </a:schemeClr>
                </a:solidFill>
              </a:rPr>
              <a:t> </a:t>
            </a:r>
            <a:r>
              <a:rPr lang="en-GB" sz="7400" dirty="0" err="1" smtClean="0">
                <a:solidFill>
                  <a:schemeClr val="bg2">
                    <a:lumMod val="50000"/>
                  </a:schemeClr>
                </a:solidFill>
              </a:rPr>
              <a:t>positif</a:t>
            </a:r>
            <a:r>
              <a:rPr lang="en-GB" sz="7400" dirty="0" smtClean="0">
                <a:solidFill>
                  <a:schemeClr val="bg2">
                    <a:lumMod val="50000"/>
                  </a:schemeClr>
                </a:solidFill>
              </a:rPr>
              <a:t>  a </a:t>
            </a:r>
            <a:r>
              <a:rPr lang="en-GB" sz="7400" dirty="0" err="1" smtClean="0">
                <a:solidFill>
                  <a:schemeClr val="bg2">
                    <a:lumMod val="50000"/>
                  </a:schemeClr>
                </a:solidFill>
              </a:rPr>
              <a:t>negyddol</a:t>
            </a:r>
            <a:r>
              <a:rPr lang="en-GB" sz="7400" dirty="0" smtClean="0">
                <a:solidFill>
                  <a:schemeClr val="bg2">
                    <a:lumMod val="50000"/>
                  </a:schemeClr>
                </a:solidFill>
              </a:rPr>
              <a:t>?</a:t>
            </a:r>
          </a:p>
          <a:p>
            <a:pPr marL="457200" indent="-457200" algn="l">
              <a:buFont typeface="Arial" panose="020B0604020202020204" pitchFamily="34" charset="0"/>
              <a:buChar char="•"/>
            </a:pPr>
            <a:r>
              <a:rPr lang="en-GB" sz="7400" dirty="0" err="1" smtClean="0">
                <a:solidFill>
                  <a:schemeClr val="bg2">
                    <a:lumMod val="50000"/>
                  </a:schemeClr>
                </a:solidFill>
              </a:rPr>
              <a:t>Trwy</a:t>
            </a:r>
            <a:r>
              <a:rPr lang="en-GB" sz="7400" dirty="0" smtClean="0">
                <a:solidFill>
                  <a:schemeClr val="bg2">
                    <a:lumMod val="50000"/>
                  </a:schemeClr>
                </a:solidFill>
              </a:rPr>
              <a:t> </a:t>
            </a:r>
            <a:r>
              <a:rPr lang="en-GB" sz="7400" dirty="0" err="1" smtClean="0">
                <a:solidFill>
                  <a:schemeClr val="bg2">
                    <a:lumMod val="50000"/>
                  </a:schemeClr>
                </a:solidFill>
              </a:rPr>
              <a:t>addysgu</a:t>
            </a:r>
            <a:r>
              <a:rPr lang="en-GB" sz="7400" dirty="0" smtClean="0">
                <a:solidFill>
                  <a:schemeClr val="bg2">
                    <a:lumMod val="50000"/>
                  </a:schemeClr>
                </a:solidFill>
              </a:rPr>
              <a:t> </a:t>
            </a:r>
            <a:r>
              <a:rPr lang="en-GB" sz="7400" dirty="0" err="1" smtClean="0">
                <a:solidFill>
                  <a:schemeClr val="bg2">
                    <a:lumMod val="50000"/>
                  </a:schemeClr>
                </a:solidFill>
              </a:rPr>
              <a:t>athro-arweiniol</a:t>
            </a:r>
            <a:r>
              <a:rPr lang="en-GB" sz="7400" dirty="0" smtClean="0">
                <a:solidFill>
                  <a:schemeClr val="bg2">
                    <a:lumMod val="50000"/>
                  </a:schemeClr>
                </a:solidFill>
              </a:rPr>
              <a:t>?</a:t>
            </a:r>
          </a:p>
          <a:p>
            <a:pPr marL="457200" indent="-457200" algn="l">
              <a:buFont typeface="Arial" panose="020B0604020202020204" pitchFamily="34" charset="0"/>
              <a:buChar char="•"/>
            </a:pPr>
            <a:r>
              <a:rPr lang="en-GB" sz="7400" dirty="0" err="1" smtClean="0">
                <a:solidFill>
                  <a:schemeClr val="bg2">
                    <a:lumMod val="50000"/>
                  </a:schemeClr>
                </a:solidFill>
              </a:rPr>
              <a:t>Trwy</a:t>
            </a:r>
            <a:r>
              <a:rPr lang="en-GB" sz="7400" dirty="0" smtClean="0">
                <a:solidFill>
                  <a:schemeClr val="bg2">
                    <a:lumMod val="50000"/>
                  </a:schemeClr>
                </a:solidFill>
              </a:rPr>
              <a:t> </a:t>
            </a:r>
            <a:r>
              <a:rPr lang="en-GB" sz="7400" dirty="0" err="1" smtClean="0">
                <a:solidFill>
                  <a:schemeClr val="bg2">
                    <a:lumMod val="50000"/>
                  </a:schemeClr>
                </a:solidFill>
              </a:rPr>
              <a:t>ddatblygu</a:t>
            </a:r>
            <a:r>
              <a:rPr lang="en-GB" sz="7400" dirty="0" smtClean="0">
                <a:solidFill>
                  <a:schemeClr val="bg2">
                    <a:lumMod val="50000"/>
                  </a:schemeClr>
                </a:solidFill>
              </a:rPr>
              <a:t> </a:t>
            </a:r>
            <a:r>
              <a:rPr lang="en-GB" sz="7400" dirty="0" err="1" smtClean="0">
                <a:solidFill>
                  <a:schemeClr val="bg2">
                    <a:lumMod val="50000"/>
                  </a:schemeClr>
                </a:solidFill>
              </a:rPr>
              <a:t>sylfaen</a:t>
            </a:r>
            <a:r>
              <a:rPr lang="en-GB" sz="7400" dirty="0" smtClean="0">
                <a:solidFill>
                  <a:schemeClr val="bg2">
                    <a:lumMod val="50000"/>
                  </a:schemeClr>
                </a:solidFill>
              </a:rPr>
              <a:t> o </a:t>
            </a:r>
            <a:r>
              <a:rPr lang="en-GB" sz="7400" dirty="0" err="1" smtClean="0">
                <a:solidFill>
                  <a:schemeClr val="bg2">
                    <a:lumMod val="50000"/>
                  </a:schemeClr>
                </a:solidFill>
              </a:rPr>
              <a:t>wybodaeth</a:t>
            </a:r>
            <a:r>
              <a:rPr lang="en-GB" sz="7400" dirty="0" smtClean="0">
                <a:solidFill>
                  <a:schemeClr val="bg2">
                    <a:lumMod val="50000"/>
                  </a:schemeClr>
                </a:solidFill>
              </a:rPr>
              <a:t>?</a:t>
            </a:r>
          </a:p>
          <a:p>
            <a:pPr marL="457200" indent="-457200" algn="l">
              <a:buFont typeface="Arial" panose="020B0604020202020204" pitchFamily="34" charset="0"/>
              <a:buChar char="•"/>
            </a:pPr>
            <a:r>
              <a:rPr lang="en-GB" sz="7400" dirty="0" err="1" smtClean="0">
                <a:solidFill>
                  <a:schemeClr val="bg2">
                    <a:lumMod val="50000"/>
                  </a:schemeClr>
                </a:solidFill>
              </a:rPr>
              <a:t>Trwy</a:t>
            </a:r>
            <a:r>
              <a:rPr lang="en-GB" sz="7400" dirty="0" smtClean="0">
                <a:solidFill>
                  <a:schemeClr val="bg2">
                    <a:lumMod val="50000"/>
                  </a:schemeClr>
                </a:solidFill>
              </a:rPr>
              <a:t> </a:t>
            </a:r>
            <a:r>
              <a:rPr lang="en-GB" sz="7400" dirty="0" err="1" smtClean="0">
                <a:solidFill>
                  <a:schemeClr val="bg2">
                    <a:lumMod val="50000"/>
                  </a:schemeClr>
                </a:solidFill>
              </a:rPr>
              <a:t>ddatblygu</a:t>
            </a:r>
            <a:r>
              <a:rPr lang="en-GB" sz="7400" dirty="0" smtClean="0">
                <a:solidFill>
                  <a:schemeClr val="bg2">
                    <a:lumMod val="50000"/>
                  </a:schemeClr>
                </a:solidFill>
              </a:rPr>
              <a:t> </a:t>
            </a:r>
            <a:r>
              <a:rPr lang="en-GB" sz="7400" dirty="0" err="1" smtClean="0">
                <a:solidFill>
                  <a:schemeClr val="bg2">
                    <a:lumMod val="50000"/>
                  </a:schemeClr>
                </a:solidFill>
              </a:rPr>
              <a:t>sgiliau</a:t>
            </a:r>
            <a:r>
              <a:rPr lang="en-GB" sz="7400" dirty="0" smtClean="0">
                <a:solidFill>
                  <a:schemeClr val="bg2">
                    <a:lumMod val="50000"/>
                  </a:schemeClr>
                </a:solidFill>
              </a:rPr>
              <a:t> </a:t>
            </a:r>
            <a:r>
              <a:rPr lang="en-GB" sz="7400" dirty="0" err="1" smtClean="0">
                <a:solidFill>
                  <a:schemeClr val="bg2">
                    <a:lumMod val="50000"/>
                  </a:schemeClr>
                </a:solidFill>
              </a:rPr>
              <a:t>trwy’r</a:t>
            </a:r>
            <a:r>
              <a:rPr lang="en-GB" sz="7400" dirty="0" smtClean="0">
                <a:solidFill>
                  <a:schemeClr val="bg2">
                    <a:lumMod val="50000"/>
                  </a:schemeClr>
                </a:solidFill>
              </a:rPr>
              <a:t> </a:t>
            </a:r>
            <a:r>
              <a:rPr lang="en-GB" sz="7400" dirty="0" err="1" smtClean="0">
                <a:solidFill>
                  <a:schemeClr val="bg2">
                    <a:lumMod val="50000"/>
                  </a:schemeClr>
                </a:solidFill>
              </a:rPr>
              <a:t>sylfaen</a:t>
            </a:r>
            <a:r>
              <a:rPr lang="en-GB" sz="7400" dirty="0" smtClean="0">
                <a:solidFill>
                  <a:schemeClr val="bg2">
                    <a:lumMod val="50000"/>
                  </a:schemeClr>
                </a:solidFill>
              </a:rPr>
              <a:t> </a:t>
            </a:r>
            <a:r>
              <a:rPr lang="en-GB" sz="7400" dirty="0" err="1" smtClean="0">
                <a:solidFill>
                  <a:schemeClr val="bg2">
                    <a:lumMod val="50000"/>
                  </a:schemeClr>
                </a:solidFill>
              </a:rPr>
              <a:t>gwybodaeth</a:t>
            </a:r>
            <a:r>
              <a:rPr lang="en-GB" sz="7400" dirty="0" smtClean="0">
                <a:solidFill>
                  <a:schemeClr val="bg2">
                    <a:lumMod val="50000"/>
                  </a:schemeClr>
                </a:solidFill>
              </a:rPr>
              <a:t>?</a:t>
            </a:r>
          </a:p>
          <a:p>
            <a:pPr marL="457200" indent="-457200" algn="l">
              <a:buFont typeface="Arial" panose="020B0604020202020204" pitchFamily="34" charset="0"/>
              <a:buChar char="•"/>
            </a:pPr>
            <a:endParaRPr lang="en-GB" sz="2800" dirty="0">
              <a:solidFill>
                <a:schemeClr val="tx1"/>
              </a:solidFill>
            </a:endParaRPr>
          </a:p>
        </p:txBody>
      </p:sp>
      <p:sp>
        <p:nvSpPr>
          <p:cNvPr id="5" name="TextBox 4"/>
          <p:cNvSpPr txBox="1"/>
          <p:nvPr/>
        </p:nvSpPr>
        <p:spPr>
          <a:xfrm>
            <a:off x="533400" y="5165229"/>
            <a:ext cx="8610600" cy="1692771"/>
          </a:xfrm>
          <a:prstGeom prst="rect">
            <a:avLst/>
          </a:prstGeom>
          <a:noFill/>
        </p:spPr>
        <p:txBody>
          <a:bodyPr wrap="square" rtlCol="0">
            <a:spAutoFit/>
          </a:bodyPr>
          <a:lstStyle/>
          <a:p>
            <a:r>
              <a:rPr lang="en-GB" sz="2600" dirty="0" smtClean="0">
                <a:solidFill>
                  <a:schemeClr val="bg1"/>
                </a:solidFill>
              </a:rPr>
              <a:t>A </a:t>
            </a:r>
            <a:r>
              <a:rPr lang="en-GB" sz="2600" dirty="0" err="1" smtClean="0">
                <a:solidFill>
                  <a:schemeClr val="bg1"/>
                </a:solidFill>
              </a:rPr>
              <a:t>yw’n</a:t>
            </a:r>
            <a:r>
              <a:rPr lang="en-GB" sz="2600" dirty="0" smtClean="0">
                <a:solidFill>
                  <a:schemeClr val="bg1"/>
                </a:solidFill>
              </a:rPr>
              <a:t> deg </a:t>
            </a:r>
            <a:r>
              <a:rPr lang="en-GB" sz="2600" dirty="0" err="1" smtClean="0">
                <a:solidFill>
                  <a:schemeClr val="bg1"/>
                </a:solidFill>
              </a:rPr>
              <a:t>i</a:t>
            </a:r>
            <a:r>
              <a:rPr lang="en-GB" sz="2600" dirty="0" smtClean="0">
                <a:solidFill>
                  <a:schemeClr val="bg1"/>
                </a:solidFill>
              </a:rPr>
              <a:t> </a:t>
            </a:r>
            <a:r>
              <a:rPr lang="en-GB" sz="2600" dirty="0" err="1" smtClean="0">
                <a:solidFill>
                  <a:schemeClr val="bg1"/>
                </a:solidFill>
              </a:rPr>
              <a:t>ddweud</a:t>
            </a:r>
            <a:r>
              <a:rPr lang="en-GB" sz="2600" dirty="0" smtClean="0">
                <a:solidFill>
                  <a:schemeClr val="bg1"/>
                </a:solidFill>
              </a:rPr>
              <a:t> y </a:t>
            </a:r>
            <a:r>
              <a:rPr lang="en-GB" sz="2600" dirty="0" err="1" smtClean="0">
                <a:solidFill>
                  <a:schemeClr val="bg1"/>
                </a:solidFill>
              </a:rPr>
              <a:t>gallai</a:t>
            </a:r>
            <a:r>
              <a:rPr lang="en-GB" sz="2600" dirty="0" smtClean="0">
                <a:solidFill>
                  <a:schemeClr val="bg1"/>
                </a:solidFill>
              </a:rPr>
              <a:t> </a:t>
            </a:r>
            <a:r>
              <a:rPr lang="en-GB" sz="2600" dirty="0" err="1" smtClean="0">
                <a:solidFill>
                  <a:schemeClr val="bg1"/>
                </a:solidFill>
              </a:rPr>
              <a:t>cyfres</a:t>
            </a:r>
            <a:r>
              <a:rPr lang="en-GB" sz="2600" dirty="0" smtClean="0">
                <a:solidFill>
                  <a:schemeClr val="bg1"/>
                </a:solidFill>
              </a:rPr>
              <a:t> </a:t>
            </a:r>
            <a:r>
              <a:rPr lang="en-GB" sz="2600" dirty="0" err="1" smtClean="0">
                <a:solidFill>
                  <a:schemeClr val="bg1"/>
                </a:solidFill>
              </a:rPr>
              <a:t>effeithiol</a:t>
            </a:r>
            <a:r>
              <a:rPr lang="en-GB" sz="2600" dirty="0" smtClean="0">
                <a:solidFill>
                  <a:schemeClr val="bg1"/>
                </a:solidFill>
              </a:rPr>
              <a:t> o </a:t>
            </a:r>
            <a:r>
              <a:rPr lang="en-GB" sz="2600" dirty="0" err="1" smtClean="0">
                <a:solidFill>
                  <a:schemeClr val="bg1"/>
                </a:solidFill>
              </a:rPr>
              <a:t>wersi</a:t>
            </a:r>
            <a:r>
              <a:rPr lang="en-GB" sz="2600" dirty="0" smtClean="0">
                <a:solidFill>
                  <a:schemeClr val="bg1"/>
                </a:solidFill>
              </a:rPr>
              <a:t> </a:t>
            </a:r>
            <a:r>
              <a:rPr lang="en-GB" sz="2600" dirty="0" err="1" smtClean="0">
                <a:solidFill>
                  <a:schemeClr val="bg1"/>
                </a:solidFill>
              </a:rPr>
              <a:t>gynnwys</a:t>
            </a:r>
            <a:r>
              <a:rPr lang="en-GB" sz="2600" dirty="0" smtClean="0">
                <a:solidFill>
                  <a:schemeClr val="bg1"/>
                </a:solidFill>
              </a:rPr>
              <a:t> yr </a:t>
            </a:r>
            <a:r>
              <a:rPr lang="en-GB" sz="2600" dirty="0" err="1" smtClean="0">
                <a:solidFill>
                  <a:schemeClr val="bg1"/>
                </a:solidFill>
              </a:rPr>
              <a:t>holl</a:t>
            </a:r>
            <a:r>
              <a:rPr lang="en-GB" sz="2600" dirty="0" smtClean="0">
                <a:solidFill>
                  <a:schemeClr val="bg1"/>
                </a:solidFill>
              </a:rPr>
              <a:t> </a:t>
            </a:r>
            <a:r>
              <a:rPr lang="en-GB" sz="2600" dirty="0" err="1" smtClean="0">
                <a:solidFill>
                  <a:schemeClr val="bg1"/>
                </a:solidFill>
              </a:rPr>
              <a:t>elfennau</a:t>
            </a:r>
            <a:r>
              <a:rPr lang="en-GB" sz="2600" dirty="0" smtClean="0">
                <a:solidFill>
                  <a:schemeClr val="bg1"/>
                </a:solidFill>
              </a:rPr>
              <a:t>?</a:t>
            </a:r>
          </a:p>
          <a:p>
            <a:r>
              <a:rPr lang="en-GB" sz="2600" dirty="0" smtClean="0"/>
              <a:t>Is it fair to say that an effective sequence of lessons may well include all  elements?</a:t>
            </a:r>
            <a:endParaRPr lang="en-GB" sz="2600" dirty="0"/>
          </a:p>
        </p:txBody>
      </p:sp>
      <p:sp>
        <p:nvSpPr>
          <p:cNvPr id="6" name="Subtitle 2"/>
          <p:cNvSpPr txBox="1">
            <a:spLocks/>
          </p:cNvSpPr>
          <p:nvPr/>
        </p:nvSpPr>
        <p:spPr>
          <a:xfrm>
            <a:off x="4191000" y="990600"/>
            <a:ext cx="4695760" cy="4038600"/>
          </a:xfrm>
          <a:prstGeom prst="rect">
            <a:avLst/>
          </a:prstGeom>
        </p:spPr>
        <p:txBody>
          <a:bodyPr vert="horz" lIns="45720" rIns="45720">
            <a:normAutofit fontScale="25000" lnSpcReduction="20000"/>
          </a:bodyPr>
          <a:lstStyle/>
          <a:p>
            <a:pPr marL="457200" marR="64008" lvl="0" indent="-457200" algn="l" defTabSz="914400" rtl="0" eaLnBrk="1" fontAlgn="auto" latinLnBrk="0" hangingPunct="1">
              <a:lnSpc>
                <a:spcPct val="100000"/>
              </a:lnSpc>
              <a:spcBef>
                <a:spcPts val="400"/>
              </a:spcBef>
              <a:spcAft>
                <a:spcPts val="0"/>
              </a:spcAft>
              <a:buClr>
                <a:schemeClr val="accent1"/>
              </a:buClr>
              <a:buSzPct val="68000"/>
              <a:buFont typeface="Arial" panose="020B0604020202020204" pitchFamily="34" charset="0"/>
              <a:buChar char="•"/>
              <a:tabLst/>
              <a:defRPr/>
            </a:pPr>
            <a:r>
              <a:rPr kumimoji="0" lang="en-GB" sz="8800" b="0" i="0" u="none" strike="noStrike" kern="1200" cap="none" spc="0" normalizeH="0" baseline="0" noProof="0" dirty="0" smtClean="0">
                <a:ln>
                  <a:noFill/>
                </a:ln>
                <a:solidFill>
                  <a:schemeClr val="tx1"/>
                </a:solidFill>
                <a:effectLst/>
                <a:uLnTx/>
                <a:uFillTx/>
                <a:latin typeface="+mn-lt"/>
                <a:ea typeface="+mn-ea"/>
                <a:cs typeface="+mn-cs"/>
              </a:rPr>
              <a:t>Through interaction with others?</a:t>
            </a:r>
          </a:p>
          <a:p>
            <a:pPr marL="457200" marR="64008" lvl="0" indent="-457200" algn="l" defTabSz="914400" rtl="0" eaLnBrk="1" fontAlgn="auto" latinLnBrk="0" hangingPunct="1">
              <a:lnSpc>
                <a:spcPct val="100000"/>
              </a:lnSpc>
              <a:spcBef>
                <a:spcPts val="400"/>
              </a:spcBef>
              <a:spcAft>
                <a:spcPts val="0"/>
              </a:spcAft>
              <a:buClr>
                <a:schemeClr val="accent1"/>
              </a:buClr>
              <a:buSzPct val="68000"/>
              <a:buFont typeface="Arial" panose="020B0604020202020204" pitchFamily="34" charset="0"/>
              <a:buChar char="•"/>
              <a:tabLst/>
              <a:defRPr/>
            </a:pPr>
            <a:r>
              <a:rPr kumimoji="0" lang="en-GB" sz="8800" b="0" i="0" u="none" strike="noStrike" kern="1200" cap="none" spc="0" normalizeH="0" baseline="0" noProof="0" dirty="0" smtClean="0">
                <a:ln>
                  <a:noFill/>
                </a:ln>
                <a:solidFill>
                  <a:schemeClr val="tx1"/>
                </a:solidFill>
                <a:effectLst/>
                <a:uLnTx/>
                <a:uFillTx/>
                <a:latin typeface="+mn-lt"/>
                <a:ea typeface="+mn-ea"/>
                <a:cs typeface="+mn-cs"/>
              </a:rPr>
              <a:t>Through personal experimentation?</a:t>
            </a:r>
          </a:p>
          <a:p>
            <a:pPr marL="457200" marR="64008" lvl="0" indent="-457200" algn="l" defTabSz="914400" rtl="0" eaLnBrk="1" fontAlgn="auto" latinLnBrk="0" hangingPunct="1">
              <a:lnSpc>
                <a:spcPct val="100000"/>
              </a:lnSpc>
              <a:spcBef>
                <a:spcPts val="400"/>
              </a:spcBef>
              <a:spcAft>
                <a:spcPts val="0"/>
              </a:spcAft>
              <a:buClr>
                <a:schemeClr val="accent1"/>
              </a:buClr>
              <a:buSzPct val="68000"/>
              <a:buFont typeface="Arial" panose="020B0604020202020204" pitchFamily="34" charset="0"/>
              <a:buChar char="•"/>
              <a:tabLst/>
              <a:defRPr/>
            </a:pPr>
            <a:r>
              <a:rPr kumimoji="0" lang="en-GB" sz="8800" b="0" i="0" u="none" strike="noStrike" kern="1200" cap="none" spc="0" normalizeH="0" baseline="0" noProof="0" dirty="0" smtClean="0">
                <a:ln>
                  <a:noFill/>
                </a:ln>
                <a:solidFill>
                  <a:schemeClr val="tx1"/>
                </a:solidFill>
                <a:effectLst/>
                <a:uLnTx/>
                <a:uFillTx/>
                <a:latin typeface="+mn-lt"/>
                <a:ea typeface="+mn-ea"/>
                <a:cs typeface="+mn-cs"/>
              </a:rPr>
              <a:t>Through positive and negative reinforcement?</a:t>
            </a:r>
          </a:p>
          <a:p>
            <a:pPr marL="457200" marR="64008" lvl="0" indent="-457200" algn="l" defTabSz="914400" rtl="0" eaLnBrk="1" fontAlgn="auto" latinLnBrk="0" hangingPunct="1">
              <a:lnSpc>
                <a:spcPct val="100000"/>
              </a:lnSpc>
              <a:spcBef>
                <a:spcPts val="400"/>
              </a:spcBef>
              <a:spcAft>
                <a:spcPts val="0"/>
              </a:spcAft>
              <a:buClr>
                <a:schemeClr val="accent1"/>
              </a:buClr>
              <a:buSzPct val="68000"/>
              <a:buFont typeface="Arial" panose="020B0604020202020204" pitchFamily="34" charset="0"/>
              <a:buChar char="•"/>
              <a:tabLst/>
              <a:defRPr/>
            </a:pPr>
            <a:r>
              <a:rPr kumimoji="0" lang="en-GB" sz="8800" b="0" i="0" u="none" strike="noStrike" kern="1200" cap="none" spc="0" normalizeH="0" baseline="0" noProof="0" dirty="0" smtClean="0">
                <a:ln>
                  <a:noFill/>
                </a:ln>
                <a:solidFill>
                  <a:schemeClr val="tx1"/>
                </a:solidFill>
                <a:effectLst/>
                <a:uLnTx/>
                <a:uFillTx/>
                <a:latin typeface="+mn-lt"/>
                <a:ea typeface="+mn-ea"/>
                <a:cs typeface="+mn-cs"/>
              </a:rPr>
              <a:t>Through teacher directed instruction?</a:t>
            </a:r>
          </a:p>
          <a:p>
            <a:pPr marL="457200" marR="64008" lvl="0" indent="-457200" algn="l" defTabSz="914400" rtl="0" eaLnBrk="1" fontAlgn="auto" latinLnBrk="0" hangingPunct="1">
              <a:lnSpc>
                <a:spcPct val="100000"/>
              </a:lnSpc>
              <a:spcBef>
                <a:spcPts val="400"/>
              </a:spcBef>
              <a:spcAft>
                <a:spcPts val="0"/>
              </a:spcAft>
              <a:buClr>
                <a:schemeClr val="accent1"/>
              </a:buClr>
              <a:buSzPct val="68000"/>
              <a:buFont typeface="Arial" panose="020B0604020202020204" pitchFamily="34" charset="0"/>
              <a:buChar char="•"/>
              <a:tabLst/>
              <a:defRPr/>
            </a:pPr>
            <a:r>
              <a:rPr kumimoji="0" lang="en-GB" sz="8800" b="0" i="0" u="none" strike="noStrike" kern="1200" cap="none" spc="0" normalizeH="0" baseline="0" noProof="0" dirty="0" smtClean="0">
                <a:ln>
                  <a:noFill/>
                </a:ln>
                <a:solidFill>
                  <a:schemeClr val="tx1"/>
                </a:solidFill>
                <a:effectLst/>
                <a:uLnTx/>
                <a:uFillTx/>
                <a:latin typeface="+mn-lt"/>
                <a:ea typeface="+mn-ea"/>
                <a:cs typeface="+mn-cs"/>
              </a:rPr>
              <a:t>Through developing a knowledge base?</a:t>
            </a:r>
          </a:p>
          <a:p>
            <a:pPr marL="457200" marR="64008" lvl="0" indent="-457200" algn="l" defTabSz="914400" rtl="0" eaLnBrk="1" fontAlgn="auto" latinLnBrk="0" hangingPunct="1">
              <a:lnSpc>
                <a:spcPct val="100000"/>
              </a:lnSpc>
              <a:spcBef>
                <a:spcPts val="400"/>
              </a:spcBef>
              <a:spcAft>
                <a:spcPts val="0"/>
              </a:spcAft>
              <a:buClr>
                <a:schemeClr val="accent1"/>
              </a:buClr>
              <a:buSzPct val="68000"/>
              <a:buFont typeface="Arial" panose="020B0604020202020204" pitchFamily="34" charset="0"/>
              <a:buChar char="•"/>
              <a:tabLst/>
              <a:defRPr/>
            </a:pPr>
            <a:r>
              <a:rPr kumimoji="0" lang="en-GB" sz="8800" b="0" i="0" u="none" strike="noStrike" kern="1200" cap="none" spc="0" normalizeH="0" baseline="0" noProof="0" dirty="0" smtClean="0">
                <a:ln>
                  <a:noFill/>
                </a:ln>
                <a:solidFill>
                  <a:schemeClr val="tx1"/>
                </a:solidFill>
                <a:effectLst/>
                <a:uLnTx/>
                <a:uFillTx/>
                <a:latin typeface="+mn-lt"/>
                <a:ea typeface="+mn-ea"/>
                <a:cs typeface="+mn-cs"/>
              </a:rPr>
              <a:t>Through developing skills through that knowledge base?</a:t>
            </a:r>
          </a:p>
          <a:p>
            <a:pPr marL="457200" marR="64008" lvl="0" indent="-457200" algn="l" defTabSz="914400" rtl="0" eaLnBrk="1" fontAlgn="auto" latinLnBrk="0" hangingPunct="1">
              <a:lnSpc>
                <a:spcPct val="100000"/>
              </a:lnSpc>
              <a:spcBef>
                <a:spcPts val="400"/>
              </a:spcBef>
              <a:spcAft>
                <a:spcPts val="0"/>
              </a:spcAft>
              <a:buClr>
                <a:schemeClr val="accent1"/>
              </a:buClr>
              <a:buSzPct val="68000"/>
              <a:buFont typeface="Arial" panose="020B0604020202020204" pitchFamily="34" charset="0"/>
              <a:buChar char="•"/>
              <a:tabLst/>
              <a:defRPr/>
            </a:pPr>
            <a:endParaRPr kumimoji="0" lang="en-GB" sz="2800" b="0"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2929216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wipe(down)">
                                      <p:cBhvr>
                                        <p:cTn id="23" dur="580">
                                          <p:stCondLst>
                                            <p:cond delay="0"/>
                                          </p:stCondLst>
                                        </p:cTn>
                                        <p:tgtEl>
                                          <p:spTgt spid="3">
                                            <p:txEl>
                                              <p:pRg st="1" end="1"/>
                                            </p:txEl>
                                          </p:spTgt>
                                        </p:tgtEl>
                                      </p:cBhvr>
                                    </p:animEffect>
                                    <p:anim calcmode="lin" valueType="num">
                                      <p:cBhvr>
                                        <p:cTn id="24"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1" end="1"/>
                                            </p:txEl>
                                          </p:spTgt>
                                        </p:tgtEl>
                                      </p:cBhvr>
                                      <p:to x="100000" y="60000"/>
                                    </p:animScale>
                                    <p:animScale>
                                      <p:cBhvr>
                                        <p:cTn id="30" dur="166" decel="50000">
                                          <p:stCondLst>
                                            <p:cond delay="676"/>
                                          </p:stCondLst>
                                        </p:cTn>
                                        <p:tgtEl>
                                          <p:spTgt spid="3">
                                            <p:txEl>
                                              <p:pRg st="1" end="1"/>
                                            </p:txEl>
                                          </p:spTgt>
                                        </p:tgtEl>
                                      </p:cBhvr>
                                      <p:to x="100000" y="100000"/>
                                    </p:animScale>
                                    <p:animScale>
                                      <p:cBhvr>
                                        <p:cTn id="31" dur="26">
                                          <p:stCondLst>
                                            <p:cond delay="1312"/>
                                          </p:stCondLst>
                                        </p:cTn>
                                        <p:tgtEl>
                                          <p:spTgt spid="3">
                                            <p:txEl>
                                              <p:pRg st="1" end="1"/>
                                            </p:txEl>
                                          </p:spTgt>
                                        </p:tgtEl>
                                      </p:cBhvr>
                                      <p:to x="100000" y="80000"/>
                                    </p:animScale>
                                    <p:animScale>
                                      <p:cBhvr>
                                        <p:cTn id="32" dur="166" decel="50000">
                                          <p:stCondLst>
                                            <p:cond delay="1338"/>
                                          </p:stCondLst>
                                        </p:cTn>
                                        <p:tgtEl>
                                          <p:spTgt spid="3">
                                            <p:txEl>
                                              <p:pRg st="1" end="1"/>
                                            </p:txEl>
                                          </p:spTgt>
                                        </p:tgtEl>
                                      </p:cBhvr>
                                      <p:to x="100000" y="100000"/>
                                    </p:animScale>
                                    <p:animScale>
                                      <p:cBhvr>
                                        <p:cTn id="33" dur="26">
                                          <p:stCondLst>
                                            <p:cond delay="1642"/>
                                          </p:stCondLst>
                                        </p:cTn>
                                        <p:tgtEl>
                                          <p:spTgt spid="3">
                                            <p:txEl>
                                              <p:pRg st="1" end="1"/>
                                            </p:txEl>
                                          </p:spTgt>
                                        </p:tgtEl>
                                      </p:cBhvr>
                                      <p:to x="100000" y="90000"/>
                                    </p:animScale>
                                    <p:animScale>
                                      <p:cBhvr>
                                        <p:cTn id="34" dur="166" decel="50000">
                                          <p:stCondLst>
                                            <p:cond delay="1668"/>
                                          </p:stCondLst>
                                        </p:cTn>
                                        <p:tgtEl>
                                          <p:spTgt spid="3">
                                            <p:txEl>
                                              <p:pRg st="1" end="1"/>
                                            </p:txEl>
                                          </p:spTgt>
                                        </p:tgtEl>
                                      </p:cBhvr>
                                      <p:to x="100000" y="100000"/>
                                    </p:animScale>
                                    <p:animScale>
                                      <p:cBhvr>
                                        <p:cTn id="35" dur="26">
                                          <p:stCondLst>
                                            <p:cond delay="1808"/>
                                          </p:stCondLst>
                                        </p:cTn>
                                        <p:tgtEl>
                                          <p:spTgt spid="3">
                                            <p:txEl>
                                              <p:pRg st="1" end="1"/>
                                            </p:txEl>
                                          </p:spTgt>
                                        </p:tgtEl>
                                      </p:cBhvr>
                                      <p:to x="100000" y="95000"/>
                                    </p:animScale>
                                    <p:animScale>
                                      <p:cBhvr>
                                        <p:cTn id="36" dur="166" decel="50000">
                                          <p:stCondLst>
                                            <p:cond delay="1834"/>
                                          </p:stCondLst>
                                        </p:cTn>
                                        <p:tgtEl>
                                          <p:spTgt spid="3">
                                            <p:txEl>
                                              <p:pRg st="1" end="1"/>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3">
                                            <p:txEl>
                                              <p:pRg st="2" end="2"/>
                                            </p:txEl>
                                          </p:spTgt>
                                        </p:tgtEl>
                                        <p:attrNameLst>
                                          <p:attrName>style.visibility</p:attrName>
                                        </p:attrNameLst>
                                      </p:cBhvr>
                                      <p:to>
                                        <p:strVal val="visible"/>
                                      </p:to>
                                    </p:set>
                                    <p:animEffect transition="in" filter="wipe(down)">
                                      <p:cBhvr>
                                        <p:cTn id="39" dur="580">
                                          <p:stCondLst>
                                            <p:cond delay="0"/>
                                          </p:stCondLst>
                                        </p:cTn>
                                        <p:tgtEl>
                                          <p:spTgt spid="3">
                                            <p:txEl>
                                              <p:pRg st="2" end="2"/>
                                            </p:txEl>
                                          </p:spTgt>
                                        </p:tgtEl>
                                      </p:cBhvr>
                                    </p:animEffect>
                                    <p:anim calcmode="lin" valueType="num">
                                      <p:cBhvr>
                                        <p:cTn id="40"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xEl>
                                              <p:pRg st="2" end="2"/>
                                            </p:txEl>
                                          </p:spTgt>
                                        </p:tgtEl>
                                      </p:cBhvr>
                                      <p:to x="100000" y="60000"/>
                                    </p:animScale>
                                    <p:animScale>
                                      <p:cBhvr>
                                        <p:cTn id="46" dur="166" decel="50000">
                                          <p:stCondLst>
                                            <p:cond delay="676"/>
                                          </p:stCondLst>
                                        </p:cTn>
                                        <p:tgtEl>
                                          <p:spTgt spid="3">
                                            <p:txEl>
                                              <p:pRg st="2" end="2"/>
                                            </p:txEl>
                                          </p:spTgt>
                                        </p:tgtEl>
                                      </p:cBhvr>
                                      <p:to x="100000" y="100000"/>
                                    </p:animScale>
                                    <p:animScale>
                                      <p:cBhvr>
                                        <p:cTn id="47" dur="26">
                                          <p:stCondLst>
                                            <p:cond delay="1312"/>
                                          </p:stCondLst>
                                        </p:cTn>
                                        <p:tgtEl>
                                          <p:spTgt spid="3">
                                            <p:txEl>
                                              <p:pRg st="2" end="2"/>
                                            </p:txEl>
                                          </p:spTgt>
                                        </p:tgtEl>
                                      </p:cBhvr>
                                      <p:to x="100000" y="80000"/>
                                    </p:animScale>
                                    <p:animScale>
                                      <p:cBhvr>
                                        <p:cTn id="48" dur="166" decel="50000">
                                          <p:stCondLst>
                                            <p:cond delay="1338"/>
                                          </p:stCondLst>
                                        </p:cTn>
                                        <p:tgtEl>
                                          <p:spTgt spid="3">
                                            <p:txEl>
                                              <p:pRg st="2" end="2"/>
                                            </p:txEl>
                                          </p:spTgt>
                                        </p:tgtEl>
                                      </p:cBhvr>
                                      <p:to x="100000" y="100000"/>
                                    </p:animScale>
                                    <p:animScale>
                                      <p:cBhvr>
                                        <p:cTn id="49" dur="26">
                                          <p:stCondLst>
                                            <p:cond delay="1642"/>
                                          </p:stCondLst>
                                        </p:cTn>
                                        <p:tgtEl>
                                          <p:spTgt spid="3">
                                            <p:txEl>
                                              <p:pRg st="2" end="2"/>
                                            </p:txEl>
                                          </p:spTgt>
                                        </p:tgtEl>
                                      </p:cBhvr>
                                      <p:to x="100000" y="90000"/>
                                    </p:animScale>
                                    <p:animScale>
                                      <p:cBhvr>
                                        <p:cTn id="50" dur="166" decel="50000">
                                          <p:stCondLst>
                                            <p:cond delay="1668"/>
                                          </p:stCondLst>
                                        </p:cTn>
                                        <p:tgtEl>
                                          <p:spTgt spid="3">
                                            <p:txEl>
                                              <p:pRg st="2" end="2"/>
                                            </p:txEl>
                                          </p:spTgt>
                                        </p:tgtEl>
                                      </p:cBhvr>
                                      <p:to x="100000" y="100000"/>
                                    </p:animScale>
                                    <p:animScale>
                                      <p:cBhvr>
                                        <p:cTn id="51" dur="26">
                                          <p:stCondLst>
                                            <p:cond delay="1808"/>
                                          </p:stCondLst>
                                        </p:cTn>
                                        <p:tgtEl>
                                          <p:spTgt spid="3">
                                            <p:txEl>
                                              <p:pRg st="2" end="2"/>
                                            </p:txEl>
                                          </p:spTgt>
                                        </p:tgtEl>
                                      </p:cBhvr>
                                      <p:to x="100000" y="95000"/>
                                    </p:animScale>
                                    <p:animScale>
                                      <p:cBhvr>
                                        <p:cTn id="52" dur="166" decel="50000">
                                          <p:stCondLst>
                                            <p:cond delay="1834"/>
                                          </p:stCondLst>
                                        </p:cTn>
                                        <p:tgtEl>
                                          <p:spTgt spid="3">
                                            <p:txEl>
                                              <p:pRg st="2" end="2"/>
                                            </p:txEl>
                                          </p:spTgt>
                                        </p:tgtEl>
                                      </p:cBhvr>
                                      <p:to x="100000" y="100000"/>
                                    </p:animScale>
                                  </p:childTnLst>
                                </p:cTn>
                              </p:par>
                              <p:par>
                                <p:cTn id="53" presetID="26" presetClass="entr" presetSubtype="0" fill="hold" nodeType="withEffect">
                                  <p:stCondLst>
                                    <p:cond delay="0"/>
                                  </p:stCondLst>
                                  <p:childTnLst>
                                    <p:set>
                                      <p:cBhvr>
                                        <p:cTn id="54" dur="1" fill="hold">
                                          <p:stCondLst>
                                            <p:cond delay="0"/>
                                          </p:stCondLst>
                                        </p:cTn>
                                        <p:tgtEl>
                                          <p:spTgt spid="3">
                                            <p:txEl>
                                              <p:pRg st="3" end="3"/>
                                            </p:txEl>
                                          </p:spTgt>
                                        </p:tgtEl>
                                        <p:attrNameLst>
                                          <p:attrName>style.visibility</p:attrName>
                                        </p:attrNameLst>
                                      </p:cBhvr>
                                      <p:to>
                                        <p:strVal val="visible"/>
                                      </p:to>
                                    </p:set>
                                    <p:animEffect transition="in" filter="wipe(down)">
                                      <p:cBhvr>
                                        <p:cTn id="55" dur="580">
                                          <p:stCondLst>
                                            <p:cond delay="0"/>
                                          </p:stCondLst>
                                        </p:cTn>
                                        <p:tgtEl>
                                          <p:spTgt spid="3">
                                            <p:txEl>
                                              <p:pRg st="3" end="3"/>
                                            </p:txEl>
                                          </p:spTgt>
                                        </p:tgtEl>
                                      </p:cBhvr>
                                    </p:animEffect>
                                    <p:anim calcmode="lin" valueType="num">
                                      <p:cBhvr>
                                        <p:cTn id="56"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61" dur="26">
                                          <p:stCondLst>
                                            <p:cond delay="650"/>
                                          </p:stCondLst>
                                        </p:cTn>
                                        <p:tgtEl>
                                          <p:spTgt spid="3">
                                            <p:txEl>
                                              <p:pRg st="3" end="3"/>
                                            </p:txEl>
                                          </p:spTgt>
                                        </p:tgtEl>
                                      </p:cBhvr>
                                      <p:to x="100000" y="60000"/>
                                    </p:animScale>
                                    <p:animScale>
                                      <p:cBhvr>
                                        <p:cTn id="62" dur="166" decel="50000">
                                          <p:stCondLst>
                                            <p:cond delay="676"/>
                                          </p:stCondLst>
                                        </p:cTn>
                                        <p:tgtEl>
                                          <p:spTgt spid="3">
                                            <p:txEl>
                                              <p:pRg st="3" end="3"/>
                                            </p:txEl>
                                          </p:spTgt>
                                        </p:tgtEl>
                                      </p:cBhvr>
                                      <p:to x="100000" y="100000"/>
                                    </p:animScale>
                                    <p:animScale>
                                      <p:cBhvr>
                                        <p:cTn id="63" dur="26">
                                          <p:stCondLst>
                                            <p:cond delay="1312"/>
                                          </p:stCondLst>
                                        </p:cTn>
                                        <p:tgtEl>
                                          <p:spTgt spid="3">
                                            <p:txEl>
                                              <p:pRg st="3" end="3"/>
                                            </p:txEl>
                                          </p:spTgt>
                                        </p:tgtEl>
                                      </p:cBhvr>
                                      <p:to x="100000" y="80000"/>
                                    </p:animScale>
                                    <p:animScale>
                                      <p:cBhvr>
                                        <p:cTn id="64" dur="166" decel="50000">
                                          <p:stCondLst>
                                            <p:cond delay="1338"/>
                                          </p:stCondLst>
                                        </p:cTn>
                                        <p:tgtEl>
                                          <p:spTgt spid="3">
                                            <p:txEl>
                                              <p:pRg st="3" end="3"/>
                                            </p:txEl>
                                          </p:spTgt>
                                        </p:tgtEl>
                                      </p:cBhvr>
                                      <p:to x="100000" y="100000"/>
                                    </p:animScale>
                                    <p:animScale>
                                      <p:cBhvr>
                                        <p:cTn id="65" dur="26">
                                          <p:stCondLst>
                                            <p:cond delay="1642"/>
                                          </p:stCondLst>
                                        </p:cTn>
                                        <p:tgtEl>
                                          <p:spTgt spid="3">
                                            <p:txEl>
                                              <p:pRg st="3" end="3"/>
                                            </p:txEl>
                                          </p:spTgt>
                                        </p:tgtEl>
                                      </p:cBhvr>
                                      <p:to x="100000" y="90000"/>
                                    </p:animScale>
                                    <p:animScale>
                                      <p:cBhvr>
                                        <p:cTn id="66" dur="166" decel="50000">
                                          <p:stCondLst>
                                            <p:cond delay="1668"/>
                                          </p:stCondLst>
                                        </p:cTn>
                                        <p:tgtEl>
                                          <p:spTgt spid="3">
                                            <p:txEl>
                                              <p:pRg st="3" end="3"/>
                                            </p:txEl>
                                          </p:spTgt>
                                        </p:tgtEl>
                                      </p:cBhvr>
                                      <p:to x="100000" y="100000"/>
                                    </p:animScale>
                                    <p:animScale>
                                      <p:cBhvr>
                                        <p:cTn id="67" dur="26">
                                          <p:stCondLst>
                                            <p:cond delay="1808"/>
                                          </p:stCondLst>
                                        </p:cTn>
                                        <p:tgtEl>
                                          <p:spTgt spid="3">
                                            <p:txEl>
                                              <p:pRg st="3" end="3"/>
                                            </p:txEl>
                                          </p:spTgt>
                                        </p:tgtEl>
                                      </p:cBhvr>
                                      <p:to x="100000" y="95000"/>
                                    </p:animScale>
                                    <p:animScale>
                                      <p:cBhvr>
                                        <p:cTn id="68" dur="166" decel="50000">
                                          <p:stCondLst>
                                            <p:cond delay="1834"/>
                                          </p:stCondLst>
                                        </p:cTn>
                                        <p:tgtEl>
                                          <p:spTgt spid="3">
                                            <p:txEl>
                                              <p:pRg st="3" end="3"/>
                                            </p:txEl>
                                          </p:spTgt>
                                        </p:tgtEl>
                                      </p:cBhvr>
                                      <p:to x="100000" y="100000"/>
                                    </p:animScale>
                                  </p:childTnLst>
                                </p:cTn>
                              </p:par>
                              <p:par>
                                <p:cTn id="69" presetID="26" presetClass="entr" presetSubtype="0" fill="hold" nodeType="withEffect">
                                  <p:stCondLst>
                                    <p:cond delay="0"/>
                                  </p:stCondLst>
                                  <p:childTnLst>
                                    <p:set>
                                      <p:cBhvr>
                                        <p:cTn id="70" dur="1" fill="hold">
                                          <p:stCondLst>
                                            <p:cond delay="0"/>
                                          </p:stCondLst>
                                        </p:cTn>
                                        <p:tgtEl>
                                          <p:spTgt spid="3">
                                            <p:txEl>
                                              <p:pRg st="4" end="4"/>
                                            </p:txEl>
                                          </p:spTgt>
                                        </p:tgtEl>
                                        <p:attrNameLst>
                                          <p:attrName>style.visibility</p:attrName>
                                        </p:attrNameLst>
                                      </p:cBhvr>
                                      <p:to>
                                        <p:strVal val="visible"/>
                                      </p:to>
                                    </p:set>
                                    <p:animEffect transition="in" filter="wipe(down)">
                                      <p:cBhvr>
                                        <p:cTn id="71" dur="580">
                                          <p:stCondLst>
                                            <p:cond delay="0"/>
                                          </p:stCondLst>
                                        </p:cTn>
                                        <p:tgtEl>
                                          <p:spTgt spid="3">
                                            <p:txEl>
                                              <p:pRg st="4" end="4"/>
                                            </p:txEl>
                                          </p:spTgt>
                                        </p:tgtEl>
                                      </p:cBhvr>
                                    </p:animEffect>
                                    <p:anim calcmode="lin" valueType="num">
                                      <p:cBhvr>
                                        <p:cTn id="72"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73"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74"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75"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76"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77" dur="26">
                                          <p:stCondLst>
                                            <p:cond delay="650"/>
                                          </p:stCondLst>
                                        </p:cTn>
                                        <p:tgtEl>
                                          <p:spTgt spid="3">
                                            <p:txEl>
                                              <p:pRg st="4" end="4"/>
                                            </p:txEl>
                                          </p:spTgt>
                                        </p:tgtEl>
                                      </p:cBhvr>
                                      <p:to x="100000" y="60000"/>
                                    </p:animScale>
                                    <p:animScale>
                                      <p:cBhvr>
                                        <p:cTn id="78" dur="166" decel="50000">
                                          <p:stCondLst>
                                            <p:cond delay="676"/>
                                          </p:stCondLst>
                                        </p:cTn>
                                        <p:tgtEl>
                                          <p:spTgt spid="3">
                                            <p:txEl>
                                              <p:pRg st="4" end="4"/>
                                            </p:txEl>
                                          </p:spTgt>
                                        </p:tgtEl>
                                      </p:cBhvr>
                                      <p:to x="100000" y="100000"/>
                                    </p:animScale>
                                    <p:animScale>
                                      <p:cBhvr>
                                        <p:cTn id="79" dur="26">
                                          <p:stCondLst>
                                            <p:cond delay="1312"/>
                                          </p:stCondLst>
                                        </p:cTn>
                                        <p:tgtEl>
                                          <p:spTgt spid="3">
                                            <p:txEl>
                                              <p:pRg st="4" end="4"/>
                                            </p:txEl>
                                          </p:spTgt>
                                        </p:tgtEl>
                                      </p:cBhvr>
                                      <p:to x="100000" y="80000"/>
                                    </p:animScale>
                                    <p:animScale>
                                      <p:cBhvr>
                                        <p:cTn id="80" dur="166" decel="50000">
                                          <p:stCondLst>
                                            <p:cond delay="1338"/>
                                          </p:stCondLst>
                                        </p:cTn>
                                        <p:tgtEl>
                                          <p:spTgt spid="3">
                                            <p:txEl>
                                              <p:pRg st="4" end="4"/>
                                            </p:txEl>
                                          </p:spTgt>
                                        </p:tgtEl>
                                      </p:cBhvr>
                                      <p:to x="100000" y="100000"/>
                                    </p:animScale>
                                    <p:animScale>
                                      <p:cBhvr>
                                        <p:cTn id="81" dur="26">
                                          <p:stCondLst>
                                            <p:cond delay="1642"/>
                                          </p:stCondLst>
                                        </p:cTn>
                                        <p:tgtEl>
                                          <p:spTgt spid="3">
                                            <p:txEl>
                                              <p:pRg st="4" end="4"/>
                                            </p:txEl>
                                          </p:spTgt>
                                        </p:tgtEl>
                                      </p:cBhvr>
                                      <p:to x="100000" y="90000"/>
                                    </p:animScale>
                                    <p:animScale>
                                      <p:cBhvr>
                                        <p:cTn id="82" dur="166" decel="50000">
                                          <p:stCondLst>
                                            <p:cond delay="1668"/>
                                          </p:stCondLst>
                                        </p:cTn>
                                        <p:tgtEl>
                                          <p:spTgt spid="3">
                                            <p:txEl>
                                              <p:pRg st="4" end="4"/>
                                            </p:txEl>
                                          </p:spTgt>
                                        </p:tgtEl>
                                      </p:cBhvr>
                                      <p:to x="100000" y="100000"/>
                                    </p:animScale>
                                    <p:animScale>
                                      <p:cBhvr>
                                        <p:cTn id="83" dur="26">
                                          <p:stCondLst>
                                            <p:cond delay="1808"/>
                                          </p:stCondLst>
                                        </p:cTn>
                                        <p:tgtEl>
                                          <p:spTgt spid="3">
                                            <p:txEl>
                                              <p:pRg st="4" end="4"/>
                                            </p:txEl>
                                          </p:spTgt>
                                        </p:tgtEl>
                                      </p:cBhvr>
                                      <p:to x="100000" y="95000"/>
                                    </p:animScale>
                                    <p:animScale>
                                      <p:cBhvr>
                                        <p:cTn id="84" dur="166" decel="50000">
                                          <p:stCondLst>
                                            <p:cond delay="1834"/>
                                          </p:stCondLst>
                                        </p:cTn>
                                        <p:tgtEl>
                                          <p:spTgt spid="3">
                                            <p:txEl>
                                              <p:pRg st="4" end="4"/>
                                            </p:txEl>
                                          </p:spTgt>
                                        </p:tgtEl>
                                      </p:cBhvr>
                                      <p:to x="100000" y="100000"/>
                                    </p:animScale>
                                  </p:childTnLst>
                                </p:cTn>
                              </p:par>
                              <p:par>
                                <p:cTn id="85" presetID="26" presetClass="entr" presetSubtype="0" fill="hold" nodeType="withEffect">
                                  <p:stCondLst>
                                    <p:cond delay="0"/>
                                  </p:stCondLst>
                                  <p:childTnLst>
                                    <p:set>
                                      <p:cBhvr>
                                        <p:cTn id="86" dur="1" fill="hold">
                                          <p:stCondLst>
                                            <p:cond delay="0"/>
                                          </p:stCondLst>
                                        </p:cTn>
                                        <p:tgtEl>
                                          <p:spTgt spid="3">
                                            <p:txEl>
                                              <p:pRg st="5" end="5"/>
                                            </p:txEl>
                                          </p:spTgt>
                                        </p:tgtEl>
                                        <p:attrNameLst>
                                          <p:attrName>style.visibility</p:attrName>
                                        </p:attrNameLst>
                                      </p:cBhvr>
                                      <p:to>
                                        <p:strVal val="visible"/>
                                      </p:to>
                                    </p:set>
                                    <p:animEffect transition="in" filter="wipe(down)">
                                      <p:cBhvr>
                                        <p:cTn id="87" dur="580">
                                          <p:stCondLst>
                                            <p:cond delay="0"/>
                                          </p:stCondLst>
                                        </p:cTn>
                                        <p:tgtEl>
                                          <p:spTgt spid="3">
                                            <p:txEl>
                                              <p:pRg st="5" end="5"/>
                                            </p:txEl>
                                          </p:spTgt>
                                        </p:tgtEl>
                                      </p:cBhvr>
                                    </p:animEffect>
                                    <p:anim calcmode="lin" valueType="num">
                                      <p:cBhvr>
                                        <p:cTn id="88"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89"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90"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91"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92"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93" dur="26">
                                          <p:stCondLst>
                                            <p:cond delay="650"/>
                                          </p:stCondLst>
                                        </p:cTn>
                                        <p:tgtEl>
                                          <p:spTgt spid="3">
                                            <p:txEl>
                                              <p:pRg st="5" end="5"/>
                                            </p:txEl>
                                          </p:spTgt>
                                        </p:tgtEl>
                                      </p:cBhvr>
                                      <p:to x="100000" y="60000"/>
                                    </p:animScale>
                                    <p:animScale>
                                      <p:cBhvr>
                                        <p:cTn id="94" dur="166" decel="50000">
                                          <p:stCondLst>
                                            <p:cond delay="676"/>
                                          </p:stCondLst>
                                        </p:cTn>
                                        <p:tgtEl>
                                          <p:spTgt spid="3">
                                            <p:txEl>
                                              <p:pRg st="5" end="5"/>
                                            </p:txEl>
                                          </p:spTgt>
                                        </p:tgtEl>
                                      </p:cBhvr>
                                      <p:to x="100000" y="100000"/>
                                    </p:animScale>
                                    <p:animScale>
                                      <p:cBhvr>
                                        <p:cTn id="95" dur="26">
                                          <p:stCondLst>
                                            <p:cond delay="1312"/>
                                          </p:stCondLst>
                                        </p:cTn>
                                        <p:tgtEl>
                                          <p:spTgt spid="3">
                                            <p:txEl>
                                              <p:pRg st="5" end="5"/>
                                            </p:txEl>
                                          </p:spTgt>
                                        </p:tgtEl>
                                      </p:cBhvr>
                                      <p:to x="100000" y="80000"/>
                                    </p:animScale>
                                    <p:animScale>
                                      <p:cBhvr>
                                        <p:cTn id="96" dur="166" decel="50000">
                                          <p:stCondLst>
                                            <p:cond delay="1338"/>
                                          </p:stCondLst>
                                        </p:cTn>
                                        <p:tgtEl>
                                          <p:spTgt spid="3">
                                            <p:txEl>
                                              <p:pRg st="5" end="5"/>
                                            </p:txEl>
                                          </p:spTgt>
                                        </p:tgtEl>
                                      </p:cBhvr>
                                      <p:to x="100000" y="100000"/>
                                    </p:animScale>
                                    <p:animScale>
                                      <p:cBhvr>
                                        <p:cTn id="97" dur="26">
                                          <p:stCondLst>
                                            <p:cond delay="1642"/>
                                          </p:stCondLst>
                                        </p:cTn>
                                        <p:tgtEl>
                                          <p:spTgt spid="3">
                                            <p:txEl>
                                              <p:pRg st="5" end="5"/>
                                            </p:txEl>
                                          </p:spTgt>
                                        </p:tgtEl>
                                      </p:cBhvr>
                                      <p:to x="100000" y="90000"/>
                                    </p:animScale>
                                    <p:animScale>
                                      <p:cBhvr>
                                        <p:cTn id="98" dur="166" decel="50000">
                                          <p:stCondLst>
                                            <p:cond delay="1668"/>
                                          </p:stCondLst>
                                        </p:cTn>
                                        <p:tgtEl>
                                          <p:spTgt spid="3">
                                            <p:txEl>
                                              <p:pRg st="5" end="5"/>
                                            </p:txEl>
                                          </p:spTgt>
                                        </p:tgtEl>
                                      </p:cBhvr>
                                      <p:to x="100000" y="100000"/>
                                    </p:animScale>
                                    <p:animScale>
                                      <p:cBhvr>
                                        <p:cTn id="99" dur="26">
                                          <p:stCondLst>
                                            <p:cond delay="1808"/>
                                          </p:stCondLst>
                                        </p:cTn>
                                        <p:tgtEl>
                                          <p:spTgt spid="3">
                                            <p:txEl>
                                              <p:pRg st="5" end="5"/>
                                            </p:txEl>
                                          </p:spTgt>
                                        </p:tgtEl>
                                      </p:cBhvr>
                                      <p:to x="100000" y="95000"/>
                                    </p:animScale>
                                    <p:animScale>
                                      <p:cBhvr>
                                        <p:cTn id="100" dur="166" decel="50000">
                                          <p:stCondLst>
                                            <p:cond delay="1834"/>
                                          </p:stCondLst>
                                        </p:cTn>
                                        <p:tgtEl>
                                          <p:spTgt spid="3">
                                            <p:txEl>
                                              <p:pRg st="5" end="5"/>
                                            </p:txEl>
                                          </p:spTgt>
                                        </p:tgtEl>
                                      </p:cBhvr>
                                      <p:to x="100000" y="100000"/>
                                    </p:animScale>
                                  </p:childTnLst>
                                </p:cTn>
                              </p:par>
                            </p:childTnLst>
                          </p:cTn>
                        </p:par>
                      </p:childTnLst>
                    </p:cTn>
                  </p:par>
                  <p:par>
                    <p:cTn id="101" fill="hold">
                      <p:stCondLst>
                        <p:cond delay="indefinite"/>
                      </p:stCondLst>
                      <p:childTnLst>
                        <p:par>
                          <p:cTn id="102" fill="hold">
                            <p:stCondLst>
                              <p:cond delay="0"/>
                            </p:stCondLst>
                            <p:childTnLst>
                              <p:par>
                                <p:cTn id="103" presetID="45" presetClass="entr" presetSubtype="0" fill="hold" nodeType="clickEffect">
                                  <p:stCondLst>
                                    <p:cond delay="0"/>
                                  </p:stCondLst>
                                  <p:childTnLst>
                                    <p:set>
                                      <p:cBhvr>
                                        <p:cTn id="104" dur="1" fill="hold">
                                          <p:stCondLst>
                                            <p:cond delay="0"/>
                                          </p:stCondLst>
                                        </p:cTn>
                                        <p:tgtEl>
                                          <p:spTgt spid="5">
                                            <p:txEl>
                                              <p:pRg st="0" end="0"/>
                                            </p:txEl>
                                          </p:spTgt>
                                        </p:tgtEl>
                                        <p:attrNameLst>
                                          <p:attrName>style.visibility</p:attrName>
                                        </p:attrNameLst>
                                      </p:cBhvr>
                                      <p:to>
                                        <p:strVal val="visible"/>
                                      </p:to>
                                    </p:set>
                                    <p:animEffect transition="in" filter="fade">
                                      <p:cBhvr>
                                        <p:cTn id="105" dur="2000"/>
                                        <p:tgtEl>
                                          <p:spTgt spid="5">
                                            <p:txEl>
                                              <p:pRg st="0" end="0"/>
                                            </p:txEl>
                                          </p:spTgt>
                                        </p:tgtEl>
                                      </p:cBhvr>
                                    </p:animEffect>
                                    <p:anim calcmode="lin" valueType="num">
                                      <p:cBhvr>
                                        <p:cTn id="106" dur="2000" fill="hold"/>
                                        <p:tgtEl>
                                          <p:spTgt spid="5">
                                            <p:txEl>
                                              <p:pRg st="0" end="0"/>
                                            </p:txEl>
                                          </p:spTgt>
                                        </p:tgtEl>
                                        <p:attrNameLst>
                                          <p:attrName>ppt_w</p:attrName>
                                        </p:attrNameLst>
                                      </p:cBhvr>
                                      <p:tavLst>
                                        <p:tav tm="0" fmla="#ppt_w*sin(2.5*pi*$)">
                                          <p:val>
                                            <p:fltVal val="0"/>
                                          </p:val>
                                        </p:tav>
                                        <p:tav tm="100000">
                                          <p:val>
                                            <p:fltVal val="1"/>
                                          </p:val>
                                        </p:tav>
                                      </p:tavLst>
                                    </p:anim>
                                    <p:anim calcmode="lin" valueType="num">
                                      <p:cBhvr>
                                        <p:cTn id="107" dur="2000" fill="hold"/>
                                        <p:tgtEl>
                                          <p:spTgt spid="5">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8" fill="hold">
                      <p:stCondLst>
                        <p:cond delay="indefinite"/>
                      </p:stCondLst>
                      <p:childTnLst>
                        <p:par>
                          <p:cTn id="109" fill="hold">
                            <p:stCondLst>
                              <p:cond delay="0"/>
                            </p:stCondLst>
                            <p:childTnLst>
                              <p:par>
                                <p:cTn id="110" presetID="45" presetClass="entr" presetSubtype="0" fill="hold" nodeType="clickEffect">
                                  <p:stCondLst>
                                    <p:cond delay="0"/>
                                  </p:stCondLst>
                                  <p:childTnLst>
                                    <p:set>
                                      <p:cBhvr>
                                        <p:cTn id="111" dur="1" fill="hold">
                                          <p:stCondLst>
                                            <p:cond delay="0"/>
                                          </p:stCondLst>
                                        </p:cTn>
                                        <p:tgtEl>
                                          <p:spTgt spid="5">
                                            <p:txEl>
                                              <p:pRg st="1" end="1"/>
                                            </p:txEl>
                                          </p:spTgt>
                                        </p:tgtEl>
                                        <p:attrNameLst>
                                          <p:attrName>style.visibility</p:attrName>
                                        </p:attrNameLst>
                                      </p:cBhvr>
                                      <p:to>
                                        <p:strVal val="visible"/>
                                      </p:to>
                                    </p:set>
                                    <p:animEffect transition="in" filter="fade">
                                      <p:cBhvr>
                                        <p:cTn id="112" dur="2000"/>
                                        <p:tgtEl>
                                          <p:spTgt spid="5">
                                            <p:txEl>
                                              <p:pRg st="1" end="1"/>
                                            </p:txEl>
                                          </p:spTgt>
                                        </p:tgtEl>
                                      </p:cBhvr>
                                    </p:animEffect>
                                    <p:anim calcmode="lin" valueType="num">
                                      <p:cBhvr>
                                        <p:cTn id="113" dur="2000" fill="hold"/>
                                        <p:tgtEl>
                                          <p:spTgt spid="5">
                                            <p:txEl>
                                              <p:pRg st="1" end="1"/>
                                            </p:txEl>
                                          </p:spTgt>
                                        </p:tgtEl>
                                        <p:attrNameLst>
                                          <p:attrName>ppt_w</p:attrName>
                                        </p:attrNameLst>
                                      </p:cBhvr>
                                      <p:tavLst>
                                        <p:tav tm="0" fmla="#ppt_w*sin(2.5*pi*$)">
                                          <p:val>
                                            <p:fltVal val="0"/>
                                          </p:val>
                                        </p:tav>
                                        <p:tav tm="100000">
                                          <p:val>
                                            <p:fltVal val="1"/>
                                          </p:val>
                                        </p:tav>
                                      </p:tavLst>
                                    </p:anim>
                                    <p:anim calcmode="lin" valueType="num">
                                      <p:cBhvr>
                                        <p:cTn id="114" dur="2000" fill="hold"/>
                                        <p:tgtEl>
                                          <p:spTgt spid="5">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15" fill="hold">
                      <p:stCondLst>
                        <p:cond delay="indefinite"/>
                      </p:stCondLst>
                      <p:childTnLst>
                        <p:par>
                          <p:cTn id="116" fill="hold">
                            <p:stCondLst>
                              <p:cond delay="0"/>
                            </p:stCondLst>
                            <p:childTnLst>
                              <p:par>
                                <p:cTn id="117" presetID="26" presetClass="entr" presetSubtype="0" fill="hold" nodeType="clickEffect">
                                  <p:stCondLst>
                                    <p:cond delay="0"/>
                                  </p:stCondLst>
                                  <p:childTnLst>
                                    <p:set>
                                      <p:cBhvr>
                                        <p:cTn id="118" dur="1" fill="hold">
                                          <p:stCondLst>
                                            <p:cond delay="0"/>
                                          </p:stCondLst>
                                        </p:cTn>
                                        <p:tgtEl>
                                          <p:spTgt spid="6">
                                            <p:txEl>
                                              <p:pRg st="0" end="0"/>
                                            </p:txEl>
                                          </p:spTgt>
                                        </p:tgtEl>
                                        <p:attrNameLst>
                                          <p:attrName>style.visibility</p:attrName>
                                        </p:attrNameLst>
                                      </p:cBhvr>
                                      <p:to>
                                        <p:strVal val="visible"/>
                                      </p:to>
                                    </p:set>
                                    <p:animEffect transition="in" filter="wipe(down)">
                                      <p:cBhvr>
                                        <p:cTn id="119" dur="580">
                                          <p:stCondLst>
                                            <p:cond delay="0"/>
                                          </p:stCondLst>
                                        </p:cTn>
                                        <p:tgtEl>
                                          <p:spTgt spid="6">
                                            <p:txEl>
                                              <p:pRg st="0" end="0"/>
                                            </p:txEl>
                                          </p:spTgt>
                                        </p:tgtEl>
                                      </p:cBhvr>
                                    </p:animEffect>
                                    <p:anim calcmode="lin" valueType="num">
                                      <p:cBhvr>
                                        <p:cTn id="120" dur="1822" tmFilter="0,0; 0.14,0.36; 0.43,0.73; 0.71,0.91; 1.0,1.0">
                                          <p:stCondLst>
                                            <p:cond delay="0"/>
                                          </p:stCondLst>
                                        </p:cTn>
                                        <p:tgtEl>
                                          <p:spTgt spid="6">
                                            <p:txEl>
                                              <p:pRg st="0" end="0"/>
                                            </p:txEl>
                                          </p:spTgt>
                                        </p:tgtEl>
                                        <p:attrNameLst>
                                          <p:attrName>ppt_x</p:attrName>
                                        </p:attrNameLst>
                                      </p:cBhvr>
                                      <p:tavLst>
                                        <p:tav tm="0">
                                          <p:val>
                                            <p:strVal val="#ppt_x-0.25"/>
                                          </p:val>
                                        </p:tav>
                                        <p:tav tm="100000">
                                          <p:val>
                                            <p:strVal val="#ppt_x"/>
                                          </p:val>
                                        </p:tav>
                                      </p:tavLst>
                                    </p:anim>
                                    <p:anim calcmode="lin" valueType="num">
                                      <p:cBhvr>
                                        <p:cTn id="121" dur="664" tmFilter="0.0,0.0; 0.25,0.07; 0.50,0.2; 0.75,0.467; 1.0,1.0">
                                          <p:stCondLst>
                                            <p:cond delay="0"/>
                                          </p:stCondLst>
                                        </p:cTn>
                                        <p:tgtEl>
                                          <p:spTgt spid="6">
                                            <p:txEl>
                                              <p:pRg st="0" end="0"/>
                                            </p:txEl>
                                          </p:spTgt>
                                        </p:tgtEl>
                                        <p:attrNameLst>
                                          <p:attrName>ppt_y</p:attrName>
                                        </p:attrNameLst>
                                      </p:cBhvr>
                                      <p:tavLst>
                                        <p:tav tm="0" fmla="#ppt_y-sin(pi*$)/3">
                                          <p:val>
                                            <p:fltVal val="0.5"/>
                                          </p:val>
                                        </p:tav>
                                        <p:tav tm="100000">
                                          <p:val>
                                            <p:fltVal val="1"/>
                                          </p:val>
                                        </p:tav>
                                      </p:tavLst>
                                    </p:anim>
                                    <p:anim calcmode="lin" valueType="num">
                                      <p:cBhvr>
                                        <p:cTn id="122" dur="664" tmFilter="0, 0; 0.125,0.2665; 0.25,0.4; 0.375,0.465; 0.5,0.5;  0.625,0.535; 0.75,0.6; 0.875,0.7335; 1,1">
                                          <p:stCondLst>
                                            <p:cond delay="664"/>
                                          </p:stCondLst>
                                        </p:cTn>
                                        <p:tgtEl>
                                          <p:spTgt spid="6">
                                            <p:txEl>
                                              <p:pRg st="0" end="0"/>
                                            </p:txEl>
                                          </p:spTgt>
                                        </p:tgtEl>
                                        <p:attrNameLst>
                                          <p:attrName>ppt_y</p:attrName>
                                        </p:attrNameLst>
                                      </p:cBhvr>
                                      <p:tavLst>
                                        <p:tav tm="0" fmla="#ppt_y-sin(pi*$)/9">
                                          <p:val>
                                            <p:fltVal val="0"/>
                                          </p:val>
                                        </p:tav>
                                        <p:tav tm="100000">
                                          <p:val>
                                            <p:fltVal val="1"/>
                                          </p:val>
                                        </p:tav>
                                      </p:tavLst>
                                    </p:anim>
                                    <p:anim calcmode="lin" valueType="num">
                                      <p:cBhvr>
                                        <p:cTn id="123" dur="332" tmFilter="0, 0; 0.125,0.2665; 0.25,0.4; 0.375,0.465; 0.5,0.5;  0.625,0.535; 0.75,0.6; 0.875,0.7335; 1,1">
                                          <p:stCondLst>
                                            <p:cond delay="1324"/>
                                          </p:stCondLst>
                                        </p:cTn>
                                        <p:tgtEl>
                                          <p:spTgt spid="6">
                                            <p:txEl>
                                              <p:pRg st="0" end="0"/>
                                            </p:txEl>
                                          </p:spTgt>
                                        </p:tgtEl>
                                        <p:attrNameLst>
                                          <p:attrName>ppt_y</p:attrName>
                                        </p:attrNameLst>
                                      </p:cBhvr>
                                      <p:tavLst>
                                        <p:tav tm="0" fmla="#ppt_y-sin(pi*$)/27">
                                          <p:val>
                                            <p:fltVal val="0"/>
                                          </p:val>
                                        </p:tav>
                                        <p:tav tm="100000">
                                          <p:val>
                                            <p:fltVal val="1"/>
                                          </p:val>
                                        </p:tav>
                                      </p:tavLst>
                                    </p:anim>
                                    <p:anim calcmode="lin" valueType="num">
                                      <p:cBhvr>
                                        <p:cTn id="124" dur="164" tmFilter="0, 0; 0.125,0.2665; 0.25,0.4; 0.375,0.465; 0.5,0.5;  0.625,0.535; 0.75,0.6; 0.875,0.7335; 1,1">
                                          <p:stCondLst>
                                            <p:cond delay="1656"/>
                                          </p:stCondLst>
                                        </p:cTn>
                                        <p:tgtEl>
                                          <p:spTgt spid="6">
                                            <p:txEl>
                                              <p:pRg st="0" end="0"/>
                                            </p:txEl>
                                          </p:spTgt>
                                        </p:tgtEl>
                                        <p:attrNameLst>
                                          <p:attrName>ppt_y</p:attrName>
                                        </p:attrNameLst>
                                      </p:cBhvr>
                                      <p:tavLst>
                                        <p:tav tm="0" fmla="#ppt_y-sin(pi*$)/81">
                                          <p:val>
                                            <p:fltVal val="0"/>
                                          </p:val>
                                        </p:tav>
                                        <p:tav tm="100000">
                                          <p:val>
                                            <p:fltVal val="1"/>
                                          </p:val>
                                        </p:tav>
                                      </p:tavLst>
                                    </p:anim>
                                    <p:animScale>
                                      <p:cBhvr>
                                        <p:cTn id="125" dur="26">
                                          <p:stCondLst>
                                            <p:cond delay="650"/>
                                          </p:stCondLst>
                                        </p:cTn>
                                        <p:tgtEl>
                                          <p:spTgt spid="6">
                                            <p:txEl>
                                              <p:pRg st="0" end="0"/>
                                            </p:txEl>
                                          </p:spTgt>
                                        </p:tgtEl>
                                      </p:cBhvr>
                                      <p:to x="100000" y="60000"/>
                                    </p:animScale>
                                    <p:animScale>
                                      <p:cBhvr>
                                        <p:cTn id="126" dur="166" decel="50000">
                                          <p:stCondLst>
                                            <p:cond delay="676"/>
                                          </p:stCondLst>
                                        </p:cTn>
                                        <p:tgtEl>
                                          <p:spTgt spid="6">
                                            <p:txEl>
                                              <p:pRg st="0" end="0"/>
                                            </p:txEl>
                                          </p:spTgt>
                                        </p:tgtEl>
                                      </p:cBhvr>
                                      <p:to x="100000" y="100000"/>
                                    </p:animScale>
                                    <p:animScale>
                                      <p:cBhvr>
                                        <p:cTn id="127" dur="26">
                                          <p:stCondLst>
                                            <p:cond delay="1312"/>
                                          </p:stCondLst>
                                        </p:cTn>
                                        <p:tgtEl>
                                          <p:spTgt spid="6">
                                            <p:txEl>
                                              <p:pRg st="0" end="0"/>
                                            </p:txEl>
                                          </p:spTgt>
                                        </p:tgtEl>
                                      </p:cBhvr>
                                      <p:to x="100000" y="80000"/>
                                    </p:animScale>
                                    <p:animScale>
                                      <p:cBhvr>
                                        <p:cTn id="128" dur="166" decel="50000">
                                          <p:stCondLst>
                                            <p:cond delay="1338"/>
                                          </p:stCondLst>
                                        </p:cTn>
                                        <p:tgtEl>
                                          <p:spTgt spid="6">
                                            <p:txEl>
                                              <p:pRg st="0" end="0"/>
                                            </p:txEl>
                                          </p:spTgt>
                                        </p:tgtEl>
                                      </p:cBhvr>
                                      <p:to x="100000" y="100000"/>
                                    </p:animScale>
                                    <p:animScale>
                                      <p:cBhvr>
                                        <p:cTn id="129" dur="26">
                                          <p:stCondLst>
                                            <p:cond delay="1642"/>
                                          </p:stCondLst>
                                        </p:cTn>
                                        <p:tgtEl>
                                          <p:spTgt spid="6">
                                            <p:txEl>
                                              <p:pRg st="0" end="0"/>
                                            </p:txEl>
                                          </p:spTgt>
                                        </p:tgtEl>
                                      </p:cBhvr>
                                      <p:to x="100000" y="90000"/>
                                    </p:animScale>
                                    <p:animScale>
                                      <p:cBhvr>
                                        <p:cTn id="130" dur="166" decel="50000">
                                          <p:stCondLst>
                                            <p:cond delay="1668"/>
                                          </p:stCondLst>
                                        </p:cTn>
                                        <p:tgtEl>
                                          <p:spTgt spid="6">
                                            <p:txEl>
                                              <p:pRg st="0" end="0"/>
                                            </p:txEl>
                                          </p:spTgt>
                                        </p:tgtEl>
                                      </p:cBhvr>
                                      <p:to x="100000" y="100000"/>
                                    </p:animScale>
                                    <p:animScale>
                                      <p:cBhvr>
                                        <p:cTn id="131" dur="26">
                                          <p:stCondLst>
                                            <p:cond delay="1808"/>
                                          </p:stCondLst>
                                        </p:cTn>
                                        <p:tgtEl>
                                          <p:spTgt spid="6">
                                            <p:txEl>
                                              <p:pRg st="0" end="0"/>
                                            </p:txEl>
                                          </p:spTgt>
                                        </p:tgtEl>
                                      </p:cBhvr>
                                      <p:to x="100000" y="95000"/>
                                    </p:animScale>
                                    <p:animScale>
                                      <p:cBhvr>
                                        <p:cTn id="132" dur="166" decel="50000">
                                          <p:stCondLst>
                                            <p:cond delay="1834"/>
                                          </p:stCondLst>
                                        </p:cTn>
                                        <p:tgtEl>
                                          <p:spTgt spid="6">
                                            <p:txEl>
                                              <p:pRg st="0" end="0"/>
                                            </p:txEl>
                                          </p:spTgt>
                                        </p:tgtEl>
                                      </p:cBhvr>
                                      <p:to x="100000" y="100000"/>
                                    </p:animScale>
                                  </p:childTnLst>
                                </p:cTn>
                              </p:par>
                              <p:par>
                                <p:cTn id="133" presetID="26" presetClass="entr" presetSubtype="0" fill="hold" nodeType="withEffect">
                                  <p:stCondLst>
                                    <p:cond delay="0"/>
                                  </p:stCondLst>
                                  <p:childTnLst>
                                    <p:set>
                                      <p:cBhvr>
                                        <p:cTn id="134" dur="1" fill="hold">
                                          <p:stCondLst>
                                            <p:cond delay="0"/>
                                          </p:stCondLst>
                                        </p:cTn>
                                        <p:tgtEl>
                                          <p:spTgt spid="6">
                                            <p:txEl>
                                              <p:pRg st="1" end="1"/>
                                            </p:txEl>
                                          </p:spTgt>
                                        </p:tgtEl>
                                        <p:attrNameLst>
                                          <p:attrName>style.visibility</p:attrName>
                                        </p:attrNameLst>
                                      </p:cBhvr>
                                      <p:to>
                                        <p:strVal val="visible"/>
                                      </p:to>
                                    </p:set>
                                    <p:animEffect transition="in" filter="wipe(down)">
                                      <p:cBhvr>
                                        <p:cTn id="135" dur="580">
                                          <p:stCondLst>
                                            <p:cond delay="0"/>
                                          </p:stCondLst>
                                        </p:cTn>
                                        <p:tgtEl>
                                          <p:spTgt spid="6">
                                            <p:txEl>
                                              <p:pRg st="1" end="1"/>
                                            </p:txEl>
                                          </p:spTgt>
                                        </p:tgtEl>
                                      </p:cBhvr>
                                    </p:animEffect>
                                    <p:anim calcmode="lin" valueType="num">
                                      <p:cBhvr>
                                        <p:cTn id="136" dur="1822" tmFilter="0,0; 0.14,0.36; 0.43,0.73; 0.71,0.91; 1.0,1.0">
                                          <p:stCondLst>
                                            <p:cond delay="0"/>
                                          </p:stCondLst>
                                        </p:cTn>
                                        <p:tgtEl>
                                          <p:spTgt spid="6">
                                            <p:txEl>
                                              <p:pRg st="1" end="1"/>
                                            </p:txEl>
                                          </p:spTgt>
                                        </p:tgtEl>
                                        <p:attrNameLst>
                                          <p:attrName>ppt_x</p:attrName>
                                        </p:attrNameLst>
                                      </p:cBhvr>
                                      <p:tavLst>
                                        <p:tav tm="0">
                                          <p:val>
                                            <p:strVal val="#ppt_x-0.25"/>
                                          </p:val>
                                        </p:tav>
                                        <p:tav tm="100000">
                                          <p:val>
                                            <p:strVal val="#ppt_x"/>
                                          </p:val>
                                        </p:tav>
                                      </p:tavLst>
                                    </p:anim>
                                    <p:anim calcmode="lin" valueType="num">
                                      <p:cBhvr>
                                        <p:cTn id="137" dur="664" tmFilter="0.0,0.0; 0.25,0.07; 0.50,0.2; 0.75,0.467; 1.0,1.0">
                                          <p:stCondLst>
                                            <p:cond delay="0"/>
                                          </p:stCondLst>
                                        </p:cTn>
                                        <p:tgtEl>
                                          <p:spTgt spid="6">
                                            <p:txEl>
                                              <p:pRg st="1" end="1"/>
                                            </p:txEl>
                                          </p:spTgt>
                                        </p:tgtEl>
                                        <p:attrNameLst>
                                          <p:attrName>ppt_y</p:attrName>
                                        </p:attrNameLst>
                                      </p:cBhvr>
                                      <p:tavLst>
                                        <p:tav tm="0" fmla="#ppt_y-sin(pi*$)/3">
                                          <p:val>
                                            <p:fltVal val="0.5"/>
                                          </p:val>
                                        </p:tav>
                                        <p:tav tm="100000">
                                          <p:val>
                                            <p:fltVal val="1"/>
                                          </p:val>
                                        </p:tav>
                                      </p:tavLst>
                                    </p:anim>
                                    <p:anim calcmode="lin" valueType="num">
                                      <p:cBhvr>
                                        <p:cTn id="138" dur="664" tmFilter="0, 0; 0.125,0.2665; 0.25,0.4; 0.375,0.465; 0.5,0.5;  0.625,0.535; 0.75,0.6; 0.875,0.7335; 1,1">
                                          <p:stCondLst>
                                            <p:cond delay="664"/>
                                          </p:stCondLst>
                                        </p:cTn>
                                        <p:tgtEl>
                                          <p:spTgt spid="6">
                                            <p:txEl>
                                              <p:pRg st="1" end="1"/>
                                            </p:txEl>
                                          </p:spTgt>
                                        </p:tgtEl>
                                        <p:attrNameLst>
                                          <p:attrName>ppt_y</p:attrName>
                                        </p:attrNameLst>
                                      </p:cBhvr>
                                      <p:tavLst>
                                        <p:tav tm="0" fmla="#ppt_y-sin(pi*$)/9">
                                          <p:val>
                                            <p:fltVal val="0"/>
                                          </p:val>
                                        </p:tav>
                                        <p:tav tm="100000">
                                          <p:val>
                                            <p:fltVal val="1"/>
                                          </p:val>
                                        </p:tav>
                                      </p:tavLst>
                                    </p:anim>
                                    <p:anim calcmode="lin" valueType="num">
                                      <p:cBhvr>
                                        <p:cTn id="139" dur="332" tmFilter="0, 0; 0.125,0.2665; 0.25,0.4; 0.375,0.465; 0.5,0.5;  0.625,0.535; 0.75,0.6; 0.875,0.7335; 1,1">
                                          <p:stCondLst>
                                            <p:cond delay="1324"/>
                                          </p:stCondLst>
                                        </p:cTn>
                                        <p:tgtEl>
                                          <p:spTgt spid="6">
                                            <p:txEl>
                                              <p:pRg st="1" end="1"/>
                                            </p:txEl>
                                          </p:spTgt>
                                        </p:tgtEl>
                                        <p:attrNameLst>
                                          <p:attrName>ppt_y</p:attrName>
                                        </p:attrNameLst>
                                      </p:cBhvr>
                                      <p:tavLst>
                                        <p:tav tm="0" fmla="#ppt_y-sin(pi*$)/27">
                                          <p:val>
                                            <p:fltVal val="0"/>
                                          </p:val>
                                        </p:tav>
                                        <p:tav tm="100000">
                                          <p:val>
                                            <p:fltVal val="1"/>
                                          </p:val>
                                        </p:tav>
                                      </p:tavLst>
                                    </p:anim>
                                    <p:anim calcmode="lin" valueType="num">
                                      <p:cBhvr>
                                        <p:cTn id="140" dur="164" tmFilter="0, 0; 0.125,0.2665; 0.25,0.4; 0.375,0.465; 0.5,0.5;  0.625,0.535; 0.75,0.6; 0.875,0.7335; 1,1">
                                          <p:stCondLst>
                                            <p:cond delay="1656"/>
                                          </p:stCondLst>
                                        </p:cTn>
                                        <p:tgtEl>
                                          <p:spTgt spid="6">
                                            <p:txEl>
                                              <p:pRg st="1" end="1"/>
                                            </p:txEl>
                                          </p:spTgt>
                                        </p:tgtEl>
                                        <p:attrNameLst>
                                          <p:attrName>ppt_y</p:attrName>
                                        </p:attrNameLst>
                                      </p:cBhvr>
                                      <p:tavLst>
                                        <p:tav tm="0" fmla="#ppt_y-sin(pi*$)/81">
                                          <p:val>
                                            <p:fltVal val="0"/>
                                          </p:val>
                                        </p:tav>
                                        <p:tav tm="100000">
                                          <p:val>
                                            <p:fltVal val="1"/>
                                          </p:val>
                                        </p:tav>
                                      </p:tavLst>
                                    </p:anim>
                                    <p:animScale>
                                      <p:cBhvr>
                                        <p:cTn id="141" dur="26">
                                          <p:stCondLst>
                                            <p:cond delay="650"/>
                                          </p:stCondLst>
                                        </p:cTn>
                                        <p:tgtEl>
                                          <p:spTgt spid="6">
                                            <p:txEl>
                                              <p:pRg st="1" end="1"/>
                                            </p:txEl>
                                          </p:spTgt>
                                        </p:tgtEl>
                                      </p:cBhvr>
                                      <p:to x="100000" y="60000"/>
                                    </p:animScale>
                                    <p:animScale>
                                      <p:cBhvr>
                                        <p:cTn id="142" dur="166" decel="50000">
                                          <p:stCondLst>
                                            <p:cond delay="676"/>
                                          </p:stCondLst>
                                        </p:cTn>
                                        <p:tgtEl>
                                          <p:spTgt spid="6">
                                            <p:txEl>
                                              <p:pRg st="1" end="1"/>
                                            </p:txEl>
                                          </p:spTgt>
                                        </p:tgtEl>
                                      </p:cBhvr>
                                      <p:to x="100000" y="100000"/>
                                    </p:animScale>
                                    <p:animScale>
                                      <p:cBhvr>
                                        <p:cTn id="143" dur="26">
                                          <p:stCondLst>
                                            <p:cond delay="1312"/>
                                          </p:stCondLst>
                                        </p:cTn>
                                        <p:tgtEl>
                                          <p:spTgt spid="6">
                                            <p:txEl>
                                              <p:pRg st="1" end="1"/>
                                            </p:txEl>
                                          </p:spTgt>
                                        </p:tgtEl>
                                      </p:cBhvr>
                                      <p:to x="100000" y="80000"/>
                                    </p:animScale>
                                    <p:animScale>
                                      <p:cBhvr>
                                        <p:cTn id="144" dur="166" decel="50000">
                                          <p:stCondLst>
                                            <p:cond delay="1338"/>
                                          </p:stCondLst>
                                        </p:cTn>
                                        <p:tgtEl>
                                          <p:spTgt spid="6">
                                            <p:txEl>
                                              <p:pRg st="1" end="1"/>
                                            </p:txEl>
                                          </p:spTgt>
                                        </p:tgtEl>
                                      </p:cBhvr>
                                      <p:to x="100000" y="100000"/>
                                    </p:animScale>
                                    <p:animScale>
                                      <p:cBhvr>
                                        <p:cTn id="145" dur="26">
                                          <p:stCondLst>
                                            <p:cond delay="1642"/>
                                          </p:stCondLst>
                                        </p:cTn>
                                        <p:tgtEl>
                                          <p:spTgt spid="6">
                                            <p:txEl>
                                              <p:pRg st="1" end="1"/>
                                            </p:txEl>
                                          </p:spTgt>
                                        </p:tgtEl>
                                      </p:cBhvr>
                                      <p:to x="100000" y="90000"/>
                                    </p:animScale>
                                    <p:animScale>
                                      <p:cBhvr>
                                        <p:cTn id="146" dur="166" decel="50000">
                                          <p:stCondLst>
                                            <p:cond delay="1668"/>
                                          </p:stCondLst>
                                        </p:cTn>
                                        <p:tgtEl>
                                          <p:spTgt spid="6">
                                            <p:txEl>
                                              <p:pRg st="1" end="1"/>
                                            </p:txEl>
                                          </p:spTgt>
                                        </p:tgtEl>
                                      </p:cBhvr>
                                      <p:to x="100000" y="100000"/>
                                    </p:animScale>
                                    <p:animScale>
                                      <p:cBhvr>
                                        <p:cTn id="147" dur="26">
                                          <p:stCondLst>
                                            <p:cond delay="1808"/>
                                          </p:stCondLst>
                                        </p:cTn>
                                        <p:tgtEl>
                                          <p:spTgt spid="6">
                                            <p:txEl>
                                              <p:pRg st="1" end="1"/>
                                            </p:txEl>
                                          </p:spTgt>
                                        </p:tgtEl>
                                      </p:cBhvr>
                                      <p:to x="100000" y="95000"/>
                                    </p:animScale>
                                    <p:animScale>
                                      <p:cBhvr>
                                        <p:cTn id="148" dur="166" decel="50000">
                                          <p:stCondLst>
                                            <p:cond delay="1834"/>
                                          </p:stCondLst>
                                        </p:cTn>
                                        <p:tgtEl>
                                          <p:spTgt spid="6">
                                            <p:txEl>
                                              <p:pRg st="1" end="1"/>
                                            </p:txEl>
                                          </p:spTgt>
                                        </p:tgtEl>
                                      </p:cBhvr>
                                      <p:to x="100000" y="100000"/>
                                    </p:animScale>
                                  </p:childTnLst>
                                </p:cTn>
                              </p:par>
                              <p:par>
                                <p:cTn id="149" presetID="26" presetClass="entr" presetSubtype="0" fill="hold" nodeType="withEffect">
                                  <p:stCondLst>
                                    <p:cond delay="0"/>
                                  </p:stCondLst>
                                  <p:childTnLst>
                                    <p:set>
                                      <p:cBhvr>
                                        <p:cTn id="150" dur="1" fill="hold">
                                          <p:stCondLst>
                                            <p:cond delay="0"/>
                                          </p:stCondLst>
                                        </p:cTn>
                                        <p:tgtEl>
                                          <p:spTgt spid="6">
                                            <p:txEl>
                                              <p:pRg st="2" end="2"/>
                                            </p:txEl>
                                          </p:spTgt>
                                        </p:tgtEl>
                                        <p:attrNameLst>
                                          <p:attrName>style.visibility</p:attrName>
                                        </p:attrNameLst>
                                      </p:cBhvr>
                                      <p:to>
                                        <p:strVal val="visible"/>
                                      </p:to>
                                    </p:set>
                                    <p:animEffect transition="in" filter="wipe(down)">
                                      <p:cBhvr>
                                        <p:cTn id="151" dur="580">
                                          <p:stCondLst>
                                            <p:cond delay="0"/>
                                          </p:stCondLst>
                                        </p:cTn>
                                        <p:tgtEl>
                                          <p:spTgt spid="6">
                                            <p:txEl>
                                              <p:pRg st="2" end="2"/>
                                            </p:txEl>
                                          </p:spTgt>
                                        </p:tgtEl>
                                      </p:cBhvr>
                                    </p:animEffect>
                                    <p:anim calcmode="lin" valueType="num">
                                      <p:cBhvr>
                                        <p:cTn id="152" dur="1822" tmFilter="0,0; 0.14,0.36; 0.43,0.73; 0.71,0.91; 1.0,1.0">
                                          <p:stCondLst>
                                            <p:cond delay="0"/>
                                          </p:stCondLst>
                                        </p:cTn>
                                        <p:tgtEl>
                                          <p:spTgt spid="6">
                                            <p:txEl>
                                              <p:pRg st="2" end="2"/>
                                            </p:txEl>
                                          </p:spTgt>
                                        </p:tgtEl>
                                        <p:attrNameLst>
                                          <p:attrName>ppt_x</p:attrName>
                                        </p:attrNameLst>
                                      </p:cBhvr>
                                      <p:tavLst>
                                        <p:tav tm="0">
                                          <p:val>
                                            <p:strVal val="#ppt_x-0.25"/>
                                          </p:val>
                                        </p:tav>
                                        <p:tav tm="100000">
                                          <p:val>
                                            <p:strVal val="#ppt_x"/>
                                          </p:val>
                                        </p:tav>
                                      </p:tavLst>
                                    </p:anim>
                                    <p:anim calcmode="lin" valueType="num">
                                      <p:cBhvr>
                                        <p:cTn id="153" dur="664" tmFilter="0.0,0.0; 0.25,0.07; 0.50,0.2; 0.75,0.467; 1.0,1.0">
                                          <p:stCondLst>
                                            <p:cond delay="0"/>
                                          </p:stCondLst>
                                        </p:cTn>
                                        <p:tgtEl>
                                          <p:spTgt spid="6">
                                            <p:txEl>
                                              <p:pRg st="2" end="2"/>
                                            </p:txEl>
                                          </p:spTgt>
                                        </p:tgtEl>
                                        <p:attrNameLst>
                                          <p:attrName>ppt_y</p:attrName>
                                        </p:attrNameLst>
                                      </p:cBhvr>
                                      <p:tavLst>
                                        <p:tav tm="0" fmla="#ppt_y-sin(pi*$)/3">
                                          <p:val>
                                            <p:fltVal val="0.5"/>
                                          </p:val>
                                        </p:tav>
                                        <p:tav tm="100000">
                                          <p:val>
                                            <p:fltVal val="1"/>
                                          </p:val>
                                        </p:tav>
                                      </p:tavLst>
                                    </p:anim>
                                    <p:anim calcmode="lin" valueType="num">
                                      <p:cBhvr>
                                        <p:cTn id="154" dur="664" tmFilter="0, 0; 0.125,0.2665; 0.25,0.4; 0.375,0.465; 0.5,0.5;  0.625,0.535; 0.75,0.6; 0.875,0.7335; 1,1">
                                          <p:stCondLst>
                                            <p:cond delay="664"/>
                                          </p:stCondLst>
                                        </p:cTn>
                                        <p:tgtEl>
                                          <p:spTgt spid="6">
                                            <p:txEl>
                                              <p:pRg st="2" end="2"/>
                                            </p:txEl>
                                          </p:spTgt>
                                        </p:tgtEl>
                                        <p:attrNameLst>
                                          <p:attrName>ppt_y</p:attrName>
                                        </p:attrNameLst>
                                      </p:cBhvr>
                                      <p:tavLst>
                                        <p:tav tm="0" fmla="#ppt_y-sin(pi*$)/9">
                                          <p:val>
                                            <p:fltVal val="0"/>
                                          </p:val>
                                        </p:tav>
                                        <p:tav tm="100000">
                                          <p:val>
                                            <p:fltVal val="1"/>
                                          </p:val>
                                        </p:tav>
                                      </p:tavLst>
                                    </p:anim>
                                    <p:anim calcmode="lin" valueType="num">
                                      <p:cBhvr>
                                        <p:cTn id="155" dur="332" tmFilter="0, 0; 0.125,0.2665; 0.25,0.4; 0.375,0.465; 0.5,0.5;  0.625,0.535; 0.75,0.6; 0.875,0.7335; 1,1">
                                          <p:stCondLst>
                                            <p:cond delay="1324"/>
                                          </p:stCondLst>
                                        </p:cTn>
                                        <p:tgtEl>
                                          <p:spTgt spid="6">
                                            <p:txEl>
                                              <p:pRg st="2" end="2"/>
                                            </p:txEl>
                                          </p:spTgt>
                                        </p:tgtEl>
                                        <p:attrNameLst>
                                          <p:attrName>ppt_y</p:attrName>
                                        </p:attrNameLst>
                                      </p:cBhvr>
                                      <p:tavLst>
                                        <p:tav tm="0" fmla="#ppt_y-sin(pi*$)/27">
                                          <p:val>
                                            <p:fltVal val="0"/>
                                          </p:val>
                                        </p:tav>
                                        <p:tav tm="100000">
                                          <p:val>
                                            <p:fltVal val="1"/>
                                          </p:val>
                                        </p:tav>
                                      </p:tavLst>
                                    </p:anim>
                                    <p:anim calcmode="lin" valueType="num">
                                      <p:cBhvr>
                                        <p:cTn id="156" dur="164" tmFilter="0, 0; 0.125,0.2665; 0.25,0.4; 0.375,0.465; 0.5,0.5;  0.625,0.535; 0.75,0.6; 0.875,0.7335; 1,1">
                                          <p:stCondLst>
                                            <p:cond delay="1656"/>
                                          </p:stCondLst>
                                        </p:cTn>
                                        <p:tgtEl>
                                          <p:spTgt spid="6">
                                            <p:txEl>
                                              <p:pRg st="2" end="2"/>
                                            </p:txEl>
                                          </p:spTgt>
                                        </p:tgtEl>
                                        <p:attrNameLst>
                                          <p:attrName>ppt_y</p:attrName>
                                        </p:attrNameLst>
                                      </p:cBhvr>
                                      <p:tavLst>
                                        <p:tav tm="0" fmla="#ppt_y-sin(pi*$)/81">
                                          <p:val>
                                            <p:fltVal val="0"/>
                                          </p:val>
                                        </p:tav>
                                        <p:tav tm="100000">
                                          <p:val>
                                            <p:fltVal val="1"/>
                                          </p:val>
                                        </p:tav>
                                      </p:tavLst>
                                    </p:anim>
                                    <p:animScale>
                                      <p:cBhvr>
                                        <p:cTn id="157" dur="26">
                                          <p:stCondLst>
                                            <p:cond delay="650"/>
                                          </p:stCondLst>
                                        </p:cTn>
                                        <p:tgtEl>
                                          <p:spTgt spid="6">
                                            <p:txEl>
                                              <p:pRg st="2" end="2"/>
                                            </p:txEl>
                                          </p:spTgt>
                                        </p:tgtEl>
                                      </p:cBhvr>
                                      <p:to x="100000" y="60000"/>
                                    </p:animScale>
                                    <p:animScale>
                                      <p:cBhvr>
                                        <p:cTn id="158" dur="166" decel="50000">
                                          <p:stCondLst>
                                            <p:cond delay="676"/>
                                          </p:stCondLst>
                                        </p:cTn>
                                        <p:tgtEl>
                                          <p:spTgt spid="6">
                                            <p:txEl>
                                              <p:pRg st="2" end="2"/>
                                            </p:txEl>
                                          </p:spTgt>
                                        </p:tgtEl>
                                      </p:cBhvr>
                                      <p:to x="100000" y="100000"/>
                                    </p:animScale>
                                    <p:animScale>
                                      <p:cBhvr>
                                        <p:cTn id="159" dur="26">
                                          <p:stCondLst>
                                            <p:cond delay="1312"/>
                                          </p:stCondLst>
                                        </p:cTn>
                                        <p:tgtEl>
                                          <p:spTgt spid="6">
                                            <p:txEl>
                                              <p:pRg st="2" end="2"/>
                                            </p:txEl>
                                          </p:spTgt>
                                        </p:tgtEl>
                                      </p:cBhvr>
                                      <p:to x="100000" y="80000"/>
                                    </p:animScale>
                                    <p:animScale>
                                      <p:cBhvr>
                                        <p:cTn id="160" dur="166" decel="50000">
                                          <p:stCondLst>
                                            <p:cond delay="1338"/>
                                          </p:stCondLst>
                                        </p:cTn>
                                        <p:tgtEl>
                                          <p:spTgt spid="6">
                                            <p:txEl>
                                              <p:pRg st="2" end="2"/>
                                            </p:txEl>
                                          </p:spTgt>
                                        </p:tgtEl>
                                      </p:cBhvr>
                                      <p:to x="100000" y="100000"/>
                                    </p:animScale>
                                    <p:animScale>
                                      <p:cBhvr>
                                        <p:cTn id="161" dur="26">
                                          <p:stCondLst>
                                            <p:cond delay="1642"/>
                                          </p:stCondLst>
                                        </p:cTn>
                                        <p:tgtEl>
                                          <p:spTgt spid="6">
                                            <p:txEl>
                                              <p:pRg st="2" end="2"/>
                                            </p:txEl>
                                          </p:spTgt>
                                        </p:tgtEl>
                                      </p:cBhvr>
                                      <p:to x="100000" y="90000"/>
                                    </p:animScale>
                                    <p:animScale>
                                      <p:cBhvr>
                                        <p:cTn id="162" dur="166" decel="50000">
                                          <p:stCondLst>
                                            <p:cond delay="1668"/>
                                          </p:stCondLst>
                                        </p:cTn>
                                        <p:tgtEl>
                                          <p:spTgt spid="6">
                                            <p:txEl>
                                              <p:pRg st="2" end="2"/>
                                            </p:txEl>
                                          </p:spTgt>
                                        </p:tgtEl>
                                      </p:cBhvr>
                                      <p:to x="100000" y="100000"/>
                                    </p:animScale>
                                    <p:animScale>
                                      <p:cBhvr>
                                        <p:cTn id="163" dur="26">
                                          <p:stCondLst>
                                            <p:cond delay="1808"/>
                                          </p:stCondLst>
                                        </p:cTn>
                                        <p:tgtEl>
                                          <p:spTgt spid="6">
                                            <p:txEl>
                                              <p:pRg st="2" end="2"/>
                                            </p:txEl>
                                          </p:spTgt>
                                        </p:tgtEl>
                                      </p:cBhvr>
                                      <p:to x="100000" y="95000"/>
                                    </p:animScale>
                                    <p:animScale>
                                      <p:cBhvr>
                                        <p:cTn id="164" dur="166" decel="50000">
                                          <p:stCondLst>
                                            <p:cond delay="1834"/>
                                          </p:stCondLst>
                                        </p:cTn>
                                        <p:tgtEl>
                                          <p:spTgt spid="6">
                                            <p:txEl>
                                              <p:pRg st="2" end="2"/>
                                            </p:txEl>
                                          </p:spTgt>
                                        </p:tgtEl>
                                      </p:cBhvr>
                                      <p:to x="100000" y="100000"/>
                                    </p:animScale>
                                  </p:childTnLst>
                                </p:cTn>
                              </p:par>
                              <p:par>
                                <p:cTn id="165" presetID="26" presetClass="entr" presetSubtype="0" fill="hold" nodeType="withEffect">
                                  <p:stCondLst>
                                    <p:cond delay="0"/>
                                  </p:stCondLst>
                                  <p:childTnLst>
                                    <p:set>
                                      <p:cBhvr>
                                        <p:cTn id="166" dur="1" fill="hold">
                                          <p:stCondLst>
                                            <p:cond delay="0"/>
                                          </p:stCondLst>
                                        </p:cTn>
                                        <p:tgtEl>
                                          <p:spTgt spid="6">
                                            <p:txEl>
                                              <p:pRg st="3" end="3"/>
                                            </p:txEl>
                                          </p:spTgt>
                                        </p:tgtEl>
                                        <p:attrNameLst>
                                          <p:attrName>style.visibility</p:attrName>
                                        </p:attrNameLst>
                                      </p:cBhvr>
                                      <p:to>
                                        <p:strVal val="visible"/>
                                      </p:to>
                                    </p:set>
                                    <p:animEffect transition="in" filter="wipe(down)">
                                      <p:cBhvr>
                                        <p:cTn id="167" dur="580">
                                          <p:stCondLst>
                                            <p:cond delay="0"/>
                                          </p:stCondLst>
                                        </p:cTn>
                                        <p:tgtEl>
                                          <p:spTgt spid="6">
                                            <p:txEl>
                                              <p:pRg st="3" end="3"/>
                                            </p:txEl>
                                          </p:spTgt>
                                        </p:tgtEl>
                                      </p:cBhvr>
                                    </p:animEffect>
                                    <p:anim calcmode="lin" valueType="num">
                                      <p:cBhvr>
                                        <p:cTn id="168" dur="1822" tmFilter="0,0; 0.14,0.36; 0.43,0.73; 0.71,0.91; 1.0,1.0">
                                          <p:stCondLst>
                                            <p:cond delay="0"/>
                                          </p:stCondLst>
                                        </p:cTn>
                                        <p:tgtEl>
                                          <p:spTgt spid="6">
                                            <p:txEl>
                                              <p:pRg st="3" end="3"/>
                                            </p:txEl>
                                          </p:spTgt>
                                        </p:tgtEl>
                                        <p:attrNameLst>
                                          <p:attrName>ppt_x</p:attrName>
                                        </p:attrNameLst>
                                      </p:cBhvr>
                                      <p:tavLst>
                                        <p:tav tm="0">
                                          <p:val>
                                            <p:strVal val="#ppt_x-0.25"/>
                                          </p:val>
                                        </p:tav>
                                        <p:tav tm="100000">
                                          <p:val>
                                            <p:strVal val="#ppt_x"/>
                                          </p:val>
                                        </p:tav>
                                      </p:tavLst>
                                    </p:anim>
                                    <p:anim calcmode="lin" valueType="num">
                                      <p:cBhvr>
                                        <p:cTn id="169" dur="664" tmFilter="0.0,0.0; 0.25,0.07; 0.50,0.2; 0.75,0.467; 1.0,1.0">
                                          <p:stCondLst>
                                            <p:cond delay="0"/>
                                          </p:stCondLst>
                                        </p:cTn>
                                        <p:tgtEl>
                                          <p:spTgt spid="6">
                                            <p:txEl>
                                              <p:pRg st="3" end="3"/>
                                            </p:txEl>
                                          </p:spTgt>
                                        </p:tgtEl>
                                        <p:attrNameLst>
                                          <p:attrName>ppt_y</p:attrName>
                                        </p:attrNameLst>
                                      </p:cBhvr>
                                      <p:tavLst>
                                        <p:tav tm="0" fmla="#ppt_y-sin(pi*$)/3">
                                          <p:val>
                                            <p:fltVal val="0.5"/>
                                          </p:val>
                                        </p:tav>
                                        <p:tav tm="100000">
                                          <p:val>
                                            <p:fltVal val="1"/>
                                          </p:val>
                                        </p:tav>
                                      </p:tavLst>
                                    </p:anim>
                                    <p:anim calcmode="lin" valueType="num">
                                      <p:cBhvr>
                                        <p:cTn id="170" dur="664" tmFilter="0, 0; 0.125,0.2665; 0.25,0.4; 0.375,0.465; 0.5,0.5;  0.625,0.535; 0.75,0.6; 0.875,0.7335; 1,1">
                                          <p:stCondLst>
                                            <p:cond delay="664"/>
                                          </p:stCondLst>
                                        </p:cTn>
                                        <p:tgtEl>
                                          <p:spTgt spid="6">
                                            <p:txEl>
                                              <p:pRg st="3" end="3"/>
                                            </p:txEl>
                                          </p:spTgt>
                                        </p:tgtEl>
                                        <p:attrNameLst>
                                          <p:attrName>ppt_y</p:attrName>
                                        </p:attrNameLst>
                                      </p:cBhvr>
                                      <p:tavLst>
                                        <p:tav tm="0" fmla="#ppt_y-sin(pi*$)/9">
                                          <p:val>
                                            <p:fltVal val="0"/>
                                          </p:val>
                                        </p:tav>
                                        <p:tav tm="100000">
                                          <p:val>
                                            <p:fltVal val="1"/>
                                          </p:val>
                                        </p:tav>
                                      </p:tavLst>
                                    </p:anim>
                                    <p:anim calcmode="lin" valueType="num">
                                      <p:cBhvr>
                                        <p:cTn id="171" dur="332" tmFilter="0, 0; 0.125,0.2665; 0.25,0.4; 0.375,0.465; 0.5,0.5;  0.625,0.535; 0.75,0.6; 0.875,0.7335; 1,1">
                                          <p:stCondLst>
                                            <p:cond delay="1324"/>
                                          </p:stCondLst>
                                        </p:cTn>
                                        <p:tgtEl>
                                          <p:spTgt spid="6">
                                            <p:txEl>
                                              <p:pRg st="3" end="3"/>
                                            </p:txEl>
                                          </p:spTgt>
                                        </p:tgtEl>
                                        <p:attrNameLst>
                                          <p:attrName>ppt_y</p:attrName>
                                        </p:attrNameLst>
                                      </p:cBhvr>
                                      <p:tavLst>
                                        <p:tav tm="0" fmla="#ppt_y-sin(pi*$)/27">
                                          <p:val>
                                            <p:fltVal val="0"/>
                                          </p:val>
                                        </p:tav>
                                        <p:tav tm="100000">
                                          <p:val>
                                            <p:fltVal val="1"/>
                                          </p:val>
                                        </p:tav>
                                      </p:tavLst>
                                    </p:anim>
                                    <p:anim calcmode="lin" valueType="num">
                                      <p:cBhvr>
                                        <p:cTn id="172" dur="164" tmFilter="0, 0; 0.125,0.2665; 0.25,0.4; 0.375,0.465; 0.5,0.5;  0.625,0.535; 0.75,0.6; 0.875,0.7335; 1,1">
                                          <p:stCondLst>
                                            <p:cond delay="1656"/>
                                          </p:stCondLst>
                                        </p:cTn>
                                        <p:tgtEl>
                                          <p:spTgt spid="6">
                                            <p:txEl>
                                              <p:pRg st="3" end="3"/>
                                            </p:txEl>
                                          </p:spTgt>
                                        </p:tgtEl>
                                        <p:attrNameLst>
                                          <p:attrName>ppt_y</p:attrName>
                                        </p:attrNameLst>
                                      </p:cBhvr>
                                      <p:tavLst>
                                        <p:tav tm="0" fmla="#ppt_y-sin(pi*$)/81">
                                          <p:val>
                                            <p:fltVal val="0"/>
                                          </p:val>
                                        </p:tav>
                                        <p:tav tm="100000">
                                          <p:val>
                                            <p:fltVal val="1"/>
                                          </p:val>
                                        </p:tav>
                                      </p:tavLst>
                                    </p:anim>
                                    <p:animScale>
                                      <p:cBhvr>
                                        <p:cTn id="173" dur="26">
                                          <p:stCondLst>
                                            <p:cond delay="650"/>
                                          </p:stCondLst>
                                        </p:cTn>
                                        <p:tgtEl>
                                          <p:spTgt spid="6">
                                            <p:txEl>
                                              <p:pRg st="3" end="3"/>
                                            </p:txEl>
                                          </p:spTgt>
                                        </p:tgtEl>
                                      </p:cBhvr>
                                      <p:to x="100000" y="60000"/>
                                    </p:animScale>
                                    <p:animScale>
                                      <p:cBhvr>
                                        <p:cTn id="174" dur="166" decel="50000">
                                          <p:stCondLst>
                                            <p:cond delay="676"/>
                                          </p:stCondLst>
                                        </p:cTn>
                                        <p:tgtEl>
                                          <p:spTgt spid="6">
                                            <p:txEl>
                                              <p:pRg st="3" end="3"/>
                                            </p:txEl>
                                          </p:spTgt>
                                        </p:tgtEl>
                                      </p:cBhvr>
                                      <p:to x="100000" y="100000"/>
                                    </p:animScale>
                                    <p:animScale>
                                      <p:cBhvr>
                                        <p:cTn id="175" dur="26">
                                          <p:stCondLst>
                                            <p:cond delay="1312"/>
                                          </p:stCondLst>
                                        </p:cTn>
                                        <p:tgtEl>
                                          <p:spTgt spid="6">
                                            <p:txEl>
                                              <p:pRg st="3" end="3"/>
                                            </p:txEl>
                                          </p:spTgt>
                                        </p:tgtEl>
                                      </p:cBhvr>
                                      <p:to x="100000" y="80000"/>
                                    </p:animScale>
                                    <p:animScale>
                                      <p:cBhvr>
                                        <p:cTn id="176" dur="166" decel="50000">
                                          <p:stCondLst>
                                            <p:cond delay="1338"/>
                                          </p:stCondLst>
                                        </p:cTn>
                                        <p:tgtEl>
                                          <p:spTgt spid="6">
                                            <p:txEl>
                                              <p:pRg st="3" end="3"/>
                                            </p:txEl>
                                          </p:spTgt>
                                        </p:tgtEl>
                                      </p:cBhvr>
                                      <p:to x="100000" y="100000"/>
                                    </p:animScale>
                                    <p:animScale>
                                      <p:cBhvr>
                                        <p:cTn id="177" dur="26">
                                          <p:stCondLst>
                                            <p:cond delay="1642"/>
                                          </p:stCondLst>
                                        </p:cTn>
                                        <p:tgtEl>
                                          <p:spTgt spid="6">
                                            <p:txEl>
                                              <p:pRg st="3" end="3"/>
                                            </p:txEl>
                                          </p:spTgt>
                                        </p:tgtEl>
                                      </p:cBhvr>
                                      <p:to x="100000" y="90000"/>
                                    </p:animScale>
                                    <p:animScale>
                                      <p:cBhvr>
                                        <p:cTn id="178" dur="166" decel="50000">
                                          <p:stCondLst>
                                            <p:cond delay="1668"/>
                                          </p:stCondLst>
                                        </p:cTn>
                                        <p:tgtEl>
                                          <p:spTgt spid="6">
                                            <p:txEl>
                                              <p:pRg st="3" end="3"/>
                                            </p:txEl>
                                          </p:spTgt>
                                        </p:tgtEl>
                                      </p:cBhvr>
                                      <p:to x="100000" y="100000"/>
                                    </p:animScale>
                                    <p:animScale>
                                      <p:cBhvr>
                                        <p:cTn id="179" dur="26">
                                          <p:stCondLst>
                                            <p:cond delay="1808"/>
                                          </p:stCondLst>
                                        </p:cTn>
                                        <p:tgtEl>
                                          <p:spTgt spid="6">
                                            <p:txEl>
                                              <p:pRg st="3" end="3"/>
                                            </p:txEl>
                                          </p:spTgt>
                                        </p:tgtEl>
                                      </p:cBhvr>
                                      <p:to x="100000" y="95000"/>
                                    </p:animScale>
                                    <p:animScale>
                                      <p:cBhvr>
                                        <p:cTn id="180" dur="166" decel="50000">
                                          <p:stCondLst>
                                            <p:cond delay="1834"/>
                                          </p:stCondLst>
                                        </p:cTn>
                                        <p:tgtEl>
                                          <p:spTgt spid="6">
                                            <p:txEl>
                                              <p:pRg st="3" end="3"/>
                                            </p:txEl>
                                          </p:spTgt>
                                        </p:tgtEl>
                                      </p:cBhvr>
                                      <p:to x="100000" y="100000"/>
                                    </p:animScale>
                                  </p:childTnLst>
                                </p:cTn>
                              </p:par>
                              <p:par>
                                <p:cTn id="181" presetID="26" presetClass="entr" presetSubtype="0" fill="hold" nodeType="withEffect">
                                  <p:stCondLst>
                                    <p:cond delay="0"/>
                                  </p:stCondLst>
                                  <p:childTnLst>
                                    <p:set>
                                      <p:cBhvr>
                                        <p:cTn id="182" dur="1" fill="hold">
                                          <p:stCondLst>
                                            <p:cond delay="0"/>
                                          </p:stCondLst>
                                        </p:cTn>
                                        <p:tgtEl>
                                          <p:spTgt spid="6">
                                            <p:txEl>
                                              <p:pRg st="4" end="4"/>
                                            </p:txEl>
                                          </p:spTgt>
                                        </p:tgtEl>
                                        <p:attrNameLst>
                                          <p:attrName>style.visibility</p:attrName>
                                        </p:attrNameLst>
                                      </p:cBhvr>
                                      <p:to>
                                        <p:strVal val="visible"/>
                                      </p:to>
                                    </p:set>
                                    <p:animEffect transition="in" filter="wipe(down)">
                                      <p:cBhvr>
                                        <p:cTn id="183" dur="580">
                                          <p:stCondLst>
                                            <p:cond delay="0"/>
                                          </p:stCondLst>
                                        </p:cTn>
                                        <p:tgtEl>
                                          <p:spTgt spid="6">
                                            <p:txEl>
                                              <p:pRg st="4" end="4"/>
                                            </p:txEl>
                                          </p:spTgt>
                                        </p:tgtEl>
                                      </p:cBhvr>
                                    </p:animEffect>
                                    <p:anim calcmode="lin" valueType="num">
                                      <p:cBhvr>
                                        <p:cTn id="184" dur="1822" tmFilter="0,0; 0.14,0.36; 0.43,0.73; 0.71,0.91; 1.0,1.0">
                                          <p:stCondLst>
                                            <p:cond delay="0"/>
                                          </p:stCondLst>
                                        </p:cTn>
                                        <p:tgtEl>
                                          <p:spTgt spid="6">
                                            <p:txEl>
                                              <p:pRg st="4" end="4"/>
                                            </p:txEl>
                                          </p:spTgt>
                                        </p:tgtEl>
                                        <p:attrNameLst>
                                          <p:attrName>ppt_x</p:attrName>
                                        </p:attrNameLst>
                                      </p:cBhvr>
                                      <p:tavLst>
                                        <p:tav tm="0">
                                          <p:val>
                                            <p:strVal val="#ppt_x-0.25"/>
                                          </p:val>
                                        </p:tav>
                                        <p:tav tm="100000">
                                          <p:val>
                                            <p:strVal val="#ppt_x"/>
                                          </p:val>
                                        </p:tav>
                                      </p:tavLst>
                                    </p:anim>
                                    <p:anim calcmode="lin" valueType="num">
                                      <p:cBhvr>
                                        <p:cTn id="185" dur="664" tmFilter="0.0,0.0; 0.25,0.07; 0.50,0.2; 0.75,0.467; 1.0,1.0">
                                          <p:stCondLst>
                                            <p:cond delay="0"/>
                                          </p:stCondLst>
                                        </p:cTn>
                                        <p:tgtEl>
                                          <p:spTgt spid="6">
                                            <p:txEl>
                                              <p:pRg st="4" end="4"/>
                                            </p:txEl>
                                          </p:spTgt>
                                        </p:tgtEl>
                                        <p:attrNameLst>
                                          <p:attrName>ppt_y</p:attrName>
                                        </p:attrNameLst>
                                      </p:cBhvr>
                                      <p:tavLst>
                                        <p:tav tm="0" fmla="#ppt_y-sin(pi*$)/3">
                                          <p:val>
                                            <p:fltVal val="0.5"/>
                                          </p:val>
                                        </p:tav>
                                        <p:tav tm="100000">
                                          <p:val>
                                            <p:fltVal val="1"/>
                                          </p:val>
                                        </p:tav>
                                      </p:tavLst>
                                    </p:anim>
                                    <p:anim calcmode="lin" valueType="num">
                                      <p:cBhvr>
                                        <p:cTn id="186" dur="664" tmFilter="0, 0; 0.125,0.2665; 0.25,0.4; 0.375,0.465; 0.5,0.5;  0.625,0.535; 0.75,0.6; 0.875,0.7335; 1,1">
                                          <p:stCondLst>
                                            <p:cond delay="664"/>
                                          </p:stCondLst>
                                        </p:cTn>
                                        <p:tgtEl>
                                          <p:spTgt spid="6">
                                            <p:txEl>
                                              <p:pRg st="4" end="4"/>
                                            </p:txEl>
                                          </p:spTgt>
                                        </p:tgtEl>
                                        <p:attrNameLst>
                                          <p:attrName>ppt_y</p:attrName>
                                        </p:attrNameLst>
                                      </p:cBhvr>
                                      <p:tavLst>
                                        <p:tav tm="0" fmla="#ppt_y-sin(pi*$)/9">
                                          <p:val>
                                            <p:fltVal val="0"/>
                                          </p:val>
                                        </p:tav>
                                        <p:tav tm="100000">
                                          <p:val>
                                            <p:fltVal val="1"/>
                                          </p:val>
                                        </p:tav>
                                      </p:tavLst>
                                    </p:anim>
                                    <p:anim calcmode="lin" valueType="num">
                                      <p:cBhvr>
                                        <p:cTn id="187" dur="332" tmFilter="0, 0; 0.125,0.2665; 0.25,0.4; 0.375,0.465; 0.5,0.5;  0.625,0.535; 0.75,0.6; 0.875,0.7335; 1,1">
                                          <p:stCondLst>
                                            <p:cond delay="1324"/>
                                          </p:stCondLst>
                                        </p:cTn>
                                        <p:tgtEl>
                                          <p:spTgt spid="6">
                                            <p:txEl>
                                              <p:pRg st="4" end="4"/>
                                            </p:txEl>
                                          </p:spTgt>
                                        </p:tgtEl>
                                        <p:attrNameLst>
                                          <p:attrName>ppt_y</p:attrName>
                                        </p:attrNameLst>
                                      </p:cBhvr>
                                      <p:tavLst>
                                        <p:tav tm="0" fmla="#ppt_y-sin(pi*$)/27">
                                          <p:val>
                                            <p:fltVal val="0"/>
                                          </p:val>
                                        </p:tav>
                                        <p:tav tm="100000">
                                          <p:val>
                                            <p:fltVal val="1"/>
                                          </p:val>
                                        </p:tav>
                                      </p:tavLst>
                                    </p:anim>
                                    <p:anim calcmode="lin" valueType="num">
                                      <p:cBhvr>
                                        <p:cTn id="188" dur="164" tmFilter="0, 0; 0.125,0.2665; 0.25,0.4; 0.375,0.465; 0.5,0.5;  0.625,0.535; 0.75,0.6; 0.875,0.7335; 1,1">
                                          <p:stCondLst>
                                            <p:cond delay="1656"/>
                                          </p:stCondLst>
                                        </p:cTn>
                                        <p:tgtEl>
                                          <p:spTgt spid="6">
                                            <p:txEl>
                                              <p:pRg st="4" end="4"/>
                                            </p:txEl>
                                          </p:spTgt>
                                        </p:tgtEl>
                                        <p:attrNameLst>
                                          <p:attrName>ppt_y</p:attrName>
                                        </p:attrNameLst>
                                      </p:cBhvr>
                                      <p:tavLst>
                                        <p:tav tm="0" fmla="#ppt_y-sin(pi*$)/81">
                                          <p:val>
                                            <p:fltVal val="0"/>
                                          </p:val>
                                        </p:tav>
                                        <p:tav tm="100000">
                                          <p:val>
                                            <p:fltVal val="1"/>
                                          </p:val>
                                        </p:tav>
                                      </p:tavLst>
                                    </p:anim>
                                    <p:animScale>
                                      <p:cBhvr>
                                        <p:cTn id="189" dur="26">
                                          <p:stCondLst>
                                            <p:cond delay="650"/>
                                          </p:stCondLst>
                                        </p:cTn>
                                        <p:tgtEl>
                                          <p:spTgt spid="6">
                                            <p:txEl>
                                              <p:pRg st="4" end="4"/>
                                            </p:txEl>
                                          </p:spTgt>
                                        </p:tgtEl>
                                      </p:cBhvr>
                                      <p:to x="100000" y="60000"/>
                                    </p:animScale>
                                    <p:animScale>
                                      <p:cBhvr>
                                        <p:cTn id="190" dur="166" decel="50000">
                                          <p:stCondLst>
                                            <p:cond delay="676"/>
                                          </p:stCondLst>
                                        </p:cTn>
                                        <p:tgtEl>
                                          <p:spTgt spid="6">
                                            <p:txEl>
                                              <p:pRg st="4" end="4"/>
                                            </p:txEl>
                                          </p:spTgt>
                                        </p:tgtEl>
                                      </p:cBhvr>
                                      <p:to x="100000" y="100000"/>
                                    </p:animScale>
                                    <p:animScale>
                                      <p:cBhvr>
                                        <p:cTn id="191" dur="26">
                                          <p:stCondLst>
                                            <p:cond delay="1312"/>
                                          </p:stCondLst>
                                        </p:cTn>
                                        <p:tgtEl>
                                          <p:spTgt spid="6">
                                            <p:txEl>
                                              <p:pRg st="4" end="4"/>
                                            </p:txEl>
                                          </p:spTgt>
                                        </p:tgtEl>
                                      </p:cBhvr>
                                      <p:to x="100000" y="80000"/>
                                    </p:animScale>
                                    <p:animScale>
                                      <p:cBhvr>
                                        <p:cTn id="192" dur="166" decel="50000">
                                          <p:stCondLst>
                                            <p:cond delay="1338"/>
                                          </p:stCondLst>
                                        </p:cTn>
                                        <p:tgtEl>
                                          <p:spTgt spid="6">
                                            <p:txEl>
                                              <p:pRg st="4" end="4"/>
                                            </p:txEl>
                                          </p:spTgt>
                                        </p:tgtEl>
                                      </p:cBhvr>
                                      <p:to x="100000" y="100000"/>
                                    </p:animScale>
                                    <p:animScale>
                                      <p:cBhvr>
                                        <p:cTn id="193" dur="26">
                                          <p:stCondLst>
                                            <p:cond delay="1642"/>
                                          </p:stCondLst>
                                        </p:cTn>
                                        <p:tgtEl>
                                          <p:spTgt spid="6">
                                            <p:txEl>
                                              <p:pRg st="4" end="4"/>
                                            </p:txEl>
                                          </p:spTgt>
                                        </p:tgtEl>
                                      </p:cBhvr>
                                      <p:to x="100000" y="90000"/>
                                    </p:animScale>
                                    <p:animScale>
                                      <p:cBhvr>
                                        <p:cTn id="194" dur="166" decel="50000">
                                          <p:stCondLst>
                                            <p:cond delay="1668"/>
                                          </p:stCondLst>
                                        </p:cTn>
                                        <p:tgtEl>
                                          <p:spTgt spid="6">
                                            <p:txEl>
                                              <p:pRg st="4" end="4"/>
                                            </p:txEl>
                                          </p:spTgt>
                                        </p:tgtEl>
                                      </p:cBhvr>
                                      <p:to x="100000" y="100000"/>
                                    </p:animScale>
                                    <p:animScale>
                                      <p:cBhvr>
                                        <p:cTn id="195" dur="26">
                                          <p:stCondLst>
                                            <p:cond delay="1808"/>
                                          </p:stCondLst>
                                        </p:cTn>
                                        <p:tgtEl>
                                          <p:spTgt spid="6">
                                            <p:txEl>
                                              <p:pRg st="4" end="4"/>
                                            </p:txEl>
                                          </p:spTgt>
                                        </p:tgtEl>
                                      </p:cBhvr>
                                      <p:to x="100000" y="95000"/>
                                    </p:animScale>
                                    <p:animScale>
                                      <p:cBhvr>
                                        <p:cTn id="196" dur="166" decel="50000">
                                          <p:stCondLst>
                                            <p:cond delay="1834"/>
                                          </p:stCondLst>
                                        </p:cTn>
                                        <p:tgtEl>
                                          <p:spTgt spid="6">
                                            <p:txEl>
                                              <p:pRg st="4" end="4"/>
                                            </p:txEl>
                                          </p:spTgt>
                                        </p:tgtEl>
                                      </p:cBhvr>
                                      <p:to x="100000" y="100000"/>
                                    </p:animScale>
                                  </p:childTnLst>
                                </p:cTn>
                              </p:par>
                              <p:par>
                                <p:cTn id="197" presetID="26" presetClass="entr" presetSubtype="0" fill="hold" nodeType="withEffect">
                                  <p:stCondLst>
                                    <p:cond delay="0"/>
                                  </p:stCondLst>
                                  <p:childTnLst>
                                    <p:set>
                                      <p:cBhvr>
                                        <p:cTn id="198" dur="1" fill="hold">
                                          <p:stCondLst>
                                            <p:cond delay="0"/>
                                          </p:stCondLst>
                                        </p:cTn>
                                        <p:tgtEl>
                                          <p:spTgt spid="6">
                                            <p:txEl>
                                              <p:pRg st="5" end="5"/>
                                            </p:txEl>
                                          </p:spTgt>
                                        </p:tgtEl>
                                        <p:attrNameLst>
                                          <p:attrName>style.visibility</p:attrName>
                                        </p:attrNameLst>
                                      </p:cBhvr>
                                      <p:to>
                                        <p:strVal val="visible"/>
                                      </p:to>
                                    </p:set>
                                    <p:animEffect transition="in" filter="wipe(down)">
                                      <p:cBhvr>
                                        <p:cTn id="199" dur="580">
                                          <p:stCondLst>
                                            <p:cond delay="0"/>
                                          </p:stCondLst>
                                        </p:cTn>
                                        <p:tgtEl>
                                          <p:spTgt spid="6">
                                            <p:txEl>
                                              <p:pRg st="5" end="5"/>
                                            </p:txEl>
                                          </p:spTgt>
                                        </p:tgtEl>
                                      </p:cBhvr>
                                    </p:animEffect>
                                    <p:anim calcmode="lin" valueType="num">
                                      <p:cBhvr>
                                        <p:cTn id="200" dur="1822" tmFilter="0,0; 0.14,0.36; 0.43,0.73; 0.71,0.91; 1.0,1.0">
                                          <p:stCondLst>
                                            <p:cond delay="0"/>
                                          </p:stCondLst>
                                        </p:cTn>
                                        <p:tgtEl>
                                          <p:spTgt spid="6">
                                            <p:txEl>
                                              <p:pRg st="5" end="5"/>
                                            </p:txEl>
                                          </p:spTgt>
                                        </p:tgtEl>
                                        <p:attrNameLst>
                                          <p:attrName>ppt_x</p:attrName>
                                        </p:attrNameLst>
                                      </p:cBhvr>
                                      <p:tavLst>
                                        <p:tav tm="0">
                                          <p:val>
                                            <p:strVal val="#ppt_x-0.25"/>
                                          </p:val>
                                        </p:tav>
                                        <p:tav tm="100000">
                                          <p:val>
                                            <p:strVal val="#ppt_x"/>
                                          </p:val>
                                        </p:tav>
                                      </p:tavLst>
                                    </p:anim>
                                    <p:anim calcmode="lin" valueType="num">
                                      <p:cBhvr>
                                        <p:cTn id="201" dur="664" tmFilter="0.0,0.0; 0.25,0.07; 0.50,0.2; 0.75,0.467; 1.0,1.0">
                                          <p:stCondLst>
                                            <p:cond delay="0"/>
                                          </p:stCondLst>
                                        </p:cTn>
                                        <p:tgtEl>
                                          <p:spTgt spid="6">
                                            <p:txEl>
                                              <p:pRg st="5" end="5"/>
                                            </p:txEl>
                                          </p:spTgt>
                                        </p:tgtEl>
                                        <p:attrNameLst>
                                          <p:attrName>ppt_y</p:attrName>
                                        </p:attrNameLst>
                                      </p:cBhvr>
                                      <p:tavLst>
                                        <p:tav tm="0" fmla="#ppt_y-sin(pi*$)/3">
                                          <p:val>
                                            <p:fltVal val="0.5"/>
                                          </p:val>
                                        </p:tav>
                                        <p:tav tm="100000">
                                          <p:val>
                                            <p:fltVal val="1"/>
                                          </p:val>
                                        </p:tav>
                                      </p:tavLst>
                                    </p:anim>
                                    <p:anim calcmode="lin" valueType="num">
                                      <p:cBhvr>
                                        <p:cTn id="202" dur="664" tmFilter="0, 0; 0.125,0.2665; 0.25,0.4; 0.375,0.465; 0.5,0.5;  0.625,0.535; 0.75,0.6; 0.875,0.7335; 1,1">
                                          <p:stCondLst>
                                            <p:cond delay="664"/>
                                          </p:stCondLst>
                                        </p:cTn>
                                        <p:tgtEl>
                                          <p:spTgt spid="6">
                                            <p:txEl>
                                              <p:pRg st="5" end="5"/>
                                            </p:txEl>
                                          </p:spTgt>
                                        </p:tgtEl>
                                        <p:attrNameLst>
                                          <p:attrName>ppt_y</p:attrName>
                                        </p:attrNameLst>
                                      </p:cBhvr>
                                      <p:tavLst>
                                        <p:tav tm="0" fmla="#ppt_y-sin(pi*$)/9">
                                          <p:val>
                                            <p:fltVal val="0"/>
                                          </p:val>
                                        </p:tav>
                                        <p:tav tm="100000">
                                          <p:val>
                                            <p:fltVal val="1"/>
                                          </p:val>
                                        </p:tav>
                                      </p:tavLst>
                                    </p:anim>
                                    <p:anim calcmode="lin" valueType="num">
                                      <p:cBhvr>
                                        <p:cTn id="203" dur="332" tmFilter="0, 0; 0.125,0.2665; 0.25,0.4; 0.375,0.465; 0.5,0.5;  0.625,0.535; 0.75,0.6; 0.875,0.7335; 1,1">
                                          <p:stCondLst>
                                            <p:cond delay="1324"/>
                                          </p:stCondLst>
                                        </p:cTn>
                                        <p:tgtEl>
                                          <p:spTgt spid="6">
                                            <p:txEl>
                                              <p:pRg st="5" end="5"/>
                                            </p:txEl>
                                          </p:spTgt>
                                        </p:tgtEl>
                                        <p:attrNameLst>
                                          <p:attrName>ppt_y</p:attrName>
                                        </p:attrNameLst>
                                      </p:cBhvr>
                                      <p:tavLst>
                                        <p:tav tm="0" fmla="#ppt_y-sin(pi*$)/27">
                                          <p:val>
                                            <p:fltVal val="0"/>
                                          </p:val>
                                        </p:tav>
                                        <p:tav tm="100000">
                                          <p:val>
                                            <p:fltVal val="1"/>
                                          </p:val>
                                        </p:tav>
                                      </p:tavLst>
                                    </p:anim>
                                    <p:anim calcmode="lin" valueType="num">
                                      <p:cBhvr>
                                        <p:cTn id="204" dur="164" tmFilter="0, 0; 0.125,0.2665; 0.25,0.4; 0.375,0.465; 0.5,0.5;  0.625,0.535; 0.75,0.6; 0.875,0.7335; 1,1">
                                          <p:stCondLst>
                                            <p:cond delay="1656"/>
                                          </p:stCondLst>
                                        </p:cTn>
                                        <p:tgtEl>
                                          <p:spTgt spid="6">
                                            <p:txEl>
                                              <p:pRg st="5" end="5"/>
                                            </p:txEl>
                                          </p:spTgt>
                                        </p:tgtEl>
                                        <p:attrNameLst>
                                          <p:attrName>ppt_y</p:attrName>
                                        </p:attrNameLst>
                                      </p:cBhvr>
                                      <p:tavLst>
                                        <p:tav tm="0" fmla="#ppt_y-sin(pi*$)/81">
                                          <p:val>
                                            <p:fltVal val="0"/>
                                          </p:val>
                                        </p:tav>
                                        <p:tav tm="100000">
                                          <p:val>
                                            <p:fltVal val="1"/>
                                          </p:val>
                                        </p:tav>
                                      </p:tavLst>
                                    </p:anim>
                                    <p:animScale>
                                      <p:cBhvr>
                                        <p:cTn id="205" dur="26">
                                          <p:stCondLst>
                                            <p:cond delay="650"/>
                                          </p:stCondLst>
                                        </p:cTn>
                                        <p:tgtEl>
                                          <p:spTgt spid="6">
                                            <p:txEl>
                                              <p:pRg st="5" end="5"/>
                                            </p:txEl>
                                          </p:spTgt>
                                        </p:tgtEl>
                                      </p:cBhvr>
                                      <p:to x="100000" y="60000"/>
                                    </p:animScale>
                                    <p:animScale>
                                      <p:cBhvr>
                                        <p:cTn id="206" dur="166" decel="50000">
                                          <p:stCondLst>
                                            <p:cond delay="676"/>
                                          </p:stCondLst>
                                        </p:cTn>
                                        <p:tgtEl>
                                          <p:spTgt spid="6">
                                            <p:txEl>
                                              <p:pRg st="5" end="5"/>
                                            </p:txEl>
                                          </p:spTgt>
                                        </p:tgtEl>
                                      </p:cBhvr>
                                      <p:to x="100000" y="100000"/>
                                    </p:animScale>
                                    <p:animScale>
                                      <p:cBhvr>
                                        <p:cTn id="207" dur="26">
                                          <p:stCondLst>
                                            <p:cond delay="1312"/>
                                          </p:stCondLst>
                                        </p:cTn>
                                        <p:tgtEl>
                                          <p:spTgt spid="6">
                                            <p:txEl>
                                              <p:pRg st="5" end="5"/>
                                            </p:txEl>
                                          </p:spTgt>
                                        </p:tgtEl>
                                      </p:cBhvr>
                                      <p:to x="100000" y="80000"/>
                                    </p:animScale>
                                    <p:animScale>
                                      <p:cBhvr>
                                        <p:cTn id="208" dur="166" decel="50000">
                                          <p:stCondLst>
                                            <p:cond delay="1338"/>
                                          </p:stCondLst>
                                        </p:cTn>
                                        <p:tgtEl>
                                          <p:spTgt spid="6">
                                            <p:txEl>
                                              <p:pRg st="5" end="5"/>
                                            </p:txEl>
                                          </p:spTgt>
                                        </p:tgtEl>
                                      </p:cBhvr>
                                      <p:to x="100000" y="100000"/>
                                    </p:animScale>
                                    <p:animScale>
                                      <p:cBhvr>
                                        <p:cTn id="209" dur="26">
                                          <p:stCondLst>
                                            <p:cond delay="1642"/>
                                          </p:stCondLst>
                                        </p:cTn>
                                        <p:tgtEl>
                                          <p:spTgt spid="6">
                                            <p:txEl>
                                              <p:pRg st="5" end="5"/>
                                            </p:txEl>
                                          </p:spTgt>
                                        </p:tgtEl>
                                      </p:cBhvr>
                                      <p:to x="100000" y="90000"/>
                                    </p:animScale>
                                    <p:animScale>
                                      <p:cBhvr>
                                        <p:cTn id="210" dur="166" decel="50000">
                                          <p:stCondLst>
                                            <p:cond delay="1668"/>
                                          </p:stCondLst>
                                        </p:cTn>
                                        <p:tgtEl>
                                          <p:spTgt spid="6">
                                            <p:txEl>
                                              <p:pRg st="5" end="5"/>
                                            </p:txEl>
                                          </p:spTgt>
                                        </p:tgtEl>
                                      </p:cBhvr>
                                      <p:to x="100000" y="100000"/>
                                    </p:animScale>
                                    <p:animScale>
                                      <p:cBhvr>
                                        <p:cTn id="211" dur="26">
                                          <p:stCondLst>
                                            <p:cond delay="1808"/>
                                          </p:stCondLst>
                                        </p:cTn>
                                        <p:tgtEl>
                                          <p:spTgt spid="6">
                                            <p:txEl>
                                              <p:pRg st="5" end="5"/>
                                            </p:txEl>
                                          </p:spTgt>
                                        </p:tgtEl>
                                      </p:cBhvr>
                                      <p:to x="100000" y="95000"/>
                                    </p:animScale>
                                    <p:animScale>
                                      <p:cBhvr>
                                        <p:cTn id="212" dur="166" decel="50000">
                                          <p:stCondLst>
                                            <p:cond delay="1834"/>
                                          </p:stCondLst>
                                        </p:cTn>
                                        <p:tgtEl>
                                          <p:spTgt spid="6">
                                            <p:txEl>
                                              <p:pRg st="5" end="5"/>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GB" b="1" dirty="0" err="1" smtClean="0"/>
              <a:t>Nuthall</a:t>
            </a:r>
            <a:r>
              <a:rPr lang="en-GB" b="1" dirty="0" smtClean="0"/>
              <a:t> (2007) ‘in the realities of the classroom, methods do not exist. Every teacher adapts and modifies so-called methods.’</a:t>
            </a:r>
            <a:endParaRPr lang="en-GB" dirty="0" smtClean="0"/>
          </a:p>
          <a:p>
            <a:endParaRPr lang="en-GB" dirty="0"/>
          </a:p>
        </p:txBody>
      </p:sp>
      <p:sp>
        <p:nvSpPr>
          <p:cNvPr id="2" name="Title 1"/>
          <p:cNvSpPr>
            <a:spLocks noGrp="1"/>
          </p:cNvSpPr>
          <p:nvPr>
            <p:ph type="title"/>
          </p:nvPr>
        </p:nvSpPr>
        <p:spPr/>
        <p:txBody>
          <a:bodyPr/>
          <a:lstStyle/>
          <a:p>
            <a:endParaRPr lang="en-GB"/>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chor="ctr">
            <a:normAutofit fontScale="55000" lnSpcReduction="20000"/>
          </a:bodyPr>
          <a:lstStyle/>
          <a:p>
            <a:pPr marL="0" indent="0" algn="ctr">
              <a:buNone/>
            </a:pPr>
            <a:r>
              <a:rPr lang="en-GB" sz="7200" dirty="0" smtClean="0">
                <a:solidFill>
                  <a:schemeClr val="bg2">
                    <a:lumMod val="50000"/>
                  </a:schemeClr>
                </a:solidFill>
              </a:rPr>
              <a:t>Mae </a:t>
            </a:r>
            <a:r>
              <a:rPr lang="en-GB" sz="7200" dirty="0" err="1" smtClean="0">
                <a:solidFill>
                  <a:schemeClr val="bg2">
                    <a:lumMod val="50000"/>
                  </a:schemeClr>
                </a:solidFill>
              </a:rPr>
              <a:t>dysgu</a:t>
            </a:r>
            <a:r>
              <a:rPr lang="en-GB" sz="7200" dirty="0" smtClean="0">
                <a:solidFill>
                  <a:schemeClr val="bg2">
                    <a:lumMod val="50000"/>
                  </a:schemeClr>
                </a:solidFill>
              </a:rPr>
              <a:t> </a:t>
            </a:r>
            <a:r>
              <a:rPr lang="en-GB" sz="7200" dirty="0" err="1" smtClean="0">
                <a:solidFill>
                  <a:schemeClr val="bg2">
                    <a:lumMod val="50000"/>
                  </a:schemeClr>
                </a:solidFill>
              </a:rPr>
              <a:t>yn</a:t>
            </a:r>
            <a:r>
              <a:rPr lang="en-GB" sz="7200" dirty="0" smtClean="0">
                <a:solidFill>
                  <a:schemeClr val="bg2">
                    <a:lumMod val="50000"/>
                  </a:schemeClr>
                </a:solidFill>
              </a:rPr>
              <a:t> </a:t>
            </a:r>
            <a:r>
              <a:rPr lang="en-GB" sz="7200" dirty="0" err="1" smtClean="0">
                <a:solidFill>
                  <a:schemeClr val="bg2">
                    <a:lumMod val="50000"/>
                  </a:schemeClr>
                </a:solidFill>
              </a:rPr>
              <a:t>digwydd</a:t>
            </a:r>
            <a:r>
              <a:rPr lang="en-GB" sz="7200" dirty="0" smtClean="0">
                <a:solidFill>
                  <a:schemeClr val="bg2">
                    <a:lumMod val="50000"/>
                  </a:schemeClr>
                </a:solidFill>
              </a:rPr>
              <a:t> pan </a:t>
            </a:r>
            <a:r>
              <a:rPr lang="en-GB" sz="7200" dirty="0" err="1" smtClean="0">
                <a:solidFill>
                  <a:schemeClr val="bg2">
                    <a:lumMod val="50000"/>
                  </a:schemeClr>
                </a:solidFill>
              </a:rPr>
              <a:t>mae</a:t>
            </a:r>
            <a:r>
              <a:rPr lang="en-GB" sz="7200" dirty="0" smtClean="0">
                <a:solidFill>
                  <a:schemeClr val="bg2">
                    <a:lumMod val="50000"/>
                  </a:schemeClr>
                </a:solidFill>
              </a:rPr>
              <a:t> </a:t>
            </a:r>
            <a:r>
              <a:rPr lang="en-GB" sz="7200" dirty="0" err="1" smtClean="0">
                <a:solidFill>
                  <a:schemeClr val="bg2">
                    <a:lumMod val="50000"/>
                  </a:schemeClr>
                </a:solidFill>
              </a:rPr>
              <a:t>pobl</a:t>
            </a:r>
            <a:r>
              <a:rPr lang="en-GB" sz="7200" dirty="0" smtClean="0">
                <a:solidFill>
                  <a:schemeClr val="bg2">
                    <a:lumMod val="50000"/>
                  </a:schemeClr>
                </a:solidFill>
              </a:rPr>
              <a:t> </a:t>
            </a:r>
            <a:r>
              <a:rPr lang="en-GB" sz="7200" dirty="0" err="1" smtClean="0">
                <a:solidFill>
                  <a:schemeClr val="bg2">
                    <a:lumMod val="50000"/>
                  </a:schemeClr>
                </a:solidFill>
              </a:rPr>
              <a:t>yn</a:t>
            </a:r>
            <a:r>
              <a:rPr lang="en-GB" sz="7200" dirty="0" smtClean="0">
                <a:solidFill>
                  <a:schemeClr val="bg2">
                    <a:lumMod val="50000"/>
                  </a:schemeClr>
                </a:solidFill>
              </a:rPr>
              <a:t> </a:t>
            </a:r>
            <a:r>
              <a:rPr lang="en-GB" sz="7200" dirty="0" err="1" smtClean="0">
                <a:solidFill>
                  <a:schemeClr val="bg2">
                    <a:lumMod val="50000"/>
                  </a:schemeClr>
                </a:solidFill>
              </a:rPr>
              <a:t>gorfod</a:t>
            </a:r>
            <a:r>
              <a:rPr lang="en-GB" sz="7200" dirty="0" smtClean="0">
                <a:solidFill>
                  <a:schemeClr val="bg2">
                    <a:lumMod val="50000"/>
                  </a:schemeClr>
                </a:solidFill>
              </a:rPr>
              <a:t> </a:t>
            </a:r>
            <a:r>
              <a:rPr lang="en-GB" sz="7200" dirty="0" err="1" smtClean="0">
                <a:solidFill>
                  <a:schemeClr val="bg2">
                    <a:lumMod val="50000"/>
                  </a:schemeClr>
                </a:solidFill>
              </a:rPr>
              <a:t>meddwl</a:t>
            </a:r>
            <a:r>
              <a:rPr lang="en-GB" sz="7200" dirty="0" smtClean="0">
                <a:solidFill>
                  <a:schemeClr val="bg2">
                    <a:lumMod val="50000"/>
                  </a:schemeClr>
                </a:solidFill>
              </a:rPr>
              <a:t> </a:t>
            </a:r>
            <a:r>
              <a:rPr lang="en-GB" sz="7200" dirty="0" err="1" smtClean="0">
                <a:solidFill>
                  <a:schemeClr val="bg2">
                    <a:lumMod val="50000"/>
                  </a:schemeClr>
                </a:solidFill>
              </a:rPr>
              <a:t>yn</a:t>
            </a:r>
            <a:r>
              <a:rPr lang="en-GB" sz="7200" dirty="0" smtClean="0">
                <a:solidFill>
                  <a:schemeClr val="bg2">
                    <a:lumMod val="50000"/>
                  </a:schemeClr>
                </a:solidFill>
              </a:rPr>
              <a:t> </a:t>
            </a:r>
            <a:r>
              <a:rPr lang="en-GB" sz="7200" dirty="0" err="1" smtClean="0">
                <a:solidFill>
                  <a:schemeClr val="bg2">
                    <a:lumMod val="50000"/>
                  </a:schemeClr>
                </a:solidFill>
              </a:rPr>
              <a:t>galed</a:t>
            </a:r>
            <a:r>
              <a:rPr lang="en-GB" sz="7200" dirty="0" smtClean="0">
                <a:solidFill>
                  <a:schemeClr val="bg2">
                    <a:lumMod val="50000"/>
                  </a:schemeClr>
                </a:solidFill>
              </a:rPr>
              <a:t>...</a:t>
            </a:r>
            <a:r>
              <a:rPr lang="en-GB" sz="7200" dirty="0" err="1" smtClean="0">
                <a:solidFill>
                  <a:schemeClr val="bg2">
                    <a:lumMod val="50000"/>
                  </a:schemeClr>
                </a:solidFill>
              </a:rPr>
              <a:t>mae</a:t>
            </a:r>
            <a:r>
              <a:rPr lang="en-GB" sz="7200" dirty="0" smtClean="0">
                <a:solidFill>
                  <a:schemeClr val="bg2">
                    <a:lumMod val="50000"/>
                  </a:schemeClr>
                </a:solidFill>
              </a:rPr>
              <a:t> </a:t>
            </a:r>
            <a:r>
              <a:rPr lang="en-GB" sz="7200" dirty="0" err="1" smtClean="0">
                <a:solidFill>
                  <a:schemeClr val="bg2">
                    <a:lumMod val="50000"/>
                  </a:schemeClr>
                </a:solidFill>
              </a:rPr>
              <a:t>hynny</a:t>
            </a:r>
            <a:r>
              <a:rPr lang="en-GB" sz="7200" dirty="0" smtClean="0">
                <a:solidFill>
                  <a:schemeClr val="bg2">
                    <a:lumMod val="50000"/>
                  </a:schemeClr>
                </a:solidFill>
              </a:rPr>
              <a:t> </a:t>
            </a:r>
            <a:r>
              <a:rPr lang="en-GB" sz="7200" dirty="0" err="1" smtClean="0">
                <a:solidFill>
                  <a:schemeClr val="bg2">
                    <a:lumMod val="50000"/>
                  </a:schemeClr>
                </a:solidFill>
              </a:rPr>
              <a:t>yn</a:t>
            </a:r>
            <a:r>
              <a:rPr lang="en-GB" sz="7200" dirty="0" smtClean="0">
                <a:solidFill>
                  <a:schemeClr val="bg2">
                    <a:lumMod val="50000"/>
                  </a:schemeClr>
                </a:solidFill>
              </a:rPr>
              <a:t> </a:t>
            </a:r>
            <a:r>
              <a:rPr lang="en-GB" sz="7200" dirty="0" err="1" smtClean="0">
                <a:solidFill>
                  <a:schemeClr val="bg2">
                    <a:lumMod val="50000"/>
                  </a:schemeClr>
                </a:solidFill>
              </a:rPr>
              <a:t>wir</a:t>
            </a:r>
            <a:r>
              <a:rPr lang="en-GB" sz="7200" dirty="0" smtClean="0">
                <a:solidFill>
                  <a:schemeClr val="bg2">
                    <a:lumMod val="50000"/>
                  </a:schemeClr>
                </a:solidFill>
              </a:rPr>
              <a:t> am </a:t>
            </a:r>
            <a:r>
              <a:rPr lang="en-GB" sz="7200" dirty="0" err="1" smtClean="0">
                <a:solidFill>
                  <a:schemeClr val="bg2">
                    <a:lumMod val="50000"/>
                  </a:schemeClr>
                </a:solidFill>
              </a:rPr>
              <a:t>athrawon</a:t>
            </a:r>
            <a:r>
              <a:rPr lang="en-GB" sz="7200" dirty="0" smtClean="0">
                <a:solidFill>
                  <a:schemeClr val="bg2">
                    <a:lumMod val="50000"/>
                  </a:schemeClr>
                </a:solidFill>
              </a:rPr>
              <a:t> a </a:t>
            </a:r>
            <a:r>
              <a:rPr lang="en-GB" sz="7200" dirty="0" err="1" smtClean="0">
                <a:solidFill>
                  <a:schemeClr val="bg2">
                    <a:lumMod val="50000"/>
                  </a:schemeClr>
                </a:solidFill>
              </a:rPr>
              <a:t>disgyblion</a:t>
            </a:r>
            <a:r>
              <a:rPr lang="en-GB" sz="7200" dirty="0" smtClean="0">
                <a:solidFill>
                  <a:schemeClr val="bg2">
                    <a:lumMod val="50000"/>
                  </a:schemeClr>
                </a:solidFill>
              </a:rPr>
              <a:t>.</a:t>
            </a:r>
          </a:p>
          <a:p>
            <a:pPr marL="0" indent="0" algn="ctr">
              <a:buNone/>
            </a:pPr>
            <a:r>
              <a:rPr lang="en-GB" sz="7200" dirty="0" smtClean="0"/>
              <a:t>Learning happens when people have to think hard...that goes for teachers and pupils</a:t>
            </a:r>
            <a:endParaRPr lang="en-GB" sz="7200" dirty="0"/>
          </a:p>
        </p:txBody>
      </p:sp>
      <p:sp>
        <p:nvSpPr>
          <p:cNvPr id="3" name="Title 2"/>
          <p:cNvSpPr>
            <a:spLocks noGrp="1"/>
          </p:cNvSpPr>
          <p:nvPr>
            <p:ph type="title"/>
          </p:nvPr>
        </p:nvSpPr>
        <p:spPr/>
        <p:txBody>
          <a:bodyPr>
            <a:normAutofit fontScale="90000"/>
          </a:bodyPr>
          <a:lstStyle/>
          <a:p>
            <a:r>
              <a:rPr lang="en-GB" dirty="0" err="1" smtClean="0">
                <a:solidFill>
                  <a:schemeClr val="bg2">
                    <a:lumMod val="50000"/>
                  </a:schemeClr>
                </a:solidFill>
              </a:rPr>
              <a:t>Damcaniaeth</a:t>
            </a:r>
            <a:r>
              <a:rPr lang="en-GB" dirty="0" smtClean="0">
                <a:solidFill>
                  <a:schemeClr val="bg2">
                    <a:lumMod val="50000"/>
                  </a:schemeClr>
                </a:solidFill>
              </a:rPr>
              <a:t> </a:t>
            </a:r>
            <a:r>
              <a:rPr lang="en-GB" dirty="0" err="1" smtClean="0">
                <a:solidFill>
                  <a:schemeClr val="bg2">
                    <a:lumMod val="50000"/>
                  </a:schemeClr>
                </a:solidFill>
              </a:rPr>
              <a:t>syml</a:t>
            </a:r>
            <a:r>
              <a:rPr lang="en-GB" dirty="0" smtClean="0">
                <a:solidFill>
                  <a:schemeClr val="bg2">
                    <a:lumMod val="50000"/>
                  </a:schemeClr>
                </a:solidFill>
              </a:rPr>
              <a:t> o </a:t>
            </a:r>
            <a:r>
              <a:rPr lang="en-GB" dirty="0" err="1" smtClean="0">
                <a:solidFill>
                  <a:schemeClr val="bg2">
                    <a:lumMod val="50000"/>
                  </a:schemeClr>
                </a:solidFill>
              </a:rPr>
              <a:t>ddysgu</a:t>
            </a:r>
            <a:r>
              <a:rPr lang="en-GB" dirty="0" smtClean="0"/>
              <a:t/>
            </a:r>
            <a:br>
              <a:rPr lang="en-GB" dirty="0" smtClean="0"/>
            </a:br>
            <a:r>
              <a:rPr lang="en-GB" dirty="0" smtClean="0"/>
              <a:t>            A simple theory of learning</a:t>
            </a:r>
            <a:endParaRPr lang="en-GB" dirty="0"/>
          </a:p>
        </p:txBody>
      </p:sp>
    </p:spTree>
    <p:extLst>
      <p:ext uri="{BB962C8B-B14F-4D97-AF65-F5344CB8AC3E}">
        <p14:creationId xmlns:p14="http://schemas.microsoft.com/office/powerpoint/2010/main" val="806056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3352800"/>
            <a:ext cx="8229600" cy="4525963"/>
          </a:xfrm>
        </p:spPr>
        <p:txBody>
          <a:bodyPr/>
          <a:lstStyle/>
          <a:p>
            <a:r>
              <a:rPr lang="en-GB" dirty="0" smtClean="0">
                <a:solidFill>
                  <a:schemeClr val="bg2">
                    <a:lumMod val="50000"/>
                  </a:schemeClr>
                </a:solidFill>
              </a:rPr>
              <a:t>Pa </a:t>
            </a:r>
            <a:r>
              <a:rPr lang="en-GB" dirty="0" err="1" smtClean="0">
                <a:solidFill>
                  <a:schemeClr val="bg2">
                    <a:lumMod val="50000"/>
                  </a:schemeClr>
                </a:solidFill>
              </a:rPr>
              <a:t>ymagweddau</a:t>
            </a:r>
            <a:r>
              <a:rPr lang="en-GB" dirty="0" smtClean="0">
                <a:solidFill>
                  <a:schemeClr val="bg2">
                    <a:lumMod val="50000"/>
                  </a:schemeClr>
                </a:solidFill>
              </a:rPr>
              <a:t> </a:t>
            </a:r>
            <a:r>
              <a:rPr lang="en-GB" dirty="0" err="1" smtClean="0">
                <a:solidFill>
                  <a:schemeClr val="bg2">
                    <a:lumMod val="50000"/>
                  </a:schemeClr>
                </a:solidFill>
              </a:rPr>
              <a:t>damcaniaethol</a:t>
            </a:r>
            <a:r>
              <a:rPr lang="en-GB" dirty="0" smtClean="0">
                <a:solidFill>
                  <a:schemeClr val="bg2">
                    <a:lumMod val="50000"/>
                  </a:schemeClr>
                </a:solidFill>
              </a:rPr>
              <a:t> </a:t>
            </a:r>
            <a:r>
              <a:rPr lang="en-GB" dirty="0" err="1" smtClean="0">
                <a:solidFill>
                  <a:schemeClr val="bg2">
                    <a:lumMod val="50000"/>
                  </a:schemeClr>
                </a:solidFill>
              </a:rPr>
              <a:t>i</a:t>
            </a:r>
            <a:r>
              <a:rPr lang="en-GB" dirty="0" smtClean="0">
                <a:solidFill>
                  <a:schemeClr val="bg2">
                    <a:lumMod val="50000"/>
                  </a:schemeClr>
                </a:solidFill>
              </a:rPr>
              <a:t> </a:t>
            </a:r>
            <a:r>
              <a:rPr lang="en-GB" dirty="0" err="1" smtClean="0">
                <a:solidFill>
                  <a:schemeClr val="bg2">
                    <a:lumMod val="50000"/>
                  </a:schemeClr>
                </a:solidFill>
              </a:rPr>
              <a:t>chi’n</a:t>
            </a:r>
            <a:r>
              <a:rPr lang="en-GB" dirty="0" smtClean="0">
                <a:solidFill>
                  <a:schemeClr val="bg2">
                    <a:lumMod val="50000"/>
                  </a:schemeClr>
                </a:solidFill>
              </a:rPr>
              <a:t> </a:t>
            </a:r>
            <a:r>
              <a:rPr lang="en-GB" dirty="0" err="1" smtClean="0">
                <a:solidFill>
                  <a:schemeClr val="bg2">
                    <a:lumMod val="50000"/>
                  </a:schemeClr>
                </a:solidFill>
              </a:rPr>
              <a:t>gweld</a:t>
            </a:r>
            <a:r>
              <a:rPr lang="en-GB" dirty="0" smtClean="0">
                <a:solidFill>
                  <a:schemeClr val="bg2">
                    <a:lumMod val="50000"/>
                  </a:schemeClr>
                </a:solidFill>
              </a:rPr>
              <a:t> </a:t>
            </a:r>
            <a:r>
              <a:rPr lang="en-GB" dirty="0" err="1" smtClean="0">
                <a:solidFill>
                  <a:schemeClr val="bg2">
                    <a:lumMod val="50000"/>
                  </a:schemeClr>
                </a:solidFill>
              </a:rPr>
              <a:t>ynddynt</a:t>
            </a:r>
            <a:r>
              <a:rPr lang="en-GB" dirty="0" smtClean="0">
                <a:solidFill>
                  <a:schemeClr val="bg2">
                    <a:lumMod val="50000"/>
                  </a:schemeClr>
                </a:solidFill>
              </a:rPr>
              <a:t>?</a:t>
            </a:r>
          </a:p>
          <a:p>
            <a:endParaRPr lang="en-GB" dirty="0" smtClean="0"/>
          </a:p>
          <a:p>
            <a:r>
              <a:rPr lang="en-GB" dirty="0" smtClean="0"/>
              <a:t>What theoretical positions do you see in them?</a:t>
            </a:r>
          </a:p>
          <a:p>
            <a:endParaRPr lang="en-GB" dirty="0"/>
          </a:p>
        </p:txBody>
      </p:sp>
      <p:sp>
        <p:nvSpPr>
          <p:cNvPr id="2" name="Title 1"/>
          <p:cNvSpPr>
            <a:spLocks noGrp="1"/>
          </p:cNvSpPr>
          <p:nvPr>
            <p:ph type="title"/>
          </p:nvPr>
        </p:nvSpPr>
        <p:spPr>
          <a:xfrm>
            <a:off x="457200" y="838200"/>
            <a:ext cx="8229600" cy="1143000"/>
          </a:xfrm>
        </p:spPr>
        <p:txBody>
          <a:bodyPr>
            <a:normAutofit fontScale="90000"/>
          </a:bodyPr>
          <a:lstStyle/>
          <a:p>
            <a:r>
              <a:rPr lang="en-GB" dirty="0" err="1" smtClean="0">
                <a:solidFill>
                  <a:schemeClr val="bg2">
                    <a:lumMod val="50000"/>
                  </a:schemeClr>
                </a:solidFill>
              </a:rPr>
              <a:t>Ewch</a:t>
            </a:r>
            <a:r>
              <a:rPr lang="en-GB" dirty="0" smtClean="0">
                <a:solidFill>
                  <a:schemeClr val="bg2">
                    <a:lumMod val="50000"/>
                  </a:schemeClr>
                </a:solidFill>
              </a:rPr>
              <a:t> </a:t>
            </a:r>
            <a:r>
              <a:rPr lang="en-GB" dirty="0" err="1" smtClean="0">
                <a:solidFill>
                  <a:schemeClr val="bg2">
                    <a:lumMod val="50000"/>
                  </a:schemeClr>
                </a:solidFill>
              </a:rPr>
              <a:t>yn</a:t>
            </a:r>
            <a:r>
              <a:rPr lang="en-GB" dirty="0" smtClean="0">
                <a:solidFill>
                  <a:schemeClr val="bg2">
                    <a:lumMod val="50000"/>
                  </a:schemeClr>
                </a:solidFill>
              </a:rPr>
              <a:t> </a:t>
            </a:r>
            <a:r>
              <a:rPr lang="en-GB" dirty="0" err="1" smtClean="0">
                <a:solidFill>
                  <a:schemeClr val="bg2">
                    <a:lumMod val="50000"/>
                  </a:schemeClr>
                </a:solidFill>
              </a:rPr>
              <a:t>ôl</a:t>
            </a:r>
            <a:r>
              <a:rPr lang="en-GB" dirty="0" smtClean="0">
                <a:solidFill>
                  <a:schemeClr val="bg2">
                    <a:lumMod val="50000"/>
                  </a:schemeClr>
                </a:solidFill>
              </a:rPr>
              <a:t> </a:t>
            </a:r>
            <a:r>
              <a:rPr lang="en-GB" dirty="0" err="1" smtClean="0">
                <a:solidFill>
                  <a:schemeClr val="bg2">
                    <a:lumMod val="50000"/>
                  </a:schemeClr>
                </a:solidFill>
              </a:rPr>
              <a:t>i’r</a:t>
            </a:r>
            <a:r>
              <a:rPr lang="en-GB" dirty="0" smtClean="0">
                <a:solidFill>
                  <a:schemeClr val="bg2">
                    <a:lumMod val="50000"/>
                  </a:schemeClr>
                </a:solidFill>
              </a:rPr>
              <a:t> </a:t>
            </a:r>
            <a:r>
              <a:rPr lang="en-GB" dirty="0" err="1" smtClean="0">
                <a:solidFill>
                  <a:schemeClr val="bg2">
                    <a:lumMod val="50000"/>
                  </a:schemeClr>
                </a:solidFill>
              </a:rPr>
              <a:t>atebion</a:t>
            </a:r>
            <a:r>
              <a:rPr lang="en-GB" dirty="0" smtClean="0">
                <a:solidFill>
                  <a:schemeClr val="bg2">
                    <a:lumMod val="50000"/>
                  </a:schemeClr>
                </a:solidFill>
              </a:rPr>
              <a:t> y </a:t>
            </a:r>
            <a:r>
              <a:rPr lang="en-GB" dirty="0" err="1" smtClean="0">
                <a:solidFill>
                  <a:schemeClr val="bg2">
                    <a:lumMod val="50000"/>
                  </a:schemeClr>
                </a:solidFill>
              </a:rPr>
              <a:t>cytunoch</a:t>
            </a:r>
            <a:r>
              <a:rPr lang="en-GB" dirty="0" smtClean="0">
                <a:solidFill>
                  <a:schemeClr val="bg2">
                    <a:lumMod val="50000"/>
                  </a:schemeClr>
                </a:solidFill>
              </a:rPr>
              <a:t> </a:t>
            </a:r>
            <a:r>
              <a:rPr lang="en-GB" dirty="0" err="1" smtClean="0">
                <a:solidFill>
                  <a:schemeClr val="bg2">
                    <a:lumMod val="50000"/>
                  </a:schemeClr>
                </a:solidFill>
              </a:rPr>
              <a:t>arnynt</a:t>
            </a:r>
            <a:r>
              <a:rPr lang="en-GB" dirty="0" smtClean="0">
                <a:solidFill>
                  <a:schemeClr val="bg2">
                    <a:lumMod val="50000"/>
                  </a:schemeClr>
                </a:solidFill>
              </a:rPr>
              <a:t> </a:t>
            </a:r>
            <a:r>
              <a:rPr lang="en-GB" dirty="0" err="1" smtClean="0">
                <a:solidFill>
                  <a:schemeClr val="bg2">
                    <a:lumMod val="50000"/>
                  </a:schemeClr>
                </a:solidFill>
              </a:rPr>
              <a:t>ar</a:t>
            </a:r>
            <a:r>
              <a:rPr lang="en-GB" dirty="0" smtClean="0">
                <a:solidFill>
                  <a:schemeClr val="bg2">
                    <a:lumMod val="50000"/>
                  </a:schemeClr>
                </a:solidFill>
              </a:rPr>
              <a:t> </a:t>
            </a:r>
            <a:r>
              <a:rPr lang="en-GB" dirty="0" err="1" smtClean="0">
                <a:solidFill>
                  <a:schemeClr val="bg2">
                    <a:lumMod val="50000"/>
                  </a:schemeClr>
                </a:solidFill>
              </a:rPr>
              <a:t>ddechrau’r</a:t>
            </a:r>
            <a:r>
              <a:rPr lang="en-GB" dirty="0" smtClean="0">
                <a:solidFill>
                  <a:schemeClr val="bg2">
                    <a:lumMod val="50000"/>
                  </a:schemeClr>
                </a:solidFill>
              </a:rPr>
              <a:t> </a:t>
            </a:r>
            <a:r>
              <a:rPr lang="en-GB" dirty="0" err="1" smtClean="0">
                <a:solidFill>
                  <a:schemeClr val="bg2">
                    <a:lumMod val="50000"/>
                  </a:schemeClr>
                </a:solidFill>
              </a:rPr>
              <a:t>sesiwn</a:t>
            </a:r>
            <a:r>
              <a:rPr lang="en-GB" dirty="0" smtClean="0"/>
              <a:t/>
            </a:r>
            <a:br>
              <a:rPr lang="en-GB" dirty="0" smtClean="0"/>
            </a:br>
            <a:r>
              <a:rPr lang="en-GB" dirty="0" smtClean="0"/>
              <a:t>Return to the answers you agreed at the very start of the session</a:t>
            </a:r>
            <a:endParaRPr lang="en-GB" dirty="0"/>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95800" y="1481328"/>
            <a:ext cx="4191000" cy="4525963"/>
          </a:xfrm>
        </p:spPr>
        <p:txBody>
          <a:bodyPr>
            <a:normAutofit fontScale="85000" lnSpcReduction="20000"/>
          </a:bodyPr>
          <a:lstStyle/>
          <a:p>
            <a:r>
              <a:rPr lang="en-GB" dirty="0" smtClean="0">
                <a:solidFill>
                  <a:schemeClr val="tx2">
                    <a:lumMod val="60000"/>
                    <a:lumOff val="40000"/>
                  </a:schemeClr>
                </a:solidFill>
              </a:rPr>
              <a:t>You</a:t>
            </a:r>
            <a:r>
              <a:rPr lang="en-GB" dirty="0" smtClean="0"/>
              <a:t> </a:t>
            </a:r>
            <a:r>
              <a:rPr lang="en-GB" dirty="0" smtClean="0">
                <a:solidFill>
                  <a:schemeClr val="tx2">
                    <a:lumMod val="60000"/>
                    <a:lumOff val="40000"/>
                  </a:schemeClr>
                </a:solidFill>
              </a:rPr>
              <a:t>need to lead from the front </a:t>
            </a:r>
            <a:r>
              <a:rPr lang="en-GB" dirty="0" smtClean="0">
                <a:solidFill>
                  <a:srgbClr val="FF0000"/>
                </a:solidFill>
              </a:rPr>
              <a:t>and facilitate from the back,</a:t>
            </a:r>
            <a:r>
              <a:rPr lang="en-GB" dirty="0" smtClean="0"/>
              <a:t> </a:t>
            </a:r>
            <a:r>
              <a:rPr lang="en-GB" dirty="0" smtClean="0">
                <a:solidFill>
                  <a:schemeClr val="tx2">
                    <a:lumMod val="60000"/>
                    <a:lumOff val="40000"/>
                  </a:schemeClr>
                </a:solidFill>
              </a:rPr>
              <a:t>ensuring your knowledge as a teacher  directs pupils’ learning </a:t>
            </a:r>
            <a:r>
              <a:rPr lang="en-GB" dirty="0" smtClean="0">
                <a:solidFill>
                  <a:srgbClr val="FF0000"/>
                </a:solidFill>
              </a:rPr>
              <a:t>as learners construct meanings socially with peers. </a:t>
            </a:r>
            <a:r>
              <a:rPr lang="en-GB" dirty="0" smtClean="0"/>
              <a:t>This learning should be </a:t>
            </a:r>
            <a:r>
              <a:rPr lang="en-GB" dirty="0" smtClean="0">
                <a:solidFill>
                  <a:schemeClr val="accent1"/>
                </a:solidFill>
              </a:rPr>
              <a:t>a challenging introduction to new ideas and concepts </a:t>
            </a:r>
            <a:r>
              <a:rPr lang="en-GB" dirty="0" smtClean="0"/>
              <a:t>and</a:t>
            </a:r>
            <a:r>
              <a:rPr lang="en-GB" dirty="0" smtClean="0">
                <a:solidFill>
                  <a:schemeClr val="accent1"/>
                </a:solidFill>
              </a:rPr>
              <a:t> </a:t>
            </a:r>
            <a:r>
              <a:rPr lang="en-GB" dirty="0" smtClean="0">
                <a:solidFill>
                  <a:srgbClr val="FF0000"/>
                </a:solidFill>
              </a:rPr>
              <a:t>engaging and based on accessibility for learners.</a:t>
            </a:r>
          </a:p>
          <a:p>
            <a:r>
              <a:rPr lang="en-GB" dirty="0" smtClean="0"/>
              <a:t>So, off you go then...</a:t>
            </a:r>
          </a:p>
          <a:p>
            <a:endParaRPr lang="en-GB" dirty="0" smtClean="0"/>
          </a:p>
          <a:p>
            <a:endParaRPr lang="en-GB" dirty="0"/>
          </a:p>
        </p:txBody>
      </p:sp>
      <p:sp>
        <p:nvSpPr>
          <p:cNvPr id="2" name="Title 1"/>
          <p:cNvSpPr>
            <a:spLocks noGrp="1"/>
          </p:cNvSpPr>
          <p:nvPr>
            <p:ph type="title"/>
          </p:nvPr>
        </p:nvSpPr>
        <p:spPr/>
        <p:txBody>
          <a:bodyPr/>
          <a:lstStyle/>
          <a:p>
            <a:r>
              <a:rPr lang="en-GB" dirty="0" err="1" smtClean="0">
                <a:solidFill>
                  <a:schemeClr val="bg2">
                    <a:lumMod val="50000"/>
                  </a:schemeClr>
                </a:solidFill>
              </a:rPr>
              <a:t>Yn</a:t>
            </a:r>
            <a:r>
              <a:rPr lang="en-GB" dirty="0" smtClean="0">
                <a:solidFill>
                  <a:schemeClr val="bg2">
                    <a:lumMod val="50000"/>
                  </a:schemeClr>
                </a:solidFill>
              </a:rPr>
              <a:t> </a:t>
            </a:r>
            <a:r>
              <a:rPr lang="en-GB" dirty="0" err="1" smtClean="0">
                <a:solidFill>
                  <a:schemeClr val="bg2">
                    <a:lumMod val="50000"/>
                  </a:schemeClr>
                </a:solidFill>
              </a:rPr>
              <a:t>fyr</a:t>
            </a:r>
            <a:r>
              <a:rPr lang="en-GB" dirty="0" smtClean="0">
                <a:solidFill>
                  <a:schemeClr val="bg2">
                    <a:lumMod val="50000"/>
                  </a:schemeClr>
                </a:solidFill>
              </a:rPr>
              <a:t>...                 </a:t>
            </a:r>
            <a:r>
              <a:rPr lang="en-GB" dirty="0" smtClean="0"/>
              <a:t>In short...</a:t>
            </a:r>
            <a:endParaRPr lang="en-GB" dirty="0"/>
          </a:p>
        </p:txBody>
      </p:sp>
      <p:sp>
        <p:nvSpPr>
          <p:cNvPr id="4" name="Content Placeholder 2"/>
          <p:cNvSpPr txBox="1">
            <a:spLocks/>
          </p:cNvSpPr>
          <p:nvPr/>
        </p:nvSpPr>
        <p:spPr>
          <a:xfrm>
            <a:off x="228600" y="1371600"/>
            <a:ext cx="4191000" cy="4525963"/>
          </a:xfrm>
          <a:prstGeom prst="rect">
            <a:avLst/>
          </a:prstGeom>
        </p:spPr>
        <p:txBody>
          <a:bodyPr vert="horz">
            <a:normAutofit fontScale="85000" lnSpcReduction="20000"/>
          </a:bodyPr>
          <a:lstStyle/>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GB" sz="2700" dirty="0" smtClean="0">
                <a:solidFill>
                  <a:schemeClr val="tx2">
                    <a:lumMod val="60000"/>
                    <a:lumOff val="40000"/>
                  </a:schemeClr>
                </a:solidFill>
              </a:rPr>
              <a:t>Mae </a:t>
            </a:r>
            <a:r>
              <a:rPr lang="en-GB" sz="2700" dirty="0" err="1" smtClean="0">
                <a:solidFill>
                  <a:schemeClr val="tx2">
                    <a:lumMod val="60000"/>
                    <a:lumOff val="40000"/>
                  </a:schemeClr>
                </a:solidFill>
              </a:rPr>
              <a:t>angen</a:t>
            </a:r>
            <a:r>
              <a:rPr lang="en-GB" sz="2700" dirty="0" smtClean="0">
                <a:solidFill>
                  <a:schemeClr val="tx2">
                    <a:lumMod val="60000"/>
                    <a:lumOff val="40000"/>
                  </a:schemeClr>
                </a:solidFill>
              </a:rPr>
              <a:t> </a:t>
            </a:r>
            <a:r>
              <a:rPr lang="en-GB" sz="2700" dirty="0" err="1" smtClean="0">
                <a:solidFill>
                  <a:schemeClr val="tx2">
                    <a:lumMod val="60000"/>
                    <a:lumOff val="40000"/>
                  </a:schemeClr>
                </a:solidFill>
              </a:rPr>
              <a:t>arwain</a:t>
            </a:r>
            <a:r>
              <a:rPr lang="en-GB" sz="2700" dirty="0" smtClean="0">
                <a:solidFill>
                  <a:schemeClr val="tx2">
                    <a:lumMod val="60000"/>
                    <a:lumOff val="40000"/>
                  </a:schemeClr>
                </a:solidFill>
              </a:rPr>
              <a:t> </a:t>
            </a:r>
            <a:r>
              <a:rPr lang="en-GB" sz="2700" dirty="0" err="1" smtClean="0">
                <a:solidFill>
                  <a:schemeClr val="tx2">
                    <a:lumMod val="60000"/>
                    <a:lumOff val="40000"/>
                  </a:schemeClr>
                </a:solidFill>
              </a:rPr>
              <a:t>o’r</a:t>
            </a:r>
            <a:r>
              <a:rPr lang="en-GB" sz="2700" dirty="0" smtClean="0">
                <a:solidFill>
                  <a:schemeClr val="tx2">
                    <a:lumMod val="60000"/>
                    <a:lumOff val="40000"/>
                  </a:schemeClr>
                </a:solidFill>
              </a:rPr>
              <a:t> </a:t>
            </a:r>
            <a:r>
              <a:rPr lang="en-GB" sz="2700" dirty="0" err="1" smtClean="0">
                <a:solidFill>
                  <a:schemeClr val="tx2">
                    <a:lumMod val="60000"/>
                    <a:lumOff val="40000"/>
                  </a:schemeClr>
                </a:solidFill>
              </a:rPr>
              <a:t>blaen</a:t>
            </a:r>
            <a:r>
              <a:rPr kumimoji="0" lang="en-GB" sz="2700" b="0" i="0" u="none" strike="noStrike" kern="1200" cap="none" spc="0" normalizeH="0" baseline="0" noProof="0" dirty="0" smtClean="0">
                <a:ln>
                  <a:noFill/>
                </a:ln>
                <a:solidFill>
                  <a:schemeClr val="tx2">
                    <a:lumMod val="60000"/>
                    <a:lumOff val="40000"/>
                  </a:schemeClr>
                </a:solidFill>
                <a:effectLst/>
                <a:uLnTx/>
                <a:uFillTx/>
                <a:latin typeface="+mn-lt"/>
                <a:ea typeface="+mn-ea"/>
                <a:cs typeface="+mn-cs"/>
              </a:rPr>
              <a:t> </a:t>
            </a:r>
            <a:r>
              <a:rPr kumimoji="0" lang="en-GB" sz="2700" b="0" i="0" u="none" strike="noStrike" kern="1200" cap="none" spc="0" normalizeH="0" baseline="0" noProof="0" dirty="0" smtClean="0">
                <a:ln>
                  <a:noFill/>
                </a:ln>
                <a:solidFill>
                  <a:srgbClr val="FF0000"/>
                </a:solidFill>
                <a:effectLst/>
                <a:uLnTx/>
                <a:uFillTx/>
                <a:latin typeface="+mn-lt"/>
                <a:ea typeface="+mn-ea"/>
                <a:cs typeface="+mn-cs"/>
              </a:rPr>
              <a:t>a</a:t>
            </a:r>
            <a:r>
              <a:rPr kumimoji="0" lang="en-GB" sz="2700" b="0" i="0" u="none" strike="noStrike" kern="1200" cap="none" spc="0" normalizeH="0" noProof="0" dirty="0" smtClean="0">
                <a:ln>
                  <a:noFill/>
                </a:ln>
                <a:solidFill>
                  <a:srgbClr val="FF0000"/>
                </a:solidFill>
                <a:effectLst/>
                <a:uLnTx/>
                <a:uFillTx/>
                <a:latin typeface="+mn-lt"/>
                <a:ea typeface="+mn-ea"/>
                <a:cs typeface="+mn-cs"/>
              </a:rPr>
              <a:t> </a:t>
            </a:r>
            <a:r>
              <a:rPr kumimoji="0" lang="en-GB" sz="2700" b="0" i="0" u="none" strike="noStrike" kern="1200" cap="none" spc="0" normalizeH="0" noProof="0" dirty="0" err="1" smtClean="0">
                <a:ln>
                  <a:noFill/>
                </a:ln>
                <a:solidFill>
                  <a:srgbClr val="FF0000"/>
                </a:solidFill>
                <a:effectLst/>
                <a:uLnTx/>
                <a:uFillTx/>
                <a:latin typeface="+mn-lt"/>
                <a:ea typeface="+mn-ea"/>
                <a:cs typeface="+mn-cs"/>
              </a:rPr>
              <a:t>hyrwyddo</a:t>
            </a:r>
            <a:r>
              <a:rPr kumimoji="0" lang="en-GB" sz="2700" b="0" i="0" u="none" strike="noStrike" kern="1200" cap="none" spc="0" normalizeH="0" noProof="0" dirty="0" smtClean="0">
                <a:ln>
                  <a:noFill/>
                </a:ln>
                <a:solidFill>
                  <a:srgbClr val="FF0000"/>
                </a:solidFill>
                <a:effectLst/>
                <a:uLnTx/>
                <a:uFillTx/>
                <a:latin typeface="+mn-lt"/>
                <a:ea typeface="+mn-ea"/>
                <a:cs typeface="+mn-cs"/>
              </a:rPr>
              <a:t> </a:t>
            </a:r>
            <a:r>
              <a:rPr kumimoji="0" lang="en-GB" sz="2700" b="0" i="0" u="none" strike="noStrike" kern="1200" cap="none" spc="0" normalizeH="0" noProof="0" dirty="0" err="1" smtClean="0">
                <a:ln>
                  <a:noFill/>
                </a:ln>
                <a:solidFill>
                  <a:srgbClr val="FF0000"/>
                </a:solidFill>
                <a:effectLst/>
                <a:uLnTx/>
                <a:uFillTx/>
                <a:latin typeface="+mn-lt"/>
                <a:ea typeface="+mn-ea"/>
                <a:cs typeface="+mn-cs"/>
              </a:rPr>
              <a:t>o’r</a:t>
            </a:r>
            <a:r>
              <a:rPr kumimoji="0" lang="en-GB" sz="2700" b="0" i="0" u="none" strike="noStrike" kern="1200" cap="none" spc="0" normalizeH="0" noProof="0" dirty="0" smtClean="0">
                <a:ln>
                  <a:noFill/>
                </a:ln>
                <a:solidFill>
                  <a:srgbClr val="FF0000"/>
                </a:solidFill>
                <a:effectLst/>
                <a:uLnTx/>
                <a:uFillTx/>
                <a:latin typeface="+mn-lt"/>
                <a:ea typeface="+mn-ea"/>
                <a:cs typeface="+mn-cs"/>
              </a:rPr>
              <a:t> </a:t>
            </a:r>
            <a:r>
              <a:rPr kumimoji="0" lang="en-GB" sz="2700" b="0" i="0" u="none" strike="noStrike" kern="1200" cap="none" spc="0" normalizeH="0" noProof="0" dirty="0" err="1" smtClean="0">
                <a:ln>
                  <a:noFill/>
                </a:ln>
                <a:solidFill>
                  <a:srgbClr val="FF0000"/>
                </a:solidFill>
                <a:effectLst/>
                <a:uLnTx/>
                <a:uFillTx/>
                <a:latin typeface="+mn-lt"/>
                <a:ea typeface="+mn-ea"/>
                <a:cs typeface="+mn-cs"/>
              </a:rPr>
              <a:t>cefn</a:t>
            </a:r>
            <a:r>
              <a:rPr kumimoji="0" lang="en-GB" sz="2700" b="0" i="0" u="none" strike="noStrike" kern="1200" cap="none" spc="0" normalizeH="0" baseline="0" noProof="0" dirty="0" smtClean="0">
                <a:ln>
                  <a:noFill/>
                </a:ln>
                <a:solidFill>
                  <a:srgbClr val="FF0000"/>
                </a:solidFill>
                <a:effectLst/>
                <a:uLnTx/>
                <a:uFillTx/>
                <a:latin typeface="+mn-lt"/>
                <a:ea typeface="+mn-ea"/>
                <a:cs typeface="+mn-cs"/>
              </a:rPr>
              <a:t>,</a:t>
            </a:r>
            <a:r>
              <a:rPr kumimoji="0" lang="en-GB" sz="2700" b="0" i="0" u="none" strike="noStrike" kern="1200" cap="none" spc="0" normalizeH="0" baseline="0" noProof="0" dirty="0" smtClean="0">
                <a:ln>
                  <a:noFill/>
                </a:ln>
                <a:solidFill>
                  <a:schemeClr val="tx1"/>
                </a:solidFill>
                <a:effectLst/>
                <a:uLnTx/>
                <a:uFillTx/>
                <a:latin typeface="+mn-lt"/>
                <a:ea typeface="+mn-ea"/>
                <a:cs typeface="+mn-cs"/>
              </a:rPr>
              <a:t> </a:t>
            </a:r>
            <a:r>
              <a:rPr lang="en-GB" sz="2700" dirty="0" err="1" smtClean="0">
                <a:solidFill>
                  <a:schemeClr val="tx2">
                    <a:lumMod val="60000"/>
                    <a:lumOff val="40000"/>
                  </a:schemeClr>
                </a:solidFill>
              </a:rPr>
              <a:t>yn</a:t>
            </a:r>
            <a:r>
              <a:rPr lang="en-GB" sz="2700" dirty="0" smtClean="0">
                <a:solidFill>
                  <a:schemeClr val="tx2">
                    <a:lumMod val="60000"/>
                    <a:lumOff val="40000"/>
                  </a:schemeClr>
                </a:solidFill>
              </a:rPr>
              <a:t> </a:t>
            </a:r>
            <a:r>
              <a:rPr lang="en-GB" sz="2700" dirty="0" err="1" smtClean="0">
                <a:solidFill>
                  <a:schemeClr val="tx2">
                    <a:lumMod val="60000"/>
                    <a:lumOff val="40000"/>
                  </a:schemeClr>
                </a:solidFill>
              </a:rPr>
              <a:t>sicrhau</a:t>
            </a:r>
            <a:r>
              <a:rPr lang="en-GB" sz="2700" dirty="0" smtClean="0">
                <a:solidFill>
                  <a:schemeClr val="tx2">
                    <a:lumMod val="60000"/>
                    <a:lumOff val="40000"/>
                  </a:schemeClr>
                </a:solidFill>
              </a:rPr>
              <a:t> </a:t>
            </a:r>
            <a:r>
              <a:rPr lang="en-GB" sz="2700" dirty="0" err="1" smtClean="0">
                <a:solidFill>
                  <a:schemeClr val="tx2">
                    <a:lumMod val="60000"/>
                    <a:lumOff val="40000"/>
                  </a:schemeClr>
                </a:solidFill>
              </a:rPr>
              <a:t>fod</a:t>
            </a:r>
            <a:r>
              <a:rPr lang="en-GB" sz="2700" dirty="0" smtClean="0">
                <a:solidFill>
                  <a:schemeClr val="tx2">
                    <a:lumMod val="60000"/>
                    <a:lumOff val="40000"/>
                  </a:schemeClr>
                </a:solidFill>
              </a:rPr>
              <a:t> </a:t>
            </a:r>
            <a:r>
              <a:rPr lang="en-GB" sz="2700" dirty="0" err="1" smtClean="0">
                <a:solidFill>
                  <a:schemeClr val="tx2">
                    <a:lumMod val="60000"/>
                    <a:lumOff val="40000"/>
                  </a:schemeClr>
                </a:solidFill>
              </a:rPr>
              <a:t>eich</a:t>
            </a:r>
            <a:r>
              <a:rPr lang="en-GB" sz="2700" dirty="0" smtClean="0">
                <a:solidFill>
                  <a:schemeClr val="tx2">
                    <a:lumMod val="60000"/>
                    <a:lumOff val="40000"/>
                  </a:schemeClr>
                </a:solidFill>
              </a:rPr>
              <a:t> </a:t>
            </a:r>
            <a:r>
              <a:rPr lang="en-GB" sz="2700" dirty="0" err="1" smtClean="0">
                <a:solidFill>
                  <a:schemeClr val="tx2">
                    <a:lumMod val="60000"/>
                    <a:lumOff val="40000"/>
                  </a:schemeClr>
                </a:solidFill>
              </a:rPr>
              <a:t>gwybodaeth</a:t>
            </a:r>
            <a:r>
              <a:rPr lang="en-GB" sz="2700" dirty="0" smtClean="0">
                <a:solidFill>
                  <a:schemeClr val="tx2">
                    <a:lumMod val="60000"/>
                    <a:lumOff val="40000"/>
                  </a:schemeClr>
                </a:solidFill>
              </a:rPr>
              <a:t> chi </a:t>
            </a:r>
            <a:r>
              <a:rPr lang="en-GB" sz="2700" dirty="0" err="1" smtClean="0">
                <a:solidFill>
                  <a:schemeClr val="tx2">
                    <a:lumMod val="60000"/>
                    <a:lumOff val="40000"/>
                  </a:schemeClr>
                </a:solidFill>
              </a:rPr>
              <a:t>fel</a:t>
            </a:r>
            <a:r>
              <a:rPr lang="en-GB" sz="2700" dirty="0" smtClean="0">
                <a:solidFill>
                  <a:schemeClr val="tx2">
                    <a:lumMod val="60000"/>
                    <a:lumOff val="40000"/>
                  </a:schemeClr>
                </a:solidFill>
              </a:rPr>
              <a:t> </a:t>
            </a:r>
            <a:r>
              <a:rPr lang="en-GB" sz="2700" dirty="0" err="1" smtClean="0">
                <a:solidFill>
                  <a:schemeClr val="tx2">
                    <a:lumMod val="60000"/>
                    <a:lumOff val="40000"/>
                  </a:schemeClr>
                </a:solidFill>
              </a:rPr>
              <a:t>athro</a:t>
            </a:r>
            <a:r>
              <a:rPr lang="en-GB" sz="2700" dirty="0" smtClean="0">
                <a:solidFill>
                  <a:schemeClr val="tx2">
                    <a:lumMod val="60000"/>
                    <a:lumOff val="40000"/>
                  </a:schemeClr>
                </a:solidFill>
              </a:rPr>
              <a:t> </a:t>
            </a:r>
            <a:r>
              <a:rPr lang="en-GB" sz="2700" dirty="0" err="1" smtClean="0">
                <a:solidFill>
                  <a:schemeClr val="tx2">
                    <a:lumMod val="60000"/>
                    <a:lumOff val="40000"/>
                  </a:schemeClr>
                </a:solidFill>
              </a:rPr>
              <a:t>yn</a:t>
            </a:r>
            <a:r>
              <a:rPr lang="en-GB" sz="2700" dirty="0" smtClean="0">
                <a:solidFill>
                  <a:schemeClr val="tx2">
                    <a:lumMod val="60000"/>
                    <a:lumOff val="40000"/>
                  </a:schemeClr>
                </a:solidFill>
              </a:rPr>
              <a:t> </a:t>
            </a:r>
            <a:r>
              <a:rPr lang="en-GB" sz="2700" dirty="0" err="1" smtClean="0">
                <a:solidFill>
                  <a:schemeClr val="tx2">
                    <a:lumMod val="60000"/>
                    <a:lumOff val="40000"/>
                  </a:schemeClr>
                </a:solidFill>
              </a:rPr>
              <a:t>arwain</a:t>
            </a:r>
            <a:r>
              <a:rPr lang="en-GB" sz="2700" dirty="0" smtClean="0">
                <a:solidFill>
                  <a:schemeClr val="tx2">
                    <a:lumMod val="60000"/>
                    <a:lumOff val="40000"/>
                  </a:schemeClr>
                </a:solidFill>
              </a:rPr>
              <a:t> </a:t>
            </a:r>
            <a:r>
              <a:rPr lang="en-GB" sz="2700" dirty="0" err="1" smtClean="0">
                <a:solidFill>
                  <a:schemeClr val="tx2">
                    <a:lumMod val="60000"/>
                    <a:lumOff val="40000"/>
                  </a:schemeClr>
                </a:solidFill>
              </a:rPr>
              <a:t>dysgu</a:t>
            </a:r>
            <a:r>
              <a:rPr lang="en-GB" sz="2700" dirty="0" smtClean="0">
                <a:solidFill>
                  <a:schemeClr val="tx2">
                    <a:lumMod val="60000"/>
                    <a:lumOff val="40000"/>
                  </a:schemeClr>
                </a:solidFill>
              </a:rPr>
              <a:t> </a:t>
            </a:r>
            <a:r>
              <a:rPr lang="en-GB" sz="2700" dirty="0" err="1" smtClean="0">
                <a:solidFill>
                  <a:schemeClr val="tx2">
                    <a:lumMod val="60000"/>
                    <a:lumOff val="40000"/>
                  </a:schemeClr>
                </a:solidFill>
              </a:rPr>
              <a:t>disgblion</a:t>
            </a:r>
            <a:r>
              <a:rPr kumimoji="0" lang="en-GB" sz="2700" b="0" i="0" u="none" strike="noStrike" kern="1200" cap="none" spc="0" normalizeH="0" baseline="0" noProof="0" dirty="0" smtClean="0">
                <a:ln>
                  <a:noFill/>
                </a:ln>
                <a:solidFill>
                  <a:schemeClr val="tx2">
                    <a:lumMod val="60000"/>
                    <a:lumOff val="40000"/>
                  </a:schemeClr>
                </a:solidFill>
                <a:effectLst/>
                <a:uLnTx/>
                <a:uFillTx/>
                <a:latin typeface="+mn-lt"/>
                <a:ea typeface="+mn-ea"/>
                <a:cs typeface="+mn-cs"/>
              </a:rPr>
              <a:t> </a:t>
            </a:r>
            <a:r>
              <a:rPr lang="en-GB" sz="2700" dirty="0" err="1" smtClean="0">
                <a:solidFill>
                  <a:srgbClr val="FF0000"/>
                </a:solidFill>
              </a:rPr>
              <a:t>wrth</a:t>
            </a:r>
            <a:r>
              <a:rPr lang="en-GB" sz="2700" dirty="0" smtClean="0">
                <a:solidFill>
                  <a:srgbClr val="FF0000"/>
                </a:solidFill>
              </a:rPr>
              <a:t> </a:t>
            </a:r>
            <a:r>
              <a:rPr lang="en-GB" sz="2700" dirty="0" err="1" smtClean="0">
                <a:solidFill>
                  <a:srgbClr val="FF0000"/>
                </a:solidFill>
              </a:rPr>
              <a:t>i</a:t>
            </a:r>
            <a:r>
              <a:rPr lang="en-GB" sz="2700" dirty="0" smtClean="0">
                <a:solidFill>
                  <a:srgbClr val="FF0000"/>
                </a:solidFill>
              </a:rPr>
              <a:t> </a:t>
            </a:r>
            <a:r>
              <a:rPr lang="en-GB" sz="2700" dirty="0" err="1" smtClean="0">
                <a:solidFill>
                  <a:srgbClr val="FF0000"/>
                </a:solidFill>
              </a:rPr>
              <a:t>ddysgwyr</a:t>
            </a:r>
            <a:r>
              <a:rPr lang="en-GB" sz="2700" dirty="0" smtClean="0">
                <a:solidFill>
                  <a:srgbClr val="FF0000"/>
                </a:solidFill>
              </a:rPr>
              <a:t> </a:t>
            </a:r>
            <a:r>
              <a:rPr lang="en-GB" sz="2700" dirty="0" err="1" smtClean="0">
                <a:solidFill>
                  <a:srgbClr val="FF0000"/>
                </a:solidFill>
              </a:rPr>
              <a:t>lunio</a:t>
            </a:r>
            <a:r>
              <a:rPr lang="en-GB" sz="2700" dirty="0" smtClean="0">
                <a:solidFill>
                  <a:srgbClr val="FF0000"/>
                </a:solidFill>
              </a:rPr>
              <a:t> </a:t>
            </a:r>
            <a:r>
              <a:rPr lang="en-GB" sz="2700" dirty="0" err="1" smtClean="0">
                <a:solidFill>
                  <a:srgbClr val="FF0000"/>
                </a:solidFill>
              </a:rPr>
              <a:t>ystyr</a:t>
            </a:r>
            <a:r>
              <a:rPr lang="en-GB" sz="2700" dirty="0" smtClean="0">
                <a:solidFill>
                  <a:srgbClr val="FF0000"/>
                </a:solidFill>
              </a:rPr>
              <a:t> </a:t>
            </a:r>
            <a:r>
              <a:rPr lang="en-GB" sz="2700" dirty="0" err="1" smtClean="0">
                <a:solidFill>
                  <a:srgbClr val="FF0000"/>
                </a:solidFill>
              </a:rPr>
              <a:t>yn</a:t>
            </a:r>
            <a:r>
              <a:rPr lang="en-GB" sz="2700" dirty="0" smtClean="0">
                <a:solidFill>
                  <a:srgbClr val="FF0000"/>
                </a:solidFill>
              </a:rPr>
              <a:t> </a:t>
            </a:r>
            <a:r>
              <a:rPr lang="en-GB" sz="2700" dirty="0" err="1" smtClean="0">
                <a:solidFill>
                  <a:srgbClr val="FF0000"/>
                </a:solidFill>
              </a:rPr>
              <a:t>gymdeithasol</a:t>
            </a:r>
            <a:r>
              <a:rPr lang="en-GB" sz="2700" dirty="0" smtClean="0">
                <a:solidFill>
                  <a:srgbClr val="FF0000"/>
                </a:solidFill>
              </a:rPr>
              <a:t> </a:t>
            </a:r>
            <a:r>
              <a:rPr lang="en-GB" sz="2700" dirty="0" err="1" smtClean="0">
                <a:solidFill>
                  <a:srgbClr val="FF0000"/>
                </a:solidFill>
              </a:rPr>
              <a:t>gyda</a:t>
            </a:r>
            <a:r>
              <a:rPr lang="en-GB" sz="2700" dirty="0" smtClean="0">
                <a:solidFill>
                  <a:srgbClr val="FF0000"/>
                </a:solidFill>
              </a:rPr>
              <a:t> </a:t>
            </a:r>
            <a:r>
              <a:rPr lang="en-GB" sz="2700" dirty="0" err="1" smtClean="0">
                <a:solidFill>
                  <a:srgbClr val="FF0000"/>
                </a:solidFill>
              </a:rPr>
              <a:t>chyfoedion</a:t>
            </a:r>
            <a:r>
              <a:rPr kumimoji="0" lang="en-GB" sz="2700" b="0" i="0" u="none" strike="noStrike" kern="1200" cap="none" spc="0" normalizeH="0" baseline="0" noProof="0" dirty="0" smtClean="0">
                <a:ln>
                  <a:noFill/>
                </a:ln>
                <a:solidFill>
                  <a:srgbClr val="FF0000"/>
                </a:solidFill>
                <a:effectLst/>
                <a:uLnTx/>
                <a:uFillTx/>
                <a:latin typeface="+mn-lt"/>
                <a:ea typeface="+mn-ea"/>
                <a:cs typeface="+mn-cs"/>
              </a:rPr>
              <a:t>. </a:t>
            </a:r>
            <a:r>
              <a:rPr lang="en-GB" sz="2700" dirty="0" err="1" smtClean="0"/>
              <a:t>Dylai’r</a:t>
            </a:r>
            <a:r>
              <a:rPr lang="en-GB" sz="2700" dirty="0" smtClean="0"/>
              <a:t> </a:t>
            </a:r>
            <a:r>
              <a:rPr lang="en-GB" sz="2700" dirty="0" err="1" smtClean="0"/>
              <a:t>dysgu</a:t>
            </a:r>
            <a:r>
              <a:rPr lang="en-GB" sz="2700" dirty="0" smtClean="0"/>
              <a:t> </a:t>
            </a:r>
            <a:r>
              <a:rPr lang="en-GB" sz="2700" dirty="0" err="1" smtClean="0"/>
              <a:t>fod</a:t>
            </a:r>
            <a:r>
              <a:rPr lang="en-GB" sz="2700" dirty="0" smtClean="0"/>
              <a:t> </a:t>
            </a:r>
            <a:r>
              <a:rPr lang="en-GB" sz="2700" dirty="0" err="1" smtClean="0"/>
              <a:t>yn</a:t>
            </a:r>
            <a:r>
              <a:rPr lang="en-GB" sz="2700" dirty="0" smtClean="0"/>
              <a:t> </a:t>
            </a:r>
            <a:r>
              <a:rPr lang="en-GB" sz="2700" dirty="0" err="1" smtClean="0">
                <a:solidFill>
                  <a:schemeClr val="bg2">
                    <a:lumMod val="50000"/>
                  </a:schemeClr>
                </a:solidFill>
              </a:rPr>
              <a:t>gyflwyniad</a:t>
            </a:r>
            <a:r>
              <a:rPr lang="en-GB" sz="2700" dirty="0" smtClean="0">
                <a:solidFill>
                  <a:schemeClr val="bg2">
                    <a:lumMod val="50000"/>
                  </a:schemeClr>
                </a:solidFill>
              </a:rPr>
              <a:t> </a:t>
            </a:r>
            <a:r>
              <a:rPr lang="en-GB" sz="2700" dirty="0" err="1" smtClean="0">
                <a:solidFill>
                  <a:schemeClr val="bg2">
                    <a:lumMod val="50000"/>
                  </a:schemeClr>
                </a:solidFill>
              </a:rPr>
              <a:t>heriol</a:t>
            </a:r>
            <a:r>
              <a:rPr lang="en-GB" sz="2700" dirty="0" smtClean="0">
                <a:solidFill>
                  <a:schemeClr val="bg2">
                    <a:lumMod val="50000"/>
                  </a:schemeClr>
                </a:solidFill>
              </a:rPr>
              <a:t> </a:t>
            </a:r>
            <a:r>
              <a:rPr lang="en-GB" sz="2700" dirty="0" err="1" smtClean="0">
                <a:solidFill>
                  <a:schemeClr val="bg2">
                    <a:lumMod val="50000"/>
                  </a:schemeClr>
                </a:solidFill>
              </a:rPr>
              <a:t>i</a:t>
            </a:r>
            <a:r>
              <a:rPr lang="en-GB" sz="2700" dirty="0" smtClean="0">
                <a:solidFill>
                  <a:schemeClr val="bg2">
                    <a:lumMod val="50000"/>
                  </a:schemeClr>
                </a:solidFill>
              </a:rPr>
              <a:t> </a:t>
            </a:r>
            <a:r>
              <a:rPr lang="en-GB" sz="2700" dirty="0" err="1" smtClean="0">
                <a:solidFill>
                  <a:schemeClr val="bg2">
                    <a:lumMod val="50000"/>
                  </a:schemeClr>
                </a:solidFill>
              </a:rPr>
              <a:t>syniadau</a:t>
            </a:r>
            <a:r>
              <a:rPr lang="en-GB" sz="2700" dirty="0" smtClean="0">
                <a:solidFill>
                  <a:schemeClr val="bg2">
                    <a:lumMod val="50000"/>
                  </a:schemeClr>
                </a:solidFill>
              </a:rPr>
              <a:t> a </a:t>
            </a:r>
            <a:r>
              <a:rPr lang="en-GB" sz="2700" dirty="0" err="1" smtClean="0">
                <a:solidFill>
                  <a:schemeClr val="bg2">
                    <a:lumMod val="50000"/>
                  </a:schemeClr>
                </a:solidFill>
              </a:rPr>
              <a:t>chysyniadau</a:t>
            </a:r>
            <a:r>
              <a:rPr lang="en-GB" sz="2700" dirty="0" smtClean="0">
                <a:solidFill>
                  <a:schemeClr val="bg2">
                    <a:lumMod val="50000"/>
                  </a:schemeClr>
                </a:solidFill>
              </a:rPr>
              <a:t> </a:t>
            </a:r>
            <a:r>
              <a:rPr lang="en-GB" sz="2700" dirty="0" err="1" smtClean="0">
                <a:solidFill>
                  <a:schemeClr val="bg2">
                    <a:lumMod val="50000"/>
                  </a:schemeClr>
                </a:solidFill>
              </a:rPr>
              <a:t>newydd</a:t>
            </a:r>
            <a:r>
              <a:rPr lang="en-GB" sz="2700" dirty="0" smtClean="0">
                <a:solidFill>
                  <a:schemeClr val="bg2">
                    <a:lumMod val="50000"/>
                  </a:schemeClr>
                </a:solidFill>
              </a:rPr>
              <a:t> </a:t>
            </a:r>
            <a:r>
              <a:rPr kumimoji="0" lang="en-GB" sz="2700" b="0" i="0" u="none" strike="noStrike" kern="1200" cap="none" spc="0" normalizeH="0" baseline="0" noProof="0" dirty="0" smtClean="0">
                <a:ln>
                  <a:noFill/>
                </a:ln>
                <a:solidFill>
                  <a:schemeClr val="tx1"/>
                </a:solidFill>
                <a:effectLst/>
                <a:uLnTx/>
                <a:uFillTx/>
                <a:latin typeface="+mn-lt"/>
                <a:ea typeface="+mn-ea"/>
                <a:cs typeface="+mn-cs"/>
              </a:rPr>
              <a:t>ac </a:t>
            </a:r>
            <a:r>
              <a:rPr kumimoji="0" lang="en-GB" sz="2700" b="0" i="0" u="none" strike="noStrike" kern="1200" cap="none" spc="0" normalizeH="0" baseline="0" noProof="0" dirty="0" smtClean="0">
                <a:ln>
                  <a:noFill/>
                </a:ln>
                <a:solidFill>
                  <a:schemeClr val="accent1"/>
                </a:solidFill>
                <a:effectLst/>
                <a:uLnTx/>
                <a:uFillTx/>
                <a:latin typeface="+mn-lt"/>
                <a:ea typeface="+mn-ea"/>
                <a:cs typeface="+mn-cs"/>
              </a:rPr>
              <a:t> </a:t>
            </a:r>
            <a:r>
              <a:rPr kumimoji="0" lang="en-GB" sz="2700" b="0" i="0" u="none" strike="noStrike" kern="1200" cap="none" spc="0" normalizeH="0" baseline="0" noProof="0" dirty="0" err="1" smtClean="0">
                <a:ln>
                  <a:noFill/>
                </a:ln>
                <a:solidFill>
                  <a:srgbClr val="FF0000"/>
                </a:solidFill>
                <a:effectLst/>
                <a:uLnTx/>
                <a:uFillTx/>
                <a:latin typeface="+mn-lt"/>
                <a:ea typeface="+mn-ea"/>
                <a:cs typeface="+mn-cs"/>
              </a:rPr>
              <a:t>yn</a:t>
            </a:r>
            <a:r>
              <a:rPr kumimoji="0" lang="en-GB" sz="2700" b="0" i="0" u="none" strike="noStrike" kern="1200" cap="none" spc="0" normalizeH="0" baseline="0" noProof="0" dirty="0" smtClean="0">
                <a:ln>
                  <a:noFill/>
                </a:ln>
                <a:solidFill>
                  <a:srgbClr val="FF0000"/>
                </a:solidFill>
                <a:effectLst/>
                <a:uLnTx/>
                <a:uFillTx/>
                <a:latin typeface="+mn-lt"/>
                <a:ea typeface="+mn-ea"/>
                <a:cs typeface="+mn-cs"/>
              </a:rPr>
              <a:t> </a:t>
            </a:r>
            <a:r>
              <a:rPr kumimoji="0" lang="en-GB" sz="2700" b="0" i="0" u="none" strike="noStrike" kern="1200" cap="none" spc="0" normalizeH="0" baseline="0" noProof="0" dirty="0" err="1" smtClean="0">
                <a:ln>
                  <a:noFill/>
                </a:ln>
                <a:solidFill>
                  <a:srgbClr val="FF0000"/>
                </a:solidFill>
                <a:effectLst/>
                <a:uLnTx/>
                <a:uFillTx/>
                <a:latin typeface="+mn-lt"/>
                <a:ea typeface="+mn-ea"/>
                <a:cs typeface="+mn-cs"/>
              </a:rPr>
              <a:t>ymgysylltu</a:t>
            </a:r>
            <a:r>
              <a:rPr kumimoji="0" lang="en-GB" sz="2700" b="0" i="0" u="none" strike="noStrike" kern="1200" cap="none" spc="0" normalizeH="0" baseline="0" noProof="0" dirty="0" smtClean="0">
                <a:ln>
                  <a:noFill/>
                </a:ln>
                <a:solidFill>
                  <a:srgbClr val="FF0000"/>
                </a:solidFill>
                <a:effectLst/>
                <a:uLnTx/>
                <a:uFillTx/>
                <a:latin typeface="+mn-lt"/>
                <a:ea typeface="+mn-ea"/>
                <a:cs typeface="+mn-cs"/>
              </a:rPr>
              <a:t> ac </a:t>
            </a:r>
            <a:r>
              <a:rPr kumimoji="0" lang="en-GB" sz="2700" b="0" i="0" u="none" strike="noStrike" kern="1200" cap="none" spc="0" normalizeH="0" baseline="0" noProof="0" dirty="0" err="1" smtClean="0">
                <a:ln>
                  <a:noFill/>
                </a:ln>
                <a:solidFill>
                  <a:srgbClr val="FF0000"/>
                </a:solidFill>
                <a:effectLst/>
                <a:uLnTx/>
                <a:uFillTx/>
                <a:latin typeface="+mn-lt"/>
                <a:ea typeface="+mn-ea"/>
                <a:cs typeface="+mn-cs"/>
              </a:rPr>
              <a:t>yn</a:t>
            </a:r>
            <a:r>
              <a:rPr kumimoji="0" lang="en-GB" sz="2700" b="0" i="0" u="none" strike="noStrike" kern="1200" cap="none" spc="0" normalizeH="0" baseline="0" noProof="0" dirty="0" smtClean="0">
                <a:ln>
                  <a:noFill/>
                </a:ln>
                <a:solidFill>
                  <a:srgbClr val="FF0000"/>
                </a:solidFill>
                <a:effectLst/>
                <a:uLnTx/>
                <a:uFillTx/>
                <a:latin typeface="+mn-lt"/>
                <a:ea typeface="+mn-ea"/>
                <a:cs typeface="+mn-cs"/>
              </a:rPr>
              <a:t> </a:t>
            </a:r>
            <a:r>
              <a:rPr kumimoji="0" lang="en-GB" sz="2700" b="0" i="0" u="none" strike="noStrike" kern="1200" cap="none" spc="0" normalizeH="0" baseline="0" noProof="0" smtClean="0">
                <a:ln>
                  <a:noFill/>
                </a:ln>
                <a:solidFill>
                  <a:srgbClr val="FF0000"/>
                </a:solidFill>
                <a:effectLst/>
                <a:uLnTx/>
                <a:uFillTx/>
                <a:latin typeface="+mn-lt"/>
                <a:ea typeface="+mn-ea"/>
                <a:cs typeface="+mn-cs"/>
              </a:rPr>
              <a:t>hygyrch</a:t>
            </a:r>
            <a:r>
              <a:rPr kumimoji="0" lang="en-GB" sz="2700" b="0" i="0" u="none" strike="noStrike" kern="1200" cap="none" spc="0" normalizeH="0" noProof="0" smtClean="0">
                <a:ln>
                  <a:noFill/>
                </a:ln>
                <a:solidFill>
                  <a:srgbClr val="FF0000"/>
                </a:solidFill>
                <a:effectLst/>
                <a:uLnTx/>
                <a:uFillTx/>
                <a:latin typeface="+mn-lt"/>
                <a:ea typeface="+mn-ea"/>
                <a:cs typeface="+mn-cs"/>
              </a:rPr>
              <a:t> </a:t>
            </a:r>
            <a:r>
              <a:rPr kumimoji="0" lang="en-GB" sz="2700" b="0" i="0" u="none" strike="noStrike" kern="1200" cap="none" spc="0" normalizeH="0" noProof="0" dirty="0" err="1" smtClean="0">
                <a:ln>
                  <a:noFill/>
                </a:ln>
                <a:solidFill>
                  <a:srgbClr val="FF0000"/>
                </a:solidFill>
                <a:effectLst/>
                <a:uLnTx/>
                <a:uFillTx/>
                <a:latin typeface="+mn-lt"/>
                <a:ea typeface="+mn-ea"/>
                <a:cs typeface="+mn-cs"/>
              </a:rPr>
              <a:t>i</a:t>
            </a:r>
            <a:r>
              <a:rPr kumimoji="0" lang="en-GB" sz="2700" b="0" i="0" u="none" strike="noStrike" kern="1200" cap="none" spc="0" normalizeH="0" noProof="0" dirty="0" smtClean="0">
                <a:ln>
                  <a:noFill/>
                </a:ln>
                <a:solidFill>
                  <a:srgbClr val="FF0000"/>
                </a:solidFill>
                <a:effectLst/>
                <a:uLnTx/>
                <a:uFillTx/>
                <a:latin typeface="+mn-lt"/>
                <a:ea typeface="+mn-ea"/>
                <a:cs typeface="+mn-cs"/>
              </a:rPr>
              <a:t> </a:t>
            </a:r>
            <a:r>
              <a:rPr kumimoji="0" lang="en-GB" sz="2700" b="0" i="0" u="none" strike="noStrike" kern="1200" cap="none" spc="0" normalizeH="0" noProof="0" dirty="0" err="1" smtClean="0">
                <a:ln>
                  <a:noFill/>
                </a:ln>
                <a:solidFill>
                  <a:srgbClr val="FF0000"/>
                </a:solidFill>
                <a:effectLst/>
                <a:uLnTx/>
                <a:uFillTx/>
                <a:latin typeface="+mn-lt"/>
                <a:ea typeface="+mn-ea"/>
                <a:cs typeface="+mn-cs"/>
              </a:rPr>
              <a:t>ddysgwyr</a:t>
            </a:r>
            <a:r>
              <a:rPr kumimoji="0" lang="en-GB" sz="2700" b="0" i="0" u="none" strike="noStrike" kern="1200" cap="none" spc="0" normalizeH="0" baseline="0" noProof="0" dirty="0" smtClean="0">
                <a:ln>
                  <a:noFill/>
                </a:ln>
                <a:solidFill>
                  <a:srgbClr val="FF0000"/>
                </a:solidFill>
                <a:effectLst/>
                <a:uLnTx/>
                <a:uFillTx/>
                <a:latin typeface="+mn-lt"/>
                <a:ea typeface="+mn-ea"/>
                <a:cs typeface="+mn-cs"/>
              </a:rPr>
              <a:t>.</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n-GB" sz="2700" dirty="0" smtClean="0"/>
              <a:t>Felly, </a:t>
            </a:r>
            <a:r>
              <a:rPr lang="en-GB" sz="2700" dirty="0" err="1" smtClean="0"/>
              <a:t>i</a:t>
            </a:r>
            <a:r>
              <a:rPr lang="en-GB" sz="2700" dirty="0" smtClean="0"/>
              <a:t> </a:t>
            </a:r>
            <a:r>
              <a:rPr lang="en-GB" sz="2700" dirty="0" err="1" smtClean="0"/>
              <a:t>ffwrdd</a:t>
            </a:r>
            <a:r>
              <a:rPr lang="en-GB" sz="2700" dirty="0" smtClean="0"/>
              <a:t> a chi</a:t>
            </a:r>
            <a:r>
              <a:rPr kumimoji="0" lang="en-GB" sz="2700" b="0" i="0" u="none" strike="noStrike" kern="1200" cap="none" spc="0" normalizeH="0" baseline="0" noProof="0" dirty="0" smtClean="0">
                <a:ln>
                  <a:noFill/>
                </a:ln>
                <a:solidFill>
                  <a:schemeClr val="tx1"/>
                </a:solidFill>
                <a:effectLst/>
                <a:uLnTx/>
                <a:uFillTx/>
                <a:latin typeface="+mn-lt"/>
                <a:ea typeface="+mn-ea"/>
                <a:cs typeface="+mn-cs"/>
              </a:rPr>
              <a:t>...</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endParaRPr kumimoji="0" lang="en-GB" sz="2700" b="0" i="0" u="none" strike="noStrike" kern="1200" cap="none" spc="0" normalizeH="0" baseline="0" noProof="0" dirty="0" smtClean="0">
              <a:ln>
                <a:noFill/>
              </a:ln>
              <a:solidFill>
                <a:schemeClr val="tx1"/>
              </a:solidFill>
              <a:effectLst/>
              <a:uLnTx/>
              <a:uFillTx/>
              <a:latin typeface="+mn-lt"/>
              <a:ea typeface="+mn-ea"/>
              <a:cs typeface="+mn-cs"/>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endParaRPr kumimoji="0" lang="en-GB" sz="27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80">
                                          <p:stCondLst>
                                            <p:cond delay="0"/>
                                          </p:stCondLst>
                                        </p:cTn>
                                        <p:tgtEl>
                                          <p:spTgt spid="3">
                                            <p:txEl>
                                              <p:pRg st="1" end="1"/>
                                            </p:txEl>
                                          </p:spTgt>
                                        </p:tgtEl>
                                      </p:cBhvr>
                                    </p:animEffect>
                                    <p:anim calcmode="lin" valueType="num">
                                      <p:cBhvr>
                                        <p:cTn id="8"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1" end="1"/>
                                            </p:txEl>
                                          </p:spTgt>
                                        </p:tgtEl>
                                      </p:cBhvr>
                                      <p:to x="100000" y="60000"/>
                                    </p:animScale>
                                    <p:animScale>
                                      <p:cBhvr>
                                        <p:cTn id="14" dur="166" decel="50000">
                                          <p:stCondLst>
                                            <p:cond delay="676"/>
                                          </p:stCondLst>
                                        </p:cTn>
                                        <p:tgtEl>
                                          <p:spTgt spid="3">
                                            <p:txEl>
                                              <p:pRg st="1" end="1"/>
                                            </p:txEl>
                                          </p:spTgt>
                                        </p:tgtEl>
                                      </p:cBhvr>
                                      <p:to x="100000" y="100000"/>
                                    </p:animScale>
                                    <p:animScale>
                                      <p:cBhvr>
                                        <p:cTn id="15" dur="26">
                                          <p:stCondLst>
                                            <p:cond delay="1312"/>
                                          </p:stCondLst>
                                        </p:cTn>
                                        <p:tgtEl>
                                          <p:spTgt spid="3">
                                            <p:txEl>
                                              <p:pRg st="1" end="1"/>
                                            </p:txEl>
                                          </p:spTgt>
                                        </p:tgtEl>
                                      </p:cBhvr>
                                      <p:to x="100000" y="80000"/>
                                    </p:animScale>
                                    <p:animScale>
                                      <p:cBhvr>
                                        <p:cTn id="16" dur="166" decel="50000">
                                          <p:stCondLst>
                                            <p:cond delay="1338"/>
                                          </p:stCondLst>
                                        </p:cTn>
                                        <p:tgtEl>
                                          <p:spTgt spid="3">
                                            <p:txEl>
                                              <p:pRg st="1" end="1"/>
                                            </p:txEl>
                                          </p:spTgt>
                                        </p:tgtEl>
                                      </p:cBhvr>
                                      <p:to x="100000" y="100000"/>
                                    </p:animScale>
                                    <p:animScale>
                                      <p:cBhvr>
                                        <p:cTn id="17" dur="26">
                                          <p:stCondLst>
                                            <p:cond delay="1642"/>
                                          </p:stCondLst>
                                        </p:cTn>
                                        <p:tgtEl>
                                          <p:spTgt spid="3">
                                            <p:txEl>
                                              <p:pRg st="1" end="1"/>
                                            </p:txEl>
                                          </p:spTgt>
                                        </p:tgtEl>
                                      </p:cBhvr>
                                      <p:to x="100000" y="90000"/>
                                    </p:animScale>
                                    <p:animScale>
                                      <p:cBhvr>
                                        <p:cTn id="18" dur="166" decel="50000">
                                          <p:stCondLst>
                                            <p:cond delay="1668"/>
                                          </p:stCondLst>
                                        </p:cTn>
                                        <p:tgtEl>
                                          <p:spTgt spid="3">
                                            <p:txEl>
                                              <p:pRg st="1" end="1"/>
                                            </p:txEl>
                                          </p:spTgt>
                                        </p:tgtEl>
                                      </p:cBhvr>
                                      <p:to x="100000" y="100000"/>
                                    </p:animScale>
                                    <p:animScale>
                                      <p:cBhvr>
                                        <p:cTn id="19" dur="26">
                                          <p:stCondLst>
                                            <p:cond delay="1808"/>
                                          </p:stCondLst>
                                        </p:cTn>
                                        <p:tgtEl>
                                          <p:spTgt spid="3">
                                            <p:txEl>
                                              <p:pRg st="1" end="1"/>
                                            </p:txEl>
                                          </p:spTgt>
                                        </p:tgtEl>
                                      </p:cBhvr>
                                      <p:to x="100000" y="95000"/>
                                    </p:animScale>
                                    <p:animScale>
                                      <p:cBhvr>
                                        <p:cTn id="20" dur="166" decel="50000">
                                          <p:stCondLst>
                                            <p:cond delay="1834"/>
                                          </p:stCondLst>
                                        </p:cTn>
                                        <p:tgtEl>
                                          <p:spTgt spid="3">
                                            <p:txEl>
                                              <p:pRg st="1" end="1"/>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4">
                                            <p:txEl>
                                              <p:pRg st="1" end="1"/>
                                            </p:txEl>
                                          </p:spTgt>
                                        </p:tgtEl>
                                        <p:attrNameLst>
                                          <p:attrName>style.visibility</p:attrName>
                                        </p:attrNameLst>
                                      </p:cBhvr>
                                      <p:to>
                                        <p:strVal val="visible"/>
                                      </p:to>
                                    </p:set>
                                    <p:animEffect transition="in" filter="wipe(down)">
                                      <p:cBhvr>
                                        <p:cTn id="25" dur="580">
                                          <p:stCondLst>
                                            <p:cond delay="0"/>
                                          </p:stCondLst>
                                        </p:cTn>
                                        <p:tgtEl>
                                          <p:spTgt spid="4">
                                            <p:txEl>
                                              <p:pRg st="1" end="1"/>
                                            </p:txEl>
                                          </p:spTgt>
                                        </p:tgtEl>
                                      </p:cBhvr>
                                    </p:animEffect>
                                    <p:anim calcmode="lin" valueType="num">
                                      <p:cBhvr>
                                        <p:cTn id="26" dur="1822" tmFilter="0,0; 0.14,0.36; 0.43,0.73; 0.71,0.91; 1.0,1.0">
                                          <p:stCondLst>
                                            <p:cond delay="0"/>
                                          </p:stCondLst>
                                        </p:cTn>
                                        <p:tgtEl>
                                          <p:spTgt spid="4">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4">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4">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4">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4">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4">
                                            <p:txEl>
                                              <p:pRg st="1" end="1"/>
                                            </p:txEl>
                                          </p:spTgt>
                                        </p:tgtEl>
                                      </p:cBhvr>
                                      <p:to x="100000" y="60000"/>
                                    </p:animScale>
                                    <p:animScale>
                                      <p:cBhvr>
                                        <p:cTn id="32" dur="166" decel="50000">
                                          <p:stCondLst>
                                            <p:cond delay="676"/>
                                          </p:stCondLst>
                                        </p:cTn>
                                        <p:tgtEl>
                                          <p:spTgt spid="4">
                                            <p:txEl>
                                              <p:pRg st="1" end="1"/>
                                            </p:txEl>
                                          </p:spTgt>
                                        </p:tgtEl>
                                      </p:cBhvr>
                                      <p:to x="100000" y="100000"/>
                                    </p:animScale>
                                    <p:animScale>
                                      <p:cBhvr>
                                        <p:cTn id="33" dur="26">
                                          <p:stCondLst>
                                            <p:cond delay="1312"/>
                                          </p:stCondLst>
                                        </p:cTn>
                                        <p:tgtEl>
                                          <p:spTgt spid="4">
                                            <p:txEl>
                                              <p:pRg st="1" end="1"/>
                                            </p:txEl>
                                          </p:spTgt>
                                        </p:tgtEl>
                                      </p:cBhvr>
                                      <p:to x="100000" y="80000"/>
                                    </p:animScale>
                                    <p:animScale>
                                      <p:cBhvr>
                                        <p:cTn id="34" dur="166" decel="50000">
                                          <p:stCondLst>
                                            <p:cond delay="1338"/>
                                          </p:stCondLst>
                                        </p:cTn>
                                        <p:tgtEl>
                                          <p:spTgt spid="4">
                                            <p:txEl>
                                              <p:pRg st="1" end="1"/>
                                            </p:txEl>
                                          </p:spTgt>
                                        </p:tgtEl>
                                      </p:cBhvr>
                                      <p:to x="100000" y="100000"/>
                                    </p:animScale>
                                    <p:animScale>
                                      <p:cBhvr>
                                        <p:cTn id="35" dur="26">
                                          <p:stCondLst>
                                            <p:cond delay="1642"/>
                                          </p:stCondLst>
                                        </p:cTn>
                                        <p:tgtEl>
                                          <p:spTgt spid="4">
                                            <p:txEl>
                                              <p:pRg st="1" end="1"/>
                                            </p:txEl>
                                          </p:spTgt>
                                        </p:tgtEl>
                                      </p:cBhvr>
                                      <p:to x="100000" y="90000"/>
                                    </p:animScale>
                                    <p:animScale>
                                      <p:cBhvr>
                                        <p:cTn id="36" dur="166" decel="50000">
                                          <p:stCondLst>
                                            <p:cond delay="1668"/>
                                          </p:stCondLst>
                                        </p:cTn>
                                        <p:tgtEl>
                                          <p:spTgt spid="4">
                                            <p:txEl>
                                              <p:pRg st="1" end="1"/>
                                            </p:txEl>
                                          </p:spTgt>
                                        </p:tgtEl>
                                      </p:cBhvr>
                                      <p:to x="100000" y="100000"/>
                                    </p:animScale>
                                    <p:animScale>
                                      <p:cBhvr>
                                        <p:cTn id="37" dur="26">
                                          <p:stCondLst>
                                            <p:cond delay="1808"/>
                                          </p:stCondLst>
                                        </p:cTn>
                                        <p:tgtEl>
                                          <p:spTgt spid="4">
                                            <p:txEl>
                                              <p:pRg st="1" end="1"/>
                                            </p:txEl>
                                          </p:spTgt>
                                        </p:tgtEl>
                                      </p:cBhvr>
                                      <p:to x="100000" y="95000"/>
                                    </p:animScale>
                                    <p:animScale>
                                      <p:cBhvr>
                                        <p:cTn id="38" dur="166" decel="50000">
                                          <p:stCondLst>
                                            <p:cond delay="1834"/>
                                          </p:stCondLst>
                                        </p:cTn>
                                        <p:tgtEl>
                                          <p:spTgt spid="4">
                                            <p:txEl>
                                              <p:pRg st="1" end="1"/>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1396</TotalTime>
  <Words>5982</Words>
  <Application>Microsoft Office PowerPoint</Application>
  <PresentationFormat>On-screen Show (4:3)</PresentationFormat>
  <Paragraphs>545</Paragraphs>
  <Slides>63</Slides>
  <Notes>20</Notes>
  <HiddenSlides>0</HiddenSlides>
  <MMClips>0</MMClips>
  <ScaleCrop>false</ScaleCrop>
  <HeadingPairs>
    <vt:vector size="8" baseType="variant">
      <vt:variant>
        <vt:lpstr>Fonts Used</vt:lpstr>
      </vt:variant>
      <vt:variant>
        <vt:i4>12</vt:i4>
      </vt:variant>
      <vt:variant>
        <vt:lpstr>Theme</vt:lpstr>
      </vt:variant>
      <vt:variant>
        <vt:i4>1</vt:i4>
      </vt:variant>
      <vt:variant>
        <vt:lpstr>Embedded OLE Servers</vt:lpstr>
      </vt:variant>
      <vt:variant>
        <vt:i4>1</vt:i4>
      </vt:variant>
      <vt:variant>
        <vt:lpstr>Slide Titles</vt:lpstr>
      </vt:variant>
      <vt:variant>
        <vt:i4>63</vt:i4>
      </vt:variant>
    </vt:vector>
  </HeadingPairs>
  <TitlesOfParts>
    <vt:vector size="77" baseType="lpstr">
      <vt:lpstr>MS PGothic</vt:lpstr>
      <vt:lpstr>MS PGothic</vt:lpstr>
      <vt:lpstr>Arial</vt:lpstr>
      <vt:lpstr>Calibri</vt:lpstr>
      <vt:lpstr>Lucida Sans Unicode</vt:lpstr>
      <vt:lpstr>Tahoma</vt:lpstr>
      <vt:lpstr>Times</vt:lpstr>
      <vt:lpstr>Times New Roman</vt:lpstr>
      <vt:lpstr>Verdana</vt:lpstr>
      <vt:lpstr>Wingdings</vt:lpstr>
      <vt:lpstr>Wingdings 2</vt:lpstr>
      <vt:lpstr>Wingdings 3</vt:lpstr>
      <vt:lpstr>Concourse</vt:lpstr>
      <vt:lpstr>Document</vt:lpstr>
      <vt:lpstr> Beth yw dysgu? What is learning? </vt:lpstr>
      <vt:lpstr>Beth i chi’n tynnu arno pan yn dysgu? What do you draw upon when you learn?</vt:lpstr>
      <vt:lpstr>Beth yw rôl yr athro (neu arall) yn y broses o ddysgu? What is the role of the teacher (or other) in the process of learning?</vt:lpstr>
      <vt:lpstr>Rhagarweiniad i ddamcaniaethau dysgu Learning theories: an introduction</vt:lpstr>
      <vt:lpstr>Sut ydym yn dysgu?     How do we learn?</vt:lpstr>
      <vt:lpstr>Sut ydym yn dysgu?     How do we learn?</vt:lpstr>
      <vt:lpstr>Sut ydym yn dysgu?     How do we learn?</vt:lpstr>
      <vt:lpstr>Rhai damcaniaethau...     Some theories...</vt:lpstr>
      <vt:lpstr>PowerPoint Presentation</vt:lpstr>
      <vt:lpstr>Ymddygiadaeth SKINNER (‘Drwy atgyfnerthu cadarnhaol a negyddol’) </vt:lpstr>
      <vt:lpstr>Behaviourism (‘Through positive and negative reinforcement’) </vt:lpstr>
      <vt:lpstr>Ymddygiadaeth/Behaviourism</vt:lpstr>
      <vt:lpstr>Ymddygiadaeth ac ymddygiad  a ddysgir gan bobl Behaviourism and learned behaviours in humans</vt:lpstr>
      <vt:lpstr>  Operant conditioning</vt:lpstr>
      <vt:lpstr>Ymagweddau addysgu ymddygiadaethol </vt:lpstr>
      <vt:lpstr>Behaviourist teaching approaches </vt:lpstr>
      <vt:lpstr>Ystyriwch             Consider</vt:lpstr>
      <vt:lpstr>PowerPoint Presentation</vt:lpstr>
      <vt:lpstr>PowerPoint Presentation</vt:lpstr>
      <vt:lpstr>Lluniadaeth (‘Drwy archwilio ac arbrofi personol’) </vt:lpstr>
      <vt:lpstr>Constructivism</vt:lpstr>
      <vt:lpstr>Lluniadaeth </vt:lpstr>
      <vt:lpstr>Constructivism </vt:lpstr>
      <vt:lpstr>PowerPoint Presentation</vt:lpstr>
      <vt:lpstr>PowerPoint Presentation</vt:lpstr>
      <vt:lpstr>Ystyriwch               Consider</vt:lpstr>
      <vt:lpstr>Lluniadaeth gymdeithasol (‘Drwy ryngweithio ag eraill’)     </vt:lpstr>
      <vt:lpstr>Social constructivism (‘Through interaction with others’)    </vt:lpstr>
      <vt:lpstr>Y Parth Datblygiad Procsimol (PDP/ZDP)</vt:lpstr>
      <vt:lpstr>Zone of Proximal Development (ZPD)</vt:lpstr>
      <vt:lpstr>Damcaniaeth Datblygiad Gwybyddol  - Bruner </vt:lpstr>
      <vt:lpstr>Bruner’s theory of Cognitive Development </vt:lpstr>
      <vt:lpstr>Y model lluniadaethol      The constructivist paradigm</vt:lpstr>
      <vt:lpstr>PowerPoint Presentation</vt:lpstr>
      <vt:lpstr>PowerPoint Presentation</vt:lpstr>
      <vt:lpstr>Ai lluniadaeth yw hyn?          Is this constructivism?</vt:lpstr>
      <vt:lpstr>Wedi arwain gan athrawon?         Is this teacher-led education? </vt:lpstr>
      <vt:lpstr>PowerPoint Presentation</vt:lpstr>
      <vt:lpstr>Epistemoleg        Epistemology</vt:lpstr>
      <vt:lpstr>Rôl yr athro yn hyn? The role of the teacher in all of this?</vt:lpstr>
      <vt:lpstr>Felly, beth sydd yn gweithio? So, what has been seen to work?</vt:lpstr>
      <vt:lpstr>Sy’n golygu...   Which means...</vt:lpstr>
      <vt:lpstr>Dylem hefyd...   We should also...</vt:lpstr>
      <vt:lpstr>‘Poor Proxies for Learning’ (Coe 2013)</vt:lpstr>
      <vt:lpstr>PowerPoint Presentation</vt:lpstr>
      <vt:lpstr>PowerPoint Presentation</vt:lpstr>
      <vt:lpstr>Beth mae gwyddoniaeth yn dweud wrthom? Cof What does science tell us? Memory</vt:lpstr>
      <vt:lpstr>Cofio (parhad) Memory (cont.)</vt:lpstr>
      <vt:lpstr>Cof gweithredol   Working memory</vt:lpstr>
      <vt:lpstr>Yr hyn sy’n effeithio ar y cof gweithredol     Impacts on working memory</vt:lpstr>
      <vt:lpstr>Dysgu a Meddwl</vt:lpstr>
      <vt:lpstr>PowerPoint Presentation</vt:lpstr>
      <vt:lpstr>Cynlluniwch ddysgu!           Design some learning</vt:lpstr>
      <vt:lpstr>Beth mae gwyddoniaeth yn dweud? What does science say? Deans for Impact (2015)</vt:lpstr>
      <vt:lpstr>Beth mae gwyddoniaeth yn dweud? What does science say?</vt:lpstr>
      <vt:lpstr>PowerPoint Presentation</vt:lpstr>
      <vt:lpstr>PowerPoint Presentation</vt:lpstr>
      <vt:lpstr>Meyer a Land</vt:lpstr>
      <vt:lpstr>Felly, sut rydym yn dysgu?       So, how do we learn?</vt:lpstr>
      <vt:lpstr>PowerPoint Presentation</vt:lpstr>
      <vt:lpstr>Damcaniaeth syml o ddysgu             A simple theory of learning</vt:lpstr>
      <vt:lpstr>Ewch yn ôl i’r atebion y cytunoch arnynt ar ddechrau’r sesiwn Return to the answers you agreed at the very start of the session</vt:lpstr>
      <vt:lpstr>Yn fyr...                 In short...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do we learn?</dc:title>
  <dc:creator>Sam Nelson</dc:creator>
  <cp:lastModifiedBy>Rachel Bendall</cp:lastModifiedBy>
  <cp:revision>86</cp:revision>
  <dcterms:created xsi:type="dcterms:W3CDTF">2015-09-09T08:00:59Z</dcterms:created>
  <dcterms:modified xsi:type="dcterms:W3CDTF">2020-09-09T18:48:35Z</dcterms:modified>
</cp:coreProperties>
</file>