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3" r:id="rId8"/>
    <p:sldId id="264" r:id="rId9"/>
    <p:sldId id="266" r:id="rId10"/>
    <p:sldId id="265" r:id="rId11"/>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5CBD13F-EE46-4016-83DC-B4962CBB7365}" v="1506" dt="2020-03-16T11:41:51.205"/>
    <p1510:client id="{C38C1388-07A6-4ED2-A216-6C9438BB92CB}" v="2042" dt="2020-03-16T21:47:15.820"/>
    <p1510:client id="{D676CDE0-BEFE-4525-9AEC-23309A024E41}" v="1102" dt="2020-03-17T11:31:24.78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diagrams/colors1.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7B29C53-03B6-48FB-B95E-23DF53195DD1}" type="doc">
      <dgm:prSet loTypeId="urn:microsoft.com/office/officeart/2008/layout/LinedList" loCatId="list" qsTypeId="urn:microsoft.com/office/officeart/2005/8/quickstyle/simple4" qsCatId="simple" csTypeId="urn:microsoft.com/office/officeart/2005/8/colors/accent3_2" csCatId="accent3" phldr="1"/>
      <dgm:spPr/>
      <dgm:t>
        <a:bodyPr/>
        <a:lstStyle/>
        <a:p>
          <a:endParaRPr lang="en-US"/>
        </a:p>
      </dgm:t>
    </dgm:pt>
    <dgm:pt modelId="{4F5C0103-55DA-4925-8475-417BE1BE44F3}">
      <dgm:prSet phldr="0"/>
      <dgm:spPr/>
      <dgm:t>
        <a:bodyPr/>
        <a:lstStyle/>
        <a:p>
          <a:pPr rtl="0"/>
          <a:r>
            <a:rPr lang="en-US" b="0" i="0" u="none" strike="noStrike" cap="none" baseline="0" noProof="0">
              <a:latin typeface="Calibri Light"/>
              <a:cs typeface="Calibri Light"/>
            </a:rPr>
            <a:t>Used for the same purpose as sketching on paper, sketch models are an informal way of understanding how physical objects work within a space</a:t>
          </a:r>
        </a:p>
      </dgm:t>
    </dgm:pt>
    <dgm:pt modelId="{8098AE98-1AF0-47D4-AC3C-369F3808E93B}" type="parTrans" cxnId="{D6FCD7CD-17EF-4218-902F-66DAF482801E}">
      <dgm:prSet/>
      <dgm:spPr/>
      <dgm:t>
        <a:bodyPr/>
        <a:lstStyle/>
        <a:p>
          <a:endParaRPr lang="en-US"/>
        </a:p>
      </dgm:t>
    </dgm:pt>
    <dgm:pt modelId="{9C496A2B-7513-4384-9E42-51A420893A96}" type="sibTrans" cxnId="{D6FCD7CD-17EF-4218-902F-66DAF482801E}">
      <dgm:prSet/>
      <dgm:spPr/>
      <dgm:t>
        <a:bodyPr/>
        <a:lstStyle/>
        <a:p>
          <a:endParaRPr lang="en-US"/>
        </a:p>
      </dgm:t>
    </dgm:pt>
    <dgm:pt modelId="{D9ADE5C0-A556-4929-9369-AC38A203F2D1}">
      <dgm:prSet/>
      <dgm:spPr/>
      <dgm:t>
        <a:bodyPr/>
        <a:lstStyle/>
        <a:p>
          <a:pPr rtl="0"/>
          <a:r>
            <a:rPr lang="en-US" dirty="0">
              <a:latin typeface="Calibri Light" panose="020F0302020204030204"/>
            </a:rPr>
            <a:t>Use paper and card to play with the space and deconstruct design, by not being precious at this stage you can play with placements and measurements untill you are happy</a:t>
          </a:r>
          <a:endParaRPr lang="en-US" dirty="0"/>
        </a:p>
      </dgm:t>
    </dgm:pt>
    <dgm:pt modelId="{16154604-2A5B-4E3B-942E-9810D6AAA32A}" type="parTrans" cxnId="{F736A536-8887-4725-B359-F55E8B2B1F97}">
      <dgm:prSet/>
      <dgm:spPr/>
      <dgm:t>
        <a:bodyPr/>
        <a:lstStyle/>
        <a:p>
          <a:endParaRPr lang="en-US"/>
        </a:p>
      </dgm:t>
    </dgm:pt>
    <dgm:pt modelId="{CA2C204C-D1B9-48B9-9F4E-3D8EA9E6FB6F}" type="sibTrans" cxnId="{F736A536-8887-4725-B359-F55E8B2B1F97}">
      <dgm:prSet/>
      <dgm:spPr/>
      <dgm:t>
        <a:bodyPr/>
        <a:lstStyle/>
        <a:p>
          <a:endParaRPr lang="en-US"/>
        </a:p>
      </dgm:t>
    </dgm:pt>
    <dgm:pt modelId="{A3B647FD-1971-4527-90FC-C54CDDB1C9CF}">
      <dgm:prSet/>
      <dgm:spPr/>
      <dgm:t>
        <a:bodyPr/>
        <a:lstStyle/>
        <a:p>
          <a:r>
            <a:rPr lang="en-US" b="0" dirty="0"/>
            <a:t>Always work in a </a:t>
          </a:r>
          <a:r>
            <a:rPr lang="en-US" b="0" dirty="0">
              <a:latin typeface="Calibri Light" panose="020F0302020204030204"/>
            </a:rPr>
            <a:t>consistent</a:t>
          </a:r>
          <a:r>
            <a:rPr lang="en-US" b="0" dirty="0"/>
            <a:t> scale – doing this will ensure that everything is the correct size and scale, having an anchor point such as a scale figure can help you </a:t>
          </a:r>
          <a:r>
            <a:rPr lang="en-US" b="0" dirty="0">
              <a:latin typeface="Calibri Light" panose="020F0302020204030204"/>
            </a:rPr>
            <a:t>engineer</a:t>
          </a:r>
          <a:r>
            <a:rPr lang="en-US" b="0" dirty="0"/>
            <a:t> the design</a:t>
          </a:r>
        </a:p>
      </dgm:t>
    </dgm:pt>
    <dgm:pt modelId="{5370D332-5EE2-4ECA-8034-EC6290E64DEB}" type="parTrans" cxnId="{F3516887-DC0F-4178-ABE2-2C95055D9F5E}">
      <dgm:prSet/>
      <dgm:spPr/>
      <dgm:t>
        <a:bodyPr/>
        <a:lstStyle/>
        <a:p>
          <a:endParaRPr lang="en-US"/>
        </a:p>
      </dgm:t>
    </dgm:pt>
    <dgm:pt modelId="{87FD8CBD-A502-41CA-8DB7-DCEC4F128929}" type="sibTrans" cxnId="{F3516887-DC0F-4178-ABE2-2C95055D9F5E}">
      <dgm:prSet/>
      <dgm:spPr/>
      <dgm:t>
        <a:bodyPr/>
        <a:lstStyle/>
        <a:p>
          <a:endParaRPr lang="en-US"/>
        </a:p>
      </dgm:t>
    </dgm:pt>
    <dgm:pt modelId="{CC321B13-97E4-499B-AC60-09BF41ABECD3}">
      <dgm:prSet/>
      <dgm:spPr/>
      <dgm:t>
        <a:bodyPr/>
        <a:lstStyle/>
        <a:p>
          <a:pPr rtl="0"/>
          <a:r>
            <a:rPr lang="en-US" dirty="0"/>
            <a:t>A completed scale sketch model can </a:t>
          </a:r>
          <a:r>
            <a:rPr lang="en-US" dirty="0">
              <a:latin typeface="Calibri Light" panose="020F0302020204030204"/>
            </a:rPr>
            <a:t>be used to find</a:t>
          </a:r>
          <a:r>
            <a:rPr lang="en-US" dirty="0"/>
            <a:t> </a:t>
          </a:r>
          <a:r>
            <a:rPr lang="en-US" dirty="0">
              <a:latin typeface="Calibri Light" panose="020F0302020204030204"/>
            </a:rPr>
            <a:t>the  </a:t>
          </a:r>
          <a:r>
            <a:rPr lang="en-US" dirty="0"/>
            <a:t>measurements </a:t>
          </a:r>
          <a:r>
            <a:rPr lang="en-US" dirty="0">
              <a:latin typeface="Calibri Light" panose="020F0302020204030204"/>
            </a:rPr>
            <a:t>required </a:t>
          </a:r>
          <a:r>
            <a:rPr lang="en-US" dirty="0"/>
            <a:t>for technical drawing and accurate </a:t>
          </a:r>
          <a:r>
            <a:rPr lang="en-US" dirty="0">
              <a:latin typeface="Calibri Light" panose="020F0302020204030204"/>
            </a:rPr>
            <a:t>final white</a:t>
          </a:r>
          <a:r>
            <a:rPr lang="en-US" dirty="0"/>
            <a:t> card models.</a:t>
          </a:r>
        </a:p>
      </dgm:t>
    </dgm:pt>
    <dgm:pt modelId="{CD03F1A7-B11A-4467-9273-7935682571D2}" type="parTrans" cxnId="{23F6E724-5273-4BB4-828F-3D72A0DDF3EB}">
      <dgm:prSet/>
      <dgm:spPr/>
      <dgm:t>
        <a:bodyPr/>
        <a:lstStyle/>
        <a:p>
          <a:endParaRPr lang="en-US"/>
        </a:p>
      </dgm:t>
    </dgm:pt>
    <dgm:pt modelId="{6D6EA7F1-3976-4F6A-B681-883256B4050B}" type="sibTrans" cxnId="{23F6E724-5273-4BB4-828F-3D72A0DDF3EB}">
      <dgm:prSet/>
      <dgm:spPr/>
      <dgm:t>
        <a:bodyPr/>
        <a:lstStyle/>
        <a:p>
          <a:endParaRPr lang="en-US"/>
        </a:p>
      </dgm:t>
    </dgm:pt>
    <dgm:pt modelId="{8D927C41-57E3-4025-AAB5-82FE1A84B35C}">
      <dgm:prSet phldr="0"/>
      <dgm:spPr/>
      <dgm:t>
        <a:bodyPr/>
        <a:lstStyle/>
        <a:p>
          <a:pPr rtl="0"/>
          <a:r>
            <a:rPr lang="en-US" dirty="0">
              <a:latin typeface="Calibri Light" panose="020F0302020204030204"/>
            </a:rPr>
            <a:t>Use the scale that best suits you during this process – although a white card is traditionally 1:50, you may find a larger scale, like 1:25, easier to work with</a:t>
          </a:r>
        </a:p>
      </dgm:t>
    </dgm:pt>
    <dgm:pt modelId="{C9229F6A-4964-47A7-A5CA-D0231089B2B2}" type="parTrans" cxnId="{2E49E5B4-650F-4CB8-95AE-B06FFBE7EE85}">
      <dgm:prSet/>
      <dgm:spPr/>
    </dgm:pt>
    <dgm:pt modelId="{11DDCE5A-45DF-4D80-AC60-CB4F4DADAE76}" type="sibTrans" cxnId="{2E49E5B4-650F-4CB8-95AE-B06FFBE7EE85}">
      <dgm:prSet/>
      <dgm:spPr/>
    </dgm:pt>
    <dgm:pt modelId="{2222949D-20D2-439E-91B7-AB98474F7A03}" type="pres">
      <dgm:prSet presAssocID="{87B29C53-03B6-48FB-B95E-23DF53195DD1}" presName="vert0" presStyleCnt="0">
        <dgm:presLayoutVars>
          <dgm:dir/>
          <dgm:animOne val="branch"/>
          <dgm:animLvl val="lvl"/>
        </dgm:presLayoutVars>
      </dgm:prSet>
      <dgm:spPr/>
    </dgm:pt>
    <dgm:pt modelId="{894EA6A1-8E6A-43F9-A5E8-FBB35781E245}" type="pres">
      <dgm:prSet presAssocID="{4F5C0103-55DA-4925-8475-417BE1BE44F3}" presName="thickLine" presStyleLbl="alignNode1" presStyleIdx="0" presStyleCnt="5"/>
      <dgm:spPr/>
    </dgm:pt>
    <dgm:pt modelId="{111E3F53-DB61-4A97-A14A-E3118061F234}" type="pres">
      <dgm:prSet presAssocID="{4F5C0103-55DA-4925-8475-417BE1BE44F3}" presName="horz1" presStyleCnt="0"/>
      <dgm:spPr/>
    </dgm:pt>
    <dgm:pt modelId="{89E3C95C-54F1-4992-9779-E9BF76F32A44}" type="pres">
      <dgm:prSet presAssocID="{4F5C0103-55DA-4925-8475-417BE1BE44F3}" presName="tx1" presStyleLbl="revTx" presStyleIdx="0" presStyleCnt="5"/>
      <dgm:spPr/>
    </dgm:pt>
    <dgm:pt modelId="{63135E03-58B0-42A0-8A5B-02BC3D16650B}" type="pres">
      <dgm:prSet presAssocID="{4F5C0103-55DA-4925-8475-417BE1BE44F3}" presName="vert1" presStyleCnt="0"/>
      <dgm:spPr/>
    </dgm:pt>
    <dgm:pt modelId="{22621EC9-1384-4DFF-B1B1-D34ACC4455AE}" type="pres">
      <dgm:prSet presAssocID="{D9ADE5C0-A556-4929-9369-AC38A203F2D1}" presName="thickLine" presStyleLbl="alignNode1" presStyleIdx="1" presStyleCnt="5"/>
      <dgm:spPr/>
    </dgm:pt>
    <dgm:pt modelId="{5EA2A9E5-5D48-464D-BA4F-E905EDE5BF9F}" type="pres">
      <dgm:prSet presAssocID="{D9ADE5C0-A556-4929-9369-AC38A203F2D1}" presName="horz1" presStyleCnt="0"/>
      <dgm:spPr/>
    </dgm:pt>
    <dgm:pt modelId="{50E6A8A9-F332-4BD1-B1B4-54E08635F12B}" type="pres">
      <dgm:prSet presAssocID="{D9ADE5C0-A556-4929-9369-AC38A203F2D1}" presName="tx1" presStyleLbl="revTx" presStyleIdx="1" presStyleCnt="5"/>
      <dgm:spPr/>
    </dgm:pt>
    <dgm:pt modelId="{2CE773A8-0A20-4167-BCF8-2491D27A8B93}" type="pres">
      <dgm:prSet presAssocID="{D9ADE5C0-A556-4929-9369-AC38A203F2D1}" presName="vert1" presStyleCnt="0"/>
      <dgm:spPr/>
    </dgm:pt>
    <dgm:pt modelId="{750536B5-93F9-416F-8DE5-02EF2BE20788}" type="pres">
      <dgm:prSet presAssocID="{A3B647FD-1971-4527-90FC-C54CDDB1C9CF}" presName="thickLine" presStyleLbl="alignNode1" presStyleIdx="2" presStyleCnt="5"/>
      <dgm:spPr/>
    </dgm:pt>
    <dgm:pt modelId="{0FCFAE33-45FF-44AF-B099-A289059F19ED}" type="pres">
      <dgm:prSet presAssocID="{A3B647FD-1971-4527-90FC-C54CDDB1C9CF}" presName="horz1" presStyleCnt="0"/>
      <dgm:spPr/>
    </dgm:pt>
    <dgm:pt modelId="{AD1C0AF4-D8BA-474D-A414-81A17CF59874}" type="pres">
      <dgm:prSet presAssocID="{A3B647FD-1971-4527-90FC-C54CDDB1C9CF}" presName="tx1" presStyleLbl="revTx" presStyleIdx="2" presStyleCnt="5"/>
      <dgm:spPr/>
    </dgm:pt>
    <dgm:pt modelId="{13EA14D9-E07D-4EC6-A56F-1CE5E5716E9D}" type="pres">
      <dgm:prSet presAssocID="{A3B647FD-1971-4527-90FC-C54CDDB1C9CF}" presName="vert1" presStyleCnt="0"/>
      <dgm:spPr/>
    </dgm:pt>
    <dgm:pt modelId="{01C53EBD-5086-487B-906E-94CDF99F0426}" type="pres">
      <dgm:prSet presAssocID="{CC321B13-97E4-499B-AC60-09BF41ABECD3}" presName="thickLine" presStyleLbl="alignNode1" presStyleIdx="3" presStyleCnt="5"/>
      <dgm:spPr/>
    </dgm:pt>
    <dgm:pt modelId="{BE67E796-F45F-454A-AE0C-2C67E4B32AC2}" type="pres">
      <dgm:prSet presAssocID="{CC321B13-97E4-499B-AC60-09BF41ABECD3}" presName="horz1" presStyleCnt="0"/>
      <dgm:spPr/>
    </dgm:pt>
    <dgm:pt modelId="{AAEC6BF5-4155-4D1F-9B71-F14DB2C26800}" type="pres">
      <dgm:prSet presAssocID="{CC321B13-97E4-499B-AC60-09BF41ABECD3}" presName="tx1" presStyleLbl="revTx" presStyleIdx="3" presStyleCnt="5"/>
      <dgm:spPr/>
    </dgm:pt>
    <dgm:pt modelId="{B7553D52-4FE8-49A2-ABE7-32F228F26857}" type="pres">
      <dgm:prSet presAssocID="{CC321B13-97E4-499B-AC60-09BF41ABECD3}" presName="vert1" presStyleCnt="0"/>
      <dgm:spPr/>
    </dgm:pt>
    <dgm:pt modelId="{02F74F02-A283-47B1-9BE2-78E766173F67}" type="pres">
      <dgm:prSet presAssocID="{8D927C41-57E3-4025-AAB5-82FE1A84B35C}" presName="thickLine" presStyleLbl="alignNode1" presStyleIdx="4" presStyleCnt="5"/>
      <dgm:spPr/>
    </dgm:pt>
    <dgm:pt modelId="{C8FED3AF-D913-4C3B-B30A-11B4D6315CE3}" type="pres">
      <dgm:prSet presAssocID="{8D927C41-57E3-4025-AAB5-82FE1A84B35C}" presName="horz1" presStyleCnt="0"/>
      <dgm:spPr/>
    </dgm:pt>
    <dgm:pt modelId="{15048D0D-65B8-4BC5-89B4-20FF0A9B4706}" type="pres">
      <dgm:prSet presAssocID="{8D927C41-57E3-4025-AAB5-82FE1A84B35C}" presName="tx1" presStyleLbl="revTx" presStyleIdx="4" presStyleCnt="5"/>
      <dgm:spPr/>
    </dgm:pt>
    <dgm:pt modelId="{61138F6F-AA43-47AF-9567-29CFA599EB1A}" type="pres">
      <dgm:prSet presAssocID="{8D927C41-57E3-4025-AAB5-82FE1A84B35C}" presName="vert1" presStyleCnt="0"/>
      <dgm:spPr/>
    </dgm:pt>
  </dgm:ptLst>
  <dgm:cxnLst>
    <dgm:cxn modelId="{0696410C-FEFD-4EEB-AB9D-D96224A83D54}" type="presOf" srcId="{87B29C53-03B6-48FB-B95E-23DF53195DD1}" destId="{2222949D-20D2-439E-91B7-AB98474F7A03}" srcOrd="0" destOrd="0" presId="urn:microsoft.com/office/officeart/2008/layout/LinedList"/>
    <dgm:cxn modelId="{23F6E724-5273-4BB4-828F-3D72A0DDF3EB}" srcId="{87B29C53-03B6-48FB-B95E-23DF53195DD1}" destId="{CC321B13-97E4-499B-AC60-09BF41ABECD3}" srcOrd="3" destOrd="0" parTransId="{CD03F1A7-B11A-4467-9273-7935682571D2}" sibTransId="{6D6EA7F1-3976-4F6A-B681-883256B4050B}"/>
    <dgm:cxn modelId="{AAE0E42C-EADB-423E-9B83-9DC95205F86A}" type="presOf" srcId="{CC321B13-97E4-499B-AC60-09BF41ABECD3}" destId="{AAEC6BF5-4155-4D1F-9B71-F14DB2C26800}" srcOrd="0" destOrd="0" presId="urn:microsoft.com/office/officeart/2008/layout/LinedList"/>
    <dgm:cxn modelId="{F736A536-8887-4725-B359-F55E8B2B1F97}" srcId="{87B29C53-03B6-48FB-B95E-23DF53195DD1}" destId="{D9ADE5C0-A556-4929-9369-AC38A203F2D1}" srcOrd="1" destOrd="0" parTransId="{16154604-2A5B-4E3B-942E-9810D6AAA32A}" sibTransId="{CA2C204C-D1B9-48B9-9F4E-3D8EA9E6FB6F}"/>
    <dgm:cxn modelId="{F3516887-DC0F-4178-ABE2-2C95055D9F5E}" srcId="{87B29C53-03B6-48FB-B95E-23DF53195DD1}" destId="{A3B647FD-1971-4527-90FC-C54CDDB1C9CF}" srcOrd="2" destOrd="0" parTransId="{5370D332-5EE2-4ECA-8034-EC6290E64DEB}" sibTransId="{87FD8CBD-A502-41CA-8DB7-DCEC4F128929}"/>
    <dgm:cxn modelId="{DDEDC692-19D1-4DEA-9810-A76AAC738DFD}" type="presOf" srcId="{4F5C0103-55DA-4925-8475-417BE1BE44F3}" destId="{89E3C95C-54F1-4992-9779-E9BF76F32A44}" srcOrd="0" destOrd="0" presId="urn:microsoft.com/office/officeart/2008/layout/LinedList"/>
    <dgm:cxn modelId="{2E49E5B4-650F-4CB8-95AE-B06FFBE7EE85}" srcId="{87B29C53-03B6-48FB-B95E-23DF53195DD1}" destId="{8D927C41-57E3-4025-AAB5-82FE1A84B35C}" srcOrd="4" destOrd="0" parTransId="{C9229F6A-4964-47A7-A5CA-D0231089B2B2}" sibTransId="{11DDCE5A-45DF-4D80-AC60-CB4F4DADAE76}"/>
    <dgm:cxn modelId="{3A40E8BD-BF3B-4F9F-B2E6-98FDBA1DF58D}" type="presOf" srcId="{D9ADE5C0-A556-4929-9369-AC38A203F2D1}" destId="{50E6A8A9-F332-4BD1-B1B4-54E08635F12B}" srcOrd="0" destOrd="0" presId="urn:microsoft.com/office/officeart/2008/layout/LinedList"/>
    <dgm:cxn modelId="{D6FCD7CD-17EF-4218-902F-66DAF482801E}" srcId="{87B29C53-03B6-48FB-B95E-23DF53195DD1}" destId="{4F5C0103-55DA-4925-8475-417BE1BE44F3}" srcOrd="0" destOrd="0" parTransId="{8098AE98-1AF0-47D4-AC3C-369F3808E93B}" sibTransId="{9C496A2B-7513-4384-9E42-51A420893A96}"/>
    <dgm:cxn modelId="{AB3571DF-C94C-4105-832B-E57E474957E2}" type="presOf" srcId="{8D927C41-57E3-4025-AAB5-82FE1A84B35C}" destId="{15048D0D-65B8-4BC5-89B4-20FF0A9B4706}" srcOrd="0" destOrd="0" presId="urn:microsoft.com/office/officeart/2008/layout/LinedList"/>
    <dgm:cxn modelId="{999C60EC-EEAA-42DD-8E58-0AFDF4D70068}" type="presOf" srcId="{A3B647FD-1971-4527-90FC-C54CDDB1C9CF}" destId="{AD1C0AF4-D8BA-474D-A414-81A17CF59874}" srcOrd="0" destOrd="0" presId="urn:microsoft.com/office/officeart/2008/layout/LinedList"/>
    <dgm:cxn modelId="{082DD5D1-352F-4A47-874B-EE525C48C0B1}" type="presParOf" srcId="{2222949D-20D2-439E-91B7-AB98474F7A03}" destId="{894EA6A1-8E6A-43F9-A5E8-FBB35781E245}" srcOrd="0" destOrd="0" presId="urn:microsoft.com/office/officeart/2008/layout/LinedList"/>
    <dgm:cxn modelId="{3B9D1C15-0541-45E9-AF49-7A5B8CDE0FCE}" type="presParOf" srcId="{2222949D-20D2-439E-91B7-AB98474F7A03}" destId="{111E3F53-DB61-4A97-A14A-E3118061F234}" srcOrd="1" destOrd="0" presId="urn:microsoft.com/office/officeart/2008/layout/LinedList"/>
    <dgm:cxn modelId="{6373D1F7-F987-46D4-A852-E4108BD30429}" type="presParOf" srcId="{111E3F53-DB61-4A97-A14A-E3118061F234}" destId="{89E3C95C-54F1-4992-9779-E9BF76F32A44}" srcOrd="0" destOrd="0" presId="urn:microsoft.com/office/officeart/2008/layout/LinedList"/>
    <dgm:cxn modelId="{A17B7927-F999-4E93-B52B-66498006AB04}" type="presParOf" srcId="{111E3F53-DB61-4A97-A14A-E3118061F234}" destId="{63135E03-58B0-42A0-8A5B-02BC3D16650B}" srcOrd="1" destOrd="0" presId="urn:microsoft.com/office/officeart/2008/layout/LinedList"/>
    <dgm:cxn modelId="{70F30340-661C-4C38-8747-E68224616ED1}" type="presParOf" srcId="{2222949D-20D2-439E-91B7-AB98474F7A03}" destId="{22621EC9-1384-4DFF-B1B1-D34ACC4455AE}" srcOrd="2" destOrd="0" presId="urn:microsoft.com/office/officeart/2008/layout/LinedList"/>
    <dgm:cxn modelId="{927BC78C-F4EB-40A2-833D-CD1FB210ACFD}" type="presParOf" srcId="{2222949D-20D2-439E-91B7-AB98474F7A03}" destId="{5EA2A9E5-5D48-464D-BA4F-E905EDE5BF9F}" srcOrd="3" destOrd="0" presId="urn:microsoft.com/office/officeart/2008/layout/LinedList"/>
    <dgm:cxn modelId="{BFF045C9-E117-4BB5-A560-02593D7E329E}" type="presParOf" srcId="{5EA2A9E5-5D48-464D-BA4F-E905EDE5BF9F}" destId="{50E6A8A9-F332-4BD1-B1B4-54E08635F12B}" srcOrd="0" destOrd="0" presId="urn:microsoft.com/office/officeart/2008/layout/LinedList"/>
    <dgm:cxn modelId="{8FC5C06D-B70C-4BAE-8CCF-0E24594717E9}" type="presParOf" srcId="{5EA2A9E5-5D48-464D-BA4F-E905EDE5BF9F}" destId="{2CE773A8-0A20-4167-BCF8-2491D27A8B93}" srcOrd="1" destOrd="0" presId="urn:microsoft.com/office/officeart/2008/layout/LinedList"/>
    <dgm:cxn modelId="{22A7C783-5DA5-4798-A46A-1E30F9E76A9F}" type="presParOf" srcId="{2222949D-20D2-439E-91B7-AB98474F7A03}" destId="{750536B5-93F9-416F-8DE5-02EF2BE20788}" srcOrd="4" destOrd="0" presId="urn:microsoft.com/office/officeart/2008/layout/LinedList"/>
    <dgm:cxn modelId="{A33A64EB-22B0-4829-B8BF-6C60F490C292}" type="presParOf" srcId="{2222949D-20D2-439E-91B7-AB98474F7A03}" destId="{0FCFAE33-45FF-44AF-B099-A289059F19ED}" srcOrd="5" destOrd="0" presId="urn:microsoft.com/office/officeart/2008/layout/LinedList"/>
    <dgm:cxn modelId="{E8C44B10-B41E-4A14-BD54-004977A55A30}" type="presParOf" srcId="{0FCFAE33-45FF-44AF-B099-A289059F19ED}" destId="{AD1C0AF4-D8BA-474D-A414-81A17CF59874}" srcOrd="0" destOrd="0" presId="urn:microsoft.com/office/officeart/2008/layout/LinedList"/>
    <dgm:cxn modelId="{278EF4D3-BF1D-4419-98AB-7B977B1A1D0D}" type="presParOf" srcId="{0FCFAE33-45FF-44AF-B099-A289059F19ED}" destId="{13EA14D9-E07D-4EC6-A56F-1CE5E5716E9D}" srcOrd="1" destOrd="0" presId="urn:microsoft.com/office/officeart/2008/layout/LinedList"/>
    <dgm:cxn modelId="{953E2BD4-8CBC-4E0A-AA2A-BBB839186A95}" type="presParOf" srcId="{2222949D-20D2-439E-91B7-AB98474F7A03}" destId="{01C53EBD-5086-487B-906E-94CDF99F0426}" srcOrd="6" destOrd="0" presId="urn:microsoft.com/office/officeart/2008/layout/LinedList"/>
    <dgm:cxn modelId="{CDDAB4EA-07A8-4FB9-A3EE-A8709079EA47}" type="presParOf" srcId="{2222949D-20D2-439E-91B7-AB98474F7A03}" destId="{BE67E796-F45F-454A-AE0C-2C67E4B32AC2}" srcOrd="7" destOrd="0" presId="urn:microsoft.com/office/officeart/2008/layout/LinedList"/>
    <dgm:cxn modelId="{24D6EA1E-D5F6-4FA5-805A-3143DD973B56}" type="presParOf" srcId="{BE67E796-F45F-454A-AE0C-2C67E4B32AC2}" destId="{AAEC6BF5-4155-4D1F-9B71-F14DB2C26800}" srcOrd="0" destOrd="0" presId="urn:microsoft.com/office/officeart/2008/layout/LinedList"/>
    <dgm:cxn modelId="{782E984B-0953-48E8-BD33-88702496FA80}" type="presParOf" srcId="{BE67E796-F45F-454A-AE0C-2C67E4B32AC2}" destId="{B7553D52-4FE8-49A2-ABE7-32F228F26857}" srcOrd="1" destOrd="0" presId="urn:microsoft.com/office/officeart/2008/layout/LinedList"/>
    <dgm:cxn modelId="{E3058FC0-A07F-49AF-9FF0-01F1A173866B}" type="presParOf" srcId="{2222949D-20D2-439E-91B7-AB98474F7A03}" destId="{02F74F02-A283-47B1-9BE2-78E766173F67}" srcOrd="8" destOrd="0" presId="urn:microsoft.com/office/officeart/2008/layout/LinedList"/>
    <dgm:cxn modelId="{5D32B939-5A0E-47AA-9E80-86128C749B59}" type="presParOf" srcId="{2222949D-20D2-439E-91B7-AB98474F7A03}" destId="{C8FED3AF-D913-4C3B-B30A-11B4D6315CE3}" srcOrd="9" destOrd="0" presId="urn:microsoft.com/office/officeart/2008/layout/LinedList"/>
    <dgm:cxn modelId="{9E713DFF-594D-442A-BCA2-2B10C5356A0B}" type="presParOf" srcId="{C8FED3AF-D913-4C3B-B30A-11B4D6315CE3}" destId="{15048D0D-65B8-4BC5-89B4-20FF0A9B4706}" srcOrd="0" destOrd="0" presId="urn:microsoft.com/office/officeart/2008/layout/LinedList"/>
    <dgm:cxn modelId="{369F5625-1370-42CD-A278-D4EB420E0ABB}" type="presParOf" srcId="{C8FED3AF-D913-4C3B-B30A-11B4D6315CE3}" destId="{61138F6F-AA43-47AF-9567-29CFA599EB1A}"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94EA6A1-8E6A-43F9-A5E8-FBB35781E245}">
      <dsp:nvSpPr>
        <dsp:cNvPr id="0" name=""/>
        <dsp:cNvSpPr/>
      </dsp:nvSpPr>
      <dsp:spPr>
        <a:xfrm>
          <a:off x="0" y="467"/>
          <a:ext cx="3363974" cy="0"/>
        </a:xfrm>
        <a:prstGeom prst="lin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6350" cap="flat" cmpd="sng" algn="ctr">
          <a:solidFill>
            <a:schemeClr val="accent3">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89E3C95C-54F1-4992-9779-E9BF76F32A44}">
      <dsp:nvSpPr>
        <dsp:cNvPr id="0" name=""/>
        <dsp:cNvSpPr/>
      </dsp:nvSpPr>
      <dsp:spPr>
        <a:xfrm>
          <a:off x="0" y="467"/>
          <a:ext cx="3363974" cy="7658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rtl="0">
            <a:lnSpc>
              <a:spcPct val="90000"/>
            </a:lnSpc>
            <a:spcBef>
              <a:spcPct val="0"/>
            </a:spcBef>
            <a:spcAft>
              <a:spcPct val="35000"/>
            </a:spcAft>
            <a:buNone/>
          </a:pPr>
          <a:r>
            <a:rPr lang="en-US" sz="1200" b="0" i="0" u="none" strike="noStrike" kern="1200" cap="none" baseline="0" noProof="0">
              <a:latin typeface="Calibri Light"/>
              <a:cs typeface="Calibri Light"/>
            </a:rPr>
            <a:t>Used for the same purpose as sketching on paper, sketch models are an informal way of understanding how physical objects work within a space</a:t>
          </a:r>
        </a:p>
      </dsp:txBody>
      <dsp:txXfrm>
        <a:off x="0" y="467"/>
        <a:ext cx="3363974" cy="765860"/>
      </dsp:txXfrm>
    </dsp:sp>
    <dsp:sp modelId="{22621EC9-1384-4DFF-B1B1-D34ACC4455AE}">
      <dsp:nvSpPr>
        <dsp:cNvPr id="0" name=""/>
        <dsp:cNvSpPr/>
      </dsp:nvSpPr>
      <dsp:spPr>
        <a:xfrm>
          <a:off x="0" y="766328"/>
          <a:ext cx="3363974" cy="0"/>
        </a:xfrm>
        <a:prstGeom prst="lin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6350" cap="flat" cmpd="sng" algn="ctr">
          <a:solidFill>
            <a:schemeClr val="accent3">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50E6A8A9-F332-4BD1-B1B4-54E08635F12B}">
      <dsp:nvSpPr>
        <dsp:cNvPr id="0" name=""/>
        <dsp:cNvSpPr/>
      </dsp:nvSpPr>
      <dsp:spPr>
        <a:xfrm>
          <a:off x="0" y="766328"/>
          <a:ext cx="3363974" cy="7658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rtl="0">
            <a:lnSpc>
              <a:spcPct val="90000"/>
            </a:lnSpc>
            <a:spcBef>
              <a:spcPct val="0"/>
            </a:spcBef>
            <a:spcAft>
              <a:spcPct val="35000"/>
            </a:spcAft>
            <a:buNone/>
          </a:pPr>
          <a:r>
            <a:rPr lang="en-US" sz="1200" kern="1200" dirty="0">
              <a:latin typeface="Calibri Light" panose="020F0302020204030204"/>
            </a:rPr>
            <a:t>Use paper and card to play with the space and deconstruct design, by not being precious at this stage you can play with placements and measurements untill you are happy</a:t>
          </a:r>
          <a:endParaRPr lang="en-US" sz="1200" kern="1200" dirty="0"/>
        </a:p>
      </dsp:txBody>
      <dsp:txXfrm>
        <a:off x="0" y="766328"/>
        <a:ext cx="3363974" cy="765860"/>
      </dsp:txXfrm>
    </dsp:sp>
    <dsp:sp modelId="{750536B5-93F9-416F-8DE5-02EF2BE20788}">
      <dsp:nvSpPr>
        <dsp:cNvPr id="0" name=""/>
        <dsp:cNvSpPr/>
      </dsp:nvSpPr>
      <dsp:spPr>
        <a:xfrm>
          <a:off x="0" y="1532189"/>
          <a:ext cx="3363974" cy="0"/>
        </a:xfrm>
        <a:prstGeom prst="lin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6350" cap="flat" cmpd="sng" algn="ctr">
          <a:solidFill>
            <a:schemeClr val="accent3">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AD1C0AF4-D8BA-474D-A414-81A17CF59874}">
      <dsp:nvSpPr>
        <dsp:cNvPr id="0" name=""/>
        <dsp:cNvSpPr/>
      </dsp:nvSpPr>
      <dsp:spPr>
        <a:xfrm>
          <a:off x="0" y="1532189"/>
          <a:ext cx="3363974" cy="7658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90000"/>
            </a:lnSpc>
            <a:spcBef>
              <a:spcPct val="0"/>
            </a:spcBef>
            <a:spcAft>
              <a:spcPct val="35000"/>
            </a:spcAft>
            <a:buNone/>
          </a:pPr>
          <a:r>
            <a:rPr lang="en-US" sz="1200" b="0" kern="1200" dirty="0"/>
            <a:t>Always work in a </a:t>
          </a:r>
          <a:r>
            <a:rPr lang="en-US" sz="1200" b="0" kern="1200" dirty="0">
              <a:latin typeface="Calibri Light" panose="020F0302020204030204"/>
            </a:rPr>
            <a:t>consistent</a:t>
          </a:r>
          <a:r>
            <a:rPr lang="en-US" sz="1200" b="0" kern="1200" dirty="0"/>
            <a:t> scale – doing this will ensure that everything is the correct size and scale, having an anchor point such as a scale figure can help you </a:t>
          </a:r>
          <a:r>
            <a:rPr lang="en-US" sz="1200" b="0" kern="1200" dirty="0">
              <a:latin typeface="Calibri Light" panose="020F0302020204030204"/>
            </a:rPr>
            <a:t>engineer</a:t>
          </a:r>
          <a:r>
            <a:rPr lang="en-US" sz="1200" b="0" kern="1200" dirty="0"/>
            <a:t> the design</a:t>
          </a:r>
        </a:p>
      </dsp:txBody>
      <dsp:txXfrm>
        <a:off x="0" y="1532189"/>
        <a:ext cx="3363974" cy="765860"/>
      </dsp:txXfrm>
    </dsp:sp>
    <dsp:sp modelId="{01C53EBD-5086-487B-906E-94CDF99F0426}">
      <dsp:nvSpPr>
        <dsp:cNvPr id="0" name=""/>
        <dsp:cNvSpPr/>
      </dsp:nvSpPr>
      <dsp:spPr>
        <a:xfrm>
          <a:off x="0" y="2298050"/>
          <a:ext cx="3363974" cy="0"/>
        </a:xfrm>
        <a:prstGeom prst="lin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6350" cap="flat" cmpd="sng" algn="ctr">
          <a:solidFill>
            <a:schemeClr val="accent3">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AAEC6BF5-4155-4D1F-9B71-F14DB2C26800}">
      <dsp:nvSpPr>
        <dsp:cNvPr id="0" name=""/>
        <dsp:cNvSpPr/>
      </dsp:nvSpPr>
      <dsp:spPr>
        <a:xfrm>
          <a:off x="0" y="2298050"/>
          <a:ext cx="3363974" cy="7658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rtl="0">
            <a:lnSpc>
              <a:spcPct val="90000"/>
            </a:lnSpc>
            <a:spcBef>
              <a:spcPct val="0"/>
            </a:spcBef>
            <a:spcAft>
              <a:spcPct val="35000"/>
            </a:spcAft>
            <a:buNone/>
          </a:pPr>
          <a:r>
            <a:rPr lang="en-US" sz="1200" kern="1200" dirty="0"/>
            <a:t>A completed scale sketch model can </a:t>
          </a:r>
          <a:r>
            <a:rPr lang="en-US" sz="1200" kern="1200" dirty="0">
              <a:latin typeface="Calibri Light" panose="020F0302020204030204"/>
            </a:rPr>
            <a:t>be used to find</a:t>
          </a:r>
          <a:r>
            <a:rPr lang="en-US" sz="1200" kern="1200" dirty="0"/>
            <a:t> </a:t>
          </a:r>
          <a:r>
            <a:rPr lang="en-US" sz="1200" kern="1200" dirty="0">
              <a:latin typeface="Calibri Light" panose="020F0302020204030204"/>
            </a:rPr>
            <a:t>the  </a:t>
          </a:r>
          <a:r>
            <a:rPr lang="en-US" sz="1200" kern="1200" dirty="0"/>
            <a:t>measurements </a:t>
          </a:r>
          <a:r>
            <a:rPr lang="en-US" sz="1200" kern="1200" dirty="0">
              <a:latin typeface="Calibri Light" panose="020F0302020204030204"/>
            </a:rPr>
            <a:t>required </a:t>
          </a:r>
          <a:r>
            <a:rPr lang="en-US" sz="1200" kern="1200" dirty="0"/>
            <a:t>for technical drawing and accurate </a:t>
          </a:r>
          <a:r>
            <a:rPr lang="en-US" sz="1200" kern="1200" dirty="0">
              <a:latin typeface="Calibri Light" panose="020F0302020204030204"/>
            </a:rPr>
            <a:t>final white</a:t>
          </a:r>
          <a:r>
            <a:rPr lang="en-US" sz="1200" kern="1200" dirty="0"/>
            <a:t> card models.</a:t>
          </a:r>
        </a:p>
      </dsp:txBody>
      <dsp:txXfrm>
        <a:off x="0" y="2298050"/>
        <a:ext cx="3363974" cy="765860"/>
      </dsp:txXfrm>
    </dsp:sp>
    <dsp:sp modelId="{02F74F02-A283-47B1-9BE2-78E766173F67}">
      <dsp:nvSpPr>
        <dsp:cNvPr id="0" name=""/>
        <dsp:cNvSpPr/>
      </dsp:nvSpPr>
      <dsp:spPr>
        <a:xfrm>
          <a:off x="0" y="3063911"/>
          <a:ext cx="3363974" cy="0"/>
        </a:xfrm>
        <a:prstGeom prst="line">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6350" cap="flat" cmpd="sng" algn="ctr">
          <a:solidFill>
            <a:schemeClr val="accent3">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15048D0D-65B8-4BC5-89B4-20FF0A9B4706}">
      <dsp:nvSpPr>
        <dsp:cNvPr id="0" name=""/>
        <dsp:cNvSpPr/>
      </dsp:nvSpPr>
      <dsp:spPr>
        <a:xfrm>
          <a:off x="0" y="3063911"/>
          <a:ext cx="3363974" cy="76586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rtl="0">
            <a:lnSpc>
              <a:spcPct val="90000"/>
            </a:lnSpc>
            <a:spcBef>
              <a:spcPct val="0"/>
            </a:spcBef>
            <a:spcAft>
              <a:spcPct val="35000"/>
            </a:spcAft>
            <a:buNone/>
          </a:pPr>
          <a:r>
            <a:rPr lang="en-US" sz="1200" kern="1200" dirty="0">
              <a:latin typeface="Calibri Light" panose="020F0302020204030204"/>
            </a:rPr>
            <a:t>Use the scale that best suits you during this process – although a white card is traditionally 1:50, you may find a larger scale, like 1:25, easier to work with</a:t>
          </a:r>
        </a:p>
      </dsp:txBody>
      <dsp:txXfrm>
        <a:off x="0" y="3063911"/>
        <a:ext cx="3363974" cy="765860"/>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17/03/2020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17/03/2020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17/03/2020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17/03/2020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17/03/2020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17/03/2020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17/03/2020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17/03/2020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17/03/2020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17/03/2020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17/03/2020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17/03/2020</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2" Type="http://schemas.openxmlformats.org/officeDocument/2006/relationships/hyperlink" Target="https://davidneat.wordpress.com/methods/common-sizes-of-things/" TargetMode="Externa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hyperlink" Target="https://davidneat.wordpress.com/" TargetMode="External"/><Relationship Id="rId1" Type="http://schemas.openxmlformats.org/officeDocument/2006/relationships/slideLayout" Target="../slideLayouts/slideLayout4.xml"/><Relationship Id="rId6" Type="http://schemas.openxmlformats.org/officeDocument/2006/relationships/image" Target="../media/image15.png"/><Relationship Id="rId5" Type="http://schemas.openxmlformats.org/officeDocument/2006/relationships/image" Target="../media/image14.png"/><Relationship Id="rId4" Type="http://schemas.openxmlformats.org/officeDocument/2006/relationships/image" Target="../media/image13.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tx1">
            <a:lumMod val="75000"/>
            <a:lumOff val="25000"/>
          </a:schemeClr>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7CA0DAA6-33B8-4A25-810D-2F4D816FB4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4654297" cy="6858000"/>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651307" y="640081"/>
            <a:ext cx="3377183" cy="3681976"/>
          </a:xfrm>
          <a:noFill/>
        </p:spPr>
        <p:txBody>
          <a:bodyPr>
            <a:normAutofit/>
          </a:bodyPr>
          <a:lstStyle/>
          <a:p>
            <a:pPr algn="l"/>
            <a:r>
              <a:rPr lang="en-US" sz="5400" dirty="0">
                <a:solidFill>
                  <a:schemeClr val="accent2"/>
                </a:solidFill>
                <a:cs typeface="Calibri Light"/>
              </a:rPr>
              <a:t>Modelling a set</a:t>
            </a:r>
            <a:endParaRPr lang="en-GB" sz="5400" dirty="0">
              <a:solidFill>
                <a:schemeClr val="accent2"/>
              </a:solidFill>
            </a:endParaRPr>
          </a:p>
        </p:txBody>
      </p:sp>
      <p:sp>
        <p:nvSpPr>
          <p:cNvPr id="3" name="Subtitle 2"/>
          <p:cNvSpPr>
            <a:spLocks noGrp="1"/>
          </p:cNvSpPr>
          <p:nvPr>
            <p:ph type="subTitle" idx="1"/>
          </p:nvPr>
        </p:nvSpPr>
        <p:spPr>
          <a:xfrm>
            <a:off x="651307" y="4460487"/>
            <a:ext cx="3377184" cy="1757433"/>
          </a:xfrm>
          <a:noFill/>
        </p:spPr>
        <p:txBody>
          <a:bodyPr vert="horz" lIns="91440" tIns="45720" rIns="91440" bIns="45720" rtlCol="0">
            <a:normAutofit/>
          </a:bodyPr>
          <a:lstStyle/>
          <a:p>
            <a:pPr algn="l"/>
            <a:r>
              <a:rPr lang="en-GB" sz="2200">
                <a:solidFill>
                  <a:schemeClr val="bg1"/>
                </a:solidFill>
                <a:cs typeface="Calibri"/>
              </a:rPr>
              <a:t>Guidance toward engineering your model</a:t>
            </a:r>
            <a:endParaRPr lang="en-GB" sz="2200">
              <a:solidFill>
                <a:schemeClr val="bg1"/>
              </a:solidFill>
            </a:endParaRPr>
          </a:p>
        </p:txBody>
      </p:sp>
      <p:pic>
        <p:nvPicPr>
          <p:cNvPr id="4" name="Picture 4" descr="A close up of a white building&#10;&#10;Description generated with high confidence">
            <a:extLst>
              <a:ext uri="{FF2B5EF4-FFF2-40B4-BE49-F238E27FC236}">
                <a16:creationId xmlns:a16="http://schemas.microsoft.com/office/drawing/2014/main" id="{EEBD16A3-C913-4AC6-BC23-F14E26CE5C72}"/>
              </a:ext>
            </a:extLst>
          </p:cNvPr>
          <p:cNvPicPr>
            <a:picLocks noChangeAspect="1"/>
          </p:cNvPicPr>
          <p:nvPr/>
        </p:nvPicPr>
        <p:blipFill rotWithShape="1">
          <a:blip r:embed="rId2"/>
          <a:srcRect r="13818" b="9091"/>
          <a:stretch/>
        </p:blipFill>
        <p:spPr>
          <a:xfrm>
            <a:off x="4653588" y="482783"/>
            <a:ext cx="7541797" cy="5968633"/>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131" name="Rectangle 130">
            <a:extLst>
              <a:ext uri="{FF2B5EF4-FFF2-40B4-BE49-F238E27FC236}">
                <a16:creationId xmlns:a16="http://schemas.microsoft.com/office/drawing/2014/main" id="{867D4867-5BA7-4462-B2F6-A23F4A622A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rgbClr val="3F3F3F"/>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CD7EA4E-04A0-43FD-89E8-D70F26A1E4E3}"/>
              </a:ext>
            </a:extLst>
          </p:cNvPr>
          <p:cNvSpPr>
            <a:spLocks noGrp="1"/>
          </p:cNvSpPr>
          <p:nvPr>
            <p:ph type="title"/>
          </p:nvPr>
        </p:nvSpPr>
        <p:spPr>
          <a:xfrm>
            <a:off x="643468" y="623392"/>
            <a:ext cx="3363974" cy="1607060"/>
          </a:xfrm>
          <a:noFill/>
          <a:ln w="19050">
            <a:solidFill>
              <a:schemeClr val="tx1"/>
            </a:solidFill>
          </a:ln>
        </p:spPr>
        <p:txBody>
          <a:bodyPr wrap="square" anchor="ctr">
            <a:normAutofit/>
          </a:bodyPr>
          <a:lstStyle/>
          <a:p>
            <a:pPr algn="ctr"/>
            <a:r>
              <a:rPr lang="en-US" sz="3200">
                <a:solidFill>
                  <a:schemeClr val="accent2"/>
                </a:solidFill>
                <a:cs typeface="Calibri Light"/>
              </a:rPr>
              <a:t>Sketch Models</a:t>
            </a:r>
            <a:r>
              <a:rPr lang="en-US" sz="2800" dirty="0">
                <a:solidFill>
                  <a:schemeClr val="accent2"/>
                </a:solidFill>
                <a:cs typeface="Calibri Light"/>
              </a:rPr>
              <a:t> </a:t>
            </a:r>
            <a:br>
              <a:rPr lang="en-US" sz="2800" dirty="0">
                <a:solidFill>
                  <a:schemeClr val="accent2"/>
                </a:solidFill>
                <a:cs typeface="Calibri Light"/>
              </a:rPr>
            </a:br>
            <a:r>
              <a:rPr lang="en-US" sz="1400">
                <a:solidFill>
                  <a:schemeClr val="accent2"/>
                </a:solidFill>
                <a:cs typeface="Calibri Light"/>
              </a:rPr>
              <a:t>an informal way of working in 3D</a:t>
            </a:r>
          </a:p>
        </p:txBody>
      </p:sp>
      <p:pic>
        <p:nvPicPr>
          <p:cNvPr id="1918" name="Picture 1918" descr="A close up of a box&#10;&#10;Description generated with high confidence">
            <a:extLst>
              <a:ext uri="{FF2B5EF4-FFF2-40B4-BE49-F238E27FC236}">
                <a16:creationId xmlns:a16="http://schemas.microsoft.com/office/drawing/2014/main" id="{D2AF133F-53E5-48DB-9D93-6A3284FEF093}"/>
              </a:ext>
            </a:extLst>
          </p:cNvPr>
          <p:cNvPicPr>
            <a:picLocks noChangeAspect="1"/>
          </p:cNvPicPr>
          <p:nvPr/>
        </p:nvPicPr>
        <p:blipFill>
          <a:blip r:embed="rId2"/>
          <a:stretch>
            <a:fillRect/>
          </a:stretch>
        </p:blipFill>
        <p:spPr>
          <a:xfrm>
            <a:off x="4804705" y="623528"/>
            <a:ext cx="7248091" cy="5438870"/>
          </a:xfrm>
          <a:prstGeom prst="rect">
            <a:avLst/>
          </a:prstGeom>
        </p:spPr>
      </p:pic>
      <p:graphicFrame>
        <p:nvGraphicFramePr>
          <p:cNvPr id="5" name="Content Placeholder 2">
            <a:extLst>
              <a:ext uri="{FF2B5EF4-FFF2-40B4-BE49-F238E27FC236}">
                <a16:creationId xmlns:a16="http://schemas.microsoft.com/office/drawing/2014/main" id="{CC58F594-3AC4-4BF9-99AA-175A206B3EF4}"/>
              </a:ext>
            </a:extLst>
          </p:cNvPr>
          <p:cNvGraphicFramePr>
            <a:graphicFrameLocks noGrp="1"/>
          </p:cNvGraphicFramePr>
          <p:nvPr>
            <p:ph idx="1"/>
            <p:extLst>
              <p:ext uri="{D42A27DB-BD31-4B8C-83A1-F6EECF244321}">
                <p14:modId xmlns:p14="http://schemas.microsoft.com/office/powerpoint/2010/main" val="1387939046"/>
              </p:ext>
            </p:extLst>
          </p:nvPr>
        </p:nvGraphicFramePr>
        <p:xfrm>
          <a:off x="643468" y="2438472"/>
          <a:ext cx="3363974" cy="383024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775562"/>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 name="Rectangle 28">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50"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0AEFD43-C49A-4135-8423-EC04D79532DC}"/>
              </a:ext>
            </a:extLst>
          </p:cNvPr>
          <p:cNvSpPr>
            <a:spLocks noGrp="1"/>
          </p:cNvSpPr>
          <p:nvPr>
            <p:ph type="title"/>
          </p:nvPr>
        </p:nvSpPr>
        <p:spPr>
          <a:xfrm>
            <a:off x="838200" y="1412488"/>
            <a:ext cx="2899189" cy="4363844"/>
          </a:xfrm>
        </p:spPr>
        <p:txBody>
          <a:bodyPr anchor="t">
            <a:normAutofit/>
          </a:bodyPr>
          <a:lstStyle/>
          <a:p>
            <a:r>
              <a:rPr lang="en-US" sz="4000" dirty="0">
                <a:solidFill>
                  <a:schemeClr val="accent2"/>
                </a:solidFill>
                <a:cs typeface="Calibri Light"/>
              </a:rPr>
              <a:t>HOW BIG?</a:t>
            </a:r>
            <a:r>
              <a:rPr lang="en-US" sz="3400" dirty="0">
                <a:solidFill>
                  <a:srgbClr val="FFFFFF"/>
                </a:solidFill>
                <a:cs typeface="Calibri Light"/>
              </a:rPr>
              <a:t> </a:t>
            </a:r>
            <a:br>
              <a:rPr lang="en-US" sz="3400" dirty="0">
                <a:cs typeface="Calibri Light"/>
              </a:rPr>
            </a:br>
            <a:br>
              <a:rPr lang="en-US" sz="3400" dirty="0">
                <a:cs typeface="Calibri Light"/>
              </a:rPr>
            </a:br>
            <a:r>
              <a:rPr lang="en-US" sz="3200" dirty="0">
                <a:solidFill>
                  <a:srgbClr val="FFFFFF"/>
                </a:solidFill>
                <a:cs typeface="Calibri Light"/>
              </a:rPr>
              <a:t>Average standard measurements</a:t>
            </a:r>
          </a:p>
        </p:txBody>
      </p:sp>
      <p:sp>
        <p:nvSpPr>
          <p:cNvPr id="4" name="Content Placeholder 3">
            <a:extLst>
              <a:ext uri="{FF2B5EF4-FFF2-40B4-BE49-F238E27FC236}">
                <a16:creationId xmlns:a16="http://schemas.microsoft.com/office/drawing/2014/main" id="{6D984214-31DA-48AB-909D-D23AA7869323}"/>
              </a:ext>
            </a:extLst>
          </p:cNvPr>
          <p:cNvSpPr>
            <a:spLocks noGrp="1"/>
          </p:cNvSpPr>
          <p:nvPr>
            <p:ph sz="half" idx="2"/>
          </p:nvPr>
        </p:nvSpPr>
        <p:spPr>
          <a:xfrm>
            <a:off x="8292455" y="2267622"/>
            <a:ext cx="3427283" cy="2950907"/>
          </a:xfrm>
        </p:spPr>
        <p:txBody>
          <a:bodyPr vert="horz" lIns="91440" tIns="45720" rIns="91440" bIns="45720" rtlCol="0" anchor="t">
            <a:normAutofit fontScale="85000" lnSpcReduction="20000"/>
          </a:bodyPr>
          <a:lstStyle/>
          <a:p>
            <a:pPr marL="0" indent="0">
              <a:buNone/>
            </a:pPr>
            <a:r>
              <a:rPr lang="en-US" sz="2200" dirty="0">
                <a:cs typeface="Calibri"/>
              </a:rPr>
              <a:t>Chair seat (h) – 500mm</a:t>
            </a:r>
            <a:endParaRPr lang="en-US" sz="2200">
              <a:cs typeface="Calibri"/>
            </a:endParaRPr>
          </a:p>
          <a:p>
            <a:pPr marL="0" indent="0">
              <a:buNone/>
            </a:pPr>
            <a:r>
              <a:rPr lang="en-US" sz="2200" dirty="0">
                <a:cs typeface="Calibri"/>
              </a:rPr>
              <a:t>Door frame (h) – 2000mm</a:t>
            </a:r>
          </a:p>
          <a:p>
            <a:pPr marL="0" indent="0">
              <a:buNone/>
            </a:pPr>
            <a:r>
              <a:rPr lang="en-US" sz="2200" dirty="0">
                <a:cs typeface="Calibri"/>
              </a:rPr>
              <a:t>Door frame (w) - 760mm</a:t>
            </a:r>
          </a:p>
          <a:p>
            <a:pPr marL="0" indent="0">
              <a:buNone/>
            </a:pPr>
            <a:r>
              <a:rPr lang="en-US" sz="2200" dirty="0">
                <a:cs typeface="Calibri"/>
              </a:rPr>
              <a:t>Table (h) - 710-760mm</a:t>
            </a:r>
          </a:p>
          <a:p>
            <a:pPr marL="0" indent="0">
              <a:buNone/>
            </a:pPr>
            <a:r>
              <a:rPr lang="en-US" sz="2200" dirty="0">
                <a:cs typeface="Calibri"/>
              </a:rPr>
              <a:t>Average Male (h) - 1740mm</a:t>
            </a:r>
          </a:p>
          <a:p>
            <a:pPr marL="0" indent="0">
              <a:buNone/>
            </a:pPr>
            <a:r>
              <a:rPr lang="en-US" sz="2200" dirty="0">
                <a:cs typeface="Calibri"/>
              </a:rPr>
              <a:t>Average Female (h) - 1610mm</a:t>
            </a:r>
          </a:p>
          <a:p>
            <a:pPr marL="0" indent="0">
              <a:buNone/>
            </a:pPr>
            <a:endParaRPr lang="en-US" sz="2200" dirty="0">
              <a:cs typeface="Calibri"/>
            </a:endParaRPr>
          </a:p>
          <a:p>
            <a:pPr marL="0" indent="0">
              <a:buNone/>
            </a:pPr>
            <a:endParaRPr lang="en-US" sz="2200" dirty="0">
              <a:cs typeface="Calibri"/>
            </a:endParaRPr>
          </a:p>
          <a:p>
            <a:pPr marL="0" indent="0">
              <a:buNone/>
            </a:pPr>
            <a:r>
              <a:rPr lang="en-US" sz="1100" dirty="0">
                <a:ea typeface="+mn-lt"/>
                <a:cs typeface="+mn-lt"/>
                <a:hlinkClick r:id="rId2"/>
              </a:rPr>
              <a:t>https://davidneat.wordpress.com/methods/common-sizes-of-things/</a:t>
            </a:r>
            <a:endParaRPr lang="en-US" sz="1100"/>
          </a:p>
        </p:txBody>
      </p:sp>
      <p:cxnSp>
        <p:nvCxnSpPr>
          <p:cNvPr id="31" name="Straight Connector 30">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9871"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3439FBC-73C7-426D-9B7F-520BE74328B3}"/>
              </a:ext>
            </a:extLst>
          </p:cNvPr>
          <p:cNvSpPr>
            <a:spLocks noGrp="1"/>
          </p:cNvSpPr>
          <p:nvPr>
            <p:ph sz="half" idx="1"/>
          </p:nvPr>
        </p:nvSpPr>
        <p:spPr>
          <a:xfrm>
            <a:off x="4743204" y="1327823"/>
            <a:ext cx="3197701" cy="4397711"/>
          </a:xfrm>
        </p:spPr>
        <p:txBody>
          <a:bodyPr vert="horz" lIns="91440" tIns="45720" rIns="91440" bIns="45720" rtlCol="0" anchor="t">
            <a:noAutofit/>
          </a:bodyPr>
          <a:lstStyle/>
          <a:p>
            <a:pPr marL="0" indent="0">
              <a:buNone/>
            </a:pPr>
            <a:r>
              <a:rPr lang="en-US" sz="2200" dirty="0">
                <a:cs typeface="Calibri"/>
              </a:rPr>
              <a:t>There are some standard average measurements for everyday objects, knowing these can help you start with your sketch model and ensure things are the correct scale in relation to a figure. </a:t>
            </a:r>
          </a:p>
          <a:p>
            <a:pPr marL="0" indent="0">
              <a:buNone/>
            </a:pPr>
            <a:r>
              <a:rPr lang="en-US" sz="2200" dirty="0">
                <a:cs typeface="Calibri"/>
              </a:rPr>
              <a:t>Some period features have different sizes such as shorter doors that would need further research, but it can often be found online </a:t>
            </a:r>
          </a:p>
        </p:txBody>
      </p:sp>
    </p:spTree>
    <p:extLst>
      <p:ext uri="{BB962C8B-B14F-4D97-AF65-F5344CB8AC3E}">
        <p14:creationId xmlns:p14="http://schemas.microsoft.com/office/powerpoint/2010/main" val="619726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7" name="Rectangle 8">
            <a:extLst>
              <a:ext uri="{FF2B5EF4-FFF2-40B4-BE49-F238E27FC236}">
                <a16:creationId xmlns:a16="http://schemas.microsoft.com/office/drawing/2014/main" id="{867D4867-5BA7-4462-B2F6-A23F4A622A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rgbClr val="3F3F3F"/>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1EC358D-F663-491A-8F4C-93D77BEEB986}"/>
              </a:ext>
            </a:extLst>
          </p:cNvPr>
          <p:cNvSpPr>
            <a:spLocks noGrp="1"/>
          </p:cNvSpPr>
          <p:nvPr>
            <p:ph type="title"/>
          </p:nvPr>
        </p:nvSpPr>
        <p:spPr>
          <a:xfrm>
            <a:off x="643468" y="623392"/>
            <a:ext cx="3363974" cy="1607060"/>
          </a:xfrm>
          <a:noFill/>
          <a:ln w="19050">
            <a:solidFill>
              <a:schemeClr val="tx1"/>
            </a:solidFill>
          </a:ln>
        </p:spPr>
        <p:txBody>
          <a:bodyPr wrap="square" anchor="ctr">
            <a:normAutofit/>
          </a:bodyPr>
          <a:lstStyle/>
          <a:p>
            <a:pPr algn="ctr"/>
            <a:r>
              <a:rPr lang="en-US" sz="2800" dirty="0">
                <a:solidFill>
                  <a:schemeClr val="accent2"/>
                </a:solidFill>
                <a:cs typeface="Calibri Light"/>
              </a:rPr>
              <a:t>Technical Drawing</a:t>
            </a:r>
            <a:endParaRPr lang="en-US" sz="2800">
              <a:solidFill>
                <a:schemeClr val="accent2"/>
              </a:solidFill>
              <a:cs typeface="Calibri Light"/>
            </a:endParaRPr>
          </a:p>
        </p:txBody>
      </p:sp>
      <p:sp>
        <p:nvSpPr>
          <p:cNvPr id="3" name="Content Placeholder 2">
            <a:extLst>
              <a:ext uri="{FF2B5EF4-FFF2-40B4-BE49-F238E27FC236}">
                <a16:creationId xmlns:a16="http://schemas.microsoft.com/office/drawing/2014/main" id="{B63C9A16-1323-4091-B71B-2E7A53DA1CF5}"/>
              </a:ext>
            </a:extLst>
          </p:cNvPr>
          <p:cNvSpPr>
            <a:spLocks noGrp="1"/>
          </p:cNvSpPr>
          <p:nvPr>
            <p:ph idx="1"/>
          </p:nvPr>
        </p:nvSpPr>
        <p:spPr>
          <a:xfrm>
            <a:off x="643468" y="2638043"/>
            <a:ext cx="3363974" cy="3415623"/>
          </a:xfrm>
        </p:spPr>
        <p:txBody>
          <a:bodyPr vert="horz" lIns="91440" tIns="45720" rIns="91440" bIns="45720" rtlCol="0" anchor="t">
            <a:normAutofit fontScale="85000" lnSpcReduction="20000"/>
          </a:bodyPr>
          <a:lstStyle/>
          <a:p>
            <a:r>
              <a:rPr lang="en-US" sz="2000" dirty="0">
                <a:cs typeface="Calibri"/>
              </a:rPr>
              <a:t>Use your completed Sketch model to inform the accurate dimension decisions you have made</a:t>
            </a:r>
          </a:p>
          <a:p>
            <a:r>
              <a:rPr lang="en-US" sz="2000" dirty="0">
                <a:cs typeface="Calibri"/>
              </a:rPr>
              <a:t>Technical drawing should always be completed in the correct format in a chosen scale</a:t>
            </a:r>
            <a:endParaRPr lang="en-US"/>
          </a:p>
          <a:p>
            <a:r>
              <a:rPr lang="en-US" sz="2000" dirty="0">
                <a:cs typeface="Calibri"/>
              </a:rPr>
              <a:t>Choose between 1:25 or 1:50 depending on the size of your set</a:t>
            </a:r>
          </a:p>
          <a:p>
            <a:r>
              <a:rPr lang="en-US" sz="2000" dirty="0">
                <a:cs typeface="Calibri"/>
              </a:rPr>
              <a:t>Complete ground plan and side elevation</a:t>
            </a:r>
          </a:p>
          <a:p>
            <a:r>
              <a:rPr lang="en-US" sz="2000" dirty="0">
                <a:cs typeface="Calibri"/>
              </a:rPr>
              <a:t>Can include details to give a stronger overall impression of the set</a:t>
            </a:r>
          </a:p>
        </p:txBody>
      </p:sp>
      <p:pic>
        <p:nvPicPr>
          <p:cNvPr id="4" name="Picture 4" descr="A circuit board&#10;&#10;Description generated with high confidence">
            <a:extLst>
              <a:ext uri="{FF2B5EF4-FFF2-40B4-BE49-F238E27FC236}">
                <a16:creationId xmlns:a16="http://schemas.microsoft.com/office/drawing/2014/main" id="{6ED42407-592A-41E4-9038-B2E028B41808}"/>
              </a:ext>
            </a:extLst>
          </p:cNvPr>
          <p:cNvPicPr>
            <a:picLocks noChangeAspect="1"/>
          </p:cNvPicPr>
          <p:nvPr/>
        </p:nvPicPr>
        <p:blipFill>
          <a:blip r:embed="rId2"/>
          <a:stretch>
            <a:fillRect/>
          </a:stretch>
        </p:blipFill>
        <p:spPr>
          <a:xfrm>
            <a:off x="4654296" y="764170"/>
            <a:ext cx="7537702" cy="5329658"/>
          </a:xfrm>
          <a:prstGeom prst="rect">
            <a:avLst/>
          </a:prstGeom>
        </p:spPr>
      </p:pic>
    </p:spTree>
    <p:extLst>
      <p:ext uri="{BB962C8B-B14F-4D97-AF65-F5344CB8AC3E}">
        <p14:creationId xmlns:p14="http://schemas.microsoft.com/office/powerpoint/2010/main" val="65114624"/>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tx1">
            <a:lumMod val="75000"/>
            <a:lumOff val="2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E8C1FD-2E12-41E9-8DCB-4FC1E472312D}"/>
              </a:ext>
            </a:extLst>
          </p:cNvPr>
          <p:cNvSpPr>
            <a:spLocks noGrp="1"/>
          </p:cNvSpPr>
          <p:nvPr>
            <p:ph type="title"/>
          </p:nvPr>
        </p:nvSpPr>
        <p:spPr>
          <a:xfrm>
            <a:off x="159327" y="5603298"/>
            <a:ext cx="4668982" cy="822326"/>
          </a:xfrm>
        </p:spPr>
        <p:txBody>
          <a:bodyPr vert="horz" lIns="91440" tIns="45720" rIns="91440" bIns="45720" rtlCol="0" anchor="ctr">
            <a:normAutofit/>
          </a:bodyPr>
          <a:lstStyle/>
          <a:p>
            <a:pPr algn="ctr"/>
            <a:r>
              <a:rPr lang="en-US" dirty="0">
                <a:solidFill>
                  <a:schemeClr val="accent2"/>
                </a:solidFill>
              </a:rPr>
              <a:t>White Card Model</a:t>
            </a:r>
          </a:p>
        </p:txBody>
      </p:sp>
      <p:pic>
        <p:nvPicPr>
          <p:cNvPr id="4" name="Picture 4" descr="A picture containing drawing&#10;&#10;Description generated with very high confidence">
            <a:extLst>
              <a:ext uri="{FF2B5EF4-FFF2-40B4-BE49-F238E27FC236}">
                <a16:creationId xmlns:a16="http://schemas.microsoft.com/office/drawing/2014/main" id="{58111D5F-FA98-4472-9AF4-C2868422094B}"/>
              </a:ext>
            </a:extLst>
          </p:cNvPr>
          <p:cNvPicPr>
            <a:picLocks noGrp="1" noChangeAspect="1"/>
          </p:cNvPicPr>
          <p:nvPr>
            <p:ph sz="half" idx="1"/>
          </p:nvPr>
        </p:nvPicPr>
        <p:blipFill rotWithShape="1">
          <a:blip r:embed="rId2"/>
          <a:stretch/>
        </p:blipFill>
        <p:spPr>
          <a:xfrm>
            <a:off x="41275" y="55563"/>
            <a:ext cx="8682038" cy="5286375"/>
          </a:xfrm>
          <a:prstGeom prst="rect">
            <a:avLst/>
          </a:prstGeom>
        </p:spPr>
      </p:pic>
      <p:pic>
        <p:nvPicPr>
          <p:cNvPr id="7" name="Picture 7" descr="A building next to a window&#10;&#10;Description generated with high confidence">
            <a:extLst>
              <a:ext uri="{FF2B5EF4-FFF2-40B4-BE49-F238E27FC236}">
                <a16:creationId xmlns:a16="http://schemas.microsoft.com/office/drawing/2014/main" id="{A7110557-3D52-4F50-A22C-8585C3B6E2A4}"/>
              </a:ext>
            </a:extLst>
          </p:cNvPr>
          <p:cNvPicPr>
            <a:picLocks noGrp="1" noChangeAspect="1"/>
          </p:cNvPicPr>
          <p:nvPr>
            <p:ph sz="half" idx="2"/>
          </p:nvPr>
        </p:nvPicPr>
        <p:blipFill>
          <a:blip r:embed="rId3"/>
          <a:stretch>
            <a:fillRect/>
          </a:stretch>
        </p:blipFill>
        <p:spPr>
          <a:xfrm>
            <a:off x="8805863" y="55563"/>
            <a:ext cx="3344863" cy="5286375"/>
          </a:xfrm>
        </p:spPr>
      </p:pic>
      <p:sp>
        <p:nvSpPr>
          <p:cNvPr id="10" name="TextBox 9">
            <a:extLst>
              <a:ext uri="{FF2B5EF4-FFF2-40B4-BE49-F238E27FC236}">
                <a16:creationId xmlns:a16="http://schemas.microsoft.com/office/drawing/2014/main" id="{F4A11DD6-BF0E-4EE8-927A-A1D66B690B92}"/>
              </a:ext>
            </a:extLst>
          </p:cNvPr>
          <p:cNvSpPr txBox="1"/>
          <p:nvPr/>
        </p:nvSpPr>
        <p:spPr>
          <a:xfrm>
            <a:off x="5264727" y="5690370"/>
            <a:ext cx="6691745"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dirty="0">
                <a:solidFill>
                  <a:schemeClr val="bg1"/>
                </a:solidFill>
                <a:cs typeface="Calibri"/>
              </a:rPr>
              <a:t>- Built after creating accurate technical drawings</a:t>
            </a:r>
          </a:p>
          <a:p>
            <a:r>
              <a:rPr lang="en-US" dirty="0">
                <a:solidFill>
                  <a:schemeClr val="bg1"/>
                </a:solidFill>
                <a:cs typeface="Calibri"/>
              </a:rPr>
              <a:t>- Includes detail where relevant (More information in handout)</a:t>
            </a:r>
          </a:p>
        </p:txBody>
      </p:sp>
    </p:spTree>
    <p:extLst>
      <p:ext uri="{BB962C8B-B14F-4D97-AF65-F5344CB8AC3E}">
        <p14:creationId xmlns:p14="http://schemas.microsoft.com/office/powerpoint/2010/main" val="15808441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8ABFE404-8D65-4573-A3EF-6DF477936B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Tw Cen MT" panose="020B0602020104020603"/>
              <a:ea typeface="+mn-ea"/>
              <a:cs typeface="+mn-cs"/>
            </a:endParaRPr>
          </a:p>
        </p:txBody>
      </p:sp>
      <p:sp>
        <p:nvSpPr>
          <p:cNvPr id="2" name="Title 1">
            <a:extLst>
              <a:ext uri="{FF2B5EF4-FFF2-40B4-BE49-F238E27FC236}">
                <a16:creationId xmlns:a16="http://schemas.microsoft.com/office/drawing/2014/main" id="{CDA825C4-E480-4BA5-B7DE-A84249561C7C}"/>
              </a:ext>
            </a:extLst>
          </p:cNvPr>
          <p:cNvSpPr>
            <a:spLocks noGrp="1"/>
          </p:cNvSpPr>
          <p:nvPr>
            <p:ph type="title"/>
          </p:nvPr>
        </p:nvSpPr>
        <p:spPr>
          <a:xfrm>
            <a:off x="673749" y="4610244"/>
            <a:ext cx="3649703" cy="1714500"/>
          </a:xfrm>
        </p:spPr>
        <p:txBody>
          <a:bodyPr>
            <a:normAutofit fontScale="90000"/>
          </a:bodyPr>
          <a:lstStyle/>
          <a:p>
            <a:r>
              <a:rPr lang="en-GB" sz="2800" dirty="0">
                <a:solidFill>
                  <a:schemeClr val="accent2"/>
                </a:solidFill>
                <a:cs typeface="Calibri Light"/>
              </a:rPr>
              <a:t>Materials List </a:t>
            </a:r>
            <a:br>
              <a:rPr lang="en-GB" sz="2800" dirty="0">
                <a:cs typeface="Calibri Light"/>
              </a:rPr>
            </a:br>
            <a:r>
              <a:rPr lang="en-GB" sz="1600" dirty="0">
                <a:cs typeface="Calibri Light"/>
              </a:rPr>
              <a:t>Any combination of the materials opposite can be used depending on requirements, model pieces with significant scale or weight (</a:t>
            </a:r>
            <a:r>
              <a:rPr lang="en-GB" sz="1600" dirty="0" err="1">
                <a:cs typeface="Calibri Light"/>
              </a:rPr>
              <a:t>eg</a:t>
            </a:r>
            <a:r>
              <a:rPr lang="en-GB" sz="1600" dirty="0">
                <a:cs typeface="Calibri Light"/>
              </a:rPr>
              <a:t> chunky walls) should use a thicker material to help represent this</a:t>
            </a:r>
          </a:p>
        </p:txBody>
      </p:sp>
      <p:pic>
        <p:nvPicPr>
          <p:cNvPr id="4" name="Picture 4" descr="A picture containing building, man, standing, front&#10;&#10;Description generated with very high confidence">
            <a:extLst>
              <a:ext uri="{FF2B5EF4-FFF2-40B4-BE49-F238E27FC236}">
                <a16:creationId xmlns:a16="http://schemas.microsoft.com/office/drawing/2014/main" id="{C1034D30-4F5F-4E2B-9526-8B007A1C9C03}"/>
              </a:ext>
            </a:extLst>
          </p:cNvPr>
          <p:cNvPicPr>
            <a:picLocks noChangeAspect="1"/>
          </p:cNvPicPr>
          <p:nvPr/>
        </p:nvPicPr>
        <p:blipFill rotWithShape="1">
          <a:blip r:embed="rId2"/>
          <a:srcRect t="9760" r="3" b="9032"/>
          <a:stretch/>
        </p:blipFill>
        <p:spPr>
          <a:xfrm>
            <a:off x="673749" y="370320"/>
            <a:ext cx="3716238" cy="4051011"/>
          </a:xfrm>
          <a:prstGeom prst="rect">
            <a:avLst/>
          </a:prstGeom>
        </p:spPr>
      </p:pic>
      <p:pic>
        <p:nvPicPr>
          <p:cNvPr id="6" name="Picture 6" descr="A picture containing indoor, sitting, computer, laptop&#10;&#10;Description generated with very high confidence">
            <a:extLst>
              <a:ext uri="{FF2B5EF4-FFF2-40B4-BE49-F238E27FC236}">
                <a16:creationId xmlns:a16="http://schemas.microsoft.com/office/drawing/2014/main" id="{31740701-2165-4138-A3A5-29B76DD2DBB0}"/>
              </a:ext>
            </a:extLst>
          </p:cNvPr>
          <p:cNvPicPr>
            <a:picLocks noChangeAspect="1"/>
          </p:cNvPicPr>
          <p:nvPr/>
        </p:nvPicPr>
        <p:blipFill rotWithShape="1">
          <a:blip r:embed="rId3"/>
          <a:srcRect t="4400" r="-2" b="16155"/>
          <a:stretch/>
        </p:blipFill>
        <p:spPr>
          <a:xfrm>
            <a:off x="4719344" y="370320"/>
            <a:ext cx="6798905" cy="4051011"/>
          </a:xfrm>
          <a:prstGeom prst="rect">
            <a:avLst/>
          </a:prstGeom>
        </p:spPr>
      </p:pic>
      <p:cxnSp>
        <p:nvCxnSpPr>
          <p:cNvPr id="13" name="Straight Connector 12">
            <a:extLst>
              <a:ext uri="{FF2B5EF4-FFF2-40B4-BE49-F238E27FC236}">
                <a16:creationId xmlns:a16="http://schemas.microsoft.com/office/drawing/2014/main" id="{AF5191F1-A1C8-4AEE-8007-DF304E42B15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547363" y="4750763"/>
            <a:ext cx="0" cy="137160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53883DA-1580-4E89-A55A-1E8E6C5578F5}"/>
              </a:ext>
            </a:extLst>
          </p:cNvPr>
          <p:cNvSpPr>
            <a:spLocks noGrp="1"/>
          </p:cNvSpPr>
          <p:nvPr>
            <p:ph idx="1"/>
          </p:nvPr>
        </p:nvSpPr>
        <p:spPr>
          <a:xfrm>
            <a:off x="4793019" y="4754177"/>
            <a:ext cx="3236966" cy="1714500"/>
          </a:xfrm>
        </p:spPr>
        <p:txBody>
          <a:bodyPr vert="horz" lIns="91440" tIns="45720" rIns="91440" bIns="45720" rtlCol="0" anchor="ctr">
            <a:normAutofit/>
          </a:bodyPr>
          <a:lstStyle/>
          <a:p>
            <a:r>
              <a:rPr lang="en-GB" sz="1800" dirty="0">
                <a:cs typeface="Calibri"/>
              </a:rPr>
              <a:t>Foam Board </a:t>
            </a:r>
          </a:p>
          <a:p>
            <a:r>
              <a:rPr lang="en-GB" sz="1800" dirty="0">
                <a:cs typeface="Calibri"/>
              </a:rPr>
              <a:t>Mount Board – white on white</a:t>
            </a:r>
          </a:p>
          <a:p>
            <a:r>
              <a:rPr lang="en-GB" sz="1800" dirty="0">
                <a:cs typeface="Calibri"/>
              </a:rPr>
              <a:t>White card </a:t>
            </a:r>
            <a:r>
              <a:rPr lang="en-GB" sz="1400" dirty="0">
                <a:cs typeface="Calibri"/>
              </a:rPr>
              <a:t>(</a:t>
            </a:r>
            <a:r>
              <a:rPr lang="en-GB" sz="1400" dirty="0" err="1">
                <a:cs typeface="Calibri"/>
              </a:rPr>
              <a:t>aprox</a:t>
            </a:r>
            <a:r>
              <a:rPr lang="en-GB" sz="1400" dirty="0">
                <a:cs typeface="Calibri"/>
              </a:rPr>
              <a:t> 200gsm)</a:t>
            </a:r>
          </a:p>
          <a:p>
            <a:pPr marL="0" indent="0">
              <a:buNone/>
            </a:pPr>
            <a:endParaRPr lang="en-GB" sz="1600" dirty="0">
              <a:cs typeface="Calibri"/>
            </a:endParaRPr>
          </a:p>
        </p:txBody>
      </p:sp>
      <p:sp>
        <p:nvSpPr>
          <p:cNvPr id="8" name="Content Placeholder 2">
            <a:extLst>
              <a:ext uri="{FF2B5EF4-FFF2-40B4-BE49-F238E27FC236}">
                <a16:creationId xmlns:a16="http://schemas.microsoft.com/office/drawing/2014/main" id="{CCD89622-BE02-48CC-9665-BAA580FA8B6B}"/>
              </a:ext>
            </a:extLst>
          </p:cNvPr>
          <p:cNvSpPr txBox="1">
            <a:spLocks/>
          </p:cNvSpPr>
          <p:nvPr/>
        </p:nvSpPr>
        <p:spPr>
          <a:xfrm>
            <a:off x="8120419" y="4610244"/>
            <a:ext cx="3236966" cy="1714500"/>
          </a:xfrm>
          <a:prstGeom prst="rect">
            <a:avLst/>
          </a:prstGeom>
        </p:spPr>
        <p:txBody>
          <a:bodyPr vert="horz" lIns="91440" tIns="45720" rIns="91440" bIns="45720" rtlCol="0" anchor="ctr">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171450" indent="-171450"/>
            <a:r>
              <a:rPr lang="en-GB" sz="1800">
                <a:cs typeface="Calibri"/>
              </a:rPr>
              <a:t>Acetate</a:t>
            </a:r>
          </a:p>
          <a:p>
            <a:r>
              <a:rPr lang="en-GB" sz="1800" dirty="0">
                <a:cs typeface="Calibri"/>
              </a:rPr>
              <a:t>Wood </a:t>
            </a:r>
            <a:r>
              <a:rPr lang="en-GB" sz="1400" dirty="0">
                <a:cs typeface="Calibri"/>
              </a:rPr>
              <a:t>(</a:t>
            </a:r>
            <a:r>
              <a:rPr lang="en-GB" sz="1400" dirty="0" err="1">
                <a:cs typeface="Calibri"/>
              </a:rPr>
              <a:t>eg.</a:t>
            </a:r>
            <a:r>
              <a:rPr lang="en-GB" sz="1400" dirty="0">
                <a:cs typeface="Calibri"/>
              </a:rPr>
              <a:t> Dowels)</a:t>
            </a:r>
          </a:p>
          <a:p>
            <a:r>
              <a:rPr lang="en-GB" sz="1800">
                <a:cs typeface="Calibri"/>
              </a:rPr>
              <a:t>Scale Figures (bought or hand made)</a:t>
            </a:r>
          </a:p>
        </p:txBody>
      </p:sp>
    </p:spTree>
    <p:extLst>
      <p:ext uri="{BB962C8B-B14F-4D97-AF65-F5344CB8AC3E}">
        <p14:creationId xmlns:p14="http://schemas.microsoft.com/office/powerpoint/2010/main" val="1864487770"/>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16" name="Rectangle 18">
            <a:extLst>
              <a:ext uri="{FF2B5EF4-FFF2-40B4-BE49-F238E27FC236}">
                <a16:creationId xmlns:a16="http://schemas.microsoft.com/office/drawing/2014/main" id="{867D4867-5BA7-4462-B2F6-A23F4A622A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rgbClr val="3F3F3F"/>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D060FEE-5C55-419B-AFB0-7F8A08F8FB0F}"/>
              </a:ext>
            </a:extLst>
          </p:cNvPr>
          <p:cNvSpPr>
            <a:spLocks noGrp="1"/>
          </p:cNvSpPr>
          <p:nvPr>
            <p:ph type="title"/>
          </p:nvPr>
        </p:nvSpPr>
        <p:spPr>
          <a:xfrm>
            <a:off x="643468" y="623392"/>
            <a:ext cx="3363974" cy="1607060"/>
          </a:xfrm>
          <a:noFill/>
          <a:ln w="19050">
            <a:solidFill>
              <a:schemeClr val="tx1"/>
            </a:solidFill>
          </a:ln>
        </p:spPr>
        <p:txBody>
          <a:bodyPr vert="horz" wrap="square" lIns="91440" tIns="45720" rIns="91440" bIns="45720" rtlCol="0" anchor="ctr">
            <a:normAutofit/>
          </a:bodyPr>
          <a:lstStyle/>
          <a:p>
            <a:pPr algn="ctr"/>
            <a:r>
              <a:rPr lang="en-US" sz="2800">
                <a:solidFill>
                  <a:schemeClr val="accent2"/>
                </a:solidFill>
              </a:rPr>
              <a:t>Base Layer &amp; </a:t>
            </a:r>
            <a:br>
              <a:rPr lang="en-US" sz="2800" dirty="0">
                <a:solidFill>
                  <a:schemeClr val="accent2"/>
                </a:solidFill>
              </a:rPr>
            </a:br>
            <a:r>
              <a:rPr lang="en-US" sz="2800">
                <a:solidFill>
                  <a:schemeClr val="accent2"/>
                </a:solidFill>
              </a:rPr>
              <a:t>Add ons</a:t>
            </a:r>
            <a:endParaRPr lang="en-US" sz="2800" kern="1200">
              <a:solidFill>
                <a:schemeClr val="accent2"/>
              </a:solidFill>
              <a:latin typeface="+mj-lt"/>
              <a:ea typeface="+mj-ea"/>
              <a:cs typeface="+mj-cs"/>
            </a:endParaRPr>
          </a:p>
        </p:txBody>
      </p:sp>
      <p:sp>
        <p:nvSpPr>
          <p:cNvPr id="3" name="Content Placeholder 2">
            <a:extLst>
              <a:ext uri="{FF2B5EF4-FFF2-40B4-BE49-F238E27FC236}">
                <a16:creationId xmlns:a16="http://schemas.microsoft.com/office/drawing/2014/main" id="{12142467-1B5B-483B-A455-D2E5FBB40777}"/>
              </a:ext>
            </a:extLst>
          </p:cNvPr>
          <p:cNvSpPr>
            <a:spLocks noGrp="1"/>
          </p:cNvSpPr>
          <p:nvPr>
            <p:ph sz="half" idx="1"/>
          </p:nvPr>
        </p:nvSpPr>
        <p:spPr>
          <a:xfrm>
            <a:off x="643468" y="2638043"/>
            <a:ext cx="3363974" cy="3415623"/>
          </a:xfrm>
        </p:spPr>
        <p:txBody>
          <a:bodyPr vert="horz" lIns="91440" tIns="45720" rIns="91440" bIns="45720" rtlCol="0" anchor="t">
            <a:normAutofit/>
          </a:bodyPr>
          <a:lstStyle/>
          <a:p>
            <a:r>
              <a:rPr lang="en-US" sz="1600"/>
              <a:t>Complex  achitectural shapes can be easily disected into a series of boxes and simpler shapes attach to a base layer</a:t>
            </a:r>
            <a:endParaRPr lang="en-US" sz="1600">
              <a:cs typeface="Calibri"/>
            </a:endParaRPr>
          </a:p>
          <a:p>
            <a:r>
              <a:rPr lang="en-US" sz="1600">
                <a:cs typeface="Calibri"/>
              </a:rPr>
              <a:t>A continuous long wall with additions, will ad structural integrity to the overall model, that would be lost by completing it in smaller sections</a:t>
            </a:r>
          </a:p>
          <a:p>
            <a:r>
              <a:rPr lang="en-US" sz="1600">
                <a:cs typeface="Calibri"/>
              </a:rPr>
              <a:t>Base layer walls can also help keep your model square and accurate </a:t>
            </a:r>
            <a:endParaRPr lang="en-US" sz="1400" dirty="0">
              <a:cs typeface="Calibri"/>
            </a:endParaRPr>
          </a:p>
          <a:p>
            <a:endParaRPr lang="en-US" sz="1400" dirty="0">
              <a:cs typeface="Calibri"/>
            </a:endParaRPr>
          </a:p>
        </p:txBody>
      </p:sp>
      <p:pic>
        <p:nvPicPr>
          <p:cNvPr id="9" name="Picture 10" descr="A picture containing floor, table, indoor, sitting&#10;&#10;Description generated with very high confidence">
            <a:extLst>
              <a:ext uri="{FF2B5EF4-FFF2-40B4-BE49-F238E27FC236}">
                <a16:creationId xmlns:a16="http://schemas.microsoft.com/office/drawing/2014/main" id="{CFC6A359-84F1-47D8-90FE-6FAC912C9B2C}"/>
              </a:ext>
            </a:extLst>
          </p:cNvPr>
          <p:cNvPicPr>
            <a:picLocks noGrp="1" noChangeAspect="1"/>
          </p:cNvPicPr>
          <p:nvPr>
            <p:ph sz="half" idx="2"/>
          </p:nvPr>
        </p:nvPicPr>
        <p:blipFill>
          <a:blip r:embed="rId2"/>
          <a:stretch>
            <a:fillRect/>
          </a:stretch>
        </p:blipFill>
        <p:spPr>
          <a:xfrm>
            <a:off x="5054600" y="923661"/>
            <a:ext cx="6824133" cy="5122333"/>
          </a:xfrm>
        </p:spPr>
      </p:pic>
    </p:spTree>
    <p:extLst>
      <p:ext uri="{BB962C8B-B14F-4D97-AF65-F5344CB8AC3E}">
        <p14:creationId xmlns:p14="http://schemas.microsoft.com/office/powerpoint/2010/main" val="2970521935"/>
      </p:ext>
    </p:extLst>
  </p:cSld>
  <p:clrMapOvr>
    <a:overrideClrMapping bg1="dk1" tx1="lt1" bg2="dk2" tx2="lt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16" name="Rectangle 18">
            <a:extLst>
              <a:ext uri="{FF2B5EF4-FFF2-40B4-BE49-F238E27FC236}">
                <a16:creationId xmlns:a16="http://schemas.microsoft.com/office/drawing/2014/main" id="{867D4867-5BA7-4462-B2F6-A23F4A622A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rgbClr val="3F3F3F"/>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D060FEE-5C55-419B-AFB0-7F8A08F8FB0F}"/>
              </a:ext>
            </a:extLst>
          </p:cNvPr>
          <p:cNvSpPr>
            <a:spLocks noGrp="1"/>
          </p:cNvSpPr>
          <p:nvPr>
            <p:ph type="title"/>
          </p:nvPr>
        </p:nvSpPr>
        <p:spPr>
          <a:xfrm>
            <a:off x="643468" y="623392"/>
            <a:ext cx="3363974" cy="1607060"/>
          </a:xfrm>
          <a:noFill/>
          <a:ln w="19050">
            <a:solidFill>
              <a:schemeClr val="tx1"/>
            </a:solidFill>
          </a:ln>
        </p:spPr>
        <p:txBody>
          <a:bodyPr vert="horz" wrap="square" lIns="91440" tIns="45720" rIns="91440" bIns="45720" rtlCol="0" anchor="ctr">
            <a:normAutofit/>
          </a:bodyPr>
          <a:lstStyle/>
          <a:p>
            <a:pPr algn="ctr"/>
            <a:r>
              <a:rPr lang="en-US" sz="2800" kern="1200">
                <a:solidFill>
                  <a:schemeClr val="accent2"/>
                </a:solidFill>
                <a:latin typeface="+mj-lt"/>
                <a:ea typeface="+mj-ea"/>
                <a:cs typeface="+mj-cs"/>
              </a:rPr>
              <a:t>Curves</a:t>
            </a:r>
          </a:p>
        </p:txBody>
      </p:sp>
      <p:sp>
        <p:nvSpPr>
          <p:cNvPr id="3" name="Content Placeholder 2">
            <a:extLst>
              <a:ext uri="{FF2B5EF4-FFF2-40B4-BE49-F238E27FC236}">
                <a16:creationId xmlns:a16="http://schemas.microsoft.com/office/drawing/2014/main" id="{12142467-1B5B-483B-A455-D2E5FBB40777}"/>
              </a:ext>
            </a:extLst>
          </p:cNvPr>
          <p:cNvSpPr>
            <a:spLocks noGrp="1"/>
          </p:cNvSpPr>
          <p:nvPr>
            <p:ph sz="half" idx="1"/>
          </p:nvPr>
        </p:nvSpPr>
        <p:spPr>
          <a:xfrm>
            <a:off x="643468" y="2638043"/>
            <a:ext cx="3363974" cy="3415623"/>
          </a:xfrm>
        </p:spPr>
        <p:txBody>
          <a:bodyPr vert="horz" lIns="91440" tIns="45720" rIns="91440" bIns="45720" rtlCol="0" anchor="t">
            <a:normAutofit lnSpcReduction="10000"/>
          </a:bodyPr>
          <a:lstStyle/>
          <a:p>
            <a:r>
              <a:rPr lang="en-US" sz="1600"/>
              <a:t>Create a curved former that will sit behind the curved wall.</a:t>
            </a:r>
            <a:endParaRPr lang="en-US" sz="1600">
              <a:cs typeface="Calibri"/>
            </a:endParaRPr>
          </a:p>
          <a:p>
            <a:r>
              <a:rPr lang="en-US" sz="1600"/>
              <a:t>Measure score lines at regular intervals along the length of card that will create the curved wall</a:t>
            </a:r>
            <a:endParaRPr lang="en-US" sz="1600">
              <a:cs typeface="Calibri"/>
            </a:endParaRPr>
          </a:p>
          <a:p>
            <a:r>
              <a:rPr lang="en-US" sz="1600"/>
              <a:t>Using a ruler and scalpel, cut half way through the card along the score lines</a:t>
            </a:r>
            <a:endParaRPr lang="en-US" sz="1600">
              <a:cs typeface="Calibri"/>
            </a:endParaRPr>
          </a:p>
          <a:p>
            <a:r>
              <a:rPr lang="en-US" sz="1600"/>
              <a:t>Ease the card into a curve and attach to former </a:t>
            </a:r>
            <a:endParaRPr lang="en-US" sz="1600">
              <a:cs typeface="Calibri"/>
            </a:endParaRPr>
          </a:p>
          <a:p>
            <a:endParaRPr lang="en-US" sz="1400"/>
          </a:p>
          <a:p>
            <a:pPr marL="0" indent="0">
              <a:buNone/>
            </a:pPr>
            <a:r>
              <a:rPr lang="en-US" sz="1400"/>
              <a:t>Note: use wider score lines soft curve, closer score lines for tighter curves</a:t>
            </a:r>
            <a:endParaRPr lang="en-US" sz="1400">
              <a:cs typeface="Calibri" panose="020F0502020204030204"/>
            </a:endParaRPr>
          </a:p>
        </p:txBody>
      </p:sp>
      <p:pic>
        <p:nvPicPr>
          <p:cNvPr id="5" name="Picture 5" descr="A picture containing indoor, table, sitting, small&#10;&#10;Description generated with very high confidence">
            <a:extLst>
              <a:ext uri="{FF2B5EF4-FFF2-40B4-BE49-F238E27FC236}">
                <a16:creationId xmlns:a16="http://schemas.microsoft.com/office/drawing/2014/main" id="{6992AFED-243C-4FD5-8EEF-284534C052B3}"/>
              </a:ext>
            </a:extLst>
          </p:cNvPr>
          <p:cNvPicPr>
            <a:picLocks noGrp="1" noChangeAspect="1"/>
          </p:cNvPicPr>
          <p:nvPr>
            <p:ph sz="half" idx="2"/>
          </p:nvPr>
        </p:nvPicPr>
        <p:blipFill rotWithShape="1">
          <a:blip r:embed="rId2"/>
          <a:srcRect r="-1" b="10103"/>
          <a:stretch/>
        </p:blipFill>
        <p:spPr>
          <a:xfrm>
            <a:off x="5297763" y="1241368"/>
            <a:ext cx="6250769" cy="4214397"/>
          </a:xfrm>
          <a:prstGeom prst="rect">
            <a:avLst/>
          </a:prstGeom>
        </p:spPr>
      </p:pic>
    </p:spTree>
    <p:extLst>
      <p:ext uri="{BB962C8B-B14F-4D97-AF65-F5344CB8AC3E}">
        <p14:creationId xmlns:p14="http://schemas.microsoft.com/office/powerpoint/2010/main" val="437572218"/>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
        <p:nvSpPr>
          <p:cNvPr id="16" name="Rectangle 18">
            <a:extLst>
              <a:ext uri="{FF2B5EF4-FFF2-40B4-BE49-F238E27FC236}">
                <a16:creationId xmlns:a16="http://schemas.microsoft.com/office/drawing/2014/main" id="{867D4867-5BA7-4462-B2F6-A23F4A622A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54296" cy="6858000"/>
          </a:xfrm>
          <a:prstGeom prst="rect">
            <a:avLst/>
          </a:prstGeom>
          <a:solidFill>
            <a:srgbClr val="3F3F3F"/>
          </a:solidFill>
          <a:ln>
            <a:noFill/>
          </a:ln>
        </p:spPr>
        <p:style>
          <a:lnRef idx="0">
            <a:scrgbClr r="0" g="0" b="0"/>
          </a:lnRef>
          <a:fillRef idx="0">
            <a:scrgbClr r="0" g="0" b="0"/>
          </a:fillRef>
          <a:effectRef idx="0">
            <a:scrgbClr r="0" g="0" b="0"/>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D060FEE-5C55-419B-AFB0-7F8A08F8FB0F}"/>
              </a:ext>
            </a:extLst>
          </p:cNvPr>
          <p:cNvSpPr>
            <a:spLocks noGrp="1"/>
          </p:cNvSpPr>
          <p:nvPr>
            <p:ph type="title"/>
          </p:nvPr>
        </p:nvSpPr>
        <p:spPr>
          <a:xfrm>
            <a:off x="643468" y="623392"/>
            <a:ext cx="3363974" cy="1607060"/>
          </a:xfrm>
          <a:noFill/>
          <a:ln w="19050">
            <a:solidFill>
              <a:schemeClr val="tx1"/>
            </a:solidFill>
          </a:ln>
        </p:spPr>
        <p:txBody>
          <a:bodyPr vert="horz" wrap="square" lIns="91440" tIns="45720" rIns="91440" bIns="45720" rtlCol="0" anchor="ctr">
            <a:normAutofit/>
          </a:bodyPr>
          <a:lstStyle/>
          <a:p>
            <a:pPr algn="ctr"/>
            <a:r>
              <a:rPr lang="en-US" sz="2800" dirty="0">
                <a:solidFill>
                  <a:schemeClr val="accent2"/>
                </a:solidFill>
                <a:cs typeface="Calibri Light"/>
              </a:rPr>
              <a:t>Scale Figures</a:t>
            </a:r>
            <a:endParaRPr lang="en-US" sz="2800" kern="1200" dirty="0">
              <a:solidFill>
                <a:schemeClr val="accent2"/>
              </a:solidFill>
              <a:latin typeface="+mj-lt"/>
              <a:cs typeface="Calibri Light"/>
            </a:endParaRPr>
          </a:p>
        </p:txBody>
      </p:sp>
      <p:sp>
        <p:nvSpPr>
          <p:cNvPr id="3" name="Content Placeholder 2">
            <a:extLst>
              <a:ext uri="{FF2B5EF4-FFF2-40B4-BE49-F238E27FC236}">
                <a16:creationId xmlns:a16="http://schemas.microsoft.com/office/drawing/2014/main" id="{12142467-1B5B-483B-A455-D2E5FBB40777}"/>
              </a:ext>
            </a:extLst>
          </p:cNvPr>
          <p:cNvSpPr>
            <a:spLocks noGrp="1"/>
          </p:cNvSpPr>
          <p:nvPr>
            <p:ph sz="half" idx="1"/>
          </p:nvPr>
        </p:nvSpPr>
        <p:spPr>
          <a:xfrm>
            <a:off x="643468" y="2436338"/>
            <a:ext cx="3499440" cy="4225185"/>
          </a:xfrm>
        </p:spPr>
        <p:txBody>
          <a:bodyPr vert="horz" lIns="91440" tIns="45720" rIns="91440" bIns="45720" rtlCol="0" anchor="t">
            <a:normAutofit fontScale="77500" lnSpcReduction="20000"/>
          </a:bodyPr>
          <a:lstStyle/>
          <a:p>
            <a:pPr marL="0" indent="0">
              <a:buNone/>
            </a:pPr>
            <a:endParaRPr lang="en-US" sz="2000" dirty="0">
              <a:cs typeface="Calibri"/>
            </a:endParaRPr>
          </a:p>
          <a:p>
            <a:pPr marL="0" indent="0">
              <a:buNone/>
            </a:pPr>
            <a:r>
              <a:rPr lang="en-US" sz="2000" dirty="0">
                <a:cs typeface="Calibri"/>
              </a:rPr>
              <a:t>Scale figures are useful as an achoring point in your design as it can </a:t>
            </a:r>
            <a:r>
              <a:rPr lang="en-US" sz="2000">
                <a:cs typeface="Calibri"/>
              </a:rPr>
              <a:t>help everyone who views it understand the scale in relation to a person </a:t>
            </a:r>
          </a:p>
          <a:p>
            <a:pPr marL="0" indent="0">
              <a:buNone/>
            </a:pPr>
            <a:r>
              <a:rPr lang="en-US" sz="2000">
                <a:cs typeface="Calibri"/>
              </a:rPr>
              <a:t>This is also useful </a:t>
            </a:r>
            <a:r>
              <a:rPr lang="en-US" sz="2000" dirty="0">
                <a:cs typeface="Calibri"/>
              </a:rPr>
              <a:t>at sketch model stage as you can create things 'by eye' in relation to your figures</a:t>
            </a:r>
            <a:endParaRPr lang="en-US"/>
          </a:p>
          <a:p>
            <a:pPr marL="0" indent="0">
              <a:buNone/>
            </a:pPr>
            <a:r>
              <a:rPr lang="en-US" sz="2000">
                <a:cs typeface="Calibri"/>
              </a:rPr>
              <a:t>You can purchase plastic scale </a:t>
            </a:r>
            <a:r>
              <a:rPr lang="en-US" sz="2000" dirty="0">
                <a:cs typeface="Calibri"/>
              </a:rPr>
              <a:t>figures at most model shops and online these are a 3D shape and can be seated or </a:t>
            </a:r>
            <a:r>
              <a:rPr lang="en-US" sz="2000">
                <a:cs typeface="Calibri"/>
              </a:rPr>
              <a:t>standing</a:t>
            </a:r>
            <a:endParaRPr lang="en-US"/>
          </a:p>
          <a:p>
            <a:pPr marL="0" indent="0">
              <a:buNone/>
            </a:pPr>
            <a:r>
              <a:rPr lang="en-US" sz="2000" dirty="0">
                <a:cs typeface="Calibri"/>
              </a:rPr>
              <a:t>You can also create your own flat figures. These can be simple figure drawings that have been attached to mount board, you can also find images online and scale them to the correct </a:t>
            </a:r>
            <a:r>
              <a:rPr lang="en-US" sz="2000">
                <a:cs typeface="Calibri"/>
              </a:rPr>
              <a:t>size, then print them and mount them</a:t>
            </a:r>
          </a:p>
        </p:txBody>
      </p:sp>
      <p:pic>
        <p:nvPicPr>
          <p:cNvPr id="9" name="Picture 9" descr="A picture containing building, floor, sitting, door&#10;&#10;Description generated with very high confidence">
            <a:extLst>
              <a:ext uri="{FF2B5EF4-FFF2-40B4-BE49-F238E27FC236}">
                <a16:creationId xmlns:a16="http://schemas.microsoft.com/office/drawing/2014/main" id="{83F7708E-C5FF-4BC2-8509-6CB6431DE99D}"/>
              </a:ext>
            </a:extLst>
          </p:cNvPr>
          <p:cNvPicPr>
            <a:picLocks noGrp="1" noChangeAspect="1"/>
          </p:cNvPicPr>
          <p:nvPr>
            <p:ph sz="half" idx="2"/>
          </p:nvPr>
        </p:nvPicPr>
        <p:blipFill>
          <a:blip r:embed="rId2"/>
          <a:stretch>
            <a:fillRect/>
          </a:stretch>
        </p:blipFill>
        <p:spPr>
          <a:xfrm>
            <a:off x="5903260" y="3653352"/>
            <a:ext cx="5181600" cy="2914650"/>
          </a:xfrm>
        </p:spPr>
      </p:pic>
      <p:pic>
        <p:nvPicPr>
          <p:cNvPr id="11" name="Picture 11" descr="A picture containing indoor, table, chair, sitting&#10;&#10;Description generated with very high confidence">
            <a:extLst>
              <a:ext uri="{FF2B5EF4-FFF2-40B4-BE49-F238E27FC236}">
                <a16:creationId xmlns:a16="http://schemas.microsoft.com/office/drawing/2014/main" id="{EC5B4700-7BA1-4C74-BA13-2D670131CD73}"/>
              </a:ext>
            </a:extLst>
          </p:cNvPr>
          <p:cNvPicPr>
            <a:picLocks noChangeAspect="1"/>
          </p:cNvPicPr>
          <p:nvPr/>
        </p:nvPicPr>
        <p:blipFill rotWithShape="1">
          <a:blip r:embed="rId3"/>
          <a:srcRect t="6877" r="858" b="14613"/>
          <a:stretch/>
        </p:blipFill>
        <p:spPr>
          <a:xfrm>
            <a:off x="5903259" y="484095"/>
            <a:ext cx="5183926" cy="3074751"/>
          </a:xfrm>
          <a:prstGeom prst="rect">
            <a:avLst/>
          </a:prstGeom>
        </p:spPr>
      </p:pic>
    </p:spTree>
    <p:extLst>
      <p:ext uri="{BB962C8B-B14F-4D97-AF65-F5344CB8AC3E}">
        <p14:creationId xmlns:p14="http://schemas.microsoft.com/office/powerpoint/2010/main" val="2612909783"/>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060FEE-5C55-419B-AFB0-7F8A08F8FB0F}"/>
              </a:ext>
            </a:extLst>
          </p:cNvPr>
          <p:cNvSpPr>
            <a:spLocks noGrp="1"/>
          </p:cNvSpPr>
          <p:nvPr>
            <p:ph type="title"/>
          </p:nvPr>
        </p:nvSpPr>
        <p:spPr>
          <a:xfrm>
            <a:off x="804672" y="723578"/>
            <a:ext cx="3387106" cy="1645501"/>
          </a:xfrm>
        </p:spPr>
        <p:txBody>
          <a:bodyPr vert="horz" lIns="91440" tIns="45720" rIns="91440" bIns="45720" rtlCol="0" anchor="ctr">
            <a:normAutofit/>
          </a:bodyPr>
          <a:lstStyle/>
          <a:p>
            <a:r>
              <a:rPr lang="en-US" dirty="0">
                <a:solidFill>
                  <a:schemeClr val="accent2"/>
                </a:solidFill>
              </a:rPr>
              <a:t>David Neat</a:t>
            </a:r>
          </a:p>
        </p:txBody>
      </p:sp>
      <p:sp>
        <p:nvSpPr>
          <p:cNvPr id="3" name="Content Placeholder 2">
            <a:extLst>
              <a:ext uri="{FF2B5EF4-FFF2-40B4-BE49-F238E27FC236}">
                <a16:creationId xmlns:a16="http://schemas.microsoft.com/office/drawing/2014/main" id="{12142467-1B5B-483B-A455-D2E5FBB40777}"/>
              </a:ext>
            </a:extLst>
          </p:cNvPr>
          <p:cNvSpPr>
            <a:spLocks noGrp="1"/>
          </p:cNvSpPr>
          <p:nvPr>
            <p:ph sz="half" idx="1"/>
          </p:nvPr>
        </p:nvSpPr>
        <p:spPr>
          <a:xfrm>
            <a:off x="804672" y="2548467"/>
            <a:ext cx="3387105" cy="3628495"/>
          </a:xfrm>
        </p:spPr>
        <p:txBody>
          <a:bodyPr vert="horz" lIns="91440" tIns="45720" rIns="91440" bIns="45720" rtlCol="0" anchor="t">
            <a:normAutofit/>
          </a:bodyPr>
          <a:lstStyle/>
          <a:p>
            <a:pPr marL="0" indent="0">
              <a:buNone/>
            </a:pPr>
            <a:r>
              <a:rPr lang="en-US" sz="1800" dirty="0"/>
              <a:t>David Neat is a professional model maker. He runs a website/blog that is full of guidance on model making which can be of help as you develop your model making skills</a:t>
            </a:r>
            <a:endParaRPr lang="en-US" dirty="0"/>
          </a:p>
          <a:p>
            <a:pPr marL="0"/>
            <a:endParaRPr lang="en-US" sz="1800"/>
          </a:p>
          <a:p>
            <a:pPr marL="0" indent="0">
              <a:buNone/>
            </a:pPr>
            <a:r>
              <a:rPr lang="en-US" sz="1800" dirty="0">
                <a:hlinkClick r:id="rId2"/>
              </a:rPr>
              <a:t>https://davidneat.wordpress.com/</a:t>
            </a:r>
            <a:endParaRPr lang="en-US" sz="1800" dirty="0">
              <a:cs typeface="Calibri" panose="020F0502020204030204"/>
            </a:endParaRPr>
          </a:p>
          <a:p>
            <a:endParaRPr lang="en-US" sz="1800"/>
          </a:p>
        </p:txBody>
      </p:sp>
      <p:sp>
        <p:nvSpPr>
          <p:cNvPr id="18" name="Rectangle 20">
            <a:extLst>
              <a:ext uri="{FF2B5EF4-FFF2-40B4-BE49-F238E27FC236}">
                <a16:creationId xmlns:a16="http://schemas.microsoft.com/office/drawing/2014/main" id="{EBB6D9F6-3E47-45AD-8461-718A3C87E3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38409" y="0"/>
            <a:ext cx="7653591" cy="6858000"/>
          </a:xfrm>
          <a:prstGeom prst="rect">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9" name="Rectangle 22">
            <a:extLst>
              <a:ext uri="{FF2B5EF4-FFF2-40B4-BE49-F238E27FC236}">
                <a16:creationId xmlns:a16="http://schemas.microsoft.com/office/drawing/2014/main" id="{A3B16A00-A549-4B07-B8C2-4B3A966D9E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60141" y="321732"/>
            <a:ext cx="4111054" cy="3674848"/>
          </a:xfrm>
          <a:prstGeom prst="rect">
            <a:avLst/>
          </a:prstGeom>
          <a:solidFill>
            <a:srgbClr val="FFFFFF"/>
          </a:solidFill>
          <a:ln w="15875" cap="sq">
            <a:no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7" name="Picture 7" descr="A picture containing indoor, table, wooden, building&#10;&#10;Description generated with very high confidence">
            <a:extLst>
              <a:ext uri="{FF2B5EF4-FFF2-40B4-BE49-F238E27FC236}">
                <a16:creationId xmlns:a16="http://schemas.microsoft.com/office/drawing/2014/main" id="{C655E755-4405-4ECA-B476-A59EBD71B11B}"/>
              </a:ext>
            </a:extLst>
          </p:cNvPr>
          <p:cNvPicPr>
            <a:picLocks noChangeAspect="1"/>
          </p:cNvPicPr>
          <p:nvPr/>
        </p:nvPicPr>
        <p:blipFill>
          <a:blip r:embed="rId3"/>
          <a:stretch>
            <a:fillRect/>
          </a:stretch>
        </p:blipFill>
        <p:spPr>
          <a:xfrm>
            <a:off x="5009463" y="738962"/>
            <a:ext cx="3775899" cy="2831924"/>
          </a:xfrm>
          <a:prstGeom prst="rect">
            <a:avLst/>
          </a:prstGeom>
        </p:spPr>
      </p:pic>
      <p:sp>
        <p:nvSpPr>
          <p:cNvPr id="25" name="Rectangle 24">
            <a:extLst>
              <a:ext uri="{FF2B5EF4-FFF2-40B4-BE49-F238E27FC236}">
                <a16:creationId xmlns:a16="http://schemas.microsoft.com/office/drawing/2014/main" id="{33B86BAE-87B4-4192-ABB2-627FFC965A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18156" y="321732"/>
            <a:ext cx="2766017" cy="3026832"/>
          </a:xfrm>
          <a:prstGeom prst="rect">
            <a:avLst/>
          </a:prstGeom>
          <a:solidFill>
            <a:srgbClr val="FFFFFF"/>
          </a:solidFill>
          <a:ln w="15875" cap="sq">
            <a:no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11" name="Picture 11" descr="A picture containing indoor, table, desk, sitting&#10;&#10;Description generated with very high confidence">
            <a:extLst>
              <a:ext uri="{FF2B5EF4-FFF2-40B4-BE49-F238E27FC236}">
                <a16:creationId xmlns:a16="http://schemas.microsoft.com/office/drawing/2014/main" id="{56092C19-7CFD-4987-A872-7D8A35DFAA41}"/>
              </a:ext>
            </a:extLst>
          </p:cNvPr>
          <p:cNvPicPr>
            <a:picLocks noChangeAspect="1"/>
          </p:cNvPicPr>
          <p:nvPr/>
        </p:nvPicPr>
        <p:blipFill>
          <a:blip r:embed="rId4"/>
          <a:stretch>
            <a:fillRect/>
          </a:stretch>
        </p:blipFill>
        <p:spPr>
          <a:xfrm>
            <a:off x="9279639" y="613781"/>
            <a:ext cx="2438503" cy="2438503"/>
          </a:xfrm>
          <a:prstGeom prst="rect">
            <a:avLst/>
          </a:prstGeom>
        </p:spPr>
      </p:pic>
      <p:sp>
        <p:nvSpPr>
          <p:cNvPr id="27" name="Rectangle 26">
            <a:extLst>
              <a:ext uri="{FF2B5EF4-FFF2-40B4-BE49-F238E27FC236}">
                <a16:creationId xmlns:a16="http://schemas.microsoft.com/office/drawing/2014/main" id="{22BB4F03-4463-45CC-89A7-8E03412EDD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60141" y="4155753"/>
            <a:ext cx="4111054" cy="2380509"/>
          </a:xfrm>
          <a:prstGeom prst="rect">
            <a:avLst/>
          </a:prstGeom>
          <a:solidFill>
            <a:srgbClr val="FFFFFF"/>
          </a:solidFill>
          <a:ln w="15875" cap="sq">
            <a:no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4" name="Picture 5" descr="A picture containing table, indoor, cutting, wooden&#10;&#10;Description generated with very high confidence">
            <a:extLst>
              <a:ext uri="{FF2B5EF4-FFF2-40B4-BE49-F238E27FC236}">
                <a16:creationId xmlns:a16="http://schemas.microsoft.com/office/drawing/2014/main" id="{459F1CF3-4A2A-4490-A945-48DA961375D4}"/>
              </a:ext>
            </a:extLst>
          </p:cNvPr>
          <p:cNvPicPr>
            <a:picLocks noGrp="1" noChangeAspect="1"/>
          </p:cNvPicPr>
          <p:nvPr>
            <p:ph sz="half" idx="2"/>
          </p:nvPr>
        </p:nvPicPr>
        <p:blipFill>
          <a:blip r:embed="rId5"/>
          <a:stretch>
            <a:fillRect/>
          </a:stretch>
        </p:blipFill>
        <p:spPr>
          <a:xfrm>
            <a:off x="5520376" y="4318312"/>
            <a:ext cx="2754072" cy="2065554"/>
          </a:xfrm>
          <a:prstGeom prst="rect">
            <a:avLst/>
          </a:prstGeom>
        </p:spPr>
      </p:pic>
      <p:sp>
        <p:nvSpPr>
          <p:cNvPr id="29" name="Rectangle 28">
            <a:extLst>
              <a:ext uri="{FF2B5EF4-FFF2-40B4-BE49-F238E27FC236}">
                <a16:creationId xmlns:a16="http://schemas.microsoft.com/office/drawing/2014/main" id="{80E1AEAE-1F52-4C29-925C-27738417E9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18156" y="3509431"/>
            <a:ext cx="2766017" cy="3026832"/>
          </a:xfrm>
          <a:prstGeom prst="rect">
            <a:avLst/>
          </a:prstGeom>
          <a:solidFill>
            <a:srgbClr val="FFFFFF"/>
          </a:solidFill>
          <a:ln w="15875" cap="sq">
            <a:no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9" name="Picture 9" descr="A picture containing indoor, sitting, table, mirror&#10;&#10;Description generated with very high confidence">
            <a:extLst>
              <a:ext uri="{FF2B5EF4-FFF2-40B4-BE49-F238E27FC236}">
                <a16:creationId xmlns:a16="http://schemas.microsoft.com/office/drawing/2014/main" id="{9FFA48F0-1900-4D6E-8FA5-36439EBE232C}"/>
              </a:ext>
            </a:extLst>
          </p:cNvPr>
          <p:cNvPicPr>
            <a:picLocks noChangeAspect="1"/>
          </p:cNvPicPr>
          <p:nvPr/>
        </p:nvPicPr>
        <p:blipFill>
          <a:blip r:embed="rId6"/>
          <a:stretch>
            <a:fillRect/>
          </a:stretch>
        </p:blipFill>
        <p:spPr>
          <a:xfrm>
            <a:off x="9279639" y="3807829"/>
            <a:ext cx="2438503" cy="2438503"/>
          </a:xfrm>
          <a:prstGeom prst="rect">
            <a:avLst/>
          </a:prstGeom>
        </p:spPr>
      </p:pic>
    </p:spTree>
    <p:extLst>
      <p:ext uri="{BB962C8B-B14F-4D97-AF65-F5344CB8AC3E}">
        <p14:creationId xmlns:p14="http://schemas.microsoft.com/office/powerpoint/2010/main" val="2410793325"/>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10</Slides>
  <Notes>0</Notes>
  <HiddenSlides>0</HiddenSlides>
  <MMClips>0</MMClip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office theme</vt:lpstr>
      <vt:lpstr>Modelling a set</vt:lpstr>
      <vt:lpstr>Sketch Models  an informal way of working in 3D</vt:lpstr>
      <vt:lpstr>HOW BIG?   Average standard measurements</vt:lpstr>
      <vt:lpstr>Technical Drawing</vt:lpstr>
      <vt:lpstr>White Card Model</vt:lpstr>
      <vt:lpstr>Materials List  Any combination of the materials opposite can be used depending on requirements, model pieces with significant scale or weight (eg chunky walls) should use a thicker material to help represent this</vt:lpstr>
      <vt:lpstr>Base Layer &amp;  Add ons</vt:lpstr>
      <vt:lpstr>Curves</vt:lpstr>
      <vt:lpstr>Scale Figures</vt:lpstr>
      <vt:lpstr>David Neat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Model Making</dc:title>
  <dc:creator/>
  <cp:lastModifiedBy/>
  <cp:revision>908</cp:revision>
  <dcterms:created xsi:type="dcterms:W3CDTF">2020-03-16T10:59:11Z</dcterms:created>
  <dcterms:modified xsi:type="dcterms:W3CDTF">2020-03-17T16:42:57Z</dcterms:modified>
</cp:coreProperties>
</file>