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65"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01" autoAdjust="0"/>
    <p:restoredTop sz="78281" autoAdjust="0"/>
  </p:normalViewPr>
  <p:slideViewPr>
    <p:cSldViewPr snapToGrid="0">
      <p:cViewPr varScale="1">
        <p:scale>
          <a:sx n="51" d="100"/>
          <a:sy n="51" d="100"/>
        </p:scale>
        <p:origin x="224" y="9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DA9B09-AE8B-44AE-8C83-377CE938309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8FC00CB1-B811-491A-B4E1-C4DC3044F670}">
      <dgm:prSet/>
      <dgm:spPr/>
      <dgm:t>
        <a:bodyPr/>
        <a:lstStyle/>
        <a:p>
          <a:r>
            <a:rPr lang="en-GB"/>
            <a:t>Name: Ms Sarah Khan</a:t>
          </a:r>
          <a:endParaRPr lang="en-US"/>
        </a:p>
      </dgm:t>
    </dgm:pt>
    <dgm:pt modelId="{18CB3ED1-5FFD-44D9-AA61-79C34CF65C55}" type="parTrans" cxnId="{914FEC1D-22CF-441F-A16F-2B84478707E3}">
      <dgm:prSet/>
      <dgm:spPr/>
      <dgm:t>
        <a:bodyPr/>
        <a:lstStyle/>
        <a:p>
          <a:endParaRPr lang="en-US"/>
        </a:p>
      </dgm:t>
    </dgm:pt>
    <dgm:pt modelId="{C72D5BA0-60BA-4728-9ECC-8BEE3E43324A}" type="sibTrans" cxnId="{914FEC1D-22CF-441F-A16F-2B84478707E3}">
      <dgm:prSet/>
      <dgm:spPr/>
      <dgm:t>
        <a:bodyPr/>
        <a:lstStyle/>
        <a:p>
          <a:endParaRPr lang="en-US"/>
        </a:p>
      </dgm:t>
    </dgm:pt>
    <dgm:pt modelId="{764ABEE2-87AB-4381-90A6-33BBBDFA926C}">
      <dgm:prSet/>
      <dgm:spPr/>
      <dgm:t>
        <a:bodyPr/>
        <a:lstStyle/>
        <a:p>
          <a:r>
            <a:rPr lang="en-GB"/>
            <a:t>Age: 25</a:t>
          </a:r>
          <a:endParaRPr lang="en-US"/>
        </a:p>
      </dgm:t>
    </dgm:pt>
    <dgm:pt modelId="{7740AE54-7EFF-43BB-8C60-C839E521183F}" type="parTrans" cxnId="{EDB15CDD-EA50-4832-8D4D-812E844538B1}">
      <dgm:prSet/>
      <dgm:spPr/>
      <dgm:t>
        <a:bodyPr/>
        <a:lstStyle/>
        <a:p>
          <a:endParaRPr lang="en-US"/>
        </a:p>
      </dgm:t>
    </dgm:pt>
    <dgm:pt modelId="{B026F281-63A3-47AB-A2FB-F49E3E7F04B0}" type="sibTrans" cxnId="{EDB15CDD-EA50-4832-8D4D-812E844538B1}">
      <dgm:prSet/>
      <dgm:spPr/>
      <dgm:t>
        <a:bodyPr/>
        <a:lstStyle/>
        <a:p>
          <a:endParaRPr lang="en-US"/>
        </a:p>
      </dgm:t>
    </dgm:pt>
    <dgm:pt modelId="{ED9F194F-B979-40CD-BFCA-ED0063B953F6}">
      <dgm:prSet/>
      <dgm:spPr/>
      <dgm:t>
        <a:bodyPr/>
        <a:lstStyle/>
        <a:p>
          <a:r>
            <a:rPr lang="en-GB"/>
            <a:t>Occupation: Office worker</a:t>
          </a:r>
          <a:endParaRPr lang="en-US"/>
        </a:p>
      </dgm:t>
    </dgm:pt>
    <dgm:pt modelId="{37057D04-2100-4EC6-B384-FA497513D9E4}" type="parTrans" cxnId="{6AFF93E0-AFD7-4965-9BC8-8C46CC228A72}">
      <dgm:prSet/>
      <dgm:spPr/>
      <dgm:t>
        <a:bodyPr/>
        <a:lstStyle/>
        <a:p>
          <a:endParaRPr lang="en-US"/>
        </a:p>
      </dgm:t>
    </dgm:pt>
    <dgm:pt modelId="{394BEDB7-CF36-4380-9C04-906CFD188450}" type="sibTrans" cxnId="{6AFF93E0-AFD7-4965-9BC8-8C46CC228A72}">
      <dgm:prSet/>
      <dgm:spPr/>
      <dgm:t>
        <a:bodyPr/>
        <a:lstStyle/>
        <a:p>
          <a:endParaRPr lang="en-US"/>
        </a:p>
      </dgm:t>
    </dgm:pt>
    <dgm:pt modelId="{56B10D6B-F3BF-452A-860A-C055673D73FB}">
      <dgm:prSet/>
      <dgm:spPr/>
      <dgm:t>
        <a:bodyPr/>
        <a:lstStyle/>
        <a:p>
          <a:r>
            <a:rPr lang="en-GB"/>
            <a:t>Lifestyle: Low physical activity.</a:t>
          </a:r>
          <a:endParaRPr lang="en-US"/>
        </a:p>
      </dgm:t>
    </dgm:pt>
    <dgm:pt modelId="{63811DD8-EEFB-4BE4-8CE9-1C0B452574C2}" type="parTrans" cxnId="{0D136FFD-8BF6-4357-A6A8-BDCDB2C0476B}">
      <dgm:prSet/>
      <dgm:spPr/>
      <dgm:t>
        <a:bodyPr/>
        <a:lstStyle/>
        <a:p>
          <a:endParaRPr lang="en-US"/>
        </a:p>
      </dgm:t>
    </dgm:pt>
    <dgm:pt modelId="{211C3E67-E3EA-4ACC-ACFF-AAE5CBAD0980}" type="sibTrans" cxnId="{0D136FFD-8BF6-4357-A6A8-BDCDB2C0476B}">
      <dgm:prSet/>
      <dgm:spPr/>
      <dgm:t>
        <a:bodyPr/>
        <a:lstStyle/>
        <a:p>
          <a:endParaRPr lang="en-US"/>
        </a:p>
      </dgm:t>
    </dgm:pt>
    <dgm:pt modelId="{1D8737B5-BAE2-4F65-85CB-9E325729C50A}">
      <dgm:prSet/>
      <dgm:spPr/>
      <dgm:t>
        <a:bodyPr/>
        <a:lstStyle/>
        <a:p>
          <a:r>
            <a:rPr lang="en-GB"/>
            <a:t>Triggers: Cold air, stress, dust.</a:t>
          </a:r>
          <a:endParaRPr lang="en-US"/>
        </a:p>
      </dgm:t>
    </dgm:pt>
    <dgm:pt modelId="{0EF16B04-162C-46CA-99DF-DF284D0BA8DD}" type="parTrans" cxnId="{E5E6EED6-749F-4A43-897B-99833FB815C4}">
      <dgm:prSet/>
      <dgm:spPr/>
      <dgm:t>
        <a:bodyPr/>
        <a:lstStyle/>
        <a:p>
          <a:endParaRPr lang="en-US"/>
        </a:p>
      </dgm:t>
    </dgm:pt>
    <dgm:pt modelId="{6F0A80C2-9F0B-44D5-8CB2-CDE4743270E0}" type="sibTrans" cxnId="{E5E6EED6-749F-4A43-897B-99833FB815C4}">
      <dgm:prSet/>
      <dgm:spPr/>
      <dgm:t>
        <a:bodyPr/>
        <a:lstStyle/>
        <a:p>
          <a:endParaRPr lang="en-US"/>
        </a:p>
      </dgm:t>
    </dgm:pt>
    <dgm:pt modelId="{C1133E54-0167-4B79-958D-476B34F7F4C0}">
      <dgm:prSet/>
      <dgm:spPr/>
      <dgm:t>
        <a:bodyPr/>
        <a:lstStyle/>
        <a:p>
          <a:r>
            <a:rPr lang="en-GB"/>
            <a:t>Medical history: Asthma in childhood (Hussain and Liu, 2024).</a:t>
          </a:r>
          <a:endParaRPr lang="en-US"/>
        </a:p>
      </dgm:t>
    </dgm:pt>
    <dgm:pt modelId="{FF80DB80-07E3-474C-B2BB-BEFBB1D13CB9}" type="parTrans" cxnId="{FDE7FE47-A5D0-4A2D-9422-4B53484A06C6}">
      <dgm:prSet/>
      <dgm:spPr/>
      <dgm:t>
        <a:bodyPr/>
        <a:lstStyle/>
        <a:p>
          <a:endParaRPr lang="en-US"/>
        </a:p>
      </dgm:t>
    </dgm:pt>
    <dgm:pt modelId="{5794A40E-7B2D-4DA6-A7B4-CEF1466C6CA4}" type="sibTrans" cxnId="{FDE7FE47-A5D0-4A2D-9422-4B53484A06C6}">
      <dgm:prSet/>
      <dgm:spPr/>
      <dgm:t>
        <a:bodyPr/>
        <a:lstStyle/>
        <a:p>
          <a:endParaRPr lang="en-US"/>
        </a:p>
      </dgm:t>
    </dgm:pt>
    <dgm:pt modelId="{4C5A9632-16AA-46EB-90AA-99612A3D55BC}" type="pres">
      <dgm:prSet presAssocID="{EADA9B09-AE8B-44AE-8C83-377CE938309D}" presName="Name0" presStyleCnt="0">
        <dgm:presLayoutVars>
          <dgm:dir/>
          <dgm:resizeHandles val="exact"/>
        </dgm:presLayoutVars>
      </dgm:prSet>
      <dgm:spPr/>
    </dgm:pt>
    <dgm:pt modelId="{6975F70F-4F3E-4D78-AB7D-7C5C4E42B7EF}" type="pres">
      <dgm:prSet presAssocID="{8FC00CB1-B811-491A-B4E1-C4DC3044F670}" presName="node" presStyleLbl="node1" presStyleIdx="0" presStyleCnt="6">
        <dgm:presLayoutVars>
          <dgm:bulletEnabled val="1"/>
        </dgm:presLayoutVars>
      </dgm:prSet>
      <dgm:spPr/>
    </dgm:pt>
    <dgm:pt modelId="{F7CDA8BE-42A2-4A9A-BFF0-7764ED0E2D53}" type="pres">
      <dgm:prSet presAssocID="{C72D5BA0-60BA-4728-9ECC-8BEE3E43324A}" presName="sibTrans" presStyleLbl="sibTrans1D1" presStyleIdx="0" presStyleCnt="5"/>
      <dgm:spPr/>
    </dgm:pt>
    <dgm:pt modelId="{9BACB82E-564E-4A4A-B00D-D81A06E4C3FB}" type="pres">
      <dgm:prSet presAssocID="{C72D5BA0-60BA-4728-9ECC-8BEE3E43324A}" presName="connectorText" presStyleLbl="sibTrans1D1" presStyleIdx="0" presStyleCnt="5"/>
      <dgm:spPr/>
    </dgm:pt>
    <dgm:pt modelId="{2D7BCDB1-8584-4C80-8551-BB913D6BE922}" type="pres">
      <dgm:prSet presAssocID="{764ABEE2-87AB-4381-90A6-33BBBDFA926C}" presName="node" presStyleLbl="node1" presStyleIdx="1" presStyleCnt="6">
        <dgm:presLayoutVars>
          <dgm:bulletEnabled val="1"/>
        </dgm:presLayoutVars>
      </dgm:prSet>
      <dgm:spPr/>
    </dgm:pt>
    <dgm:pt modelId="{EAB0F602-937D-4120-BE92-6BBC990F575B}" type="pres">
      <dgm:prSet presAssocID="{B026F281-63A3-47AB-A2FB-F49E3E7F04B0}" presName="sibTrans" presStyleLbl="sibTrans1D1" presStyleIdx="1" presStyleCnt="5"/>
      <dgm:spPr/>
    </dgm:pt>
    <dgm:pt modelId="{037BFAC2-1B43-4066-8923-538B96A19CCD}" type="pres">
      <dgm:prSet presAssocID="{B026F281-63A3-47AB-A2FB-F49E3E7F04B0}" presName="connectorText" presStyleLbl="sibTrans1D1" presStyleIdx="1" presStyleCnt="5"/>
      <dgm:spPr/>
    </dgm:pt>
    <dgm:pt modelId="{CE782BC7-2D9A-4417-97DE-0CB024878C01}" type="pres">
      <dgm:prSet presAssocID="{ED9F194F-B979-40CD-BFCA-ED0063B953F6}" presName="node" presStyleLbl="node1" presStyleIdx="2" presStyleCnt="6">
        <dgm:presLayoutVars>
          <dgm:bulletEnabled val="1"/>
        </dgm:presLayoutVars>
      </dgm:prSet>
      <dgm:spPr/>
    </dgm:pt>
    <dgm:pt modelId="{532160B6-0559-4E83-8250-3A1BC3782E38}" type="pres">
      <dgm:prSet presAssocID="{394BEDB7-CF36-4380-9C04-906CFD188450}" presName="sibTrans" presStyleLbl="sibTrans1D1" presStyleIdx="2" presStyleCnt="5"/>
      <dgm:spPr/>
    </dgm:pt>
    <dgm:pt modelId="{3C45BB37-237C-4E78-BC14-DFF1252D0728}" type="pres">
      <dgm:prSet presAssocID="{394BEDB7-CF36-4380-9C04-906CFD188450}" presName="connectorText" presStyleLbl="sibTrans1D1" presStyleIdx="2" presStyleCnt="5"/>
      <dgm:spPr/>
    </dgm:pt>
    <dgm:pt modelId="{A2B6434F-3019-4E75-9E24-8C1A6D794AFC}" type="pres">
      <dgm:prSet presAssocID="{56B10D6B-F3BF-452A-860A-C055673D73FB}" presName="node" presStyleLbl="node1" presStyleIdx="3" presStyleCnt="6">
        <dgm:presLayoutVars>
          <dgm:bulletEnabled val="1"/>
        </dgm:presLayoutVars>
      </dgm:prSet>
      <dgm:spPr/>
    </dgm:pt>
    <dgm:pt modelId="{F2BFB7A3-B190-4103-ACCF-5DCDC96990F5}" type="pres">
      <dgm:prSet presAssocID="{211C3E67-E3EA-4ACC-ACFF-AAE5CBAD0980}" presName="sibTrans" presStyleLbl="sibTrans1D1" presStyleIdx="3" presStyleCnt="5"/>
      <dgm:spPr/>
    </dgm:pt>
    <dgm:pt modelId="{6AB2BFCC-8F5F-4C97-9BF2-1B749C30A004}" type="pres">
      <dgm:prSet presAssocID="{211C3E67-E3EA-4ACC-ACFF-AAE5CBAD0980}" presName="connectorText" presStyleLbl="sibTrans1D1" presStyleIdx="3" presStyleCnt="5"/>
      <dgm:spPr/>
    </dgm:pt>
    <dgm:pt modelId="{35749B0D-6A46-4209-940C-2C6F31482431}" type="pres">
      <dgm:prSet presAssocID="{1D8737B5-BAE2-4F65-85CB-9E325729C50A}" presName="node" presStyleLbl="node1" presStyleIdx="4" presStyleCnt="6">
        <dgm:presLayoutVars>
          <dgm:bulletEnabled val="1"/>
        </dgm:presLayoutVars>
      </dgm:prSet>
      <dgm:spPr/>
    </dgm:pt>
    <dgm:pt modelId="{4DAB5B9C-1E8E-43EF-AA68-11256A97F37F}" type="pres">
      <dgm:prSet presAssocID="{6F0A80C2-9F0B-44D5-8CB2-CDE4743270E0}" presName="sibTrans" presStyleLbl="sibTrans1D1" presStyleIdx="4" presStyleCnt="5"/>
      <dgm:spPr/>
    </dgm:pt>
    <dgm:pt modelId="{4220F9CE-A50D-4997-9823-7DAF387CA055}" type="pres">
      <dgm:prSet presAssocID="{6F0A80C2-9F0B-44D5-8CB2-CDE4743270E0}" presName="connectorText" presStyleLbl="sibTrans1D1" presStyleIdx="4" presStyleCnt="5"/>
      <dgm:spPr/>
    </dgm:pt>
    <dgm:pt modelId="{20A54BD1-2EDF-41C7-A78D-DDF4DC38AC0C}" type="pres">
      <dgm:prSet presAssocID="{C1133E54-0167-4B79-958D-476B34F7F4C0}" presName="node" presStyleLbl="node1" presStyleIdx="5" presStyleCnt="6">
        <dgm:presLayoutVars>
          <dgm:bulletEnabled val="1"/>
        </dgm:presLayoutVars>
      </dgm:prSet>
      <dgm:spPr/>
    </dgm:pt>
  </dgm:ptLst>
  <dgm:cxnLst>
    <dgm:cxn modelId="{003D5C13-C304-4A97-B6EE-96ED836EBE99}" type="presOf" srcId="{B026F281-63A3-47AB-A2FB-F49E3E7F04B0}" destId="{037BFAC2-1B43-4066-8923-538B96A19CCD}" srcOrd="1" destOrd="0" presId="urn:microsoft.com/office/officeart/2016/7/layout/RepeatingBendingProcessNew"/>
    <dgm:cxn modelId="{88CE1F17-9439-4206-B45D-4B46C30FBA63}" type="presOf" srcId="{EADA9B09-AE8B-44AE-8C83-377CE938309D}" destId="{4C5A9632-16AA-46EB-90AA-99612A3D55BC}" srcOrd="0" destOrd="0" presId="urn:microsoft.com/office/officeart/2016/7/layout/RepeatingBendingProcessNew"/>
    <dgm:cxn modelId="{7CA0051A-BA24-48AA-AF05-2AD3F8138E31}" type="presOf" srcId="{764ABEE2-87AB-4381-90A6-33BBBDFA926C}" destId="{2D7BCDB1-8584-4C80-8551-BB913D6BE922}" srcOrd="0" destOrd="0" presId="urn:microsoft.com/office/officeart/2016/7/layout/RepeatingBendingProcessNew"/>
    <dgm:cxn modelId="{914FEC1D-22CF-441F-A16F-2B84478707E3}" srcId="{EADA9B09-AE8B-44AE-8C83-377CE938309D}" destId="{8FC00CB1-B811-491A-B4E1-C4DC3044F670}" srcOrd="0" destOrd="0" parTransId="{18CB3ED1-5FFD-44D9-AA61-79C34CF65C55}" sibTransId="{C72D5BA0-60BA-4728-9ECC-8BEE3E43324A}"/>
    <dgm:cxn modelId="{E80C5028-D12A-498A-AD6C-68F4BD939DED}" type="presOf" srcId="{ED9F194F-B979-40CD-BFCA-ED0063B953F6}" destId="{CE782BC7-2D9A-4417-97DE-0CB024878C01}" srcOrd="0" destOrd="0" presId="urn:microsoft.com/office/officeart/2016/7/layout/RepeatingBendingProcessNew"/>
    <dgm:cxn modelId="{AC5EBB2E-14E5-4911-8CAF-15B334134EA8}" type="presOf" srcId="{B026F281-63A3-47AB-A2FB-F49E3E7F04B0}" destId="{EAB0F602-937D-4120-BE92-6BBC990F575B}" srcOrd="0" destOrd="0" presId="urn:microsoft.com/office/officeart/2016/7/layout/RepeatingBendingProcessNew"/>
    <dgm:cxn modelId="{FDE7FE47-A5D0-4A2D-9422-4B53484A06C6}" srcId="{EADA9B09-AE8B-44AE-8C83-377CE938309D}" destId="{C1133E54-0167-4B79-958D-476B34F7F4C0}" srcOrd="5" destOrd="0" parTransId="{FF80DB80-07E3-474C-B2BB-BEFBB1D13CB9}" sibTransId="{5794A40E-7B2D-4DA6-A7B4-CEF1466C6CA4}"/>
    <dgm:cxn modelId="{B2F55456-BA78-40EB-BE48-5AE3681F7EC7}" type="presOf" srcId="{C1133E54-0167-4B79-958D-476B34F7F4C0}" destId="{20A54BD1-2EDF-41C7-A78D-DDF4DC38AC0C}" srcOrd="0" destOrd="0" presId="urn:microsoft.com/office/officeart/2016/7/layout/RepeatingBendingProcessNew"/>
    <dgm:cxn modelId="{6FB85958-EC2C-4061-AEC0-B53BD415C435}" type="presOf" srcId="{394BEDB7-CF36-4380-9C04-906CFD188450}" destId="{532160B6-0559-4E83-8250-3A1BC3782E38}" srcOrd="0" destOrd="0" presId="urn:microsoft.com/office/officeart/2016/7/layout/RepeatingBendingProcessNew"/>
    <dgm:cxn modelId="{76790367-469F-4BC6-A108-774B50B382CA}" type="presOf" srcId="{394BEDB7-CF36-4380-9C04-906CFD188450}" destId="{3C45BB37-237C-4E78-BC14-DFF1252D0728}" srcOrd="1" destOrd="0" presId="urn:microsoft.com/office/officeart/2016/7/layout/RepeatingBendingProcessNew"/>
    <dgm:cxn modelId="{D6EA8167-AD3F-4F38-8DE9-3115B5A0DADE}" type="presOf" srcId="{C72D5BA0-60BA-4728-9ECC-8BEE3E43324A}" destId="{9BACB82E-564E-4A4A-B00D-D81A06E4C3FB}" srcOrd="1" destOrd="0" presId="urn:microsoft.com/office/officeart/2016/7/layout/RepeatingBendingProcessNew"/>
    <dgm:cxn modelId="{916EB87C-2E6E-473C-BD19-CE300D087C6D}" type="presOf" srcId="{211C3E67-E3EA-4ACC-ACFF-AAE5CBAD0980}" destId="{F2BFB7A3-B190-4103-ACCF-5DCDC96990F5}" srcOrd="0" destOrd="0" presId="urn:microsoft.com/office/officeart/2016/7/layout/RepeatingBendingProcessNew"/>
    <dgm:cxn modelId="{594C1583-E1DF-45A3-93BC-8C8E05C6BF0D}" type="presOf" srcId="{C72D5BA0-60BA-4728-9ECC-8BEE3E43324A}" destId="{F7CDA8BE-42A2-4A9A-BFF0-7764ED0E2D53}" srcOrd="0" destOrd="0" presId="urn:microsoft.com/office/officeart/2016/7/layout/RepeatingBendingProcessNew"/>
    <dgm:cxn modelId="{3BFF0EAA-DCAC-4BC6-8DC9-B2281EC3FF89}" type="presOf" srcId="{6F0A80C2-9F0B-44D5-8CB2-CDE4743270E0}" destId="{4220F9CE-A50D-4997-9823-7DAF387CA055}" srcOrd="1" destOrd="0" presId="urn:microsoft.com/office/officeart/2016/7/layout/RepeatingBendingProcessNew"/>
    <dgm:cxn modelId="{E5E6EED6-749F-4A43-897B-99833FB815C4}" srcId="{EADA9B09-AE8B-44AE-8C83-377CE938309D}" destId="{1D8737B5-BAE2-4F65-85CB-9E325729C50A}" srcOrd="4" destOrd="0" parTransId="{0EF16B04-162C-46CA-99DF-DF284D0BA8DD}" sibTransId="{6F0A80C2-9F0B-44D5-8CB2-CDE4743270E0}"/>
    <dgm:cxn modelId="{EDB15CDD-EA50-4832-8D4D-812E844538B1}" srcId="{EADA9B09-AE8B-44AE-8C83-377CE938309D}" destId="{764ABEE2-87AB-4381-90A6-33BBBDFA926C}" srcOrd="1" destOrd="0" parTransId="{7740AE54-7EFF-43BB-8C60-C839E521183F}" sibTransId="{B026F281-63A3-47AB-A2FB-F49E3E7F04B0}"/>
    <dgm:cxn modelId="{6AFF93E0-AFD7-4965-9BC8-8C46CC228A72}" srcId="{EADA9B09-AE8B-44AE-8C83-377CE938309D}" destId="{ED9F194F-B979-40CD-BFCA-ED0063B953F6}" srcOrd="2" destOrd="0" parTransId="{37057D04-2100-4EC6-B384-FA497513D9E4}" sibTransId="{394BEDB7-CF36-4380-9C04-906CFD188450}"/>
    <dgm:cxn modelId="{1EEA2EE4-5984-426D-9EF5-A36A635D252E}" type="presOf" srcId="{8FC00CB1-B811-491A-B4E1-C4DC3044F670}" destId="{6975F70F-4F3E-4D78-AB7D-7C5C4E42B7EF}" srcOrd="0" destOrd="0" presId="urn:microsoft.com/office/officeart/2016/7/layout/RepeatingBendingProcessNew"/>
    <dgm:cxn modelId="{707AE7E7-CA6F-4E81-9EA3-994452D24119}" type="presOf" srcId="{1D8737B5-BAE2-4F65-85CB-9E325729C50A}" destId="{35749B0D-6A46-4209-940C-2C6F31482431}" srcOrd="0" destOrd="0" presId="urn:microsoft.com/office/officeart/2016/7/layout/RepeatingBendingProcessNew"/>
    <dgm:cxn modelId="{F84D59EB-04A6-4A18-9451-0ED9513BF58B}" type="presOf" srcId="{211C3E67-E3EA-4ACC-ACFF-AAE5CBAD0980}" destId="{6AB2BFCC-8F5F-4C97-9BF2-1B749C30A004}" srcOrd="1" destOrd="0" presId="urn:microsoft.com/office/officeart/2016/7/layout/RepeatingBendingProcessNew"/>
    <dgm:cxn modelId="{B37250F2-088F-4F38-8841-5FA80998D3F9}" type="presOf" srcId="{56B10D6B-F3BF-452A-860A-C055673D73FB}" destId="{A2B6434F-3019-4E75-9E24-8C1A6D794AFC}" srcOrd="0" destOrd="0" presId="urn:microsoft.com/office/officeart/2016/7/layout/RepeatingBendingProcessNew"/>
    <dgm:cxn modelId="{72A26DF9-FEFF-42E2-B933-34499B389E2D}" type="presOf" srcId="{6F0A80C2-9F0B-44D5-8CB2-CDE4743270E0}" destId="{4DAB5B9C-1E8E-43EF-AA68-11256A97F37F}" srcOrd="0" destOrd="0" presId="urn:microsoft.com/office/officeart/2016/7/layout/RepeatingBendingProcessNew"/>
    <dgm:cxn modelId="{0D136FFD-8BF6-4357-A6A8-BDCDB2C0476B}" srcId="{EADA9B09-AE8B-44AE-8C83-377CE938309D}" destId="{56B10D6B-F3BF-452A-860A-C055673D73FB}" srcOrd="3" destOrd="0" parTransId="{63811DD8-EEFB-4BE4-8CE9-1C0B452574C2}" sibTransId="{211C3E67-E3EA-4ACC-ACFF-AAE5CBAD0980}"/>
    <dgm:cxn modelId="{86C4E0AC-4EB6-4321-9B1B-A99EE55930AC}" type="presParOf" srcId="{4C5A9632-16AA-46EB-90AA-99612A3D55BC}" destId="{6975F70F-4F3E-4D78-AB7D-7C5C4E42B7EF}" srcOrd="0" destOrd="0" presId="urn:microsoft.com/office/officeart/2016/7/layout/RepeatingBendingProcessNew"/>
    <dgm:cxn modelId="{4927C0A8-DE3C-4436-A27E-C459EA3E5A56}" type="presParOf" srcId="{4C5A9632-16AA-46EB-90AA-99612A3D55BC}" destId="{F7CDA8BE-42A2-4A9A-BFF0-7764ED0E2D53}" srcOrd="1" destOrd="0" presId="urn:microsoft.com/office/officeart/2016/7/layout/RepeatingBendingProcessNew"/>
    <dgm:cxn modelId="{1A5EAF53-7A25-41A0-A700-A44100DA6E5E}" type="presParOf" srcId="{F7CDA8BE-42A2-4A9A-BFF0-7764ED0E2D53}" destId="{9BACB82E-564E-4A4A-B00D-D81A06E4C3FB}" srcOrd="0" destOrd="0" presId="urn:microsoft.com/office/officeart/2016/7/layout/RepeatingBendingProcessNew"/>
    <dgm:cxn modelId="{F718A4EE-48A7-4882-984B-5A6731ADB58E}" type="presParOf" srcId="{4C5A9632-16AA-46EB-90AA-99612A3D55BC}" destId="{2D7BCDB1-8584-4C80-8551-BB913D6BE922}" srcOrd="2" destOrd="0" presId="urn:microsoft.com/office/officeart/2016/7/layout/RepeatingBendingProcessNew"/>
    <dgm:cxn modelId="{A874F750-A864-40B3-8DEE-99DD9CE1821F}" type="presParOf" srcId="{4C5A9632-16AA-46EB-90AA-99612A3D55BC}" destId="{EAB0F602-937D-4120-BE92-6BBC990F575B}" srcOrd="3" destOrd="0" presId="urn:microsoft.com/office/officeart/2016/7/layout/RepeatingBendingProcessNew"/>
    <dgm:cxn modelId="{A1C3FCF0-072B-44EC-9D47-23EB24A386F0}" type="presParOf" srcId="{EAB0F602-937D-4120-BE92-6BBC990F575B}" destId="{037BFAC2-1B43-4066-8923-538B96A19CCD}" srcOrd="0" destOrd="0" presId="urn:microsoft.com/office/officeart/2016/7/layout/RepeatingBendingProcessNew"/>
    <dgm:cxn modelId="{782FBD3B-65C2-40EE-B58D-B075B31644EC}" type="presParOf" srcId="{4C5A9632-16AA-46EB-90AA-99612A3D55BC}" destId="{CE782BC7-2D9A-4417-97DE-0CB024878C01}" srcOrd="4" destOrd="0" presId="urn:microsoft.com/office/officeart/2016/7/layout/RepeatingBendingProcessNew"/>
    <dgm:cxn modelId="{183389B9-1474-40BB-9359-C0FAAAA32889}" type="presParOf" srcId="{4C5A9632-16AA-46EB-90AA-99612A3D55BC}" destId="{532160B6-0559-4E83-8250-3A1BC3782E38}" srcOrd="5" destOrd="0" presId="urn:microsoft.com/office/officeart/2016/7/layout/RepeatingBendingProcessNew"/>
    <dgm:cxn modelId="{0806D2A5-6B62-4D22-98D7-2192E5E3CAC4}" type="presParOf" srcId="{532160B6-0559-4E83-8250-3A1BC3782E38}" destId="{3C45BB37-237C-4E78-BC14-DFF1252D0728}" srcOrd="0" destOrd="0" presId="urn:microsoft.com/office/officeart/2016/7/layout/RepeatingBendingProcessNew"/>
    <dgm:cxn modelId="{5836370B-33F2-41ED-A36B-0B732DEE1D4A}" type="presParOf" srcId="{4C5A9632-16AA-46EB-90AA-99612A3D55BC}" destId="{A2B6434F-3019-4E75-9E24-8C1A6D794AFC}" srcOrd="6" destOrd="0" presId="urn:microsoft.com/office/officeart/2016/7/layout/RepeatingBendingProcessNew"/>
    <dgm:cxn modelId="{208028E5-17C5-4C25-B29B-A227C8548C22}" type="presParOf" srcId="{4C5A9632-16AA-46EB-90AA-99612A3D55BC}" destId="{F2BFB7A3-B190-4103-ACCF-5DCDC96990F5}" srcOrd="7" destOrd="0" presId="urn:microsoft.com/office/officeart/2016/7/layout/RepeatingBendingProcessNew"/>
    <dgm:cxn modelId="{AE956F0C-9A19-4AB9-A399-C7D4F74AF5B7}" type="presParOf" srcId="{F2BFB7A3-B190-4103-ACCF-5DCDC96990F5}" destId="{6AB2BFCC-8F5F-4C97-9BF2-1B749C30A004}" srcOrd="0" destOrd="0" presId="urn:microsoft.com/office/officeart/2016/7/layout/RepeatingBendingProcessNew"/>
    <dgm:cxn modelId="{E7222BB0-DACF-4F26-8BF3-8AD9C4648F51}" type="presParOf" srcId="{4C5A9632-16AA-46EB-90AA-99612A3D55BC}" destId="{35749B0D-6A46-4209-940C-2C6F31482431}" srcOrd="8" destOrd="0" presId="urn:microsoft.com/office/officeart/2016/7/layout/RepeatingBendingProcessNew"/>
    <dgm:cxn modelId="{42C08C6A-CFEF-4EA4-8582-2050745EC0D0}" type="presParOf" srcId="{4C5A9632-16AA-46EB-90AA-99612A3D55BC}" destId="{4DAB5B9C-1E8E-43EF-AA68-11256A97F37F}" srcOrd="9" destOrd="0" presId="urn:microsoft.com/office/officeart/2016/7/layout/RepeatingBendingProcessNew"/>
    <dgm:cxn modelId="{FE3F538F-F00C-4C4B-9A86-212E543D94BD}" type="presParOf" srcId="{4DAB5B9C-1E8E-43EF-AA68-11256A97F37F}" destId="{4220F9CE-A50D-4997-9823-7DAF387CA055}" srcOrd="0" destOrd="0" presId="urn:microsoft.com/office/officeart/2016/7/layout/RepeatingBendingProcessNew"/>
    <dgm:cxn modelId="{D1D3651C-FF0A-4B33-BF6C-D5DC3AB3BDFB}" type="presParOf" srcId="{4C5A9632-16AA-46EB-90AA-99612A3D55BC}" destId="{20A54BD1-2EDF-41C7-A78D-DDF4DC38AC0C}"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9EF28B-FF19-48C2-947D-A05E893FFAB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F4C84CC-6D35-4A53-9B68-C9D5AD1F928D}">
      <dgm:prSet/>
      <dgm:spPr/>
      <dgm:t>
        <a:bodyPr/>
        <a:lstStyle/>
        <a:p>
          <a:r>
            <a:rPr lang="en-GB"/>
            <a:t>Achieve symptom control</a:t>
          </a:r>
          <a:endParaRPr lang="en-US"/>
        </a:p>
      </dgm:t>
    </dgm:pt>
    <dgm:pt modelId="{F212ED19-E433-4C0E-B690-9D57B3DB6C9D}" type="parTrans" cxnId="{22B3A05F-9E80-4ECB-B3EE-68AB79C90457}">
      <dgm:prSet/>
      <dgm:spPr/>
      <dgm:t>
        <a:bodyPr/>
        <a:lstStyle/>
        <a:p>
          <a:endParaRPr lang="en-US"/>
        </a:p>
      </dgm:t>
    </dgm:pt>
    <dgm:pt modelId="{05ABC4D3-59C3-4EB6-BCC6-6687009A6C98}" type="sibTrans" cxnId="{22B3A05F-9E80-4ECB-B3EE-68AB79C90457}">
      <dgm:prSet/>
      <dgm:spPr/>
      <dgm:t>
        <a:bodyPr/>
        <a:lstStyle/>
        <a:p>
          <a:endParaRPr lang="en-US"/>
        </a:p>
      </dgm:t>
    </dgm:pt>
    <dgm:pt modelId="{5242A9EF-0F45-4C33-A036-327A744E22BB}">
      <dgm:prSet/>
      <dgm:spPr/>
      <dgm:t>
        <a:bodyPr/>
        <a:lstStyle/>
        <a:p>
          <a:r>
            <a:rPr lang="en-GB"/>
            <a:t>Reduce the frequency of attacks</a:t>
          </a:r>
          <a:endParaRPr lang="en-US"/>
        </a:p>
      </dgm:t>
    </dgm:pt>
    <dgm:pt modelId="{A1E09CA7-29F8-4D90-A92A-8007AA83BB15}" type="parTrans" cxnId="{23064683-056C-4CC5-BA09-BFE82A1A107D}">
      <dgm:prSet/>
      <dgm:spPr/>
      <dgm:t>
        <a:bodyPr/>
        <a:lstStyle/>
        <a:p>
          <a:endParaRPr lang="en-US"/>
        </a:p>
      </dgm:t>
    </dgm:pt>
    <dgm:pt modelId="{3EA6AB02-CE0C-469A-83D4-B2AAEC2AEF6F}" type="sibTrans" cxnId="{23064683-056C-4CC5-BA09-BFE82A1A107D}">
      <dgm:prSet/>
      <dgm:spPr/>
      <dgm:t>
        <a:bodyPr/>
        <a:lstStyle/>
        <a:p>
          <a:endParaRPr lang="en-US"/>
        </a:p>
      </dgm:t>
    </dgm:pt>
    <dgm:pt modelId="{E18FCD51-D385-4FCE-ADED-1C3AAF6E102D}">
      <dgm:prSet/>
      <dgm:spPr/>
      <dgm:t>
        <a:bodyPr/>
        <a:lstStyle/>
        <a:p>
          <a:r>
            <a:rPr lang="en-GB"/>
            <a:t>Normal lung functioning (Bereda, 2022).</a:t>
          </a:r>
          <a:endParaRPr lang="en-US"/>
        </a:p>
      </dgm:t>
    </dgm:pt>
    <dgm:pt modelId="{1AF2F862-0786-4758-9794-EBF834C2B436}" type="parTrans" cxnId="{4921BEF9-2226-451A-ACA8-137F4DAC1861}">
      <dgm:prSet/>
      <dgm:spPr/>
      <dgm:t>
        <a:bodyPr/>
        <a:lstStyle/>
        <a:p>
          <a:endParaRPr lang="en-US"/>
        </a:p>
      </dgm:t>
    </dgm:pt>
    <dgm:pt modelId="{806383D1-9904-47B3-8014-FE25937FABFE}" type="sibTrans" cxnId="{4921BEF9-2226-451A-ACA8-137F4DAC1861}">
      <dgm:prSet/>
      <dgm:spPr/>
      <dgm:t>
        <a:bodyPr/>
        <a:lstStyle/>
        <a:p>
          <a:endParaRPr lang="en-US"/>
        </a:p>
      </dgm:t>
    </dgm:pt>
    <dgm:pt modelId="{588B3806-E7B0-47CD-978F-178110F2AEFF}">
      <dgm:prSet/>
      <dgm:spPr/>
      <dgm:t>
        <a:bodyPr/>
        <a:lstStyle/>
        <a:p>
          <a:r>
            <a:rPr lang="en-GB"/>
            <a:t>Improve daily functioning</a:t>
          </a:r>
          <a:endParaRPr lang="en-US"/>
        </a:p>
      </dgm:t>
    </dgm:pt>
    <dgm:pt modelId="{090BC4B2-AE81-4240-A0B7-D7FA41FF86D5}" type="parTrans" cxnId="{59F32BBC-1B81-43F6-9893-C4BDFC1970A6}">
      <dgm:prSet/>
      <dgm:spPr/>
      <dgm:t>
        <a:bodyPr/>
        <a:lstStyle/>
        <a:p>
          <a:endParaRPr lang="en-US"/>
        </a:p>
      </dgm:t>
    </dgm:pt>
    <dgm:pt modelId="{5C1B83A5-4079-4CAB-8A81-0840B9FFB4F7}" type="sibTrans" cxnId="{59F32BBC-1B81-43F6-9893-C4BDFC1970A6}">
      <dgm:prSet/>
      <dgm:spPr/>
      <dgm:t>
        <a:bodyPr/>
        <a:lstStyle/>
        <a:p>
          <a:endParaRPr lang="en-US"/>
        </a:p>
      </dgm:t>
    </dgm:pt>
    <dgm:pt modelId="{A96E4D10-C513-4922-BB58-6EFCC7D998E9}">
      <dgm:prSet/>
      <dgm:spPr/>
      <dgm:t>
        <a:bodyPr/>
        <a:lstStyle/>
        <a:p>
          <a:r>
            <a:rPr lang="en-GB"/>
            <a:t>Prevent hospitalisation</a:t>
          </a:r>
          <a:endParaRPr lang="en-US"/>
        </a:p>
      </dgm:t>
    </dgm:pt>
    <dgm:pt modelId="{F2535BA9-1B8F-4B1C-B677-B0CD28A78727}" type="parTrans" cxnId="{C82F9B97-821F-45DD-B0F6-789793CA4882}">
      <dgm:prSet/>
      <dgm:spPr/>
      <dgm:t>
        <a:bodyPr/>
        <a:lstStyle/>
        <a:p>
          <a:endParaRPr lang="en-US"/>
        </a:p>
      </dgm:t>
    </dgm:pt>
    <dgm:pt modelId="{023E494A-8D8A-4796-B3D8-88D70AACC730}" type="sibTrans" cxnId="{C82F9B97-821F-45DD-B0F6-789793CA4882}">
      <dgm:prSet/>
      <dgm:spPr/>
      <dgm:t>
        <a:bodyPr/>
        <a:lstStyle/>
        <a:p>
          <a:endParaRPr lang="en-US"/>
        </a:p>
      </dgm:t>
    </dgm:pt>
    <dgm:pt modelId="{B9EAB744-D898-4164-A35A-E7878592F217}" type="pres">
      <dgm:prSet presAssocID="{6D9EF28B-FF19-48C2-947D-A05E893FFAB9}" presName="root" presStyleCnt="0">
        <dgm:presLayoutVars>
          <dgm:dir/>
          <dgm:resizeHandles val="exact"/>
        </dgm:presLayoutVars>
      </dgm:prSet>
      <dgm:spPr/>
    </dgm:pt>
    <dgm:pt modelId="{C0693890-04CF-4FC8-AF4E-F90EC8E491B6}" type="pres">
      <dgm:prSet presAssocID="{CF4C84CC-6D35-4A53-9B68-C9D5AD1F928D}" presName="compNode" presStyleCnt="0"/>
      <dgm:spPr/>
    </dgm:pt>
    <dgm:pt modelId="{E938F32D-31F1-44EE-9DEC-7CC964304CE3}" type="pres">
      <dgm:prSet presAssocID="{CF4C84CC-6D35-4A53-9B68-C9D5AD1F92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635C214-9D13-4F73-A0FC-FF5A3FFB7B97}" type="pres">
      <dgm:prSet presAssocID="{CF4C84CC-6D35-4A53-9B68-C9D5AD1F928D}" presName="spaceRect" presStyleCnt="0"/>
      <dgm:spPr/>
    </dgm:pt>
    <dgm:pt modelId="{AE2F3678-8064-4F4F-BB99-0673AB0B7E2D}" type="pres">
      <dgm:prSet presAssocID="{CF4C84CC-6D35-4A53-9B68-C9D5AD1F928D}" presName="textRect" presStyleLbl="revTx" presStyleIdx="0" presStyleCnt="5">
        <dgm:presLayoutVars>
          <dgm:chMax val="1"/>
          <dgm:chPref val="1"/>
        </dgm:presLayoutVars>
      </dgm:prSet>
      <dgm:spPr/>
    </dgm:pt>
    <dgm:pt modelId="{4D71E8BA-F320-4FB8-B7C8-4DDD8C706617}" type="pres">
      <dgm:prSet presAssocID="{05ABC4D3-59C3-4EB6-BCC6-6687009A6C98}" presName="sibTrans" presStyleCnt="0"/>
      <dgm:spPr/>
    </dgm:pt>
    <dgm:pt modelId="{AC97BCB9-42B2-4B73-B336-B4CFD24CE2C5}" type="pres">
      <dgm:prSet presAssocID="{5242A9EF-0F45-4C33-A036-327A744E22BB}" presName="compNode" presStyleCnt="0"/>
      <dgm:spPr/>
    </dgm:pt>
    <dgm:pt modelId="{3D49DBF1-9B6C-465F-AEA1-8925D80AB714}" type="pres">
      <dgm:prSet presAssocID="{5242A9EF-0F45-4C33-A036-327A744E22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2E68E831-D19E-4557-8563-D3A180D5DD3D}" type="pres">
      <dgm:prSet presAssocID="{5242A9EF-0F45-4C33-A036-327A744E22BB}" presName="spaceRect" presStyleCnt="0"/>
      <dgm:spPr/>
    </dgm:pt>
    <dgm:pt modelId="{9E670491-06E4-44DB-B56C-0C983164588B}" type="pres">
      <dgm:prSet presAssocID="{5242A9EF-0F45-4C33-A036-327A744E22BB}" presName="textRect" presStyleLbl="revTx" presStyleIdx="1" presStyleCnt="5">
        <dgm:presLayoutVars>
          <dgm:chMax val="1"/>
          <dgm:chPref val="1"/>
        </dgm:presLayoutVars>
      </dgm:prSet>
      <dgm:spPr/>
    </dgm:pt>
    <dgm:pt modelId="{5B95CE82-BAA5-4F52-AFE8-FD75CC167A20}" type="pres">
      <dgm:prSet presAssocID="{3EA6AB02-CE0C-469A-83D4-B2AAEC2AEF6F}" presName="sibTrans" presStyleCnt="0"/>
      <dgm:spPr/>
    </dgm:pt>
    <dgm:pt modelId="{0E372DE2-164F-4C42-8A3D-D2C8DBC44191}" type="pres">
      <dgm:prSet presAssocID="{E18FCD51-D385-4FCE-ADED-1C3AAF6E102D}" presName="compNode" presStyleCnt="0"/>
      <dgm:spPr/>
    </dgm:pt>
    <dgm:pt modelId="{E11BAAAB-36F9-4AEE-951D-837857284A80}" type="pres">
      <dgm:prSet presAssocID="{E18FCD51-D385-4FCE-ADED-1C3AAF6E102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ungs"/>
        </a:ext>
      </dgm:extLst>
    </dgm:pt>
    <dgm:pt modelId="{1F077AA8-8574-4BBA-A69B-3D05FC46BB90}" type="pres">
      <dgm:prSet presAssocID="{E18FCD51-D385-4FCE-ADED-1C3AAF6E102D}" presName="spaceRect" presStyleCnt="0"/>
      <dgm:spPr/>
    </dgm:pt>
    <dgm:pt modelId="{4980B202-82E1-45BF-BFB5-3C5019981A6F}" type="pres">
      <dgm:prSet presAssocID="{E18FCD51-D385-4FCE-ADED-1C3AAF6E102D}" presName="textRect" presStyleLbl="revTx" presStyleIdx="2" presStyleCnt="5">
        <dgm:presLayoutVars>
          <dgm:chMax val="1"/>
          <dgm:chPref val="1"/>
        </dgm:presLayoutVars>
      </dgm:prSet>
      <dgm:spPr/>
    </dgm:pt>
    <dgm:pt modelId="{A713079C-3F7B-452E-AC97-4CAF6986408D}" type="pres">
      <dgm:prSet presAssocID="{806383D1-9904-47B3-8014-FE25937FABFE}" presName="sibTrans" presStyleCnt="0"/>
      <dgm:spPr/>
    </dgm:pt>
    <dgm:pt modelId="{55D520F1-F876-44F3-83E6-D39E1A469FA9}" type="pres">
      <dgm:prSet presAssocID="{588B3806-E7B0-47CD-978F-178110F2AEFF}" presName="compNode" presStyleCnt="0"/>
      <dgm:spPr/>
    </dgm:pt>
    <dgm:pt modelId="{9FA8C837-E0D2-4192-9936-29D3E5D67F8D}" type="pres">
      <dgm:prSet presAssocID="{588B3806-E7B0-47CD-978F-178110F2AEF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2291D57F-BA25-4E36-8D09-93194C0C3031}" type="pres">
      <dgm:prSet presAssocID="{588B3806-E7B0-47CD-978F-178110F2AEFF}" presName="spaceRect" presStyleCnt="0"/>
      <dgm:spPr/>
    </dgm:pt>
    <dgm:pt modelId="{BB1716B3-0B03-4F63-A975-52B132D53050}" type="pres">
      <dgm:prSet presAssocID="{588B3806-E7B0-47CD-978F-178110F2AEFF}" presName="textRect" presStyleLbl="revTx" presStyleIdx="3" presStyleCnt="5">
        <dgm:presLayoutVars>
          <dgm:chMax val="1"/>
          <dgm:chPref val="1"/>
        </dgm:presLayoutVars>
      </dgm:prSet>
      <dgm:spPr/>
    </dgm:pt>
    <dgm:pt modelId="{A3ADB056-AB32-40FD-A91D-08CDD144F772}" type="pres">
      <dgm:prSet presAssocID="{5C1B83A5-4079-4CAB-8A81-0840B9FFB4F7}" presName="sibTrans" presStyleCnt="0"/>
      <dgm:spPr/>
    </dgm:pt>
    <dgm:pt modelId="{5B070D7E-8E1D-4076-BDC4-FBAE72136E45}" type="pres">
      <dgm:prSet presAssocID="{A96E4D10-C513-4922-BB58-6EFCC7D998E9}" presName="compNode" presStyleCnt="0"/>
      <dgm:spPr/>
    </dgm:pt>
    <dgm:pt modelId="{17129F43-FE18-4B97-932E-36041855A5E3}" type="pres">
      <dgm:prSet presAssocID="{A96E4D10-C513-4922-BB58-6EFCC7D998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AB4E80B3-1BA1-44F4-AB56-DD0E923B5DD0}" type="pres">
      <dgm:prSet presAssocID="{A96E4D10-C513-4922-BB58-6EFCC7D998E9}" presName="spaceRect" presStyleCnt="0"/>
      <dgm:spPr/>
    </dgm:pt>
    <dgm:pt modelId="{984907B9-638C-4BB9-B613-E0471EC281D1}" type="pres">
      <dgm:prSet presAssocID="{A96E4D10-C513-4922-BB58-6EFCC7D998E9}" presName="textRect" presStyleLbl="revTx" presStyleIdx="4" presStyleCnt="5">
        <dgm:presLayoutVars>
          <dgm:chMax val="1"/>
          <dgm:chPref val="1"/>
        </dgm:presLayoutVars>
      </dgm:prSet>
      <dgm:spPr/>
    </dgm:pt>
  </dgm:ptLst>
  <dgm:cxnLst>
    <dgm:cxn modelId="{BF32560C-FE43-4760-8083-CABE0462F62D}" type="presOf" srcId="{A96E4D10-C513-4922-BB58-6EFCC7D998E9}" destId="{984907B9-638C-4BB9-B613-E0471EC281D1}" srcOrd="0" destOrd="0" presId="urn:microsoft.com/office/officeart/2018/2/layout/IconLabelList"/>
    <dgm:cxn modelId="{B8F37246-9178-4DB1-A71C-FCF6309945A7}" type="presOf" srcId="{E18FCD51-D385-4FCE-ADED-1C3AAF6E102D}" destId="{4980B202-82E1-45BF-BFB5-3C5019981A6F}" srcOrd="0" destOrd="0" presId="urn:microsoft.com/office/officeart/2018/2/layout/IconLabelList"/>
    <dgm:cxn modelId="{CCCEAB54-BD26-44DA-8ECD-7336405F849B}" type="presOf" srcId="{5242A9EF-0F45-4C33-A036-327A744E22BB}" destId="{9E670491-06E4-44DB-B56C-0C983164588B}" srcOrd="0" destOrd="0" presId="urn:microsoft.com/office/officeart/2018/2/layout/IconLabelList"/>
    <dgm:cxn modelId="{22B3A05F-9E80-4ECB-B3EE-68AB79C90457}" srcId="{6D9EF28B-FF19-48C2-947D-A05E893FFAB9}" destId="{CF4C84CC-6D35-4A53-9B68-C9D5AD1F928D}" srcOrd="0" destOrd="0" parTransId="{F212ED19-E433-4C0E-B690-9D57B3DB6C9D}" sibTransId="{05ABC4D3-59C3-4EB6-BCC6-6687009A6C98}"/>
    <dgm:cxn modelId="{A5244F6C-94B1-45B7-935E-C75CB0F29325}" type="presOf" srcId="{588B3806-E7B0-47CD-978F-178110F2AEFF}" destId="{BB1716B3-0B03-4F63-A975-52B132D53050}" srcOrd="0" destOrd="0" presId="urn:microsoft.com/office/officeart/2018/2/layout/IconLabelList"/>
    <dgm:cxn modelId="{DC47B86E-9E92-494B-9094-D50288DB4014}" type="presOf" srcId="{6D9EF28B-FF19-48C2-947D-A05E893FFAB9}" destId="{B9EAB744-D898-4164-A35A-E7878592F217}" srcOrd="0" destOrd="0" presId="urn:microsoft.com/office/officeart/2018/2/layout/IconLabelList"/>
    <dgm:cxn modelId="{23064683-056C-4CC5-BA09-BFE82A1A107D}" srcId="{6D9EF28B-FF19-48C2-947D-A05E893FFAB9}" destId="{5242A9EF-0F45-4C33-A036-327A744E22BB}" srcOrd="1" destOrd="0" parTransId="{A1E09CA7-29F8-4D90-A92A-8007AA83BB15}" sibTransId="{3EA6AB02-CE0C-469A-83D4-B2AAEC2AEF6F}"/>
    <dgm:cxn modelId="{C82F9B97-821F-45DD-B0F6-789793CA4882}" srcId="{6D9EF28B-FF19-48C2-947D-A05E893FFAB9}" destId="{A96E4D10-C513-4922-BB58-6EFCC7D998E9}" srcOrd="4" destOrd="0" parTransId="{F2535BA9-1B8F-4B1C-B677-B0CD28A78727}" sibTransId="{023E494A-8D8A-4796-B3D8-88D70AACC730}"/>
    <dgm:cxn modelId="{59F32BBC-1B81-43F6-9893-C4BDFC1970A6}" srcId="{6D9EF28B-FF19-48C2-947D-A05E893FFAB9}" destId="{588B3806-E7B0-47CD-978F-178110F2AEFF}" srcOrd="3" destOrd="0" parTransId="{090BC4B2-AE81-4240-A0B7-D7FA41FF86D5}" sibTransId="{5C1B83A5-4079-4CAB-8A81-0840B9FFB4F7}"/>
    <dgm:cxn modelId="{A6561FDF-09C2-408A-9D73-6934FE96F773}" type="presOf" srcId="{CF4C84CC-6D35-4A53-9B68-C9D5AD1F928D}" destId="{AE2F3678-8064-4F4F-BB99-0673AB0B7E2D}" srcOrd="0" destOrd="0" presId="urn:microsoft.com/office/officeart/2018/2/layout/IconLabelList"/>
    <dgm:cxn modelId="{4921BEF9-2226-451A-ACA8-137F4DAC1861}" srcId="{6D9EF28B-FF19-48C2-947D-A05E893FFAB9}" destId="{E18FCD51-D385-4FCE-ADED-1C3AAF6E102D}" srcOrd="2" destOrd="0" parTransId="{1AF2F862-0786-4758-9794-EBF834C2B436}" sibTransId="{806383D1-9904-47B3-8014-FE25937FABFE}"/>
    <dgm:cxn modelId="{0BFC5F86-4C4C-42D9-8A68-BC224BAFB36D}" type="presParOf" srcId="{B9EAB744-D898-4164-A35A-E7878592F217}" destId="{C0693890-04CF-4FC8-AF4E-F90EC8E491B6}" srcOrd="0" destOrd="0" presId="urn:microsoft.com/office/officeart/2018/2/layout/IconLabelList"/>
    <dgm:cxn modelId="{AAB5DC7A-0D24-49DE-B424-1C96914766FC}" type="presParOf" srcId="{C0693890-04CF-4FC8-AF4E-F90EC8E491B6}" destId="{E938F32D-31F1-44EE-9DEC-7CC964304CE3}" srcOrd="0" destOrd="0" presId="urn:microsoft.com/office/officeart/2018/2/layout/IconLabelList"/>
    <dgm:cxn modelId="{31452F21-C569-4791-BE82-B2AFBDDCA9B4}" type="presParOf" srcId="{C0693890-04CF-4FC8-AF4E-F90EC8E491B6}" destId="{3635C214-9D13-4F73-A0FC-FF5A3FFB7B97}" srcOrd="1" destOrd="0" presId="urn:microsoft.com/office/officeart/2018/2/layout/IconLabelList"/>
    <dgm:cxn modelId="{4692AAF1-7326-44FA-BF5E-3168E7F3A517}" type="presParOf" srcId="{C0693890-04CF-4FC8-AF4E-F90EC8E491B6}" destId="{AE2F3678-8064-4F4F-BB99-0673AB0B7E2D}" srcOrd="2" destOrd="0" presId="urn:microsoft.com/office/officeart/2018/2/layout/IconLabelList"/>
    <dgm:cxn modelId="{683A8B30-74B4-4E58-9537-3B7C3A07A0EE}" type="presParOf" srcId="{B9EAB744-D898-4164-A35A-E7878592F217}" destId="{4D71E8BA-F320-4FB8-B7C8-4DDD8C706617}" srcOrd="1" destOrd="0" presId="urn:microsoft.com/office/officeart/2018/2/layout/IconLabelList"/>
    <dgm:cxn modelId="{FC0FE071-2B29-4F42-AB49-D65BD935B820}" type="presParOf" srcId="{B9EAB744-D898-4164-A35A-E7878592F217}" destId="{AC97BCB9-42B2-4B73-B336-B4CFD24CE2C5}" srcOrd="2" destOrd="0" presId="urn:microsoft.com/office/officeart/2018/2/layout/IconLabelList"/>
    <dgm:cxn modelId="{A1374D6E-E102-4DB7-BB4C-EF3571ED3FC4}" type="presParOf" srcId="{AC97BCB9-42B2-4B73-B336-B4CFD24CE2C5}" destId="{3D49DBF1-9B6C-465F-AEA1-8925D80AB714}" srcOrd="0" destOrd="0" presId="urn:microsoft.com/office/officeart/2018/2/layout/IconLabelList"/>
    <dgm:cxn modelId="{7A840361-1AFC-4829-9ABC-7878FAE17BBD}" type="presParOf" srcId="{AC97BCB9-42B2-4B73-B336-B4CFD24CE2C5}" destId="{2E68E831-D19E-4557-8563-D3A180D5DD3D}" srcOrd="1" destOrd="0" presId="urn:microsoft.com/office/officeart/2018/2/layout/IconLabelList"/>
    <dgm:cxn modelId="{5368A765-AE3F-4780-BA0F-3EDBA0158C0E}" type="presParOf" srcId="{AC97BCB9-42B2-4B73-B336-B4CFD24CE2C5}" destId="{9E670491-06E4-44DB-B56C-0C983164588B}" srcOrd="2" destOrd="0" presId="urn:microsoft.com/office/officeart/2018/2/layout/IconLabelList"/>
    <dgm:cxn modelId="{222B158A-47DA-495F-AB57-8A2597C4E300}" type="presParOf" srcId="{B9EAB744-D898-4164-A35A-E7878592F217}" destId="{5B95CE82-BAA5-4F52-AFE8-FD75CC167A20}" srcOrd="3" destOrd="0" presId="urn:microsoft.com/office/officeart/2018/2/layout/IconLabelList"/>
    <dgm:cxn modelId="{A875B9A5-2D4D-4CA3-A5A4-11F21FB04A6B}" type="presParOf" srcId="{B9EAB744-D898-4164-A35A-E7878592F217}" destId="{0E372DE2-164F-4C42-8A3D-D2C8DBC44191}" srcOrd="4" destOrd="0" presId="urn:microsoft.com/office/officeart/2018/2/layout/IconLabelList"/>
    <dgm:cxn modelId="{DCDB3AFF-2A28-4C00-A34F-84E6158189BB}" type="presParOf" srcId="{0E372DE2-164F-4C42-8A3D-D2C8DBC44191}" destId="{E11BAAAB-36F9-4AEE-951D-837857284A80}" srcOrd="0" destOrd="0" presId="urn:microsoft.com/office/officeart/2018/2/layout/IconLabelList"/>
    <dgm:cxn modelId="{61FC53CA-9248-4326-83B4-383D2EB8771E}" type="presParOf" srcId="{0E372DE2-164F-4C42-8A3D-D2C8DBC44191}" destId="{1F077AA8-8574-4BBA-A69B-3D05FC46BB90}" srcOrd="1" destOrd="0" presId="urn:microsoft.com/office/officeart/2018/2/layout/IconLabelList"/>
    <dgm:cxn modelId="{D2538D24-0FAB-4B0B-A494-E7DB6E8A77B0}" type="presParOf" srcId="{0E372DE2-164F-4C42-8A3D-D2C8DBC44191}" destId="{4980B202-82E1-45BF-BFB5-3C5019981A6F}" srcOrd="2" destOrd="0" presId="urn:microsoft.com/office/officeart/2018/2/layout/IconLabelList"/>
    <dgm:cxn modelId="{3D191F05-41E8-4C7D-B8DD-BEE7D4D45A97}" type="presParOf" srcId="{B9EAB744-D898-4164-A35A-E7878592F217}" destId="{A713079C-3F7B-452E-AC97-4CAF6986408D}" srcOrd="5" destOrd="0" presId="urn:microsoft.com/office/officeart/2018/2/layout/IconLabelList"/>
    <dgm:cxn modelId="{6DC91D06-20EA-4BA2-8100-AAC4E9790847}" type="presParOf" srcId="{B9EAB744-D898-4164-A35A-E7878592F217}" destId="{55D520F1-F876-44F3-83E6-D39E1A469FA9}" srcOrd="6" destOrd="0" presId="urn:microsoft.com/office/officeart/2018/2/layout/IconLabelList"/>
    <dgm:cxn modelId="{B05CCE28-A504-472D-B816-8368B0A3F93F}" type="presParOf" srcId="{55D520F1-F876-44F3-83E6-D39E1A469FA9}" destId="{9FA8C837-E0D2-4192-9936-29D3E5D67F8D}" srcOrd="0" destOrd="0" presId="urn:microsoft.com/office/officeart/2018/2/layout/IconLabelList"/>
    <dgm:cxn modelId="{F2157352-D62E-46EB-B493-6D497C04291D}" type="presParOf" srcId="{55D520F1-F876-44F3-83E6-D39E1A469FA9}" destId="{2291D57F-BA25-4E36-8D09-93194C0C3031}" srcOrd="1" destOrd="0" presId="urn:microsoft.com/office/officeart/2018/2/layout/IconLabelList"/>
    <dgm:cxn modelId="{BDEAF6BE-3DD1-4F1D-9EFF-563E84474871}" type="presParOf" srcId="{55D520F1-F876-44F3-83E6-D39E1A469FA9}" destId="{BB1716B3-0B03-4F63-A975-52B132D53050}" srcOrd="2" destOrd="0" presId="urn:microsoft.com/office/officeart/2018/2/layout/IconLabelList"/>
    <dgm:cxn modelId="{3177F9EB-2920-4613-83CC-26761B74D968}" type="presParOf" srcId="{B9EAB744-D898-4164-A35A-E7878592F217}" destId="{A3ADB056-AB32-40FD-A91D-08CDD144F772}" srcOrd="7" destOrd="0" presId="urn:microsoft.com/office/officeart/2018/2/layout/IconLabelList"/>
    <dgm:cxn modelId="{8DEDA916-E29A-422D-9E35-6AF205733C63}" type="presParOf" srcId="{B9EAB744-D898-4164-A35A-E7878592F217}" destId="{5B070D7E-8E1D-4076-BDC4-FBAE72136E45}" srcOrd="8" destOrd="0" presId="urn:microsoft.com/office/officeart/2018/2/layout/IconLabelList"/>
    <dgm:cxn modelId="{F62D101E-6745-4414-9C69-478F05A9F86D}" type="presParOf" srcId="{5B070D7E-8E1D-4076-BDC4-FBAE72136E45}" destId="{17129F43-FE18-4B97-932E-36041855A5E3}" srcOrd="0" destOrd="0" presId="urn:microsoft.com/office/officeart/2018/2/layout/IconLabelList"/>
    <dgm:cxn modelId="{01711AF5-41F2-49EF-BEAA-AF70D4CFAB9B}" type="presParOf" srcId="{5B070D7E-8E1D-4076-BDC4-FBAE72136E45}" destId="{AB4E80B3-1BA1-44F4-AB56-DD0E923B5DD0}" srcOrd="1" destOrd="0" presId="urn:microsoft.com/office/officeart/2018/2/layout/IconLabelList"/>
    <dgm:cxn modelId="{7482971D-CB77-4F57-8D76-AB48A8BC4A49}" type="presParOf" srcId="{5B070D7E-8E1D-4076-BDC4-FBAE72136E45}" destId="{984907B9-638C-4BB9-B613-E0471EC281D1}"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BA27DF-A250-4D97-B92B-97654D0FC12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669B1CD-C091-47D7-AF07-30E49ADB1D14}">
      <dgm:prSet/>
      <dgm:spPr/>
      <dgm:t>
        <a:bodyPr/>
        <a:lstStyle/>
        <a:p>
          <a:r>
            <a:rPr lang="en-GB"/>
            <a:t>Avoid known triggers</a:t>
          </a:r>
          <a:endParaRPr lang="en-US"/>
        </a:p>
      </dgm:t>
    </dgm:pt>
    <dgm:pt modelId="{B72636C8-C417-4BE8-806C-C88C460D89EB}" type="parTrans" cxnId="{E7A1849C-E4C1-44E4-9463-65069BC3E0F9}">
      <dgm:prSet/>
      <dgm:spPr/>
      <dgm:t>
        <a:bodyPr/>
        <a:lstStyle/>
        <a:p>
          <a:endParaRPr lang="en-US"/>
        </a:p>
      </dgm:t>
    </dgm:pt>
    <dgm:pt modelId="{BC5A1945-A93A-42FF-A23C-14B5BE454E0A}" type="sibTrans" cxnId="{E7A1849C-E4C1-44E4-9463-65069BC3E0F9}">
      <dgm:prSet/>
      <dgm:spPr/>
      <dgm:t>
        <a:bodyPr/>
        <a:lstStyle/>
        <a:p>
          <a:endParaRPr lang="en-US"/>
        </a:p>
      </dgm:t>
    </dgm:pt>
    <dgm:pt modelId="{AA114193-1EF1-41BD-B81B-5C493E8591C8}">
      <dgm:prSet/>
      <dgm:spPr/>
      <dgm:t>
        <a:bodyPr/>
        <a:lstStyle/>
        <a:p>
          <a:r>
            <a:rPr lang="en-GB"/>
            <a:t>Maintain regular exercise</a:t>
          </a:r>
          <a:endParaRPr lang="en-US"/>
        </a:p>
      </dgm:t>
    </dgm:pt>
    <dgm:pt modelId="{BA7AD64F-017A-4A05-8DE0-0202EDD71083}" type="parTrans" cxnId="{0DAD86A8-1052-4A42-9B94-35F5D6C75ECA}">
      <dgm:prSet/>
      <dgm:spPr/>
      <dgm:t>
        <a:bodyPr/>
        <a:lstStyle/>
        <a:p>
          <a:endParaRPr lang="en-US"/>
        </a:p>
      </dgm:t>
    </dgm:pt>
    <dgm:pt modelId="{E9948621-B773-4353-B5BB-F9CB9BC7D899}" type="sibTrans" cxnId="{0DAD86A8-1052-4A42-9B94-35F5D6C75ECA}">
      <dgm:prSet/>
      <dgm:spPr/>
      <dgm:t>
        <a:bodyPr/>
        <a:lstStyle/>
        <a:p>
          <a:endParaRPr lang="en-US"/>
        </a:p>
      </dgm:t>
    </dgm:pt>
    <dgm:pt modelId="{20C1CAF4-4081-4682-979F-571B3CFEF53F}">
      <dgm:prSet/>
      <dgm:spPr/>
      <dgm:t>
        <a:bodyPr/>
        <a:lstStyle/>
        <a:p>
          <a:r>
            <a:rPr lang="en-GB"/>
            <a:t>Healthy diet</a:t>
          </a:r>
          <a:endParaRPr lang="en-US"/>
        </a:p>
      </dgm:t>
    </dgm:pt>
    <dgm:pt modelId="{B838A25F-7067-4FD1-8BA0-15BC0604BD7B}" type="parTrans" cxnId="{E3E22674-89A5-40D8-B2E8-C357E38C885B}">
      <dgm:prSet/>
      <dgm:spPr/>
      <dgm:t>
        <a:bodyPr/>
        <a:lstStyle/>
        <a:p>
          <a:endParaRPr lang="en-US"/>
        </a:p>
      </dgm:t>
    </dgm:pt>
    <dgm:pt modelId="{FD957E7E-AAB9-4A83-94DD-5A5CF8EB2D27}" type="sibTrans" cxnId="{E3E22674-89A5-40D8-B2E8-C357E38C885B}">
      <dgm:prSet/>
      <dgm:spPr/>
      <dgm:t>
        <a:bodyPr/>
        <a:lstStyle/>
        <a:p>
          <a:endParaRPr lang="en-US"/>
        </a:p>
      </dgm:t>
    </dgm:pt>
    <dgm:pt modelId="{376FF3E1-6A07-4886-B949-8B224A23C77C}">
      <dgm:prSet/>
      <dgm:spPr/>
      <dgm:t>
        <a:bodyPr/>
        <a:lstStyle/>
        <a:p>
          <a:r>
            <a:rPr lang="en-GB"/>
            <a:t>Stress management</a:t>
          </a:r>
          <a:endParaRPr lang="en-US"/>
        </a:p>
      </dgm:t>
    </dgm:pt>
    <dgm:pt modelId="{542CA328-2525-4255-BC84-09DB729CD0AB}" type="parTrans" cxnId="{E4CC73ED-078B-456D-8AD2-D8108B7CB9F9}">
      <dgm:prSet/>
      <dgm:spPr/>
      <dgm:t>
        <a:bodyPr/>
        <a:lstStyle/>
        <a:p>
          <a:endParaRPr lang="en-US"/>
        </a:p>
      </dgm:t>
    </dgm:pt>
    <dgm:pt modelId="{BBB49BA8-8B84-4C9F-B8D1-AE21E7F4D32A}" type="sibTrans" cxnId="{E4CC73ED-078B-456D-8AD2-D8108B7CB9F9}">
      <dgm:prSet/>
      <dgm:spPr/>
      <dgm:t>
        <a:bodyPr/>
        <a:lstStyle/>
        <a:p>
          <a:endParaRPr lang="en-US"/>
        </a:p>
      </dgm:t>
    </dgm:pt>
    <dgm:pt modelId="{0B117EDF-4D0B-43BA-9656-1F09BCAFE052}">
      <dgm:prSet/>
      <dgm:spPr/>
      <dgm:t>
        <a:bodyPr/>
        <a:lstStyle/>
        <a:p>
          <a:r>
            <a:rPr lang="en-GB"/>
            <a:t>Correct inhaler technique (Trachsel </a:t>
          </a:r>
          <a:r>
            <a:rPr lang="en-GB" i="1"/>
            <a:t>et al</a:t>
          </a:r>
          <a:r>
            <a:rPr lang="en-GB"/>
            <a:t>., 2022)</a:t>
          </a:r>
          <a:endParaRPr lang="en-US"/>
        </a:p>
      </dgm:t>
    </dgm:pt>
    <dgm:pt modelId="{7C96F4A6-EB2C-4217-8B84-6C2C4BD21696}" type="parTrans" cxnId="{331AEECB-F1E4-4594-8F41-340C2382D0C0}">
      <dgm:prSet/>
      <dgm:spPr/>
      <dgm:t>
        <a:bodyPr/>
        <a:lstStyle/>
        <a:p>
          <a:endParaRPr lang="en-US"/>
        </a:p>
      </dgm:t>
    </dgm:pt>
    <dgm:pt modelId="{4EE7EE54-E93C-4AD1-AF5C-A2281F4C2855}" type="sibTrans" cxnId="{331AEECB-F1E4-4594-8F41-340C2382D0C0}">
      <dgm:prSet/>
      <dgm:spPr/>
      <dgm:t>
        <a:bodyPr/>
        <a:lstStyle/>
        <a:p>
          <a:endParaRPr lang="en-US"/>
        </a:p>
      </dgm:t>
    </dgm:pt>
    <dgm:pt modelId="{94EB4140-B5DD-499F-B7DA-9D38E8EFC617}">
      <dgm:prSet/>
      <dgm:spPr/>
      <dgm:t>
        <a:bodyPr/>
        <a:lstStyle/>
        <a:p>
          <a:r>
            <a:rPr lang="en-GB"/>
            <a:t>Individualised asthma action plan.</a:t>
          </a:r>
          <a:endParaRPr lang="en-US"/>
        </a:p>
      </dgm:t>
    </dgm:pt>
    <dgm:pt modelId="{F17CDEE1-BA59-46B8-87BE-3078304CFF55}" type="parTrans" cxnId="{76B010A3-5285-43E5-BE2A-7F5DA213DE66}">
      <dgm:prSet/>
      <dgm:spPr/>
      <dgm:t>
        <a:bodyPr/>
        <a:lstStyle/>
        <a:p>
          <a:endParaRPr lang="en-US"/>
        </a:p>
      </dgm:t>
    </dgm:pt>
    <dgm:pt modelId="{B1A4DA7D-297E-4EAE-86EE-68BAADCA5CA0}" type="sibTrans" cxnId="{76B010A3-5285-43E5-BE2A-7F5DA213DE66}">
      <dgm:prSet/>
      <dgm:spPr/>
      <dgm:t>
        <a:bodyPr/>
        <a:lstStyle/>
        <a:p>
          <a:endParaRPr lang="en-US"/>
        </a:p>
      </dgm:t>
    </dgm:pt>
    <dgm:pt modelId="{47B55E55-072E-49A6-A3C8-BE63AC0EF8E0}" type="pres">
      <dgm:prSet presAssocID="{D8BA27DF-A250-4D97-B92B-97654D0FC12B}" presName="diagram" presStyleCnt="0">
        <dgm:presLayoutVars>
          <dgm:dir/>
          <dgm:resizeHandles val="exact"/>
        </dgm:presLayoutVars>
      </dgm:prSet>
      <dgm:spPr/>
    </dgm:pt>
    <dgm:pt modelId="{0B280563-4DB2-4C1D-A1C7-373B74F5170B}" type="pres">
      <dgm:prSet presAssocID="{5669B1CD-C091-47D7-AF07-30E49ADB1D14}" presName="node" presStyleLbl="node1" presStyleIdx="0" presStyleCnt="6">
        <dgm:presLayoutVars>
          <dgm:bulletEnabled val="1"/>
        </dgm:presLayoutVars>
      </dgm:prSet>
      <dgm:spPr/>
    </dgm:pt>
    <dgm:pt modelId="{B5EBDC3C-7247-46D7-B4A8-4F457B76F1DD}" type="pres">
      <dgm:prSet presAssocID="{BC5A1945-A93A-42FF-A23C-14B5BE454E0A}" presName="sibTrans" presStyleCnt="0"/>
      <dgm:spPr/>
    </dgm:pt>
    <dgm:pt modelId="{C1ACD30D-BDCB-4754-9C3C-9751B7D4BCE6}" type="pres">
      <dgm:prSet presAssocID="{AA114193-1EF1-41BD-B81B-5C493E8591C8}" presName="node" presStyleLbl="node1" presStyleIdx="1" presStyleCnt="6">
        <dgm:presLayoutVars>
          <dgm:bulletEnabled val="1"/>
        </dgm:presLayoutVars>
      </dgm:prSet>
      <dgm:spPr/>
    </dgm:pt>
    <dgm:pt modelId="{579CA8E6-D4ED-44AB-8C64-77677B8359E4}" type="pres">
      <dgm:prSet presAssocID="{E9948621-B773-4353-B5BB-F9CB9BC7D899}" presName="sibTrans" presStyleCnt="0"/>
      <dgm:spPr/>
    </dgm:pt>
    <dgm:pt modelId="{D3208114-CC0C-442B-96E1-21AB8CE5DDBF}" type="pres">
      <dgm:prSet presAssocID="{20C1CAF4-4081-4682-979F-571B3CFEF53F}" presName="node" presStyleLbl="node1" presStyleIdx="2" presStyleCnt="6">
        <dgm:presLayoutVars>
          <dgm:bulletEnabled val="1"/>
        </dgm:presLayoutVars>
      </dgm:prSet>
      <dgm:spPr/>
    </dgm:pt>
    <dgm:pt modelId="{0CA14FCB-5142-431D-B978-A87EFEA32942}" type="pres">
      <dgm:prSet presAssocID="{FD957E7E-AAB9-4A83-94DD-5A5CF8EB2D27}" presName="sibTrans" presStyleCnt="0"/>
      <dgm:spPr/>
    </dgm:pt>
    <dgm:pt modelId="{BD3DAD1A-A591-40CD-B371-001467CF8F24}" type="pres">
      <dgm:prSet presAssocID="{376FF3E1-6A07-4886-B949-8B224A23C77C}" presName="node" presStyleLbl="node1" presStyleIdx="3" presStyleCnt="6">
        <dgm:presLayoutVars>
          <dgm:bulletEnabled val="1"/>
        </dgm:presLayoutVars>
      </dgm:prSet>
      <dgm:spPr/>
    </dgm:pt>
    <dgm:pt modelId="{2F461136-8943-4557-9A13-DFD48DB37A17}" type="pres">
      <dgm:prSet presAssocID="{BBB49BA8-8B84-4C9F-B8D1-AE21E7F4D32A}" presName="sibTrans" presStyleCnt="0"/>
      <dgm:spPr/>
    </dgm:pt>
    <dgm:pt modelId="{03AD0E8A-4B2A-4534-A744-1B208CFD1693}" type="pres">
      <dgm:prSet presAssocID="{0B117EDF-4D0B-43BA-9656-1F09BCAFE052}" presName="node" presStyleLbl="node1" presStyleIdx="4" presStyleCnt="6">
        <dgm:presLayoutVars>
          <dgm:bulletEnabled val="1"/>
        </dgm:presLayoutVars>
      </dgm:prSet>
      <dgm:spPr/>
    </dgm:pt>
    <dgm:pt modelId="{2B095EC8-CC2B-4DDD-A4AC-E39032839BE7}" type="pres">
      <dgm:prSet presAssocID="{4EE7EE54-E93C-4AD1-AF5C-A2281F4C2855}" presName="sibTrans" presStyleCnt="0"/>
      <dgm:spPr/>
    </dgm:pt>
    <dgm:pt modelId="{49A03D45-D43E-41B2-ACB9-EDBFA072CDFD}" type="pres">
      <dgm:prSet presAssocID="{94EB4140-B5DD-499F-B7DA-9D38E8EFC617}" presName="node" presStyleLbl="node1" presStyleIdx="5" presStyleCnt="6">
        <dgm:presLayoutVars>
          <dgm:bulletEnabled val="1"/>
        </dgm:presLayoutVars>
      </dgm:prSet>
      <dgm:spPr/>
    </dgm:pt>
  </dgm:ptLst>
  <dgm:cxnLst>
    <dgm:cxn modelId="{166D7416-605A-4206-9EF1-458890FFF106}" type="presOf" srcId="{20C1CAF4-4081-4682-979F-571B3CFEF53F}" destId="{D3208114-CC0C-442B-96E1-21AB8CE5DDBF}" srcOrd="0" destOrd="0" presId="urn:microsoft.com/office/officeart/2005/8/layout/default"/>
    <dgm:cxn modelId="{9F13A419-D7D7-4F1B-B744-2610B7A017A2}" type="presOf" srcId="{0B117EDF-4D0B-43BA-9656-1F09BCAFE052}" destId="{03AD0E8A-4B2A-4534-A744-1B208CFD1693}" srcOrd="0" destOrd="0" presId="urn:microsoft.com/office/officeart/2005/8/layout/default"/>
    <dgm:cxn modelId="{87872D2B-4D83-46B9-A13D-CDF41D07A2BD}" type="presOf" srcId="{AA114193-1EF1-41BD-B81B-5C493E8591C8}" destId="{C1ACD30D-BDCB-4754-9C3C-9751B7D4BCE6}" srcOrd="0" destOrd="0" presId="urn:microsoft.com/office/officeart/2005/8/layout/default"/>
    <dgm:cxn modelId="{97B4FF2B-68DF-4FAE-B7CA-C660F42947D1}" type="presOf" srcId="{D8BA27DF-A250-4D97-B92B-97654D0FC12B}" destId="{47B55E55-072E-49A6-A3C8-BE63AC0EF8E0}" srcOrd="0" destOrd="0" presId="urn:microsoft.com/office/officeart/2005/8/layout/default"/>
    <dgm:cxn modelId="{6CE6AD3E-5477-4AF5-8945-1FD98A6023A1}" type="presOf" srcId="{94EB4140-B5DD-499F-B7DA-9D38E8EFC617}" destId="{49A03D45-D43E-41B2-ACB9-EDBFA072CDFD}" srcOrd="0" destOrd="0" presId="urn:microsoft.com/office/officeart/2005/8/layout/default"/>
    <dgm:cxn modelId="{E3E22674-89A5-40D8-B2E8-C357E38C885B}" srcId="{D8BA27DF-A250-4D97-B92B-97654D0FC12B}" destId="{20C1CAF4-4081-4682-979F-571B3CFEF53F}" srcOrd="2" destOrd="0" parTransId="{B838A25F-7067-4FD1-8BA0-15BC0604BD7B}" sibTransId="{FD957E7E-AAB9-4A83-94DD-5A5CF8EB2D27}"/>
    <dgm:cxn modelId="{0D60C37E-DD43-4EFE-AAD0-1BCF8B5FA6CC}" type="presOf" srcId="{5669B1CD-C091-47D7-AF07-30E49ADB1D14}" destId="{0B280563-4DB2-4C1D-A1C7-373B74F5170B}" srcOrd="0" destOrd="0" presId="urn:microsoft.com/office/officeart/2005/8/layout/default"/>
    <dgm:cxn modelId="{E7A1849C-E4C1-44E4-9463-65069BC3E0F9}" srcId="{D8BA27DF-A250-4D97-B92B-97654D0FC12B}" destId="{5669B1CD-C091-47D7-AF07-30E49ADB1D14}" srcOrd="0" destOrd="0" parTransId="{B72636C8-C417-4BE8-806C-C88C460D89EB}" sibTransId="{BC5A1945-A93A-42FF-A23C-14B5BE454E0A}"/>
    <dgm:cxn modelId="{76B010A3-5285-43E5-BE2A-7F5DA213DE66}" srcId="{D8BA27DF-A250-4D97-B92B-97654D0FC12B}" destId="{94EB4140-B5DD-499F-B7DA-9D38E8EFC617}" srcOrd="5" destOrd="0" parTransId="{F17CDEE1-BA59-46B8-87BE-3078304CFF55}" sibTransId="{B1A4DA7D-297E-4EAE-86EE-68BAADCA5CA0}"/>
    <dgm:cxn modelId="{0DAD86A8-1052-4A42-9B94-35F5D6C75ECA}" srcId="{D8BA27DF-A250-4D97-B92B-97654D0FC12B}" destId="{AA114193-1EF1-41BD-B81B-5C493E8591C8}" srcOrd="1" destOrd="0" parTransId="{BA7AD64F-017A-4A05-8DE0-0202EDD71083}" sibTransId="{E9948621-B773-4353-B5BB-F9CB9BC7D899}"/>
    <dgm:cxn modelId="{331AEECB-F1E4-4594-8F41-340C2382D0C0}" srcId="{D8BA27DF-A250-4D97-B92B-97654D0FC12B}" destId="{0B117EDF-4D0B-43BA-9656-1F09BCAFE052}" srcOrd="4" destOrd="0" parTransId="{7C96F4A6-EB2C-4217-8B84-6C2C4BD21696}" sibTransId="{4EE7EE54-E93C-4AD1-AF5C-A2281F4C2855}"/>
    <dgm:cxn modelId="{A8245DDE-C231-4F72-82CB-431ED8ED1B2B}" type="presOf" srcId="{376FF3E1-6A07-4886-B949-8B224A23C77C}" destId="{BD3DAD1A-A591-40CD-B371-001467CF8F24}" srcOrd="0" destOrd="0" presId="urn:microsoft.com/office/officeart/2005/8/layout/default"/>
    <dgm:cxn modelId="{E4CC73ED-078B-456D-8AD2-D8108B7CB9F9}" srcId="{D8BA27DF-A250-4D97-B92B-97654D0FC12B}" destId="{376FF3E1-6A07-4886-B949-8B224A23C77C}" srcOrd="3" destOrd="0" parTransId="{542CA328-2525-4255-BC84-09DB729CD0AB}" sibTransId="{BBB49BA8-8B84-4C9F-B8D1-AE21E7F4D32A}"/>
    <dgm:cxn modelId="{4BBA1A22-3226-4CAA-8154-A66827302CB9}" type="presParOf" srcId="{47B55E55-072E-49A6-A3C8-BE63AC0EF8E0}" destId="{0B280563-4DB2-4C1D-A1C7-373B74F5170B}" srcOrd="0" destOrd="0" presId="urn:microsoft.com/office/officeart/2005/8/layout/default"/>
    <dgm:cxn modelId="{F5720075-ADC3-4D79-8A2F-2AD2A3FEDEA6}" type="presParOf" srcId="{47B55E55-072E-49A6-A3C8-BE63AC0EF8E0}" destId="{B5EBDC3C-7247-46D7-B4A8-4F457B76F1DD}" srcOrd="1" destOrd="0" presId="urn:microsoft.com/office/officeart/2005/8/layout/default"/>
    <dgm:cxn modelId="{2D765C72-87F8-4C2C-B1C3-884E0B6BE879}" type="presParOf" srcId="{47B55E55-072E-49A6-A3C8-BE63AC0EF8E0}" destId="{C1ACD30D-BDCB-4754-9C3C-9751B7D4BCE6}" srcOrd="2" destOrd="0" presId="urn:microsoft.com/office/officeart/2005/8/layout/default"/>
    <dgm:cxn modelId="{E86B29EB-84C0-40F4-BFDC-5D47A9974C12}" type="presParOf" srcId="{47B55E55-072E-49A6-A3C8-BE63AC0EF8E0}" destId="{579CA8E6-D4ED-44AB-8C64-77677B8359E4}" srcOrd="3" destOrd="0" presId="urn:microsoft.com/office/officeart/2005/8/layout/default"/>
    <dgm:cxn modelId="{0088876F-5CE2-4CBA-A421-9B937838FC4E}" type="presParOf" srcId="{47B55E55-072E-49A6-A3C8-BE63AC0EF8E0}" destId="{D3208114-CC0C-442B-96E1-21AB8CE5DDBF}" srcOrd="4" destOrd="0" presId="urn:microsoft.com/office/officeart/2005/8/layout/default"/>
    <dgm:cxn modelId="{DAB17C22-728B-41CA-819A-FA8E211D7FA1}" type="presParOf" srcId="{47B55E55-072E-49A6-A3C8-BE63AC0EF8E0}" destId="{0CA14FCB-5142-431D-B978-A87EFEA32942}" srcOrd="5" destOrd="0" presId="urn:microsoft.com/office/officeart/2005/8/layout/default"/>
    <dgm:cxn modelId="{BAFE26AE-9048-4718-B1CB-00323FD2A240}" type="presParOf" srcId="{47B55E55-072E-49A6-A3C8-BE63AC0EF8E0}" destId="{BD3DAD1A-A591-40CD-B371-001467CF8F24}" srcOrd="6" destOrd="0" presId="urn:microsoft.com/office/officeart/2005/8/layout/default"/>
    <dgm:cxn modelId="{1DBF407B-0B8D-4C63-819F-E599E0333C00}" type="presParOf" srcId="{47B55E55-072E-49A6-A3C8-BE63AC0EF8E0}" destId="{2F461136-8943-4557-9A13-DFD48DB37A17}" srcOrd="7" destOrd="0" presId="urn:microsoft.com/office/officeart/2005/8/layout/default"/>
    <dgm:cxn modelId="{99927F80-75B5-4BF7-9FD0-20B50E9BDC4E}" type="presParOf" srcId="{47B55E55-072E-49A6-A3C8-BE63AC0EF8E0}" destId="{03AD0E8A-4B2A-4534-A744-1B208CFD1693}" srcOrd="8" destOrd="0" presId="urn:microsoft.com/office/officeart/2005/8/layout/default"/>
    <dgm:cxn modelId="{A6AB83FD-DFFE-4FE7-B650-B086ACE75D33}" type="presParOf" srcId="{47B55E55-072E-49A6-A3C8-BE63AC0EF8E0}" destId="{2B095EC8-CC2B-4DDD-A4AC-E39032839BE7}" srcOrd="9" destOrd="0" presId="urn:microsoft.com/office/officeart/2005/8/layout/default"/>
    <dgm:cxn modelId="{BBB92783-9283-493C-8BF1-CB8762540B5B}" type="presParOf" srcId="{47B55E55-072E-49A6-A3C8-BE63AC0EF8E0}" destId="{49A03D45-D43E-41B2-ACB9-EDBFA072CDFD}"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262502-F906-43C0-8158-57CE1164409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98B5F7E-056F-4EA9-9204-899A8A5A723C}">
      <dgm:prSet/>
      <dgm:spPr/>
      <dgm:t>
        <a:bodyPr/>
        <a:lstStyle/>
        <a:p>
          <a:r>
            <a:rPr lang="en-GB"/>
            <a:t>Long-lasting and manageable illness.</a:t>
          </a:r>
          <a:endParaRPr lang="en-US"/>
        </a:p>
      </dgm:t>
    </dgm:pt>
    <dgm:pt modelId="{A811529E-6096-4B70-9D94-12FE26A8E41D}" type="parTrans" cxnId="{A663B721-41C2-4958-8EB2-9CB86EF86142}">
      <dgm:prSet/>
      <dgm:spPr/>
      <dgm:t>
        <a:bodyPr/>
        <a:lstStyle/>
        <a:p>
          <a:endParaRPr lang="en-US"/>
        </a:p>
      </dgm:t>
    </dgm:pt>
    <dgm:pt modelId="{699A311D-FA11-4F30-8DCB-45F255B15848}" type="sibTrans" cxnId="{A663B721-41C2-4958-8EB2-9CB86EF86142}">
      <dgm:prSet/>
      <dgm:spPr/>
      <dgm:t>
        <a:bodyPr/>
        <a:lstStyle/>
        <a:p>
          <a:endParaRPr lang="en-US"/>
        </a:p>
      </dgm:t>
    </dgm:pt>
    <dgm:pt modelId="{E4410B89-8C1B-44AD-A702-CD28977022C6}">
      <dgm:prSet/>
      <dgm:spPr/>
      <dgm:t>
        <a:bodyPr/>
        <a:lstStyle/>
        <a:p>
          <a:r>
            <a:rPr lang="en-GB"/>
            <a:t>Includes obstruction and inflammation of the airways.</a:t>
          </a:r>
          <a:endParaRPr lang="en-US"/>
        </a:p>
      </dgm:t>
    </dgm:pt>
    <dgm:pt modelId="{E68EF9CB-C2ED-4F4E-BBD3-B4D560B32312}" type="parTrans" cxnId="{B8EA7E90-287E-4C17-9553-A21A1C01DC4F}">
      <dgm:prSet/>
      <dgm:spPr/>
      <dgm:t>
        <a:bodyPr/>
        <a:lstStyle/>
        <a:p>
          <a:endParaRPr lang="en-US"/>
        </a:p>
      </dgm:t>
    </dgm:pt>
    <dgm:pt modelId="{B4D3889A-91CA-44FD-89CB-A19038E3571C}" type="sibTrans" cxnId="{B8EA7E90-287E-4C17-9553-A21A1C01DC4F}">
      <dgm:prSet/>
      <dgm:spPr/>
      <dgm:t>
        <a:bodyPr/>
        <a:lstStyle/>
        <a:p>
          <a:endParaRPr lang="en-US"/>
        </a:p>
      </dgm:t>
    </dgm:pt>
    <dgm:pt modelId="{86D651A0-3304-453B-9B4D-126C27F36AAA}">
      <dgm:prSet/>
      <dgm:spPr/>
      <dgm:t>
        <a:bodyPr/>
        <a:lstStyle/>
        <a:p>
          <a:r>
            <a:rPr lang="en-GB"/>
            <a:t>Requires long-term management (NICE, 2023)</a:t>
          </a:r>
          <a:endParaRPr lang="en-US"/>
        </a:p>
      </dgm:t>
    </dgm:pt>
    <dgm:pt modelId="{D8268B34-EB83-4BEF-8E03-1773CED90D51}" type="parTrans" cxnId="{C29C8124-8398-47D8-86F5-253DEB7D15CA}">
      <dgm:prSet/>
      <dgm:spPr/>
      <dgm:t>
        <a:bodyPr/>
        <a:lstStyle/>
        <a:p>
          <a:endParaRPr lang="en-US"/>
        </a:p>
      </dgm:t>
    </dgm:pt>
    <dgm:pt modelId="{C147B0E4-79A0-4C8C-BBF0-EB47D35B8C14}" type="sibTrans" cxnId="{C29C8124-8398-47D8-86F5-253DEB7D15CA}">
      <dgm:prSet/>
      <dgm:spPr/>
      <dgm:t>
        <a:bodyPr/>
        <a:lstStyle/>
        <a:p>
          <a:endParaRPr lang="en-US"/>
        </a:p>
      </dgm:t>
    </dgm:pt>
    <dgm:pt modelId="{62C1DCA7-D4D1-432A-9BB3-4A6C4F8CFA88}">
      <dgm:prSet/>
      <dgm:spPr/>
      <dgm:t>
        <a:bodyPr/>
        <a:lstStyle/>
        <a:p>
          <a:r>
            <a:rPr lang="en-GB"/>
            <a:t>Intervention is better at an early age.</a:t>
          </a:r>
          <a:endParaRPr lang="en-US"/>
        </a:p>
      </dgm:t>
    </dgm:pt>
    <dgm:pt modelId="{20B4BAB3-368B-44E4-9EA1-1DCA11737F10}" type="parTrans" cxnId="{86A2093A-152C-406B-BAC2-278D63832694}">
      <dgm:prSet/>
      <dgm:spPr/>
      <dgm:t>
        <a:bodyPr/>
        <a:lstStyle/>
        <a:p>
          <a:endParaRPr lang="en-US"/>
        </a:p>
      </dgm:t>
    </dgm:pt>
    <dgm:pt modelId="{E5DC5070-7274-4915-9D21-A7186973A24E}" type="sibTrans" cxnId="{86A2093A-152C-406B-BAC2-278D63832694}">
      <dgm:prSet/>
      <dgm:spPr/>
      <dgm:t>
        <a:bodyPr/>
        <a:lstStyle/>
        <a:p>
          <a:endParaRPr lang="en-US"/>
        </a:p>
      </dgm:t>
    </dgm:pt>
    <dgm:pt modelId="{9EA801F9-ACBA-449D-8E7F-F4AC1FA16975}">
      <dgm:prSet/>
      <dgm:spPr/>
      <dgm:t>
        <a:bodyPr/>
        <a:lstStyle/>
        <a:p>
          <a:r>
            <a:rPr lang="en-GB"/>
            <a:t>Holistic care is necessary.</a:t>
          </a:r>
          <a:endParaRPr lang="en-US"/>
        </a:p>
      </dgm:t>
    </dgm:pt>
    <dgm:pt modelId="{2F82D15D-1192-4BE6-871E-61C2001D6CB6}" type="parTrans" cxnId="{42A1C0A0-9CEF-4E90-A1B8-099212686B54}">
      <dgm:prSet/>
      <dgm:spPr/>
      <dgm:t>
        <a:bodyPr/>
        <a:lstStyle/>
        <a:p>
          <a:endParaRPr lang="en-US"/>
        </a:p>
      </dgm:t>
    </dgm:pt>
    <dgm:pt modelId="{D610D86C-28DF-4AC1-A661-67DC7D98A6B3}" type="sibTrans" cxnId="{42A1C0A0-9CEF-4E90-A1B8-099212686B54}">
      <dgm:prSet/>
      <dgm:spPr/>
      <dgm:t>
        <a:bodyPr/>
        <a:lstStyle/>
        <a:p>
          <a:endParaRPr lang="en-US"/>
        </a:p>
      </dgm:t>
    </dgm:pt>
    <dgm:pt modelId="{D56F2552-3D1E-4B79-ACFD-4E1F1F919F90}" type="pres">
      <dgm:prSet presAssocID="{64262502-F906-43C0-8158-57CE11644094}" presName="linear" presStyleCnt="0">
        <dgm:presLayoutVars>
          <dgm:animLvl val="lvl"/>
          <dgm:resizeHandles val="exact"/>
        </dgm:presLayoutVars>
      </dgm:prSet>
      <dgm:spPr/>
    </dgm:pt>
    <dgm:pt modelId="{538552AB-5130-4A5A-99A7-C99C17EF12DA}" type="pres">
      <dgm:prSet presAssocID="{E98B5F7E-056F-4EA9-9204-899A8A5A723C}" presName="parentText" presStyleLbl="node1" presStyleIdx="0" presStyleCnt="5">
        <dgm:presLayoutVars>
          <dgm:chMax val="0"/>
          <dgm:bulletEnabled val="1"/>
        </dgm:presLayoutVars>
      </dgm:prSet>
      <dgm:spPr/>
    </dgm:pt>
    <dgm:pt modelId="{4484B9A9-2BF2-401F-B91A-48DB49A3B830}" type="pres">
      <dgm:prSet presAssocID="{699A311D-FA11-4F30-8DCB-45F255B15848}" presName="spacer" presStyleCnt="0"/>
      <dgm:spPr/>
    </dgm:pt>
    <dgm:pt modelId="{ED8BB4F0-265D-4646-99C9-201848C8A7C0}" type="pres">
      <dgm:prSet presAssocID="{E4410B89-8C1B-44AD-A702-CD28977022C6}" presName="parentText" presStyleLbl="node1" presStyleIdx="1" presStyleCnt="5">
        <dgm:presLayoutVars>
          <dgm:chMax val="0"/>
          <dgm:bulletEnabled val="1"/>
        </dgm:presLayoutVars>
      </dgm:prSet>
      <dgm:spPr/>
    </dgm:pt>
    <dgm:pt modelId="{6E76F52C-1CBD-415B-87E6-38DBDF71A00A}" type="pres">
      <dgm:prSet presAssocID="{B4D3889A-91CA-44FD-89CB-A19038E3571C}" presName="spacer" presStyleCnt="0"/>
      <dgm:spPr/>
    </dgm:pt>
    <dgm:pt modelId="{0EB68FE0-AFFB-4314-B163-3A72FBE7973B}" type="pres">
      <dgm:prSet presAssocID="{86D651A0-3304-453B-9B4D-126C27F36AAA}" presName="parentText" presStyleLbl="node1" presStyleIdx="2" presStyleCnt="5">
        <dgm:presLayoutVars>
          <dgm:chMax val="0"/>
          <dgm:bulletEnabled val="1"/>
        </dgm:presLayoutVars>
      </dgm:prSet>
      <dgm:spPr/>
    </dgm:pt>
    <dgm:pt modelId="{8B17EC93-BAFA-4A2A-BDC5-342AB6AF044F}" type="pres">
      <dgm:prSet presAssocID="{C147B0E4-79A0-4C8C-BBF0-EB47D35B8C14}" presName="spacer" presStyleCnt="0"/>
      <dgm:spPr/>
    </dgm:pt>
    <dgm:pt modelId="{1D947069-0B4F-492B-A68A-FE7E4147917B}" type="pres">
      <dgm:prSet presAssocID="{62C1DCA7-D4D1-432A-9BB3-4A6C4F8CFA88}" presName="parentText" presStyleLbl="node1" presStyleIdx="3" presStyleCnt="5">
        <dgm:presLayoutVars>
          <dgm:chMax val="0"/>
          <dgm:bulletEnabled val="1"/>
        </dgm:presLayoutVars>
      </dgm:prSet>
      <dgm:spPr/>
    </dgm:pt>
    <dgm:pt modelId="{4F6B0698-3872-4B9D-A75E-6A2F6AB3C1DA}" type="pres">
      <dgm:prSet presAssocID="{E5DC5070-7274-4915-9D21-A7186973A24E}" presName="spacer" presStyleCnt="0"/>
      <dgm:spPr/>
    </dgm:pt>
    <dgm:pt modelId="{B72DA3AB-FB3C-4D54-917D-D39F736B37B3}" type="pres">
      <dgm:prSet presAssocID="{9EA801F9-ACBA-449D-8E7F-F4AC1FA16975}" presName="parentText" presStyleLbl="node1" presStyleIdx="4" presStyleCnt="5">
        <dgm:presLayoutVars>
          <dgm:chMax val="0"/>
          <dgm:bulletEnabled val="1"/>
        </dgm:presLayoutVars>
      </dgm:prSet>
      <dgm:spPr/>
    </dgm:pt>
  </dgm:ptLst>
  <dgm:cxnLst>
    <dgm:cxn modelId="{1031AC01-ECCC-4D2D-9402-1354BF773E44}" type="presOf" srcId="{E4410B89-8C1B-44AD-A702-CD28977022C6}" destId="{ED8BB4F0-265D-4646-99C9-201848C8A7C0}" srcOrd="0" destOrd="0" presId="urn:microsoft.com/office/officeart/2005/8/layout/vList2"/>
    <dgm:cxn modelId="{A663B721-41C2-4958-8EB2-9CB86EF86142}" srcId="{64262502-F906-43C0-8158-57CE11644094}" destId="{E98B5F7E-056F-4EA9-9204-899A8A5A723C}" srcOrd="0" destOrd="0" parTransId="{A811529E-6096-4B70-9D94-12FE26A8E41D}" sibTransId="{699A311D-FA11-4F30-8DCB-45F255B15848}"/>
    <dgm:cxn modelId="{C29C8124-8398-47D8-86F5-253DEB7D15CA}" srcId="{64262502-F906-43C0-8158-57CE11644094}" destId="{86D651A0-3304-453B-9B4D-126C27F36AAA}" srcOrd="2" destOrd="0" parTransId="{D8268B34-EB83-4BEF-8E03-1773CED90D51}" sibTransId="{C147B0E4-79A0-4C8C-BBF0-EB47D35B8C14}"/>
    <dgm:cxn modelId="{13EB9837-E6E2-4721-9360-8BA8CD9F9947}" type="presOf" srcId="{9EA801F9-ACBA-449D-8E7F-F4AC1FA16975}" destId="{B72DA3AB-FB3C-4D54-917D-D39F736B37B3}" srcOrd="0" destOrd="0" presId="urn:microsoft.com/office/officeart/2005/8/layout/vList2"/>
    <dgm:cxn modelId="{86A2093A-152C-406B-BAC2-278D63832694}" srcId="{64262502-F906-43C0-8158-57CE11644094}" destId="{62C1DCA7-D4D1-432A-9BB3-4A6C4F8CFA88}" srcOrd="3" destOrd="0" parTransId="{20B4BAB3-368B-44E4-9EA1-1DCA11737F10}" sibTransId="{E5DC5070-7274-4915-9D21-A7186973A24E}"/>
    <dgm:cxn modelId="{4132A53C-1327-4F0A-8BD7-4030168E7BDE}" type="presOf" srcId="{86D651A0-3304-453B-9B4D-126C27F36AAA}" destId="{0EB68FE0-AFFB-4314-B163-3A72FBE7973B}" srcOrd="0" destOrd="0" presId="urn:microsoft.com/office/officeart/2005/8/layout/vList2"/>
    <dgm:cxn modelId="{65DBED7A-F86B-4E75-B1FD-3CAF3A4D8C86}" type="presOf" srcId="{E98B5F7E-056F-4EA9-9204-899A8A5A723C}" destId="{538552AB-5130-4A5A-99A7-C99C17EF12DA}" srcOrd="0" destOrd="0" presId="urn:microsoft.com/office/officeart/2005/8/layout/vList2"/>
    <dgm:cxn modelId="{B8EA7E90-287E-4C17-9553-A21A1C01DC4F}" srcId="{64262502-F906-43C0-8158-57CE11644094}" destId="{E4410B89-8C1B-44AD-A702-CD28977022C6}" srcOrd="1" destOrd="0" parTransId="{E68EF9CB-C2ED-4F4E-BBD3-B4D560B32312}" sibTransId="{B4D3889A-91CA-44FD-89CB-A19038E3571C}"/>
    <dgm:cxn modelId="{42A1C0A0-9CEF-4E90-A1B8-099212686B54}" srcId="{64262502-F906-43C0-8158-57CE11644094}" destId="{9EA801F9-ACBA-449D-8E7F-F4AC1FA16975}" srcOrd="4" destOrd="0" parTransId="{2F82D15D-1192-4BE6-871E-61C2001D6CB6}" sibTransId="{D610D86C-28DF-4AC1-A661-67DC7D98A6B3}"/>
    <dgm:cxn modelId="{085DEDB5-17BA-48C6-88F6-22CF377FAD5F}" type="presOf" srcId="{62C1DCA7-D4D1-432A-9BB3-4A6C4F8CFA88}" destId="{1D947069-0B4F-492B-A68A-FE7E4147917B}" srcOrd="0" destOrd="0" presId="urn:microsoft.com/office/officeart/2005/8/layout/vList2"/>
    <dgm:cxn modelId="{723709F7-D76D-417B-9E07-0A611440CD93}" type="presOf" srcId="{64262502-F906-43C0-8158-57CE11644094}" destId="{D56F2552-3D1E-4B79-ACFD-4E1F1F919F90}" srcOrd="0" destOrd="0" presId="urn:microsoft.com/office/officeart/2005/8/layout/vList2"/>
    <dgm:cxn modelId="{DAF72B6D-4FBD-47E4-8F9B-98DE3C4BDDE3}" type="presParOf" srcId="{D56F2552-3D1E-4B79-ACFD-4E1F1F919F90}" destId="{538552AB-5130-4A5A-99A7-C99C17EF12DA}" srcOrd="0" destOrd="0" presId="urn:microsoft.com/office/officeart/2005/8/layout/vList2"/>
    <dgm:cxn modelId="{8CAF6FD8-D967-46DA-8607-BA040251FA92}" type="presParOf" srcId="{D56F2552-3D1E-4B79-ACFD-4E1F1F919F90}" destId="{4484B9A9-2BF2-401F-B91A-48DB49A3B830}" srcOrd="1" destOrd="0" presId="urn:microsoft.com/office/officeart/2005/8/layout/vList2"/>
    <dgm:cxn modelId="{48580EC0-3817-4AC4-ABFB-091CD0E07F56}" type="presParOf" srcId="{D56F2552-3D1E-4B79-ACFD-4E1F1F919F90}" destId="{ED8BB4F0-265D-4646-99C9-201848C8A7C0}" srcOrd="2" destOrd="0" presId="urn:microsoft.com/office/officeart/2005/8/layout/vList2"/>
    <dgm:cxn modelId="{C8151DD7-8709-4847-A684-8B37B8FFA747}" type="presParOf" srcId="{D56F2552-3D1E-4B79-ACFD-4E1F1F919F90}" destId="{6E76F52C-1CBD-415B-87E6-38DBDF71A00A}" srcOrd="3" destOrd="0" presId="urn:microsoft.com/office/officeart/2005/8/layout/vList2"/>
    <dgm:cxn modelId="{1B6EE1B1-2CB1-4841-A7D4-19AA0C182983}" type="presParOf" srcId="{D56F2552-3D1E-4B79-ACFD-4E1F1F919F90}" destId="{0EB68FE0-AFFB-4314-B163-3A72FBE7973B}" srcOrd="4" destOrd="0" presId="urn:microsoft.com/office/officeart/2005/8/layout/vList2"/>
    <dgm:cxn modelId="{52FA528C-0411-438F-82F5-6D14B1752E34}" type="presParOf" srcId="{D56F2552-3D1E-4B79-ACFD-4E1F1F919F90}" destId="{8B17EC93-BAFA-4A2A-BDC5-342AB6AF044F}" srcOrd="5" destOrd="0" presId="urn:microsoft.com/office/officeart/2005/8/layout/vList2"/>
    <dgm:cxn modelId="{6B3768AD-0C0B-44A6-BB05-8F7CD53B8467}" type="presParOf" srcId="{D56F2552-3D1E-4B79-ACFD-4E1F1F919F90}" destId="{1D947069-0B4F-492B-A68A-FE7E4147917B}" srcOrd="6" destOrd="0" presId="urn:microsoft.com/office/officeart/2005/8/layout/vList2"/>
    <dgm:cxn modelId="{A645068D-DF8F-4660-BCD4-EBDDB643871F}" type="presParOf" srcId="{D56F2552-3D1E-4B79-ACFD-4E1F1F919F90}" destId="{4F6B0698-3872-4B9D-A75E-6A2F6AB3C1DA}" srcOrd="7" destOrd="0" presId="urn:microsoft.com/office/officeart/2005/8/layout/vList2"/>
    <dgm:cxn modelId="{D8DB610E-AD46-483E-A439-67D06FCA698B}" type="presParOf" srcId="{D56F2552-3D1E-4B79-ACFD-4E1F1F919F90}" destId="{B72DA3AB-FB3C-4D54-917D-D39F736B37B3}"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DA8BE-42A2-4A9A-BFF0-7764ED0E2D53}">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6975F70F-4F3E-4D78-AB7D-7C5C4E42B7EF}">
      <dsp:nvSpPr>
        <dsp:cNvPr id="0" name=""/>
        <dsp:cNvSpPr/>
      </dsp:nvSpPr>
      <dsp:spPr>
        <a:xfrm>
          <a:off x="105624" y="150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a:t>Name: Ms Sarah Khan</a:t>
          </a:r>
          <a:endParaRPr lang="en-US" sz="2100" kern="1200"/>
        </a:p>
      </dsp:txBody>
      <dsp:txXfrm>
        <a:off x="105624" y="1502"/>
        <a:ext cx="2511156" cy="1506693"/>
      </dsp:txXfrm>
    </dsp:sp>
    <dsp:sp modelId="{EAB0F602-937D-4120-BE92-6BBC990F575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2D7BCDB1-8584-4C80-8551-BB913D6BE922}">
      <dsp:nvSpPr>
        <dsp:cNvPr id="0" name=""/>
        <dsp:cNvSpPr/>
      </dsp:nvSpPr>
      <dsp:spPr>
        <a:xfrm>
          <a:off x="3194346" y="1502"/>
          <a:ext cx="2511156" cy="15066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a:t>Age: 25</a:t>
          </a:r>
          <a:endParaRPr lang="en-US" sz="2100" kern="1200"/>
        </a:p>
      </dsp:txBody>
      <dsp:txXfrm>
        <a:off x="3194346" y="1502"/>
        <a:ext cx="2511156" cy="1506693"/>
      </dsp:txXfrm>
    </dsp:sp>
    <dsp:sp modelId="{532160B6-0559-4E83-8250-3A1BC3782E38}">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CE782BC7-2D9A-4417-97DE-0CB024878C01}">
      <dsp:nvSpPr>
        <dsp:cNvPr id="0" name=""/>
        <dsp:cNvSpPr/>
      </dsp:nvSpPr>
      <dsp:spPr>
        <a:xfrm>
          <a:off x="105624" y="2085762"/>
          <a:ext cx="2511156" cy="15066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a:t>Occupation: Office worker</a:t>
          </a:r>
          <a:endParaRPr lang="en-US" sz="2100" kern="1200"/>
        </a:p>
      </dsp:txBody>
      <dsp:txXfrm>
        <a:off x="105624" y="2085762"/>
        <a:ext cx="2511156" cy="1506693"/>
      </dsp:txXfrm>
    </dsp:sp>
    <dsp:sp modelId="{F2BFB7A3-B190-4103-ACCF-5DCDC96990F5}">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A2B6434F-3019-4E75-9E24-8C1A6D794AFC}">
      <dsp:nvSpPr>
        <dsp:cNvPr id="0" name=""/>
        <dsp:cNvSpPr/>
      </dsp:nvSpPr>
      <dsp:spPr>
        <a:xfrm>
          <a:off x="3194346" y="2085762"/>
          <a:ext cx="2511156" cy="15066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a:t>Lifestyle: Low physical activity.</a:t>
          </a:r>
          <a:endParaRPr lang="en-US" sz="2100" kern="1200"/>
        </a:p>
      </dsp:txBody>
      <dsp:txXfrm>
        <a:off x="3194346" y="2085762"/>
        <a:ext cx="2511156" cy="1506693"/>
      </dsp:txXfrm>
    </dsp:sp>
    <dsp:sp modelId="{4DAB5B9C-1E8E-43EF-AA68-11256A97F37F}">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35749B0D-6A46-4209-940C-2C6F31482431}">
      <dsp:nvSpPr>
        <dsp:cNvPr id="0" name=""/>
        <dsp:cNvSpPr/>
      </dsp:nvSpPr>
      <dsp:spPr>
        <a:xfrm>
          <a:off x="105624" y="4170022"/>
          <a:ext cx="2511156" cy="1506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a:t>Triggers: Cold air, stress, dust.</a:t>
          </a:r>
          <a:endParaRPr lang="en-US" sz="2100" kern="1200"/>
        </a:p>
      </dsp:txBody>
      <dsp:txXfrm>
        <a:off x="105624" y="4170022"/>
        <a:ext cx="2511156" cy="1506693"/>
      </dsp:txXfrm>
    </dsp:sp>
    <dsp:sp modelId="{20A54BD1-2EDF-41C7-A78D-DDF4DC38AC0C}">
      <dsp:nvSpPr>
        <dsp:cNvPr id="0" name=""/>
        <dsp:cNvSpPr/>
      </dsp:nvSpPr>
      <dsp:spPr>
        <a:xfrm>
          <a:off x="3194346" y="417002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a:t>Medical history: Asthma in childhood (Hussain and Liu, 2024).</a:t>
          </a:r>
          <a:endParaRPr lang="en-US" sz="2100" kern="1200"/>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38F32D-31F1-44EE-9DEC-7CC964304CE3}">
      <dsp:nvSpPr>
        <dsp:cNvPr id="0" name=""/>
        <dsp:cNvSpPr/>
      </dsp:nvSpPr>
      <dsp:spPr>
        <a:xfrm>
          <a:off x="622800" y="127566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2F3678-8064-4F4F-BB99-0673AB0B7E2D}">
      <dsp:nvSpPr>
        <dsp:cNvPr id="0" name=""/>
        <dsp:cNvSpPr/>
      </dsp:nvSpPr>
      <dsp:spPr>
        <a:xfrm>
          <a:off x="12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Achieve symptom control</a:t>
          </a:r>
          <a:endParaRPr lang="en-US" sz="1700" kern="1200"/>
        </a:p>
      </dsp:txBody>
      <dsp:txXfrm>
        <a:off x="127800" y="2355670"/>
        <a:ext cx="1800000" cy="720000"/>
      </dsp:txXfrm>
    </dsp:sp>
    <dsp:sp modelId="{3D49DBF1-9B6C-465F-AEA1-8925D80AB714}">
      <dsp:nvSpPr>
        <dsp:cNvPr id="0" name=""/>
        <dsp:cNvSpPr/>
      </dsp:nvSpPr>
      <dsp:spPr>
        <a:xfrm>
          <a:off x="2737800" y="127566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70491-06E4-44DB-B56C-0C983164588B}">
      <dsp:nvSpPr>
        <dsp:cNvPr id="0" name=""/>
        <dsp:cNvSpPr/>
      </dsp:nvSpPr>
      <dsp:spPr>
        <a:xfrm>
          <a:off x="2242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Reduce the frequency of attacks</a:t>
          </a:r>
          <a:endParaRPr lang="en-US" sz="1700" kern="1200"/>
        </a:p>
      </dsp:txBody>
      <dsp:txXfrm>
        <a:off x="2242800" y="2355670"/>
        <a:ext cx="1800000" cy="720000"/>
      </dsp:txXfrm>
    </dsp:sp>
    <dsp:sp modelId="{E11BAAAB-36F9-4AEE-951D-837857284A80}">
      <dsp:nvSpPr>
        <dsp:cNvPr id="0" name=""/>
        <dsp:cNvSpPr/>
      </dsp:nvSpPr>
      <dsp:spPr>
        <a:xfrm>
          <a:off x="4852800" y="127566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80B202-82E1-45BF-BFB5-3C5019981A6F}">
      <dsp:nvSpPr>
        <dsp:cNvPr id="0" name=""/>
        <dsp:cNvSpPr/>
      </dsp:nvSpPr>
      <dsp:spPr>
        <a:xfrm>
          <a:off x="435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Normal lung functioning (Bereda, 2022).</a:t>
          </a:r>
          <a:endParaRPr lang="en-US" sz="1700" kern="1200"/>
        </a:p>
      </dsp:txBody>
      <dsp:txXfrm>
        <a:off x="4357800" y="2355670"/>
        <a:ext cx="1800000" cy="720000"/>
      </dsp:txXfrm>
    </dsp:sp>
    <dsp:sp modelId="{9FA8C837-E0D2-4192-9936-29D3E5D67F8D}">
      <dsp:nvSpPr>
        <dsp:cNvPr id="0" name=""/>
        <dsp:cNvSpPr/>
      </dsp:nvSpPr>
      <dsp:spPr>
        <a:xfrm>
          <a:off x="6967800" y="127566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1716B3-0B03-4F63-A975-52B132D53050}">
      <dsp:nvSpPr>
        <dsp:cNvPr id="0" name=""/>
        <dsp:cNvSpPr/>
      </dsp:nvSpPr>
      <dsp:spPr>
        <a:xfrm>
          <a:off x="6472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 daily functioning</a:t>
          </a:r>
          <a:endParaRPr lang="en-US" sz="1700" kern="1200"/>
        </a:p>
      </dsp:txBody>
      <dsp:txXfrm>
        <a:off x="6472800" y="2355670"/>
        <a:ext cx="1800000" cy="720000"/>
      </dsp:txXfrm>
    </dsp:sp>
    <dsp:sp modelId="{17129F43-FE18-4B97-932E-36041855A5E3}">
      <dsp:nvSpPr>
        <dsp:cNvPr id="0" name=""/>
        <dsp:cNvSpPr/>
      </dsp:nvSpPr>
      <dsp:spPr>
        <a:xfrm>
          <a:off x="9082800" y="127566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907B9-638C-4BB9-B613-E0471EC281D1}">
      <dsp:nvSpPr>
        <dsp:cNvPr id="0" name=""/>
        <dsp:cNvSpPr/>
      </dsp:nvSpPr>
      <dsp:spPr>
        <a:xfrm>
          <a:off x="858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Prevent hospitalisation</a:t>
          </a:r>
          <a:endParaRPr lang="en-US" sz="1700" kern="1200"/>
        </a:p>
      </dsp:txBody>
      <dsp:txXfrm>
        <a:off x="8587800" y="2355670"/>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80563-4DB2-4C1D-A1C7-373B74F5170B}">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Avoid known triggers</a:t>
          </a:r>
          <a:endParaRPr lang="en-US" sz="3000" kern="1200"/>
        </a:p>
      </dsp:txBody>
      <dsp:txXfrm>
        <a:off x="307345" y="1546"/>
        <a:ext cx="3222855" cy="1933713"/>
      </dsp:txXfrm>
    </dsp:sp>
    <dsp:sp modelId="{C1ACD30D-BDCB-4754-9C3C-9751B7D4BCE6}">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Maintain regular exercise</a:t>
          </a:r>
          <a:endParaRPr lang="en-US" sz="3000" kern="1200"/>
        </a:p>
      </dsp:txBody>
      <dsp:txXfrm>
        <a:off x="3852486" y="1546"/>
        <a:ext cx="3222855" cy="1933713"/>
      </dsp:txXfrm>
    </dsp:sp>
    <dsp:sp modelId="{D3208114-CC0C-442B-96E1-21AB8CE5DDBF}">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Healthy diet</a:t>
          </a:r>
          <a:endParaRPr lang="en-US" sz="3000" kern="1200"/>
        </a:p>
      </dsp:txBody>
      <dsp:txXfrm>
        <a:off x="7397627" y="1546"/>
        <a:ext cx="3222855" cy="1933713"/>
      </dsp:txXfrm>
    </dsp:sp>
    <dsp:sp modelId="{BD3DAD1A-A591-40CD-B371-001467CF8F24}">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Stress management</a:t>
          </a:r>
          <a:endParaRPr lang="en-US" sz="3000" kern="1200"/>
        </a:p>
      </dsp:txBody>
      <dsp:txXfrm>
        <a:off x="307345" y="2257545"/>
        <a:ext cx="3222855" cy="1933713"/>
      </dsp:txXfrm>
    </dsp:sp>
    <dsp:sp modelId="{03AD0E8A-4B2A-4534-A744-1B208CFD1693}">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Correct inhaler technique (Trachsel </a:t>
          </a:r>
          <a:r>
            <a:rPr lang="en-GB" sz="3000" i="1" kern="1200"/>
            <a:t>et al</a:t>
          </a:r>
          <a:r>
            <a:rPr lang="en-GB" sz="3000" kern="1200"/>
            <a:t>., 2022)</a:t>
          </a:r>
          <a:endParaRPr lang="en-US" sz="3000" kern="1200"/>
        </a:p>
      </dsp:txBody>
      <dsp:txXfrm>
        <a:off x="3852486" y="2257545"/>
        <a:ext cx="3222855" cy="1933713"/>
      </dsp:txXfrm>
    </dsp:sp>
    <dsp:sp modelId="{49A03D45-D43E-41B2-ACB9-EDBFA072CDFD}">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Individualised asthma action plan.</a:t>
          </a:r>
          <a:endParaRPr lang="en-US" sz="3000" kern="1200"/>
        </a:p>
      </dsp:txBody>
      <dsp:txXfrm>
        <a:off x="7397627" y="2257545"/>
        <a:ext cx="3222855" cy="19337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552AB-5130-4A5A-99A7-C99C17EF12DA}">
      <dsp:nvSpPr>
        <dsp:cNvPr id="0" name=""/>
        <dsp:cNvSpPr/>
      </dsp:nvSpPr>
      <dsp:spPr>
        <a:xfrm>
          <a:off x="0" y="87569"/>
          <a:ext cx="6666833" cy="9981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Long-lasting and manageable illness.</a:t>
          </a:r>
          <a:endParaRPr lang="en-US" sz="2500" kern="1200"/>
        </a:p>
      </dsp:txBody>
      <dsp:txXfrm>
        <a:off x="48726" y="136295"/>
        <a:ext cx="6569381" cy="900704"/>
      </dsp:txXfrm>
    </dsp:sp>
    <dsp:sp modelId="{ED8BB4F0-265D-4646-99C9-201848C8A7C0}">
      <dsp:nvSpPr>
        <dsp:cNvPr id="0" name=""/>
        <dsp:cNvSpPr/>
      </dsp:nvSpPr>
      <dsp:spPr>
        <a:xfrm>
          <a:off x="0" y="1157725"/>
          <a:ext cx="6666833" cy="998156"/>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Includes obstruction and inflammation of the airways.</a:t>
          </a:r>
          <a:endParaRPr lang="en-US" sz="2500" kern="1200"/>
        </a:p>
      </dsp:txBody>
      <dsp:txXfrm>
        <a:off x="48726" y="1206451"/>
        <a:ext cx="6569381" cy="900704"/>
      </dsp:txXfrm>
    </dsp:sp>
    <dsp:sp modelId="{0EB68FE0-AFFB-4314-B163-3A72FBE7973B}">
      <dsp:nvSpPr>
        <dsp:cNvPr id="0" name=""/>
        <dsp:cNvSpPr/>
      </dsp:nvSpPr>
      <dsp:spPr>
        <a:xfrm>
          <a:off x="0" y="2227881"/>
          <a:ext cx="6666833" cy="998156"/>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Requires long-term management (NICE, 2023)</a:t>
          </a:r>
          <a:endParaRPr lang="en-US" sz="2500" kern="1200"/>
        </a:p>
      </dsp:txBody>
      <dsp:txXfrm>
        <a:off x="48726" y="2276607"/>
        <a:ext cx="6569381" cy="900704"/>
      </dsp:txXfrm>
    </dsp:sp>
    <dsp:sp modelId="{1D947069-0B4F-492B-A68A-FE7E4147917B}">
      <dsp:nvSpPr>
        <dsp:cNvPr id="0" name=""/>
        <dsp:cNvSpPr/>
      </dsp:nvSpPr>
      <dsp:spPr>
        <a:xfrm>
          <a:off x="0" y="3298038"/>
          <a:ext cx="6666833" cy="998156"/>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Intervention is better at an early age.</a:t>
          </a:r>
          <a:endParaRPr lang="en-US" sz="2500" kern="1200"/>
        </a:p>
      </dsp:txBody>
      <dsp:txXfrm>
        <a:off x="48726" y="3346764"/>
        <a:ext cx="6569381" cy="900704"/>
      </dsp:txXfrm>
    </dsp:sp>
    <dsp:sp modelId="{B72DA3AB-FB3C-4D54-917D-D39F736B37B3}">
      <dsp:nvSpPr>
        <dsp:cNvPr id="0" name=""/>
        <dsp:cNvSpPr/>
      </dsp:nvSpPr>
      <dsp:spPr>
        <a:xfrm>
          <a:off x="0" y="4368194"/>
          <a:ext cx="6666833" cy="99815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Holistic care is necessary.</a:t>
          </a:r>
          <a:endParaRPr lang="en-US" sz="2500" kern="1200"/>
        </a:p>
      </dsp:txBody>
      <dsp:txXfrm>
        <a:off x="48726" y="4416920"/>
        <a:ext cx="6569381" cy="90070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15FFD-E146-4AA7-99BC-F274CEC52F79}" type="datetimeFigureOut">
              <a:rPr lang="en-IN" smtClean="0"/>
              <a:t>21/04/26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C98599-495F-4934-B365-8052198286A2}" type="slidenum">
              <a:rPr lang="en-IN" smtClean="0"/>
              <a:t>‹#›</a:t>
            </a:fld>
            <a:endParaRPr lang="en-IN"/>
          </a:p>
        </p:txBody>
      </p:sp>
    </p:spTree>
    <p:extLst>
      <p:ext uri="{BB962C8B-B14F-4D97-AF65-F5344CB8AC3E}">
        <p14:creationId xmlns:p14="http://schemas.microsoft.com/office/powerpoint/2010/main" val="1187233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Asthma is a chronic inflammatory illness of the airways that causes airway narrowing and makes it hard to breathe. The severity of asthma can change and can be precipitated by environmental and lifestyle factors.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2</a:t>
            </a:fld>
            <a:endParaRPr lang="en-IN"/>
          </a:p>
        </p:txBody>
      </p:sp>
    </p:spTree>
    <p:extLst>
      <p:ext uri="{BB962C8B-B14F-4D97-AF65-F5344CB8AC3E}">
        <p14:creationId xmlns:p14="http://schemas.microsoft.com/office/powerpoint/2010/main" val="2809645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Asthma is a common disease that can be experienced by individuals of all ages. It can disrupt normal lifestyles such as physical activities and sleep, and may even necessitate emergency service in case the symptoms turn serious.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3</a:t>
            </a:fld>
            <a:endParaRPr lang="en-IN"/>
          </a:p>
        </p:txBody>
      </p:sp>
    </p:spTree>
    <p:extLst>
      <p:ext uri="{BB962C8B-B14F-4D97-AF65-F5344CB8AC3E}">
        <p14:creationId xmlns:p14="http://schemas.microsoft.com/office/powerpoint/2010/main" val="3278304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respiratory system comprises the upper and lower airways that carry air to the lungs, which have alveoli where gas exchange takes place. Smooth muscle and mucus lining are involved in the functioning of the airways.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4</a:t>
            </a:fld>
            <a:endParaRPr lang="en-IN"/>
          </a:p>
        </p:txBody>
      </p:sp>
    </p:spTree>
    <p:extLst>
      <p:ext uri="{BB962C8B-B14F-4D97-AF65-F5344CB8AC3E}">
        <p14:creationId xmlns:p14="http://schemas.microsoft.com/office/powerpoint/2010/main" val="2844550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During normal breathing, the diaphragm contracts to enable the entry of air into the lungs, oxygen is taken into the blood, and carbon dioxide is eliminated. This is reliant on clear and open airways.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5</a:t>
            </a:fld>
            <a:endParaRPr lang="en-IN"/>
          </a:p>
        </p:txBody>
      </p:sp>
    </p:spTree>
    <p:extLst>
      <p:ext uri="{BB962C8B-B14F-4D97-AF65-F5344CB8AC3E}">
        <p14:creationId xmlns:p14="http://schemas.microsoft.com/office/powerpoint/2010/main" val="1395603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asthma, inflammation leads to narrowing and sensitivity of the airways, tightening of the muscles, and excess mucus, which limits airflow and makes breathing challenging</a:t>
            </a:r>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6</a:t>
            </a:fld>
            <a:endParaRPr lang="en-IN"/>
          </a:p>
        </p:txBody>
      </p:sp>
    </p:spTree>
    <p:extLst>
      <p:ext uri="{BB962C8B-B14F-4D97-AF65-F5344CB8AC3E}">
        <p14:creationId xmlns:p14="http://schemas.microsoft.com/office/powerpoint/2010/main" val="2424374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symptoms may be mild to severe, and in other cases, asthma attacks may be severe and need immediate medical care</a:t>
            </a:r>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7</a:t>
            </a:fld>
            <a:endParaRPr lang="en-IN"/>
          </a:p>
        </p:txBody>
      </p:sp>
    </p:spTree>
    <p:extLst>
      <p:ext uri="{BB962C8B-B14F-4D97-AF65-F5344CB8AC3E}">
        <p14:creationId xmlns:p14="http://schemas.microsoft.com/office/powerpoint/2010/main" val="3687730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patient is asthmatic with a history of environmental and lifestyle triggers and exposures that put her at risk of frequent symptoms.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8</a:t>
            </a:fld>
            <a:endParaRPr lang="en-IN"/>
          </a:p>
        </p:txBody>
      </p:sp>
    </p:spTree>
    <p:extLst>
      <p:ext uri="{BB962C8B-B14F-4D97-AF65-F5344CB8AC3E}">
        <p14:creationId xmlns:p14="http://schemas.microsoft.com/office/powerpoint/2010/main" val="625698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Asthma is caused by a complex of environmental, biological, and lifestyle factors, which may initiate symptoms or worsen the disease.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9</a:t>
            </a:fld>
            <a:endParaRPr lang="en-IN"/>
          </a:p>
        </p:txBody>
      </p:sp>
    </p:spTree>
    <p:extLst>
      <p:ext uri="{BB962C8B-B14F-4D97-AF65-F5344CB8AC3E}">
        <p14:creationId xmlns:p14="http://schemas.microsoft.com/office/powerpoint/2010/main" val="1699067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plan is supposed to manage the symptoms, prevent exacerbation, and enable the patient to lead a good quality of life.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10</a:t>
            </a:fld>
            <a:endParaRPr lang="en-IN"/>
          </a:p>
        </p:txBody>
      </p:sp>
    </p:spTree>
    <p:extLst>
      <p:ext uri="{BB962C8B-B14F-4D97-AF65-F5344CB8AC3E}">
        <p14:creationId xmlns:p14="http://schemas.microsoft.com/office/powerpoint/2010/main" val="604615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treatment is based on a step process, which includes reliever inhalers and then on to preventer and combination treatments, depending on the severity of the symptoms.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11</a:t>
            </a:fld>
            <a:endParaRPr lang="en-IN"/>
          </a:p>
        </p:txBody>
      </p:sp>
    </p:spTree>
    <p:extLst>
      <p:ext uri="{BB962C8B-B14F-4D97-AF65-F5344CB8AC3E}">
        <p14:creationId xmlns:p14="http://schemas.microsoft.com/office/powerpoint/2010/main" val="173838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Lifestyle management is vital. Patients need to avoid triggers, adhere to treatment plans, and use inhalers properly to manage symptoms effectively.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12</a:t>
            </a:fld>
            <a:endParaRPr lang="en-IN"/>
          </a:p>
        </p:txBody>
      </p:sp>
    </p:spTree>
    <p:extLst>
      <p:ext uri="{BB962C8B-B14F-4D97-AF65-F5344CB8AC3E}">
        <p14:creationId xmlns:p14="http://schemas.microsoft.com/office/powerpoint/2010/main" val="571277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Monitoring aids in the evaluation of the degree to which asthma is controlled and determines whether the treatment will be effective in the long run.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13</a:t>
            </a:fld>
            <a:endParaRPr lang="en-IN"/>
          </a:p>
        </p:txBody>
      </p:sp>
    </p:spTree>
    <p:extLst>
      <p:ext uri="{BB962C8B-B14F-4D97-AF65-F5344CB8AC3E}">
        <p14:creationId xmlns:p14="http://schemas.microsoft.com/office/powerpoint/2010/main" val="1148449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Proper communication will make certain that the patients know their health and are empowered to take charge of it, whereas ethical care will make certain that the patients are respected and kept safe.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14</a:t>
            </a:fld>
            <a:endParaRPr lang="en-IN"/>
          </a:p>
        </p:txBody>
      </p:sp>
    </p:spTree>
    <p:extLst>
      <p:ext uri="{BB962C8B-B14F-4D97-AF65-F5344CB8AC3E}">
        <p14:creationId xmlns:p14="http://schemas.microsoft.com/office/powerpoint/2010/main" val="3990720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 it up, asthma can be treated and controlled, and a combination of medical interventions, lifestyle modifications, and patient education improves their health.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EC98599-495F-4934-B365-8052198286A2}" type="slidenum">
              <a:rPr lang="en-IN" smtClean="0"/>
              <a:t>15</a:t>
            </a:fld>
            <a:endParaRPr lang="en-IN"/>
          </a:p>
        </p:txBody>
      </p:sp>
    </p:spTree>
    <p:extLst>
      <p:ext uri="{BB962C8B-B14F-4D97-AF65-F5344CB8AC3E}">
        <p14:creationId xmlns:p14="http://schemas.microsoft.com/office/powerpoint/2010/main" val="266747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007F2-2BE6-182B-6471-3CAB0AB9FD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A6A58B5-ECF0-9CA5-73EC-383F90BD2A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7E9FEBD-FB09-56B3-E1CB-D5E374754971}"/>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5" name="Footer Placeholder 4">
            <a:extLst>
              <a:ext uri="{FF2B5EF4-FFF2-40B4-BE49-F238E27FC236}">
                <a16:creationId xmlns:a16="http://schemas.microsoft.com/office/drawing/2014/main" id="{C72079DA-48D9-2A51-58AE-200ACE1ADD7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410BACD-A0A5-D61D-972C-8F705D5D82E7}"/>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3705022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0776E-AE16-B594-3D77-B63984C4477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CC10284-4904-B070-F491-1E9D87ABAF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9608C4-4285-0C44-48B7-B3CBD3D72EA5}"/>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5" name="Footer Placeholder 4">
            <a:extLst>
              <a:ext uri="{FF2B5EF4-FFF2-40B4-BE49-F238E27FC236}">
                <a16:creationId xmlns:a16="http://schemas.microsoft.com/office/drawing/2014/main" id="{474811B9-2096-0E47-554E-4A49C45F7F3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599590-40EE-0CC3-4785-E177F22F9415}"/>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1973864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4E2E6-F6DF-9396-05B8-6C877094F7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4F9CEF4-571B-968D-4F76-7591F8AE38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010273-0F57-92AD-DD14-6B76A80A8864}"/>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5" name="Footer Placeholder 4">
            <a:extLst>
              <a:ext uri="{FF2B5EF4-FFF2-40B4-BE49-F238E27FC236}">
                <a16:creationId xmlns:a16="http://schemas.microsoft.com/office/drawing/2014/main" id="{C6FFCB9C-AAC5-2A53-FF94-39794061940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2E331B-C0FD-CCBA-1E46-F02166FFFD08}"/>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2763150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71124-6576-2C20-76B3-A7A7FB77921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272D830-2493-CE76-D595-4E8F30288E3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67D78EF-CCC5-F4E0-3921-9334E9914A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20D3F24-2D14-40A7-7797-D176CA83258F}"/>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6" name="Footer Placeholder 5">
            <a:extLst>
              <a:ext uri="{FF2B5EF4-FFF2-40B4-BE49-F238E27FC236}">
                <a16:creationId xmlns:a16="http://schemas.microsoft.com/office/drawing/2014/main" id="{3625A992-ABB2-77F7-7AA2-93E323752C8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C2430C5-E02F-C02E-F2A9-4416438D7396}"/>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4027263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089F6-F10F-CD87-3D3E-95E23FA6214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C7F3C71-C6A5-B6C2-E58A-A1379C1835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2334BB-30BE-F139-2719-E080CE4EBE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9654072-A3EB-133F-A984-D8196DAED1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5D45AB-FD58-5134-57D5-6658A6A2B3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5B7F2B8-9FD4-B60D-F923-6F03F200DE45}"/>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8" name="Footer Placeholder 7">
            <a:extLst>
              <a:ext uri="{FF2B5EF4-FFF2-40B4-BE49-F238E27FC236}">
                <a16:creationId xmlns:a16="http://schemas.microsoft.com/office/drawing/2014/main" id="{44FC1F08-F5C0-2B5D-10F5-DFA6DE1142D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F40EAB1-9613-6BE6-355B-0D113571D4F9}"/>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568894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4D70-8F5A-E8B4-F353-A6BDE37E44A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D232F8A-6F4A-769B-4AEF-753E9CE150FE}"/>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4" name="Footer Placeholder 3">
            <a:extLst>
              <a:ext uri="{FF2B5EF4-FFF2-40B4-BE49-F238E27FC236}">
                <a16:creationId xmlns:a16="http://schemas.microsoft.com/office/drawing/2014/main" id="{1B293769-0FA1-77F9-7A0B-C9DA8BF0B40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E34B959-2C3A-DE2E-35DF-6AF8BC8CFF1D}"/>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3013647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357B76-C429-189B-19BB-C00000D5BBE7}"/>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3" name="Footer Placeholder 2">
            <a:extLst>
              <a:ext uri="{FF2B5EF4-FFF2-40B4-BE49-F238E27FC236}">
                <a16:creationId xmlns:a16="http://schemas.microsoft.com/office/drawing/2014/main" id="{9DAFD0E9-DDF5-A6DE-3C84-1D2EC3B5698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FB0ADE4-D995-73DD-0D2D-37A91F35EC2F}"/>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3919951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5DF47-8DA6-F3AC-B369-22119F5BB2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E958B1C-1E67-BCE5-75ED-FE44DF2D63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464D7EA-C45E-8759-56A1-2FC14600C4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F2A257-8895-AE0E-2119-0252FAF22D54}"/>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6" name="Footer Placeholder 5">
            <a:extLst>
              <a:ext uri="{FF2B5EF4-FFF2-40B4-BE49-F238E27FC236}">
                <a16:creationId xmlns:a16="http://schemas.microsoft.com/office/drawing/2014/main" id="{FA980584-D31E-E215-5661-D83B7234FF6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486BB00-E670-E123-AE45-A9F18DADC7B9}"/>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2803932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7AD7-94D5-7704-30A2-4B6E22EA18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476F20C-A1EC-AA8E-3C1A-46042AAAA2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324D22B-62BC-3EF5-1D39-9FEC8DF9A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AF3E52-1207-762D-F6FE-A846D6AD35A5}"/>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6" name="Footer Placeholder 5">
            <a:extLst>
              <a:ext uri="{FF2B5EF4-FFF2-40B4-BE49-F238E27FC236}">
                <a16:creationId xmlns:a16="http://schemas.microsoft.com/office/drawing/2014/main" id="{9601BC39-E1C2-E511-9924-08BB0A94129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2548E46-538A-04FC-DAA7-6DC607C91CD1}"/>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486726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45C04-B627-2157-6BBA-2B3BB6CCE15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BE7A63D-8CA4-3B79-67D4-329E20839B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46BBD52-5DE4-FC73-30AB-5655CB91AECB}"/>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5" name="Footer Placeholder 4">
            <a:extLst>
              <a:ext uri="{FF2B5EF4-FFF2-40B4-BE49-F238E27FC236}">
                <a16:creationId xmlns:a16="http://schemas.microsoft.com/office/drawing/2014/main" id="{5371575D-5EAF-F88A-141F-5B513F26E7F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E2187C0-208A-95D7-BF03-3A19E5A89F50}"/>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2000393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3D7AA1-26A7-ADEA-CF53-2211B564FB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A092B58-118B-1B54-BD3C-F8E2B43340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545527B-61A0-768C-F0B9-2F74E0935E5C}"/>
              </a:ext>
            </a:extLst>
          </p:cNvPr>
          <p:cNvSpPr>
            <a:spLocks noGrp="1"/>
          </p:cNvSpPr>
          <p:nvPr>
            <p:ph type="dt" sz="half" idx="10"/>
          </p:nvPr>
        </p:nvSpPr>
        <p:spPr/>
        <p:txBody>
          <a:bodyPr/>
          <a:lstStyle/>
          <a:p>
            <a:fld id="{5F1BD838-9BF8-4DBE-B807-BEF775BF4D50}" type="datetimeFigureOut">
              <a:rPr lang="en-IN" smtClean="0"/>
              <a:t>21/04/26</a:t>
            </a:fld>
            <a:endParaRPr lang="en-IN"/>
          </a:p>
        </p:txBody>
      </p:sp>
      <p:sp>
        <p:nvSpPr>
          <p:cNvPr id="5" name="Footer Placeholder 4">
            <a:extLst>
              <a:ext uri="{FF2B5EF4-FFF2-40B4-BE49-F238E27FC236}">
                <a16:creationId xmlns:a16="http://schemas.microsoft.com/office/drawing/2014/main" id="{0B307FB2-3CC1-90A1-DD85-6C4C8C3145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FE84575-A00F-8C3A-749D-CEE35822A0DD}"/>
              </a:ext>
            </a:extLst>
          </p:cNvPr>
          <p:cNvSpPr>
            <a:spLocks noGrp="1"/>
          </p:cNvSpPr>
          <p:nvPr>
            <p:ph type="sldNum" sz="quarter" idx="12"/>
          </p:nvPr>
        </p:nvSpPr>
        <p:spPr/>
        <p:txBody>
          <a:bodyPr/>
          <a:lstStyle/>
          <a:p>
            <a:fld id="{2C5907C4-1B9F-454C-B82A-ABA44AA7E73A}" type="slidenum">
              <a:rPr lang="en-IN" smtClean="0"/>
              <a:t>‹#›</a:t>
            </a:fld>
            <a:endParaRPr lang="en-IN"/>
          </a:p>
        </p:txBody>
      </p:sp>
    </p:spTree>
    <p:extLst>
      <p:ext uri="{BB962C8B-B14F-4D97-AF65-F5344CB8AC3E}">
        <p14:creationId xmlns:p14="http://schemas.microsoft.com/office/powerpoint/2010/main" val="1171993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02F33D-AC8C-C6A5-68A9-3FDA969177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E94376F-FC46-090A-C607-21FC2C277B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947DA70-A0D3-7A95-59ED-0D2E6A1FFE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1BD838-9BF8-4DBE-B807-BEF775BF4D50}" type="datetimeFigureOut">
              <a:rPr lang="en-IN" smtClean="0"/>
              <a:t>21/04/26</a:t>
            </a:fld>
            <a:endParaRPr lang="en-IN"/>
          </a:p>
        </p:txBody>
      </p:sp>
      <p:sp>
        <p:nvSpPr>
          <p:cNvPr id="5" name="Footer Placeholder 4">
            <a:extLst>
              <a:ext uri="{FF2B5EF4-FFF2-40B4-BE49-F238E27FC236}">
                <a16:creationId xmlns:a16="http://schemas.microsoft.com/office/drawing/2014/main" id="{6842452C-26DB-E37B-D41A-2901F5A6F6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59284977-68FD-89AC-8DA4-E95C0E84C0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5907C4-1B9F-454C-B82A-ABA44AA7E73A}" type="slidenum">
              <a:rPr lang="en-IN" smtClean="0"/>
              <a:t>‹#›</a:t>
            </a:fld>
            <a:endParaRPr lang="en-IN"/>
          </a:p>
        </p:txBody>
      </p:sp>
    </p:spTree>
    <p:extLst>
      <p:ext uri="{BB962C8B-B14F-4D97-AF65-F5344CB8AC3E}">
        <p14:creationId xmlns:p14="http://schemas.microsoft.com/office/powerpoint/2010/main" val="8476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21.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2.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3.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4.xml"/><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 TargetMode="External"/><Relationship Id="rId3" Type="http://schemas.openxmlformats.org/officeDocument/2006/relationships/slideLayout" Target="../slideLayouts/slideLayout2.xml"/><Relationship Id="rId7" Type="http://schemas.openxmlformats.org/officeDocument/2006/relationships/hyperlink" Target="https://www.nhs.uk/conditions/asthma"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ice.org.uk/guidance/qs25" TargetMode="External"/><Relationship Id="rId5" Type="http://schemas.openxmlformats.org/officeDocument/2006/relationships/hyperlink" Target="https://www.nice.org.uk/guidance/ng80" TargetMode="External"/><Relationship Id="rId4" Type="http://schemas.openxmlformats.org/officeDocument/2006/relationships/hyperlink" Target="https://www.brit-thoracic.org.uk/"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6" name="Rectangle 1065">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C4A17-9D6D-565E-F97F-FC1F12AA253B}"/>
              </a:ext>
            </a:extLst>
          </p:cNvPr>
          <p:cNvSpPr>
            <a:spLocks noGrp="1"/>
          </p:cNvSpPr>
          <p:nvPr>
            <p:ph type="ctrTitle"/>
          </p:nvPr>
        </p:nvSpPr>
        <p:spPr>
          <a:xfrm>
            <a:off x="599609" y="679731"/>
            <a:ext cx="4171994" cy="3736540"/>
          </a:xfrm>
        </p:spPr>
        <p:txBody>
          <a:bodyPr>
            <a:normAutofit/>
          </a:bodyPr>
          <a:lstStyle/>
          <a:p>
            <a:pPr algn="l"/>
            <a:r>
              <a:rPr lang="en-US"/>
              <a:t>Care Plan for a Patient with Asthma</a:t>
            </a:r>
            <a:endParaRPr lang="en-IN"/>
          </a:p>
        </p:txBody>
      </p:sp>
      <p:sp>
        <p:nvSpPr>
          <p:cNvPr id="4" name="Rectangle 1">
            <a:extLst>
              <a:ext uri="{FF2B5EF4-FFF2-40B4-BE49-F238E27FC236}">
                <a16:creationId xmlns:a16="http://schemas.microsoft.com/office/drawing/2014/main" id="{6EDB2A65-ECEB-2155-F912-5A02368AA6F8}"/>
              </a:ext>
            </a:extLst>
          </p:cNvPr>
          <p:cNvSpPr>
            <a:spLocks noGrp="1" noChangeArrowheads="1"/>
          </p:cNvSpPr>
          <p:nvPr>
            <p:ph type="subTitle" idx="1"/>
          </p:nvPr>
        </p:nvSpPr>
        <p:spPr bwMode="auto">
          <a:xfrm>
            <a:off x="599609" y="4685288"/>
            <a:ext cx="4171994" cy="203203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l"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effectLst/>
                <a:latin typeface="Arial" panose="020B0604020202020204" pitchFamily="34" charset="0"/>
              </a:rPr>
              <a:t>Module: BMHP5023 </a:t>
            </a:r>
          </a:p>
          <a:p>
            <a:pPr marL="0" marR="0" lvl="0" indent="0" algn="l"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effectLst/>
                <a:latin typeface="Arial" panose="020B0604020202020204" pitchFamily="34" charset="0"/>
              </a:rPr>
              <a:t>Your Name : ABOSEDE ADESANYA</a:t>
            </a:r>
          </a:p>
          <a:p>
            <a:pPr marL="0" marR="0" lvl="0" indent="0" algn="l"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effectLst/>
                <a:latin typeface="Arial" panose="020B0604020202020204" pitchFamily="34" charset="0"/>
              </a:rPr>
              <a:t>Student id: 2428011</a:t>
            </a:r>
          </a:p>
          <a:p>
            <a:pPr marL="0" marR="0" lvl="0" indent="0" algn="l" defTabSz="914400" rtl="0" eaLnBrk="0" fontAlgn="base" latinLnBrk="0" hangingPunct="0">
              <a:spcBef>
                <a:spcPct val="0"/>
              </a:spcBef>
              <a:spcAft>
                <a:spcPts val="600"/>
              </a:spcAft>
              <a:buClrTx/>
              <a:buSzTx/>
              <a:buFontTx/>
              <a:buChar char="•"/>
              <a:tabLst/>
            </a:pPr>
            <a:r>
              <a:rPr lang="en-US" altLang="en-US" sz="1900" dirty="0">
                <a:latin typeface="Arial" panose="020B0604020202020204" pitchFamily="34" charset="0"/>
              </a:rPr>
              <a:t>Lecturer name: ANGELA WELLS</a:t>
            </a:r>
            <a:endParaRPr kumimoji="0" lang="en-US" altLang="en-US" sz="19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Char char="•"/>
              <a:tabLst/>
            </a:pPr>
            <a:endParaRPr kumimoji="0" lang="en-US" altLang="en-US" sz="1900" b="0" i="0" u="none" strike="noStrike" cap="none" normalizeH="0" baseline="0" dirty="0">
              <a:ln>
                <a:noFill/>
              </a:ln>
              <a:effectLst/>
              <a:latin typeface="Arial" panose="020B0604020202020204" pitchFamily="34" charset="0"/>
            </a:endParaRPr>
          </a:p>
        </p:txBody>
      </p:sp>
      <p:grpSp>
        <p:nvGrpSpPr>
          <p:cNvPr id="1068" name="Group 1067">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069" name="Straight Connector 1068">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70" name="Rectangle 106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72" name="Rectangle 107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9" name="Picture 5" descr="Targeting cell signaling in allergic asthma | Signal Transduction and  Targeted Therapy">
            <a:extLst>
              <a:ext uri="{FF2B5EF4-FFF2-40B4-BE49-F238E27FC236}">
                <a16:creationId xmlns:a16="http://schemas.microsoft.com/office/drawing/2014/main" id="{76486570-5349-7101-6B5F-62342ED3916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40572" y="1705085"/>
            <a:ext cx="5608830" cy="3337253"/>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extLst>
              <a:ext uri="{FF2B5EF4-FFF2-40B4-BE49-F238E27FC236}">
                <a16:creationId xmlns:a16="http://schemas.microsoft.com/office/drawing/2014/main" id="{FFF9F620-1FB4-FB2A-5FEC-FE927D00F3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91537536"/>
      </p:ext>
    </p:extLst>
  </p:cSld>
  <p:clrMapOvr>
    <a:masterClrMapping/>
  </p:clrMapOvr>
  <mc:AlternateContent xmlns:mc="http://schemas.openxmlformats.org/markup-compatibility/2006" xmlns:p14="http://schemas.microsoft.com/office/powerpoint/2010/main">
    <mc:Choice Requires="p14">
      <p:transition spd="slow" p14:dur="2000" advTm="19921"/>
    </mc:Choice>
    <mc:Fallback xmlns="">
      <p:transition spd="slow" advTm="19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A3410-36AB-E560-21FB-3C4CD7B8D0DB}"/>
              </a:ext>
            </a:extLst>
          </p:cNvPr>
          <p:cNvSpPr>
            <a:spLocks noGrp="1"/>
          </p:cNvSpPr>
          <p:nvPr>
            <p:ph type="title"/>
          </p:nvPr>
        </p:nvSpPr>
        <p:spPr>
          <a:xfrm>
            <a:off x="411480" y="991443"/>
            <a:ext cx="4443154" cy="1087819"/>
          </a:xfrm>
        </p:spPr>
        <p:txBody>
          <a:bodyPr anchor="b">
            <a:normAutofit/>
          </a:bodyPr>
          <a:lstStyle/>
          <a:p>
            <a:r>
              <a:rPr lang="en-IN" sz="3400"/>
              <a:t>Introduction</a:t>
            </a:r>
          </a:p>
        </p:txBody>
      </p:sp>
      <p:sp>
        <p:nvSpPr>
          <p:cNvPr id="2068" name="Rectangle 2067">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9" name="Rectangle 2068">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8D19340-9CF1-E4E1-BE55-5CD1A4592D27}"/>
              </a:ext>
            </a:extLst>
          </p:cNvPr>
          <p:cNvSpPr>
            <a:spLocks noGrp="1"/>
          </p:cNvSpPr>
          <p:nvPr>
            <p:ph idx="1"/>
          </p:nvPr>
        </p:nvSpPr>
        <p:spPr>
          <a:xfrm>
            <a:off x="411480" y="2684095"/>
            <a:ext cx="4443154" cy="3492868"/>
          </a:xfrm>
        </p:spPr>
        <p:txBody>
          <a:bodyPr>
            <a:normAutofit/>
          </a:bodyPr>
          <a:lstStyle/>
          <a:p>
            <a:pPr lvl="0"/>
            <a:r>
              <a:rPr lang="en-GB" sz="1800"/>
              <a:t>Chronic inflammatory respiratory condition</a:t>
            </a:r>
            <a:endParaRPr lang="en-IN" sz="1800"/>
          </a:p>
          <a:p>
            <a:pPr lvl="0"/>
            <a:r>
              <a:rPr lang="en-GB" sz="1800"/>
              <a:t>Influences breathing and airways.</a:t>
            </a:r>
            <a:endParaRPr lang="en-IN" sz="1800"/>
          </a:p>
          <a:p>
            <a:pPr lvl="0"/>
            <a:r>
              <a:rPr lang="en-GB" sz="1800"/>
              <a:t>Causes reversible airflow obstruction.</a:t>
            </a:r>
            <a:endParaRPr lang="en-IN" sz="1800"/>
          </a:p>
          <a:p>
            <a:pPr lvl="0"/>
            <a:r>
              <a:rPr lang="en-GB" sz="1800"/>
              <a:t>Stimulated by the environment and lifestyle.</a:t>
            </a:r>
            <a:endParaRPr lang="en-IN" sz="1800"/>
          </a:p>
          <a:p>
            <a:pPr lvl="0"/>
            <a:r>
              <a:rPr lang="en-GB" sz="1800"/>
              <a:t>Can vary in severity from mild to life-threatening (National Institute for Health and Care Excellence, 2017)</a:t>
            </a:r>
            <a:endParaRPr lang="en-IN" sz="1800"/>
          </a:p>
          <a:p>
            <a:endParaRPr lang="en-IN" sz="1800"/>
          </a:p>
        </p:txBody>
      </p:sp>
      <p:pic>
        <p:nvPicPr>
          <p:cNvPr id="2052" name="Picture 4" descr="How Can Asthma Affect the Respiratory System?">
            <a:extLst>
              <a:ext uri="{FF2B5EF4-FFF2-40B4-BE49-F238E27FC236}">
                <a16:creationId xmlns:a16="http://schemas.microsoft.com/office/drawing/2014/main" id="{027A29B4-14CB-0ED1-2030-C209A65AB8B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385816" y="631941"/>
            <a:ext cx="6440424" cy="5538763"/>
          </a:xfrm>
          <a:prstGeom prst="rect">
            <a:avLst/>
          </a:prstGeom>
          <a:noFill/>
          <a:extLst>
            <a:ext uri="{909E8E84-426E-40DD-AFC4-6F175D3DCCD1}">
              <a14:hiddenFill xmlns:a14="http://schemas.microsoft.com/office/drawing/2010/main">
                <a:solidFill>
                  <a:srgbClr val="FFFFFF"/>
                </a:solidFill>
              </a14:hiddenFill>
            </a:ext>
          </a:extLst>
        </p:spPr>
      </p:pic>
      <p:pic>
        <p:nvPicPr>
          <p:cNvPr id="35" name="Audio 34">
            <a:extLst>
              <a:ext uri="{FF2B5EF4-FFF2-40B4-BE49-F238E27FC236}">
                <a16:creationId xmlns:a16="http://schemas.microsoft.com/office/drawing/2014/main" id="{D326B935-0B62-9BB6-76A2-274C953E94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80571573"/>
      </p:ext>
    </p:extLst>
  </p:cSld>
  <p:clrMapOvr>
    <a:masterClrMapping/>
  </p:clrMapOvr>
  <mc:AlternateContent xmlns:mc="http://schemas.openxmlformats.org/markup-compatibility/2006" xmlns:p14="http://schemas.microsoft.com/office/powerpoint/2010/main">
    <mc:Choice Requires="p14">
      <p:transition spd="slow" p14:dur="2000" advTm="64961"/>
    </mc:Choice>
    <mc:Fallback xmlns="">
      <p:transition spd="slow" advTm="64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24E37-B0A1-13D1-B315-D04233754299}"/>
              </a:ext>
            </a:extLst>
          </p:cNvPr>
          <p:cNvSpPr>
            <a:spLocks noGrp="1"/>
          </p:cNvSpPr>
          <p:nvPr>
            <p:ph type="title"/>
          </p:nvPr>
        </p:nvSpPr>
        <p:spPr>
          <a:xfrm>
            <a:off x="7239014" y="525982"/>
            <a:ext cx="4282983" cy="1200361"/>
          </a:xfrm>
        </p:spPr>
        <p:txBody>
          <a:bodyPr anchor="b">
            <a:normAutofit/>
          </a:bodyPr>
          <a:lstStyle/>
          <a:p>
            <a:r>
              <a:rPr lang="en-GB" sz="3600" b="1"/>
              <a:t>Epidemiology &amp; Impact</a:t>
            </a:r>
            <a:endParaRPr lang="en-IN" sz="3600"/>
          </a:p>
        </p:txBody>
      </p:sp>
      <p:sp>
        <p:nvSpPr>
          <p:cNvPr id="12" name="Rectangle 1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1D19C79-3168-9528-CE03-D757AB6D67F5}"/>
              </a:ext>
            </a:extLst>
          </p:cNvPr>
          <p:cNvPicPr>
            <a:picLocks noChangeAspect="1"/>
          </p:cNvPicPr>
          <p:nvPr/>
        </p:nvPicPr>
        <p:blipFill>
          <a:blip r:embed="rId5"/>
          <a:srcRect b="2728"/>
          <a:stretch>
            <a:fillRect/>
          </a:stretch>
        </p:blipFill>
        <p:spPr>
          <a:xfrm>
            <a:off x="632843" y="650494"/>
            <a:ext cx="5514819" cy="5324142"/>
          </a:xfrm>
          <a:prstGeom prst="rect">
            <a:avLst/>
          </a:prstGeom>
        </p:spPr>
      </p:pic>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AD8195-8019-8783-2724-9ADD0A0641C4}"/>
              </a:ext>
            </a:extLst>
          </p:cNvPr>
          <p:cNvSpPr>
            <a:spLocks noGrp="1"/>
          </p:cNvSpPr>
          <p:nvPr>
            <p:ph idx="1"/>
          </p:nvPr>
        </p:nvSpPr>
        <p:spPr>
          <a:xfrm>
            <a:off x="7239012" y="2031101"/>
            <a:ext cx="4282984" cy="3511943"/>
          </a:xfrm>
        </p:spPr>
        <p:txBody>
          <a:bodyPr anchor="ctr">
            <a:normAutofit/>
          </a:bodyPr>
          <a:lstStyle/>
          <a:p>
            <a:r>
              <a:rPr lang="en-GB" sz="1800"/>
              <a:t>Affects millions globally</a:t>
            </a:r>
            <a:endParaRPr lang="en-IN" sz="1800"/>
          </a:p>
          <a:p>
            <a:r>
              <a:rPr lang="en-GB" sz="1800"/>
              <a:t>Widespread among children and adults.</a:t>
            </a:r>
            <a:endParaRPr lang="en-IN" sz="1800"/>
          </a:p>
          <a:p>
            <a:r>
              <a:rPr lang="en-GB" sz="1800"/>
              <a:t>A common reason for emergency admission.</a:t>
            </a:r>
            <a:endParaRPr lang="en-IN" sz="1800"/>
          </a:p>
          <a:p>
            <a:r>
              <a:rPr lang="en-GB" sz="1800"/>
              <a:t>Impact daily activities and sleep.</a:t>
            </a:r>
            <a:endParaRPr lang="en-IN" sz="1800"/>
          </a:p>
          <a:p>
            <a:r>
              <a:rPr lang="en-GB" sz="1800"/>
              <a:t>It can reduce quality of life if poorly managed (National Institute for Health and Care Excellence, 2023).</a:t>
            </a:r>
            <a:endParaRPr lang="en-IN" sz="1800"/>
          </a:p>
          <a:p>
            <a:endParaRPr lang="en-IN" sz="1800"/>
          </a:p>
        </p:txBody>
      </p:sp>
      <p:sp>
        <p:nvSpPr>
          <p:cNvPr id="18"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Audio 47">
            <a:extLst>
              <a:ext uri="{FF2B5EF4-FFF2-40B4-BE49-F238E27FC236}">
                <a16:creationId xmlns:a16="http://schemas.microsoft.com/office/drawing/2014/main" id="{022AB2B0-2388-91E2-342A-08AAA22AF6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12616353"/>
      </p:ext>
    </p:extLst>
  </p:cSld>
  <p:clrMapOvr>
    <a:masterClrMapping/>
  </p:clrMapOvr>
  <mc:AlternateContent xmlns:mc="http://schemas.openxmlformats.org/markup-compatibility/2006" xmlns:p14="http://schemas.microsoft.com/office/powerpoint/2010/main">
    <mc:Choice Requires="p14">
      <p:transition spd="slow" p14:dur="2000" advTm="70837"/>
    </mc:Choice>
    <mc:Fallback xmlns="">
      <p:transition spd="slow" advTm="70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A9A43-4D60-BCFB-EE29-7C68EDB2FDD3}"/>
              </a:ext>
            </a:extLst>
          </p:cNvPr>
          <p:cNvSpPr>
            <a:spLocks noGrp="1"/>
          </p:cNvSpPr>
          <p:nvPr>
            <p:ph type="title"/>
          </p:nvPr>
        </p:nvSpPr>
        <p:spPr>
          <a:xfrm>
            <a:off x="645064" y="525982"/>
            <a:ext cx="4282983" cy="1200361"/>
          </a:xfrm>
        </p:spPr>
        <p:txBody>
          <a:bodyPr anchor="b">
            <a:normAutofit/>
          </a:bodyPr>
          <a:lstStyle/>
          <a:p>
            <a:r>
              <a:rPr lang="en-GB" sz="3600" b="1"/>
              <a:t>Anatomy -Respiratory System.</a:t>
            </a:r>
            <a:endParaRPr lang="en-IN" sz="3600"/>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E9D65F-E1E2-5B1A-EDAF-07213B208EB7}"/>
              </a:ext>
            </a:extLst>
          </p:cNvPr>
          <p:cNvSpPr>
            <a:spLocks noGrp="1"/>
          </p:cNvSpPr>
          <p:nvPr>
            <p:ph idx="1"/>
          </p:nvPr>
        </p:nvSpPr>
        <p:spPr>
          <a:xfrm>
            <a:off x="645066" y="2031101"/>
            <a:ext cx="4282984" cy="3511943"/>
          </a:xfrm>
        </p:spPr>
        <p:txBody>
          <a:bodyPr anchor="ctr">
            <a:normAutofit/>
          </a:bodyPr>
          <a:lstStyle/>
          <a:p>
            <a:r>
              <a:rPr lang="en-GB" sz="1800"/>
              <a:t>Upper airway: nose, pharynx</a:t>
            </a:r>
            <a:endParaRPr lang="en-IN" sz="1800"/>
          </a:p>
          <a:p>
            <a:r>
              <a:rPr lang="en-GB" sz="1800"/>
              <a:t>Lower airways: trachea, bronchi, bronchioles.</a:t>
            </a:r>
            <a:endParaRPr lang="en-IN" sz="1800"/>
          </a:p>
          <a:p>
            <a:r>
              <a:rPr lang="en-GB" sz="1800"/>
              <a:t>Lungs contain alveoli for gas exchange.</a:t>
            </a:r>
            <a:endParaRPr lang="en-IN" sz="1800"/>
          </a:p>
          <a:p>
            <a:r>
              <a:rPr lang="en-GB" sz="1800"/>
              <a:t>Airways are lined with smooth muscle and mucus membranes</a:t>
            </a:r>
            <a:endParaRPr lang="en-IN" sz="1800"/>
          </a:p>
          <a:p>
            <a:r>
              <a:rPr lang="en-GB" sz="1800"/>
              <a:t>The diaphragm assists breathing (NHS, 2023)</a:t>
            </a:r>
            <a:endParaRPr lang="en-IN" sz="1800"/>
          </a:p>
          <a:p>
            <a:endParaRPr lang="en-IN" sz="1800"/>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0933739-41D3-A8C6-FDDC-CDCD96426DB4}"/>
              </a:ext>
            </a:extLst>
          </p:cNvPr>
          <p:cNvPicPr>
            <a:picLocks noChangeAspect="1"/>
          </p:cNvPicPr>
          <p:nvPr/>
        </p:nvPicPr>
        <p:blipFill>
          <a:blip r:embed="rId5"/>
          <a:stretch>
            <a:fillRect/>
          </a:stretch>
        </p:blipFill>
        <p:spPr>
          <a:xfrm>
            <a:off x="5987738" y="1082463"/>
            <a:ext cx="5628018" cy="4460203"/>
          </a:xfrm>
          <a:prstGeom prst="rect">
            <a:avLst/>
          </a:prstGeom>
        </p:spPr>
      </p:pic>
      <p:pic>
        <p:nvPicPr>
          <p:cNvPr id="38" name="Audio 37">
            <a:extLst>
              <a:ext uri="{FF2B5EF4-FFF2-40B4-BE49-F238E27FC236}">
                <a16:creationId xmlns:a16="http://schemas.microsoft.com/office/drawing/2014/main" id="{E35A68A7-D80A-FD40-799E-6D8B4C39E9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03719263"/>
      </p:ext>
    </p:extLst>
  </p:cSld>
  <p:clrMapOvr>
    <a:masterClrMapping/>
  </p:clrMapOvr>
  <mc:AlternateContent xmlns:mc="http://schemas.openxmlformats.org/markup-compatibility/2006" xmlns:p14="http://schemas.microsoft.com/office/powerpoint/2010/main">
    <mc:Choice Requires="p14">
      <p:transition spd="slow" p14:dur="2000" advTm="80223"/>
    </mc:Choice>
    <mc:Fallback xmlns="">
      <p:transition spd="slow" advTm="80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BC621-A191-432E-42F3-3AB76E622F7D}"/>
              </a:ext>
            </a:extLst>
          </p:cNvPr>
          <p:cNvSpPr>
            <a:spLocks noGrp="1"/>
          </p:cNvSpPr>
          <p:nvPr>
            <p:ph type="title"/>
          </p:nvPr>
        </p:nvSpPr>
        <p:spPr>
          <a:xfrm>
            <a:off x="630936" y="639520"/>
            <a:ext cx="3429000" cy="1719072"/>
          </a:xfrm>
        </p:spPr>
        <p:txBody>
          <a:bodyPr anchor="b">
            <a:normAutofit/>
          </a:bodyPr>
          <a:lstStyle/>
          <a:p>
            <a:r>
              <a:rPr lang="en-GB" sz="3800" b="1"/>
              <a:t>Physiology -Normal breathing</a:t>
            </a:r>
            <a:endParaRPr lang="en-IN" sz="3800"/>
          </a:p>
        </p:txBody>
      </p:sp>
      <p:sp>
        <p:nvSpPr>
          <p:cNvPr id="410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C9BFF9-76BF-7406-BA01-61C3559D08EE}"/>
              </a:ext>
            </a:extLst>
          </p:cNvPr>
          <p:cNvSpPr>
            <a:spLocks noGrp="1"/>
          </p:cNvSpPr>
          <p:nvPr>
            <p:ph idx="1"/>
          </p:nvPr>
        </p:nvSpPr>
        <p:spPr>
          <a:xfrm>
            <a:off x="630936" y="2807208"/>
            <a:ext cx="3429000" cy="3410712"/>
          </a:xfrm>
        </p:spPr>
        <p:txBody>
          <a:bodyPr anchor="t">
            <a:normAutofit/>
          </a:bodyPr>
          <a:lstStyle/>
          <a:p>
            <a:pPr lvl="0"/>
            <a:r>
              <a:rPr lang="en-GB" sz="2200"/>
              <a:t>Inhalation: contraction of the diaphragm, expansion of the lungs.</a:t>
            </a:r>
            <a:endParaRPr lang="en-IN" sz="2200"/>
          </a:p>
          <a:p>
            <a:pPr lvl="0"/>
            <a:r>
              <a:rPr lang="en-GB" sz="2200"/>
              <a:t>Oxygen enters alveoli</a:t>
            </a:r>
            <a:endParaRPr lang="en-IN" sz="2200"/>
          </a:p>
          <a:p>
            <a:pPr lvl="0"/>
            <a:r>
              <a:rPr lang="en-GB" sz="2200"/>
              <a:t>Diffuses into capillaries</a:t>
            </a:r>
            <a:endParaRPr lang="en-IN" sz="2200"/>
          </a:p>
          <a:p>
            <a:pPr lvl="0"/>
            <a:r>
              <a:rPr lang="en-GB" sz="2200"/>
              <a:t>Eliminated carbon dioxide.</a:t>
            </a:r>
            <a:endParaRPr lang="en-IN" sz="2200"/>
          </a:p>
          <a:p>
            <a:pPr lvl="0"/>
            <a:r>
              <a:rPr lang="en-GB" sz="2200"/>
              <a:t>Airways clear and clear (WHO, 2023).</a:t>
            </a:r>
            <a:endParaRPr lang="en-IN" sz="2200"/>
          </a:p>
          <a:p>
            <a:endParaRPr lang="en-IN" sz="2200"/>
          </a:p>
        </p:txBody>
      </p:sp>
      <p:pic>
        <p:nvPicPr>
          <p:cNvPr id="4098" name="Picture 2" descr="Alveoli Capillaries: Over 1,144 Royalty-Free Licensable Stock Illustrations  &amp; Drawings | Shutterstock">
            <a:extLst>
              <a:ext uri="{FF2B5EF4-FFF2-40B4-BE49-F238E27FC236}">
                <a16:creationId xmlns:a16="http://schemas.microsoft.com/office/drawing/2014/main" id="{FC0D5260-887F-4459-AAF8-1B324602CF3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54296" y="865994"/>
            <a:ext cx="6903720" cy="5126012"/>
          </a:xfrm>
          <a:prstGeom prst="rect">
            <a:avLst/>
          </a:prstGeom>
          <a:noFill/>
          <a:extLst>
            <a:ext uri="{909E8E84-426E-40DD-AFC4-6F175D3DCCD1}">
              <a14:hiddenFill xmlns:a14="http://schemas.microsoft.com/office/drawing/2010/main">
                <a:solidFill>
                  <a:srgbClr val="FFFFFF"/>
                </a:solidFill>
              </a14:hiddenFill>
            </a:ext>
          </a:extLst>
        </p:spPr>
      </p:pic>
      <p:pic>
        <p:nvPicPr>
          <p:cNvPr id="57" name="Audio 56">
            <a:extLst>
              <a:ext uri="{FF2B5EF4-FFF2-40B4-BE49-F238E27FC236}">
                <a16:creationId xmlns:a16="http://schemas.microsoft.com/office/drawing/2014/main" id="{B9B761D4-8FA7-D0BE-4A44-91D359DE2C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74811963"/>
      </p:ext>
    </p:extLst>
  </p:cSld>
  <p:clrMapOvr>
    <a:masterClrMapping/>
  </p:clrMapOvr>
  <mc:AlternateContent xmlns:mc="http://schemas.openxmlformats.org/markup-compatibility/2006" xmlns:p14="http://schemas.microsoft.com/office/powerpoint/2010/main">
    <mc:Choice Requires="p14">
      <p:transition spd="slow" p14:dur="2000" advTm="68800"/>
    </mc:Choice>
    <mc:Fallback xmlns="">
      <p:transition spd="slow" advTm="68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2" name="Rectangle 513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5133">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31" name="Picture 513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5133" name="Rectangle 513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4D5EC25-4B24-FC5C-4AEE-E088C1C4CF13}"/>
              </a:ext>
            </a:extLst>
          </p:cNvPr>
          <p:cNvSpPr>
            <a:spLocks noGrp="1"/>
          </p:cNvSpPr>
          <p:nvPr>
            <p:ph type="title"/>
          </p:nvPr>
        </p:nvSpPr>
        <p:spPr>
          <a:xfrm>
            <a:off x="6597016" y="905011"/>
            <a:ext cx="4589328" cy="1889135"/>
          </a:xfrm>
        </p:spPr>
        <p:txBody>
          <a:bodyPr anchor="b">
            <a:normAutofit/>
          </a:bodyPr>
          <a:lstStyle/>
          <a:p>
            <a:r>
              <a:rPr lang="en-GB" sz="4800" b="1"/>
              <a:t>Pathophysiology of Asthma</a:t>
            </a:r>
            <a:endParaRPr lang="en-IN" sz="4800"/>
          </a:p>
        </p:txBody>
      </p:sp>
      <p:pic>
        <p:nvPicPr>
          <p:cNvPr id="5122" name="Picture 2" descr="Pathophysiology of asthma - Wikipedia">
            <a:extLst>
              <a:ext uri="{FF2B5EF4-FFF2-40B4-BE49-F238E27FC236}">
                <a16:creationId xmlns:a16="http://schemas.microsoft.com/office/drawing/2014/main" id="{6757860D-540C-CBFA-8EAF-AE11379EFB5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720807" y="1613230"/>
            <a:ext cx="5468347" cy="362277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571E94B-4842-3A04-107D-4E55844D5466}"/>
              </a:ext>
            </a:extLst>
          </p:cNvPr>
          <p:cNvSpPr>
            <a:spLocks noGrp="1"/>
          </p:cNvSpPr>
          <p:nvPr>
            <p:ph idx="1"/>
          </p:nvPr>
        </p:nvSpPr>
        <p:spPr>
          <a:xfrm>
            <a:off x="6597016" y="2965592"/>
            <a:ext cx="4589328" cy="2987397"/>
          </a:xfrm>
        </p:spPr>
        <p:txBody>
          <a:bodyPr>
            <a:normAutofit/>
          </a:bodyPr>
          <a:lstStyle/>
          <a:p>
            <a:pPr lvl="0"/>
            <a:r>
              <a:rPr lang="en-GB" sz="1800"/>
              <a:t>Chronic airway inflammation (Onyiri, 2024)</a:t>
            </a:r>
            <a:endParaRPr lang="en-IN" sz="1800"/>
          </a:p>
          <a:p>
            <a:pPr lvl="0"/>
            <a:r>
              <a:rPr lang="en-GB" sz="1800"/>
              <a:t>Bronchoconstriction (tightening of airway muscles)</a:t>
            </a:r>
            <a:endParaRPr lang="en-IN" sz="1800"/>
          </a:p>
          <a:p>
            <a:pPr lvl="0"/>
            <a:r>
              <a:rPr lang="en-GB" sz="1800"/>
              <a:t>Excess mucus production</a:t>
            </a:r>
            <a:endParaRPr lang="en-IN" sz="1800"/>
          </a:p>
          <a:p>
            <a:pPr lvl="0"/>
            <a:r>
              <a:rPr lang="en-GB" sz="1800"/>
              <a:t>Airway hyperresponsiveness</a:t>
            </a:r>
            <a:endParaRPr lang="en-IN" sz="1800"/>
          </a:p>
          <a:p>
            <a:pPr lvl="0"/>
            <a:r>
              <a:rPr lang="en-GB" sz="1800"/>
              <a:t>Decreased airflow and oxygen uptake.</a:t>
            </a:r>
            <a:endParaRPr lang="en-IN" sz="1800"/>
          </a:p>
          <a:p>
            <a:endParaRPr lang="en-IN" sz="1800"/>
          </a:p>
        </p:txBody>
      </p:sp>
      <p:pic>
        <p:nvPicPr>
          <p:cNvPr id="46" name="Audio 45">
            <a:extLst>
              <a:ext uri="{FF2B5EF4-FFF2-40B4-BE49-F238E27FC236}">
                <a16:creationId xmlns:a16="http://schemas.microsoft.com/office/drawing/2014/main" id="{47627A20-C061-9702-FFD9-FE143FD3684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90335749"/>
      </p:ext>
    </p:extLst>
  </p:cSld>
  <p:clrMapOvr>
    <a:masterClrMapping/>
  </p:clrMapOvr>
  <mc:AlternateContent xmlns:mc="http://schemas.openxmlformats.org/markup-compatibility/2006" xmlns:p14="http://schemas.microsoft.com/office/powerpoint/2010/main">
    <mc:Choice Requires="p14">
      <p:transition spd="slow" p14:dur="2000" advTm="59946"/>
    </mc:Choice>
    <mc:Fallback xmlns="">
      <p:transition spd="slow" advTm="59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60" name="Rectangle 6159">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FB573E-BAE6-1573-749A-CB81EAF89AB4}"/>
              </a:ext>
            </a:extLst>
          </p:cNvPr>
          <p:cNvSpPr>
            <a:spLocks noGrp="1"/>
          </p:cNvSpPr>
          <p:nvPr>
            <p:ph type="title"/>
          </p:nvPr>
        </p:nvSpPr>
        <p:spPr>
          <a:xfrm>
            <a:off x="841247" y="978619"/>
            <a:ext cx="3410712" cy="1106424"/>
          </a:xfrm>
        </p:spPr>
        <p:txBody>
          <a:bodyPr>
            <a:normAutofit/>
          </a:bodyPr>
          <a:lstStyle/>
          <a:p>
            <a:r>
              <a:rPr lang="en-GB" sz="2800" b="1"/>
              <a:t>Symptoms &amp; Complications</a:t>
            </a:r>
            <a:endParaRPr lang="en-IN" sz="2800"/>
          </a:p>
        </p:txBody>
      </p:sp>
      <p:sp>
        <p:nvSpPr>
          <p:cNvPr id="6165" name="Rectangle 616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64" name="Rectangle 6163">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06CA79B-E78A-EA0F-E9E8-41F4526916BF}"/>
              </a:ext>
            </a:extLst>
          </p:cNvPr>
          <p:cNvSpPr>
            <a:spLocks noGrp="1"/>
          </p:cNvSpPr>
          <p:nvPr>
            <p:ph idx="1"/>
          </p:nvPr>
        </p:nvSpPr>
        <p:spPr>
          <a:xfrm>
            <a:off x="841248" y="2252870"/>
            <a:ext cx="3412219" cy="3560251"/>
          </a:xfrm>
        </p:spPr>
        <p:txBody>
          <a:bodyPr>
            <a:normAutofit/>
          </a:bodyPr>
          <a:lstStyle/>
          <a:p>
            <a:r>
              <a:rPr lang="en-GB" sz="1700"/>
              <a:t>Wheezing</a:t>
            </a:r>
            <a:endParaRPr lang="en-IN" sz="1700"/>
          </a:p>
          <a:p>
            <a:r>
              <a:rPr lang="en-GB" sz="1700"/>
              <a:t>Shortness of breath</a:t>
            </a:r>
            <a:endParaRPr lang="en-IN" sz="1700"/>
          </a:p>
          <a:p>
            <a:r>
              <a:rPr lang="en-GB" sz="1700"/>
              <a:t>Chest tightness (Sinyor and Perez, 2023)</a:t>
            </a:r>
            <a:endParaRPr lang="en-IN" sz="1700"/>
          </a:p>
          <a:p>
            <a:r>
              <a:rPr lang="en-GB" sz="1700"/>
              <a:t>Persistent coughing</a:t>
            </a:r>
            <a:endParaRPr lang="en-IN" sz="1700"/>
          </a:p>
          <a:p>
            <a:r>
              <a:rPr lang="en-GB" sz="1700"/>
              <a:t>Attacks of asthma (exacerbations) are severe.</a:t>
            </a:r>
            <a:endParaRPr lang="en-IN" sz="1700"/>
          </a:p>
          <a:p>
            <a:r>
              <a:rPr lang="en-GB" sz="1700"/>
              <a:t>Threat of oxygen deficiency in the body (in difficult situations)</a:t>
            </a:r>
            <a:endParaRPr lang="en-IN" sz="1700"/>
          </a:p>
          <a:p>
            <a:endParaRPr lang="en-IN" sz="1700"/>
          </a:p>
        </p:txBody>
      </p:sp>
      <p:pic>
        <p:nvPicPr>
          <p:cNvPr id="6" name="Picture 5">
            <a:extLst>
              <a:ext uri="{FF2B5EF4-FFF2-40B4-BE49-F238E27FC236}">
                <a16:creationId xmlns:a16="http://schemas.microsoft.com/office/drawing/2014/main" id="{D9B81B53-7D5E-9131-1C57-C7257DD267D8}"/>
              </a:ext>
            </a:extLst>
          </p:cNvPr>
          <p:cNvPicPr>
            <a:picLocks noChangeAspect="1"/>
          </p:cNvPicPr>
          <p:nvPr/>
        </p:nvPicPr>
        <p:blipFill>
          <a:blip r:embed="rId5"/>
          <a:stretch>
            <a:fillRect/>
          </a:stretch>
        </p:blipFill>
        <p:spPr>
          <a:xfrm>
            <a:off x="5120640" y="1556400"/>
            <a:ext cx="6656832" cy="3644615"/>
          </a:xfrm>
          <a:prstGeom prst="rect">
            <a:avLst/>
          </a:prstGeom>
        </p:spPr>
      </p:pic>
      <p:pic>
        <p:nvPicPr>
          <p:cNvPr id="29" name="Audio 28">
            <a:extLst>
              <a:ext uri="{FF2B5EF4-FFF2-40B4-BE49-F238E27FC236}">
                <a16:creationId xmlns:a16="http://schemas.microsoft.com/office/drawing/2014/main" id="{F1EF186C-1D46-F916-AC26-F5197932B4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72402059"/>
      </p:ext>
    </p:extLst>
  </p:cSld>
  <p:clrMapOvr>
    <a:masterClrMapping/>
  </p:clrMapOvr>
  <mc:AlternateContent xmlns:mc="http://schemas.openxmlformats.org/markup-compatibility/2006" xmlns:p14="http://schemas.microsoft.com/office/powerpoint/2010/main">
    <mc:Choice Requires="p14">
      <p:transition spd="slow" p14:dur="2000" advTm="61923"/>
    </mc:Choice>
    <mc:Fallback xmlns="">
      <p:transition spd="slow" advTm="61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B15C65-FA87-C4D2-C0CB-97AD630DF223}"/>
              </a:ext>
            </a:extLst>
          </p:cNvPr>
          <p:cNvSpPr>
            <a:spLocks noGrp="1"/>
          </p:cNvSpPr>
          <p:nvPr>
            <p:ph type="title"/>
          </p:nvPr>
        </p:nvSpPr>
        <p:spPr>
          <a:xfrm>
            <a:off x="838200" y="673770"/>
            <a:ext cx="3220329" cy="2027227"/>
          </a:xfrm>
        </p:spPr>
        <p:txBody>
          <a:bodyPr anchor="t">
            <a:normAutofit/>
          </a:bodyPr>
          <a:lstStyle/>
          <a:p>
            <a:r>
              <a:rPr lang="en-GB" sz="4600" b="1">
                <a:solidFill>
                  <a:srgbClr val="FFFFFF"/>
                </a:solidFill>
              </a:rPr>
              <a:t>Fictional Patient Profile</a:t>
            </a:r>
            <a:endParaRPr lang="en-IN" sz="4600">
              <a:solidFill>
                <a:srgbClr val="FFFFFF"/>
              </a:solidFill>
            </a:endParaRPr>
          </a:p>
        </p:txBody>
      </p:sp>
      <p:graphicFrame>
        <p:nvGraphicFramePr>
          <p:cNvPr id="5" name="Content Placeholder 2">
            <a:extLst>
              <a:ext uri="{FF2B5EF4-FFF2-40B4-BE49-F238E27FC236}">
                <a16:creationId xmlns:a16="http://schemas.microsoft.com/office/drawing/2014/main" id="{9A10B060-7CDA-2978-210A-598F2F1ED1C0}"/>
              </a:ext>
            </a:extLst>
          </p:cNvPr>
          <p:cNvGraphicFramePr>
            <a:graphicFrameLocks noGrp="1"/>
          </p:cNvGraphicFramePr>
          <p:nvPr>
            <p:ph idx="1"/>
            <p:extLst>
              <p:ext uri="{D42A27DB-BD31-4B8C-83A1-F6EECF244321}">
                <p14:modId xmlns:p14="http://schemas.microsoft.com/office/powerpoint/2010/main" val="3242722491"/>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Audio 14">
            <a:extLst>
              <a:ext uri="{FF2B5EF4-FFF2-40B4-BE49-F238E27FC236}">
                <a16:creationId xmlns:a16="http://schemas.microsoft.com/office/drawing/2014/main" id="{53BF1CED-0A7A-9FF7-89E7-726C303A4E2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27472529"/>
      </p:ext>
    </p:extLst>
  </p:cSld>
  <p:clrMapOvr>
    <a:masterClrMapping/>
  </p:clrMapOvr>
  <mc:AlternateContent xmlns:mc="http://schemas.openxmlformats.org/markup-compatibility/2006" xmlns:p14="http://schemas.microsoft.com/office/powerpoint/2010/main">
    <mc:Choice Requires="p14">
      <p:transition spd="slow" p14:dur="2000" advTm="53749"/>
    </mc:Choice>
    <mc:Fallback xmlns="">
      <p:transition spd="slow" advTm="53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7040D-18AB-9D2E-FE52-78FA5BC97384}"/>
              </a:ext>
            </a:extLst>
          </p:cNvPr>
          <p:cNvSpPr>
            <a:spLocks noGrp="1"/>
          </p:cNvSpPr>
          <p:nvPr>
            <p:ph type="title"/>
          </p:nvPr>
        </p:nvSpPr>
        <p:spPr>
          <a:xfrm>
            <a:off x="645064" y="525982"/>
            <a:ext cx="4282983" cy="1200361"/>
          </a:xfrm>
        </p:spPr>
        <p:txBody>
          <a:bodyPr anchor="b">
            <a:normAutofit/>
          </a:bodyPr>
          <a:lstStyle/>
          <a:p>
            <a:r>
              <a:rPr lang="en-GB" sz="3600" b="1"/>
              <a:t>Risk Factors &amp; Triggers</a:t>
            </a:r>
            <a:endParaRPr lang="en-IN" sz="3600"/>
          </a:p>
        </p:txBody>
      </p:sp>
      <p:sp>
        <p:nvSpPr>
          <p:cNvPr id="7177" name="Rectangle 717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FF5592-9706-E916-7FA1-41A7EC33F017}"/>
              </a:ext>
            </a:extLst>
          </p:cNvPr>
          <p:cNvSpPr>
            <a:spLocks noGrp="1"/>
          </p:cNvSpPr>
          <p:nvPr>
            <p:ph idx="1"/>
          </p:nvPr>
        </p:nvSpPr>
        <p:spPr>
          <a:xfrm>
            <a:off x="645066" y="2031101"/>
            <a:ext cx="4282984" cy="3511943"/>
          </a:xfrm>
        </p:spPr>
        <p:txBody>
          <a:bodyPr anchor="ctr">
            <a:normAutofit/>
          </a:bodyPr>
          <a:lstStyle/>
          <a:p>
            <a:r>
              <a:rPr lang="en-GB" sz="1800" b="1"/>
              <a:t>Environmental:</a:t>
            </a:r>
            <a:endParaRPr lang="en-IN" sz="1800"/>
          </a:p>
          <a:p>
            <a:pPr lvl="0"/>
            <a:r>
              <a:rPr lang="en-GB" sz="1800"/>
              <a:t>Dust, pollen, pollution</a:t>
            </a:r>
            <a:endParaRPr lang="en-IN" sz="1800"/>
          </a:p>
          <a:p>
            <a:r>
              <a:rPr lang="en-GB" sz="1800" b="1"/>
              <a:t>Lifestyle:</a:t>
            </a:r>
            <a:endParaRPr lang="en-IN" sz="1800"/>
          </a:p>
          <a:p>
            <a:pPr lvl="0"/>
            <a:r>
              <a:rPr lang="en-GB" sz="1800"/>
              <a:t>Stress, inactivity (Toumpanakis and Usmani, 2023)</a:t>
            </a:r>
            <a:endParaRPr lang="en-IN" sz="1800"/>
          </a:p>
          <a:p>
            <a:r>
              <a:rPr lang="en-GB" sz="1800" b="1"/>
              <a:t>Biological:</a:t>
            </a:r>
            <a:endParaRPr lang="en-IN" sz="1800"/>
          </a:p>
          <a:p>
            <a:pPr lvl="0"/>
            <a:r>
              <a:rPr lang="en-GB" sz="1800"/>
              <a:t>Family history</a:t>
            </a:r>
            <a:endParaRPr lang="en-IN" sz="1800"/>
          </a:p>
          <a:p>
            <a:r>
              <a:rPr lang="en-GB" sz="1800"/>
              <a:t>Allergies</a:t>
            </a:r>
            <a:endParaRPr lang="en-IN" sz="1800"/>
          </a:p>
          <a:p>
            <a:r>
              <a:rPr lang="en-GB" sz="1800" b="1"/>
              <a:t>Occupational exposure</a:t>
            </a:r>
            <a:endParaRPr lang="en-IN" sz="1800"/>
          </a:p>
          <a:p>
            <a:endParaRPr lang="en-IN" sz="1800"/>
          </a:p>
        </p:txBody>
      </p:sp>
      <p:sp>
        <p:nvSpPr>
          <p:cNvPr id="7179" name="Rectangle 717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sthma trigger - Wikipedia">
            <a:extLst>
              <a:ext uri="{FF2B5EF4-FFF2-40B4-BE49-F238E27FC236}">
                <a16:creationId xmlns:a16="http://schemas.microsoft.com/office/drawing/2014/main" id="{BD7EE986-5471-2046-82B9-C17E5B27780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987738" y="822167"/>
            <a:ext cx="5628018" cy="4980796"/>
          </a:xfrm>
          <a:prstGeom prst="rect">
            <a:avLst/>
          </a:prstGeom>
          <a:noFill/>
          <a:extLst>
            <a:ext uri="{909E8E84-426E-40DD-AFC4-6F175D3DCCD1}">
              <a14:hiddenFill xmlns:a14="http://schemas.microsoft.com/office/drawing/2010/main">
                <a:solidFill>
                  <a:srgbClr val="FFFFFF"/>
                </a:solidFill>
              </a14:hiddenFill>
            </a:ext>
          </a:extLst>
        </p:spPr>
      </p:pic>
      <p:pic>
        <p:nvPicPr>
          <p:cNvPr id="16" name="Audio 15">
            <a:extLst>
              <a:ext uri="{FF2B5EF4-FFF2-40B4-BE49-F238E27FC236}">
                <a16:creationId xmlns:a16="http://schemas.microsoft.com/office/drawing/2014/main" id="{2E8DAC98-295A-A1C8-2694-35E5892441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52434069"/>
      </p:ext>
    </p:extLst>
  </p:cSld>
  <p:clrMapOvr>
    <a:masterClrMapping/>
  </p:clrMapOvr>
  <mc:AlternateContent xmlns:mc="http://schemas.openxmlformats.org/markup-compatibility/2006" xmlns:p14="http://schemas.microsoft.com/office/powerpoint/2010/main">
    <mc:Choice Requires="p14">
      <p:transition spd="slow" p14:dur="2000" advTm="51504"/>
    </mc:Choice>
    <mc:Fallback xmlns="">
      <p:transition spd="slow" advTm="5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69EFA-69FC-6A58-21AD-A993DFF09487}"/>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Care Plan Goals</a:t>
            </a:r>
            <a:endParaRPr lang="en-IN">
              <a:solidFill>
                <a:srgbClr val="FFFFFF"/>
              </a:solidFill>
            </a:endParaRPr>
          </a:p>
        </p:txBody>
      </p:sp>
      <p:sp>
        <p:nvSpPr>
          <p:cNvPr id="14" name="Rectangle: Rounded Corners 1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A6D5DD59-EC38-C0E5-33CA-CCFC587B55C0}"/>
              </a:ext>
            </a:extLst>
          </p:cNvPr>
          <p:cNvGraphicFramePr>
            <a:graphicFrameLocks noGrp="1"/>
          </p:cNvGraphicFramePr>
          <p:nvPr>
            <p:ph idx="1"/>
            <p:extLst>
              <p:ext uri="{D42A27DB-BD31-4B8C-83A1-F6EECF244321}">
                <p14:modId xmlns:p14="http://schemas.microsoft.com/office/powerpoint/2010/main" val="82191605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Audio 19">
            <a:extLst>
              <a:ext uri="{FF2B5EF4-FFF2-40B4-BE49-F238E27FC236}">
                <a16:creationId xmlns:a16="http://schemas.microsoft.com/office/drawing/2014/main" id="{835B581C-9556-2F00-8727-8A16C7D2238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24348227"/>
      </p:ext>
    </p:extLst>
  </p:cSld>
  <p:clrMapOvr>
    <a:masterClrMapping/>
  </p:clrMapOvr>
  <mc:AlternateContent xmlns:mc="http://schemas.openxmlformats.org/markup-compatibility/2006" xmlns:p14="http://schemas.microsoft.com/office/powerpoint/2010/main">
    <mc:Choice Requires="p14">
      <p:transition spd="slow" p14:dur="2000" advTm="53130"/>
    </mc:Choice>
    <mc:Fallback xmlns="">
      <p:transition spd="slow" advTm="53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17285-B167-6A0B-2D16-7ED072731E43}"/>
              </a:ext>
            </a:extLst>
          </p:cNvPr>
          <p:cNvSpPr>
            <a:spLocks noGrp="1"/>
          </p:cNvSpPr>
          <p:nvPr>
            <p:ph type="title"/>
          </p:nvPr>
        </p:nvSpPr>
        <p:spPr>
          <a:xfrm>
            <a:off x="645064" y="525982"/>
            <a:ext cx="4282983" cy="1200361"/>
          </a:xfrm>
        </p:spPr>
        <p:txBody>
          <a:bodyPr anchor="b">
            <a:normAutofit/>
          </a:bodyPr>
          <a:lstStyle/>
          <a:p>
            <a:r>
              <a:rPr lang="en-GB" sz="3600" b="1"/>
              <a:t>Medication Management</a:t>
            </a:r>
            <a:endParaRPr lang="en-IN" sz="3600"/>
          </a:p>
        </p:txBody>
      </p:sp>
      <p:sp>
        <p:nvSpPr>
          <p:cNvPr id="8201" name="Rectangle 820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487C1E-6FE2-A919-4155-EA407EFD8777}"/>
              </a:ext>
            </a:extLst>
          </p:cNvPr>
          <p:cNvSpPr>
            <a:spLocks noGrp="1"/>
          </p:cNvSpPr>
          <p:nvPr>
            <p:ph idx="1"/>
          </p:nvPr>
        </p:nvSpPr>
        <p:spPr>
          <a:xfrm>
            <a:off x="645066" y="2031101"/>
            <a:ext cx="4282984" cy="3511943"/>
          </a:xfrm>
        </p:spPr>
        <p:txBody>
          <a:bodyPr anchor="ctr">
            <a:normAutofit/>
          </a:bodyPr>
          <a:lstStyle/>
          <a:p>
            <a:pPr lvl="0"/>
            <a:r>
              <a:rPr lang="en-GB" sz="1800"/>
              <a:t>Short-acting bronchodilators (relievers)</a:t>
            </a:r>
            <a:endParaRPr lang="en-IN" sz="1800"/>
          </a:p>
          <a:p>
            <a:pPr lvl="0"/>
            <a:r>
              <a:rPr lang="en-GB" sz="1800"/>
              <a:t>Inhaled corticosteroids (preventers)</a:t>
            </a:r>
            <a:endParaRPr lang="en-IN" sz="1800"/>
          </a:p>
          <a:p>
            <a:pPr lvl="0"/>
            <a:r>
              <a:rPr lang="en-GB" sz="1800"/>
              <a:t>Long-acting bronchodilators</a:t>
            </a:r>
            <a:endParaRPr lang="en-IN" sz="1800"/>
          </a:p>
          <a:p>
            <a:pPr lvl="0"/>
            <a:r>
              <a:rPr lang="en-GB" sz="1800"/>
              <a:t>Combination inhalers (Binns </a:t>
            </a:r>
            <a:r>
              <a:rPr lang="en-GB" sz="1800" i="1"/>
              <a:t>et al</a:t>
            </a:r>
            <a:r>
              <a:rPr lang="en-GB" sz="1800"/>
              <a:t>., 2022)</a:t>
            </a:r>
            <a:endParaRPr lang="en-IN" sz="1800"/>
          </a:p>
          <a:p>
            <a:pPr lvl="0"/>
            <a:r>
              <a:rPr lang="en-GB" sz="1800"/>
              <a:t>Stepwise treatment approach</a:t>
            </a:r>
            <a:endParaRPr lang="en-IN" sz="1800"/>
          </a:p>
          <a:p>
            <a:endParaRPr lang="en-IN" sz="1800"/>
          </a:p>
        </p:txBody>
      </p:sp>
      <p:sp>
        <p:nvSpPr>
          <p:cNvPr id="8203" name="Rectangle 820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Rectangle 820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Different Types of Asthma Inhalers | ZAVA UK">
            <a:extLst>
              <a:ext uri="{FF2B5EF4-FFF2-40B4-BE49-F238E27FC236}">
                <a16:creationId xmlns:a16="http://schemas.microsoft.com/office/drawing/2014/main" id="{4776B47E-EE64-53BC-E075-D03FF326EB6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805194" y="650494"/>
            <a:ext cx="3993106" cy="5324142"/>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extLst>
              <a:ext uri="{FF2B5EF4-FFF2-40B4-BE49-F238E27FC236}">
                <a16:creationId xmlns:a16="http://schemas.microsoft.com/office/drawing/2014/main" id="{E9671126-95BD-78D3-29D2-898FC0A2AE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56207929"/>
      </p:ext>
    </p:extLst>
  </p:cSld>
  <p:clrMapOvr>
    <a:masterClrMapping/>
  </p:clrMapOvr>
  <mc:AlternateContent xmlns:mc="http://schemas.openxmlformats.org/markup-compatibility/2006" xmlns:p14="http://schemas.microsoft.com/office/powerpoint/2010/main">
    <mc:Choice Requires="p14">
      <p:transition spd="slow" p14:dur="2000" advTm="59541"/>
    </mc:Choice>
    <mc:Fallback xmlns="">
      <p:transition spd="slow" advTm="59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3E44ED-DAA7-1E63-ACAC-845F680B0014}"/>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Lifestyle &amp; Self-Management</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414BD960-4D6B-E4FB-22FE-9030E5D1F891}"/>
              </a:ext>
            </a:extLst>
          </p:cNvPr>
          <p:cNvGraphicFramePr>
            <a:graphicFrameLocks noGrp="1"/>
          </p:cNvGraphicFramePr>
          <p:nvPr>
            <p:ph idx="1"/>
            <p:extLst>
              <p:ext uri="{D42A27DB-BD31-4B8C-83A1-F6EECF244321}">
                <p14:modId xmlns:p14="http://schemas.microsoft.com/office/powerpoint/2010/main" val="29589251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extLst>
              <a:ext uri="{FF2B5EF4-FFF2-40B4-BE49-F238E27FC236}">
                <a16:creationId xmlns:a16="http://schemas.microsoft.com/office/drawing/2014/main" id="{3AD91D28-17C9-B621-C5E9-424984EC28C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71685273"/>
      </p:ext>
    </p:extLst>
  </p:cSld>
  <p:clrMapOvr>
    <a:masterClrMapping/>
  </p:clrMapOvr>
  <mc:AlternateContent xmlns:mc="http://schemas.openxmlformats.org/markup-compatibility/2006" xmlns:p14="http://schemas.microsoft.com/office/powerpoint/2010/main">
    <mc:Choice Requires="p14">
      <p:transition spd="slow" p14:dur="2000" advTm="55392"/>
    </mc:Choice>
    <mc:Fallback xmlns="">
      <p:transition spd="slow" advTm="55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8" name="Rectangle 922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6B9A7-E032-A610-95DF-6E882183886A}"/>
              </a:ext>
            </a:extLst>
          </p:cNvPr>
          <p:cNvSpPr>
            <a:spLocks noGrp="1"/>
          </p:cNvSpPr>
          <p:nvPr>
            <p:ph type="title"/>
          </p:nvPr>
        </p:nvSpPr>
        <p:spPr>
          <a:xfrm>
            <a:off x="645064" y="525982"/>
            <a:ext cx="4282983" cy="1200361"/>
          </a:xfrm>
        </p:spPr>
        <p:txBody>
          <a:bodyPr anchor="b">
            <a:normAutofit/>
          </a:bodyPr>
          <a:lstStyle/>
          <a:p>
            <a:r>
              <a:rPr lang="en-GB" sz="3600" b="1"/>
              <a:t>Monitoring &amp; Evaluation</a:t>
            </a:r>
            <a:endParaRPr lang="en-IN" sz="3600"/>
          </a:p>
        </p:txBody>
      </p:sp>
      <p:sp>
        <p:nvSpPr>
          <p:cNvPr id="9230" name="Rectangle 922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A28E07-818F-C286-3E38-87F68D457A54}"/>
              </a:ext>
            </a:extLst>
          </p:cNvPr>
          <p:cNvSpPr>
            <a:spLocks noGrp="1"/>
          </p:cNvSpPr>
          <p:nvPr>
            <p:ph idx="1"/>
          </p:nvPr>
        </p:nvSpPr>
        <p:spPr>
          <a:xfrm>
            <a:off x="645066" y="2031101"/>
            <a:ext cx="4282984" cy="3511943"/>
          </a:xfrm>
        </p:spPr>
        <p:txBody>
          <a:bodyPr anchor="ctr">
            <a:normAutofit/>
          </a:bodyPr>
          <a:lstStyle/>
          <a:p>
            <a:r>
              <a:rPr lang="en-GB" sz="1800" dirty="0"/>
              <a:t>Peak flow measurement</a:t>
            </a:r>
            <a:endParaRPr lang="en-IN" sz="1800" dirty="0"/>
          </a:p>
          <a:p>
            <a:r>
              <a:rPr lang="en-GB" sz="1800" dirty="0"/>
              <a:t>Symptom diary</a:t>
            </a:r>
            <a:endParaRPr lang="en-IN" sz="1800" dirty="0"/>
          </a:p>
          <a:p>
            <a:r>
              <a:rPr lang="en-GB" sz="1800" dirty="0"/>
              <a:t>Inhaler frequency of use.</a:t>
            </a:r>
            <a:endParaRPr lang="en-IN" sz="1800" dirty="0"/>
          </a:p>
          <a:p>
            <a:r>
              <a:rPr lang="en-GB" sz="1800" dirty="0"/>
              <a:t>Regular medical reviews</a:t>
            </a:r>
            <a:endParaRPr lang="en-IN" sz="1800" dirty="0"/>
          </a:p>
          <a:p>
            <a:r>
              <a:rPr lang="en-GB" sz="1800" dirty="0"/>
              <a:t>Modify treatment as required (Severs </a:t>
            </a:r>
            <a:r>
              <a:rPr lang="en-GB" sz="1800" i="1" dirty="0"/>
              <a:t>et al</a:t>
            </a:r>
            <a:r>
              <a:rPr lang="en-GB" sz="1800" dirty="0"/>
              <a:t>., 2022).</a:t>
            </a:r>
            <a:endParaRPr lang="en-IN" sz="1800" dirty="0"/>
          </a:p>
          <a:p>
            <a:endParaRPr lang="en-IN" sz="1800" dirty="0"/>
          </a:p>
        </p:txBody>
      </p:sp>
      <p:sp>
        <p:nvSpPr>
          <p:cNvPr id="9227" name="Rectangle 92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Peak Flow Meter: How To Use ...">
            <a:extLst>
              <a:ext uri="{FF2B5EF4-FFF2-40B4-BE49-F238E27FC236}">
                <a16:creationId xmlns:a16="http://schemas.microsoft.com/office/drawing/2014/main" id="{0495431F-4358-94B5-503A-1A2D538855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4706"/>
          <a:stretch>
            <a:fillRect/>
          </a:stretch>
        </p:blipFill>
        <p:spPr bwMode="auto">
          <a:xfrm>
            <a:off x="5987738" y="1330230"/>
            <a:ext cx="5628018" cy="3964669"/>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extLst>
              <a:ext uri="{FF2B5EF4-FFF2-40B4-BE49-F238E27FC236}">
                <a16:creationId xmlns:a16="http://schemas.microsoft.com/office/drawing/2014/main" id="{59A03B8A-BCB3-DC2A-FE4A-46D90925BF3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3526838"/>
      </p:ext>
    </p:extLst>
  </p:cSld>
  <p:clrMapOvr>
    <a:masterClrMapping/>
  </p:clrMapOvr>
  <mc:AlternateContent xmlns:mc="http://schemas.openxmlformats.org/markup-compatibility/2006" xmlns:p14="http://schemas.microsoft.com/office/powerpoint/2010/main">
    <mc:Choice Requires="p14">
      <p:transition spd="slow" p14:dur="2000" advTm="80140"/>
    </mc:Choice>
    <mc:Fallback xmlns="">
      <p:transition spd="slow" advTm="80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4F85F-4B64-18D8-0CF5-7910E7E65A46}"/>
              </a:ext>
            </a:extLst>
          </p:cNvPr>
          <p:cNvSpPr>
            <a:spLocks noGrp="1"/>
          </p:cNvSpPr>
          <p:nvPr>
            <p:ph type="title"/>
          </p:nvPr>
        </p:nvSpPr>
        <p:spPr>
          <a:xfrm>
            <a:off x="589560" y="856180"/>
            <a:ext cx="4560584" cy="1128068"/>
          </a:xfrm>
        </p:spPr>
        <p:txBody>
          <a:bodyPr anchor="ctr">
            <a:normAutofit/>
          </a:bodyPr>
          <a:lstStyle/>
          <a:p>
            <a:r>
              <a:rPr lang="en-GB" sz="3700" b="1"/>
              <a:t>Communication / Ethical Care</a:t>
            </a:r>
            <a:endParaRPr lang="en-IN" sz="3700"/>
          </a:p>
        </p:txBody>
      </p:sp>
      <p:grpSp>
        <p:nvGrpSpPr>
          <p:cNvPr id="10249" name="Group 1024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250" name="Rectangle 1024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53" name="Rectangle 1025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759F8-0A89-5E19-24A1-525DFB4D93FC}"/>
              </a:ext>
            </a:extLst>
          </p:cNvPr>
          <p:cNvSpPr>
            <a:spLocks noGrp="1"/>
          </p:cNvSpPr>
          <p:nvPr>
            <p:ph idx="1"/>
          </p:nvPr>
        </p:nvSpPr>
        <p:spPr>
          <a:xfrm>
            <a:off x="590719" y="2330505"/>
            <a:ext cx="4559425" cy="3979585"/>
          </a:xfrm>
        </p:spPr>
        <p:txBody>
          <a:bodyPr anchor="ctr">
            <a:normAutofit/>
          </a:bodyPr>
          <a:lstStyle/>
          <a:p>
            <a:r>
              <a:rPr lang="en-GB" sz="2000"/>
              <a:t>Clear patient education</a:t>
            </a:r>
            <a:endParaRPr lang="en-IN" sz="2000"/>
          </a:p>
          <a:p>
            <a:r>
              <a:rPr lang="en-GB" sz="2000"/>
              <a:t>Encourage self-management</a:t>
            </a:r>
            <a:endParaRPr lang="en-IN" sz="2000"/>
          </a:p>
          <a:p>
            <a:r>
              <a:rPr lang="en-GB" sz="2000"/>
              <a:t>Informed decision-making</a:t>
            </a:r>
            <a:endParaRPr lang="en-IN" sz="2000"/>
          </a:p>
          <a:p>
            <a:r>
              <a:rPr lang="en-GB" sz="2000"/>
              <a:t>Confidentiality</a:t>
            </a:r>
            <a:endParaRPr lang="en-IN" sz="2000"/>
          </a:p>
          <a:p>
            <a:r>
              <a:rPr lang="en-GB" sz="2000"/>
              <a:t>Sensitivity and respect (BTS/SIGN, 2019).</a:t>
            </a:r>
            <a:endParaRPr lang="en-IN" sz="2000"/>
          </a:p>
          <a:p>
            <a:endParaRPr lang="en-IN" sz="2000"/>
          </a:p>
        </p:txBody>
      </p:sp>
      <p:sp>
        <p:nvSpPr>
          <p:cNvPr id="10255" name="Rectangle 1025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7" name="Rectangle 1025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6 Ways to Improve Patient Communication ...">
            <a:extLst>
              <a:ext uri="{FF2B5EF4-FFF2-40B4-BE49-F238E27FC236}">
                <a16:creationId xmlns:a16="http://schemas.microsoft.com/office/drawing/2014/main" id="{AC482412-47F7-0D62-846C-6245F1AD9C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6731" r="14246"/>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extLst>
              <a:ext uri="{FF2B5EF4-FFF2-40B4-BE49-F238E27FC236}">
                <a16:creationId xmlns:a16="http://schemas.microsoft.com/office/drawing/2014/main" id="{932CB3CD-E963-AD0C-D2CC-6CC645A0F7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14811540"/>
      </p:ext>
    </p:extLst>
  </p:cSld>
  <p:clrMapOvr>
    <a:masterClrMapping/>
  </p:clrMapOvr>
  <mc:AlternateContent xmlns:mc="http://schemas.openxmlformats.org/markup-compatibility/2006" xmlns:p14="http://schemas.microsoft.com/office/powerpoint/2010/main">
    <mc:Choice Requires="p14">
      <p:transition spd="slow" p14:dur="2000" advTm="56254"/>
    </mc:Choice>
    <mc:Fallback xmlns="">
      <p:transition spd="slow" advTm="56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486959-3553-277A-9491-B4BDE49BB8CC}"/>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Conclusion</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260A52AA-BD70-5C18-9B1F-200CAC326E9D}"/>
              </a:ext>
            </a:extLst>
          </p:cNvPr>
          <p:cNvGraphicFramePr>
            <a:graphicFrameLocks noGrp="1"/>
          </p:cNvGraphicFramePr>
          <p:nvPr>
            <p:ph idx="1"/>
            <p:extLst>
              <p:ext uri="{D42A27DB-BD31-4B8C-83A1-F6EECF244321}">
                <p14:modId xmlns:p14="http://schemas.microsoft.com/office/powerpoint/2010/main" val="14369171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1" name="Audio 20">
            <a:extLst>
              <a:ext uri="{FF2B5EF4-FFF2-40B4-BE49-F238E27FC236}">
                <a16:creationId xmlns:a16="http://schemas.microsoft.com/office/drawing/2014/main" id="{38A85CD2-4E5E-FDBC-81F3-6268B1C8223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43350902"/>
      </p:ext>
    </p:extLst>
  </p:cSld>
  <p:clrMapOvr>
    <a:masterClrMapping/>
  </p:clrMapOvr>
  <mc:AlternateContent xmlns:mc="http://schemas.openxmlformats.org/markup-compatibility/2006" xmlns:p14="http://schemas.microsoft.com/office/powerpoint/2010/main">
    <mc:Choice Requires="p14">
      <p:transition spd="slow" p14:dur="2000" advTm="56795"/>
    </mc:Choice>
    <mc:Fallback xmlns="">
      <p:transition spd="slow" advTm="56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A4869-CE63-20EB-8B95-81CA2CFF8683}"/>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endParaRPr lang="en-IN">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590FEC-56D3-DA0E-FC98-0749E89FDFC7}"/>
              </a:ext>
            </a:extLst>
          </p:cNvPr>
          <p:cNvSpPr>
            <a:spLocks noGrp="1"/>
          </p:cNvSpPr>
          <p:nvPr>
            <p:ph idx="1"/>
          </p:nvPr>
        </p:nvSpPr>
        <p:spPr>
          <a:xfrm>
            <a:off x="4447308" y="591344"/>
            <a:ext cx="6906491" cy="5585619"/>
          </a:xfrm>
        </p:spPr>
        <p:txBody>
          <a:bodyPr anchor="ctr">
            <a:normAutofit/>
          </a:bodyPr>
          <a:lstStyle/>
          <a:p>
            <a:r>
              <a:rPr lang="en-GB" sz="1100"/>
              <a:t>Bereda, G. (2022). Bronchial asthma: aetiology, pathophysiology, diagnosis and management. </a:t>
            </a:r>
            <a:r>
              <a:rPr lang="en-GB" sz="1100" i="1"/>
              <a:t>Austin J </a:t>
            </a:r>
            <a:r>
              <a:rPr lang="en-GB" sz="1100" i="1" err="1"/>
              <a:t>Pulm</a:t>
            </a:r>
            <a:r>
              <a:rPr lang="en-GB" sz="1100" i="1"/>
              <a:t> Respir Med</a:t>
            </a:r>
            <a:r>
              <a:rPr lang="en-GB" sz="1100"/>
              <a:t>, </a:t>
            </a:r>
            <a:r>
              <a:rPr lang="en-GB" sz="1100" i="1"/>
              <a:t>9</a:t>
            </a:r>
            <a:r>
              <a:rPr lang="en-GB" sz="1100"/>
              <a:t>(1), 1085.</a:t>
            </a:r>
            <a:endParaRPr lang="en-IN" sz="1100"/>
          </a:p>
          <a:p>
            <a:r>
              <a:rPr lang="en-GB" sz="1100"/>
              <a:t>Binns, E., Tuckerman, J., Licciardi, P. V., &amp; Wurzel, D. (2022). Respiratory syncytial virus, recurrent wheeze and asthma: A narrative review of pathophysiology, prevention and future directions. </a:t>
            </a:r>
            <a:r>
              <a:rPr lang="en-GB" sz="1100" i="1"/>
              <a:t>Journal of Paediatrics and Child Health</a:t>
            </a:r>
            <a:r>
              <a:rPr lang="en-GB" sz="1100"/>
              <a:t>, </a:t>
            </a:r>
            <a:r>
              <a:rPr lang="en-GB" sz="1100" i="1"/>
              <a:t>58</a:t>
            </a:r>
            <a:r>
              <a:rPr lang="en-GB" sz="1100"/>
              <a:t>(10), 1741-1746.</a:t>
            </a:r>
            <a:endParaRPr lang="en-IN" sz="1100"/>
          </a:p>
          <a:p>
            <a:r>
              <a:rPr lang="en-IN" sz="1100"/>
              <a:t>British Thoracic Society and Scottish Intercollegiate Guidelines Network (2019). </a:t>
            </a:r>
            <a:r>
              <a:rPr lang="en-IN" sz="1100" i="1"/>
              <a:t>British guideline on the management of asthma</a:t>
            </a:r>
            <a:r>
              <a:rPr lang="en-IN" sz="1100"/>
              <a:t>. Available at: </a:t>
            </a:r>
            <a:r>
              <a:rPr lang="en-IN" sz="1100" u="sng">
                <a:hlinkClick r:id="rId4"/>
              </a:rPr>
              <a:t>https://www.brit-thoracic.org.uk</a:t>
            </a:r>
            <a:r>
              <a:rPr lang="en-GB" sz="1100"/>
              <a:t> </a:t>
            </a:r>
            <a:endParaRPr lang="en-IN" sz="1100"/>
          </a:p>
          <a:p>
            <a:r>
              <a:rPr lang="en-GB" sz="1100"/>
              <a:t>Hussain, M., &amp; Liu, G. (2024). Eosinophilic asthma: pathophysiology and therapeutic horizons. </a:t>
            </a:r>
            <a:r>
              <a:rPr lang="en-GB" sz="1100" i="1"/>
              <a:t>Cells</a:t>
            </a:r>
            <a:r>
              <a:rPr lang="en-GB" sz="1100"/>
              <a:t>, </a:t>
            </a:r>
            <a:r>
              <a:rPr lang="en-GB" sz="1100" i="1"/>
              <a:t>13</a:t>
            </a:r>
            <a:r>
              <a:rPr lang="en-GB" sz="1100"/>
              <a:t>(5), 384.</a:t>
            </a:r>
            <a:endParaRPr lang="en-IN" sz="1100"/>
          </a:p>
          <a:p>
            <a:r>
              <a:rPr lang="en-IN" sz="1100"/>
              <a:t>National Institute for Health and Care Excellence (2017, updated 2023) </a:t>
            </a:r>
            <a:r>
              <a:rPr lang="en-IN" sz="1100" i="1"/>
              <a:t>Asthma: diagnosis, monitoring and chronic asthma management (NG80)</a:t>
            </a:r>
            <a:r>
              <a:rPr lang="en-IN" sz="1100"/>
              <a:t>. London: NICE. Available at: </a:t>
            </a:r>
            <a:r>
              <a:rPr lang="en-IN" sz="1100" u="sng">
                <a:hlinkClick r:id="rId5"/>
              </a:rPr>
              <a:t>https://www.nice.org.uk/guidance/ng80</a:t>
            </a:r>
            <a:r>
              <a:rPr lang="en-GB" sz="1100"/>
              <a:t> </a:t>
            </a:r>
            <a:endParaRPr lang="en-IN" sz="1100"/>
          </a:p>
          <a:p>
            <a:r>
              <a:rPr lang="en-IN" sz="1100"/>
              <a:t>National Institute for Health and Care Excellence (2023) </a:t>
            </a:r>
            <a:r>
              <a:rPr lang="en-IN" sz="1100" i="1"/>
              <a:t>Asthma quality standard (QS25)</a:t>
            </a:r>
            <a:r>
              <a:rPr lang="en-IN" sz="1100"/>
              <a:t>. London: NICE. Available at: </a:t>
            </a:r>
            <a:r>
              <a:rPr lang="en-IN" sz="1100" u="sng">
                <a:hlinkClick r:id="rId6"/>
              </a:rPr>
              <a:t>https://www.nice.org.uk/guidance/qs25</a:t>
            </a:r>
            <a:r>
              <a:rPr lang="en-GB" sz="1100"/>
              <a:t> </a:t>
            </a:r>
            <a:endParaRPr lang="en-IN" sz="1100"/>
          </a:p>
          <a:p>
            <a:r>
              <a:rPr lang="en-IN" sz="1100"/>
              <a:t>NHS (2023) </a:t>
            </a:r>
            <a:r>
              <a:rPr lang="en-IN" sz="1100" i="1"/>
              <a:t>Asthma</a:t>
            </a:r>
            <a:r>
              <a:rPr lang="en-IN" sz="1100"/>
              <a:t>. Available at: </a:t>
            </a:r>
            <a:r>
              <a:rPr lang="en-IN" sz="1100" u="sng">
                <a:hlinkClick r:id="rId7"/>
              </a:rPr>
              <a:t>https://www.nhs.uk/conditions/asthma</a:t>
            </a:r>
            <a:r>
              <a:rPr lang="en-GB" sz="1100"/>
              <a:t> </a:t>
            </a:r>
            <a:endParaRPr lang="en-IN" sz="1100"/>
          </a:p>
          <a:p>
            <a:r>
              <a:rPr lang="en-GB" sz="1100" err="1"/>
              <a:t>Onyiri</a:t>
            </a:r>
            <a:r>
              <a:rPr lang="en-GB" sz="1100"/>
              <a:t>, O. (2024). Use of Consistent Formative Assessments to Engage Students in a Second Semester Human Anatomy and Physiology Course. </a:t>
            </a:r>
            <a:r>
              <a:rPr lang="en-GB" sz="1100" i="1"/>
              <a:t>HAPS educator</a:t>
            </a:r>
            <a:r>
              <a:rPr lang="en-GB" sz="1100"/>
              <a:t>, </a:t>
            </a:r>
            <a:r>
              <a:rPr lang="en-GB" sz="1100" i="1"/>
              <a:t>28</a:t>
            </a:r>
            <a:r>
              <a:rPr lang="en-GB" sz="1100"/>
              <a:t>(1), 46-54.</a:t>
            </a:r>
            <a:endParaRPr lang="en-IN" sz="1100"/>
          </a:p>
          <a:p>
            <a:r>
              <a:rPr lang="en-GB" sz="1100"/>
              <a:t>Severs, L. J., </a:t>
            </a:r>
            <a:r>
              <a:rPr lang="en-GB" sz="1100" err="1"/>
              <a:t>Vlemincx</a:t>
            </a:r>
            <a:r>
              <a:rPr lang="en-GB" sz="1100"/>
              <a:t>, E., &amp; Ramirez, J. M. (2022). The psychophysiology of the sigh: I: The sigh from the physiological perspective. </a:t>
            </a:r>
            <a:r>
              <a:rPr lang="en-GB" sz="1100" i="1"/>
              <a:t>Biological Psychology</a:t>
            </a:r>
            <a:r>
              <a:rPr lang="en-GB" sz="1100"/>
              <a:t>, </a:t>
            </a:r>
            <a:r>
              <a:rPr lang="en-GB" sz="1100" i="1"/>
              <a:t>170</a:t>
            </a:r>
            <a:r>
              <a:rPr lang="en-GB" sz="1100"/>
              <a:t>, 108313.</a:t>
            </a:r>
            <a:endParaRPr lang="en-IN" sz="1100"/>
          </a:p>
          <a:p>
            <a:r>
              <a:rPr lang="en-GB" sz="1100" err="1"/>
              <a:t>Sinyor</a:t>
            </a:r>
            <a:r>
              <a:rPr lang="en-GB" sz="1100"/>
              <a:t>, B., &amp; Perez, L. C. (2023). Pathophysiology of asthma. In </a:t>
            </a:r>
            <a:r>
              <a:rPr lang="en-GB" sz="1100" i="1" err="1"/>
              <a:t>StatPearls</a:t>
            </a:r>
            <a:r>
              <a:rPr lang="en-GB" sz="1100" i="1"/>
              <a:t> [Internet]</a:t>
            </a:r>
            <a:r>
              <a:rPr lang="en-GB" sz="1100"/>
              <a:t>. </a:t>
            </a:r>
            <a:r>
              <a:rPr lang="en-GB" sz="1100" err="1"/>
              <a:t>StatPearls</a:t>
            </a:r>
            <a:r>
              <a:rPr lang="en-GB" sz="1100"/>
              <a:t> Publishing.</a:t>
            </a:r>
            <a:endParaRPr lang="en-IN" sz="1100"/>
          </a:p>
          <a:p>
            <a:r>
              <a:rPr lang="en-GB" sz="1100" err="1"/>
              <a:t>Toumpanakis</a:t>
            </a:r>
            <a:r>
              <a:rPr lang="en-GB" sz="1100"/>
              <a:t>, D., &amp; Usmani, O. S. (2023). Small airways in asthma: Pathophysiology, identification and management. </a:t>
            </a:r>
            <a:r>
              <a:rPr lang="en-GB" sz="1100" i="1"/>
              <a:t>Chinese medical journal pulmonary and critical care medicine</a:t>
            </a:r>
            <a:r>
              <a:rPr lang="en-GB" sz="1100"/>
              <a:t>, </a:t>
            </a:r>
            <a:r>
              <a:rPr lang="en-GB" sz="1100" i="1"/>
              <a:t>1</a:t>
            </a:r>
            <a:r>
              <a:rPr lang="en-GB" sz="1100"/>
              <a:t>(03), 171-180.</a:t>
            </a:r>
            <a:endParaRPr lang="en-IN" sz="1100"/>
          </a:p>
          <a:p>
            <a:r>
              <a:rPr lang="en-GB" sz="1100"/>
              <a:t>Trachsel, D., Erb, T. O., Hammer, J., &amp; von Ungern‐Sternberg, B. S. (2022). Developmental respiratory physiology. </a:t>
            </a:r>
            <a:r>
              <a:rPr lang="en-GB" sz="1100" i="1" err="1"/>
              <a:t>Pediatric</a:t>
            </a:r>
            <a:r>
              <a:rPr lang="en-GB" sz="1100" i="1"/>
              <a:t> Anaesthesia</a:t>
            </a:r>
            <a:r>
              <a:rPr lang="en-GB" sz="1100"/>
              <a:t>, </a:t>
            </a:r>
            <a:r>
              <a:rPr lang="en-GB" sz="1100" i="1"/>
              <a:t>32</a:t>
            </a:r>
            <a:r>
              <a:rPr lang="en-GB" sz="1100"/>
              <a:t>(2), 108-117.</a:t>
            </a:r>
            <a:endParaRPr lang="en-IN" sz="1100"/>
          </a:p>
          <a:p>
            <a:r>
              <a:rPr lang="en-IN" sz="1100"/>
              <a:t>World Health Organisation (2023) </a:t>
            </a:r>
            <a:r>
              <a:rPr lang="en-IN" sz="1100" i="1"/>
              <a:t>Asthma</a:t>
            </a:r>
            <a:r>
              <a:rPr lang="en-IN" sz="1100"/>
              <a:t>. Available at: </a:t>
            </a:r>
            <a:r>
              <a:rPr lang="en-IN" sz="1100" u="sng">
                <a:hlinkClick r:id="rId8"/>
              </a:rPr>
              <a:t>https://www.who.int</a:t>
            </a:r>
            <a:r>
              <a:rPr lang="en-GB" sz="1100"/>
              <a:t> </a:t>
            </a:r>
            <a:endParaRPr lang="en-IN" sz="1100"/>
          </a:p>
          <a:p>
            <a:endParaRPr lang="en-IN" sz="1100"/>
          </a:p>
        </p:txBody>
      </p:sp>
      <p:pic>
        <p:nvPicPr>
          <p:cNvPr id="24" name="Audio 23">
            <a:extLst>
              <a:ext uri="{FF2B5EF4-FFF2-40B4-BE49-F238E27FC236}">
                <a16:creationId xmlns:a16="http://schemas.microsoft.com/office/drawing/2014/main" id="{21629C86-4BBD-4905-CA00-DED5F30CE9D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2788650"/>
      </p:ext>
    </p:extLst>
  </p:cSld>
  <p:clrMapOvr>
    <a:masterClrMapping/>
  </p:clrMapOvr>
  <mc:AlternateContent xmlns:mc="http://schemas.openxmlformats.org/markup-compatibility/2006" xmlns:p14="http://schemas.microsoft.com/office/powerpoint/2010/main">
    <mc:Choice Requires="p14">
      <p:transition spd="slow" p14:dur="2000" advTm="7562"/>
    </mc:Choice>
    <mc:Fallback xmlns="">
      <p:transition spd="slow" advTm="7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245</TotalTime>
  <Words>1364</Words>
  <Application>Microsoft Macintosh PowerPoint</Application>
  <PresentationFormat>Widescreen</PresentationFormat>
  <Paragraphs>138</Paragraphs>
  <Slides>16</Slides>
  <Notes>14</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Care Plan for a Patient with Asthma</vt:lpstr>
      <vt:lpstr>Introduction</vt:lpstr>
      <vt:lpstr>Epidemiology &amp; Impact</vt:lpstr>
      <vt:lpstr>Anatomy -Respiratory System.</vt:lpstr>
      <vt:lpstr>Physiology -Normal breathing</vt:lpstr>
      <vt:lpstr>Pathophysiology of Asthma</vt:lpstr>
      <vt:lpstr>Symptoms &amp; Complications</vt:lpstr>
      <vt:lpstr>Fictional Patient Profile</vt:lpstr>
      <vt:lpstr>Risk Factors &amp; Triggers</vt:lpstr>
      <vt:lpstr>Care Plan Goals</vt:lpstr>
      <vt:lpstr>Medication Management</vt:lpstr>
      <vt:lpstr>Lifestyle &amp; Self-Management</vt:lpstr>
      <vt:lpstr>Monitoring &amp; Evaluation</vt:lpstr>
      <vt:lpstr>Communication / Ethical Care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Nishith Singh</dc:creator>
  <cp:lastModifiedBy>jkadesanya@hotmail.com</cp:lastModifiedBy>
  <cp:revision>7</cp:revision>
  <dcterms:created xsi:type="dcterms:W3CDTF">2026-04-18T04:27:09Z</dcterms:created>
  <dcterms:modified xsi:type="dcterms:W3CDTF">2026-04-21T17:55:23Z</dcterms:modified>
</cp:coreProperties>
</file>