
<file path=[Content_Types].xml><?xml version="1.0" encoding="utf-8"?>
<Types xmlns="http://schemas.openxmlformats.org/package/2006/content-types">
  <Default Extension="fntdata" ContentType="application/x-fontdata"/>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embeddedFontLst>
    <p:embeddedFont>
      <p:font typeface="Corbel" panose="020B0503020204020204" pitchFamily="3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4" roundtripDataSignature="AMtx7mg0eGz+t8+m/gUZRT7R6JrouDU3R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customschemas.google.com/relationships/presentationmetadata" Target="metadata"/><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4" name="Google Shape;14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0" name="Google Shape;15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The ageing population in the UK faces a health crisis due to unmet care requirements, which will be evaluated in this presentation. Current data shows that 278,946 adults, over 65 years of age, are receiving care in facilities in England. However, this presentation will deeply evaluate the provisions of care and medical facilities for older people in the UK. </a:t>
            </a:r>
            <a:endParaRPr/>
          </a:p>
        </p:txBody>
      </p:sp>
      <p:sp>
        <p:nvSpPr>
          <p:cNvPr id="157" name="Google Shape;157;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It is found that the ageing population in the UK is provided with varied facilities to improve functional ability. Especially for the mentally disabled adults, the JSNA toolkit is offered, which addresses social inequality and integrated care. Furthermore, free assessments are offered along with smart care facilities. However, the lack of beds and nurses at care homes negatively affects the experience. </a:t>
            </a:r>
            <a:endParaRPr/>
          </a:p>
        </p:txBody>
      </p:sp>
      <p:sp>
        <p:nvSpPr>
          <p:cNvPr id="166" name="Google Shape;16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To address independence, the Care Act 2014 directs care workers to promote well-being and autonomy among aged or vulnerable people by respecting their individual decisions. Community engagement and participation are promoted among the people who need care. It is vital for care workers to consider the individual preferences of patients and provide autonomy in the decision-making process. However, lack of financial resources affects access to care facilities and over-reliance on family members can affect their abilities and result in poor health outcomes. </a:t>
            </a:r>
            <a:endParaRPr/>
          </a:p>
        </p:txBody>
      </p:sp>
      <p:sp>
        <p:nvSpPr>
          <p:cNvPr id="174" name="Google Shape;17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To provide freedom of choice, it is found that the UK care framework drives workers to be respectful of patients' decision-making in the process of intervention. NICE guidelines indicate that person-centred care is vital, which offers autonomy to aged people. CQC also informs of fair practices in care services, which is to value the decisions of patients during care planning and treatment. However, persistent discrimination against vulnerable populations affects these guidelines, including people with mental problems. </a:t>
            </a:r>
            <a:endParaRPr/>
          </a:p>
        </p:txBody>
      </p:sp>
      <p:sp>
        <p:nvSpPr>
          <p:cNvPr id="181" name="Google Shape;181;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 name="Google Shape;18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Two theories have been used to inform the contemporary approaches and the associated benefits. Focusing on social inclusion and equality, the social model of disability has helped to highlight the systemic challenges affecting care quality. Along with that, the PCC framework promotes well-being through the engagement of patients in the treatment selection procedure. It offers autonomy to older people, which respects their freedom of choice. </a:t>
            </a:r>
            <a:endParaRPr/>
          </a:p>
        </p:txBody>
      </p:sp>
      <p:sp>
        <p:nvSpPr>
          <p:cNvPr id="189" name="Google Shape;189;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7" name="Google Shape;197;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The policies and legal frameworks of the UK have been discussed in detail in association with the care approaches offered to older people. It is prominent that person-centred treatment is integrated into NHS values as informed by the Care Act 2014. However, the Government fails to effectively exercise the Equality Act, which protects aged patients against discrimination. </a:t>
            </a:r>
            <a:endParaRPr/>
          </a:p>
        </p:txBody>
      </p:sp>
      <p:sp>
        <p:nvSpPr>
          <p:cNvPr id="198" name="Google Shape;198;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6" name="Google Shape;20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Critical evaluation shows that current intervention settings and facilities in the UK are effective for improving the functional ability of aged people. Reablement care services are offered to older people, which reduces dependency and long-term care needs. It is evident that the UK creates exceptional provisions for the care of aged people in cities. However, domiciliary services are not available to aged people who are residents in rural areas of England and Wales.</a:t>
            </a:r>
            <a:endParaRPr/>
          </a:p>
        </p:txBody>
      </p:sp>
      <p:sp>
        <p:nvSpPr>
          <p:cNvPr id="207" name="Google Shape;20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6" name="Google Shape;216;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Through an evaluation, it is found that aged people struggle with diverse problems, including a lack of accessibility to proper care in local neighbourhoods. The compromised quality of care and delay in services affect the recovery and treatment of aged people. Furthermore, it is evident that social isolation leads to an unhealthy mindset, poor well-being and reduces chances of health improvement. </a:t>
            </a:r>
            <a:endParaRPr/>
          </a:p>
        </p:txBody>
      </p:sp>
      <p:sp>
        <p:nvSpPr>
          <p:cNvPr id="217" name="Google Shape;217;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3" name="Google Shape;223;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IN" sz="1200">
                <a:solidFill>
                  <a:schemeClr val="dk1"/>
                </a:solidFill>
                <a:latin typeface="Calibri"/>
                <a:ea typeface="Calibri"/>
                <a:cs typeface="Calibri"/>
                <a:sym typeface="Calibri"/>
              </a:rPr>
              <a:t>Considering functional ability, old people face stringent challenges, including a poor socio-economic background and mental health barriers. Aged people suffering from dementia face issues in daily activities and may fail to access mobility device assistance and private care due to financial constraints. These issues have created challenging situations for aged people in the UK to access proper care, support and treatment. </a:t>
            </a:r>
            <a:endParaRPr/>
          </a:p>
        </p:txBody>
      </p:sp>
      <p:sp>
        <p:nvSpPr>
          <p:cNvPr id="224" name="Google Shape;224;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To overcome the above challenges, practical suggestions have been offered to the UK health and social care authorities. Care services should be merged with health facilities, which can boost integrated support services to aged people and enhance recovery. The government should increase funding to improve accessibility of services in remote areas and enhance the quality of care. Furthermore, personalised care plans will result in reablement, minimise long-term care needs and improve quality of life for aged people. </a:t>
            </a:r>
            <a:endParaRPr/>
          </a:p>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32" name="Google Shape;232;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8" name="Google Shape;238;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Further recommendations include increased financial assistance to care homes and communities for establishing rehabilitation centres and programmes for older people seeking support. It is important to drive inclusivity in care services, which can be fostered through specially-designed care plans for ethnic groups. Aged people should be taught to use digital tools and smartphones for engaging in self-reliant forms of care-taking, which can accelerate speedy recovery. </a:t>
            </a:r>
            <a:endParaRPr/>
          </a:p>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39" name="Google Shape;239;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Google Shape;245;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6" name="Google Shape;246;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IN" sz="1200">
                <a:solidFill>
                  <a:schemeClr val="dk1"/>
                </a:solidFill>
                <a:latin typeface="Calibri"/>
                <a:ea typeface="Calibri"/>
                <a:cs typeface="Calibri"/>
                <a:sym typeface="Calibri"/>
              </a:rPr>
              <a:t>It can be summarised from the presentation that provisions for aged care services in the UK are elaborate and effective across varied dimensions. For senior citizens living near cities, accessing social care is effective due to the establishment of multiple residential care units. These care facilities are managed and directed under the legislation Care Act 2014 and NHS policies. Yet, critical evaluation indicated the barriers to proper support services, including financial limitations, discrimination against ethnic groups and remote location. </a:t>
            </a:r>
            <a:endParaRPr/>
          </a:p>
          <a:p>
            <a:pPr marL="0" lvl="0" indent="0" algn="l" rtl="0">
              <a:spcBef>
                <a:spcPts val="0"/>
              </a:spcBef>
              <a:spcAft>
                <a:spcPts val="0"/>
              </a:spcAft>
              <a:buNone/>
            </a:pPr>
            <a:endParaRPr sz="1200">
              <a:solidFill>
                <a:schemeClr val="dk1"/>
              </a:solidFill>
              <a:latin typeface="Calibri"/>
              <a:ea typeface="Calibri"/>
              <a:cs typeface="Calibri"/>
              <a:sym typeface="Calibri"/>
            </a:endParaRPr>
          </a:p>
        </p:txBody>
      </p:sp>
      <p:sp>
        <p:nvSpPr>
          <p:cNvPr id="247" name="Google Shape;247;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1"/>
        <p:cNvGrpSpPr/>
        <p:nvPr/>
      </p:nvGrpSpPr>
      <p:grpSpPr>
        <a:xfrm>
          <a:off x="0" y="0"/>
          <a:ext cx="0" cy="0"/>
          <a:chOff x="0" y="0"/>
          <a:chExt cx="0" cy="0"/>
        </a:xfrm>
      </p:grpSpPr>
      <p:sp>
        <p:nvSpPr>
          <p:cNvPr id="252" name="Google Shape;25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3" name="Google Shape;253;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4" name="Google Shape;254;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IN"/>
              <a:t>15</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2"/>
        <p:cNvGrpSpPr/>
        <p:nvPr/>
      </p:nvGrpSpPr>
      <p:grpSpPr>
        <a:xfrm>
          <a:off x="0" y="0"/>
          <a:ext cx="0" cy="0"/>
          <a:chOff x="0" y="0"/>
          <a:chExt cx="0" cy="0"/>
        </a:xfrm>
      </p:grpSpPr>
      <p:grpSp>
        <p:nvGrpSpPr>
          <p:cNvPr id="23" name="Google Shape;23;p17"/>
          <p:cNvGrpSpPr/>
          <p:nvPr/>
        </p:nvGrpSpPr>
        <p:grpSpPr>
          <a:xfrm>
            <a:off x="546100" y="-4763"/>
            <a:ext cx="5014912" cy="6862763"/>
            <a:chOff x="2928938" y="-4763"/>
            <a:chExt cx="5014912" cy="6862763"/>
          </a:xfrm>
        </p:grpSpPr>
        <p:sp>
          <p:nvSpPr>
            <p:cNvPr id="24" name="Google Shape;24;p17"/>
            <p:cNvSpPr/>
            <p:nvPr/>
          </p:nvSpPr>
          <p:spPr>
            <a:xfrm>
              <a:off x="3367088" y="-4763"/>
              <a:ext cx="1063625" cy="2782888"/>
            </a:xfrm>
            <a:custGeom>
              <a:avLst/>
              <a:gdLst/>
              <a:ahLst/>
              <a:cxnLst/>
              <a:rect l="l" t="t" r="r" b="b"/>
              <a:pathLst>
                <a:path w="670" h="1753" extrusionOk="0">
                  <a:moveTo>
                    <a:pt x="0" y="1696"/>
                  </a:moveTo>
                  <a:lnTo>
                    <a:pt x="225" y="1753"/>
                  </a:lnTo>
                  <a:lnTo>
                    <a:pt x="670" y="0"/>
                  </a:lnTo>
                  <a:lnTo>
                    <a:pt x="430" y="0"/>
                  </a:lnTo>
                  <a:lnTo>
                    <a:pt x="0" y="1696"/>
                  </a:lnTo>
                  <a:close/>
                </a:path>
              </a:pathLst>
            </a:custGeom>
            <a:solidFill>
              <a:schemeClr val="accent1"/>
            </a:solidFill>
            <a:ln>
              <a:noFill/>
            </a:ln>
          </p:spPr>
        </p:sp>
        <p:sp>
          <p:nvSpPr>
            <p:cNvPr id="25" name="Google Shape;25;p17"/>
            <p:cNvSpPr/>
            <p:nvPr/>
          </p:nvSpPr>
          <p:spPr>
            <a:xfrm>
              <a:off x="2928938" y="-4763"/>
              <a:ext cx="1035050" cy="2673350"/>
            </a:xfrm>
            <a:custGeom>
              <a:avLst/>
              <a:gdLst/>
              <a:ahLst/>
              <a:cxnLst/>
              <a:rect l="l" t="t" r="r" b="b"/>
              <a:pathLst>
                <a:path w="652" h="1684" extrusionOk="0">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6" name="Google Shape;26;p17"/>
            <p:cNvSpPr/>
            <p:nvPr/>
          </p:nvSpPr>
          <p:spPr>
            <a:xfrm>
              <a:off x="2928938" y="2582862"/>
              <a:ext cx="2693987" cy="4275138"/>
            </a:xfrm>
            <a:custGeom>
              <a:avLst/>
              <a:gdLst/>
              <a:ahLst/>
              <a:cxnLst/>
              <a:rect l="l" t="t" r="r" b="b"/>
              <a:pathLst>
                <a:path w="1697" h="2693" extrusionOk="0">
                  <a:moveTo>
                    <a:pt x="0" y="0"/>
                  </a:moveTo>
                  <a:lnTo>
                    <a:pt x="1622" y="2693"/>
                  </a:lnTo>
                  <a:lnTo>
                    <a:pt x="1697" y="2693"/>
                  </a:lnTo>
                  <a:lnTo>
                    <a:pt x="0" y="0"/>
                  </a:lnTo>
                  <a:close/>
                </a:path>
              </a:pathLst>
            </a:custGeom>
            <a:solidFill>
              <a:srgbClr val="262626"/>
            </a:solidFill>
            <a:ln>
              <a:noFill/>
            </a:ln>
          </p:spPr>
        </p:sp>
        <p:sp>
          <p:nvSpPr>
            <p:cNvPr id="27" name="Google Shape;27;p17"/>
            <p:cNvSpPr/>
            <p:nvPr/>
          </p:nvSpPr>
          <p:spPr>
            <a:xfrm>
              <a:off x="3371850" y="2692400"/>
              <a:ext cx="3332162" cy="4165600"/>
            </a:xfrm>
            <a:custGeom>
              <a:avLst/>
              <a:gdLst/>
              <a:ahLst/>
              <a:cxnLst/>
              <a:rect l="l" t="t" r="r" b="b"/>
              <a:pathLst>
                <a:path w="2099" h="2624" extrusionOk="0">
                  <a:moveTo>
                    <a:pt x="2099" y="2624"/>
                  </a:moveTo>
                  <a:lnTo>
                    <a:pt x="0" y="0"/>
                  </a:lnTo>
                  <a:lnTo>
                    <a:pt x="2021" y="2624"/>
                  </a:lnTo>
                  <a:lnTo>
                    <a:pt x="2099" y="2624"/>
                  </a:lnTo>
                  <a:close/>
                </a:path>
              </a:pathLst>
            </a:custGeom>
            <a:solidFill>
              <a:srgbClr val="7B470B"/>
            </a:solidFill>
            <a:ln>
              <a:noFill/>
            </a:ln>
          </p:spPr>
        </p:sp>
        <p:sp>
          <p:nvSpPr>
            <p:cNvPr id="28" name="Google Shape;28;p17"/>
            <p:cNvSpPr/>
            <p:nvPr/>
          </p:nvSpPr>
          <p:spPr>
            <a:xfrm>
              <a:off x="3367088" y="2687637"/>
              <a:ext cx="4576762" cy="4170363"/>
            </a:xfrm>
            <a:custGeom>
              <a:avLst/>
              <a:gdLst/>
              <a:ahLst/>
              <a:cxnLst/>
              <a:rect l="l" t="t" r="r" b="b"/>
              <a:pathLst>
                <a:path w="2883" h="2627" extrusionOk="0">
                  <a:moveTo>
                    <a:pt x="0" y="0"/>
                  </a:moveTo>
                  <a:lnTo>
                    <a:pt x="3" y="3"/>
                  </a:lnTo>
                  <a:lnTo>
                    <a:pt x="2102" y="2627"/>
                  </a:lnTo>
                  <a:lnTo>
                    <a:pt x="2883" y="2627"/>
                  </a:lnTo>
                  <a:lnTo>
                    <a:pt x="225" y="57"/>
                  </a:lnTo>
                  <a:lnTo>
                    <a:pt x="0" y="0"/>
                  </a:lnTo>
                  <a:close/>
                </a:path>
              </a:pathLst>
            </a:custGeom>
            <a:solidFill>
              <a:srgbClr val="B96B10"/>
            </a:solidFill>
            <a:ln>
              <a:noFill/>
            </a:ln>
          </p:spPr>
        </p:sp>
        <p:sp>
          <p:nvSpPr>
            <p:cNvPr id="29" name="Google Shape;29;p17"/>
            <p:cNvSpPr/>
            <p:nvPr/>
          </p:nvSpPr>
          <p:spPr>
            <a:xfrm>
              <a:off x="2928938" y="2578100"/>
              <a:ext cx="3584575" cy="4279900"/>
            </a:xfrm>
            <a:custGeom>
              <a:avLst/>
              <a:gdLst/>
              <a:ahLst/>
              <a:cxnLst/>
              <a:rect l="l" t="t" r="r" b="b"/>
              <a:pathLst>
                <a:path w="2258" h="2696" extrusionOk="0">
                  <a:moveTo>
                    <a:pt x="2258" y="2696"/>
                  </a:moveTo>
                  <a:lnTo>
                    <a:pt x="264" y="111"/>
                  </a:lnTo>
                  <a:lnTo>
                    <a:pt x="228" y="60"/>
                  </a:lnTo>
                  <a:lnTo>
                    <a:pt x="225" y="57"/>
                  </a:lnTo>
                  <a:lnTo>
                    <a:pt x="0" y="0"/>
                  </a:lnTo>
                  <a:lnTo>
                    <a:pt x="0" y="3"/>
                  </a:lnTo>
                  <a:lnTo>
                    <a:pt x="1697" y="2696"/>
                  </a:lnTo>
                  <a:lnTo>
                    <a:pt x="2258" y="2696"/>
                  </a:lnTo>
                  <a:close/>
                </a:path>
              </a:pathLst>
            </a:custGeom>
            <a:solidFill>
              <a:srgbClr val="3F3F3F"/>
            </a:solidFill>
            <a:ln>
              <a:noFill/>
            </a:ln>
          </p:spPr>
        </p:sp>
      </p:grpSp>
      <p:sp>
        <p:nvSpPr>
          <p:cNvPr id="30" name="Google Shape;30;p17"/>
          <p:cNvSpPr txBox="1">
            <a:spLocks noGrp="1"/>
          </p:cNvSpPr>
          <p:nvPr>
            <p:ph type="ctrTitle"/>
          </p:nvPr>
        </p:nvSpPr>
        <p:spPr>
          <a:xfrm>
            <a:off x="2928401" y="1380068"/>
            <a:ext cx="8574622" cy="2616199"/>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6000"/>
              <a:buFont typeface="Corbel"/>
              <a:buNone/>
              <a:defRPr sz="6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7"/>
          <p:cNvSpPr txBox="1">
            <a:spLocks noGrp="1"/>
          </p:cNvSpPr>
          <p:nvPr>
            <p:ph type="subTitle" idx="1"/>
          </p:nvPr>
        </p:nvSpPr>
        <p:spPr>
          <a:xfrm>
            <a:off x="4515377" y="3996267"/>
            <a:ext cx="6987645" cy="1388534"/>
          </a:xfrm>
          <a:prstGeom prst="rect">
            <a:avLst/>
          </a:prstGeom>
          <a:noFill/>
          <a:ln>
            <a:noFill/>
          </a:ln>
        </p:spPr>
        <p:txBody>
          <a:bodyPr spcFirstLastPara="1" wrap="square" lIns="91425" tIns="45700" rIns="91425" bIns="45700" anchor="t" anchorCtr="0">
            <a:normAutofit/>
          </a:bodyPr>
          <a:lstStyle>
            <a:lvl1pPr lvl="0" algn="r">
              <a:spcBef>
                <a:spcPts val="420"/>
              </a:spcBef>
              <a:spcAft>
                <a:spcPts val="0"/>
              </a:spcAft>
              <a:buSzPts val="3045"/>
              <a:buNone/>
              <a:defRPr sz="2100">
                <a:solidFill>
                  <a:schemeClr val="dk1"/>
                </a:solidFill>
              </a:defRPr>
            </a:lvl1pPr>
            <a:lvl2pPr lvl="1" algn="ctr">
              <a:spcBef>
                <a:spcPts val="600"/>
              </a:spcBef>
              <a:spcAft>
                <a:spcPts val="0"/>
              </a:spcAft>
              <a:buSzPts val="2900"/>
              <a:buNone/>
              <a:defRPr>
                <a:solidFill>
                  <a:srgbClr val="888888"/>
                </a:solidFill>
              </a:defRPr>
            </a:lvl2pPr>
            <a:lvl3pPr lvl="2" algn="ctr">
              <a:spcBef>
                <a:spcPts val="600"/>
              </a:spcBef>
              <a:spcAft>
                <a:spcPts val="0"/>
              </a:spcAft>
              <a:buSzPts val="2610"/>
              <a:buNone/>
              <a:defRPr>
                <a:solidFill>
                  <a:srgbClr val="888888"/>
                </a:solidFill>
              </a:defRPr>
            </a:lvl3pPr>
            <a:lvl4pPr lvl="3" algn="ctr">
              <a:spcBef>
                <a:spcPts val="600"/>
              </a:spcBef>
              <a:spcAft>
                <a:spcPts val="0"/>
              </a:spcAft>
              <a:buSzPts val="2320"/>
              <a:buNone/>
              <a:defRPr>
                <a:solidFill>
                  <a:srgbClr val="888888"/>
                </a:solidFill>
              </a:defRPr>
            </a:lvl4pPr>
            <a:lvl5pPr lvl="4" algn="ctr">
              <a:spcBef>
                <a:spcPts val="600"/>
              </a:spcBef>
              <a:spcAft>
                <a:spcPts val="0"/>
              </a:spcAft>
              <a:buSzPts val="2030"/>
              <a:buNone/>
              <a:defRPr>
                <a:solidFill>
                  <a:srgbClr val="888888"/>
                </a:solidFill>
              </a:defRPr>
            </a:lvl5pPr>
            <a:lvl6pPr lvl="5" algn="ctr">
              <a:spcBef>
                <a:spcPts val="600"/>
              </a:spcBef>
              <a:spcAft>
                <a:spcPts val="0"/>
              </a:spcAft>
              <a:buSzPts val="2030"/>
              <a:buNone/>
              <a:defRPr>
                <a:solidFill>
                  <a:srgbClr val="888888"/>
                </a:solidFill>
              </a:defRPr>
            </a:lvl6pPr>
            <a:lvl7pPr lvl="6" algn="ctr">
              <a:spcBef>
                <a:spcPts val="600"/>
              </a:spcBef>
              <a:spcAft>
                <a:spcPts val="0"/>
              </a:spcAft>
              <a:buSzPts val="2030"/>
              <a:buNone/>
              <a:defRPr>
                <a:solidFill>
                  <a:srgbClr val="888888"/>
                </a:solidFill>
              </a:defRPr>
            </a:lvl7pPr>
            <a:lvl8pPr lvl="7" algn="ctr">
              <a:spcBef>
                <a:spcPts val="600"/>
              </a:spcBef>
              <a:spcAft>
                <a:spcPts val="0"/>
              </a:spcAft>
              <a:buSzPts val="2030"/>
              <a:buNone/>
              <a:defRPr>
                <a:solidFill>
                  <a:srgbClr val="888888"/>
                </a:solidFill>
              </a:defRPr>
            </a:lvl8pPr>
            <a:lvl9pPr lvl="8" algn="ctr">
              <a:spcBef>
                <a:spcPts val="600"/>
              </a:spcBef>
              <a:spcAft>
                <a:spcPts val="600"/>
              </a:spcAft>
              <a:buSzPts val="2030"/>
              <a:buNone/>
              <a:defRPr>
                <a:solidFill>
                  <a:srgbClr val="888888"/>
                </a:solidFill>
              </a:defRPr>
            </a:lvl9pPr>
          </a:lstStyle>
          <a:p>
            <a:endParaRPr/>
          </a:p>
        </p:txBody>
      </p:sp>
      <p:sp>
        <p:nvSpPr>
          <p:cNvPr id="32" name="Google Shape;32;p17"/>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17"/>
          <p:cNvSpPr txBox="1">
            <a:spLocks noGrp="1"/>
          </p:cNvSpPr>
          <p:nvPr>
            <p:ph type="ftr" idx="11"/>
          </p:nvPr>
        </p:nvSpPr>
        <p:spPr>
          <a:xfrm>
            <a:off x="5332412" y="5883275"/>
            <a:ext cx="4324044"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7"/>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5"/>
        <p:cNvGrpSpPr/>
        <p:nvPr/>
      </p:nvGrpSpPr>
      <p:grpSpPr>
        <a:xfrm>
          <a:off x="0" y="0"/>
          <a:ext cx="0" cy="0"/>
          <a:chOff x="0" y="0"/>
          <a:chExt cx="0" cy="0"/>
        </a:xfrm>
      </p:grpSpPr>
      <p:sp>
        <p:nvSpPr>
          <p:cNvPr id="36" name="Google Shape;36;p18"/>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8"/>
          <p:cNvSpPr txBox="1">
            <a:spLocks noGrp="1"/>
          </p:cNvSpPr>
          <p:nvPr>
            <p:ph type="body" idx="1"/>
          </p:nvPr>
        </p:nvSpPr>
        <p:spPr>
          <a:xfrm>
            <a:off x="1484310" y="2666999"/>
            <a:ext cx="10018713" cy="3124201"/>
          </a:xfrm>
          <a:prstGeom prst="rect">
            <a:avLst/>
          </a:prstGeom>
          <a:noFill/>
          <a:ln>
            <a:noFill/>
          </a:ln>
        </p:spPr>
        <p:txBody>
          <a:bodyPr spcFirstLastPara="1" wrap="square" lIns="91425" tIns="45700" rIns="91425" bIns="45700" anchor="ctr" anchorCtr="0">
            <a:normAutofit/>
          </a:bodyPr>
          <a:lstStyle>
            <a:lvl1pPr marL="457200" lvl="0" indent="-449580" algn="l">
              <a:spcBef>
                <a:spcPts val="480"/>
              </a:spcBef>
              <a:spcAft>
                <a:spcPts val="0"/>
              </a:spcAft>
              <a:buClr>
                <a:srgbClr val="B96B10"/>
              </a:buClr>
              <a:buSzPts val="3480"/>
              <a:buChar char="•"/>
              <a:defRPr/>
            </a:lvl1pPr>
            <a:lvl2pPr marL="914400" lvl="1" indent="-412750" algn="l">
              <a:spcBef>
                <a:spcPts val="600"/>
              </a:spcBef>
              <a:spcAft>
                <a:spcPts val="0"/>
              </a:spcAft>
              <a:buClr>
                <a:srgbClr val="B96B10"/>
              </a:buClr>
              <a:buSzPts val="2900"/>
              <a:buChar char="•"/>
              <a:defRPr/>
            </a:lvl2pPr>
            <a:lvl3pPr marL="1371600" lvl="2" indent="-394335" algn="l">
              <a:spcBef>
                <a:spcPts val="600"/>
              </a:spcBef>
              <a:spcAft>
                <a:spcPts val="0"/>
              </a:spcAft>
              <a:buClr>
                <a:srgbClr val="B96B10"/>
              </a:buClr>
              <a:buSzPts val="2610"/>
              <a:buChar char="•"/>
              <a:defRPr/>
            </a:lvl3pPr>
            <a:lvl4pPr marL="1828800" lvl="3" indent="-375919" algn="l">
              <a:spcBef>
                <a:spcPts val="600"/>
              </a:spcBef>
              <a:spcAft>
                <a:spcPts val="0"/>
              </a:spcAft>
              <a:buClr>
                <a:srgbClr val="B96B10"/>
              </a:buClr>
              <a:buSzPts val="2320"/>
              <a:buChar char="•"/>
              <a:defRPr/>
            </a:lvl4pPr>
            <a:lvl5pPr marL="2286000" lvl="4" indent="-357504" algn="l">
              <a:spcBef>
                <a:spcPts val="600"/>
              </a:spcBef>
              <a:spcAft>
                <a:spcPts val="0"/>
              </a:spcAft>
              <a:buClr>
                <a:srgbClr val="B96B10"/>
              </a:buClr>
              <a:buSzPts val="203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38" name="Google Shape;38;p18"/>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8"/>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8"/>
          <p:cNvSpPr txBox="1">
            <a:spLocks noGrp="1"/>
          </p:cNvSpPr>
          <p:nvPr>
            <p:ph type="sldNum" idx="12"/>
          </p:nvPr>
        </p:nvSpPr>
        <p:spPr>
          <a:xfrm>
            <a:off x="10951856" y="5867131"/>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19"/>
          <p:cNvSpPr txBox="1">
            <a:spLocks noGrp="1"/>
          </p:cNvSpPr>
          <p:nvPr>
            <p:ph type="title"/>
          </p:nvPr>
        </p:nvSpPr>
        <p:spPr>
          <a:xfrm>
            <a:off x="2572279" y="2666999"/>
            <a:ext cx="8930747" cy="2110382"/>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4000"/>
              <a:buFont typeface="Corbel"/>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9"/>
          <p:cNvSpPr txBox="1">
            <a:spLocks noGrp="1"/>
          </p:cNvSpPr>
          <p:nvPr>
            <p:ph type="body" idx="1"/>
          </p:nvPr>
        </p:nvSpPr>
        <p:spPr>
          <a:xfrm>
            <a:off x="2572278" y="4777381"/>
            <a:ext cx="8930748"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44" name="Google Shape;44;p19"/>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9"/>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9"/>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20"/>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20"/>
          <p:cNvSpPr txBox="1">
            <a:spLocks noGrp="1"/>
          </p:cNvSpPr>
          <p:nvPr>
            <p:ph type="body" idx="1"/>
          </p:nvPr>
        </p:nvSpPr>
        <p:spPr>
          <a:xfrm>
            <a:off x="1484312" y="2666999"/>
            <a:ext cx="4895055" cy="3124201"/>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Clr>
                <a:srgbClr val="B96B10"/>
              </a:buClr>
              <a:buSzPts val="2610"/>
              <a:buChar char="•"/>
              <a:defRPr sz="1800"/>
            </a:lvl1pPr>
            <a:lvl2pPr marL="914400" lvl="1" indent="-375919" algn="l">
              <a:spcBef>
                <a:spcPts val="600"/>
              </a:spcBef>
              <a:spcAft>
                <a:spcPts val="0"/>
              </a:spcAft>
              <a:buClr>
                <a:srgbClr val="B96B10"/>
              </a:buClr>
              <a:buSzPts val="2320"/>
              <a:buChar char="•"/>
              <a:defRPr sz="1600"/>
            </a:lvl2pPr>
            <a:lvl3pPr marL="1371600" lvl="2" indent="-357505" algn="l">
              <a:spcBef>
                <a:spcPts val="600"/>
              </a:spcBef>
              <a:spcAft>
                <a:spcPts val="0"/>
              </a:spcAft>
              <a:buClr>
                <a:srgbClr val="B96B10"/>
              </a:buClr>
              <a:buSzPts val="2030"/>
              <a:buChar char="•"/>
              <a:defRPr sz="1400"/>
            </a:lvl3pPr>
            <a:lvl4pPr marL="1828800" lvl="3" indent="-339089" algn="l">
              <a:spcBef>
                <a:spcPts val="600"/>
              </a:spcBef>
              <a:spcAft>
                <a:spcPts val="0"/>
              </a:spcAft>
              <a:buClr>
                <a:srgbClr val="B96B10"/>
              </a:buClr>
              <a:buSzPts val="1740"/>
              <a:buChar char="•"/>
              <a:defRPr sz="1200"/>
            </a:lvl4pPr>
            <a:lvl5pPr marL="2286000" lvl="4" indent="-339089" algn="l">
              <a:spcBef>
                <a:spcPts val="600"/>
              </a:spcBef>
              <a:spcAft>
                <a:spcPts val="0"/>
              </a:spcAft>
              <a:buClr>
                <a:srgbClr val="B96B10"/>
              </a:buClr>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50" name="Google Shape;50;p20"/>
          <p:cNvSpPr txBox="1">
            <a:spLocks noGrp="1"/>
          </p:cNvSpPr>
          <p:nvPr>
            <p:ph type="body" idx="2"/>
          </p:nvPr>
        </p:nvSpPr>
        <p:spPr>
          <a:xfrm>
            <a:off x="6607967" y="2667000"/>
            <a:ext cx="4895056" cy="3124200"/>
          </a:xfrm>
          <a:prstGeom prst="rect">
            <a:avLst/>
          </a:prstGeom>
          <a:noFill/>
          <a:ln>
            <a:noFill/>
          </a:ln>
        </p:spPr>
        <p:txBody>
          <a:bodyPr spcFirstLastPara="1" wrap="square" lIns="91425" tIns="45700" rIns="91425" bIns="45700" anchor="ctr" anchorCtr="0">
            <a:normAutofit/>
          </a:bodyPr>
          <a:lstStyle>
            <a:lvl1pPr marL="457200" lvl="0" indent="-394335" algn="l">
              <a:spcBef>
                <a:spcPts val="360"/>
              </a:spcBef>
              <a:spcAft>
                <a:spcPts val="0"/>
              </a:spcAft>
              <a:buClr>
                <a:srgbClr val="B96B10"/>
              </a:buClr>
              <a:buSzPts val="2610"/>
              <a:buChar char="•"/>
              <a:defRPr sz="1800"/>
            </a:lvl1pPr>
            <a:lvl2pPr marL="914400" lvl="1" indent="-375919" algn="l">
              <a:spcBef>
                <a:spcPts val="600"/>
              </a:spcBef>
              <a:spcAft>
                <a:spcPts val="0"/>
              </a:spcAft>
              <a:buClr>
                <a:srgbClr val="B96B10"/>
              </a:buClr>
              <a:buSzPts val="2320"/>
              <a:buChar char="•"/>
              <a:defRPr sz="1600"/>
            </a:lvl2pPr>
            <a:lvl3pPr marL="1371600" lvl="2" indent="-357505" algn="l">
              <a:spcBef>
                <a:spcPts val="600"/>
              </a:spcBef>
              <a:spcAft>
                <a:spcPts val="0"/>
              </a:spcAft>
              <a:buClr>
                <a:srgbClr val="B96B10"/>
              </a:buClr>
              <a:buSzPts val="2030"/>
              <a:buChar char="•"/>
              <a:defRPr sz="1400"/>
            </a:lvl3pPr>
            <a:lvl4pPr marL="1828800" lvl="3" indent="-339089" algn="l">
              <a:spcBef>
                <a:spcPts val="600"/>
              </a:spcBef>
              <a:spcAft>
                <a:spcPts val="0"/>
              </a:spcAft>
              <a:buClr>
                <a:srgbClr val="B96B10"/>
              </a:buClr>
              <a:buSzPts val="1740"/>
              <a:buChar char="•"/>
              <a:defRPr sz="1200"/>
            </a:lvl4pPr>
            <a:lvl5pPr marL="2286000" lvl="4" indent="-339089" algn="l">
              <a:spcBef>
                <a:spcPts val="600"/>
              </a:spcBef>
              <a:spcAft>
                <a:spcPts val="0"/>
              </a:spcAft>
              <a:buClr>
                <a:srgbClr val="B96B10"/>
              </a:buClr>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51" name="Google Shape;51;p20"/>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1"/>
          <p:cNvSpPr txBox="1">
            <a:spLocks noGrp="1"/>
          </p:cNvSpPr>
          <p:nvPr>
            <p:ph type="body" idx="1"/>
          </p:nvPr>
        </p:nvSpPr>
        <p:spPr>
          <a:xfrm>
            <a:off x="1772179" y="2658533"/>
            <a:ext cx="4607188"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4060"/>
              <a:buNone/>
              <a:defRPr sz="2800" b="0">
                <a:solidFill>
                  <a:srgbClr val="B96B10"/>
                </a:solidFill>
              </a:defRPr>
            </a:lvl1pPr>
            <a:lvl2pPr marL="914400" lvl="1" indent="-228600" algn="l">
              <a:spcBef>
                <a:spcPts val="600"/>
              </a:spcBef>
              <a:spcAft>
                <a:spcPts val="0"/>
              </a:spcAft>
              <a:buSzPts val="2900"/>
              <a:buNone/>
              <a:defRPr sz="2000" b="1"/>
            </a:lvl2pPr>
            <a:lvl3pPr marL="1371600" lvl="2" indent="-228600" algn="l">
              <a:spcBef>
                <a:spcPts val="600"/>
              </a:spcBef>
              <a:spcAft>
                <a:spcPts val="0"/>
              </a:spcAft>
              <a:buSzPts val="2610"/>
              <a:buNone/>
              <a:defRPr sz="1800" b="1"/>
            </a:lvl3pPr>
            <a:lvl4pPr marL="1828800" lvl="3" indent="-228600" algn="l">
              <a:spcBef>
                <a:spcPts val="600"/>
              </a:spcBef>
              <a:spcAft>
                <a:spcPts val="0"/>
              </a:spcAft>
              <a:buSzPts val="2320"/>
              <a:buNone/>
              <a:defRPr sz="1600" b="1"/>
            </a:lvl4pPr>
            <a:lvl5pPr marL="2286000" lvl="4" indent="-228600" algn="l">
              <a:spcBef>
                <a:spcPts val="600"/>
              </a:spcBef>
              <a:spcAft>
                <a:spcPts val="0"/>
              </a:spcAft>
              <a:buSzPts val="2320"/>
              <a:buNone/>
              <a:defRPr sz="1600" b="1"/>
            </a:lvl5pPr>
            <a:lvl6pPr marL="2743200" lvl="5" indent="-228600" algn="l">
              <a:spcBef>
                <a:spcPts val="600"/>
              </a:spcBef>
              <a:spcAft>
                <a:spcPts val="0"/>
              </a:spcAft>
              <a:buSzPts val="2320"/>
              <a:buNone/>
              <a:defRPr sz="1600" b="1"/>
            </a:lvl6pPr>
            <a:lvl7pPr marL="3200400" lvl="6" indent="-228600" algn="l">
              <a:spcBef>
                <a:spcPts val="600"/>
              </a:spcBef>
              <a:spcAft>
                <a:spcPts val="0"/>
              </a:spcAft>
              <a:buSzPts val="2320"/>
              <a:buNone/>
              <a:defRPr sz="1600" b="1"/>
            </a:lvl7pPr>
            <a:lvl8pPr marL="3657600" lvl="7" indent="-228600" algn="l">
              <a:spcBef>
                <a:spcPts val="600"/>
              </a:spcBef>
              <a:spcAft>
                <a:spcPts val="0"/>
              </a:spcAft>
              <a:buSzPts val="2320"/>
              <a:buNone/>
              <a:defRPr sz="1600" b="1"/>
            </a:lvl8pPr>
            <a:lvl9pPr marL="4114800" lvl="8" indent="-228600" algn="l">
              <a:spcBef>
                <a:spcPts val="600"/>
              </a:spcBef>
              <a:spcAft>
                <a:spcPts val="600"/>
              </a:spcAft>
              <a:buSzPts val="2320"/>
              <a:buNone/>
              <a:defRPr sz="1600" b="1"/>
            </a:lvl9pPr>
          </a:lstStyle>
          <a:p>
            <a:endParaRPr/>
          </a:p>
        </p:txBody>
      </p:sp>
      <p:sp>
        <p:nvSpPr>
          <p:cNvPr id="57" name="Google Shape;57;p21"/>
          <p:cNvSpPr txBox="1">
            <a:spLocks noGrp="1"/>
          </p:cNvSpPr>
          <p:nvPr>
            <p:ph type="body" idx="2"/>
          </p:nvPr>
        </p:nvSpPr>
        <p:spPr>
          <a:xfrm>
            <a:off x="1484311" y="3335337"/>
            <a:ext cx="4895056" cy="2455862"/>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Clr>
                <a:srgbClr val="B96B10"/>
              </a:buClr>
              <a:buSzPts val="2610"/>
              <a:buChar char="•"/>
              <a:defRPr sz="1800"/>
            </a:lvl1pPr>
            <a:lvl2pPr marL="914400" lvl="1" indent="-375919" algn="l">
              <a:spcBef>
                <a:spcPts val="600"/>
              </a:spcBef>
              <a:spcAft>
                <a:spcPts val="0"/>
              </a:spcAft>
              <a:buClr>
                <a:srgbClr val="B96B10"/>
              </a:buClr>
              <a:buSzPts val="2320"/>
              <a:buChar char="•"/>
              <a:defRPr sz="1600"/>
            </a:lvl2pPr>
            <a:lvl3pPr marL="1371600" lvl="2" indent="-357505" algn="l">
              <a:spcBef>
                <a:spcPts val="600"/>
              </a:spcBef>
              <a:spcAft>
                <a:spcPts val="0"/>
              </a:spcAft>
              <a:buClr>
                <a:srgbClr val="B96B10"/>
              </a:buClr>
              <a:buSzPts val="2030"/>
              <a:buChar char="•"/>
              <a:defRPr sz="1400"/>
            </a:lvl3pPr>
            <a:lvl4pPr marL="1828800" lvl="3" indent="-339089" algn="l">
              <a:spcBef>
                <a:spcPts val="600"/>
              </a:spcBef>
              <a:spcAft>
                <a:spcPts val="0"/>
              </a:spcAft>
              <a:buClr>
                <a:srgbClr val="B96B10"/>
              </a:buClr>
              <a:buSzPts val="1740"/>
              <a:buChar char="•"/>
              <a:defRPr sz="1200"/>
            </a:lvl4pPr>
            <a:lvl5pPr marL="2286000" lvl="4" indent="-339089" algn="l">
              <a:spcBef>
                <a:spcPts val="600"/>
              </a:spcBef>
              <a:spcAft>
                <a:spcPts val="0"/>
              </a:spcAft>
              <a:buClr>
                <a:srgbClr val="B96B10"/>
              </a:buClr>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58" name="Google Shape;58;p21"/>
          <p:cNvSpPr txBox="1">
            <a:spLocks noGrp="1"/>
          </p:cNvSpPr>
          <p:nvPr>
            <p:ph type="body" idx="3"/>
          </p:nvPr>
        </p:nvSpPr>
        <p:spPr>
          <a:xfrm>
            <a:off x="6880487" y="2667000"/>
            <a:ext cx="4622537" cy="576262"/>
          </a:xfrm>
          <a:prstGeom prst="rect">
            <a:avLst/>
          </a:prstGeom>
          <a:noFill/>
          <a:ln>
            <a:noFill/>
          </a:ln>
        </p:spPr>
        <p:txBody>
          <a:bodyPr spcFirstLastPara="1" wrap="square" lIns="91425" tIns="45700" rIns="91425" bIns="45700" anchor="b" anchorCtr="0">
            <a:noAutofit/>
          </a:bodyPr>
          <a:lstStyle>
            <a:lvl1pPr marL="457200" lvl="0" indent="-228600" algn="l">
              <a:spcBef>
                <a:spcPts val="560"/>
              </a:spcBef>
              <a:spcAft>
                <a:spcPts val="0"/>
              </a:spcAft>
              <a:buSzPts val="4060"/>
              <a:buNone/>
              <a:defRPr sz="2800" b="0">
                <a:solidFill>
                  <a:srgbClr val="B96B10"/>
                </a:solidFill>
              </a:defRPr>
            </a:lvl1pPr>
            <a:lvl2pPr marL="914400" lvl="1" indent="-228600" algn="l">
              <a:spcBef>
                <a:spcPts val="600"/>
              </a:spcBef>
              <a:spcAft>
                <a:spcPts val="0"/>
              </a:spcAft>
              <a:buSzPts val="2900"/>
              <a:buNone/>
              <a:defRPr sz="2000" b="1"/>
            </a:lvl2pPr>
            <a:lvl3pPr marL="1371600" lvl="2" indent="-228600" algn="l">
              <a:spcBef>
                <a:spcPts val="600"/>
              </a:spcBef>
              <a:spcAft>
                <a:spcPts val="0"/>
              </a:spcAft>
              <a:buSzPts val="2610"/>
              <a:buNone/>
              <a:defRPr sz="1800" b="1"/>
            </a:lvl3pPr>
            <a:lvl4pPr marL="1828800" lvl="3" indent="-228600" algn="l">
              <a:spcBef>
                <a:spcPts val="600"/>
              </a:spcBef>
              <a:spcAft>
                <a:spcPts val="0"/>
              </a:spcAft>
              <a:buSzPts val="2320"/>
              <a:buNone/>
              <a:defRPr sz="1600" b="1"/>
            </a:lvl4pPr>
            <a:lvl5pPr marL="2286000" lvl="4" indent="-228600" algn="l">
              <a:spcBef>
                <a:spcPts val="600"/>
              </a:spcBef>
              <a:spcAft>
                <a:spcPts val="0"/>
              </a:spcAft>
              <a:buSzPts val="2320"/>
              <a:buNone/>
              <a:defRPr sz="1600" b="1"/>
            </a:lvl5pPr>
            <a:lvl6pPr marL="2743200" lvl="5" indent="-228600" algn="l">
              <a:spcBef>
                <a:spcPts val="600"/>
              </a:spcBef>
              <a:spcAft>
                <a:spcPts val="0"/>
              </a:spcAft>
              <a:buSzPts val="2320"/>
              <a:buNone/>
              <a:defRPr sz="1600" b="1"/>
            </a:lvl6pPr>
            <a:lvl7pPr marL="3200400" lvl="6" indent="-228600" algn="l">
              <a:spcBef>
                <a:spcPts val="600"/>
              </a:spcBef>
              <a:spcAft>
                <a:spcPts val="0"/>
              </a:spcAft>
              <a:buSzPts val="2320"/>
              <a:buNone/>
              <a:defRPr sz="1600" b="1"/>
            </a:lvl7pPr>
            <a:lvl8pPr marL="3657600" lvl="7" indent="-228600" algn="l">
              <a:spcBef>
                <a:spcPts val="600"/>
              </a:spcBef>
              <a:spcAft>
                <a:spcPts val="0"/>
              </a:spcAft>
              <a:buSzPts val="2320"/>
              <a:buNone/>
              <a:defRPr sz="1600" b="1"/>
            </a:lvl8pPr>
            <a:lvl9pPr marL="4114800" lvl="8" indent="-228600" algn="l">
              <a:spcBef>
                <a:spcPts val="600"/>
              </a:spcBef>
              <a:spcAft>
                <a:spcPts val="600"/>
              </a:spcAft>
              <a:buSzPts val="2320"/>
              <a:buNone/>
              <a:defRPr sz="1600" b="1"/>
            </a:lvl9pPr>
          </a:lstStyle>
          <a:p>
            <a:endParaRPr/>
          </a:p>
        </p:txBody>
      </p:sp>
      <p:sp>
        <p:nvSpPr>
          <p:cNvPr id="59" name="Google Shape;59;p21"/>
          <p:cNvSpPr txBox="1">
            <a:spLocks noGrp="1"/>
          </p:cNvSpPr>
          <p:nvPr>
            <p:ph type="body" idx="4"/>
          </p:nvPr>
        </p:nvSpPr>
        <p:spPr>
          <a:xfrm>
            <a:off x="6607967" y="3335337"/>
            <a:ext cx="4895056" cy="2455862"/>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Clr>
                <a:srgbClr val="B96B10"/>
              </a:buClr>
              <a:buSzPts val="2610"/>
              <a:buChar char="•"/>
              <a:defRPr sz="1800"/>
            </a:lvl1pPr>
            <a:lvl2pPr marL="914400" lvl="1" indent="-375919" algn="l">
              <a:spcBef>
                <a:spcPts val="600"/>
              </a:spcBef>
              <a:spcAft>
                <a:spcPts val="0"/>
              </a:spcAft>
              <a:buClr>
                <a:srgbClr val="B96B10"/>
              </a:buClr>
              <a:buSzPts val="2320"/>
              <a:buChar char="•"/>
              <a:defRPr sz="1600"/>
            </a:lvl2pPr>
            <a:lvl3pPr marL="1371600" lvl="2" indent="-357505" algn="l">
              <a:spcBef>
                <a:spcPts val="600"/>
              </a:spcBef>
              <a:spcAft>
                <a:spcPts val="0"/>
              </a:spcAft>
              <a:buClr>
                <a:srgbClr val="B96B10"/>
              </a:buClr>
              <a:buSzPts val="2030"/>
              <a:buChar char="•"/>
              <a:defRPr sz="1400"/>
            </a:lvl3pPr>
            <a:lvl4pPr marL="1828800" lvl="3" indent="-339089" algn="l">
              <a:spcBef>
                <a:spcPts val="600"/>
              </a:spcBef>
              <a:spcAft>
                <a:spcPts val="0"/>
              </a:spcAft>
              <a:buClr>
                <a:srgbClr val="B96B10"/>
              </a:buClr>
              <a:buSzPts val="1740"/>
              <a:buChar char="•"/>
              <a:defRPr sz="1200"/>
            </a:lvl4pPr>
            <a:lvl5pPr marL="2286000" lvl="4" indent="-339089" algn="l">
              <a:spcBef>
                <a:spcPts val="600"/>
              </a:spcBef>
              <a:spcAft>
                <a:spcPts val="0"/>
              </a:spcAft>
              <a:buClr>
                <a:srgbClr val="B96B10"/>
              </a:buClr>
              <a:buSzPts val="1740"/>
              <a:buChar char="•"/>
              <a:defRPr sz="1200"/>
            </a:lvl5pPr>
            <a:lvl6pPr marL="2743200" lvl="5" indent="-339089" algn="l">
              <a:spcBef>
                <a:spcPts val="600"/>
              </a:spcBef>
              <a:spcAft>
                <a:spcPts val="0"/>
              </a:spcAft>
              <a:buSzPts val="1740"/>
              <a:buChar char="•"/>
              <a:defRPr sz="1200"/>
            </a:lvl6pPr>
            <a:lvl7pPr marL="3200400" lvl="6" indent="-339089" algn="l">
              <a:spcBef>
                <a:spcPts val="600"/>
              </a:spcBef>
              <a:spcAft>
                <a:spcPts val="0"/>
              </a:spcAft>
              <a:buSzPts val="1740"/>
              <a:buChar char="•"/>
              <a:defRPr sz="1200"/>
            </a:lvl7pPr>
            <a:lvl8pPr marL="3657600" lvl="7" indent="-339090" algn="l">
              <a:spcBef>
                <a:spcPts val="600"/>
              </a:spcBef>
              <a:spcAft>
                <a:spcPts val="0"/>
              </a:spcAft>
              <a:buSzPts val="1740"/>
              <a:buChar char="•"/>
              <a:defRPr sz="1200"/>
            </a:lvl8pPr>
            <a:lvl9pPr marL="4114800" lvl="8" indent="-339090" algn="l">
              <a:spcBef>
                <a:spcPts val="600"/>
              </a:spcBef>
              <a:spcAft>
                <a:spcPts val="600"/>
              </a:spcAft>
              <a:buSzPts val="1740"/>
              <a:buChar char="•"/>
              <a:defRPr sz="1200"/>
            </a:lvl9pPr>
          </a:lstStyle>
          <a:p>
            <a:endParaRPr/>
          </a:p>
        </p:txBody>
      </p:sp>
      <p:sp>
        <p:nvSpPr>
          <p:cNvPr id="60" name="Google Shape;60;p21"/>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1"/>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1"/>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22"/>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2"/>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2"/>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2"/>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23"/>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3"/>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3"/>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1484312" y="1600200"/>
            <a:ext cx="3549121" cy="13716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400"/>
              <a:buFont typeface="Corbel"/>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4"/>
          <p:cNvSpPr txBox="1">
            <a:spLocks noGrp="1"/>
          </p:cNvSpPr>
          <p:nvPr>
            <p:ph type="body" idx="1"/>
          </p:nvPr>
        </p:nvSpPr>
        <p:spPr>
          <a:xfrm>
            <a:off x="5262033" y="685799"/>
            <a:ext cx="6240990" cy="5105401"/>
          </a:xfrm>
          <a:prstGeom prst="rect">
            <a:avLst/>
          </a:prstGeom>
          <a:noFill/>
          <a:ln>
            <a:noFill/>
          </a:ln>
        </p:spPr>
        <p:txBody>
          <a:bodyPr spcFirstLastPara="1" wrap="square" lIns="91425" tIns="45700" rIns="91425" bIns="45700" anchor="ctr" anchorCtr="0">
            <a:normAutofit/>
          </a:bodyPr>
          <a:lstStyle>
            <a:lvl1pPr marL="457200" lvl="0" indent="-412750" algn="l">
              <a:spcBef>
                <a:spcPts val="400"/>
              </a:spcBef>
              <a:spcAft>
                <a:spcPts val="0"/>
              </a:spcAft>
              <a:buSzPts val="2900"/>
              <a:buChar char="•"/>
              <a:defRPr sz="2000"/>
            </a:lvl1pPr>
            <a:lvl2pPr marL="914400" lvl="1" indent="-394335" algn="l">
              <a:spcBef>
                <a:spcPts val="600"/>
              </a:spcBef>
              <a:spcAft>
                <a:spcPts val="0"/>
              </a:spcAft>
              <a:buSzPts val="2610"/>
              <a:buChar char="•"/>
              <a:defRPr sz="1800"/>
            </a:lvl2pPr>
            <a:lvl3pPr marL="1371600" lvl="2" indent="-375919" algn="l">
              <a:spcBef>
                <a:spcPts val="600"/>
              </a:spcBef>
              <a:spcAft>
                <a:spcPts val="0"/>
              </a:spcAft>
              <a:buSzPts val="2320"/>
              <a:buChar char="•"/>
              <a:defRPr sz="1600"/>
            </a:lvl3pPr>
            <a:lvl4pPr marL="1828800" lvl="3" indent="-357505" algn="l">
              <a:spcBef>
                <a:spcPts val="600"/>
              </a:spcBef>
              <a:spcAft>
                <a:spcPts val="0"/>
              </a:spcAft>
              <a:buSzPts val="2030"/>
              <a:buChar char="•"/>
              <a:defRPr sz="1400"/>
            </a:lvl4pPr>
            <a:lvl5pPr marL="2286000" lvl="4" indent="-357504" algn="l">
              <a:spcBef>
                <a:spcPts val="600"/>
              </a:spcBef>
              <a:spcAft>
                <a:spcPts val="0"/>
              </a:spcAft>
              <a:buSzPts val="2030"/>
              <a:buChar char="•"/>
              <a:defRPr sz="1400"/>
            </a:lvl5pPr>
            <a:lvl6pPr marL="2743200" lvl="5" indent="-357504" algn="l">
              <a:spcBef>
                <a:spcPts val="600"/>
              </a:spcBef>
              <a:spcAft>
                <a:spcPts val="0"/>
              </a:spcAft>
              <a:buSzPts val="2030"/>
              <a:buChar char="•"/>
              <a:defRPr sz="1400"/>
            </a:lvl6pPr>
            <a:lvl7pPr marL="3200400" lvl="6" indent="-357504" algn="l">
              <a:spcBef>
                <a:spcPts val="600"/>
              </a:spcBef>
              <a:spcAft>
                <a:spcPts val="0"/>
              </a:spcAft>
              <a:buSzPts val="2030"/>
              <a:buChar char="•"/>
              <a:defRPr sz="1400"/>
            </a:lvl7pPr>
            <a:lvl8pPr marL="3657600" lvl="7" indent="-357504" algn="l">
              <a:spcBef>
                <a:spcPts val="600"/>
              </a:spcBef>
              <a:spcAft>
                <a:spcPts val="0"/>
              </a:spcAft>
              <a:buSzPts val="2030"/>
              <a:buChar char="•"/>
              <a:defRPr sz="1400"/>
            </a:lvl8pPr>
            <a:lvl9pPr marL="4114800" lvl="8" indent="-357504" algn="l">
              <a:spcBef>
                <a:spcPts val="600"/>
              </a:spcBef>
              <a:spcAft>
                <a:spcPts val="600"/>
              </a:spcAft>
              <a:buSzPts val="2030"/>
              <a:buChar char="•"/>
              <a:defRPr sz="1400"/>
            </a:lvl9pPr>
          </a:lstStyle>
          <a:p>
            <a:endParaRPr/>
          </a:p>
        </p:txBody>
      </p:sp>
      <p:sp>
        <p:nvSpPr>
          <p:cNvPr id="75" name="Google Shape;75;p24"/>
          <p:cNvSpPr txBox="1">
            <a:spLocks noGrp="1"/>
          </p:cNvSpPr>
          <p:nvPr>
            <p:ph type="body" idx="2"/>
          </p:nvPr>
        </p:nvSpPr>
        <p:spPr>
          <a:xfrm>
            <a:off x="1484312" y="2971800"/>
            <a:ext cx="3549121" cy="1828800"/>
          </a:xfrm>
          <a:prstGeom prst="rect">
            <a:avLst/>
          </a:prstGeom>
          <a:noFill/>
          <a:ln>
            <a:noFill/>
          </a:ln>
        </p:spPr>
        <p:txBody>
          <a:bodyPr spcFirstLastPara="1" wrap="square" lIns="91425" tIns="45700" rIns="91425" bIns="45700" anchor="ctr" anchorCtr="0">
            <a:normAutofit/>
          </a:bodyPr>
          <a:lstStyle>
            <a:lvl1pPr marL="457200" lvl="0" indent="-228600" algn="ctr">
              <a:spcBef>
                <a:spcPts val="320"/>
              </a:spcBef>
              <a:spcAft>
                <a:spcPts val="0"/>
              </a:spcAft>
              <a:buSzPts val="2320"/>
              <a:buNone/>
              <a:defRPr sz="16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76" name="Google Shape;76;p24"/>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4"/>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4"/>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25"/>
          <p:cNvSpPr txBox="1">
            <a:spLocks noGrp="1"/>
          </p:cNvSpPr>
          <p:nvPr>
            <p:ph type="title"/>
          </p:nvPr>
        </p:nvSpPr>
        <p:spPr>
          <a:xfrm>
            <a:off x="1482724" y="1752599"/>
            <a:ext cx="5426158" cy="13716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800"/>
              <a:buFont typeface="Corbel"/>
              <a:buNone/>
              <a:defRPr sz="2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25"/>
          <p:cNvSpPr>
            <a:spLocks noGrp="1"/>
          </p:cNvSpPr>
          <p:nvPr>
            <p:ph type="pic" idx="2"/>
          </p:nvPr>
        </p:nvSpPr>
        <p:spPr>
          <a:xfrm>
            <a:off x="7594682" y="914400"/>
            <a:ext cx="3280974" cy="4572000"/>
          </a:xfrm>
          <a:prstGeom prst="roundRect">
            <a:avLst>
              <a:gd name="adj" fmla="val 4280"/>
            </a:avLst>
          </a:prstGeom>
          <a:noFill/>
          <a:ln w="38100" cap="flat" cmpd="sng">
            <a:solidFill>
              <a:schemeClr val="lt2"/>
            </a:solidFill>
            <a:prstDash val="solid"/>
            <a:round/>
            <a:headEnd type="none" w="sm" len="sm"/>
            <a:tailEnd type="none" w="sm" len="sm"/>
          </a:ln>
        </p:spPr>
      </p:sp>
      <p:sp>
        <p:nvSpPr>
          <p:cNvPr id="82" name="Google Shape;82;p25"/>
          <p:cNvSpPr txBox="1">
            <a:spLocks noGrp="1"/>
          </p:cNvSpPr>
          <p:nvPr>
            <p:ph type="body" idx="1"/>
          </p:nvPr>
        </p:nvSpPr>
        <p:spPr>
          <a:xfrm>
            <a:off x="1482724" y="3124199"/>
            <a:ext cx="5426158" cy="1828800"/>
          </a:xfrm>
          <a:prstGeom prst="rect">
            <a:avLst/>
          </a:prstGeom>
          <a:noFill/>
          <a:ln>
            <a:noFill/>
          </a:ln>
        </p:spPr>
        <p:txBody>
          <a:bodyPr spcFirstLastPara="1" wrap="square" lIns="91425" tIns="45700" rIns="91425" bIns="45700" anchor="ctr" anchorCtr="0">
            <a:normAutofit/>
          </a:bodyPr>
          <a:lstStyle>
            <a:lvl1pPr marL="457200" lvl="0" indent="-228600" algn="ctr">
              <a:spcBef>
                <a:spcPts val="360"/>
              </a:spcBef>
              <a:spcAft>
                <a:spcPts val="0"/>
              </a:spcAft>
              <a:buSzPts val="2610"/>
              <a:buNone/>
              <a:defRPr sz="18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83" name="Google Shape;83;p25"/>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5"/>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5"/>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6"/>
        <p:cNvGrpSpPr/>
        <p:nvPr/>
      </p:nvGrpSpPr>
      <p:grpSpPr>
        <a:xfrm>
          <a:off x="0" y="0"/>
          <a:ext cx="0" cy="0"/>
          <a:chOff x="0" y="0"/>
          <a:chExt cx="0" cy="0"/>
        </a:xfrm>
      </p:grpSpPr>
      <p:sp>
        <p:nvSpPr>
          <p:cNvPr id="87" name="Google Shape;87;p26"/>
          <p:cNvSpPr txBox="1">
            <a:spLocks noGrp="1"/>
          </p:cNvSpPr>
          <p:nvPr>
            <p:ph type="title"/>
          </p:nvPr>
        </p:nvSpPr>
        <p:spPr>
          <a:xfrm>
            <a:off x="1484311" y="4732865"/>
            <a:ext cx="10018711" cy="566738"/>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chemeClr val="dk1"/>
              </a:buClr>
              <a:buSzPts val="2400"/>
              <a:buFont typeface="Corbel"/>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6"/>
          <p:cNvSpPr>
            <a:spLocks noGrp="1"/>
          </p:cNvSpPr>
          <p:nvPr>
            <p:ph type="pic" idx="2"/>
          </p:nvPr>
        </p:nvSpPr>
        <p:spPr>
          <a:xfrm>
            <a:off x="2386012" y="932112"/>
            <a:ext cx="8225944" cy="3164976"/>
          </a:xfrm>
          <a:prstGeom prst="roundRect">
            <a:avLst>
              <a:gd name="adj" fmla="val 4380"/>
            </a:avLst>
          </a:prstGeom>
          <a:noFill/>
          <a:ln w="38100" cap="flat" cmpd="sng">
            <a:solidFill>
              <a:schemeClr val="lt2"/>
            </a:solidFill>
            <a:prstDash val="solid"/>
            <a:round/>
            <a:headEnd type="none" w="sm" len="sm"/>
            <a:tailEnd type="none" w="sm" len="sm"/>
          </a:ln>
        </p:spPr>
      </p:sp>
      <p:sp>
        <p:nvSpPr>
          <p:cNvPr id="89" name="Google Shape;89;p26"/>
          <p:cNvSpPr txBox="1">
            <a:spLocks noGrp="1"/>
          </p:cNvSpPr>
          <p:nvPr>
            <p:ph type="body" idx="1"/>
          </p:nvPr>
        </p:nvSpPr>
        <p:spPr>
          <a:xfrm>
            <a:off x="1484311" y="5299603"/>
            <a:ext cx="10018711" cy="493712"/>
          </a:xfrm>
          <a:prstGeom prst="rect">
            <a:avLst/>
          </a:prstGeom>
          <a:noFill/>
          <a:ln>
            <a:noFill/>
          </a:ln>
        </p:spPr>
        <p:txBody>
          <a:bodyPr spcFirstLastPara="1" wrap="square" lIns="91425" tIns="45700" rIns="91425" bIns="45700" anchor="ctr" anchorCtr="0">
            <a:normAutofit/>
          </a:bodyPr>
          <a:lstStyle>
            <a:lvl1pPr marL="457200" lvl="0" indent="-228600" algn="ctr">
              <a:spcBef>
                <a:spcPts val="280"/>
              </a:spcBef>
              <a:spcAft>
                <a:spcPts val="0"/>
              </a:spcAft>
              <a:buSzPts val="2030"/>
              <a:buNone/>
              <a:defRPr sz="1400"/>
            </a:lvl1pPr>
            <a:lvl2pPr marL="914400" lvl="1" indent="-228600" algn="l">
              <a:spcBef>
                <a:spcPts val="600"/>
              </a:spcBef>
              <a:spcAft>
                <a:spcPts val="0"/>
              </a:spcAft>
              <a:buSzPts val="1740"/>
              <a:buNone/>
              <a:defRPr sz="1200"/>
            </a:lvl2pPr>
            <a:lvl3pPr marL="1371600" lvl="2" indent="-228600" algn="l">
              <a:spcBef>
                <a:spcPts val="600"/>
              </a:spcBef>
              <a:spcAft>
                <a:spcPts val="0"/>
              </a:spcAft>
              <a:buSzPts val="1450"/>
              <a:buNone/>
              <a:defRPr sz="1000"/>
            </a:lvl3pPr>
            <a:lvl4pPr marL="1828800" lvl="3" indent="-228600" algn="l">
              <a:spcBef>
                <a:spcPts val="600"/>
              </a:spcBef>
              <a:spcAft>
                <a:spcPts val="0"/>
              </a:spcAft>
              <a:buSzPts val="1305"/>
              <a:buNone/>
              <a:defRPr sz="900"/>
            </a:lvl4pPr>
            <a:lvl5pPr marL="2286000" lvl="4" indent="-228600" algn="l">
              <a:spcBef>
                <a:spcPts val="600"/>
              </a:spcBef>
              <a:spcAft>
                <a:spcPts val="0"/>
              </a:spcAft>
              <a:buSzPts val="1305"/>
              <a:buNone/>
              <a:defRPr sz="900"/>
            </a:lvl5pPr>
            <a:lvl6pPr marL="2743200" lvl="5" indent="-228600" algn="l">
              <a:spcBef>
                <a:spcPts val="600"/>
              </a:spcBef>
              <a:spcAft>
                <a:spcPts val="0"/>
              </a:spcAft>
              <a:buSzPts val="1305"/>
              <a:buNone/>
              <a:defRPr sz="900"/>
            </a:lvl6pPr>
            <a:lvl7pPr marL="3200400" lvl="6" indent="-228600" algn="l">
              <a:spcBef>
                <a:spcPts val="600"/>
              </a:spcBef>
              <a:spcAft>
                <a:spcPts val="0"/>
              </a:spcAft>
              <a:buSzPts val="1305"/>
              <a:buNone/>
              <a:defRPr sz="900"/>
            </a:lvl7pPr>
            <a:lvl8pPr marL="3657600" lvl="7" indent="-228600" algn="l">
              <a:spcBef>
                <a:spcPts val="600"/>
              </a:spcBef>
              <a:spcAft>
                <a:spcPts val="0"/>
              </a:spcAft>
              <a:buSzPts val="1305"/>
              <a:buNone/>
              <a:defRPr sz="900"/>
            </a:lvl8pPr>
            <a:lvl9pPr marL="4114800" lvl="8" indent="-228600" algn="l">
              <a:spcBef>
                <a:spcPts val="600"/>
              </a:spcBef>
              <a:spcAft>
                <a:spcPts val="600"/>
              </a:spcAft>
              <a:buSzPts val="1305"/>
              <a:buNone/>
              <a:defRPr sz="900"/>
            </a:lvl9pPr>
          </a:lstStyle>
          <a:p>
            <a:endParaRPr/>
          </a:p>
        </p:txBody>
      </p:sp>
      <p:sp>
        <p:nvSpPr>
          <p:cNvPr id="90" name="Google Shape;90;p26"/>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6"/>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6"/>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3"/>
        <p:cNvGrpSpPr/>
        <p:nvPr/>
      </p:nvGrpSpPr>
      <p:grpSpPr>
        <a:xfrm>
          <a:off x="0" y="0"/>
          <a:ext cx="0" cy="0"/>
          <a:chOff x="0" y="0"/>
          <a:chExt cx="0" cy="0"/>
        </a:xfrm>
      </p:grpSpPr>
      <p:sp>
        <p:nvSpPr>
          <p:cNvPr id="94" name="Google Shape;94;p27"/>
          <p:cNvSpPr txBox="1">
            <a:spLocks noGrp="1"/>
          </p:cNvSpPr>
          <p:nvPr>
            <p:ph type="title"/>
          </p:nvPr>
        </p:nvSpPr>
        <p:spPr>
          <a:xfrm>
            <a:off x="1484312" y="685800"/>
            <a:ext cx="10018711" cy="3048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7"/>
          <p:cNvSpPr txBox="1">
            <a:spLocks noGrp="1"/>
          </p:cNvSpPr>
          <p:nvPr>
            <p:ph type="body" idx="1"/>
          </p:nvPr>
        </p:nvSpPr>
        <p:spPr>
          <a:xfrm>
            <a:off x="1484312" y="4343400"/>
            <a:ext cx="10018713" cy="1447800"/>
          </a:xfrm>
          <a:prstGeom prst="rect">
            <a:avLst/>
          </a:prstGeom>
          <a:noFill/>
          <a:ln>
            <a:noFill/>
          </a:ln>
        </p:spPr>
        <p:txBody>
          <a:bodyPr spcFirstLastPara="1" wrap="square" lIns="91425" tIns="45700" rIns="91425" bIns="45700" anchor="ctr" anchorCtr="0">
            <a:normAutofit/>
          </a:bodyPr>
          <a:lstStyle>
            <a:lvl1pPr marL="457200" lvl="0" indent="-228600" algn="ct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96" name="Google Shape;96;p27"/>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7"/>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7"/>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99"/>
        <p:cNvGrpSpPr/>
        <p:nvPr/>
      </p:nvGrpSpPr>
      <p:grpSpPr>
        <a:xfrm>
          <a:off x="0" y="0"/>
          <a:ext cx="0" cy="0"/>
          <a:chOff x="0" y="0"/>
          <a:chExt cx="0" cy="0"/>
        </a:xfrm>
      </p:grpSpPr>
      <p:sp>
        <p:nvSpPr>
          <p:cNvPr id="100" name="Google Shape;100;p28"/>
          <p:cNvSpPr txBox="1"/>
          <p:nvPr/>
        </p:nvSpPr>
        <p:spPr>
          <a:xfrm>
            <a:off x="1598612" y="863023"/>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8000"/>
              <a:buFont typeface="Corbel"/>
              <a:buNone/>
            </a:pPr>
            <a:r>
              <a:rPr lang="en-IN" sz="8000" b="0" i="0" u="none" strike="noStrike" cap="none">
                <a:solidFill>
                  <a:schemeClr val="dk1"/>
                </a:solidFill>
                <a:latin typeface="Corbel"/>
                <a:ea typeface="Corbel"/>
                <a:cs typeface="Corbel"/>
                <a:sym typeface="Corbel"/>
              </a:rPr>
              <a:t>“</a:t>
            </a:r>
            <a:endParaRPr/>
          </a:p>
        </p:txBody>
      </p:sp>
      <p:sp>
        <p:nvSpPr>
          <p:cNvPr id="101" name="Google Shape;101;p28"/>
          <p:cNvSpPr txBox="1"/>
          <p:nvPr/>
        </p:nvSpPr>
        <p:spPr>
          <a:xfrm>
            <a:off x="10893425" y="2819399"/>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dk1"/>
              </a:buClr>
              <a:buSzPts val="8000"/>
              <a:buFont typeface="Corbel"/>
              <a:buNone/>
            </a:pPr>
            <a:r>
              <a:rPr lang="en-IN" sz="8000" b="0" i="0" u="none" strike="noStrike" cap="none">
                <a:solidFill>
                  <a:schemeClr val="dk1"/>
                </a:solidFill>
                <a:latin typeface="Corbel"/>
                <a:ea typeface="Corbel"/>
                <a:cs typeface="Corbel"/>
                <a:sym typeface="Corbel"/>
              </a:rPr>
              <a:t>”</a:t>
            </a:r>
            <a:endParaRPr/>
          </a:p>
        </p:txBody>
      </p:sp>
      <p:sp>
        <p:nvSpPr>
          <p:cNvPr id="102" name="Google Shape;102;p28"/>
          <p:cNvSpPr txBox="1">
            <a:spLocks noGrp="1"/>
          </p:cNvSpPr>
          <p:nvPr>
            <p:ph type="title"/>
          </p:nvPr>
        </p:nvSpPr>
        <p:spPr>
          <a:xfrm>
            <a:off x="2208212" y="685800"/>
            <a:ext cx="8990012" cy="27431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3" name="Google Shape;103;p28"/>
          <p:cNvSpPr txBox="1">
            <a:spLocks noGrp="1"/>
          </p:cNvSpPr>
          <p:nvPr>
            <p:ph type="body" idx="1"/>
          </p:nvPr>
        </p:nvSpPr>
        <p:spPr>
          <a:xfrm>
            <a:off x="2436811" y="3428999"/>
            <a:ext cx="8532815" cy="381000"/>
          </a:xfrm>
          <a:prstGeom prst="rect">
            <a:avLst/>
          </a:prstGeom>
          <a:noFill/>
          <a:ln>
            <a:noFill/>
          </a:ln>
        </p:spPr>
        <p:txBody>
          <a:bodyPr spcFirstLastPara="1" wrap="square" lIns="91425" tIns="45700" rIns="91425" bIns="45700" anchor="ctr" anchorCtr="0">
            <a:normAutofit/>
          </a:bodyPr>
          <a:lstStyle>
            <a:lvl1pPr marL="457200" lvl="0" indent="-228600" algn="l">
              <a:spcBef>
                <a:spcPts val="360"/>
              </a:spcBef>
              <a:spcAft>
                <a:spcPts val="0"/>
              </a:spcAft>
              <a:buSzPts val="2610"/>
              <a:buFont typeface="Corbel"/>
              <a:buNone/>
              <a:defRPr sz="1800"/>
            </a:lvl1pPr>
            <a:lvl2pPr marL="914400" lvl="1" indent="-228600" algn="l">
              <a:spcBef>
                <a:spcPts val="600"/>
              </a:spcBef>
              <a:spcAft>
                <a:spcPts val="0"/>
              </a:spcAft>
              <a:buSzPts val="2900"/>
              <a:buFont typeface="Corbel"/>
              <a:buNone/>
              <a:defRPr/>
            </a:lvl2pPr>
            <a:lvl3pPr marL="1371600" lvl="2" indent="-228600" algn="l">
              <a:spcBef>
                <a:spcPts val="600"/>
              </a:spcBef>
              <a:spcAft>
                <a:spcPts val="0"/>
              </a:spcAft>
              <a:buSzPts val="2610"/>
              <a:buFont typeface="Corbel"/>
              <a:buNone/>
              <a:defRPr/>
            </a:lvl3pPr>
            <a:lvl4pPr marL="1828800" lvl="3" indent="-228600" algn="l">
              <a:spcBef>
                <a:spcPts val="600"/>
              </a:spcBef>
              <a:spcAft>
                <a:spcPts val="0"/>
              </a:spcAft>
              <a:buSzPts val="2320"/>
              <a:buFont typeface="Corbel"/>
              <a:buNone/>
              <a:defRPr/>
            </a:lvl4pPr>
            <a:lvl5pPr marL="2286000" lvl="4" indent="-228600" algn="l">
              <a:spcBef>
                <a:spcPts val="600"/>
              </a:spcBef>
              <a:spcAft>
                <a:spcPts val="0"/>
              </a:spcAft>
              <a:buSzPts val="2030"/>
              <a:buFont typeface="Corbel"/>
              <a:buNone/>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04" name="Google Shape;104;p28"/>
          <p:cNvSpPr txBox="1">
            <a:spLocks noGrp="1"/>
          </p:cNvSpPr>
          <p:nvPr>
            <p:ph type="body" idx="2"/>
          </p:nvPr>
        </p:nvSpPr>
        <p:spPr>
          <a:xfrm>
            <a:off x="1484311" y="4343400"/>
            <a:ext cx="10018711" cy="1447800"/>
          </a:xfrm>
          <a:prstGeom prst="rect">
            <a:avLst/>
          </a:prstGeom>
          <a:noFill/>
          <a:ln>
            <a:noFill/>
          </a:ln>
        </p:spPr>
        <p:txBody>
          <a:bodyPr spcFirstLastPara="1" wrap="square" lIns="91425" tIns="45700" rIns="91425" bIns="45700" anchor="ctr" anchorCtr="0">
            <a:normAutofit/>
          </a:bodyPr>
          <a:lstStyle>
            <a:lvl1pPr marL="457200" lvl="0" indent="-228600" algn="ct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05" name="Google Shape;105;p28"/>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8"/>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7" name="Google Shape;107;p28"/>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8"/>
        <p:cNvGrpSpPr/>
        <p:nvPr/>
      </p:nvGrpSpPr>
      <p:grpSpPr>
        <a:xfrm>
          <a:off x="0" y="0"/>
          <a:ext cx="0" cy="0"/>
          <a:chOff x="0" y="0"/>
          <a:chExt cx="0" cy="0"/>
        </a:xfrm>
      </p:grpSpPr>
      <p:sp>
        <p:nvSpPr>
          <p:cNvPr id="109" name="Google Shape;109;p29"/>
          <p:cNvSpPr txBox="1">
            <a:spLocks noGrp="1"/>
          </p:cNvSpPr>
          <p:nvPr>
            <p:ph type="title"/>
          </p:nvPr>
        </p:nvSpPr>
        <p:spPr>
          <a:xfrm>
            <a:off x="1484313" y="3308581"/>
            <a:ext cx="10018709" cy="1468800"/>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1"/>
              </a:buClr>
              <a:buSzPts val="3200"/>
              <a:buFont typeface="Corbel"/>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29"/>
          <p:cNvSpPr txBox="1">
            <a:spLocks noGrp="1"/>
          </p:cNvSpPr>
          <p:nvPr>
            <p:ph type="body" idx="1"/>
          </p:nvPr>
        </p:nvSpPr>
        <p:spPr>
          <a:xfrm>
            <a:off x="1484312" y="4777381"/>
            <a:ext cx="10018710" cy="860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2900"/>
              <a:buNone/>
              <a:defRPr sz="20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11" name="Google Shape;111;p29"/>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29"/>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29"/>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4"/>
        <p:cNvGrpSpPr/>
        <p:nvPr/>
      </p:nvGrpSpPr>
      <p:grpSpPr>
        <a:xfrm>
          <a:off x="0" y="0"/>
          <a:ext cx="0" cy="0"/>
          <a:chOff x="0" y="0"/>
          <a:chExt cx="0" cy="0"/>
        </a:xfrm>
      </p:grpSpPr>
      <p:sp>
        <p:nvSpPr>
          <p:cNvPr id="115" name="Google Shape;115;p30"/>
          <p:cNvSpPr txBox="1"/>
          <p:nvPr/>
        </p:nvSpPr>
        <p:spPr>
          <a:xfrm>
            <a:off x="1598612" y="863023"/>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dk1"/>
              </a:buClr>
              <a:buSzPts val="8000"/>
              <a:buFont typeface="Corbel"/>
              <a:buNone/>
            </a:pPr>
            <a:r>
              <a:rPr lang="en-IN" sz="8000" b="0" i="0" u="none" strike="noStrike" cap="none">
                <a:solidFill>
                  <a:schemeClr val="dk1"/>
                </a:solidFill>
                <a:latin typeface="Corbel"/>
                <a:ea typeface="Corbel"/>
                <a:cs typeface="Corbel"/>
                <a:sym typeface="Corbel"/>
              </a:rPr>
              <a:t>“</a:t>
            </a:r>
            <a:endParaRPr/>
          </a:p>
        </p:txBody>
      </p:sp>
      <p:sp>
        <p:nvSpPr>
          <p:cNvPr id="116" name="Google Shape;116;p30"/>
          <p:cNvSpPr txBox="1"/>
          <p:nvPr/>
        </p:nvSpPr>
        <p:spPr>
          <a:xfrm>
            <a:off x="10893425" y="2819399"/>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dk1"/>
              </a:buClr>
              <a:buSzPts val="8000"/>
              <a:buFont typeface="Corbel"/>
              <a:buNone/>
            </a:pPr>
            <a:r>
              <a:rPr lang="en-IN" sz="8000" b="0" i="0" u="none" strike="noStrike" cap="none">
                <a:solidFill>
                  <a:schemeClr val="dk1"/>
                </a:solidFill>
                <a:latin typeface="Corbel"/>
                <a:ea typeface="Corbel"/>
                <a:cs typeface="Corbel"/>
                <a:sym typeface="Corbel"/>
              </a:rPr>
              <a:t>”</a:t>
            </a:r>
            <a:endParaRPr/>
          </a:p>
        </p:txBody>
      </p:sp>
      <p:sp>
        <p:nvSpPr>
          <p:cNvPr id="117" name="Google Shape;117;p30"/>
          <p:cNvSpPr txBox="1">
            <a:spLocks noGrp="1"/>
          </p:cNvSpPr>
          <p:nvPr>
            <p:ph type="title"/>
          </p:nvPr>
        </p:nvSpPr>
        <p:spPr>
          <a:xfrm>
            <a:off x="2208212" y="685800"/>
            <a:ext cx="8990012" cy="27431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Corbel"/>
              <a:buNone/>
              <a:defRPr sz="32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30"/>
          <p:cNvSpPr txBox="1">
            <a:spLocks noGrp="1"/>
          </p:cNvSpPr>
          <p:nvPr>
            <p:ph type="body" idx="1"/>
          </p:nvPr>
        </p:nvSpPr>
        <p:spPr>
          <a:xfrm>
            <a:off x="1484313" y="3886200"/>
            <a:ext cx="10018710" cy="889000"/>
          </a:xfrm>
          <a:prstGeom prst="rect">
            <a:avLst/>
          </a:prstGeom>
          <a:noFill/>
          <a:ln>
            <a:noFill/>
          </a:ln>
        </p:spPr>
        <p:txBody>
          <a:bodyPr spcFirstLastPara="1" wrap="square" lIns="91425" tIns="45700" rIns="91425" bIns="45700" anchor="b" anchorCtr="0">
            <a:normAutofit/>
          </a:bodyPr>
          <a:lstStyle>
            <a:lvl1pPr marL="457200" lvl="0" indent="-228600" algn="r">
              <a:spcBef>
                <a:spcPts val="480"/>
              </a:spcBef>
              <a:spcAft>
                <a:spcPts val="0"/>
              </a:spcAft>
              <a:buSzPts val="3480"/>
              <a:buNone/>
              <a:defRPr sz="2400" b="0" cap="none">
                <a:solidFill>
                  <a:schemeClr val="dk1"/>
                </a:solidFill>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19" name="Google Shape;119;p30"/>
          <p:cNvSpPr txBox="1">
            <a:spLocks noGrp="1"/>
          </p:cNvSpPr>
          <p:nvPr>
            <p:ph type="body" idx="2"/>
          </p:nvPr>
        </p:nvSpPr>
        <p:spPr>
          <a:xfrm>
            <a:off x="1484312" y="4775200"/>
            <a:ext cx="10018710" cy="1016000"/>
          </a:xfrm>
          <a:prstGeom prst="rect">
            <a:avLst/>
          </a:prstGeom>
          <a:noFill/>
          <a:ln>
            <a:noFill/>
          </a:ln>
        </p:spPr>
        <p:txBody>
          <a:bodyPr spcFirstLastPara="1" wrap="square" lIns="91425" tIns="45700" rIns="91425" bIns="45700" anchor="t" anchorCtr="0">
            <a:normAutofit/>
          </a:bodyPr>
          <a:lstStyle>
            <a:lvl1pPr marL="457200" lvl="0" indent="-228600" algn="r">
              <a:spcBef>
                <a:spcPts val="360"/>
              </a:spcBef>
              <a:spcAft>
                <a:spcPts val="0"/>
              </a:spcAft>
              <a:buSzPts val="2610"/>
              <a:buNone/>
              <a:defRPr sz="18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20" name="Google Shape;120;p30"/>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30"/>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2" name="Google Shape;122;p30"/>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3"/>
        <p:cNvGrpSpPr/>
        <p:nvPr/>
      </p:nvGrpSpPr>
      <p:grpSpPr>
        <a:xfrm>
          <a:off x="0" y="0"/>
          <a:ext cx="0" cy="0"/>
          <a:chOff x="0" y="0"/>
          <a:chExt cx="0" cy="0"/>
        </a:xfrm>
      </p:grpSpPr>
      <p:sp>
        <p:nvSpPr>
          <p:cNvPr id="124" name="Google Shape;124;p31"/>
          <p:cNvSpPr txBox="1">
            <a:spLocks noGrp="1"/>
          </p:cNvSpPr>
          <p:nvPr>
            <p:ph type="title"/>
          </p:nvPr>
        </p:nvSpPr>
        <p:spPr>
          <a:xfrm>
            <a:off x="1484313" y="685800"/>
            <a:ext cx="10018712" cy="27273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31"/>
          <p:cNvSpPr txBox="1">
            <a:spLocks noGrp="1"/>
          </p:cNvSpPr>
          <p:nvPr>
            <p:ph type="body" idx="1"/>
          </p:nvPr>
        </p:nvSpPr>
        <p:spPr>
          <a:xfrm>
            <a:off x="1484312" y="3505200"/>
            <a:ext cx="10018713" cy="838200"/>
          </a:xfrm>
          <a:prstGeom prst="rect">
            <a:avLst/>
          </a:prstGeom>
          <a:noFill/>
          <a:ln>
            <a:noFill/>
          </a:ln>
        </p:spPr>
        <p:txBody>
          <a:bodyPr spcFirstLastPara="1" wrap="square" lIns="91425" tIns="45700" rIns="91425" bIns="45700" anchor="b" anchorCtr="0">
            <a:normAutofit/>
          </a:bodyPr>
          <a:lstStyle>
            <a:lvl1pPr marL="457200" lvl="0" indent="-228600" algn="l">
              <a:spcBef>
                <a:spcPts val="560"/>
              </a:spcBef>
              <a:spcAft>
                <a:spcPts val="0"/>
              </a:spcAft>
              <a:buSzPts val="4060"/>
              <a:buNone/>
              <a:defRPr sz="2800" b="0" cap="none">
                <a:solidFill>
                  <a:schemeClr val="dk1"/>
                </a:solidFill>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26" name="Google Shape;126;p31"/>
          <p:cNvSpPr txBox="1">
            <a:spLocks noGrp="1"/>
          </p:cNvSpPr>
          <p:nvPr>
            <p:ph type="body" idx="2"/>
          </p:nvPr>
        </p:nvSpPr>
        <p:spPr>
          <a:xfrm>
            <a:off x="1484311" y="4343400"/>
            <a:ext cx="10018713" cy="1447800"/>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2610"/>
              <a:buNone/>
              <a:defRPr sz="1800">
                <a:solidFill>
                  <a:schemeClr val="dk1"/>
                </a:solidFill>
              </a:defRPr>
            </a:lvl1pPr>
            <a:lvl2pPr marL="914400" lvl="1" indent="-228600" algn="l">
              <a:spcBef>
                <a:spcPts val="600"/>
              </a:spcBef>
              <a:spcAft>
                <a:spcPts val="0"/>
              </a:spcAft>
              <a:buSzPts val="2610"/>
              <a:buNone/>
              <a:defRPr sz="1800">
                <a:solidFill>
                  <a:srgbClr val="888888"/>
                </a:solidFill>
              </a:defRPr>
            </a:lvl2pPr>
            <a:lvl3pPr marL="1371600" lvl="2" indent="-228600" algn="l">
              <a:spcBef>
                <a:spcPts val="600"/>
              </a:spcBef>
              <a:spcAft>
                <a:spcPts val="0"/>
              </a:spcAft>
              <a:buSzPts val="2320"/>
              <a:buNone/>
              <a:defRPr sz="1600">
                <a:solidFill>
                  <a:srgbClr val="888888"/>
                </a:solidFill>
              </a:defRPr>
            </a:lvl3pPr>
            <a:lvl4pPr marL="1828800" lvl="3" indent="-228600" algn="l">
              <a:spcBef>
                <a:spcPts val="600"/>
              </a:spcBef>
              <a:spcAft>
                <a:spcPts val="0"/>
              </a:spcAft>
              <a:buSzPts val="2030"/>
              <a:buNone/>
              <a:defRPr sz="1400">
                <a:solidFill>
                  <a:srgbClr val="888888"/>
                </a:solidFill>
              </a:defRPr>
            </a:lvl4pPr>
            <a:lvl5pPr marL="2286000" lvl="4" indent="-228600" algn="l">
              <a:spcBef>
                <a:spcPts val="600"/>
              </a:spcBef>
              <a:spcAft>
                <a:spcPts val="0"/>
              </a:spcAft>
              <a:buSzPts val="2030"/>
              <a:buNone/>
              <a:defRPr sz="1400">
                <a:solidFill>
                  <a:srgbClr val="888888"/>
                </a:solidFill>
              </a:defRPr>
            </a:lvl5pPr>
            <a:lvl6pPr marL="2743200" lvl="5" indent="-228600" algn="l">
              <a:spcBef>
                <a:spcPts val="600"/>
              </a:spcBef>
              <a:spcAft>
                <a:spcPts val="0"/>
              </a:spcAft>
              <a:buSzPts val="2030"/>
              <a:buNone/>
              <a:defRPr sz="1400">
                <a:solidFill>
                  <a:srgbClr val="888888"/>
                </a:solidFill>
              </a:defRPr>
            </a:lvl6pPr>
            <a:lvl7pPr marL="3200400" lvl="6" indent="-228600" algn="l">
              <a:spcBef>
                <a:spcPts val="600"/>
              </a:spcBef>
              <a:spcAft>
                <a:spcPts val="0"/>
              </a:spcAft>
              <a:buSzPts val="2030"/>
              <a:buNone/>
              <a:defRPr sz="1400">
                <a:solidFill>
                  <a:srgbClr val="888888"/>
                </a:solidFill>
              </a:defRPr>
            </a:lvl7pPr>
            <a:lvl8pPr marL="3657600" lvl="7" indent="-228600" algn="l">
              <a:spcBef>
                <a:spcPts val="600"/>
              </a:spcBef>
              <a:spcAft>
                <a:spcPts val="0"/>
              </a:spcAft>
              <a:buSzPts val="2030"/>
              <a:buNone/>
              <a:defRPr sz="1400">
                <a:solidFill>
                  <a:srgbClr val="888888"/>
                </a:solidFill>
              </a:defRPr>
            </a:lvl8pPr>
            <a:lvl9pPr marL="4114800" lvl="8" indent="-228600" algn="l">
              <a:spcBef>
                <a:spcPts val="600"/>
              </a:spcBef>
              <a:spcAft>
                <a:spcPts val="600"/>
              </a:spcAft>
              <a:buSzPts val="2030"/>
              <a:buNone/>
              <a:defRPr sz="1400">
                <a:solidFill>
                  <a:srgbClr val="888888"/>
                </a:solidFill>
              </a:defRPr>
            </a:lvl9pPr>
          </a:lstStyle>
          <a:p>
            <a:endParaRPr/>
          </a:p>
        </p:txBody>
      </p:sp>
      <p:sp>
        <p:nvSpPr>
          <p:cNvPr id="127" name="Google Shape;127;p31"/>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8" name="Google Shape;128;p31"/>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31"/>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0"/>
        <p:cNvGrpSpPr/>
        <p:nvPr/>
      </p:nvGrpSpPr>
      <p:grpSpPr>
        <a:xfrm>
          <a:off x="0" y="0"/>
          <a:ext cx="0" cy="0"/>
          <a:chOff x="0" y="0"/>
          <a:chExt cx="0" cy="0"/>
        </a:xfrm>
      </p:grpSpPr>
      <p:sp>
        <p:nvSpPr>
          <p:cNvPr id="131" name="Google Shape;131;p32"/>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000"/>
              <a:buFont typeface="Corbel"/>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2" name="Google Shape;132;p32"/>
          <p:cNvSpPr txBox="1">
            <a:spLocks noGrp="1"/>
          </p:cNvSpPr>
          <p:nvPr>
            <p:ph type="body" idx="1"/>
          </p:nvPr>
        </p:nvSpPr>
        <p:spPr>
          <a:xfrm rot="5400000">
            <a:off x="4931566" y="-780257"/>
            <a:ext cx="3124201" cy="10018713"/>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33" name="Google Shape;133;p32"/>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32"/>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32"/>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6"/>
        <p:cNvGrpSpPr/>
        <p:nvPr/>
      </p:nvGrpSpPr>
      <p:grpSpPr>
        <a:xfrm>
          <a:off x="0" y="0"/>
          <a:ext cx="0" cy="0"/>
          <a:chOff x="0" y="0"/>
          <a:chExt cx="0" cy="0"/>
        </a:xfrm>
      </p:grpSpPr>
      <p:sp>
        <p:nvSpPr>
          <p:cNvPr id="137" name="Google Shape;137;p33"/>
          <p:cNvSpPr txBox="1">
            <a:spLocks noGrp="1"/>
          </p:cNvSpPr>
          <p:nvPr>
            <p:ph type="title"/>
          </p:nvPr>
        </p:nvSpPr>
        <p:spPr>
          <a:xfrm rot="5400000">
            <a:off x="8065140" y="2353316"/>
            <a:ext cx="5105400" cy="1770369"/>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33"/>
          <p:cNvSpPr txBox="1">
            <a:spLocks noGrp="1"/>
          </p:cNvSpPr>
          <p:nvPr>
            <p:ph type="body" idx="1"/>
          </p:nvPr>
        </p:nvSpPr>
        <p:spPr>
          <a:xfrm rot="5400000">
            <a:off x="2941483" y="-771371"/>
            <a:ext cx="5105400" cy="8019742"/>
          </a:xfrm>
          <a:prstGeom prst="rect">
            <a:avLst/>
          </a:prstGeom>
          <a:noFill/>
          <a:ln>
            <a:noFill/>
          </a:ln>
        </p:spPr>
        <p:txBody>
          <a:bodyPr spcFirstLastPara="1" wrap="square" lIns="91425" tIns="45700" rIns="91425" bIns="45700" anchor="t" anchorCtr="0">
            <a:normAutofit/>
          </a:bodyPr>
          <a:lstStyle>
            <a:lvl1pPr marL="457200" lvl="0" indent="-394335" algn="l">
              <a:spcBef>
                <a:spcPts val="360"/>
              </a:spcBef>
              <a:spcAft>
                <a:spcPts val="0"/>
              </a:spcAft>
              <a:buSzPts val="2610"/>
              <a:buChar char="•"/>
              <a:defRPr/>
            </a:lvl1pPr>
            <a:lvl2pPr marL="914400" lvl="1" indent="-394335" algn="l">
              <a:spcBef>
                <a:spcPts val="600"/>
              </a:spcBef>
              <a:spcAft>
                <a:spcPts val="0"/>
              </a:spcAft>
              <a:buSzPts val="2610"/>
              <a:buChar char="•"/>
              <a:defRPr/>
            </a:lvl2pPr>
            <a:lvl3pPr marL="1371600" lvl="2" indent="-394335" algn="l">
              <a:spcBef>
                <a:spcPts val="600"/>
              </a:spcBef>
              <a:spcAft>
                <a:spcPts val="0"/>
              </a:spcAft>
              <a:buSzPts val="2610"/>
              <a:buChar char="•"/>
              <a:defRPr/>
            </a:lvl3pPr>
            <a:lvl4pPr marL="1828800" lvl="3" indent="-394335" algn="l">
              <a:spcBef>
                <a:spcPts val="600"/>
              </a:spcBef>
              <a:spcAft>
                <a:spcPts val="0"/>
              </a:spcAft>
              <a:buSzPts val="2610"/>
              <a:buChar char="•"/>
              <a:defRPr/>
            </a:lvl4pPr>
            <a:lvl5pPr marL="2286000" lvl="4" indent="-394335" algn="l">
              <a:spcBef>
                <a:spcPts val="600"/>
              </a:spcBef>
              <a:spcAft>
                <a:spcPts val="0"/>
              </a:spcAft>
              <a:buSzPts val="2610"/>
              <a:buChar char="•"/>
              <a:defRPr/>
            </a:lvl5pPr>
            <a:lvl6pPr marL="2743200" lvl="5" indent="-394335" algn="l">
              <a:spcBef>
                <a:spcPts val="600"/>
              </a:spcBef>
              <a:spcAft>
                <a:spcPts val="0"/>
              </a:spcAft>
              <a:buSzPts val="2610"/>
              <a:buChar char="•"/>
              <a:defRPr/>
            </a:lvl6pPr>
            <a:lvl7pPr marL="3200400" lvl="6" indent="-394335" algn="l">
              <a:spcBef>
                <a:spcPts val="600"/>
              </a:spcBef>
              <a:spcAft>
                <a:spcPts val="0"/>
              </a:spcAft>
              <a:buSzPts val="2610"/>
              <a:buChar char="•"/>
              <a:defRPr/>
            </a:lvl7pPr>
            <a:lvl8pPr marL="3657600" lvl="7" indent="-394334" algn="l">
              <a:spcBef>
                <a:spcPts val="600"/>
              </a:spcBef>
              <a:spcAft>
                <a:spcPts val="0"/>
              </a:spcAft>
              <a:buSzPts val="2610"/>
              <a:buChar char="•"/>
              <a:defRPr/>
            </a:lvl8pPr>
            <a:lvl9pPr marL="4114800" lvl="8" indent="-394334" algn="l">
              <a:spcBef>
                <a:spcPts val="600"/>
              </a:spcBef>
              <a:spcAft>
                <a:spcPts val="600"/>
              </a:spcAft>
              <a:buSzPts val="2610"/>
              <a:buChar char="•"/>
              <a:defRPr/>
            </a:lvl9pPr>
          </a:lstStyle>
          <a:p>
            <a:endParaRPr/>
          </a:p>
        </p:txBody>
      </p:sp>
      <p:sp>
        <p:nvSpPr>
          <p:cNvPr id="139" name="Google Shape;139;p33"/>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33"/>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33"/>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grpSp>
        <p:nvGrpSpPr>
          <p:cNvPr id="10" name="Google Shape;10;p16"/>
          <p:cNvGrpSpPr/>
          <p:nvPr/>
        </p:nvGrpSpPr>
        <p:grpSpPr>
          <a:xfrm>
            <a:off x="150812" y="0"/>
            <a:ext cx="2436813" cy="6858001"/>
            <a:chOff x="1320800" y="0"/>
            <a:chExt cx="2436813" cy="6858001"/>
          </a:xfrm>
        </p:grpSpPr>
        <p:sp>
          <p:nvSpPr>
            <p:cNvPr id="11" name="Google Shape;11;p16"/>
            <p:cNvSpPr/>
            <p:nvPr/>
          </p:nvSpPr>
          <p:spPr>
            <a:xfrm>
              <a:off x="1627188" y="0"/>
              <a:ext cx="1122363" cy="5329238"/>
            </a:xfrm>
            <a:custGeom>
              <a:avLst/>
              <a:gdLst/>
              <a:ahLst/>
              <a:cxnLst/>
              <a:rect l="l" t="t" r="r" b="b"/>
              <a:pathLst>
                <a:path w="707" h="3357" extrusionOk="0">
                  <a:moveTo>
                    <a:pt x="0" y="3330"/>
                  </a:moveTo>
                  <a:lnTo>
                    <a:pt x="156" y="3357"/>
                  </a:lnTo>
                  <a:lnTo>
                    <a:pt x="707" y="0"/>
                  </a:lnTo>
                  <a:lnTo>
                    <a:pt x="547" y="0"/>
                  </a:lnTo>
                  <a:lnTo>
                    <a:pt x="0" y="3330"/>
                  </a:lnTo>
                  <a:close/>
                </a:path>
              </a:pathLst>
            </a:custGeom>
            <a:solidFill>
              <a:schemeClr val="accent1"/>
            </a:solidFill>
            <a:ln>
              <a:noFill/>
            </a:ln>
          </p:spPr>
        </p:sp>
        <p:sp>
          <p:nvSpPr>
            <p:cNvPr id="12" name="Google Shape;12;p16"/>
            <p:cNvSpPr/>
            <p:nvPr/>
          </p:nvSpPr>
          <p:spPr>
            <a:xfrm>
              <a:off x="1320800" y="0"/>
              <a:ext cx="1117600" cy="5276850"/>
            </a:xfrm>
            <a:custGeom>
              <a:avLst/>
              <a:gdLst/>
              <a:ahLst/>
              <a:cxnLst/>
              <a:rect l="l" t="t" r="r" b="b"/>
              <a:pathLst>
                <a:path w="704" h="3324" extrusionOk="0">
                  <a:moveTo>
                    <a:pt x="704" y="0"/>
                  </a:moveTo>
                  <a:lnTo>
                    <a:pt x="545" y="0"/>
                  </a:lnTo>
                  <a:lnTo>
                    <a:pt x="0" y="3300"/>
                  </a:lnTo>
                  <a:lnTo>
                    <a:pt x="157" y="3324"/>
                  </a:lnTo>
                  <a:lnTo>
                    <a:pt x="704" y="0"/>
                  </a:lnTo>
                  <a:close/>
                </a:path>
              </a:pathLst>
            </a:custGeom>
            <a:solidFill>
              <a:srgbClr val="595959"/>
            </a:solidFill>
            <a:ln>
              <a:noFill/>
            </a:ln>
          </p:spPr>
        </p:sp>
        <p:sp>
          <p:nvSpPr>
            <p:cNvPr id="13" name="Google Shape;13;p16"/>
            <p:cNvSpPr/>
            <p:nvPr/>
          </p:nvSpPr>
          <p:spPr>
            <a:xfrm>
              <a:off x="1320800" y="5238750"/>
              <a:ext cx="1228725" cy="1619250"/>
            </a:xfrm>
            <a:custGeom>
              <a:avLst/>
              <a:gdLst/>
              <a:ahLst/>
              <a:cxnLst/>
              <a:rect l="l" t="t" r="r" b="b"/>
              <a:pathLst>
                <a:path w="774" h="1020" extrusionOk="0">
                  <a:moveTo>
                    <a:pt x="0" y="0"/>
                  </a:moveTo>
                  <a:lnTo>
                    <a:pt x="740" y="1020"/>
                  </a:lnTo>
                  <a:lnTo>
                    <a:pt x="774" y="1020"/>
                  </a:lnTo>
                  <a:lnTo>
                    <a:pt x="0" y="0"/>
                  </a:lnTo>
                  <a:close/>
                </a:path>
              </a:pathLst>
            </a:custGeom>
            <a:solidFill>
              <a:srgbClr val="262626"/>
            </a:solidFill>
            <a:ln>
              <a:noFill/>
            </a:ln>
          </p:spPr>
        </p:sp>
        <p:sp>
          <p:nvSpPr>
            <p:cNvPr id="14" name="Google Shape;14;p16"/>
            <p:cNvSpPr/>
            <p:nvPr/>
          </p:nvSpPr>
          <p:spPr>
            <a:xfrm>
              <a:off x="1627188" y="5291138"/>
              <a:ext cx="1495425" cy="1566863"/>
            </a:xfrm>
            <a:custGeom>
              <a:avLst/>
              <a:gdLst/>
              <a:ahLst/>
              <a:cxnLst/>
              <a:rect l="l" t="t" r="r" b="b"/>
              <a:pathLst>
                <a:path w="942" h="987" extrusionOk="0">
                  <a:moveTo>
                    <a:pt x="0" y="0"/>
                  </a:moveTo>
                  <a:lnTo>
                    <a:pt x="909" y="987"/>
                  </a:lnTo>
                  <a:lnTo>
                    <a:pt x="942" y="987"/>
                  </a:lnTo>
                  <a:lnTo>
                    <a:pt x="0" y="0"/>
                  </a:lnTo>
                  <a:close/>
                </a:path>
              </a:pathLst>
            </a:custGeom>
            <a:solidFill>
              <a:srgbClr val="7B470B"/>
            </a:solidFill>
            <a:ln>
              <a:noFill/>
            </a:ln>
          </p:spPr>
        </p:sp>
        <p:sp>
          <p:nvSpPr>
            <p:cNvPr id="15" name="Google Shape;15;p16"/>
            <p:cNvSpPr/>
            <p:nvPr/>
          </p:nvSpPr>
          <p:spPr>
            <a:xfrm>
              <a:off x="1627188" y="5286375"/>
              <a:ext cx="2130425" cy="1571625"/>
            </a:xfrm>
            <a:custGeom>
              <a:avLst/>
              <a:gdLst/>
              <a:ahLst/>
              <a:cxnLst/>
              <a:rect l="l" t="t" r="r" b="b"/>
              <a:pathLst>
                <a:path w="1342" h="990" extrusionOk="0">
                  <a:moveTo>
                    <a:pt x="0" y="3"/>
                  </a:moveTo>
                  <a:lnTo>
                    <a:pt x="942" y="990"/>
                  </a:lnTo>
                  <a:lnTo>
                    <a:pt x="1342" y="990"/>
                  </a:lnTo>
                  <a:lnTo>
                    <a:pt x="156" y="27"/>
                  </a:lnTo>
                  <a:lnTo>
                    <a:pt x="0" y="0"/>
                  </a:lnTo>
                  <a:lnTo>
                    <a:pt x="0" y="3"/>
                  </a:lnTo>
                  <a:close/>
                </a:path>
              </a:pathLst>
            </a:custGeom>
            <a:solidFill>
              <a:srgbClr val="B96B10"/>
            </a:solidFill>
            <a:ln>
              <a:noFill/>
            </a:ln>
          </p:spPr>
        </p:sp>
        <p:sp>
          <p:nvSpPr>
            <p:cNvPr id="16" name="Google Shape;16;p16"/>
            <p:cNvSpPr/>
            <p:nvPr/>
          </p:nvSpPr>
          <p:spPr>
            <a:xfrm>
              <a:off x="1320800" y="5238750"/>
              <a:ext cx="1695450" cy="1619250"/>
            </a:xfrm>
            <a:custGeom>
              <a:avLst/>
              <a:gdLst/>
              <a:ahLst/>
              <a:cxnLst/>
              <a:rect l="l" t="t" r="r" b="b"/>
              <a:pathLst>
                <a:path w="1068" h="1020" extrusionOk="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3F3F3F"/>
            </a:solidFill>
            <a:ln>
              <a:noFill/>
            </a:ln>
          </p:spPr>
        </p:sp>
      </p:grpSp>
      <p:sp>
        <p:nvSpPr>
          <p:cNvPr id="17" name="Google Shape;17;p16"/>
          <p:cNvSpPr txBox="1">
            <a:spLocks noGrp="1"/>
          </p:cNvSpPr>
          <p:nvPr>
            <p:ph type="title"/>
          </p:nvPr>
        </p:nvSpPr>
        <p:spPr>
          <a:xfrm>
            <a:off x="1484311" y="685800"/>
            <a:ext cx="10018713" cy="1752599"/>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000"/>
              <a:buFont typeface="Corbel"/>
              <a:buNone/>
              <a:defRPr sz="4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18" name="Google Shape;18;p16"/>
          <p:cNvSpPr txBox="1">
            <a:spLocks noGrp="1"/>
          </p:cNvSpPr>
          <p:nvPr>
            <p:ph type="body" idx="1"/>
          </p:nvPr>
        </p:nvSpPr>
        <p:spPr>
          <a:xfrm>
            <a:off x="1484310" y="2666999"/>
            <a:ext cx="10018713" cy="3124201"/>
          </a:xfrm>
          <a:prstGeom prst="rect">
            <a:avLst/>
          </a:prstGeom>
          <a:noFill/>
          <a:ln>
            <a:noFill/>
          </a:ln>
        </p:spPr>
        <p:txBody>
          <a:bodyPr spcFirstLastPara="1" wrap="square" lIns="91425" tIns="45700" rIns="91425" bIns="45700" anchor="ctr" anchorCtr="0">
            <a:normAutofit/>
          </a:bodyPr>
          <a:lstStyle>
            <a:lvl1pPr marL="457200" marR="0" lvl="0" indent="-449580" algn="l" rtl="0">
              <a:spcBef>
                <a:spcPts val="480"/>
              </a:spcBef>
              <a:spcAft>
                <a:spcPts val="0"/>
              </a:spcAft>
              <a:buClr>
                <a:srgbClr val="B96B10"/>
              </a:buClr>
              <a:buSzPts val="3480"/>
              <a:buFont typeface="Arial"/>
              <a:buChar char="•"/>
              <a:defRPr sz="2400" b="0" i="0" u="none" strike="noStrike" cap="none">
                <a:solidFill>
                  <a:schemeClr val="dk1"/>
                </a:solidFill>
                <a:latin typeface="Corbel"/>
                <a:ea typeface="Corbel"/>
                <a:cs typeface="Corbel"/>
                <a:sym typeface="Corbel"/>
              </a:defRPr>
            </a:lvl1pPr>
            <a:lvl2pPr marL="914400" marR="0" lvl="1" indent="-412750" algn="l" rtl="0">
              <a:spcBef>
                <a:spcPts val="600"/>
              </a:spcBef>
              <a:spcAft>
                <a:spcPts val="0"/>
              </a:spcAft>
              <a:buClr>
                <a:srgbClr val="B96B10"/>
              </a:buClr>
              <a:buSzPts val="2900"/>
              <a:buFont typeface="Arial"/>
              <a:buChar char="•"/>
              <a:defRPr sz="2000" b="0" i="0" u="none" strike="noStrike" cap="none">
                <a:solidFill>
                  <a:schemeClr val="dk1"/>
                </a:solidFill>
                <a:latin typeface="Corbel"/>
                <a:ea typeface="Corbel"/>
                <a:cs typeface="Corbel"/>
                <a:sym typeface="Corbel"/>
              </a:defRPr>
            </a:lvl2pPr>
            <a:lvl3pPr marL="1371600" marR="0" lvl="2" indent="-394335" algn="l" rtl="0">
              <a:spcBef>
                <a:spcPts val="600"/>
              </a:spcBef>
              <a:spcAft>
                <a:spcPts val="0"/>
              </a:spcAft>
              <a:buClr>
                <a:srgbClr val="B96B10"/>
              </a:buClr>
              <a:buSzPts val="2610"/>
              <a:buFont typeface="Arial"/>
              <a:buChar char="•"/>
              <a:defRPr sz="1800" b="0" i="0" u="none" strike="noStrike" cap="none">
                <a:solidFill>
                  <a:schemeClr val="dk1"/>
                </a:solidFill>
                <a:latin typeface="Corbel"/>
                <a:ea typeface="Corbel"/>
                <a:cs typeface="Corbel"/>
                <a:sym typeface="Corbel"/>
              </a:defRPr>
            </a:lvl3pPr>
            <a:lvl4pPr marL="1828800" marR="0" lvl="3" indent="-375919" algn="l" rtl="0">
              <a:spcBef>
                <a:spcPts val="600"/>
              </a:spcBef>
              <a:spcAft>
                <a:spcPts val="0"/>
              </a:spcAft>
              <a:buClr>
                <a:srgbClr val="B96B10"/>
              </a:buClr>
              <a:buSzPts val="2320"/>
              <a:buFont typeface="Arial"/>
              <a:buChar char="•"/>
              <a:defRPr sz="1600" b="0" i="0" u="none" strike="noStrike" cap="none">
                <a:solidFill>
                  <a:schemeClr val="dk1"/>
                </a:solidFill>
                <a:latin typeface="Corbel"/>
                <a:ea typeface="Corbel"/>
                <a:cs typeface="Corbel"/>
                <a:sym typeface="Corbel"/>
              </a:defRPr>
            </a:lvl4pPr>
            <a:lvl5pPr marL="2286000" marR="0" lvl="4" indent="-357504" algn="l" rtl="0">
              <a:spcBef>
                <a:spcPts val="600"/>
              </a:spcBef>
              <a:spcAft>
                <a:spcPts val="0"/>
              </a:spcAft>
              <a:buClr>
                <a:srgbClr val="B96B10"/>
              </a:buClr>
              <a:buSzPts val="2030"/>
              <a:buFont typeface="Arial"/>
              <a:buChar char="•"/>
              <a:defRPr sz="1400" b="0" i="0" u="none" strike="noStrike" cap="none">
                <a:solidFill>
                  <a:schemeClr val="dk1"/>
                </a:solidFill>
                <a:latin typeface="Corbel"/>
                <a:ea typeface="Corbel"/>
                <a:cs typeface="Corbel"/>
                <a:sym typeface="Corbel"/>
              </a:defRPr>
            </a:lvl5pPr>
            <a:lvl6pPr marL="2743200" marR="0" lvl="5" indent="-357504" algn="l" rtl="0">
              <a:spcBef>
                <a:spcPts val="600"/>
              </a:spcBef>
              <a:spcAft>
                <a:spcPts val="0"/>
              </a:spcAft>
              <a:buClr>
                <a:srgbClr val="B96B10"/>
              </a:buClr>
              <a:buSzPts val="2030"/>
              <a:buFont typeface="Arial"/>
              <a:buChar char="•"/>
              <a:defRPr sz="1400" b="0" i="0" u="none" strike="noStrike" cap="none">
                <a:solidFill>
                  <a:schemeClr val="dk1"/>
                </a:solidFill>
                <a:latin typeface="Corbel"/>
                <a:ea typeface="Corbel"/>
                <a:cs typeface="Corbel"/>
                <a:sym typeface="Corbel"/>
              </a:defRPr>
            </a:lvl6pPr>
            <a:lvl7pPr marL="3200400" marR="0" lvl="6" indent="-357504" algn="l" rtl="0">
              <a:spcBef>
                <a:spcPts val="600"/>
              </a:spcBef>
              <a:spcAft>
                <a:spcPts val="0"/>
              </a:spcAft>
              <a:buClr>
                <a:srgbClr val="B96B10"/>
              </a:buClr>
              <a:buSzPts val="2030"/>
              <a:buFont typeface="Arial"/>
              <a:buChar char="•"/>
              <a:defRPr sz="1400" b="0" i="0" u="none" strike="noStrike" cap="none">
                <a:solidFill>
                  <a:schemeClr val="dk1"/>
                </a:solidFill>
                <a:latin typeface="Corbel"/>
                <a:ea typeface="Corbel"/>
                <a:cs typeface="Corbel"/>
                <a:sym typeface="Corbel"/>
              </a:defRPr>
            </a:lvl7pPr>
            <a:lvl8pPr marL="3657600" marR="0" lvl="7" indent="-357504" algn="l" rtl="0">
              <a:spcBef>
                <a:spcPts val="600"/>
              </a:spcBef>
              <a:spcAft>
                <a:spcPts val="0"/>
              </a:spcAft>
              <a:buClr>
                <a:srgbClr val="B96B10"/>
              </a:buClr>
              <a:buSzPts val="2030"/>
              <a:buFont typeface="Arial"/>
              <a:buChar char="•"/>
              <a:defRPr sz="1400" b="0" i="0" u="none" strike="noStrike" cap="none">
                <a:solidFill>
                  <a:schemeClr val="dk1"/>
                </a:solidFill>
                <a:latin typeface="Corbel"/>
                <a:ea typeface="Corbel"/>
                <a:cs typeface="Corbel"/>
                <a:sym typeface="Corbel"/>
              </a:defRPr>
            </a:lvl8pPr>
            <a:lvl9pPr marL="4114800" marR="0" lvl="8" indent="-357504" algn="l" rtl="0">
              <a:spcBef>
                <a:spcPts val="600"/>
              </a:spcBef>
              <a:spcAft>
                <a:spcPts val="600"/>
              </a:spcAft>
              <a:buClr>
                <a:srgbClr val="B96B10"/>
              </a:buClr>
              <a:buSzPts val="2030"/>
              <a:buFont typeface="Arial"/>
              <a:buChar char="•"/>
              <a:defRPr sz="1400" b="0" i="0" u="none" strike="noStrike" cap="none">
                <a:solidFill>
                  <a:schemeClr val="dk1"/>
                </a:solidFill>
                <a:latin typeface="Corbel"/>
                <a:ea typeface="Corbel"/>
                <a:cs typeface="Corbel"/>
                <a:sym typeface="Corbel"/>
              </a:defRPr>
            </a:lvl9pPr>
          </a:lstStyle>
          <a:p>
            <a:endParaRPr/>
          </a:p>
        </p:txBody>
      </p:sp>
      <p:sp>
        <p:nvSpPr>
          <p:cNvPr id="19" name="Google Shape;19;p16"/>
          <p:cNvSpPr txBox="1">
            <a:spLocks noGrp="1"/>
          </p:cNvSpPr>
          <p:nvPr>
            <p:ph type="dt" idx="10"/>
          </p:nvPr>
        </p:nvSpPr>
        <p:spPr>
          <a:xfrm>
            <a:off x="9732656" y="5883275"/>
            <a:ext cx="114300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20" name="Google Shape;20;p16"/>
          <p:cNvSpPr txBox="1">
            <a:spLocks noGrp="1"/>
          </p:cNvSpPr>
          <p:nvPr>
            <p:ph type="ftr" idx="11"/>
          </p:nvPr>
        </p:nvSpPr>
        <p:spPr>
          <a:xfrm>
            <a:off x="2572279" y="5883275"/>
            <a:ext cx="7084177"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chemeClr val="dk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21" name="Google Shape;21;p16"/>
          <p:cNvSpPr txBox="1">
            <a:spLocks noGrp="1"/>
          </p:cNvSpPr>
          <p:nvPr>
            <p:ph type="sldNum" idx="12"/>
          </p:nvPr>
        </p:nvSpPr>
        <p:spPr>
          <a:xfrm>
            <a:off x="10951856" y="5883275"/>
            <a:ext cx="55116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00" b="0" i="0" u="none" strike="noStrike" cap="none">
                <a:solidFill>
                  <a:schemeClr val="dk1"/>
                </a:solidFill>
                <a:latin typeface="Corbel"/>
                <a:ea typeface="Corbel"/>
                <a:cs typeface="Corbel"/>
                <a:sym typeface="Corbel"/>
              </a:defRPr>
            </a:lvl1pPr>
            <a:lvl2pPr marL="0" marR="0" lvl="1" indent="0" algn="r" rtl="0">
              <a:spcBef>
                <a:spcPts val="0"/>
              </a:spcBef>
              <a:buNone/>
              <a:defRPr sz="1000" b="0" i="0" u="none" strike="noStrike" cap="none">
                <a:solidFill>
                  <a:schemeClr val="dk1"/>
                </a:solidFill>
                <a:latin typeface="Corbel"/>
                <a:ea typeface="Corbel"/>
                <a:cs typeface="Corbel"/>
                <a:sym typeface="Corbel"/>
              </a:defRPr>
            </a:lvl2pPr>
            <a:lvl3pPr marL="0" marR="0" lvl="2" indent="0" algn="r" rtl="0">
              <a:spcBef>
                <a:spcPts val="0"/>
              </a:spcBef>
              <a:buNone/>
              <a:defRPr sz="1000" b="0" i="0" u="none" strike="noStrike" cap="none">
                <a:solidFill>
                  <a:schemeClr val="dk1"/>
                </a:solidFill>
                <a:latin typeface="Corbel"/>
                <a:ea typeface="Corbel"/>
                <a:cs typeface="Corbel"/>
                <a:sym typeface="Corbel"/>
              </a:defRPr>
            </a:lvl3pPr>
            <a:lvl4pPr marL="0" marR="0" lvl="3" indent="0" algn="r" rtl="0">
              <a:spcBef>
                <a:spcPts val="0"/>
              </a:spcBef>
              <a:buNone/>
              <a:defRPr sz="1000" b="0" i="0" u="none" strike="noStrike" cap="none">
                <a:solidFill>
                  <a:schemeClr val="dk1"/>
                </a:solidFill>
                <a:latin typeface="Corbel"/>
                <a:ea typeface="Corbel"/>
                <a:cs typeface="Corbel"/>
                <a:sym typeface="Corbel"/>
              </a:defRPr>
            </a:lvl4pPr>
            <a:lvl5pPr marL="0" marR="0" lvl="4" indent="0" algn="r" rtl="0">
              <a:spcBef>
                <a:spcPts val="0"/>
              </a:spcBef>
              <a:buNone/>
              <a:defRPr sz="1000" b="0" i="0" u="none" strike="noStrike" cap="none">
                <a:solidFill>
                  <a:schemeClr val="dk1"/>
                </a:solidFill>
                <a:latin typeface="Corbel"/>
                <a:ea typeface="Corbel"/>
                <a:cs typeface="Corbel"/>
                <a:sym typeface="Corbel"/>
              </a:defRPr>
            </a:lvl5pPr>
            <a:lvl6pPr marL="0" marR="0" lvl="5" indent="0" algn="r" rtl="0">
              <a:spcBef>
                <a:spcPts val="0"/>
              </a:spcBef>
              <a:buNone/>
              <a:defRPr sz="1000" b="0" i="0" u="none" strike="noStrike" cap="none">
                <a:solidFill>
                  <a:schemeClr val="dk1"/>
                </a:solidFill>
                <a:latin typeface="Corbel"/>
                <a:ea typeface="Corbel"/>
                <a:cs typeface="Corbel"/>
                <a:sym typeface="Corbel"/>
              </a:defRPr>
            </a:lvl6pPr>
            <a:lvl7pPr marL="0" marR="0" lvl="6" indent="0" algn="r" rtl="0">
              <a:spcBef>
                <a:spcPts val="0"/>
              </a:spcBef>
              <a:buNone/>
              <a:defRPr sz="1000" b="0" i="0" u="none" strike="noStrike" cap="none">
                <a:solidFill>
                  <a:schemeClr val="dk1"/>
                </a:solidFill>
                <a:latin typeface="Corbel"/>
                <a:ea typeface="Corbel"/>
                <a:cs typeface="Corbel"/>
                <a:sym typeface="Corbel"/>
              </a:defRPr>
            </a:lvl7pPr>
            <a:lvl8pPr marL="0" marR="0" lvl="7" indent="0" algn="r" rtl="0">
              <a:spcBef>
                <a:spcPts val="0"/>
              </a:spcBef>
              <a:buNone/>
              <a:defRPr sz="1000" b="0" i="0" u="none" strike="noStrike" cap="none">
                <a:solidFill>
                  <a:schemeClr val="dk1"/>
                </a:solidFill>
                <a:latin typeface="Corbel"/>
                <a:ea typeface="Corbel"/>
                <a:cs typeface="Corbel"/>
                <a:sym typeface="Corbel"/>
              </a:defRPr>
            </a:lvl8pPr>
            <a:lvl9pPr marL="0" marR="0" lvl="8" indent="0" algn="r" rtl="0">
              <a:spcBef>
                <a:spcPts val="0"/>
              </a:spcBef>
              <a:buNone/>
              <a:defRPr sz="1000" b="0" i="0" u="none" strike="noStrike" cap="none">
                <a:solidFill>
                  <a:schemeClr val="dk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hyperlink" Target="https://www.ons.gov.uk/peoplepopulationandcommunity/birthsdeathsandmarriages/ageing/articles/olderpeoplelivingincarehomesin2021andchangessince2011/2023-10-09" TargetMode="External"/><Relationship Id="rId3" Type="http://schemas.openxmlformats.org/officeDocument/2006/relationships/hyperlink" Target="https://www.cqc.org.uk/guidance-providers/adult-social-care/involving-people-decisions-about-their-care" TargetMode="External"/><Relationship Id="rId7" Type="http://schemas.openxmlformats.org/officeDocument/2006/relationships/hyperlink" Target="https://www.england.nhs.uk/personalisedcare/"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impact.bham.ac.uk/delivery-models/networks/rural-social-care/" TargetMode="External"/><Relationship Id="rId5" Type="http://schemas.openxmlformats.org/officeDocument/2006/relationships/hyperlink" Target="https://www.gov.uk/government/publications/better-mental-health-jsna-toolkit/7-living-well-in-older-years" TargetMode="External"/><Relationship Id="rId4" Type="http://schemas.openxmlformats.org/officeDocument/2006/relationships/hyperlink" Target="https://www.gov.uk/government/publications/care-act-2014-part-1-factsheets/care-act-factsheets" TargetMode="External"/><Relationship Id="rId9" Type="http://schemas.openxmlformats.org/officeDocument/2006/relationships/hyperlink" Target="https://www.communitycare.co.uk/2025/03/14/lack-of-staff-and-beds-leading-to-harmful-gaps-in-mental-healthcare-warns-cq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
          <p:cNvSpPr txBox="1">
            <a:spLocks noGrp="1"/>
          </p:cNvSpPr>
          <p:nvPr>
            <p:ph type="subTitle" idx="1"/>
          </p:nvPr>
        </p:nvSpPr>
        <p:spPr>
          <a:xfrm>
            <a:off x="498764" y="2086686"/>
            <a:ext cx="11042072" cy="4314114"/>
          </a:xfrm>
          <a:prstGeom prst="rect">
            <a:avLst/>
          </a:prstGeom>
          <a:solidFill>
            <a:srgbClr val="F7D1A4"/>
          </a:solidFill>
          <a:ln>
            <a:noFill/>
          </a:ln>
        </p:spPr>
        <p:txBody>
          <a:bodyPr spcFirstLastPara="1" wrap="square" lIns="91425" tIns="45700" rIns="91425" bIns="45700" anchor="t" anchorCtr="0">
            <a:normAutofit/>
          </a:bodyPr>
          <a:lstStyle/>
          <a:p>
            <a:pPr marL="0" lvl="0" indent="0" algn="ctr" rtl="0">
              <a:spcBef>
                <a:spcPts val="0"/>
              </a:spcBef>
              <a:spcAft>
                <a:spcPts val="0"/>
              </a:spcAft>
              <a:buSzPts val="5800"/>
              <a:buNone/>
            </a:pPr>
            <a:r>
              <a:rPr lang="en-IN" sz="4000" b="1">
                <a:latin typeface="Times New Roman"/>
                <a:ea typeface="Times New Roman"/>
                <a:cs typeface="Times New Roman"/>
                <a:sym typeface="Times New Roman"/>
              </a:rPr>
              <a:t>BSc (Hons) Health and Social Care</a:t>
            </a:r>
            <a:endParaRPr/>
          </a:p>
          <a:p>
            <a:pPr marL="0" lvl="0" indent="0" algn="ctr" rtl="0">
              <a:spcBef>
                <a:spcPts val="1400"/>
              </a:spcBef>
              <a:spcAft>
                <a:spcPts val="0"/>
              </a:spcAft>
              <a:buSzPts val="5800"/>
              <a:buNone/>
            </a:pPr>
            <a:r>
              <a:rPr lang="en-IN" sz="4000" b="1">
                <a:latin typeface="Times New Roman"/>
                <a:ea typeface="Times New Roman"/>
                <a:cs typeface="Times New Roman"/>
                <a:sym typeface="Times New Roman"/>
              </a:rPr>
              <a:t>BMHP6027 Empowering the Older Person</a:t>
            </a:r>
            <a:endParaRPr/>
          </a:p>
          <a:p>
            <a:pPr marL="0" lvl="0" indent="0" algn="ctr" rtl="0">
              <a:spcBef>
                <a:spcPts val="1400"/>
              </a:spcBef>
              <a:spcAft>
                <a:spcPts val="0"/>
              </a:spcAft>
              <a:buSzPts val="5800"/>
              <a:buNone/>
            </a:pPr>
            <a:endParaRPr sz="4000" b="1">
              <a:latin typeface="Times New Roman"/>
              <a:ea typeface="Times New Roman"/>
              <a:cs typeface="Times New Roman"/>
              <a:sym typeface="Times New Roman"/>
            </a:endParaRPr>
          </a:p>
          <a:p>
            <a:pPr marL="0" lvl="0" indent="0" algn="ctr" rtl="0">
              <a:spcBef>
                <a:spcPts val="1160"/>
              </a:spcBef>
              <a:spcAft>
                <a:spcPts val="0"/>
              </a:spcAft>
              <a:buSzPts val="4060"/>
              <a:buNone/>
            </a:pPr>
            <a:r>
              <a:rPr lang="en-IN" sz="2800" b="1">
                <a:latin typeface="Times New Roman"/>
                <a:ea typeface="Times New Roman"/>
                <a:cs typeface="Times New Roman"/>
                <a:sym typeface="Times New Roman"/>
              </a:rPr>
              <a:t>Component 1: Individual  Presentation</a:t>
            </a:r>
            <a:endParaRPr/>
          </a:p>
          <a:p>
            <a:pPr marL="0" lvl="0" indent="0" algn="ctr" rtl="0">
              <a:spcBef>
                <a:spcPts val="1160"/>
              </a:spcBef>
              <a:spcAft>
                <a:spcPts val="0"/>
              </a:spcAft>
              <a:buSzPts val="4060"/>
              <a:buNone/>
            </a:pPr>
            <a:r>
              <a:rPr lang="en-IN" sz="2800" b="1">
                <a:latin typeface="Times New Roman"/>
                <a:ea typeface="Times New Roman"/>
                <a:cs typeface="Times New Roman"/>
                <a:sym typeface="Times New Roman"/>
              </a:rPr>
              <a:t>Student Name: Ramona</a:t>
            </a:r>
            <a:endParaRPr sz="4000" b="1">
              <a:latin typeface="Times New Roman"/>
              <a:ea typeface="Times New Roman"/>
              <a:cs typeface="Times New Roman"/>
              <a:sym typeface="Times New Roman"/>
            </a:endParaRPr>
          </a:p>
        </p:txBody>
      </p:sp>
      <p:pic>
        <p:nvPicPr>
          <p:cNvPr id="147" name="Google Shape;147;p1" descr="Discover University of Wales Trinity Saint David"/>
          <p:cNvPicPr preferRelativeResize="0"/>
          <p:nvPr/>
        </p:nvPicPr>
        <p:blipFill rotWithShape="1">
          <a:blip r:embed="rId5">
            <a:alphaModFix/>
          </a:blip>
          <a:srcRect/>
          <a:stretch/>
        </p:blipFill>
        <p:spPr>
          <a:xfrm>
            <a:off x="4266528" y="254577"/>
            <a:ext cx="3506543" cy="1402617"/>
          </a:xfrm>
          <a:prstGeom prst="rect">
            <a:avLst/>
          </a:prstGeom>
          <a:noFill/>
          <a:ln>
            <a:noFill/>
          </a:ln>
        </p:spPr>
      </p:pic>
      <p:pic>
        <p:nvPicPr>
          <p:cNvPr id="2" name="129 Coleman Road">
            <a:hlinkClick r:id="" action="ppaction://media"/>
            <a:extLst>
              <a:ext uri="{FF2B5EF4-FFF2-40B4-BE49-F238E27FC236}">
                <a16:creationId xmlns:a16="http://schemas.microsoft.com/office/drawing/2014/main" id="{4CBC79D4-3E7D-1A9C-69D9-44D3AEB2B5B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33671" y="460182"/>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
          <p:cNvSpPr txBox="1">
            <a:spLocks noGrp="1"/>
          </p:cNvSpPr>
          <p:nvPr>
            <p:ph type="ctrTitle"/>
          </p:nvPr>
        </p:nvSpPr>
        <p:spPr>
          <a:xfrm>
            <a:off x="1702421" y="234177"/>
            <a:ext cx="9144000" cy="672983"/>
          </a:xfrm>
          <a:prstGeom prst="rect">
            <a:avLst/>
          </a:prstGeom>
          <a:noFill/>
          <a:ln w="76200" cap="flat" cmpd="sng">
            <a:solidFill>
              <a:srgbClr val="7B470B"/>
            </a:solidFill>
            <a:prstDash val="solid"/>
            <a:round/>
            <a:headEnd type="none" w="sm" len="sm"/>
            <a:tailEnd type="none" w="sm" len="sm"/>
          </a:ln>
        </p:spPr>
        <p:txBody>
          <a:bodyPr spcFirstLastPara="1" wrap="square" lIns="91425" tIns="45700" rIns="91425" bIns="45700" anchor="b" anchorCtr="0">
            <a:normAutofit/>
          </a:bodyPr>
          <a:lstStyle/>
          <a:p>
            <a:pPr marL="0" lvl="0" indent="0" algn="ctr" rtl="0">
              <a:spcBef>
                <a:spcPts val="0"/>
              </a:spcBef>
              <a:spcAft>
                <a:spcPts val="0"/>
              </a:spcAft>
              <a:buClr>
                <a:schemeClr val="dk1"/>
              </a:buClr>
              <a:buSzPts val="3600"/>
              <a:buFont typeface="Times New Roman"/>
              <a:buNone/>
            </a:pPr>
            <a:r>
              <a:rPr lang="en-IN" sz="3600" b="1">
                <a:latin typeface="Times New Roman"/>
                <a:ea typeface="Times New Roman"/>
                <a:cs typeface="Times New Roman"/>
                <a:sym typeface="Times New Roman"/>
              </a:rPr>
              <a:t>Table of Contents</a:t>
            </a:r>
            <a:endParaRPr/>
          </a:p>
        </p:txBody>
      </p:sp>
      <p:sp>
        <p:nvSpPr>
          <p:cNvPr id="153" name="Google Shape;153;p2"/>
          <p:cNvSpPr txBox="1">
            <a:spLocks noGrp="1"/>
          </p:cNvSpPr>
          <p:nvPr>
            <p:ph type="subTitle" idx="1"/>
          </p:nvPr>
        </p:nvSpPr>
        <p:spPr>
          <a:xfrm>
            <a:off x="156116" y="1483111"/>
            <a:ext cx="11620247" cy="5140712"/>
          </a:xfrm>
          <a:prstGeom prst="rect">
            <a:avLst/>
          </a:prstGeom>
          <a:solidFill>
            <a:srgbClr val="F7D1A4"/>
          </a:solidFill>
          <a:ln>
            <a:noFill/>
          </a:ln>
        </p:spPr>
        <p:txBody>
          <a:bodyPr spcFirstLastPara="1" wrap="square" lIns="91425" tIns="45700" rIns="91425" bIns="45700" anchor="t" anchorCtr="0">
            <a:normAutofit fontScale="77500" lnSpcReduction="20000"/>
          </a:bodyPr>
          <a:lstStyle/>
          <a:p>
            <a:pPr marL="0" lvl="0" indent="0" algn="l" rtl="0">
              <a:spcBef>
                <a:spcPts val="0"/>
              </a:spcBef>
              <a:spcAft>
                <a:spcPts val="0"/>
              </a:spcAft>
              <a:buSzPct val="126875"/>
              <a:buNone/>
            </a:pPr>
            <a:r>
              <a:rPr lang="en-IN">
                <a:latin typeface="Times New Roman"/>
                <a:ea typeface="Times New Roman"/>
                <a:cs typeface="Times New Roman"/>
                <a:sym typeface="Times New Roman"/>
              </a:rPr>
              <a:t>Slide 3: Introduction</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Slide 4: Critical evaluation of the care, empowerment and support needs of older people</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functional ability</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Slide 5: Critical evaluation of the care, empowerment and support needs of older people</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Independence</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Slide 6: Critical evaluation of the care, empowerment and support needs of older people</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freedom and choice </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Slide 7: Critical evaluation of the effectiveness and benefit of approaches and interventions</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Slide 8: Critical evaluation of the effectiveness and benefit of approaches and interventions</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Slide 9: Critical evaluation of the effectiveness and benefit of approaches and interventions</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Slide 10: Challenges encountered by older people in maintaining their independence</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Slide 11: Challenges encountered by older people in maintaining their functional ability</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Slide 12: Recommendations for improvement of services to empower older people</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Slide 13: Recommendations for improvement of services to empower older people</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Slide 14: Conclusions</a:t>
            </a:r>
            <a:endParaRPr sz="2400">
              <a:latin typeface="Times New Roman"/>
              <a:ea typeface="Times New Roman"/>
              <a:cs typeface="Times New Roman"/>
              <a:sym typeface="Times New Roman"/>
            </a:endParaRPr>
          </a:p>
          <a:p>
            <a:pPr marL="0" lvl="0" indent="0" algn="l" rtl="0">
              <a:spcBef>
                <a:spcPts val="925"/>
              </a:spcBef>
              <a:spcAft>
                <a:spcPts val="0"/>
              </a:spcAft>
              <a:buSzPct val="126875"/>
              <a:buNone/>
            </a:pPr>
            <a:r>
              <a:rPr lang="en-IN">
                <a:latin typeface="Times New Roman"/>
                <a:ea typeface="Times New Roman"/>
                <a:cs typeface="Times New Roman"/>
                <a:sym typeface="Times New Roman"/>
              </a:rPr>
              <a:t>Slide 15: References</a:t>
            </a:r>
            <a:endParaRPr sz="24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3"/>
          <p:cNvSpPr txBox="1">
            <a:spLocks noGrp="1"/>
          </p:cNvSpPr>
          <p:nvPr>
            <p:ph type="ctrTitle"/>
          </p:nvPr>
        </p:nvSpPr>
        <p:spPr>
          <a:xfrm>
            <a:off x="1702421" y="234177"/>
            <a:ext cx="9144000" cy="672983"/>
          </a:xfrm>
          <a:prstGeom prst="rect">
            <a:avLst/>
          </a:prstGeom>
          <a:noFill/>
          <a:ln w="76200" cap="flat" cmpd="sng">
            <a:solidFill>
              <a:srgbClr val="7B470B"/>
            </a:solidFill>
            <a:prstDash val="solid"/>
            <a:round/>
            <a:headEnd type="none" w="sm" len="sm"/>
            <a:tailEnd type="none" w="sm" len="sm"/>
          </a:ln>
        </p:spPr>
        <p:txBody>
          <a:bodyPr spcFirstLastPara="1" wrap="square" lIns="91425" tIns="45700" rIns="91425" bIns="45700" anchor="b" anchorCtr="0">
            <a:normAutofit/>
          </a:bodyPr>
          <a:lstStyle/>
          <a:p>
            <a:pPr marL="0" lvl="0" indent="0" algn="ctr" rtl="0">
              <a:spcBef>
                <a:spcPts val="0"/>
              </a:spcBef>
              <a:spcAft>
                <a:spcPts val="0"/>
              </a:spcAft>
              <a:buClr>
                <a:schemeClr val="dk1"/>
              </a:buClr>
              <a:buSzPts val="3600"/>
              <a:buFont typeface="Times New Roman"/>
              <a:buNone/>
            </a:pPr>
            <a:r>
              <a:rPr lang="en-IN" sz="3600" b="1">
                <a:latin typeface="Times New Roman"/>
                <a:ea typeface="Times New Roman"/>
                <a:cs typeface="Times New Roman"/>
                <a:sym typeface="Times New Roman"/>
              </a:rPr>
              <a:t>Introduction</a:t>
            </a:r>
            <a:endParaRPr/>
          </a:p>
        </p:txBody>
      </p:sp>
      <p:sp>
        <p:nvSpPr>
          <p:cNvPr id="160" name="Google Shape;160;p3"/>
          <p:cNvSpPr txBox="1">
            <a:spLocks noGrp="1"/>
          </p:cNvSpPr>
          <p:nvPr>
            <p:ph type="subTitle" idx="1"/>
          </p:nvPr>
        </p:nvSpPr>
        <p:spPr>
          <a:xfrm>
            <a:off x="156117" y="1483111"/>
            <a:ext cx="5080901" cy="5140712"/>
          </a:xfrm>
          <a:prstGeom prst="rect">
            <a:avLst/>
          </a:prstGeom>
          <a:solidFill>
            <a:srgbClr val="F7D1A4"/>
          </a:solidFill>
          <a:ln>
            <a:noFill/>
          </a:ln>
        </p:spPr>
        <p:txBody>
          <a:bodyPr spcFirstLastPara="1" wrap="square" lIns="91425" tIns="45700" rIns="91425" bIns="45700" anchor="t" anchorCtr="0">
            <a:normAutofit/>
          </a:bodyPr>
          <a:lstStyle/>
          <a:p>
            <a:pPr marL="457200" lvl="0" indent="-457200" algn="l" rtl="0">
              <a:spcBef>
                <a:spcPts val="0"/>
              </a:spcBef>
              <a:spcAft>
                <a:spcPts val="0"/>
              </a:spcAft>
              <a:buSzPts val="4060"/>
              <a:buFont typeface="Arial"/>
              <a:buChar char="•"/>
            </a:pPr>
            <a:r>
              <a:rPr lang="en-IN" sz="2800">
                <a:latin typeface="Times New Roman"/>
                <a:ea typeface="Times New Roman"/>
                <a:cs typeface="Times New Roman"/>
                <a:sym typeface="Times New Roman"/>
              </a:rPr>
              <a:t>Unmet care needs of old people are a public health crisis affecting the UK society. </a:t>
            </a:r>
            <a:endParaRPr/>
          </a:p>
          <a:p>
            <a:pPr marL="457200" lvl="0" indent="-457200" algn="l" rtl="0">
              <a:spcBef>
                <a:spcPts val="1160"/>
              </a:spcBef>
              <a:spcAft>
                <a:spcPts val="0"/>
              </a:spcAft>
              <a:buSzPts val="4060"/>
              <a:buFont typeface="Arial"/>
              <a:buChar char="•"/>
            </a:pPr>
            <a:r>
              <a:rPr lang="en-IN" sz="2800">
                <a:latin typeface="Times New Roman"/>
                <a:ea typeface="Times New Roman"/>
                <a:cs typeface="Times New Roman"/>
                <a:sym typeface="Times New Roman"/>
              </a:rPr>
              <a:t>England offers care facilities to 278,946 people, above the age of 65 years (ONS, 2023).</a:t>
            </a:r>
            <a:endParaRPr/>
          </a:p>
          <a:p>
            <a:pPr marL="457200" lvl="0" indent="-457200" algn="l" rtl="0">
              <a:spcBef>
                <a:spcPts val="1160"/>
              </a:spcBef>
              <a:spcAft>
                <a:spcPts val="0"/>
              </a:spcAft>
              <a:buSzPts val="4060"/>
              <a:buFont typeface="Arial"/>
              <a:buChar char="•"/>
            </a:pPr>
            <a:r>
              <a:rPr lang="en-IN" sz="2800">
                <a:latin typeface="Times New Roman"/>
                <a:ea typeface="Times New Roman"/>
                <a:cs typeface="Times New Roman"/>
                <a:sym typeface="Times New Roman"/>
              </a:rPr>
              <a:t>The presentation analyses the care needs of old people and evaluates current UK provisions.</a:t>
            </a:r>
            <a:endParaRPr/>
          </a:p>
        </p:txBody>
      </p:sp>
      <p:sp>
        <p:nvSpPr>
          <p:cNvPr id="161" name="Google Shape;161;p3"/>
          <p:cNvSpPr txBox="1"/>
          <p:nvPr/>
        </p:nvSpPr>
        <p:spPr>
          <a:xfrm>
            <a:off x="5939883" y="5707034"/>
            <a:ext cx="6096000" cy="145680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rgbClr val="000000"/>
              </a:buClr>
              <a:buSzPts val="1800"/>
              <a:buFont typeface="Times New Roman"/>
              <a:buNone/>
            </a:pPr>
            <a:r>
              <a:rPr lang="en-IN" sz="1800" b="1" i="0" u="none" strike="noStrike" cap="none">
                <a:solidFill>
                  <a:srgbClr val="000000"/>
                </a:solidFill>
                <a:latin typeface="Times New Roman"/>
                <a:ea typeface="Times New Roman"/>
                <a:cs typeface="Times New Roman"/>
                <a:sym typeface="Times New Roman"/>
              </a:rPr>
              <a:t>Figure 1: Aged people in care homes UK</a:t>
            </a:r>
            <a:endParaRPr sz="1800" b="0" i="0" u="none" strike="noStrike" cap="none">
              <a:solidFill>
                <a:schemeClr val="dk1"/>
              </a:solidFill>
              <a:latin typeface="Corbel"/>
              <a:ea typeface="Corbel"/>
              <a:cs typeface="Corbel"/>
              <a:sym typeface="Corbel"/>
            </a:endParaRPr>
          </a:p>
          <a:p>
            <a:pPr marL="0" marR="0" lvl="0" indent="0" algn="ctr" rtl="0">
              <a:spcBef>
                <a:spcPts val="1000"/>
              </a:spcBef>
              <a:spcAft>
                <a:spcPts val="0"/>
              </a:spcAft>
              <a:buClr>
                <a:srgbClr val="000000"/>
              </a:buClr>
              <a:buSzPts val="1800"/>
              <a:buFont typeface="Times New Roman"/>
              <a:buNone/>
            </a:pPr>
            <a:r>
              <a:rPr lang="en-IN" sz="1800" b="0" i="0" u="none" strike="noStrike" cap="none">
                <a:solidFill>
                  <a:srgbClr val="000000"/>
                </a:solidFill>
                <a:latin typeface="Times New Roman"/>
                <a:ea typeface="Times New Roman"/>
                <a:cs typeface="Times New Roman"/>
                <a:sym typeface="Times New Roman"/>
              </a:rPr>
              <a:t>(Source: ONS, 2023)</a:t>
            </a:r>
            <a:endParaRPr sz="1800" b="0" i="0" u="none" strike="noStrike" cap="none">
              <a:solidFill>
                <a:schemeClr val="dk1"/>
              </a:solidFill>
              <a:latin typeface="Corbel"/>
              <a:ea typeface="Corbel"/>
              <a:cs typeface="Corbel"/>
              <a:sym typeface="Corbel"/>
            </a:endParaRPr>
          </a:p>
          <a:p>
            <a:pPr marL="0" marR="0" lvl="0" indent="0" algn="l" rtl="0">
              <a:spcBef>
                <a:spcPts val="1000"/>
              </a:spcBef>
              <a:spcAft>
                <a:spcPts val="0"/>
              </a:spcAft>
              <a:buClr>
                <a:schemeClr val="dk1"/>
              </a:buClr>
              <a:buSzPts val="1800"/>
              <a:buFont typeface="Corbel"/>
              <a:buNone/>
            </a:pPr>
            <a:br>
              <a:rPr lang="en-IN" sz="1800" b="0" i="0" u="none" strike="noStrike" cap="none">
                <a:solidFill>
                  <a:schemeClr val="dk1"/>
                </a:solidFill>
                <a:latin typeface="Corbel"/>
                <a:ea typeface="Corbel"/>
                <a:cs typeface="Corbel"/>
                <a:sym typeface="Corbel"/>
              </a:rPr>
            </a:br>
            <a:endParaRPr sz="1800" b="0" i="0" u="none" strike="noStrike" cap="none">
              <a:solidFill>
                <a:schemeClr val="dk1"/>
              </a:solidFill>
              <a:latin typeface="Corbel"/>
              <a:ea typeface="Corbel"/>
              <a:cs typeface="Corbel"/>
              <a:sym typeface="Corbel"/>
            </a:endParaRPr>
          </a:p>
        </p:txBody>
      </p:sp>
      <p:pic>
        <p:nvPicPr>
          <p:cNvPr id="162" name="Google Shape;162;p3"/>
          <p:cNvPicPr preferRelativeResize="0"/>
          <p:nvPr/>
        </p:nvPicPr>
        <p:blipFill rotWithShape="1">
          <a:blip r:embed="rId3">
            <a:alphaModFix/>
          </a:blip>
          <a:srcRect/>
          <a:stretch/>
        </p:blipFill>
        <p:spPr>
          <a:xfrm>
            <a:off x="5441603" y="1339742"/>
            <a:ext cx="6750397" cy="417851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4"/>
          <p:cNvSpPr txBox="1">
            <a:spLocks noGrp="1"/>
          </p:cNvSpPr>
          <p:nvPr>
            <p:ph type="ctrTitle"/>
          </p:nvPr>
        </p:nvSpPr>
        <p:spPr>
          <a:xfrm>
            <a:off x="1702421" y="234177"/>
            <a:ext cx="9144000" cy="1082005"/>
          </a:xfrm>
          <a:prstGeom prst="rect">
            <a:avLst/>
          </a:prstGeom>
          <a:noFill/>
          <a:ln w="76200" cap="flat" cmpd="sng">
            <a:solidFill>
              <a:srgbClr val="7B470B"/>
            </a:solidFill>
            <a:prstDash val="solid"/>
            <a:round/>
            <a:headEnd type="none" w="sm" len="sm"/>
            <a:tailEnd type="none" w="sm" len="sm"/>
          </a:ln>
        </p:spPr>
        <p:txBody>
          <a:bodyPr spcFirstLastPara="1" wrap="square" lIns="91425" tIns="45700" rIns="91425" bIns="45700" anchor="b" anchorCtr="0">
            <a:normAutofit fontScale="90000"/>
          </a:bodyPr>
          <a:lstStyle/>
          <a:p>
            <a:pPr marL="0" lvl="0" indent="0" algn="ctr" rtl="0">
              <a:spcBef>
                <a:spcPts val="0"/>
              </a:spcBef>
              <a:spcAft>
                <a:spcPts val="0"/>
              </a:spcAft>
              <a:buClr>
                <a:schemeClr val="dk1"/>
              </a:buClr>
              <a:buSzPct val="100000"/>
              <a:buFont typeface="Times New Roman"/>
              <a:buNone/>
            </a:pPr>
            <a:r>
              <a:rPr lang="en-IN" sz="3600" b="1">
                <a:latin typeface="Times New Roman"/>
                <a:ea typeface="Times New Roman"/>
                <a:cs typeface="Times New Roman"/>
                <a:sym typeface="Times New Roman"/>
              </a:rPr>
              <a:t>Critical evaluation of the care, empowerment and support needs of older people</a:t>
            </a:r>
            <a:endParaRPr sz="3600" b="1">
              <a:latin typeface="Times New Roman"/>
              <a:ea typeface="Times New Roman"/>
              <a:cs typeface="Times New Roman"/>
              <a:sym typeface="Times New Roman"/>
            </a:endParaRPr>
          </a:p>
        </p:txBody>
      </p:sp>
      <p:sp>
        <p:nvSpPr>
          <p:cNvPr id="169" name="Google Shape;169;p4"/>
          <p:cNvSpPr txBox="1">
            <a:spLocks noGrp="1"/>
          </p:cNvSpPr>
          <p:nvPr>
            <p:ph type="subTitle" idx="1"/>
          </p:nvPr>
        </p:nvSpPr>
        <p:spPr>
          <a:xfrm>
            <a:off x="5195454" y="1483111"/>
            <a:ext cx="6234545" cy="5140712"/>
          </a:xfrm>
          <a:prstGeom prst="rect">
            <a:avLst/>
          </a:prstGeom>
          <a:solidFill>
            <a:srgbClr val="F7D1A4"/>
          </a:solidFill>
          <a:ln>
            <a:noFill/>
          </a:ln>
        </p:spPr>
        <p:txBody>
          <a:bodyPr spcFirstLastPara="1" wrap="square" lIns="91425" tIns="45700" rIns="91425" bIns="45700" anchor="t" anchorCtr="0">
            <a:normAutofit/>
          </a:bodyPr>
          <a:lstStyle/>
          <a:p>
            <a:pPr marL="0" lvl="0" indent="0" algn="just" rtl="0">
              <a:spcBef>
                <a:spcPts val="0"/>
              </a:spcBef>
              <a:spcAft>
                <a:spcPts val="0"/>
              </a:spcAft>
              <a:buSzPts val="4060"/>
              <a:buNone/>
            </a:pPr>
            <a:r>
              <a:rPr lang="en-IN" sz="2800">
                <a:latin typeface="Times New Roman"/>
                <a:ea typeface="Times New Roman"/>
                <a:cs typeface="Times New Roman"/>
                <a:sym typeface="Times New Roman"/>
              </a:rPr>
              <a:t>●	The ageing population in the UK has a massive social impact.</a:t>
            </a:r>
            <a:endParaRPr/>
          </a:p>
          <a:p>
            <a:pPr marL="0" lvl="0" indent="0" algn="just" rtl="0">
              <a:spcBef>
                <a:spcPts val="1160"/>
              </a:spcBef>
              <a:spcAft>
                <a:spcPts val="0"/>
              </a:spcAft>
              <a:buSzPts val="4060"/>
              <a:buNone/>
            </a:pPr>
            <a:r>
              <a:rPr lang="en-IN" sz="2800">
                <a:latin typeface="Times New Roman"/>
                <a:ea typeface="Times New Roman"/>
                <a:cs typeface="Times New Roman"/>
                <a:sym typeface="Times New Roman"/>
              </a:rPr>
              <a:t>●	The JSNA toolkit is offered to assist old people with mental health disabilities (GOV.UK, 2019)</a:t>
            </a:r>
            <a:endParaRPr/>
          </a:p>
          <a:p>
            <a:pPr marL="0" lvl="0" indent="0" algn="just" rtl="0">
              <a:spcBef>
                <a:spcPts val="1160"/>
              </a:spcBef>
              <a:spcAft>
                <a:spcPts val="0"/>
              </a:spcAft>
              <a:buSzPts val="4060"/>
              <a:buNone/>
            </a:pPr>
            <a:r>
              <a:rPr lang="en-IN" sz="2800">
                <a:latin typeface="Times New Roman"/>
                <a:ea typeface="Times New Roman"/>
                <a:cs typeface="Times New Roman"/>
                <a:sym typeface="Times New Roman"/>
              </a:rPr>
              <a:t>●	Free medical tests and smart home care facilities to enhance rehabilitation </a:t>
            </a:r>
            <a:endParaRPr/>
          </a:p>
          <a:p>
            <a:pPr marL="0" lvl="0" indent="0" algn="just" rtl="0">
              <a:spcBef>
                <a:spcPts val="1160"/>
              </a:spcBef>
              <a:spcAft>
                <a:spcPts val="0"/>
              </a:spcAft>
              <a:buSzPts val="4060"/>
              <a:buNone/>
            </a:pPr>
            <a:r>
              <a:rPr lang="en-IN" sz="2800">
                <a:latin typeface="Times New Roman"/>
                <a:ea typeface="Times New Roman"/>
                <a:cs typeface="Times New Roman"/>
                <a:sym typeface="Times New Roman"/>
              </a:rPr>
              <a:t>●	Lack of beds and staff affects care facilities (Samuel, 2025)</a:t>
            </a:r>
            <a:endParaRPr/>
          </a:p>
        </p:txBody>
      </p:sp>
      <p:pic>
        <p:nvPicPr>
          <p:cNvPr id="170" name="Google Shape;170;p4"/>
          <p:cNvPicPr preferRelativeResize="0"/>
          <p:nvPr/>
        </p:nvPicPr>
        <p:blipFill rotWithShape="1">
          <a:blip r:embed="rId3">
            <a:alphaModFix/>
          </a:blip>
          <a:srcRect/>
          <a:stretch/>
        </p:blipFill>
        <p:spPr>
          <a:xfrm>
            <a:off x="249293" y="2611825"/>
            <a:ext cx="4475105" cy="316950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5"/>
          <p:cNvSpPr txBox="1">
            <a:spLocks noGrp="1"/>
          </p:cNvSpPr>
          <p:nvPr>
            <p:ph type="ctrTitle"/>
          </p:nvPr>
        </p:nvSpPr>
        <p:spPr>
          <a:xfrm>
            <a:off x="1702421" y="234177"/>
            <a:ext cx="9144000" cy="1012732"/>
          </a:xfrm>
          <a:prstGeom prst="rect">
            <a:avLst/>
          </a:prstGeom>
          <a:noFill/>
          <a:ln w="76200" cap="flat" cmpd="sng">
            <a:solidFill>
              <a:srgbClr val="7B470B"/>
            </a:solidFill>
            <a:prstDash val="solid"/>
            <a:round/>
            <a:headEnd type="none" w="sm" len="sm"/>
            <a:tailEnd type="none" w="sm" len="sm"/>
          </a:ln>
        </p:spPr>
        <p:txBody>
          <a:bodyPr spcFirstLastPara="1" wrap="square" lIns="91425" tIns="45700" rIns="91425" bIns="45700" anchor="b" anchorCtr="0">
            <a:normAutofit fontScale="90000"/>
          </a:bodyPr>
          <a:lstStyle/>
          <a:p>
            <a:pPr marL="0" lvl="0" indent="0" algn="ctr" rtl="0">
              <a:spcBef>
                <a:spcPts val="0"/>
              </a:spcBef>
              <a:spcAft>
                <a:spcPts val="0"/>
              </a:spcAft>
              <a:buClr>
                <a:schemeClr val="dk1"/>
              </a:buClr>
              <a:buSzPct val="100000"/>
              <a:buFont typeface="Times New Roman"/>
              <a:buNone/>
            </a:pPr>
            <a:r>
              <a:rPr lang="en-IN" sz="3600" b="1">
                <a:latin typeface="Times New Roman"/>
                <a:ea typeface="Times New Roman"/>
                <a:cs typeface="Times New Roman"/>
                <a:sym typeface="Times New Roman"/>
              </a:rPr>
              <a:t>Critical evaluation of the care, empowerment and support needs of older people</a:t>
            </a:r>
            <a:endParaRPr sz="3600" b="1">
              <a:latin typeface="Times New Roman"/>
              <a:ea typeface="Times New Roman"/>
              <a:cs typeface="Times New Roman"/>
              <a:sym typeface="Times New Roman"/>
            </a:endParaRPr>
          </a:p>
        </p:txBody>
      </p:sp>
      <p:sp>
        <p:nvSpPr>
          <p:cNvPr id="177" name="Google Shape;177;p5"/>
          <p:cNvSpPr txBox="1">
            <a:spLocks noGrp="1"/>
          </p:cNvSpPr>
          <p:nvPr>
            <p:ph type="subTitle" idx="1"/>
          </p:nvPr>
        </p:nvSpPr>
        <p:spPr>
          <a:xfrm>
            <a:off x="156117" y="1483111"/>
            <a:ext cx="11855774" cy="5140712"/>
          </a:xfrm>
          <a:prstGeom prst="rect">
            <a:avLst/>
          </a:prstGeom>
          <a:solidFill>
            <a:srgbClr val="F7D1A4"/>
          </a:solidFill>
          <a:ln>
            <a:noFill/>
          </a:ln>
        </p:spPr>
        <p:txBody>
          <a:bodyPr spcFirstLastPara="1" wrap="square" lIns="91425" tIns="45700" rIns="91425" bIns="45700" anchor="t" anchorCtr="0">
            <a:normAutofit/>
          </a:bodyPr>
          <a:lstStyle/>
          <a:p>
            <a:pPr marL="342900" lvl="0" indent="-342900" algn="l" rtl="0">
              <a:lnSpc>
                <a:spcPct val="200000"/>
              </a:lnSpc>
              <a:spcBef>
                <a:spcPts val="0"/>
              </a:spcBef>
              <a:spcAft>
                <a:spcPts val="0"/>
              </a:spcAft>
              <a:buSzPts val="4060"/>
              <a:buFont typeface="Arial"/>
              <a:buChar char="•"/>
            </a:pPr>
            <a:r>
              <a:rPr lang="en-IN" sz="2800">
                <a:latin typeface="Times New Roman"/>
                <a:ea typeface="Times New Roman"/>
                <a:cs typeface="Times New Roman"/>
                <a:sym typeface="Times New Roman"/>
              </a:rPr>
              <a:t>Care workers must promote well-being, respect individual decisions and boost community engagement as the Care Act 2014 (GOV.UK, 2016)</a:t>
            </a:r>
            <a:endParaRPr/>
          </a:p>
          <a:p>
            <a:pPr marL="342900" lvl="0" indent="-342900" algn="l" rtl="0">
              <a:lnSpc>
                <a:spcPct val="200000"/>
              </a:lnSpc>
              <a:spcBef>
                <a:spcPts val="1160"/>
              </a:spcBef>
              <a:spcAft>
                <a:spcPts val="0"/>
              </a:spcAft>
              <a:buSzPts val="4060"/>
              <a:buFont typeface="Arial"/>
              <a:buChar char="•"/>
            </a:pPr>
            <a:r>
              <a:rPr lang="en-IN" sz="2800">
                <a:latin typeface="Times New Roman"/>
                <a:ea typeface="Times New Roman"/>
                <a:cs typeface="Times New Roman"/>
                <a:sym typeface="Times New Roman"/>
              </a:rPr>
              <a:t>Tailored care arrangements offer autonomy to patients </a:t>
            </a:r>
            <a:endParaRPr/>
          </a:p>
          <a:p>
            <a:pPr marL="342900" lvl="0" indent="-342900" algn="l" rtl="0">
              <a:lnSpc>
                <a:spcPct val="200000"/>
              </a:lnSpc>
              <a:spcBef>
                <a:spcPts val="1160"/>
              </a:spcBef>
              <a:spcAft>
                <a:spcPts val="0"/>
              </a:spcAft>
              <a:buSzPts val="4060"/>
              <a:buFont typeface="Arial"/>
              <a:buChar char="•"/>
            </a:pPr>
            <a:r>
              <a:rPr lang="en-IN" sz="2800">
                <a:latin typeface="Times New Roman"/>
                <a:ea typeface="Times New Roman"/>
                <a:cs typeface="Times New Roman"/>
                <a:sym typeface="Times New Roman"/>
              </a:rPr>
              <a:t>Financial constraints affect care accessibility (McMaughan </a:t>
            </a:r>
            <a:r>
              <a:rPr lang="en-IN" sz="2800" i="1">
                <a:latin typeface="Times New Roman"/>
                <a:ea typeface="Times New Roman"/>
                <a:cs typeface="Times New Roman"/>
                <a:sym typeface="Times New Roman"/>
              </a:rPr>
              <a:t>et al.</a:t>
            </a:r>
            <a:r>
              <a:rPr lang="en-IN" sz="2800">
                <a:latin typeface="Times New Roman"/>
                <a:ea typeface="Times New Roman"/>
                <a:cs typeface="Times New Roman"/>
                <a:sym typeface="Times New Roman"/>
              </a:rPr>
              <a:t>, 2020)</a:t>
            </a:r>
            <a:endParaRPr/>
          </a:p>
          <a:p>
            <a:pPr marL="342900" lvl="0" indent="-342900" algn="l" rtl="0">
              <a:lnSpc>
                <a:spcPct val="200000"/>
              </a:lnSpc>
              <a:spcBef>
                <a:spcPts val="1160"/>
              </a:spcBef>
              <a:spcAft>
                <a:spcPts val="0"/>
              </a:spcAft>
              <a:buSzPts val="4060"/>
              <a:buFont typeface="Arial"/>
              <a:buChar char="•"/>
            </a:pPr>
            <a:r>
              <a:rPr lang="en-IN" sz="2800">
                <a:latin typeface="Times New Roman"/>
                <a:ea typeface="Times New Roman"/>
                <a:cs typeface="Times New Roman"/>
                <a:sym typeface="Times New Roman"/>
              </a:rPr>
              <a:t>Unmet care needs due to reliance on family members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6"/>
          <p:cNvSpPr txBox="1">
            <a:spLocks noGrp="1"/>
          </p:cNvSpPr>
          <p:nvPr>
            <p:ph type="ctrTitle"/>
          </p:nvPr>
        </p:nvSpPr>
        <p:spPr>
          <a:xfrm>
            <a:off x="1702421" y="234177"/>
            <a:ext cx="9144000" cy="1054296"/>
          </a:xfrm>
          <a:prstGeom prst="rect">
            <a:avLst/>
          </a:prstGeom>
          <a:noFill/>
          <a:ln w="76200" cap="flat" cmpd="sng">
            <a:solidFill>
              <a:srgbClr val="7B470B"/>
            </a:solidFill>
            <a:prstDash val="solid"/>
            <a:round/>
            <a:headEnd type="none" w="sm" len="sm"/>
            <a:tailEnd type="none" w="sm" len="sm"/>
          </a:ln>
        </p:spPr>
        <p:txBody>
          <a:bodyPr spcFirstLastPara="1" wrap="square" lIns="91425" tIns="45700" rIns="91425" bIns="45700" anchor="b" anchorCtr="0">
            <a:normAutofit fontScale="90000"/>
          </a:bodyPr>
          <a:lstStyle/>
          <a:p>
            <a:pPr marL="0" lvl="0" indent="0" algn="ctr" rtl="0">
              <a:spcBef>
                <a:spcPts val="0"/>
              </a:spcBef>
              <a:spcAft>
                <a:spcPts val="0"/>
              </a:spcAft>
              <a:buClr>
                <a:schemeClr val="dk1"/>
              </a:buClr>
              <a:buSzPct val="100000"/>
              <a:buFont typeface="Times New Roman"/>
              <a:buNone/>
            </a:pPr>
            <a:r>
              <a:rPr lang="en-IN" sz="3600" b="1">
                <a:latin typeface="Times New Roman"/>
                <a:ea typeface="Times New Roman"/>
                <a:cs typeface="Times New Roman"/>
                <a:sym typeface="Times New Roman"/>
              </a:rPr>
              <a:t>Critical evaluation of the care, empowerment and support needs of older people</a:t>
            </a:r>
            <a:endParaRPr sz="3600" b="1">
              <a:latin typeface="Times New Roman"/>
              <a:ea typeface="Times New Roman"/>
              <a:cs typeface="Times New Roman"/>
              <a:sym typeface="Times New Roman"/>
            </a:endParaRPr>
          </a:p>
        </p:txBody>
      </p:sp>
      <p:sp>
        <p:nvSpPr>
          <p:cNvPr id="184" name="Google Shape;184;p6"/>
          <p:cNvSpPr txBox="1">
            <a:spLocks noGrp="1"/>
          </p:cNvSpPr>
          <p:nvPr>
            <p:ph type="subTitle" idx="1"/>
          </p:nvPr>
        </p:nvSpPr>
        <p:spPr>
          <a:xfrm>
            <a:off x="156116" y="1483111"/>
            <a:ext cx="8239739" cy="5140712"/>
          </a:xfrm>
          <a:prstGeom prst="rect">
            <a:avLst/>
          </a:prstGeom>
          <a:solidFill>
            <a:srgbClr val="F7D1A4"/>
          </a:solid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4060"/>
              <a:buFont typeface="Arial"/>
              <a:buChar char="•"/>
            </a:pPr>
            <a:r>
              <a:rPr lang="en-IN" sz="2800">
                <a:latin typeface="Times New Roman"/>
                <a:ea typeface="Times New Roman"/>
                <a:cs typeface="Times New Roman"/>
                <a:sym typeface="Times New Roman"/>
              </a:rPr>
              <a:t>NICE directs personalised care treatments for older people </a:t>
            </a:r>
            <a:endParaRPr/>
          </a:p>
          <a:p>
            <a:pPr marL="342900" lvl="0" indent="-342900" algn="l" rtl="0">
              <a:spcBef>
                <a:spcPts val="1160"/>
              </a:spcBef>
              <a:spcAft>
                <a:spcPts val="0"/>
              </a:spcAft>
              <a:buSzPts val="4060"/>
              <a:buFont typeface="Arial"/>
              <a:buChar char="•"/>
            </a:pPr>
            <a:r>
              <a:rPr lang="en-IN" sz="2800">
                <a:latin typeface="Times New Roman"/>
                <a:ea typeface="Times New Roman"/>
                <a:cs typeface="Times New Roman"/>
                <a:sym typeface="Times New Roman"/>
              </a:rPr>
              <a:t>Care Quality Commission advocates for respectful conduct, individual choices (CQC, 2022) </a:t>
            </a:r>
            <a:endParaRPr/>
          </a:p>
          <a:p>
            <a:pPr marL="342900" lvl="0" indent="-342900" algn="l" rtl="0">
              <a:spcBef>
                <a:spcPts val="1160"/>
              </a:spcBef>
              <a:spcAft>
                <a:spcPts val="0"/>
              </a:spcAft>
              <a:buSzPts val="4060"/>
              <a:buFont typeface="Arial"/>
              <a:buChar char="•"/>
            </a:pPr>
            <a:r>
              <a:rPr lang="en-IN" sz="2800">
                <a:latin typeface="Times New Roman"/>
                <a:ea typeface="Times New Roman"/>
                <a:cs typeface="Times New Roman"/>
                <a:sym typeface="Times New Roman"/>
              </a:rPr>
              <a:t>Older people may decide upon their preferred treatments and interventions</a:t>
            </a:r>
            <a:endParaRPr/>
          </a:p>
          <a:p>
            <a:pPr marL="342900" lvl="0" indent="-342900" algn="l" rtl="0">
              <a:spcBef>
                <a:spcPts val="1160"/>
              </a:spcBef>
              <a:spcAft>
                <a:spcPts val="0"/>
              </a:spcAft>
              <a:buSzPts val="4060"/>
              <a:buFont typeface="Arial"/>
              <a:buChar char="•"/>
            </a:pPr>
            <a:r>
              <a:rPr lang="en-IN" sz="2800">
                <a:latin typeface="Times New Roman"/>
                <a:ea typeface="Times New Roman"/>
                <a:cs typeface="Times New Roman"/>
                <a:sym typeface="Times New Roman"/>
              </a:rPr>
              <a:t>Discrimination among ethnic minorities and vulnerable groups (Ekezie </a:t>
            </a:r>
            <a:r>
              <a:rPr lang="en-IN" sz="2800" i="1">
                <a:latin typeface="Times New Roman"/>
                <a:ea typeface="Times New Roman"/>
                <a:cs typeface="Times New Roman"/>
                <a:sym typeface="Times New Roman"/>
              </a:rPr>
              <a:t>et al</a:t>
            </a:r>
            <a:r>
              <a:rPr lang="en-IN" sz="2800">
                <a:latin typeface="Times New Roman"/>
                <a:ea typeface="Times New Roman"/>
                <a:cs typeface="Times New Roman"/>
                <a:sym typeface="Times New Roman"/>
              </a:rPr>
              <a:t>., 2024)</a:t>
            </a:r>
            <a:endParaRPr/>
          </a:p>
          <a:p>
            <a:pPr marL="342900" lvl="0" indent="-342900" algn="l" rtl="0">
              <a:spcBef>
                <a:spcPts val="1160"/>
              </a:spcBef>
              <a:spcAft>
                <a:spcPts val="0"/>
              </a:spcAft>
              <a:buSzPts val="4060"/>
              <a:buFont typeface="Arial"/>
              <a:buChar char="•"/>
            </a:pPr>
            <a:r>
              <a:rPr lang="en-IN" sz="2800">
                <a:latin typeface="Times New Roman"/>
                <a:ea typeface="Times New Roman"/>
                <a:cs typeface="Times New Roman"/>
                <a:sym typeface="Times New Roman"/>
              </a:rPr>
              <a:t>Mentally challenged people do not have freedom of choice</a:t>
            </a:r>
            <a:endParaRPr/>
          </a:p>
        </p:txBody>
      </p:sp>
      <p:pic>
        <p:nvPicPr>
          <p:cNvPr id="185" name="Google Shape;185;p6" descr="Heart with pulse"/>
          <p:cNvPicPr preferRelativeResize="0"/>
          <p:nvPr/>
        </p:nvPicPr>
        <p:blipFill rotWithShape="1">
          <a:blip r:embed="rId3">
            <a:alphaModFix/>
          </a:blip>
          <a:srcRect/>
          <a:stretch/>
        </p:blipFill>
        <p:spPr>
          <a:xfrm>
            <a:off x="8950035" y="2993594"/>
            <a:ext cx="2119745" cy="211974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7"/>
          <p:cNvSpPr txBox="1">
            <a:spLocks noGrp="1"/>
          </p:cNvSpPr>
          <p:nvPr>
            <p:ph type="ctrTitle"/>
          </p:nvPr>
        </p:nvSpPr>
        <p:spPr>
          <a:xfrm>
            <a:off x="1702421" y="234177"/>
            <a:ext cx="9144000" cy="1026587"/>
          </a:xfrm>
          <a:prstGeom prst="rect">
            <a:avLst/>
          </a:prstGeom>
          <a:noFill/>
          <a:ln w="76200" cap="flat" cmpd="sng">
            <a:solidFill>
              <a:srgbClr val="7B470B"/>
            </a:solidFill>
            <a:prstDash val="solid"/>
            <a:round/>
            <a:headEnd type="none" w="sm" len="sm"/>
            <a:tailEnd type="none" w="sm" len="sm"/>
          </a:ln>
        </p:spPr>
        <p:txBody>
          <a:bodyPr spcFirstLastPara="1" wrap="square" lIns="91425" tIns="45700" rIns="91425" bIns="45700" anchor="b" anchorCtr="0">
            <a:noAutofit/>
          </a:bodyPr>
          <a:lstStyle/>
          <a:p>
            <a:pPr marL="0" lvl="0" indent="0" algn="ctr" rtl="0">
              <a:spcBef>
                <a:spcPts val="0"/>
              </a:spcBef>
              <a:spcAft>
                <a:spcPts val="0"/>
              </a:spcAft>
              <a:buClr>
                <a:schemeClr val="dk1"/>
              </a:buClr>
              <a:buSzPts val="3200"/>
              <a:buFont typeface="Times New Roman"/>
              <a:buNone/>
            </a:pPr>
            <a:r>
              <a:rPr lang="en-IN" sz="3200" b="1">
                <a:latin typeface="Times New Roman"/>
                <a:ea typeface="Times New Roman"/>
                <a:cs typeface="Times New Roman"/>
                <a:sym typeface="Times New Roman"/>
              </a:rPr>
              <a:t>Critical evaluation of the effectiveness and benefit of approaches and interventions</a:t>
            </a:r>
            <a:endParaRPr sz="1600" b="1">
              <a:latin typeface="Times New Roman"/>
              <a:ea typeface="Times New Roman"/>
              <a:cs typeface="Times New Roman"/>
              <a:sym typeface="Times New Roman"/>
            </a:endParaRPr>
          </a:p>
        </p:txBody>
      </p:sp>
      <p:sp>
        <p:nvSpPr>
          <p:cNvPr id="192" name="Google Shape;192;p7"/>
          <p:cNvSpPr txBox="1">
            <a:spLocks noGrp="1"/>
          </p:cNvSpPr>
          <p:nvPr>
            <p:ph type="subTitle" idx="1"/>
          </p:nvPr>
        </p:nvSpPr>
        <p:spPr>
          <a:xfrm>
            <a:off x="6192184" y="1717963"/>
            <a:ext cx="5865541" cy="4684187"/>
          </a:xfrm>
          <a:prstGeom prst="rect">
            <a:avLst/>
          </a:prstGeom>
          <a:solidFill>
            <a:srgbClr val="F7D1A4"/>
          </a:solidFill>
          <a:ln>
            <a:noFill/>
          </a:ln>
        </p:spPr>
        <p:txBody>
          <a:bodyPr spcFirstLastPara="1" wrap="square" lIns="91425" tIns="45700" rIns="91425" bIns="45700" anchor="t" anchorCtr="0">
            <a:normAutofit fontScale="92500" lnSpcReduction="10000"/>
          </a:bodyPr>
          <a:lstStyle/>
          <a:p>
            <a:pPr marL="342900" lvl="0" indent="-342899" algn="l" rtl="0">
              <a:spcBef>
                <a:spcPts val="0"/>
              </a:spcBef>
              <a:spcAft>
                <a:spcPts val="0"/>
              </a:spcAft>
              <a:buSzPct val="145000"/>
              <a:buFont typeface="Arial"/>
              <a:buChar char="•"/>
            </a:pPr>
            <a:r>
              <a:rPr lang="en-IN" sz="2800" b="1" i="1">
                <a:latin typeface="Times New Roman"/>
                <a:ea typeface="Times New Roman"/>
                <a:cs typeface="Times New Roman"/>
                <a:sym typeface="Times New Roman"/>
              </a:rPr>
              <a:t>PCC theory </a:t>
            </a:r>
            <a:r>
              <a:rPr lang="en-IN" sz="2800">
                <a:latin typeface="Times New Roman"/>
                <a:ea typeface="Times New Roman"/>
                <a:cs typeface="Times New Roman"/>
                <a:sym typeface="Times New Roman"/>
              </a:rPr>
              <a:t>stresses individual autonomy</a:t>
            </a:r>
            <a:endParaRPr/>
          </a:p>
          <a:p>
            <a:pPr marL="342900" lvl="0" indent="-342899" algn="l" rtl="0">
              <a:spcBef>
                <a:spcPts val="1118"/>
              </a:spcBef>
              <a:spcAft>
                <a:spcPts val="0"/>
              </a:spcAft>
              <a:buSzPct val="145000"/>
              <a:buFont typeface="Arial"/>
              <a:buChar char="•"/>
            </a:pPr>
            <a:r>
              <a:rPr lang="en-IN" sz="2800">
                <a:latin typeface="Times New Roman"/>
                <a:ea typeface="Times New Roman"/>
                <a:cs typeface="Times New Roman"/>
                <a:sym typeface="Times New Roman"/>
              </a:rPr>
              <a:t>Person-centred care (PCC) drives integrated patient engagement in treatments, improving well-being (Van Haitsma </a:t>
            </a:r>
            <a:r>
              <a:rPr lang="en-IN" sz="2800" i="1">
                <a:latin typeface="Times New Roman"/>
                <a:ea typeface="Times New Roman"/>
                <a:cs typeface="Times New Roman"/>
                <a:sym typeface="Times New Roman"/>
              </a:rPr>
              <a:t>et al</a:t>
            </a:r>
            <a:r>
              <a:rPr lang="en-IN" sz="2800">
                <a:latin typeface="Times New Roman"/>
                <a:ea typeface="Times New Roman"/>
                <a:cs typeface="Times New Roman"/>
                <a:sym typeface="Times New Roman"/>
              </a:rPr>
              <a:t>., 2020)</a:t>
            </a:r>
            <a:endParaRPr/>
          </a:p>
          <a:p>
            <a:pPr marL="342900" lvl="0" indent="-342899" algn="l" rtl="0">
              <a:spcBef>
                <a:spcPts val="1118"/>
              </a:spcBef>
              <a:spcAft>
                <a:spcPts val="0"/>
              </a:spcAft>
              <a:buSzPct val="145000"/>
              <a:buFont typeface="Arial"/>
              <a:buChar char="•"/>
            </a:pPr>
            <a:r>
              <a:rPr lang="en-IN" sz="2800" b="1" i="1">
                <a:latin typeface="Times New Roman"/>
                <a:ea typeface="Times New Roman"/>
                <a:cs typeface="Times New Roman"/>
                <a:sym typeface="Times New Roman"/>
              </a:rPr>
              <a:t>The Social Model of Disability</a:t>
            </a:r>
            <a:r>
              <a:rPr lang="en-IN" sz="2800">
                <a:latin typeface="Times New Roman"/>
                <a:ea typeface="Times New Roman"/>
                <a:cs typeface="Times New Roman"/>
                <a:sym typeface="Times New Roman"/>
              </a:rPr>
              <a:t> addresses strong community initiatives and inclusivity (Shaw </a:t>
            </a:r>
            <a:r>
              <a:rPr lang="en-IN" sz="2800" i="1">
                <a:latin typeface="Times New Roman"/>
                <a:ea typeface="Times New Roman"/>
                <a:cs typeface="Times New Roman"/>
                <a:sym typeface="Times New Roman"/>
              </a:rPr>
              <a:t>et al.</a:t>
            </a:r>
            <a:r>
              <a:rPr lang="en-IN" sz="2800">
                <a:latin typeface="Times New Roman"/>
                <a:ea typeface="Times New Roman"/>
                <a:cs typeface="Times New Roman"/>
                <a:sym typeface="Times New Roman"/>
              </a:rPr>
              <a:t>, 2022)</a:t>
            </a:r>
            <a:endParaRPr/>
          </a:p>
          <a:p>
            <a:pPr marL="342900" lvl="0" indent="-342899" algn="l" rtl="0">
              <a:spcBef>
                <a:spcPts val="1118"/>
              </a:spcBef>
              <a:spcAft>
                <a:spcPts val="0"/>
              </a:spcAft>
              <a:buSzPct val="145000"/>
              <a:buFont typeface="Arial"/>
              <a:buChar char="•"/>
            </a:pPr>
            <a:r>
              <a:rPr lang="en-IN" sz="2800">
                <a:latin typeface="Times New Roman"/>
                <a:ea typeface="Times New Roman"/>
                <a:cs typeface="Times New Roman"/>
                <a:sym typeface="Times New Roman"/>
              </a:rPr>
              <a:t>Effectiveness through equality, higher awareness and welfare policies </a:t>
            </a:r>
            <a:endParaRPr/>
          </a:p>
        </p:txBody>
      </p:sp>
      <p:sp>
        <p:nvSpPr>
          <p:cNvPr id="193" name="Google Shape;193;p7"/>
          <p:cNvSpPr txBox="1"/>
          <p:nvPr/>
        </p:nvSpPr>
        <p:spPr>
          <a:xfrm>
            <a:off x="789708" y="5897521"/>
            <a:ext cx="4933017" cy="646331"/>
          </a:xfrm>
          <a:prstGeom prst="rect">
            <a:avLst/>
          </a:prstGeom>
          <a:solidFill>
            <a:srgbClr val="FBE7D1"/>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1" i="0" u="none" strike="noStrike" cap="none">
                <a:solidFill>
                  <a:schemeClr val="dk1"/>
                </a:solidFill>
                <a:latin typeface="Times New Roman"/>
                <a:ea typeface="Times New Roman"/>
                <a:cs typeface="Times New Roman"/>
                <a:sym typeface="Times New Roman"/>
              </a:rPr>
              <a:t>Figure 2: PCC theory</a:t>
            </a:r>
            <a:endParaRPr sz="1800" b="0" i="0"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IN" sz="1800" b="0" i="0" u="none" strike="noStrike" cap="none">
                <a:solidFill>
                  <a:schemeClr val="dk1"/>
                </a:solidFill>
                <a:latin typeface="Times New Roman"/>
                <a:ea typeface="Times New Roman"/>
                <a:cs typeface="Times New Roman"/>
                <a:sym typeface="Times New Roman"/>
              </a:rPr>
              <a:t>(Source</a:t>
            </a:r>
            <a:r>
              <a:rPr lang="en-IN" sz="1800" b="0" i="0" u="none" strike="noStrike" cap="none">
                <a:solidFill>
                  <a:schemeClr val="dk1"/>
                </a:solidFill>
                <a:latin typeface="Corbel"/>
                <a:ea typeface="Corbel"/>
                <a:cs typeface="Corbel"/>
                <a:sym typeface="Corbel"/>
              </a:rPr>
              <a:t>:</a:t>
            </a:r>
            <a:r>
              <a:rPr lang="en-IN" sz="1800" b="0" i="0" u="none" strike="noStrike" cap="none">
                <a:solidFill>
                  <a:schemeClr val="dk1"/>
                </a:solidFill>
                <a:latin typeface="Times New Roman"/>
                <a:ea typeface="Times New Roman"/>
                <a:cs typeface="Times New Roman"/>
                <a:sym typeface="Times New Roman"/>
              </a:rPr>
              <a:t> Van Haitsma </a:t>
            </a:r>
            <a:r>
              <a:rPr lang="en-IN" sz="1800" b="0" i="1" u="none" strike="noStrike" cap="none">
                <a:solidFill>
                  <a:schemeClr val="dk1"/>
                </a:solidFill>
                <a:latin typeface="Times New Roman"/>
                <a:ea typeface="Times New Roman"/>
                <a:cs typeface="Times New Roman"/>
                <a:sym typeface="Times New Roman"/>
              </a:rPr>
              <a:t>et al</a:t>
            </a:r>
            <a:r>
              <a:rPr lang="en-IN" sz="1800" b="0" i="0" u="none" strike="noStrike" cap="none">
                <a:solidFill>
                  <a:schemeClr val="dk1"/>
                </a:solidFill>
                <a:latin typeface="Times New Roman"/>
                <a:ea typeface="Times New Roman"/>
                <a:cs typeface="Times New Roman"/>
                <a:sym typeface="Times New Roman"/>
              </a:rPr>
              <a:t>., 2020</a:t>
            </a:r>
            <a:r>
              <a:rPr lang="en-IN" sz="1800" b="0" i="0" u="none" strike="noStrike" cap="none">
                <a:solidFill>
                  <a:schemeClr val="dk1"/>
                </a:solidFill>
                <a:latin typeface="Corbel"/>
                <a:ea typeface="Corbel"/>
                <a:cs typeface="Corbel"/>
                <a:sym typeface="Corbel"/>
              </a:rPr>
              <a:t>)</a:t>
            </a:r>
            <a:endParaRPr sz="1800" b="0" i="0" u="none" strike="noStrike" cap="none">
              <a:solidFill>
                <a:schemeClr val="dk1"/>
              </a:solidFill>
              <a:latin typeface="Times New Roman"/>
              <a:ea typeface="Times New Roman"/>
              <a:cs typeface="Times New Roman"/>
              <a:sym typeface="Times New Roman"/>
            </a:endParaRPr>
          </a:p>
        </p:txBody>
      </p:sp>
      <p:pic>
        <p:nvPicPr>
          <p:cNvPr id="194" name="Google Shape;194;p7"/>
          <p:cNvPicPr preferRelativeResize="0"/>
          <p:nvPr/>
        </p:nvPicPr>
        <p:blipFill rotWithShape="1">
          <a:blip r:embed="rId3">
            <a:alphaModFix/>
          </a:blip>
          <a:srcRect/>
          <a:stretch/>
        </p:blipFill>
        <p:spPr>
          <a:xfrm>
            <a:off x="518563" y="1613716"/>
            <a:ext cx="5204161" cy="412206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8"/>
          <p:cNvSpPr txBox="1">
            <a:spLocks noGrp="1"/>
          </p:cNvSpPr>
          <p:nvPr>
            <p:ph type="ctrTitle"/>
          </p:nvPr>
        </p:nvSpPr>
        <p:spPr>
          <a:xfrm>
            <a:off x="1702421" y="234177"/>
            <a:ext cx="9144000" cy="1103969"/>
          </a:xfrm>
          <a:prstGeom prst="rect">
            <a:avLst/>
          </a:prstGeom>
          <a:noFill/>
          <a:ln w="76200" cap="flat" cmpd="sng">
            <a:solidFill>
              <a:srgbClr val="7B470B"/>
            </a:solidFill>
            <a:prstDash val="solid"/>
            <a:round/>
            <a:headEnd type="none" w="sm" len="sm"/>
            <a:tailEnd type="none" w="sm" len="sm"/>
          </a:ln>
        </p:spPr>
        <p:txBody>
          <a:bodyPr spcFirstLastPara="1" wrap="square" lIns="91425" tIns="45700" rIns="91425" bIns="45700" anchor="b" anchorCtr="0">
            <a:normAutofit fontScale="90000"/>
          </a:bodyPr>
          <a:lstStyle/>
          <a:p>
            <a:pPr marL="0" lvl="0" indent="0" algn="ctr" rtl="0">
              <a:spcBef>
                <a:spcPts val="0"/>
              </a:spcBef>
              <a:spcAft>
                <a:spcPts val="0"/>
              </a:spcAft>
              <a:buClr>
                <a:schemeClr val="dk1"/>
              </a:buClr>
              <a:buSzPct val="100000"/>
              <a:buFont typeface="Times New Roman"/>
              <a:buNone/>
            </a:pPr>
            <a:r>
              <a:rPr lang="en-IN" sz="3600" b="1">
                <a:latin typeface="Times New Roman"/>
                <a:ea typeface="Times New Roman"/>
                <a:cs typeface="Times New Roman"/>
                <a:sym typeface="Times New Roman"/>
              </a:rPr>
              <a:t>Critical evaluation of the effectiveness and benefit of approaches and interventions</a:t>
            </a:r>
            <a:endParaRPr sz="3600" b="1">
              <a:latin typeface="Times New Roman"/>
              <a:ea typeface="Times New Roman"/>
              <a:cs typeface="Times New Roman"/>
              <a:sym typeface="Times New Roman"/>
            </a:endParaRPr>
          </a:p>
        </p:txBody>
      </p:sp>
      <p:sp>
        <p:nvSpPr>
          <p:cNvPr id="201" name="Google Shape;201;p8"/>
          <p:cNvSpPr txBox="1">
            <a:spLocks noGrp="1"/>
          </p:cNvSpPr>
          <p:nvPr>
            <p:ph type="subTitle" idx="1"/>
          </p:nvPr>
        </p:nvSpPr>
        <p:spPr>
          <a:xfrm>
            <a:off x="369003" y="1483111"/>
            <a:ext cx="6812382" cy="5140712"/>
          </a:xfrm>
          <a:prstGeom prst="rect">
            <a:avLst/>
          </a:prstGeom>
          <a:solidFill>
            <a:srgbClr val="F7D1A4"/>
          </a:solid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4060"/>
              <a:buFont typeface="Arial"/>
              <a:buChar char="•"/>
            </a:pPr>
            <a:r>
              <a:rPr lang="en-IN" sz="2800" b="1" i="1">
                <a:latin typeface="Times New Roman"/>
                <a:ea typeface="Times New Roman"/>
                <a:cs typeface="Times New Roman"/>
                <a:sym typeface="Times New Roman"/>
              </a:rPr>
              <a:t>The Care Act 2014</a:t>
            </a:r>
            <a:r>
              <a:rPr lang="en-IN" sz="2800">
                <a:latin typeface="Times New Roman"/>
                <a:ea typeface="Times New Roman"/>
                <a:cs typeface="Times New Roman"/>
                <a:sym typeface="Times New Roman"/>
              </a:rPr>
              <a:t> is a comprehensive legislation addressing independence and tailored care approaches. </a:t>
            </a:r>
            <a:endParaRPr/>
          </a:p>
          <a:p>
            <a:pPr marL="342900" lvl="0" indent="-342900" algn="l" rtl="0">
              <a:spcBef>
                <a:spcPts val="1160"/>
              </a:spcBef>
              <a:spcAft>
                <a:spcPts val="0"/>
              </a:spcAft>
              <a:buSzPts val="4060"/>
              <a:buFont typeface="Arial"/>
              <a:buChar char="•"/>
            </a:pPr>
            <a:r>
              <a:rPr lang="en-IN" sz="2800">
                <a:latin typeface="Times New Roman"/>
                <a:ea typeface="Times New Roman"/>
                <a:cs typeface="Times New Roman"/>
                <a:sym typeface="Times New Roman"/>
              </a:rPr>
              <a:t>The NHS Long Term Plan is benefiting 2.5 million people through personalisation of intervention (NHS, n.d.)</a:t>
            </a:r>
            <a:endParaRPr/>
          </a:p>
          <a:p>
            <a:pPr marL="342900" lvl="0" indent="-342900" algn="l" rtl="0">
              <a:spcBef>
                <a:spcPts val="1160"/>
              </a:spcBef>
              <a:spcAft>
                <a:spcPts val="0"/>
              </a:spcAft>
              <a:buSzPts val="4060"/>
              <a:buFont typeface="Arial"/>
              <a:buChar char="•"/>
            </a:pPr>
            <a:r>
              <a:rPr lang="en-IN" sz="2800">
                <a:latin typeface="Times New Roman"/>
                <a:ea typeface="Times New Roman"/>
                <a:cs typeface="Times New Roman"/>
                <a:sym typeface="Times New Roman"/>
              </a:rPr>
              <a:t>Lack of enforcement of the </a:t>
            </a:r>
            <a:r>
              <a:rPr lang="en-IN" sz="2800" b="1" i="1">
                <a:latin typeface="Times New Roman"/>
                <a:ea typeface="Times New Roman"/>
                <a:cs typeface="Times New Roman"/>
                <a:sym typeface="Times New Roman"/>
              </a:rPr>
              <a:t>Equality Act 2010</a:t>
            </a:r>
            <a:r>
              <a:rPr lang="en-IN" sz="2800">
                <a:latin typeface="Times New Roman"/>
                <a:ea typeface="Times New Roman"/>
                <a:cs typeface="Times New Roman"/>
                <a:sym typeface="Times New Roman"/>
              </a:rPr>
              <a:t>, which fosters non-discrimination in healthcare</a:t>
            </a:r>
            <a:endParaRPr/>
          </a:p>
        </p:txBody>
      </p:sp>
      <p:pic>
        <p:nvPicPr>
          <p:cNvPr id="202" name="Google Shape;202;p8" descr="England - Respiratory Plans"/>
          <p:cNvPicPr preferRelativeResize="0"/>
          <p:nvPr/>
        </p:nvPicPr>
        <p:blipFill rotWithShape="1">
          <a:blip r:embed="rId3">
            <a:alphaModFix/>
          </a:blip>
          <a:srcRect/>
          <a:stretch/>
        </p:blipFill>
        <p:spPr>
          <a:xfrm>
            <a:off x="7370956" y="1978412"/>
            <a:ext cx="4633564" cy="3124200"/>
          </a:xfrm>
          <a:prstGeom prst="rect">
            <a:avLst/>
          </a:prstGeom>
          <a:noFill/>
          <a:ln>
            <a:noFill/>
          </a:ln>
        </p:spPr>
      </p:pic>
      <p:sp>
        <p:nvSpPr>
          <p:cNvPr id="203" name="Google Shape;203;p8"/>
          <p:cNvSpPr txBox="1"/>
          <p:nvPr/>
        </p:nvSpPr>
        <p:spPr>
          <a:xfrm>
            <a:off x="7783551" y="5596438"/>
            <a:ext cx="4330851" cy="646331"/>
          </a:xfrm>
          <a:prstGeom prst="rect">
            <a:avLst/>
          </a:prstGeom>
          <a:solidFill>
            <a:srgbClr val="FBE7D1"/>
          </a:solid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IN" sz="1800" b="1" i="0" u="none" strike="noStrike" cap="none">
                <a:solidFill>
                  <a:schemeClr val="dk1"/>
                </a:solidFill>
                <a:latin typeface="Times New Roman"/>
                <a:ea typeface="Times New Roman"/>
                <a:cs typeface="Times New Roman"/>
                <a:sym typeface="Times New Roman"/>
              </a:rPr>
              <a:t>Figure 3: NHS Long term plan</a:t>
            </a:r>
            <a:endParaRPr sz="1800" b="0" i="0"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IN" sz="1800" b="0" i="0" u="none" strike="noStrike" cap="none">
                <a:solidFill>
                  <a:schemeClr val="dk1"/>
                </a:solidFill>
                <a:latin typeface="Times New Roman"/>
                <a:ea typeface="Times New Roman"/>
                <a:cs typeface="Times New Roman"/>
                <a:sym typeface="Times New Roman"/>
              </a:rPr>
              <a:t>(Source</a:t>
            </a:r>
            <a:r>
              <a:rPr lang="en-IN" sz="1800" b="0" i="0" u="none" strike="noStrike" cap="none">
                <a:solidFill>
                  <a:schemeClr val="dk1"/>
                </a:solidFill>
                <a:latin typeface="Corbel"/>
                <a:ea typeface="Corbel"/>
                <a:cs typeface="Corbel"/>
                <a:sym typeface="Corbel"/>
              </a:rPr>
              <a:t>:</a:t>
            </a:r>
            <a:r>
              <a:rPr lang="en-IN" sz="1800" b="0" i="0" u="none" strike="noStrike" cap="none">
                <a:solidFill>
                  <a:schemeClr val="dk1"/>
                </a:solidFill>
                <a:latin typeface="Times New Roman"/>
                <a:ea typeface="Times New Roman"/>
                <a:cs typeface="Times New Roman"/>
                <a:sym typeface="Times New Roman"/>
              </a:rPr>
              <a:t> NHS, n.d.)</a:t>
            </a:r>
            <a:endParaRPr sz="18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9"/>
          <p:cNvSpPr txBox="1">
            <a:spLocks noGrp="1"/>
          </p:cNvSpPr>
          <p:nvPr>
            <p:ph type="ctrTitle"/>
          </p:nvPr>
        </p:nvSpPr>
        <p:spPr>
          <a:xfrm>
            <a:off x="1702421" y="234177"/>
            <a:ext cx="9144000" cy="1095858"/>
          </a:xfrm>
          <a:prstGeom prst="rect">
            <a:avLst/>
          </a:prstGeom>
          <a:noFill/>
          <a:ln w="76200" cap="flat" cmpd="sng">
            <a:solidFill>
              <a:srgbClr val="7B470B"/>
            </a:solidFill>
            <a:prstDash val="solid"/>
            <a:round/>
            <a:headEnd type="none" w="sm" len="sm"/>
            <a:tailEnd type="none" w="sm" len="sm"/>
          </a:ln>
        </p:spPr>
        <p:txBody>
          <a:bodyPr spcFirstLastPara="1" wrap="square" lIns="91425" tIns="45700" rIns="91425" bIns="45700" anchor="b" anchorCtr="0">
            <a:normAutofit fontScale="90000"/>
          </a:bodyPr>
          <a:lstStyle/>
          <a:p>
            <a:pPr marL="0" lvl="0" indent="0" algn="ctr" rtl="0">
              <a:spcBef>
                <a:spcPts val="0"/>
              </a:spcBef>
              <a:spcAft>
                <a:spcPts val="0"/>
              </a:spcAft>
              <a:buClr>
                <a:schemeClr val="dk1"/>
              </a:buClr>
              <a:buSzPct val="100000"/>
              <a:buFont typeface="Times New Roman"/>
              <a:buNone/>
            </a:pPr>
            <a:r>
              <a:rPr lang="en-IN" sz="3600" b="1">
                <a:latin typeface="Times New Roman"/>
                <a:ea typeface="Times New Roman"/>
                <a:cs typeface="Times New Roman"/>
                <a:sym typeface="Times New Roman"/>
              </a:rPr>
              <a:t>Critical evaluation of the effectiveness and benefit of approaches and interventions</a:t>
            </a:r>
            <a:endParaRPr sz="3600" b="1">
              <a:latin typeface="Times New Roman"/>
              <a:ea typeface="Times New Roman"/>
              <a:cs typeface="Times New Roman"/>
              <a:sym typeface="Times New Roman"/>
            </a:endParaRPr>
          </a:p>
        </p:txBody>
      </p:sp>
      <p:sp>
        <p:nvSpPr>
          <p:cNvPr id="210" name="Google Shape;210;p9"/>
          <p:cNvSpPr txBox="1">
            <a:spLocks noGrp="1"/>
          </p:cNvSpPr>
          <p:nvPr>
            <p:ph type="subTitle" idx="1"/>
          </p:nvPr>
        </p:nvSpPr>
        <p:spPr>
          <a:xfrm>
            <a:off x="334538" y="1784195"/>
            <a:ext cx="6122018" cy="4839628"/>
          </a:xfrm>
          <a:prstGeom prst="rect">
            <a:avLst/>
          </a:prstGeom>
          <a:solidFill>
            <a:srgbClr val="F7D1A4"/>
          </a:solid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4060"/>
              <a:buFont typeface="Arial"/>
              <a:buChar char="•"/>
            </a:pPr>
            <a:r>
              <a:rPr lang="en-IN" sz="2800">
                <a:latin typeface="Times New Roman"/>
                <a:ea typeface="Times New Roman"/>
                <a:cs typeface="Times New Roman"/>
                <a:sym typeface="Times New Roman"/>
              </a:rPr>
              <a:t>Contemporary interventions in the UK include reablement care services</a:t>
            </a:r>
            <a:endParaRPr/>
          </a:p>
          <a:p>
            <a:pPr marL="342900" lvl="0" indent="-342900" algn="l" rtl="0">
              <a:spcBef>
                <a:spcPts val="1160"/>
              </a:spcBef>
              <a:spcAft>
                <a:spcPts val="0"/>
              </a:spcAft>
              <a:buSzPts val="4060"/>
              <a:buFont typeface="Arial"/>
              <a:buChar char="•"/>
            </a:pPr>
            <a:r>
              <a:rPr lang="en-IN" sz="2800">
                <a:latin typeface="Times New Roman"/>
                <a:ea typeface="Times New Roman"/>
                <a:cs typeface="Times New Roman"/>
                <a:sym typeface="Times New Roman"/>
              </a:rPr>
              <a:t>It eliminates the need for long-term care services</a:t>
            </a:r>
            <a:endParaRPr/>
          </a:p>
          <a:p>
            <a:pPr marL="342900" lvl="0" indent="-342900" algn="l" rtl="0">
              <a:spcBef>
                <a:spcPts val="1160"/>
              </a:spcBef>
              <a:spcAft>
                <a:spcPts val="0"/>
              </a:spcAft>
              <a:buSzPts val="4060"/>
              <a:buFont typeface="Arial"/>
              <a:buChar char="•"/>
            </a:pPr>
            <a:r>
              <a:rPr lang="en-IN" sz="2800">
                <a:latin typeface="Times New Roman"/>
                <a:ea typeface="Times New Roman"/>
                <a:cs typeface="Times New Roman"/>
                <a:sym typeface="Times New Roman"/>
              </a:rPr>
              <a:t>Access to tailored care services at home</a:t>
            </a:r>
            <a:endParaRPr/>
          </a:p>
          <a:p>
            <a:pPr marL="342900" lvl="0" indent="-342900" algn="l" rtl="0">
              <a:spcBef>
                <a:spcPts val="1160"/>
              </a:spcBef>
              <a:spcAft>
                <a:spcPts val="0"/>
              </a:spcAft>
              <a:buSzPts val="4060"/>
              <a:buFont typeface="Arial"/>
              <a:buChar char="•"/>
            </a:pPr>
            <a:r>
              <a:rPr lang="en-IN" sz="2800">
                <a:latin typeface="Times New Roman"/>
                <a:ea typeface="Times New Roman"/>
                <a:cs typeface="Times New Roman"/>
                <a:sym typeface="Times New Roman"/>
              </a:rPr>
              <a:t>However, remote areas lack access to such domiciliary services (IMPACT, n.d.)</a:t>
            </a:r>
            <a:endParaRPr/>
          </a:p>
        </p:txBody>
      </p:sp>
      <p:sp>
        <p:nvSpPr>
          <p:cNvPr id="211" name="Google Shape;211;p9"/>
          <p:cNvSpPr/>
          <p:nvPr/>
        </p:nvSpPr>
        <p:spPr>
          <a:xfrm>
            <a:off x="7485256" y="2345218"/>
            <a:ext cx="3622288" cy="3155796"/>
          </a:xfrm>
          <a:prstGeom prst="hexagon">
            <a:avLst>
              <a:gd name="adj" fmla="val 25000"/>
              <a:gd name="vf" fmla="val 115470"/>
            </a:avLst>
          </a:prstGeom>
          <a:gradFill>
            <a:gsLst>
              <a:gs pos="0">
                <a:srgbClr val="D05847"/>
              </a:gs>
              <a:gs pos="100000">
                <a:srgbClr val="B53A1F"/>
              </a:gs>
            </a:gsLst>
            <a:path path="circle">
              <a:fillToRect t="100000" r="100000"/>
            </a:path>
            <a:tileRect l="-100000" b="-100000"/>
          </a:gradFill>
          <a:ln w="9525" cap="rnd" cmpd="sng">
            <a:solidFill>
              <a:srgbClr val="E3AEAA"/>
            </a:solidFill>
            <a:prstDash val="solid"/>
            <a:round/>
            <a:headEnd type="none" w="sm" len="sm"/>
            <a:tailEnd type="none" w="sm" len="sm"/>
          </a:ln>
          <a:effectLst>
            <a:reflection stA="26000" endPos="32000" dist="12700" dir="5400000" sy="-100000" rotWithShape="0"/>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orbel"/>
              <a:ea typeface="Corbel"/>
              <a:cs typeface="Corbel"/>
              <a:sym typeface="Corbel"/>
            </a:endParaRPr>
          </a:p>
        </p:txBody>
      </p:sp>
      <p:pic>
        <p:nvPicPr>
          <p:cNvPr id="212" name="Google Shape;212;p9" descr="Medical"/>
          <p:cNvPicPr preferRelativeResize="0"/>
          <p:nvPr/>
        </p:nvPicPr>
        <p:blipFill rotWithShape="1">
          <a:blip r:embed="rId3">
            <a:alphaModFix/>
          </a:blip>
          <a:srcRect/>
          <a:stretch/>
        </p:blipFill>
        <p:spPr>
          <a:xfrm>
            <a:off x="8088351" y="2402832"/>
            <a:ext cx="1520284" cy="1520284"/>
          </a:xfrm>
          <a:prstGeom prst="rect">
            <a:avLst/>
          </a:prstGeom>
          <a:noFill/>
          <a:ln>
            <a:noFill/>
          </a:ln>
        </p:spPr>
      </p:pic>
      <p:pic>
        <p:nvPicPr>
          <p:cNvPr id="213" name="Google Shape;213;p9" descr="Ambulance"/>
          <p:cNvPicPr preferRelativeResize="0"/>
          <p:nvPr/>
        </p:nvPicPr>
        <p:blipFill rotWithShape="1">
          <a:blip r:embed="rId4">
            <a:alphaModFix/>
          </a:blip>
          <a:srcRect/>
          <a:stretch/>
        </p:blipFill>
        <p:spPr>
          <a:xfrm>
            <a:off x="8760212" y="3744696"/>
            <a:ext cx="1696845" cy="169684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10"/>
          <p:cNvSpPr txBox="1">
            <a:spLocks noGrp="1"/>
          </p:cNvSpPr>
          <p:nvPr>
            <p:ph type="ctrTitle"/>
          </p:nvPr>
        </p:nvSpPr>
        <p:spPr>
          <a:xfrm>
            <a:off x="1702421" y="234177"/>
            <a:ext cx="9144000" cy="1178986"/>
          </a:xfrm>
          <a:prstGeom prst="rect">
            <a:avLst/>
          </a:prstGeom>
          <a:noFill/>
          <a:ln w="76200" cap="flat" cmpd="sng">
            <a:solidFill>
              <a:srgbClr val="7B470B"/>
            </a:solidFill>
            <a:prstDash val="solid"/>
            <a:round/>
            <a:headEnd type="none" w="sm" len="sm"/>
            <a:tailEnd type="none" w="sm" len="sm"/>
          </a:ln>
        </p:spPr>
        <p:txBody>
          <a:bodyPr spcFirstLastPara="1" wrap="square" lIns="91425" tIns="45700" rIns="91425" bIns="45700" anchor="b" anchorCtr="0">
            <a:normAutofit fontScale="90000"/>
          </a:bodyPr>
          <a:lstStyle/>
          <a:p>
            <a:pPr marL="0" lvl="0" indent="0" algn="ctr" rtl="0">
              <a:spcBef>
                <a:spcPts val="0"/>
              </a:spcBef>
              <a:spcAft>
                <a:spcPts val="0"/>
              </a:spcAft>
              <a:buClr>
                <a:schemeClr val="dk1"/>
              </a:buClr>
              <a:buSzPct val="100000"/>
              <a:buFont typeface="Times New Roman"/>
              <a:buNone/>
            </a:pPr>
            <a:r>
              <a:rPr lang="en-IN" sz="3600" b="1">
                <a:latin typeface="Times New Roman"/>
                <a:ea typeface="Times New Roman"/>
                <a:cs typeface="Times New Roman"/>
                <a:sym typeface="Times New Roman"/>
              </a:rPr>
              <a:t>Challenges encountered by older people in maintaining their independence</a:t>
            </a:r>
            <a:endParaRPr sz="3600" b="1">
              <a:latin typeface="Times New Roman"/>
              <a:ea typeface="Times New Roman"/>
              <a:cs typeface="Times New Roman"/>
              <a:sym typeface="Times New Roman"/>
            </a:endParaRPr>
          </a:p>
        </p:txBody>
      </p:sp>
      <p:sp>
        <p:nvSpPr>
          <p:cNvPr id="220" name="Google Shape;220;p10"/>
          <p:cNvSpPr txBox="1">
            <a:spLocks noGrp="1"/>
          </p:cNvSpPr>
          <p:nvPr>
            <p:ph type="subTitle" idx="1"/>
          </p:nvPr>
        </p:nvSpPr>
        <p:spPr>
          <a:xfrm>
            <a:off x="1325307" y="2013301"/>
            <a:ext cx="9898228" cy="4335798"/>
          </a:xfrm>
          <a:prstGeom prst="rect">
            <a:avLst/>
          </a:prstGeom>
          <a:solidFill>
            <a:srgbClr val="F7D1A4"/>
          </a:solidFill>
          <a:ln>
            <a:noFill/>
          </a:ln>
        </p:spPr>
        <p:txBody>
          <a:bodyPr spcFirstLastPara="1" wrap="square" lIns="91425" tIns="45700" rIns="91425" bIns="45700" anchor="t" anchorCtr="0">
            <a:normAutofit/>
          </a:bodyPr>
          <a:lstStyle/>
          <a:p>
            <a:pPr marL="342900" lvl="0" indent="-342900" algn="l" rtl="0">
              <a:spcBef>
                <a:spcPts val="0"/>
              </a:spcBef>
              <a:spcAft>
                <a:spcPts val="0"/>
              </a:spcAft>
              <a:buSzPts val="4060"/>
              <a:buFont typeface="Arial"/>
              <a:buChar char="•"/>
            </a:pPr>
            <a:r>
              <a:rPr lang="en-IN" sz="2800">
                <a:latin typeface="Times New Roman"/>
                <a:ea typeface="Times New Roman"/>
                <a:cs typeface="Times New Roman"/>
                <a:sym typeface="Times New Roman"/>
              </a:rPr>
              <a:t>The social environment is one of the root causes of barriers to care accessibility.</a:t>
            </a:r>
            <a:endParaRPr/>
          </a:p>
          <a:p>
            <a:pPr marL="342900" lvl="0" indent="-342900" algn="l" rtl="0">
              <a:spcBef>
                <a:spcPts val="1160"/>
              </a:spcBef>
              <a:spcAft>
                <a:spcPts val="0"/>
              </a:spcAft>
              <a:buSzPts val="4060"/>
              <a:buFont typeface="Arial"/>
              <a:buChar char="•"/>
            </a:pPr>
            <a:r>
              <a:rPr lang="en-IN" sz="2800">
                <a:latin typeface="Times New Roman"/>
                <a:ea typeface="Times New Roman"/>
                <a:cs typeface="Times New Roman"/>
                <a:sym typeface="Times New Roman"/>
              </a:rPr>
              <a:t>Poor local services and inconsistent quality affect independence in treatment (Daly, 2020)</a:t>
            </a:r>
            <a:endParaRPr/>
          </a:p>
          <a:p>
            <a:pPr marL="342900" lvl="0" indent="-342900" algn="l" rtl="0">
              <a:spcBef>
                <a:spcPts val="1160"/>
              </a:spcBef>
              <a:spcAft>
                <a:spcPts val="0"/>
              </a:spcAft>
              <a:buSzPts val="4060"/>
              <a:buFont typeface="Arial"/>
              <a:buChar char="•"/>
            </a:pPr>
            <a:r>
              <a:rPr lang="en-IN" sz="2800">
                <a:latin typeface="Times New Roman"/>
                <a:ea typeface="Times New Roman"/>
                <a:cs typeface="Times New Roman"/>
                <a:sym typeface="Times New Roman"/>
              </a:rPr>
              <a:t>Delayed physiotherapy and adaptations postpone recovery</a:t>
            </a:r>
            <a:endParaRPr/>
          </a:p>
          <a:p>
            <a:pPr marL="342900" lvl="0" indent="-342900" algn="l" rtl="0">
              <a:spcBef>
                <a:spcPts val="1160"/>
              </a:spcBef>
              <a:spcAft>
                <a:spcPts val="0"/>
              </a:spcAft>
              <a:buSzPts val="4060"/>
              <a:buFont typeface="Arial"/>
              <a:buChar char="•"/>
            </a:pPr>
            <a:r>
              <a:rPr lang="en-IN" sz="2800">
                <a:latin typeface="Times New Roman"/>
                <a:ea typeface="Times New Roman"/>
                <a:cs typeface="Times New Roman"/>
                <a:sym typeface="Times New Roman"/>
              </a:rPr>
              <a:t>Loneliness and isolation from the community affect mental well-being and physical recovery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11"/>
          <p:cNvSpPr txBox="1">
            <a:spLocks noGrp="1"/>
          </p:cNvSpPr>
          <p:nvPr>
            <p:ph type="ctrTitle"/>
          </p:nvPr>
        </p:nvSpPr>
        <p:spPr>
          <a:xfrm>
            <a:off x="1702421" y="234177"/>
            <a:ext cx="9144000" cy="1092818"/>
          </a:xfrm>
          <a:prstGeom prst="rect">
            <a:avLst/>
          </a:prstGeom>
          <a:noFill/>
          <a:ln w="76200" cap="flat" cmpd="sng">
            <a:solidFill>
              <a:srgbClr val="7B470B"/>
            </a:solidFill>
            <a:prstDash val="solid"/>
            <a:round/>
            <a:headEnd type="none" w="sm" len="sm"/>
            <a:tailEnd type="none" w="sm" len="sm"/>
          </a:ln>
        </p:spPr>
        <p:txBody>
          <a:bodyPr spcFirstLastPara="1" wrap="square" lIns="91425" tIns="45700" rIns="91425" bIns="45700" anchor="b" anchorCtr="0">
            <a:normAutofit fontScale="90000"/>
          </a:bodyPr>
          <a:lstStyle/>
          <a:p>
            <a:pPr marL="0" lvl="0" indent="0" algn="ctr" rtl="0">
              <a:spcBef>
                <a:spcPts val="0"/>
              </a:spcBef>
              <a:spcAft>
                <a:spcPts val="0"/>
              </a:spcAft>
              <a:buClr>
                <a:schemeClr val="dk1"/>
              </a:buClr>
              <a:buSzPct val="100000"/>
              <a:buFont typeface="Times New Roman"/>
              <a:buNone/>
            </a:pPr>
            <a:r>
              <a:rPr lang="en-IN" sz="3600" b="1">
                <a:latin typeface="Times New Roman"/>
                <a:ea typeface="Times New Roman"/>
                <a:cs typeface="Times New Roman"/>
                <a:sym typeface="Times New Roman"/>
              </a:rPr>
              <a:t>Challenges encountered by older people in maintaining their functional ability</a:t>
            </a:r>
            <a:endParaRPr sz="3600" b="1">
              <a:latin typeface="Times New Roman"/>
              <a:ea typeface="Times New Roman"/>
              <a:cs typeface="Times New Roman"/>
              <a:sym typeface="Times New Roman"/>
            </a:endParaRPr>
          </a:p>
        </p:txBody>
      </p:sp>
      <p:sp>
        <p:nvSpPr>
          <p:cNvPr id="227" name="Google Shape;227;p11"/>
          <p:cNvSpPr txBox="1"/>
          <p:nvPr/>
        </p:nvSpPr>
        <p:spPr>
          <a:xfrm>
            <a:off x="482290" y="1556542"/>
            <a:ext cx="4769934" cy="4832092"/>
          </a:xfrm>
          <a:prstGeom prst="rect">
            <a:avLst/>
          </a:prstGeom>
          <a:solidFill>
            <a:srgbClr val="FBE7D1"/>
          </a:solid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dk1"/>
              </a:buClr>
              <a:buSzPts val="2800"/>
              <a:buFont typeface="Arial"/>
              <a:buChar char="•"/>
            </a:pPr>
            <a:r>
              <a:rPr lang="en-IN" sz="2800" b="0" i="0" u="none" strike="noStrike" cap="none">
                <a:solidFill>
                  <a:schemeClr val="dk1"/>
                </a:solidFill>
                <a:latin typeface="Times New Roman"/>
                <a:ea typeface="Times New Roman"/>
                <a:cs typeface="Times New Roman"/>
                <a:sym typeface="Times New Roman"/>
              </a:rPr>
              <a:t>Cognitive impairments due to lack of support can affect the functional ability of aged people (Cipriani </a:t>
            </a:r>
            <a:r>
              <a:rPr lang="en-IN" sz="2800" b="0" i="1" u="none" strike="noStrike" cap="none">
                <a:solidFill>
                  <a:schemeClr val="dk1"/>
                </a:solidFill>
                <a:latin typeface="Times New Roman"/>
                <a:ea typeface="Times New Roman"/>
                <a:cs typeface="Times New Roman"/>
                <a:sym typeface="Times New Roman"/>
              </a:rPr>
              <a:t>et al.</a:t>
            </a:r>
            <a:r>
              <a:rPr lang="en-IN" sz="2800" b="0" i="0" u="none" strike="noStrike" cap="none">
                <a:solidFill>
                  <a:schemeClr val="dk1"/>
                </a:solidFill>
                <a:latin typeface="Times New Roman"/>
                <a:ea typeface="Times New Roman"/>
                <a:cs typeface="Times New Roman"/>
                <a:sym typeface="Times New Roman"/>
              </a:rPr>
              <a:t>, 2020)</a:t>
            </a:r>
            <a:endParaRPr/>
          </a:p>
          <a:p>
            <a:pPr marL="285750" marR="0" lvl="0" indent="-285750" algn="l" rtl="0">
              <a:spcBef>
                <a:spcPts val="0"/>
              </a:spcBef>
              <a:spcAft>
                <a:spcPts val="0"/>
              </a:spcAft>
              <a:buClr>
                <a:schemeClr val="dk1"/>
              </a:buClr>
              <a:buSzPts val="2800"/>
              <a:buFont typeface="Arial"/>
              <a:buChar char="•"/>
            </a:pPr>
            <a:r>
              <a:rPr lang="en-IN" sz="2800" b="0" i="0" u="none" strike="noStrike" cap="none">
                <a:solidFill>
                  <a:schemeClr val="dk1"/>
                </a:solidFill>
                <a:latin typeface="Times New Roman"/>
                <a:ea typeface="Times New Roman"/>
                <a:cs typeface="Times New Roman"/>
                <a:sym typeface="Times New Roman"/>
              </a:rPr>
              <a:t>Poor socio-economic status affects old people and their accessibility to care services.</a:t>
            </a:r>
            <a:endParaRPr/>
          </a:p>
          <a:p>
            <a:pPr marL="285750" marR="0" lvl="0" indent="-285750" algn="l" rtl="0">
              <a:spcBef>
                <a:spcPts val="0"/>
              </a:spcBef>
              <a:spcAft>
                <a:spcPts val="0"/>
              </a:spcAft>
              <a:buClr>
                <a:schemeClr val="dk1"/>
              </a:buClr>
              <a:buSzPts val="2800"/>
              <a:buFont typeface="Arial"/>
              <a:buChar char="•"/>
            </a:pPr>
            <a:r>
              <a:rPr lang="en-IN" sz="2800" b="0" i="0" u="none" strike="noStrike" cap="none">
                <a:solidFill>
                  <a:schemeClr val="dk1"/>
                </a:solidFill>
                <a:latin typeface="Times New Roman"/>
                <a:ea typeface="Times New Roman"/>
                <a:cs typeface="Times New Roman"/>
                <a:sym typeface="Times New Roman"/>
              </a:rPr>
              <a:t>Lack of mobility aids and support assistance limits the functional ability of aged people </a:t>
            </a:r>
            <a:endParaRPr/>
          </a:p>
        </p:txBody>
      </p:sp>
      <p:pic>
        <p:nvPicPr>
          <p:cNvPr id="228" name="Google Shape;228;p11" descr="4 Different Types of Mobility Aids &amp; Equipment For The Elderly – Vissco Next"/>
          <p:cNvPicPr preferRelativeResize="0"/>
          <p:nvPr/>
        </p:nvPicPr>
        <p:blipFill rotWithShape="1">
          <a:blip r:embed="rId3">
            <a:alphaModFix/>
          </a:blip>
          <a:srcRect/>
          <a:stretch/>
        </p:blipFill>
        <p:spPr>
          <a:xfrm>
            <a:off x="5653277" y="2092364"/>
            <a:ext cx="5840841" cy="3895841"/>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12"/>
          <p:cNvSpPr txBox="1">
            <a:spLocks noGrp="1"/>
          </p:cNvSpPr>
          <p:nvPr>
            <p:ph type="ctrTitle"/>
          </p:nvPr>
        </p:nvSpPr>
        <p:spPr>
          <a:xfrm>
            <a:off x="1702421" y="234177"/>
            <a:ext cx="9144000" cy="1048213"/>
          </a:xfrm>
          <a:prstGeom prst="rect">
            <a:avLst/>
          </a:prstGeom>
          <a:noFill/>
          <a:ln w="76200" cap="flat" cmpd="sng">
            <a:solidFill>
              <a:srgbClr val="7B470B"/>
            </a:solidFill>
            <a:prstDash val="solid"/>
            <a:round/>
            <a:headEnd type="none" w="sm" len="sm"/>
            <a:tailEnd type="none" w="sm" len="sm"/>
          </a:ln>
        </p:spPr>
        <p:txBody>
          <a:bodyPr spcFirstLastPara="1" wrap="square" lIns="91425" tIns="45700" rIns="91425" bIns="45700" anchor="b" anchorCtr="0">
            <a:normAutofit fontScale="90000"/>
          </a:bodyPr>
          <a:lstStyle/>
          <a:p>
            <a:pPr marL="0" lvl="0" indent="0" algn="ctr" rtl="0">
              <a:spcBef>
                <a:spcPts val="0"/>
              </a:spcBef>
              <a:spcAft>
                <a:spcPts val="0"/>
              </a:spcAft>
              <a:buClr>
                <a:schemeClr val="dk1"/>
              </a:buClr>
              <a:buSzPct val="100000"/>
              <a:buFont typeface="Times New Roman"/>
              <a:buNone/>
            </a:pPr>
            <a:r>
              <a:rPr lang="en-IN" sz="3600" b="1">
                <a:latin typeface="Times New Roman"/>
                <a:ea typeface="Times New Roman"/>
                <a:cs typeface="Times New Roman"/>
                <a:sym typeface="Times New Roman"/>
              </a:rPr>
              <a:t>Recommendations for improvement of services to empower older people</a:t>
            </a:r>
            <a:endParaRPr sz="3600" b="1">
              <a:latin typeface="Times New Roman"/>
              <a:ea typeface="Times New Roman"/>
              <a:cs typeface="Times New Roman"/>
              <a:sym typeface="Times New Roman"/>
            </a:endParaRPr>
          </a:p>
        </p:txBody>
      </p:sp>
      <p:sp>
        <p:nvSpPr>
          <p:cNvPr id="235" name="Google Shape;235;p12"/>
          <p:cNvSpPr txBox="1">
            <a:spLocks noGrp="1"/>
          </p:cNvSpPr>
          <p:nvPr>
            <p:ph type="subTitle" idx="1"/>
          </p:nvPr>
        </p:nvSpPr>
        <p:spPr>
          <a:xfrm>
            <a:off x="835172" y="1570971"/>
            <a:ext cx="10521656" cy="4892005"/>
          </a:xfrm>
          <a:prstGeom prst="rect">
            <a:avLst/>
          </a:prstGeom>
          <a:solidFill>
            <a:srgbClr val="F7D1A4"/>
          </a:solid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4060"/>
              <a:buFont typeface="Arial"/>
              <a:buChar char="•"/>
            </a:pPr>
            <a:r>
              <a:rPr lang="en-IN" sz="2800">
                <a:latin typeface="Times New Roman"/>
                <a:ea typeface="Times New Roman"/>
                <a:cs typeface="Times New Roman"/>
                <a:sym typeface="Times New Roman"/>
              </a:rPr>
              <a:t>Integrated care services can connect health and social care units to provide comprehensive assistance to aged people (Yamada and Arai, 2020)</a:t>
            </a:r>
            <a:endParaRPr/>
          </a:p>
          <a:p>
            <a:pPr marL="342900" lvl="0" indent="-342900" algn="just" rtl="0">
              <a:lnSpc>
                <a:spcPct val="150000"/>
              </a:lnSpc>
              <a:spcBef>
                <a:spcPts val="1160"/>
              </a:spcBef>
              <a:spcAft>
                <a:spcPts val="0"/>
              </a:spcAft>
              <a:buSzPts val="4060"/>
              <a:buFont typeface="Arial"/>
              <a:buChar char="•"/>
            </a:pPr>
            <a:r>
              <a:rPr lang="en-IN" sz="2800">
                <a:latin typeface="Times New Roman"/>
                <a:ea typeface="Times New Roman"/>
                <a:cs typeface="Times New Roman"/>
                <a:sym typeface="Times New Roman"/>
              </a:rPr>
              <a:t>Enhance PPC services, which can eliminate delays in social care </a:t>
            </a:r>
            <a:endParaRPr/>
          </a:p>
          <a:p>
            <a:pPr marL="342900" lvl="0" indent="-342900" algn="just" rtl="0">
              <a:lnSpc>
                <a:spcPct val="150000"/>
              </a:lnSpc>
              <a:spcBef>
                <a:spcPts val="1160"/>
              </a:spcBef>
              <a:spcAft>
                <a:spcPts val="0"/>
              </a:spcAft>
              <a:buSzPts val="4060"/>
              <a:buFont typeface="Arial"/>
              <a:buChar char="•"/>
            </a:pPr>
            <a:r>
              <a:rPr lang="en-IN" sz="2800">
                <a:latin typeface="Times New Roman"/>
                <a:ea typeface="Times New Roman"/>
                <a:cs typeface="Times New Roman"/>
                <a:sym typeface="Times New Roman"/>
              </a:rPr>
              <a:t>Government funding and medical insurance covering aged care services improve quality and accessibility </a:t>
            </a:r>
            <a:endParaRPr/>
          </a:p>
          <a:p>
            <a:pPr marL="342900" lvl="0" indent="-11429" algn="just" rtl="0">
              <a:lnSpc>
                <a:spcPct val="150000"/>
              </a:lnSpc>
              <a:spcBef>
                <a:spcPts val="1320"/>
              </a:spcBef>
              <a:spcAft>
                <a:spcPts val="0"/>
              </a:spcAft>
              <a:buSzPts val="5220"/>
              <a:buFont typeface="Arial"/>
              <a:buNone/>
            </a:pPr>
            <a:endParaRPr sz="3600">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13"/>
          <p:cNvSpPr txBox="1">
            <a:spLocks noGrp="1"/>
          </p:cNvSpPr>
          <p:nvPr>
            <p:ph type="ctrTitle"/>
          </p:nvPr>
        </p:nvSpPr>
        <p:spPr>
          <a:xfrm>
            <a:off x="1702421" y="234177"/>
            <a:ext cx="9144000" cy="1048213"/>
          </a:xfrm>
          <a:prstGeom prst="rect">
            <a:avLst/>
          </a:prstGeom>
          <a:noFill/>
          <a:ln w="76200" cap="flat" cmpd="sng">
            <a:solidFill>
              <a:srgbClr val="7B470B"/>
            </a:solidFill>
            <a:prstDash val="solid"/>
            <a:round/>
            <a:headEnd type="none" w="sm" len="sm"/>
            <a:tailEnd type="none" w="sm" len="sm"/>
          </a:ln>
        </p:spPr>
        <p:txBody>
          <a:bodyPr spcFirstLastPara="1" wrap="square" lIns="91425" tIns="45700" rIns="91425" bIns="45700" anchor="b" anchorCtr="0">
            <a:normAutofit fontScale="90000"/>
          </a:bodyPr>
          <a:lstStyle/>
          <a:p>
            <a:pPr marL="0" lvl="0" indent="0" algn="ctr" rtl="0">
              <a:spcBef>
                <a:spcPts val="0"/>
              </a:spcBef>
              <a:spcAft>
                <a:spcPts val="0"/>
              </a:spcAft>
              <a:buClr>
                <a:schemeClr val="dk1"/>
              </a:buClr>
              <a:buSzPct val="100000"/>
              <a:buFont typeface="Times New Roman"/>
              <a:buNone/>
            </a:pPr>
            <a:r>
              <a:rPr lang="en-IN" sz="3600" b="1">
                <a:latin typeface="Times New Roman"/>
                <a:ea typeface="Times New Roman"/>
                <a:cs typeface="Times New Roman"/>
                <a:sym typeface="Times New Roman"/>
              </a:rPr>
              <a:t>Recommendations for improvement of services to empower older people</a:t>
            </a:r>
            <a:endParaRPr sz="3600" b="1">
              <a:latin typeface="Times New Roman"/>
              <a:ea typeface="Times New Roman"/>
              <a:cs typeface="Times New Roman"/>
              <a:sym typeface="Times New Roman"/>
            </a:endParaRPr>
          </a:p>
        </p:txBody>
      </p:sp>
      <p:sp>
        <p:nvSpPr>
          <p:cNvPr id="242" name="Google Shape;242;p13"/>
          <p:cNvSpPr txBox="1">
            <a:spLocks noGrp="1"/>
          </p:cNvSpPr>
          <p:nvPr>
            <p:ph type="subTitle" idx="1"/>
          </p:nvPr>
        </p:nvSpPr>
        <p:spPr>
          <a:xfrm>
            <a:off x="161212" y="1481761"/>
            <a:ext cx="6563338" cy="4892005"/>
          </a:xfrm>
          <a:prstGeom prst="rect">
            <a:avLst/>
          </a:prstGeom>
          <a:solidFill>
            <a:srgbClr val="F7D1A4"/>
          </a:solidFill>
          <a:ln>
            <a:noFill/>
          </a:ln>
        </p:spPr>
        <p:txBody>
          <a:bodyPr spcFirstLastPara="1" wrap="square" lIns="91425" tIns="45700" rIns="91425" bIns="45700" anchor="t" anchorCtr="0">
            <a:normAutofit/>
          </a:bodyPr>
          <a:lstStyle/>
          <a:p>
            <a:pPr marL="342900" lvl="0" indent="-342900" algn="just" rtl="0">
              <a:spcBef>
                <a:spcPts val="0"/>
              </a:spcBef>
              <a:spcAft>
                <a:spcPts val="0"/>
              </a:spcAft>
              <a:buSzPts val="4060"/>
              <a:buFont typeface="Arial"/>
              <a:buChar char="•"/>
            </a:pPr>
            <a:r>
              <a:rPr lang="en-IN" sz="2800">
                <a:latin typeface="Times New Roman"/>
                <a:ea typeface="Times New Roman"/>
                <a:cs typeface="Times New Roman"/>
                <a:sym typeface="Times New Roman"/>
              </a:rPr>
              <a:t>The government should promote and invest in rehabilitation programs with the help of community members.</a:t>
            </a:r>
            <a:endParaRPr/>
          </a:p>
          <a:p>
            <a:pPr marL="342900" lvl="0" indent="-342900" algn="just" rtl="0">
              <a:spcBef>
                <a:spcPts val="1160"/>
              </a:spcBef>
              <a:spcAft>
                <a:spcPts val="0"/>
              </a:spcAft>
              <a:buSzPts val="4060"/>
              <a:buFont typeface="Arial"/>
              <a:buChar char="•"/>
            </a:pPr>
            <a:r>
              <a:rPr lang="en-IN" sz="2800">
                <a:latin typeface="Times New Roman"/>
                <a:ea typeface="Times New Roman"/>
                <a:cs typeface="Times New Roman"/>
                <a:sym typeface="Times New Roman"/>
              </a:rPr>
              <a:t>Inclusive care facilities promoting autonomy, well-being and designed specially for vulnerable and marginalised populations (Edelman, 2023).</a:t>
            </a:r>
            <a:endParaRPr/>
          </a:p>
          <a:p>
            <a:pPr marL="342900" lvl="0" indent="-342900" algn="just" rtl="0">
              <a:spcBef>
                <a:spcPts val="1160"/>
              </a:spcBef>
              <a:spcAft>
                <a:spcPts val="0"/>
              </a:spcAft>
              <a:buSzPts val="4060"/>
              <a:buFont typeface="Arial"/>
              <a:buChar char="•"/>
            </a:pPr>
            <a:r>
              <a:rPr lang="en-IN" sz="2800">
                <a:latin typeface="Times New Roman"/>
                <a:ea typeface="Times New Roman"/>
                <a:cs typeface="Times New Roman"/>
                <a:sym typeface="Times New Roman"/>
              </a:rPr>
              <a:t>Digital awareness and services can empower aged people to engage in self-care and independent treatment at home.</a:t>
            </a:r>
            <a:endParaRPr/>
          </a:p>
          <a:p>
            <a:pPr marL="342900" lvl="0" indent="-11429" algn="just" rtl="0">
              <a:lnSpc>
                <a:spcPct val="200000"/>
              </a:lnSpc>
              <a:spcBef>
                <a:spcPts val="1320"/>
              </a:spcBef>
              <a:spcAft>
                <a:spcPts val="0"/>
              </a:spcAft>
              <a:buSzPts val="5220"/>
              <a:buFont typeface="Arial"/>
              <a:buNone/>
            </a:pPr>
            <a:endParaRPr sz="3600">
              <a:latin typeface="Times New Roman"/>
              <a:ea typeface="Times New Roman"/>
              <a:cs typeface="Times New Roman"/>
              <a:sym typeface="Times New Roman"/>
            </a:endParaRPr>
          </a:p>
        </p:txBody>
      </p:sp>
      <p:pic>
        <p:nvPicPr>
          <p:cNvPr id="243" name="Google Shape;243;p13"/>
          <p:cNvPicPr preferRelativeResize="0"/>
          <p:nvPr/>
        </p:nvPicPr>
        <p:blipFill rotWithShape="1">
          <a:blip r:embed="rId3">
            <a:alphaModFix/>
          </a:blip>
          <a:srcRect/>
          <a:stretch/>
        </p:blipFill>
        <p:spPr>
          <a:xfrm>
            <a:off x="7166549" y="2052592"/>
            <a:ext cx="4600337" cy="3478414"/>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14"/>
          <p:cNvSpPr txBox="1">
            <a:spLocks noGrp="1"/>
          </p:cNvSpPr>
          <p:nvPr>
            <p:ph type="ctrTitle"/>
          </p:nvPr>
        </p:nvSpPr>
        <p:spPr>
          <a:xfrm>
            <a:off x="1702421" y="234178"/>
            <a:ext cx="9144000" cy="802886"/>
          </a:xfrm>
          <a:prstGeom prst="rect">
            <a:avLst/>
          </a:prstGeom>
          <a:noFill/>
          <a:ln w="76200" cap="flat" cmpd="sng">
            <a:solidFill>
              <a:srgbClr val="7B470B"/>
            </a:solidFill>
            <a:prstDash val="solid"/>
            <a:round/>
            <a:headEnd type="none" w="sm" len="sm"/>
            <a:tailEnd type="none" w="sm" len="sm"/>
          </a:ln>
        </p:spPr>
        <p:txBody>
          <a:bodyPr spcFirstLastPara="1" wrap="square" lIns="91425" tIns="45700" rIns="91425" bIns="45700" anchor="b" anchorCtr="0">
            <a:normAutofit/>
          </a:bodyPr>
          <a:lstStyle/>
          <a:p>
            <a:pPr marL="0" lvl="0" indent="0" algn="ctr" rtl="0">
              <a:spcBef>
                <a:spcPts val="0"/>
              </a:spcBef>
              <a:spcAft>
                <a:spcPts val="0"/>
              </a:spcAft>
              <a:buClr>
                <a:schemeClr val="dk1"/>
              </a:buClr>
              <a:buSzPts val="3600"/>
              <a:buFont typeface="Times New Roman"/>
              <a:buNone/>
            </a:pPr>
            <a:r>
              <a:rPr lang="en-IN" sz="3600" b="1">
                <a:latin typeface="Times New Roman"/>
                <a:ea typeface="Times New Roman"/>
                <a:cs typeface="Times New Roman"/>
                <a:sym typeface="Times New Roman"/>
              </a:rPr>
              <a:t>Conclusions</a:t>
            </a:r>
            <a:endParaRPr sz="3600" b="1">
              <a:latin typeface="Times New Roman"/>
              <a:ea typeface="Times New Roman"/>
              <a:cs typeface="Times New Roman"/>
              <a:sym typeface="Times New Roman"/>
            </a:endParaRPr>
          </a:p>
        </p:txBody>
      </p:sp>
      <p:sp>
        <p:nvSpPr>
          <p:cNvPr id="250" name="Google Shape;250;p14"/>
          <p:cNvSpPr txBox="1">
            <a:spLocks noGrp="1"/>
          </p:cNvSpPr>
          <p:nvPr>
            <p:ph type="subTitle" idx="1"/>
          </p:nvPr>
        </p:nvSpPr>
        <p:spPr>
          <a:xfrm>
            <a:off x="551504" y="1862253"/>
            <a:ext cx="11458359" cy="4533815"/>
          </a:xfrm>
          <a:prstGeom prst="rect">
            <a:avLst/>
          </a:prstGeom>
          <a:solidFill>
            <a:srgbClr val="F7D1A4"/>
          </a:solidFill>
          <a:ln>
            <a:noFill/>
          </a:ln>
        </p:spPr>
        <p:txBody>
          <a:bodyPr spcFirstLastPara="1" wrap="square" lIns="91425" tIns="45700" rIns="91425" bIns="45700" anchor="t" anchorCtr="0">
            <a:normAutofit/>
          </a:bodyPr>
          <a:lstStyle/>
          <a:p>
            <a:pPr marL="457200" lvl="0" indent="-457200" algn="just" rtl="0">
              <a:spcBef>
                <a:spcPts val="0"/>
              </a:spcBef>
              <a:spcAft>
                <a:spcPts val="0"/>
              </a:spcAft>
              <a:buSzPts val="4060"/>
              <a:buFont typeface="Arial"/>
              <a:buChar char="•"/>
            </a:pPr>
            <a:r>
              <a:rPr lang="en-IN" sz="2800">
                <a:latin typeface="Times New Roman"/>
                <a:ea typeface="Times New Roman"/>
                <a:cs typeface="Times New Roman"/>
                <a:sym typeface="Times New Roman"/>
              </a:rPr>
              <a:t>The presentation concludes that the UK authorities and social care create scope for personalised care facilities for aged people.</a:t>
            </a:r>
            <a:endParaRPr/>
          </a:p>
          <a:p>
            <a:pPr marL="457200" lvl="0" indent="-457200" algn="just" rtl="0">
              <a:spcBef>
                <a:spcPts val="1160"/>
              </a:spcBef>
              <a:spcAft>
                <a:spcPts val="0"/>
              </a:spcAft>
              <a:buSzPts val="4060"/>
              <a:buFont typeface="Arial"/>
              <a:buChar char="•"/>
            </a:pPr>
            <a:r>
              <a:rPr lang="en-IN" sz="2800">
                <a:latin typeface="Times New Roman"/>
                <a:ea typeface="Times New Roman"/>
                <a:cs typeface="Times New Roman"/>
                <a:sym typeface="Times New Roman"/>
              </a:rPr>
              <a:t>There are multiple care homes governed by the Care Act 2014 and the NHS Long Term Plan.</a:t>
            </a:r>
            <a:endParaRPr/>
          </a:p>
          <a:p>
            <a:pPr marL="457200" lvl="0" indent="-457200" algn="just" rtl="0">
              <a:spcBef>
                <a:spcPts val="1160"/>
              </a:spcBef>
              <a:spcAft>
                <a:spcPts val="0"/>
              </a:spcAft>
              <a:buSzPts val="4060"/>
              <a:buFont typeface="Arial"/>
              <a:buChar char="•"/>
            </a:pPr>
            <a:r>
              <a:rPr lang="en-IN" sz="2800">
                <a:latin typeface="Times New Roman"/>
                <a:ea typeface="Times New Roman"/>
                <a:cs typeface="Times New Roman"/>
                <a:sym typeface="Times New Roman"/>
              </a:rPr>
              <a:t>However, aged people belonging to low economic status and poor families fail to access good quality care and mobility services.</a:t>
            </a:r>
            <a:endParaRPr/>
          </a:p>
          <a:p>
            <a:pPr marL="457200" lvl="0" indent="-457200" algn="just" rtl="0">
              <a:spcBef>
                <a:spcPts val="1160"/>
              </a:spcBef>
              <a:spcAft>
                <a:spcPts val="0"/>
              </a:spcAft>
              <a:buSzPts val="4060"/>
              <a:buFont typeface="Arial"/>
              <a:buChar char="•"/>
            </a:pPr>
            <a:r>
              <a:rPr lang="en-IN" sz="2800">
                <a:latin typeface="Times New Roman"/>
                <a:ea typeface="Times New Roman"/>
                <a:cs typeface="Times New Roman"/>
                <a:sym typeface="Times New Roman"/>
              </a:rPr>
              <a:t>Access to consistent care services is not possible from remote areas in the UK. </a:t>
            </a:r>
            <a:endParaRPr/>
          </a:p>
          <a:p>
            <a:pPr marL="342900" lvl="0" indent="-11429" algn="just" rtl="0">
              <a:lnSpc>
                <a:spcPct val="200000"/>
              </a:lnSpc>
              <a:spcBef>
                <a:spcPts val="1320"/>
              </a:spcBef>
              <a:spcAft>
                <a:spcPts val="0"/>
              </a:spcAft>
              <a:buSzPts val="5220"/>
              <a:buFont typeface="Arial"/>
              <a:buNone/>
            </a:pPr>
            <a:endParaRPr sz="3600">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15"/>
          <p:cNvSpPr txBox="1">
            <a:spLocks noGrp="1"/>
          </p:cNvSpPr>
          <p:nvPr>
            <p:ph type="ctrTitle"/>
          </p:nvPr>
        </p:nvSpPr>
        <p:spPr>
          <a:xfrm>
            <a:off x="1702421" y="234177"/>
            <a:ext cx="9144000" cy="672983"/>
          </a:xfrm>
          <a:prstGeom prst="rect">
            <a:avLst/>
          </a:prstGeom>
          <a:noFill/>
          <a:ln w="76200" cap="flat" cmpd="sng">
            <a:solidFill>
              <a:srgbClr val="7B470B"/>
            </a:solidFill>
            <a:prstDash val="solid"/>
            <a:round/>
            <a:headEnd type="none" w="sm" len="sm"/>
            <a:tailEnd type="none" w="sm" len="sm"/>
          </a:ln>
        </p:spPr>
        <p:txBody>
          <a:bodyPr spcFirstLastPara="1" wrap="square" lIns="91425" tIns="45700" rIns="91425" bIns="45700" anchor="b" anchorCtr="0">
            <a:normAutofit/>
          </a:bodyPr>
          <a:lstStyle/>
          <a:p>
            <a:pPr marL="0" lvl="0" indent="0" algn="ctr" rtl="0">
              <a:spcBef>
                <a:spcPts val="0"/>
              </a:spcBef>
              <a:spcAft>
                <a:spcPts val="0"/>
              </a:spcAft>
              <a:buClr>
                <a:schemeClr val="dk1"/>
              </a:buClr>
              <a:buSzPts val="3600"/>
              <a:buFont typeface="Times New Roman"/>
              <a:buNone/>
            </a:pPr>
            <a:r>
              <a:rPr lang="en-IN" sz="3600" b="1">
                <a:latin typeface="Times New Roman"/>
                <a:ea typeface="Times New Roman"/>
                <a:cs typeface="Times New Roman"/>
                <a:sym typeface="Times New Roman"/>
              </a:rPr>
              <a:t>References</a:t>
            </a:r>
            <a:endParaRPr/>
          </a:p>
        </p:txBody>
      </p:sp>
      <p:sp>
        <p:nvSpPr>
          <p:cNvPr id="257" name="Google Shape;257;p15"/>
          <p:cNvSpPr txBox="1">
            <a:spLocks noGrp="1"/>
          </p:cNvSpPr>
          <p:nvPr>
            <p:ph type="subTitle" idx="1"/>
          </p:nvPr>
        </p:nvSpPr>
        <p:spPr>
          <a:xfrm>
            <a:off x="488625" y="1094509"/>
            <a:ext cx="11315447" cy="5529314"/>
          </a:xfrm>
          <a:prstGeom prst="rect">
            <a:avLst/>
          </a:prstGeom>
          <a:solidFill>
            <a:srgbClr val="F7D1A4"/>
          </a:solidFill>
          <a:ln>
            <a:noFill/>
          </a:ln>
        </p:spPr>
        <p:txBody>
          <a:bodyPr spcFirstLastPara="1" wrap="square" lIns="91425" tIns="45700" rIns="91425" bIns="45700" anchor="t" anchorCtr="0">
            <a:normAutofit fontScale="55000" lnSpcReduction="20000"/>
          </a:bodyPr>
          <a:lstStyle/>
          <a:p>
            <a:pPr marL="342900" lvl="0" indent="-342900" algn="just" rtl="0">
              <a:spcBef>
                <a:spcPts val="0"/>
              </a:spcBef>
              <a:spcAft>
                <a:spcPts val="0"/>
              </a:spcAft>
              <a:buSzPct val="145000"/>
              <a:buFont typeface="Arial"/>
              <a:buChar char="•"/>
            </a:pPr>
            <a:r>
              <a:rPr lang="en-IN">
                <a:latin typeface="Times New Roman"/>
                <a:ea typeface="Times New Roman"/>
                <a:cs typeface="Times New Roman"/>
                <a:sym typeface="Times New Roman"/>
              </a:rPr>
              <a:t>Cipriani, G., Danti, S., Picchi, L., Nuti, A. and Fiorino, M.D., (2020). Daily functioning and dementia. </a:t>
            </a:r>
            <a:r>
              <a:rPr lang="en-IN" i="1">
                <a:latin typeface="Times New Roman"/>
                <a:ea typeface="Times New Roman"/>
                <a:cs typeface="Times New Roman"/>
                <a:sym typeface="Times New Roman"/>
              </a:rPr>
              <a:t>Dementia &amp; neuropsychologia</a:t>
            </a:r>
            <a:r>
              <a:rPr lang="en-IN">
                <a:latin typeface="Times New Roman"/>
                <a:ea typeface="Times New Roman"/>
                <a:cs typeface="Times New Roman"/>
                <a:sym typeface="Times New Roman"/>
              </a:rPr>
              <a:t>, 14(2), pp.93-102. </a:t>
            </a:r>
            <a:endParaRPr/>
          </a:p>
          <a:p>
            <a:pPr marL="342900" lvl="0" indent="-342900" algn="just" rtl="0">
              <a:spcBef>
                <a:spcPts val="831"/>
              </a:spcBef>
              <a:spcAft>
                <a:spcPts val="0"/>
              </a:spcAft>
              <a:buSzPct val="145000"/>
              <a:buFont typeface="Arial"/>
              <a:buChar char="•"/>
            </a:pPr>
            <a:r>
              <a:rPr lang="en-IN">
                <a:latin typeface="Times New Roman"/>
                <a:ea typeface="Times New Roman"/>
                <a:cs typeface="Times New Roman"/>
                <a:sym typeface="Times New Roman"/>
              </a:rPr>
              <a:t>CQC (2022) </a:t>
            </a:r>
            <a:r>
              <a:rPr lang="en-IN" i="1">
                <a:latin typeface="Times New Roman"/>
                <a:ea typeface="Times New Roman"/>
                <a:cs typeface="Times New Roman"/>
                <a:sym typeface="Times New Roman"/>
              </a:rPr>
              <a:t>Involving people in decisions about their care.</a:t>
            </a:r>
            <a:r>
              <a:rPr lang="en-IN">
                <a:latin typeface="Times New Roman"/>
                <a:ea typeface="Times New Roman"/>
                <a:cs typeface="Times New Roman"/>
                <a:sym typeface="Times New Roman"/>
              </a:rPr>
              <a:t> Available at: </a:t>
            </a:r>
            <a:r>
              <a:rPr lang="en-IN" u="sng">
                <a:solidFill>
                  <a:schemeClr val="hlink"/>
                </a:solidFill>
                <a:latin typeface="Times New Roman"/>
                <a:ea typeface="Times New Roman"/>
                <a:cs typeface="Times New Roman"/>
                <a:sym typeface="Times New Roman"/>
                <a:hlinkClick r:id="rId3"/>
              </a:rPr>
              <a:t>https://www.cqc.org.uk/guidance-providers/adult-social-care/involving-people-decisions-about-their-care</a:t>
            </a:r>
            <a:r>
              <a:rPr lang="en-IN">
                <a:latin typeface="Times New Roman"/>
                <a:ea typeface="Times New Roman"/>
                <a:cs typeface="Times New Roman"/>
                <a:sym typeface="Times New Roman"/>
              </a:rPr>
              <a:t> (Accessed 15 October 2025) </a:t>
            </a:r>
            <a:endParaRPr/>
          </a:p>
          <a:p>
            <a:pPr marL="342900" lvl="0" indent="-342900" algn="just" rtl="0">
              <a:spcBef>
                <a:spcPts val="831"/>
              </a:spcBef>
              <a:spcAft>
                <a:spcPts val="0"/>
              </a:spcAft>
              <a:buSzPct val="145000"/>
              <a:buFont typeface="Arial"/>
              <a:buChar char="•"/>
            </a:pPr>
            <a:r>
              <a:rPr lang="en-IN">
                <a:latin typeface="Times New Roman"/>
                <a:ea typeface="Times New Roman"/>
                <a:cs typeface="Times New Roman"/>
                <a:sym typeface="Times New Roman"/>
              </a:rPr>
              <a:t>Daly, M., (2020). COVID‐19 and care homes in England: What happened and why?. </a:t>
            </a:r>
            <a:r>
              <a:rPr lang="en-IN" i="1">
                <a:latin typeface="Times New Roman"/>
                <a:ea typeface="Times New Roman"/>
                <a:cs typeface="Times New Roman"/>
                <a:sym typeface="Times New Roman"/>
              </a:rPr>
              <a:t>Social Policy &amp; Administration,</a:t>
            </a:r>
            <a:r>
              <a:rPr lang="en-IN">
                <a:latin typeface="Times New Roman"/>
                <a:ea typeface="Times New Roman"/>
                <a:cs typeface="Times New Roman"/>
                <a:sym typeface="Times New Roman"/>
              </a:rPr>
              <a:t> 54(7), pp.985-998. </a:t>
            </a:r>
            <a:endParaRPr/>
          </a:p>
          <a:p>
            <a:pPr marL="342900" lvl="0" indent="-342900" algn="just" rtl="0">
              <a:spcBef>
                <a:spcPts val="831"/>
              </a:spcBef>
              <a:spcAft>
                <a:spcPts val="0"/>
              </a:spcAft>
              <a:buSzPct val="145000"/>
              <a:buFont typeface="Arial"/>
              <a:buChar char="•"/>
            </a:pPr>
            <a:r>
              <a:rPr lang="en-IN">
                <a:latin typeface="Times New Roman"/>
                <a:ea typeface="Times New Roman"/>
                <a:cs typeface="Times New Roman"/>
                <a:sym typeface="Times New Roman"/>
              </a:rPr>
              <a:t>Edelman, N.L., (2023) Trauma and resilience informed research principles and practice: A framework to improve the inclusion and experience of disadvantaged populations in health and social care research. </a:t>
            </a:r>
            <a:r>
              <a:rPr lang="en-IN" i="1">
                <a:latin typeface="Times New Roman"/>
                <a:ea typeface="Times New Roman"/>
                <a:cs typeface="Times New Roman"/>
                <a:sym typeface="Times New Roman"/>
              </a:rPr>
              <a:t>Journal of Health Services Research &amp; Policy</a:t>
            </a:r>
            <a:r>
              <a:rPr lang="en-IN">
                <a:latin typeface="Times New Roman"/>
                <a:ea typeface="Times New Roman"/>
                <a:cs typeface="Times New Roman"/>
                <a:sym typeface="Times New Roman"/>
              </a:rPr>
              <a:t>, 28(1), pp.66-75. </a:t>
            </a:r>
            <a:endParaRPr/>
          </a:p>
          <a:p>
            <a:pPr marL="342900" lvl="0" indent="-342900" algn="just" rtl="0">
              <a:spcBef>
                <a:spcPts val="831"/>
              </a:spcBef>
              <a:spcAft>
                <a:spcPts val="0"/>
              </a:spcAft>
              <a:buSzPct val="145000"/>
              <a:buFont typeface="Arial"/>
              <a:buChar char="•"/>
            </a:pPr>
            <a:r>
              <a:rPr lang="en-IN">
                <a:latin typeface="Times New Roman"/>
                <a:ea typeface="Times New Roman"/>
                <a:cs typeface="Times New Roman"/>
                <a:sym typeface="Times New Roman"/>
              </a:rPr>
              <a:t>Ekezie, W., Cassambai, S., Czyznikowska, B., Curtis, F., O'Mahoney, L.L., Willis, A., Chudasama, Y., Khunti, K. and Farooqi, A., (2024). Health and social care experience and research perception of different ethnic minority populations in the East Midlands, United Kingdom (REPRESENT study). </a:t>
            </a:r>
            <a:r>
              <a:rPr lang="en-IN" i="1">
                <a:latin typeface="Times New Roman"/>
                <a:ea typeface="Times New Roman"/>
                <a:cs typeface="Times New Roman"/>
                <a:sym typeface="Times New Roman"/>
              </a:rPr>
              <a:t>Health Expectations,</a:t>
            </a:r>
            <a:r>
              <a:rPr lang="en-IN">
                <a:latin typeface="Times New Roman"/>
                <a:ea typeface="Times New Roman"/>
                <a:cs typeface="Times New Roman"/>
                <a:sym typeface="Times New Roman"/>
              </a:rPr>
              <a:t> 27(1), p.e13944. </a:t>
            </a:r>
            <a:endParaRPr/>
          </a:p>
          <a:p>
            <a:pPr marL="342900" lvl="0" indent="-342900" algn="just" rtl="0">
              <a:spcBef>
                <a:spcPts val="831"/>
              </a:spcBef>
              <a:spcAft>
                <a:spcPts val="0"/>
              </a:spcAft>
              <a:buSzPct val="145000"/>
              <a:buFont typeface="Arial"/>
              <a:buChar char="•"/>
            </a:pPr>
            <a:r>
              <a:rPr lang="en-IN">
                <a:latin typeface="Times New Roman"/>
                <a:ea typeface="Times New Roman"/>
                <a:cs typeface="Times New Roman"/>
                <a:sym typeface="Times New Roman"/>
              </a:rPr>
              <a:t>GOV.UK (2016) </a:t>
            </a:r>
            <a:r>
              <a:rPr lang="en-IN" i="1">
                <a:latin typeface="Times New Roman"/>
                <a:ea typeface="Times New Roman"/>
                <a:cs typeface="Times New Roman"/>
                <a:sym typeface="Times New Roman"/>
              </a:rPr>
              <a:t>Care Act factsheets.</a:t>
            </a:r>
            <a:r>
              <a:rPr lang="en-IN">
                <a:latin typeface="Times New Roman"/>
                <a:ea typeface="Times New Roman"/>
                <a:cs typeface="Times New Roman"/>
                <a:sym typeface="Times New Roman"/>
              </a:rPr>
              <a:t> Available at: </a:t>
            </a:r>
            <a:r>
              <a:rPr lang="en-IN" u="sng">
                <a:solidFill>
                  <a:schemeClr val="hlink"/>
                </a:solidFill>
                <a:latin typeface="Times New Roman"/>
                <a:ea typeface="Times New Roman"/>
                <a:cs typeface="Times New Roman"/>
                <a:sym typeface="Times New Roman"/>
                <a:hlinkClick r:id="rId4"/>
              </a:rPr>
              <a:t>https://www.gov.uk/government/publications/care-act-2014-part-1-factsheets/care-act-factsheets</a:t>
            </a:r>
            <a:r>
              <a:rPr lang="en-IN">
                <a:latin typeface="Times New Roman"/>
                <a:ea typeface="Times New Roman"/>
                <a:cs typeface="Times New Roman"/>
                <a:sym typeface="Times New Roman"/>
              </a:rPr>
              <a:t> (Accessed 15 October 2025) </a:t>
            </a:r>
            <a:endParaRPr/>
          </a:p>
          <a:p>
            <a:pPr marL="342900" lvl="0" indent="-342900" algn="just" rtl="0">
              <a:spcBef>
                <a:spcPts val="831"/>
              </a:spcBef>
              <a:spcAft>
                <a:spcPts val="0"/>
              </a:spcAft>
              <a:buSzPct val="145000"/>
              <a:buFont typeface="Arial"/>
              <a:buChar char="•"/>
            </a:pPr>
            <a:r>
              <a:rPr lang="en-IN">
                <a:latin typeface="Times New Roman"/>
                <a:ea typeface="Times New Roman"/>
                <a:cs typeface="Times New Roman"/>
                <a:sym typeface="Times New Roman"/>
              </a:rPr>
              <a:t>GOV.UK (2019) </a:t>
            </a:r>
            <a:r>
              <a:rPr lang="en-IN" i="1">
                <a:latin typeface="Times New Roman"/>
                <a:ea typeface="Times New Roman"/>
                <a:cs typeface="Times New Roman"/>
                <a:sym typeface="Times New Roman"/>
              </a:rPr>
              <a:t>Living well in older years.</a:t>
            </a:r>
            <a:r>
              <a:rPr lang="en-IN">
                <a:latin typeface="Times New Roman"/>
                <a:ea typeface="Times New Roman"/>
                <a:cs typeface="Times New Roman"/>
                <a:sym typeface="Times New Roman"/>
              </a:rPr>
              <a:t> Available at: </a:t>
            </a:r>
            <a:r>
              <a:rPr lang="en-IN" u="sng">
                <a:solidFill>
                  <a:schemeClr val="hlink"/>
                </a:solidFill>
                <a:latin typeface="Times New Roman"/>
                <a:ea typeface="Times New Roman"/>
                <a:cs typeface="Times New Roman"/>
                <a:sym typeface="Times New Roman"/>
                <a:hlinkClick r:id="rId5"/>
              </a:rPr>
              <a:t>https://www.gov.uk/government/publications/better-mental-health-jsna-toolkit/7-living-well-in-older-years</a:t>
            </a:r>
            <a:r>
              <a:rPr lang="en-IN">
                <a:latin typeface="Times New Roman"/>
                <a:ea typeface="Times New Roman"/>
                <a:cs typeface="Times New Roman"/>
                <a:sym typeface="Times New Roman"/>
              </a:rPr>
              <a:t> (Accessed 15 October 2025) </a:t>
            </a:r>
            <a:endParaRPr/>
          </a:p>
          <a:p>
            <a:pPr marL="342900" lvl="0" indent="-342900" algn="just" rtl="0">
              <a:spcBef>
                <a:spcPts val="831"/>
              </a:spcBef>
              <a:spcAft>
                <a:spcPts val="0"/>
              </a:spcAft>
              <a:buSzPct val="145000"/>
              <a:buFont typeface="Arial"/>
              <a:buChar char="•"/>
            </a:pPr>
            <a:r>
              <a:rPr lang="en-IN">
                <a:latin typeface="Times New Roman"/>
                <a:ea typeface="Times New Roman"/>
                <a:cs typeface="Times New Roman"/>
                <a:sym typeface="Times New Roman"/>
              </a:rPr>
              <a:t>IMPACT (n.d.) </a:t>
            </a:r>
            <a:r>
              <a:rPr lang="en-IN" i="1">
                <a:latin typeface="Times New Roman"/>
                <a:ea typeface="Times New Roman"/>
                <a:cs typeface="Times New Roman"/>
                <a:sym typeface="Times New Roman"/>
              </a:rPr>
              <a:t>Social Care in Rural Areas</a:t>
            </a:r>
            <a:r>
              <a:rPr lang="en-IN">
                <a:latin typeface="Times New Roman"/>
                <a:ea typeface="Times New Roman"/>
                <a:cs typeface="Times New Roman"/>
                <a:sym typeface="Times New Roman"/>
              </a:rPr>
              <a:t>. Available at: </a:t>
            </a:r>
            <a:r>
              <a:rPr lang="en-IN" u="sng">
                <a:solidFill>
                  <a:schemeClr val="hlink"/>
                </a:solidFill>
                <a:latin typeface="Times New Roman"/>
                <a:ea typeface="Times New Roman"/>
                <a:cs typeface="Times New Roman"/>
                <a:sym typeface="Times New Roman"/>
                <a:hlinkClick r:id="rId6"/>
              </a:rPr>
              <a:t>https://impact.bham.ac.uk/delivery-models/networks/rural-social-care/</a:t>
            </a:r>
            <a:r>
              <a:rPr lang="en-IN">
                <a:latin typeface="Times New Roman"/>
                <a:ea typeface="Times New Roman"/>
                <a:cs typeface="Times New Roman"/>
                <a:sym typeface="Times New Roman"/>
              </a:rPr>
              <a:t> (Accessed 15 October 2025) </a:t>
            </a:r>
            <a:endParaRPr/>
          </a:p>
          <a:p>
            <a:pPr marL="342900" lvl="0" indent="-342900" algn="just" rtl="0">
              <a:spcBef>
                <a:spcPts val="831"/>
              </a:spcBef>
              <a:spcAft>
                <a:spcPts val="0"/>
              </a:spcAft>
              <a:buSzPct val="145000"/>
              <a:buFont typeface="Arial"/>
              <a:buChar char="•"/>
            </a:pPr>
            <a:r>
              <a:rPr lang="en-IN">
                <a:latin typeface="Times New Roman"/>
                <a:ea typeface="Times New Roman"/>
                <a:cs typeface="Times New Roman"/>
                <a:sym typeface="Times New Roman"/>
              </a:rPr>
              <a:t>McMaughan, D.J., Oloruntoba, O. and Smith, M.L., (2020). Socioeconomic status and access to healthcare: interrelated drivers for healthy aging. </a:t>
            </a:r>
            <a:r>
              <a:rPr lang="en-IN" i="1">
                <a:latin typeface="Times New Roman"/>
                <a:ea typeface="Times New Roman"/>
                <a:cs typeface="Times New Roman"/>
                <a:sym typeface="Times New Roman"/>
              </a:rPr>
              <a:t>Frontiers in public health</a:t>
            </a:r>
            <a:r>
              <a:rPr lang="en-IN">
                <a:latin typeface="Times New Roman"/>
                <a:ea typeface="Times New Roman"/>
                <a:cs typeface="Times New Roman"/>
                <a:sym typeface="Times New Roman"/>
              </a:rPr>
              <a:t>, 8, p.231. </a:t>
            </a:r>
            <a:endParaRPr/>
          </a:p>
          <a:p>
            <a:pPr marL="342900" lvl="0" indent="-342900" algn="just" rtl="0">
              <a:spcBef>
                <a:spcPts val="831"/>
              </a:spcBef>
              <a:spcAft>
                <a:spcPts val="0"/>
              </a:spcAft>
              <a:buSzPct val="145000"/>
              <a:buFont typeface="Arial"/>
              <a:buChar char="•"/>
            </a:pPr>
            <a:r>
              <a:rPr lang="en-IN">
                <a:latin typeface="Times New Roman"/>
                <a:ea typeface="Times New Roman"/>
                <a:cs typeface="Times New Roman"/>
                <a:sym typeface="Times New Roman"/>
              </a:rPr>
              <a:t>NHS (n.d.) </a:t>
            </a:r>
            <a:r>
              <a:rPr lang="en-IN" i="1">
                <a:latin typeface="Times New Roman"/>
                <a:ea typeface="Times New Roman"/>
                <a:cs typeface="Times New Roman"/>
                <a:sym typeface="Times New Roman"/>
              </a:rPr>
              <a:t>Personalised care. </a:t>
            </a:r>
            <a:r>
              <a:rPr lang="en-IN">
                <a:latin typeface="Times New Roman"/>
                <a:ea typeface="Times New Roman"/>
                <a:cs typeface="Times New Roman"/>
                <a:sym typeface="Times New Roman"/>
              </a:rPr>
              <a:t>Available at: </a:t>
            </a:r>
            <a:r>
              <a:rPr lang="en-IN" u="sng">
                <a:solidFill>
                  <a:schemeClr val="hlink"/>
                </a:solidFill>
                <a:latin typeface="Times New Roman"/>
                <a:ea typeface="Times New Roman"/>
                <a:cs typeface="Times New Roman"/>
                <a:sym typeface="Times New Roman"/>
                <a:hlinkClick r:id="rId7"/>
              </a:rPr>
              <a:t>https://www.england.nhs.uk/personalisedcare/</a:t>
            </a:r>
            <a:r>
              <a:rPr lang="en-IN">
                <a:latin typeface="Times New Roman"/>
                <a:ea typeface="Times New Roman"/>
                <a:cs typeface="Times New Roman"/>
                <a:sym typeface="Times New Roman"/>
              </a:rPr>
              <a:t> (Accessed 15 October 2025) </a:t>
            </a:r>
            <a:endParaRPr/>
          </a:p>
          <a:p>
            <a:pPr marL="342900" lvl="0" indent="-342900" algn="just" rtl="0">
              <a:spcBef>
                <a:spcPts val="831"/>
              </a:spcBef>
              <a:spcAft>
                <a:spcPts val="0"/>
              </a:spcAft>
              <a:buSzPct val="145000"/>
              <a:buFont typeface="Arial"/>
              <a:buChar char="•"/>
            </a:pPr>
            <a:r>
              <a:rPr lang="en-IN">
                <a:latin typeface="Times New Roman"/>
                <a:ea typeface="Times New Roman"/>
                <a:cs typeface="Times New Roman"/>
                <a:sym typeface="Times New Roman"/>
              </a:rPr>
              <a:t>ONS (2023) </a:t>
            </a:r>
            <a:r>
              <a:rPr lang="en-IN" i="1">
                <a:latin typeface="Times New Roman"/>
                <a:ea typeface="Times New Roman"/>
                <a:cs typeface="Times New Roman"/>
                <a:sym typeface="Times New Roman"/>
              </a:rPr>
              <a:t>Older people living in care homes in 2021 and changes since 2011.</a:t>
            </a:r>
            <a:r>
              <a:rPr lang="en-IN">
                <a:latin typeface="Times New Roman"/>
                <a:ea typeface="Times New Roman"/>
                <a:cs typeface="Times New Roman"/>
                <a:sym typeface="Times New Roman"/>
              </a:rPr>
              <a:t> Available at: </a:t>
            </a:r>
            <a:r>
              <a:rPr lang="en-IN" u="sng">
                <a:solidFill>
                  <a:schemeClr val="hlink"/>
                </a:solidFill>
                <a:latin typeface="Times New Roman"/>
                <a:ea typeface="Times New Roman"/>
                <a:cs typeface="Times New Roman"/>
                <a:sym typeface="Times New Roman"/>
                <a:hlinkClick r:id="rId8"/>
              </a:rPr>
              <a:t>https://www.ons.gov.uk/peoplepopulationandcommunity/birthsdeathsandmarriages/ageing/articles/olderpeoplelivingincarehomesin2021andchangessince2011/2023-10-09</a:t>
            </a:r>
            <a:r>
              <a:rPr lang="en-IN">
                <a:latin typeface="Times New Roman"/>
                <a:ea typeface="Times New Roman"/>
                <a:cs typeface="Times New Roman"/>
                <a:sym typeface="Times New Roman"/>
              </a:rPr>
              <a:t> (Accessed 15 October 2025) </a:t>
            </a:r>
            <a:endParaRPr/>
          </a:p>
          <a:p>
            <a:pPr marL="342900" lvl="0" indent="-342900" algn="just" rtl="0">
              <a:spcBef>
                <a:spcPts val="831"/>
              </a:spcBef>
              <a:spcAft>
                <a:spcPts val="0"/>
              </a:spcAft>
              <a:buSzPct val="145000"/>
              <a:buFont typeface="Arial"/>
              <a:buChar char="•"/>
            </a:pPr>
            <a:r>
              <a:rPr lang="en-IN">
                <a:latin typeface="Times New Roman"/>
                <a:ea typeface="Times New Roman"/>
                <a:cs typeface="Times New Roman"/>
                <a:sym typeface="Times New Roman"/>
              </a:rPr>
              <a:t>Samuel, M. (2025) </a:t>
            </a:r>
            <a:r>
              <a:rPr lang="en-IN" i="1">
                <a:latin typeface="Times New Roman"/>
                <a:ea typeface="Times New Roman"/>
                <a:cs typeface="Times New Roman"/>
                <a:sym typeface="Times New Roman"/>
              </a:rPr>
              <a:t>Lack of staff and beds leading to ‘harmful’ gaps in mental healthcare, warns CQC.</a:t>
            </a:r>
            <a:r>
              <a:rPr lang="en-IN">
                <a:latin typeface="Times New Roman"/>
                <a:ea typeface="Times New Roman"/>
                <a:cs typeface="Times New Roman"/>
                <a:sym typeface="Times New Roman"/>
              </a:rPr>
              <a:t> Available at: </a:t>
            </a:r>
            <a:r>
              <a:rPr lang="en-IN" u="sng">
                <a:solidFill>
                  <a:schemeClr val="hlink"/>
                </a:solidFill>
                <a:latin typeface="Times New Roman"/>
                <a:ea typeface="Times New Roman"/>
                <a:cs typeface="Times New Roman"/>
                <a:sym typeface="Times New Roman"/>
                <a:hlinkClick r:id="rId9"/>
              </a:rPr>
              <a:t>https://www.communitycare.co.uk/2025/03/14/lack-of-staff-and-beds-leading-to-harmful-gaps-in-mental-healthcare-warns-cqc/</a:t>
            </a:r>
            <a:r>
              <a:rPr lang="en-IN">
                <a:latin typeface="Times New Roman"/>
                <a:ea typeface="Times New Roman"/>
                <a:cs typeface="Times New Roman"/>
                <a:sym typeface="Times New Roman"/>
              </a:rPr>
              <a:t> (Accessed 15 October 2025) </a:t>
            </a:r>
            <a:endParaRPr/>
          </a:p>
          <a:p>
            <a:pPr marL="342900" lvl="0" indent="-342900" algn="just" rtl="0">
              <a:spcBef>
                <a:spcPts val="831"/>
              </a:spcBef>
              <a:spcAft>
                <a:spcPts val="0"/>
              </a:spcAft>
              <a:buSzPct val="145000"/>
              <a:buFont typeface="Arial"/>
              <a:buChar char="•"/>
            </a:pPr>
            <a:r>
              <a:rPr lang="en-IN">
                <a:latin typeface="Times New Roman"/>
                <a:ea typeface="Times New Roman"/>
                <a:cs typeface="Times New Roman"/>
                <a:sym typeface="Times New Roman"/>
              </a:rPr>
              <a:t>Shaw, J., Wickenden, M., Thompson, S. and Mader, P., (2022). Achieving disability inclusive employment–Are the current approaches deep enough?. </a:t>
            </a:r>
            <a:r>
              <a:rPr lang="en-IN" i="1">
                <a:latin typeface="Times New Roman"/>
                <a:ea typeface="Times New Roman"/>
                <a:cs typeface="Times New Roman"/>
                <a:sym typeface="Times New Roman"/>
              </a:rPr>
              <a:t>Journal of International Development,</a:t>
            </a:r>
            <a:r>
              <a:rPr lang="en-IN">
                <a:latin typeface="Times New Roman"/>
                <a:ea typeface="Times New Roman"/>
                <a:cs typeface="Times New Roman"/>
                <a:sym typeface="Times New Roman"/>
              </a:rPr>
              <a:t> 34(5), pp.942-963. </a:t>
            </a:r>
            <a:endParaRPr/>
          </a:p>
          <a:p>
            <a:pPr marL="342900" lvl="0" indent="-342900" algn="just" rtl="0">
              <a:spcBef>
                <a:spcPts val="831"/>
              </a:spcBef>
              <a:spcAft>
                <a:spcPts val="0"/>
              </a:spcAft>
              <a:buSzPct val="145000"/>
              <a:buFont typeface="Arial"/>
              <a:buChar char="•"/>
            </a:pPr>
            <a:r>
              <a:rPr lang="en-IN">
                <a:latin typeface="Times New Roman"/>
                <a:ea typeface="Times New Roman"/>
                <a:cs typeface="Times New Roman"/>
                <a:sym typeface="Times New Roman"/>
              </a:rPr>
              <a:t>Van Haitsma, K., Abbott, K.M., Arbogast, A., Bangerter, L.R., Heid, A.R., Behrens, L.L. and Madrigal, C., (2020). A preference-based model of care: An integrative theoretical model of the role of preferences in person-centered care. </a:t>
            </a:r>
            <a:r>
              <a:rPr lang="en-IN" i="1">
                <a:latin typeface="Times New Roman"/>
                <a:ea typeface="Times New Roman"/>
                <a:cs typeface="Times New Roman"/>
                <a:sym typeface="Times New Roman"/>
              </a:rPr>
              <a:t>The Gerontologist</a:t>
            </a:r>
            <a:r>
              <a:rPr lang="en-IN">
                <a:latin typeface="Times New Roman"/>
                <a:ea typeface="Times New Roman"/>
                <a:cs typeface="Times New Roman"/>
                <a:sym typeface="Times New Roman"/>
              </a:rPr>
              <a:t>, 60(3), pp.376-384. </a:t>
            </a:r>
            <a:endParaRPr/>
          </a:p>
          <a:p>
            <a:pPr marL="342900" lvl="0" indent="-342900" algn="just" rtl="0">
              <a:spcBef>
                <a:spcPts val="831"/>
              </a:spcBef>
              <a:spcAft>
                <a:spcPts val="0"/>
              </a:spcAft>
              <a:buSzPct val="145000"/>
              <a:buFont typeface="Arial"/>
              <a:buChar char="•"/>
            </a:pPr>
            <a:r>
              <a:rPr lang="en-IN">
                <a:latin typeface="Times New Roman"/>
                <a:ea typeface="Times New Roman"/>
                <a:cs typeface="Times New Roman"/>
                <a:sym typeface="Times New Roman"/>
              </a:rPr>
              <a:t>Yamada, M. and Arai, H., (2020). Long-term care system in Japan. </a:t>
            </a:r>
            <a:r>
              <a:rPr lang="en-IN" i="1">
                <a:latin typeface="Times New Roman"/>
                <a:ea typeface="Times New Roman"/>
                <a:cs typeface="Times New Roman"/>
                <a:sym typeface="Times New Roman"/>
              </a:rPr>
              <a:t>Annals of geriatric medicine and research,</a:t>
            </a:r>
            <a:r>
              <a:rPr lang="en-IN">
                <a:latin typeface="Times New Roman"/>
                <a:ea typeface="Times New Roman"/>
                <a:cs typeface="Times New Roman"/>
                <a:sym typeface="Times New Roman"/>
              </a:rPr>
              <a:t> 24(3), p.174. </a:t>
            </a:r>
            <a:endParaRPr/>
          </a:p>
        </p:txBody>
      </p:sp>
    </p:spTree>
  </p:cSld>
  <p:clrMapOvr>
    <a:masterClrMapping/>
  </p:clrMapOvr>
</p:sld>
</file>

<file path=ppt/theme/theme1.xml><?xml version="1.0" encoding="utf-8"?>
<a:theme xmlns:a="http://schemas.openxmlformats.org/drawingml/2006/main" name="Parallax">
  <a:themeElements>
    <a:clrScheme name="Parallax">
      <a:dk1>
        <a:srgbClr val="000000"/>
      </a:dk1>
      <a:lt1>
        <a:srgbClr val="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2547</Words>
  <Application>Microsoft Office PowerPoint</Application>
  <PresentationFormat>Widescreen</PresentationFormat>
  <Paragraphs>126</Paragraphs>
  <Slides>15</Slides>
  <Notes>15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Arial</vt:lpstr>
      <vt:lpstr>Corbel</vt:lpstr>
      <vt:lpstr>Times New Roman</vt:lpstr>
      <vt:lpstr>Parallax</vt:lpstr>
      <vt:lpstr>PowerPoint Presentation</vt:lpstr>
      <vt:lpstr>Table of Contents</vt:lpstr>
      <vt:lpstr>Introduction</vt:lpstr>
      <vt:lpstr>Critical evaluation of the care, empowerment and support needs of older people</vt:lpstr>
      <vt:lpstr>Critical evaluation of the care, empowerment and support needs of older people</vt:lpstr>
      <vt:lpstr>Critical evaluation of the care, empowerment and support needs of older people</vt:lpstr>
      <vt:lpstr>Critical evaluation of the effectiveness and benefit of approaches and interventions</vt:lpstr>
      <vt:lpstr>Critical evaluation of the effectiveness and benefit of approaches and interventions</vt:lpstr>
      <vt:lpstr>Critical evaluation of the effectiveness and benefit of approaches and interventions</vt:lpstr>
      <vt:lpstr>Challenges encountered by older people in maintaining their independence</vt:lpstr>
      <vt:lpstr>Challenges encountered by older people in maintaining their functional ability</vt:lpstr>
      <vt:lpstr>Recommendations for improvement of services to empower older people</vt:lpstr>
      <vt:lpstr>Recommendations for improvement of services to empower older people</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Lenovo</cp:lastModifiedBy>
  <cp:revision>3</cp:revision>
  <dcterms:created xsi:type="dcterms:W3CDTF">2025-10-15T14:52:03Z</dcterms:created>
  <dcterms:modified xsi:type="dcterms:W3CDTF">2025-10-25T17:37:33Z</dcterms:modified>
</cp:coreProperties>
</file>