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01E22-02D2-48FD-A555-891D6884F583}" v="156" dt="2026-07-05T21:28:43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25" d="100"/>
          <a:sy n="25" d="100"/>
        </p:scale>
        <p:origin x="3444" y="9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es, Johnpaul" userId="170a6688-876d-4d1b-8421-14d51b098e6c" providerId="ADAL" clId="{8A7C8DF3-40D3-4B50-BCED-43CC6B3B1196}"/>
    <pc:docChg chg="modSld">
      <pc:chgData name="Jones, Johnpaul" userId="170a6688-876d-4d1b-8421-14d51b098e6c" providerId="ADAL" clId="{8A7C8DF3-40D3-4B50-BCED-43CC6B3B1196}" dt="2026-07-05T21:28:43.022" v="203" actId="1076"/>
      <pc:docMkLst>
        <pc:docMk/>
      </pc:docMkLst>
      <pc:sldChg chg="addSp delSp modSp mod">
        <pc:chgData name="Jones, Johnpaul" userId="170a6688-876d-4d1b-8421-14d51b098e6c" providerId="ADAL" clId="{8A7C8DF3-40D3-4B50-BCED-43CC6B3B1196}" dt="2026-07-05T21:28:43.022" v="203" actId="1076"/>
        <pc:sldMkLst>
          <pc:docMk/>
          <pc:sldMk cId="1032727246" sldId="256"/>
        </pc:sldMkLst>
        <pc:spChg chg="mod">
          <ac:chgData name="Jones, Johnpaul" userId="170a6688-876d-4d1b-8421-14d51b098e6c" providerId="ADAL" clId="{8A7C8DF3-40D3-4B50-BCED-43CC6B3B1196}" dt="2026-07-05T21:27:37.990" v="179" actId="1076"/>
          <ac:spMkLst>
            <pc:docMk/>
            <pc:sldMk cId="1032727246" sldId="256"/>
            <ac:spMk id="9" creationId="{00000000-0000-0000-0000-000000000000}"/>
          </ac:spMkLst>
        </pc:spChg>
        <pc:spChg chg="mod">
          <ac:chgData name="Jones, Johnpaul" userId="170a6688-876d-4d1b-8421-14d51b098e6c" providerId="ADAL" clId="{8A7C8DF3-40D3-4B50-BCED-43CC6B3B1196}" dt="2026-07-05T21:27:40.786" v="180" actId="1076"/>
          <ac:spMkLst>
            <pc:docMk/>
            <pc:sldMk cId="1032727246" sldId="256"/>
            <ac:spMk id="33" creationId="{1479B868-537B-C988-3BBC-2ED682EE43F3}"/>
          </ac:spMkLst>
        </pc:spChg>
        <pc:spChg chg="mod">
          <ac:chgData name="Jones, Johnpaul" userId="170a6688-876d-4d1b-8421-14d51b098e6c" providerId="ADAL" clId="{8A7C8DF3-40D3-4B50-BCED-43CC6B3B1196}" dt="2026-07-05T21:26:43.233" v="152" actId="1076"/>
          <ac:spMkLst>
            <pc:docMk/>
            <pc:sldMk cId="1032727246" sldId="256"/>
            <ac:spMk id="50" creationId="{04814B84-1E43-FCE1-A3C3-E2B1D09CF4AE}"/>
          </ac:spMkLst>
        </pc:spChg>
        <pc:spChg chg="mod">
          <ac:chgData name="Jones, Johnpaul" userId="170a6688-876d-4d1b-8421-14d51b098e6c" providerId="ADAL" clId="{8A7C8DF3-40D3-4B50-BCED-43CC6B3B1196}" dt="2026-07-05T21:28:36.161" v="199" actId="1076"/>
          <ac:spMkLst>
            <pc:docMk/>
            <pc:sldMk cId="1032727246" sldId="256"/>
            <ac:spMk id="58" creationId="{4D0E58EA-C879-2C11-C8FA-988045468210}"/>
          </ac:spMkLst>
        </pc:spChg>
        <pc:spChg chg="mod">
          <ac:chgData name="Jones, Johnpaul" userId="170a6688-876d-4d1b-8421-14d51b098e6c" providerId="ADAL" clId="{8A7C8DF3-40D3-4B50-BCED-43CC6B3B1196}" dt="2026-07-05T21:28:43.022" v="203" actId="1076"/>
          <ac:spMkLst>
            <pc:docMk/>
            <pc:sldMk cId="1032727246" sldId="256"/>
            <ac:spMk id="60" creationId="{25BC5EF9-0AD6-A944-A729-0CC0AD10B600}"/>
          </ac:spMkLst>
        </pc:spChg>
        <pc:spChg chg="mod">
          <ac:chgData name="Jones, Johnpaul" userId="170a6688-876d-4d1b-8421-14d51b098e6c" providerId="ADAL" clId="{8A7C8DF3-40D3-4B50-BCED-43CC6B3B1196}" dt="2026-07-05T21:26:56.693" v="156" actId="1076"/>
          <ac:spMkLst>
            <pc:docMk/>
            <pc:sldMk cId="1032727246" sldId="256"/>
            <ac:spMk id="62" creationId="{F4F50FFD-AC07-4496-2E8C-CEA76FBC8DC6}"/>
          </ac:spMkLst>
        </pc:spChg>
        <pc:spChg chg="mod">
          <ac:chgData name="Jones, Johnpaul" userId="170a6688-876d-4d1b-8421-14d51b098e6c" providerId="ADAL" clId="{8A7C8DF3-40D3-4B50-BCED-43CC6B3B1196}" dt="2026-07-05T21:27:03.208" v="157" actId="1076"/>
          <ac:spMkLst>
            <pc:docMk/>
            <pc:sldMk cId="1032727246" sldId="256"/>
            <ac:spMk id="1029" creationId="{2B0DC0BA-442E-FFA2-5592-EE111FE9CE68}"/>
          </ac:spMkLst>
        </pc:spChg>
        <pc:spChg chg="mod">
          <ac:chgData name="Jones, Johnpaul" userId="170a6688-876d-4d1b-8421-14d51b098e6c" providerId="ADAL" clId="{8A7C8DF3-40D3-4B50-BCED-43CC6B3B1196}" dt="2026-07-05T21:25:14.995" v="33" actId="1036"/>
          <ac:spMkLst>
            <pc:docMk/>
            <pc:sldMk cId="1032727246" sldId="256"/>
            <ac:spMk id="1033" creationId="{1CE72BBB-FADD-926F-4025-0377DB504971}"/>
          </ac:spMkLst>
        </pc:spChg>
        <pc:spChg chg="mod">
          <ac:chgData name="Jones, Johnpaul" userId="170a6688-876d-4d1b-8421-14d51b098e6c" providerId="ADAL" clId="{8A7C8DF3-40D3-4B50-BCED-43CC6B3B1196}" dt="2026-07-05T21:25:14.995" v="33" actId="1036"/>
          <ac:spMkLst>
            <pc:docMk/>
            <pc:sldMk cId="1032727246" sldId="256"/>
            <ac:spMk id="1035" creationId="{270EF0E8-FA7D-3E1E-DE2B-C7D232591206}"/>
          </ac:spMkLst>
        </pc:spChg>
        <pc:spChg chg="mod">
          <ac:chgData name="Jones, Johnpaul" userId="170a6688-876d-4d1b-8421-14d51b098e6c" providerId="ADAL" clId="{8A7C8DF3-40D3-4B50-BCED-43CC6B3B1196}" dt="2026-07-05T21:26:47.013" v="153" actId="1076"/>
          <ac:spMkLst>
            <pc:docMk/>
            <pc:sldMk cId="1032727246" sldId="256"/>
            <ac:spMk id="1037" creationId="{2B600ED4-497B-60FF-2954-F44EBC16A4F6}"/>
          </ac:spMkLst>
        </pc:spChg>
        <pc:spChg chg="mod">
          <ac:chgData name="Jones, Johnpaul" userId="170a6688-876d-4d1b-8421-14d51b098e6c" providerId="ADAL" clId="{8A7C8DF3-40D3-4B50-BCED-43CC6B3B1196}" dt="2026-07-05T21:26:25.600" v="149" actId="1076"/>
          <ac:spMkLst>
            <pc:docMk/>
            <pc:sldMk cId="1032727246" sldId="256"/>
            <ac:spMk id="1039" creationId="{BAAB5621-AC35-2DB1-E2E5-570683F37FBD}"/>
          </ac:spMkLst>
        </pc:spChg>
        <pc:spChg chg="mod">
          <ac:chgData name="Jones, Johnpaul" userId="170a6688-876d-4d1b-8421-14d51b098e6c" providerId="ADAL" clId="{8A7C8DF3-40D3-4B50-BCED-43CC6B3B1196}" dt="2026-07-05T21:25:14.995" v="33" actId="1036"/>
          <ac:spMkLst>
            <pc:docMk/>
            <pc:sldMk cId="1032727246" sldId="256"/>
            <ac:spMk id="1041" creationId="{3BDDA299-6113-3671-FE88-152818560894}"/>
          </ac:spMkLst>
        </pc:spChg>
        <pc:spChg chg="mod">
          <ac:chgData name="Jones, Johnpaul" userId="170a6688-876d-4d1b-8421-14d51b098e6c" providerId="ADAL" clId="{8A7C8DF3-40D3-4B50-BCED-43CC6B3B1196}" dt="2026-07-05T21:28:38.097" v="200" actId="1076"/>
          <ac:spMkLst>
            <pc:docMk/>
            <pc:sldMk cId="1032727246" sldId="256"/>
            <ac:spMk id="1044" creationId="{6887B61A-3E1D-7354-FEC3-0D653295CF70}"/>
          </ac:spMkLst>
        </pc:spChg>
        <pc:spChg chg="mod">
          <ac:chgData name="Jones, Johnpaul" userId="170a6688-876d-4d1b-8421-14d51b098e6c" providerId="ADAL" clId="{8A7C8DF3-40D3-4B50-BCED-43CC6B3B1196}" dt="2026-07-05T21:28:00.679" v="183" actId="1076"/>
          <ac:spMkLst>
            <pc:docMk/>
            <pc:sldMk cId="1032727246" sldId="256"/>
            <ac:spMk id="1048" creationId="{3D5BB164-7EB0-F677-B5CB-3EF1DBA00D34}"/>
          </ac:spMkLst>
        </pc:spChg>
        <pc:spChg chg="add mod">
          <ac:chgData name="Jones, Johnpaul" userId="170a6688-876d-4d1b-8421-14d51b098e6c" providerId="ADAL" clId="{8A7C8DF3-40D3-4B50-BCED-43CC6B3B1196}" dt="2026-07-05T21:27:35.223" v="178" actId="1076"/>
          <ac:spMkLst>
            <pc:docMk/>
            <pc:sldMk cId="1032727246" sldId="256"/>
            <ac:spMk id="1054" creationId="{69025B3A-9C60-F638-438B-834AFF997354}"/>
          </ac:spMkLst>
        </pc:spChg>
        <pc:spChg chg="add del mod">
          <ac:chgData name="Jones, Johnpaul" userId="170a6688-876d-4d1b-8421-14d51b098e6c" providerId="ADAL" clId="{8A7C8DF3-40D3-4B50-BCED-43CC6B3B1196}" dt="2026-07-05T21:28:23.600" v="197" actId="478"/>
          <ac:spMkLst>
            <pc:docMk/>
            <pc:sldMk cId="1032727246" sldId="256"/>
            <ac:spMk id="1056" creationId="{DB5442E3-3FDE-DEEF-BF96-9CA64CAECA6B}"/>
          </ac:spMkLst>
        </pc:spChg>
        <pc:picChg chg="mod">
          <ac:chgData name="Jones, Johnpaul" userId="170a6688-876d-4d1b-8421-14d51b098e6c" providerId="ADAL" clId="{8A7C8DF3-40D3-4B50-BCED-43CC6B3B1196}" dt="2026-07-05T21:27:43.166" v="181" actId="1076"/>
          <ac:picMkLst>
            <pc:docMk/>
            <pc:sldMk cId="1032727246" sldId="256"/>
            <ac:picMk id="35" creationId="{05B39102-3AF8-C304-23CD-DA7C4F701EF7}"/>
          </ac:picMkLst>
        </pc:picChg>
        <pc:picChg chg="mod">
          <ac:chgData name="Jones, Johnpaul" userId="170a6688-876d-4d1b-8421-14d51b098e6c" providerId="ADAL" clId="{8A7C8DF3-40D3-4B50-BCED-43CC6B3B1196}" dt="2026-07-05T21:25:55.691" v="141" actId="1076"/>
          <ac:picMkLst>
            <pc:docMk/>
            <pc:sldMk cId="1032727246" sldId="256"/>
            <ac:picMk id="48" creationId="{F60095A7-2071-332C-986A-AA32681AA138}"/>
          </ac:picMkLst>
        </pc:picChg>
        <pc:picChg chg="mod">
          <ac:chgData name="Jones, Johnpaul" userId="170a6688-876d-4d1b-8421-14d51b098e6c" providerId="ADAL" clId="{8A7C8DF3-40D3-4B50-BCED-43CC6B3B1196}" dt="2026-07-05T21:25:14.995" v="33" actId="1036"/>
          <ac:picMkLst>
            <pc:docMk/>
            <pc:sldMk cId="1032727246" sldId="256"/>
            <ac:picMk id="52" creationId="{85B15177-0CCF-9231-C84C-EFC6C75EA35E}"/>
          </ac:picMkLst>
        </pc:picChg>
        <pc:picChg chg="mod">
          <ac:chgData name="Jones, Johnpaul" userId="170a6688-876d-4d1b-8421-14d51b098e6c" providerId="ADAL" clId="{8A7C8DF3-40D3-4B50-BCED-43CC6B3B1196}" dt="2026-07-05T21:26:50.355" v="155" actId="1076"/>
          <ac:picMkLst>
            <pc:docMk/>
            <pc:sldMk cId="1032727246" sldId="256"/>
            <ac:picMk id="54" creationId="{05D80040-ED25-B3DF-904C-CD277E16C951}"/>
          </ac:picMkLst>
        </pc:picChg>
        <pc:picChg chg="mod">
          <ac:chgData name="Jones, Johnpaul" userId="170a6688-876d-4d1b-8421-14d51b098e6c" providerId="ADAL" clId="{8A7C8DF3-40D3-4B50-BCED-43CC6B3B1196}" dt="2026-07-05T21:26:48.270" v="154" actId="1076"/>
          <ac:picMkLst>
            <pc:docMk/>
            <pc:sldMk cId="1032727246" sldId="256"/>
            <ac:picMk id="1024" creationId="{31529B0D-C3CC-4D6D-A7BE-9E9483AEBF9F}"/>
          </ac:picMkLst>
        </pc:picChg>
        <pc:picChg chg="mod">
          <ac:chgData name="Jones, Johnpaul" userId="170a6688-876d-4d1b-8421-14d51b098e6c" providerId="ADAL" clId="{8A7C8DF3-40D3-4B50-BCED-43CC6B3B1196}" dt="2026-07-05T21:26:23.167" v="148" actId="1076"/>
          <ac:picMkLst>
            <pc:docMk/>
            <pc:sldMk cId="1032727246" sldId="256"/>
            <ac:picMk id="1027" creationId="{624D0863-5B8E-B995-307B-B037D278CAAA}"/>
          </ac:picMkLst>
        </pc:picChg>
        <pc:picChg chg="mod">
          <ac:chgData name="Jones, Johnpaul" userId="170a6688-876d-4d1b-8421-14d51b098e6c" providerId="ADAL" clId="{8A7C8DF3-40D3-4B50-BCED-43CC6B3B1196}" dt="2026-07-05T21:28:39.313" v="201" actId="1076"/>
          <ac:picMkLst>
            <pc:docMk/>
            <pc:sldMk cId="1032727246" sldId="256"/>
            <ac:picMk id="1042" creationId="{80A21DD7-F996-710E-8C1C-940B810B5BFF}"/>
          </ac:picMkLst>
        </pc:picChg>
        <pc:picChg chg="mod">
          <ac:chgData name="Jones, Johnpaul" userId="170a6688-876d-4d1b-8421-14d51b098e6c" providerId="ADAL" clId="{8A7C8DF3-40D3-4B50-BCED-43CC6B3B1196}" dt="2026-07-05T21:27:55.135" v="182" actId="1076"/>
          <ac:picMkLst>
            <pc:docMk/>
            <pc:sldMk cId="1032727246" sldId="256"/>
            <ac:picMk id="1046" creationId="{2D3121E4-4321-8DB8-1C1E-783CFEAF80A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966366" y="2247026"/>
            <a:ext cx="18237634" cy="3650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US" sz="4000" b="1" dirty="0"/>
              <a:t>WARRANTY LABORATORY PROCESS STANDARDISATION</a:t>
            </a:r>
            <a:endParaRPr lang="en-GB" altLang="en-US" sz="4000" b="1" dirty="0"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latin typeface="Calibri"/>
                <a:ea typeface="Calibri"/>
                <a:cs typeface="Calibri"/>
              </a:rPr>
              <a:t>Johnpaul Jones</a:t>
            </a:r>
            <a:endParaRPr lang="en-GB" altLang="en-US" sz="4000" b="1" dirty="0">
              <a:latin typeface="Calibri" charset="0"/>
              <a:ea typeface="Calibri" charset="0"/>
              <a:cs typeface="Calibri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3600" dirty="0">
                <a:latin typeface="Calibri"/>
                <a:ea typeface="Calibri"/>
                <a:cs typeface="Calibri"/>
              </a:rPr>
              <a:t>Supervisor - Andrew Thorn</a:t>
            </a:r>
            <a:endParaRPr lang="en-GB" altLang="en-US" sz="3600" dirty="0"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latin typeface="Calibri"/>
                <a:ea typeface="Calibri"/>
                <a:cs typeface="Calibri"/>
              </a:rPr>
              <a:t>School</a:t>
            </a:r>
            <a:r>
              <a:rPr lang="en-GB" altLang="en-US" sz="3600" dirty="0">
                <a:latin typeface="Georgia"/>
                <a:ea typeface="MS PGothic"/>
                <a:cs typeface="Arial"/>
              </a:rPr>
              <a:t> </a:t>
            </a:r>
            <a:r>
              <a:rPr lang="en-GB" altLang="en-US" sz="3600" i="1" dirty="0">
                <a:latin typeface="Georgia"/>
                <a:ea typeface="MS PGothic"/>
                <a:cs typeface="Arial"/>
              </a:rPr>
              <a:t>of</a:t>
            </a:r>
            <a:r>
              <a:rPr lang="en-GB" altLang="en-US" sz="3600" dirty="0">
                <a:latin typeface="Georgia"/>
                <a:ea typeface="MS PGothic"/>
                <a:cs typeface="Arial"/>
              </a:rPr>
              <a:t> </a:t>
            </a:r>
            <a:r>
              <a:rPr lang="en-GB" altLang="en-US" sz="3600" b="1" dirty="0">
                <a:latin typeface="Calibri"/>
                <a:ea typeface="Calibri"/>
                <a:cs typeface="Calibri"/>
              </a:rPr>
              <a:t>Engineering</a:t>
            </a:r>
            <a:endParaRPr lang="en-GB" altLang="en-US" sz="1800" dirty="0">
              <a:latin typeface="Calibri"/>
              <a:ea typeface="Calibri"/>
              <a:cs typeface="Calibri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latin typeface="Calibri"/>
                <a:ea typeface="Calibri"/>
                <a:cs typeface="Calibri"/>
              </a:rPr>
              <a:t>BSc (Hons) Engineering Management</a:t>
            </a:r>
            <a:endParaRPr lang="en-US" altLang="zh-CN" sz="3600" dirty="0">
              <a:latin typeface="Calibri"/>
              <a:ea typeface="Calibri"/>
              <a:cs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5841158"/>
            <a:ext cx="6415087" cy="5182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Background &amp; Aim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Warranty analysis differed between multiple laboratory sites.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Variation existed in testing, reporting and decision-making.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The project aimed to standardise warranty analysis through a structured workflow and digital reporting system.</a:t>
            </a:r>
            <a:endParaRPr lang="en-US" altLang="en-US" sz="2800" dirty="0"/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315517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latin typeface="Georgia" charset="0"/>
              </a:rPr>
              <a:t> </a:t>
            </a:r>
            <a:r>
              <a:rPr lang="en-GB" altLang="en-US" sz="3200" i="1" dirty="0">
                <a:latin typeface="Georgia" charset="0"/>
              </a:rPr>
              <a:t>of</a:t>
            </a:r>
            <a:r>
              <a:rPr lang="en-GB" altLang="en-US" sz="3200" dirty="0">
                <a:latin typeface="Georgia" charset="0"/>
              </a:rPr>
              <a:t> </a:t>
            </a:r>
            <a:r>
              <a:rPr lang="en-GB" altLang="en-US" sz="3200" b="1" dirty="0"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28" name="Rectangle 27"/>
          <p:cNvSpPr/>
          <p:nvPr/>
        </p:nvSpPr>
        <p:spPr>
          <a:xfrm>
            <a:off x="26454656" y="8563236"/>
            <a:ext cx="29888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</p:txBody>
      </p:sp>
      <p:sp>
        <p:nvSpPr>
          <p:cNvPr id="37" name="Rectangle 36"/>
          <p:cNvSpPr/>
          <p:nvPr/>
        </p:nvSpPr>
        <p:spPr>
          <a:xfrm>
            <a:off x="26607056" y="10007861"/>
            <a:ext cx="30572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6759455" y="11586354"/>
            <a:ext cx="18517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</p:txBody>
      </p:sp>
      <p:sp>
        <p:nvSpPr>
          <p:cNvPr id="39" name="Rectangle 38"/>
          <p:cNvSpPr/>
          <p:nvPr/>
        </p:nvSpPr>
        <p:spPr>
          <a:xfrm>
            <a:off x="26727740" y="12604473"/>
            <a:ext cx="29546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26759455" y="7080331"/>
            <a:ext cx="28777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54D9C32-4B00-1119-BBCE-A85618DBF3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5" r="6208"/>
          <a:stretch>
            <a:fillRect/>
          </a:stretch>
        </p:blipFill>
        <p:spPr bwMode="auto">
          <a:xfrm>
            <a:off x="264329" y="2247027"/>
            <a:ext cx="2659361" cy="3650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33" name="Text Box 6">
            <a:extLst>
              <a:ext uri="{FF2B5EF4-FFF2-40B4-BE49-F238E27FC236}">
                <a16:creationId xmlns:a16="http://schemas.microsoft.com/office/drawing/2014/main" id="{1479B868-537B-C988-3BBC-2ED682EE43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203" y="10913563"/>
            <a:ext cx="6415087" cy="5612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Current-State Analysis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Laboratory investigations averaged up to </a:t>
            </a:r>
            <a:r>
              <a:rPr lang="en-GB" sz="2800" b="1" dirty="0"/>
              <a:t>31 days</a:t>
            </a:r>
            <a:r>
              <a:rPr lang="en-GB" sz="2800" dirty="0"/>
              <a:t> in one location.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Significant variation existed between sites and responsibility stages.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Lack of standardisation reduced consistency and knowledge sharing.</a:t>
            </a:r>
            <a:endParaRPr lang="en-US" altLang="en-US" sz="2800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05B39102-3AF8-C304-23CD-DA7C4F701E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547" y="16606156"/>
            <a:ext cx="6165189" cy="7049647"/>
          </a:xfrm>
          <a:prstGeom prst="rect">
            <a:avLst/>
          </a:prstGeom>
        </p:spPr>
      </p:pic>
      <p:sp>
        <p:nvSpPr>
          <p:cNvPr id="46" name="Text Box 6">
            <a:extLst>
              <a:ext uri="{FF2B5EF4-FFF2-40B4-BE49-F238E27FC236}">
                <a16:creationId xmlns:a16="http://schemas.microsoft.com/office/drawing/2014/main" id="{1CB462D3-ED3E-EDFF-084A-0904679A42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000" y="24961594"/>
            <a:ext cx="6415087" cy="3812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Standardised Workflow</a:t>
            </a:r>
          </a:p>
          <a:p>
            <a:endParaRPr lang="en-GB" sz="9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Structured workflow from intake to report generation.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Safety-critical decision points embedded.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Reduced unnecessary testing through defined decision routes.</a:t>
            </a:r>
            <a:endParaRPr lang="en-US" altLang="en-US" sz="2800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F60095A7-2071-332C-986A-AA32681AA1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3242" y="6635750"/>
            <a:ext cx="5998935" cy="2906426"/>
          </a:xfrm>
          <a:prstGeom prst="rect">
            <a:avLst/>
          </a:prstGeom>
        </p:spPr>
      </p:pic>
      <p:sp>
        <p:nvSpPr>
          <p:cNvPr id="50" name="Text Box 6">
            <a:extLst>
              <a:ext uri="{FF2B5EF4-FFF2-40B4-BE49-F238E27FC236}">
                <a16:creationId xmlns:a16="http://schemas.microsoft.com/office/drawing/2014/main" id="{04814B84-1E43-FCE1-A3C3-E2B1D09CF4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8075" y="9980336"/>
            <a:ext cx="6963845" cy="15446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sz="3600" b="1" dirty="0"/>
              <a:t>Digital System Content</a:t>
            </a:r>
          </a:p>
          <a:p>
            <a:pPr algn="ctr"/>
            <a:endParaRPr lang="en-GB" sz="900" dirty="0"/>
          </a:p>
          <a:p>
            <a:pPr algn="ctr"/>
            <a:r>
              <a:rPr lang="en-GB" sz="2800" dirty="0"/>
              <a:t>Power Apps for structured report entry. </a:t>
            </a:r>
          </a:p>
          <a:p>
            <a:pPr algn="ctr"/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900" dirty="0"/>
          </a:p>
          <a:p>
            <a:pPr algn="ctr"/>
            <a:r>
              <a:rPr lang="en-GB" sz="2800" dirty="0"/>
              <a:t>Power Automate for report generation. 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900" dirty="0"/>
          </a:p>
          <a:p>
            <a:pPr algn="ctr"/>
            <a:r>
              <a:rPr lang="en-GB" sz="2800" dirty="0"/>
              <a:t>Power BI for dashboard visualisation.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Power Automate Workflow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85B15177-0CCF-9231-C84C-EFC6C75EA3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8" r="2" b="2"/>
          <a:stretch>
            <a:fillRect/>
          </a:stretch>
        </p:blipFill>
        <p:spPr>
          <a:xfrm>
            <a:off x="7933922" y="11435497"/>
            <a:ext cx="5003806" cy="273333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05D80040-ED25-B3DF-904C-CD277E16C9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8054" y="15524594"/>
            <a:ext cx="3728646" cy="3966644"/>
          </a:xfrm>
          <a:prstGeom prst="rect">
            <a:avLst/>
          </a:prstGeom>
        </p:spPr>
      </p:pic>
      <p:sp>
        <p:nvSpPr>
          <p:cNvPr id="58" name="Text Box 6">
            <a:extLst>
              <a:ext uri="{FF2B5EF4-FFF2-40B4-BE49-F238E27FC236}">
                <a16:creationId xmlns:a16="http://schemas.microsoft.com/office/drawing/2014/main" id="{4D0E58EA-C879-2C11-C8FA-9880454682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2802" y="8901560"/>
            <a:ext cx="6720240" cy="4243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Results</a:t>
            </a:r>
          </a:p>
          <a:p>
            <a:endParaRPr lang="en-GB" sz="9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30 representative warranty cases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3 participants.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Average completion time </a:t>
            </a:r>
            <a:r>
              <a:rPr lang="en-GB" sz="2800" b="1" dirty="0"/>
              <a:t>13.7 days.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Complexity increased investigation effort predictably.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High reporting consistency achieved.</a:t>
            </a:r>
          </a:p>
        </p:txBody>
      </p:sp>
      <p:sp>
        <p:nvSpPr>
          <p:cNvPr id="60" name="Text Box 6">
            <a:extLst>
              <a:ext uri="{FF2B5EF4-FFF2-40B4-BE49-F238E27FC236}">
                <a16:creationId xmlns:a16="http://schemas.microsoft.com/office/drawing/2014/main" id="{25BC5EF9-0AD6-A944-A729-0CC0AD10B6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11981" y="18056453"/>
            <a:ext cx="6578902" cy="4674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Conclusions</a:t>
            </a:r>
          </a:p>
          <a:p>
            <a:endParaRPr lang="en-GB" sz="900" b="1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Standardised workflow successfully developed.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Digital reporting system implemented.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Improved consistency and repeatability demonstrated.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Foundation created for future deployment and analytics</a:t>
            </a:r>
          </a:p>
        </p:txBody>
      </p:sp>
      <p:sp>
        <p:nvSpPr>
          <p:cNvPr id="62" name="Text Box 6">
            <a:extLst>
              <a:ext uri="{FF2B5EF4-FFF2-40B4-BE49-F238E27FC236}">
                <a16:creationId xmlns:a16="http://schemas.microsoft.com/office/drawing/2014/main" id="{F4F50FFD-AC07-4496-2E8C-CEA76FBC8D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65111" y="22692169"/>
            <a:ext cx="6578902" cy="2950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Future Work</a:t>
            </a:r>
          </a:p>
          <a:p>
            <a:endParaRPr lang="en-GB" sz="900" b="1" dirty="0"/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Extended operational validation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Salesforce integration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Dataverse migration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AI-assisted reporting</a:t>
            </a:r>
          </a:p>
        </p:txBody>
      </p:sp>
      <p:pic>
        <p:nvPicPr>
          <p:cNvPr id="1024" name="Picture 1023">
            <a:extLst>
              <a:ext uri="{FF2B5EF4-FFF2-40B4-BE49-F238E27FC236}">
                <a16:creationId xmlns:a16="http://schemas.microsoft.com/office/drawing/2014/main" id="{31529B0D-C3CC-4D6D-A7BE-9E9483AEBF9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5" t="28687" r="17739" b="9976"/>
          <a:stretch>
            <a:fillRect/>
          </a:stretch>
        </p:blipFill>
        <p:spPr>
          <a:xfrm>
            <a:off x="8239436" y="20754094"/>
            <a:ext cx="4392778" cy="2403897"/>
          </a:xfrm>
          <a:prstGeom prst="rect">
            <a:avLst/>
          </a:prstGeom>
        </p:spPr>
      </p:pic>
      <p:pic>
        <p:nvPicPr>
          <p:cNvPr id="1027" name="Picture 1026">
            <a:extLst>
              <a:ext uri="{FF2B5EF4-FFF2-40B4-BE49-F238E27FC236}">
                <a16:creationId xmlns:a16="http://schemas.microsoft.com/office/drawing/2014/main" id="{624D0863-5B8E-B995-307B-B037D278CAA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" r="-2" b="21106"/>
          <a:stretch>
            <a:fillRect/>
          </a:stretch>
        </p:blipFill>
        <p:spPr>
          <a:xfrm>
            <a:off x="8462623" y="24555115"/>
            <a:ext cx="4065314" cy="3646774"/>
          </a:xfrm>
          <a:prstGeom prst="rect">
            <a:avLst/>
          </a:prstGeom>
        </p:spPr>
      </p:pic>
      <p:sp>
        <p:nvSpPr>
          <p:cNvPr id="1029" name="Text Box 6">
            <a:extLst>
              <a:ext uri="{FF2B5EF4-FFF2-40B4-BE49-F238E27FC236}">
                <a16:creationId xmlns:a16="http://schemas.microsoft.com/office/drawing/2014/main" id="{2B0DC0BA-442E-FFA2-5592-EE111FE9CE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18241" y="25339141"/>
            <a:ext cx="6578902" cy="3381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References</a:t>
            </a:r>
          </a:p>
          <a:p>
            <a:endParaRPr lang="en-GB" sz="900" dirty="0"/>
          </a:p>
          <a:p>
            <a:r>
              <a:rPr lang="en-GB" sz="2800" dirty="0"/>
              <a:t>ISO (2015) </a:t>
            </a:r>
          </a:p>
          <a:p>
            <a:r>
              <a:rPr lang="en-GB" sz="2800" dirty="0"/>
              <a:t>Shi et al. (2013) </a:t>
            </a:r>
          </a:p>
          <a:p>
            <a:r>
              <a:rPr lang="en-GB" sz="2800" dirty="0"/>
              <a:t>Klippert et al. (2023) </a:t>
            </a:r>
          </a:p>
          <a:p>
            <a:r>
              <a:rPr lang="en-GB" sz="2800" dirty="0"/>
              <a:t>Sader et al. (2022) </a:t>
            </a:r>
          </a:p>
          <a:p>
            <a:r>
              <a:rPr lang="en-GB" sz="2800" dirty="0"/>
              <a:t>Sony &amp; Naik (2020)</a:t>
            </a:r>
          </a:p>
        </p:txBody>
      </p:sp>
      <p:sp>
        <p:nvSpPr>
          <p:cNvPr id="1031" name="Text Box 16">
            <a:extLst>
              <a:ext uri="{FF2B5EF4-FFF2-40B4-BE49-F238E27FC236}">
                <a16:creationId xmlns:a16="http://schemas.microsoft.com/office/drawing/2014/main" id="{AC349CCB-10B4-24AA-1257-A6FBF09F0A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597" y="23904193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1.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Current-state comparison by responsibility stage.</a:t>
            </a: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3" name="Text Box 16">
            <a:extLst>
              <a:ext uri="{FF2B5EF4-FFF2-40B4-BE49-F238E27FC236}">
                <a16:creationId xmlns:a16="http://schemas.microsoft.com/office/drawing/2014/main" id="{1CE72BBB-FADD-926F-4025-0377DB5049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3310" y="14202154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3. Power Apps report interface.</a:t>
            </a:r>
          </a:p>
        </p:txBody>
      </p:sp>
      <p:sp>
        <p:nvSpPr>
          <p:cNvPr id="1035" name="Text Box 16">
            <a:extLst>
              <a:ext uri="{FF2B5EF4-FFF2-40B4-BE49-F238E27FC236}">
                <a16:creationId xmlns:a16="http://schemas.microsoft.com/office/drawing/2014/main" id="{270EF0E8-FA7D-3E1E-DE2B-C7D2325912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3310" y="19540504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4. Automated report output.</a:t>
            </a:r>
          </a:p>
        </p:txBody>
      </p:sp>
      <p:sp>
        <p:nvSpPr>
          <p:cNvPr id="1037" name="Text Box 16">
            <a:extLst>
              <a:ext uri="{FF2B5EF4-FFF2-40B4-BE49-F238E27FC236}">
                <a16:creationId xmlns:a16="http://schemas.microsoft.com/office/drawing/2014/main" id="{2B600ED4-497B-60FF-2954-F44EBC16A4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75880" y="23286879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5. Power BI dashboard visualisation.</a:t>
            </a:r>
          </a:p>
        </p:txBody>
      </p:sp>
      <p:sp>
        <p:nvSpPr>
          <p:cNvPr id="1039" name="Text Box 16">
            <a:extLst>
              <a:ext uri="{FF2B5EF4-FFF2-40B4-BE49-F238E27FC236}">
                <a16:creationId xmlns:a16="http://schemas.microsoft.com/office/drawing/2014/main" id="{BAAB5621-AC35-2DB1-E2E5-570683F37F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6425" y="28251155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6. Power Automate workflow.</a:t>
            </a:r>
          </a:p>
        </p:txBody>
      </p:sp>
      <p:sp>
        <p:nvSpPr>
          <p:cNvPr id="1041" name="Text Box 16">
            <a:extLst>
              <a:ext uri="{FF2B5EF4-FFF2-40B4-BE49-F238E27FC236}">
                <a16:creationId xmlns:a16="http://schemas.microsoft.com/office/drawing/2014/main" id="{3BDDA299-6113-3671-FE88-152818560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35302" y="9578254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2. Standardised workflow overview.</a:t>
            </a:r>
          </a:p>
        </p:txBody>
      </p:sp>
      <p:pic>
        <p:nvPicPr>
          <p:cNvPr id="1042" name="Content Placeholder 7">
            <a:extLst>
              <a:ext uri="{FF2B5EF4-FFF2-40B4-BE49-F238E27FC236}">
                <a16:creationId xmlns:a16="http://schemas.microsoft.com/office/drawing/2014/main" id="{80A21DD7-F996-710E-8C1C-940B810B5BFF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-66" r="32220"/>
          <a:stretch>
            <a:fillRect/>
          </a:stretch>
        </p:blipFill>
        <p:spPr>
          <a:xfrm>
            <a:off x="14581928" y="13952084"/>
            <a:ext cx="6061987" cy="3886697"/>
          </a:xfrm>
          <a:prstGeom prst="rect">
            <a:avLst/>
          </a:prstGeom>
        </p:spPr>
      </p:pic>
      <p:sp>
        <p:nvSpPr>
          <p:cNvPr id="1044" name="Text Box 16">
            <a:extLst>
              <a:ext uri="{FF2B5EF4-FFF2-40B4-BE49-F238E27FC236}">
                <a16:creationId xmlns:a16="http://schemas.microsoft.com/office/drawing/2014/main" id="{6887B61A-3E1D-7354-FEC3-0D653295CF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97767" y="13330075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Table 1. Verification dataset summary.</a:t>
            </a:r>
          </a:p>
        </p:txBody>
      </p:sp>
      <p:pic>
        <p:nvPicPr>
          <p:cNvPr id="1046" name="Picture 1045">
            <a:extLst>
              <a:ext uri="{FF2B5EF4-FFF2-40B4-BE49-F238E27FC236}">
                <a16:creationId xmlns:a16="http://schemas.microsoft.com/office/drawing/2014/main" id="{2D3121E4-4321-8DB8-1C1E-783CFEAF80A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217935" y="6001254"/>
            <a:ext cx="6887536" cy="2143424"/>
          </a:xfrm>
          <a:prstGeom prst="rect">
            <a:avLst/>
          </a:prstGeom>
        </p:spPr>
      </p:pic>
      <p:sp>
        <p:nvSpPr>
          <p:cNvPr id="1048" name="Text Box 16">
            <a:extLst>
              <a:ext uri="{FF2B5EF4-FFF2-40B4-BE49-F238E27FC236}">
                <a16:creationId xmlns:a16="http://schemas.microsoft.com/office/drawing/2014/main" id="{3D5BB164-7EB0-F677-B5CB-3EF1DBA00D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49341" y="8061942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Figure 7. Digitalisation tool utilisation</a:t>
            </a:r>
          </a:p>
        </p:txBody>
      </p:sp>
      <p:pic>
        <p:nvPicPr>
          <p:cNvPr id="1050" name="Picture 1049">
            <a:extLst>
              <a:ext uri="{FF2B5EF4-FFF2-40B4-BE49-F238E27FC236}">
                <a16:creationId xmlns:a16="http://schemas.microsoft.com/office/drawing/2014/main" id="{C2E5DC25-6A9D-4E1F-C65D-CE2BDAF8187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40896" y="2327916"/>
            <a:ext cx="2749392" cy="2603729"/>
          </a:xfrm>
          <a:prstGeom prst="rect">
            <a:avLst/>
          </a:prstGeom>
        </p:spPr>
      </p:pic>
      <p:pic>
        <p:nvPicPr>
          <p:cNvPr id="1052" name="Picture 1051">
            <a:extLst>
              <a:ext uri="{FF2B5EF4-FFF2-40B4-BE49-F238E27FC236}">
                <a16:creationId xmlns:a16="http://schemas.microsoft.com/office/drawing/2014/main" id="{BF344CC0-A601-90AD-9F9A-F8E925E3951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48597" y="29051429"/>
            <a:ext cx="2111312" cy="1127698"/>
          </a:xfrm>
          <a:prstGeom prst="rect">
            <a:avLst/>
          </a:prstGeom>
        </p:spPr>
      </p:pic>
      <p:sp>
        <p:nvSpPr>
          <p:cNvPr id="1054" name="Text Box 6">
            <a:extLst>
              <a:ext uri="{FF2B5EF4-FFF2-40B4-BE49-F238E27FC236}">
                <a16:creationId xmlns:a16="http://schemas.microsoft.com/office/drawing/2014/main" id="{69025B3A-9C60-F638-438B-834AFF9973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4413" y="5763212"/>
            <a:ext cx="6415087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3600" b="1" dirty="0"/>
              <a:t>Methodology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gfen" ma:contentTypeID="0x01010089BCEDCB0A13E24B9F084ADC54387FAB" ma:contentTypeVersion="7" ma:contentTypeDescription="Creu dogfen newydd." ma:contentTypeScope="" ma:versionID="d63d92c40feadfcdd01d794f2f8bce11">
  <xsd:schema xmlns:xsd="http://www.w3.org/2001/XMLSchema" xmlns:xs="http://www.w3.org/2001/XMLSchema" xmlns:p="http://schemas.microsoft.com/office/2006/metadata/properties" xmlns:ns2="89e56c63-a953-42dc-a043-e059f94b1806" targetNamespace="http://schemas.microsoft.com/office/2006/metadata/properties" ma:root="true" ma:fieldsID="e3d9ea6dae60afbe0de2f1b46a001dcc" ns2:_="">
    <xsd:import namespace="89e56c63-a953-42dc-a043-e059f94b180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9e56c63-a953-42dc-a043-e059f94b18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38AFCFF-322F-4F04-A3BC-0FA0394FE2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9e56c63-a953-42dc-a043-e059f94b18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DBD2512-2368-4359-98A8-B9FD98A9C0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6A7622-A37D-4E60-913F-B47BA0D18193}">
  <ds:schemaRefs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schemas.microsoft.com/office/2006/metadata/properties"/>
    <ds:schemaRef ds:uri="89e56c63-a953-42dc-a043-e059f94b1806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333</TotalTime>
  <Words>295</Words>
  <Application>Microsoft Office PowerPoint</Application>
  <PresentationFormat>Custom</PresentationFormat>
  <Paragraphs>94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Jones, Johnpaul</cp:lastModifiedBy>
  <cp:revision>35</cp:revision>
  <dcterms:created xsi:type="dcterms:W3CDTF">2016-02-25T08:27:32Z</dcterms:created>
  <dcterms:modified xsi:type="dcterms:W3CDTF">2026-07-05T21:28:49Z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0x01010089BCEDCB0A13E24B9F084ADC54387FAB</vt:lpwstr>
  </property>
</Properties>
</file>