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5"/>
  </p:notesMasterIdLst>
  <p:sldIdLst>
    <p:sldId id="256" r:id="rId2"/>
    <p:sldId id="257" r:id="rId3"/>
    <p:sldId id="258" r:id="rId4"/>
    <p:sldId id="259" r:id="rId5"/>
    <p:sldId id="285" r:id="rId6"/>
    <p:sldId id="260" r:id="rId7"/>
    <p:sldId id="287" r:id="rId8"/>
    <p:sldId id="288" r:id="rId9"/>
    <p:sldId id="289" r:id="rId10"/>
    <p:sldId id="290" r:id="rId11"/>
    <p:sldId id="291" r:id="rId12"/>
    <p:sldId id="294" r:id="rId13"/>
    <p:sldId id="295" r:id="rId14"/>
    <p:sldId id="296" r:id="rId15"/>
    <p:sldId id="297" r:id="rId16"/>
    <p:sldId id="298" r:id="rId17"/>
    <p:sldId id="292" r:id="rId18"/>
    <p:sldId id="299" r:id="rId19"/>
    <p:sldId id="300" r:id="rId20"/>
    <p:sldId id="293" r:id="rId21"/>
    <p:sldId id="301" r:id="rId22"/>
    <p:sldId id="302" r:id="rId23"/>
    <p:sldId id="30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673760-6AAE-40C8-8739-E3E3E1B9B376}" type="datetimeFigureOut">
              <a:rPr lang="en-GB" smtClean="0"/>
              <a:t>19/01/2017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12612F-3BC2-443E-B460-F00ED20934DE}" type="slidenum">
              <a:rPr lang="en-GB" smtClean="0"/>
              <a:t>‹#›</a:t>
            </a:fld>
            <a:endParaRPr lang="en-GB"/>
          </a:p>
        </p:txBody>
      </p:sp>
    </p:spTree>
    <p:extLst>
      <p:ext uri="{BB962C8B-B14F-4D97-AF65-F5344CB8AC3E}">
        <p14:creationId xmlns:p14="http://schemas.microsoft.com/office/powerpoint/2010/main" val="835008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1B985CEE-BA41-485D-BCC8-DB1798FFD0D1}" type="slidenum">
              <a:rPr lang="en-US" smtClean="0"/>
              <a:pPr/>
              <a:t>12</a:t>
            </a:fld>
            <a:endParaRPr lang="en-US"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en-GB" dirty="0" smtClean="0"/>
          </a:p>
          <a:p>
            <a:pPr eaLnBrk="1" hangingPunct="1"/>
            <a:r>
              <a:rPr lang="en-GB" dirty="0" smtClean="0"/>
              <a:t>Context or operating sector can affect the</a:t>
            </a:r>
            <a:r>
              <a:rPr lang="en-GB" baseline="0" dirty="0" smtClean="0"/>
              <a:t> structure chosen for an organisation. </a:t>
            </a:r>
          </a:p>
          <a:p>
            <a:pPr eaLnBrk="1" hangingPunct="1"/>
            <a:endParaRPr lang="en-GB" baseline="0" dirty="0" smtClean="0"/>
          </a:p>
          <a:p>
            <a:pPr eaLnBrk="1" hangingPunct="1"/>
            <a:r>
              <a:rPr lang="en-GB" baseline="0" dirty="0" smtClean="0"/>
              <a:t>People are linked in a network of relationships allowing authority, responsibility and communications to be controlled </a:t>
            </a:r>
          </a:p>
          <a:p>
            <a:pPr eaLnBrk="1" hangingPunct="1"/>
            <a:endParaRPr lang="en-GB" baseline="0" dirty="0" smtClean="0"/>
          </a:p>
          <a:p>
            <a:pPr eaLnBrk="1" hangingPunct="1"/>
            <a:r>
              <a:rPr lang="en-GB" baseline="0" dirty="0" smtClean="0"/>
              <a:t>Tasks are grouped  - perhaps by function – sales, personnel, production or by geographical area – Wales, UK, Europe or by product type – whatever works best for them. </a:t>
            </a:r>
          </a:p>
          <a:p>
            <a:pPr eaLnBrk="1" hangingPunct="1"/>
            <a:endParaRPr lang="en-GB" baseline="0" dirty="0" smtClean="0"/>
          </a:p>
          <a:p>
            <a:pPr eaLnBrk="1" hangingPunct="1"/>
            <a:r>
              <a:rPr lang="en-GB" baseline="0" dirty="0" smtClean="0"/>
              <a:t>People then get authority to do things, control resources for the organisation </a:t>
            </a:r>
          </a:p>
          <a:p>
            <a:pPr eaLnBrk="1" hangingPunct="1"/>
            <a:endParaRPr lang="en-GB" baseline="0" dirty="0" smtClean="0"/>
          </a:p>
          <a:p>
            <a:pPr eaLnBrk="1" hangingPunct="1"/>
            <a:r>
              <a:rPr lang="en-GB" baseline="0" dirty="0" smtClean="0"/>
              <a:t>Activities of the various separate parts are co-ordinated allowing overall objectives to be achieved  with nothing being left out </a:t>
            </a:r>
          </a:p>
          <a:p>
            <a:pPr eaLnBrk="1" hangingPunct="1"/>
            <a:endParaRPr lang="en-GB" baseline="0" dirty="0" smtClean="0"/>
          </a:p>
          <a:p>
            <a:pPr eaLnBrk="1" hangingPunct="1"/>
            <a:r>
              <a:rPr lang="en-GB" baseline="0" dirty="0" smtClean="0"/>
              <a:t>People have to facilitate and organise the flow of work, information and other resources through the organisation – managers typically do this.  </a:t>
            </a:r>
          </a:p>
          <a:p>
            <a:pPr eaLnBrk="1" hangingPunct="1"/>
            <a:endParaRPr lang="en-GB" baseline="0" dirty="0" smtClean="0"/>
          </a:p>
          <a:p>
            <a:pPr eaLnBrk="1" hangingPunct="1"/>
            <a:r>
              <a:rPr lang="en-GB" baseline="0" dirty="0" smtClean="0"/>
              <a:t>To do all this requires a structure </a:t>
            </a:r>
          </a:p>
          <a:p>
            <a:pPr eaLnBrk="1" hangingPunct="1"/>
            <a:r>
              <a:rPr lang="en-GB" baseline="0" dirty="0" smtClean="0"/>
              <a:t> </a:t>
            </a:r>
          </a:p>
          <a:p>
            <a:pPr marL="0" marR="0" indent="0" algn="l" defTabSz="914400" rtl="0" eaLnBrk="1" fontAlgn="base" latinLnBrk="0" hangingPunct="1">
              <a:lnSpc>
                <a:spcPct val="100000"/>
              </a:lnSpc>
              <a:spcBef>
                <a:spcPct val="30000"/>
              </a:spcBef>
              <a:spcAft>
                <a:spcPct val="0"/>
              </a:spcAft>
              <a:buClrTx/>
              <a:buSzTx/>
              <a:buFontTx/>
              <a:buNone/>
              <a:tabLst/>
              <a:defRPr/>
            </a:pPr>
            <a:r>
              <a:rPr lang="en-GB" dirty="0" smtClean="0"/>
              <a:t>Why does Top Shop exist?  Oxfam?</a:t>
            </a:r>
          </a:p>
          <a:p>
            <a:pPr eaLnBrk="1" hangingPunct="1"/>
            <a:endParaRPr lang="en-GB" baseline="0" dirty="0" smtClean="0"/>
          </a:p>
          <a:p>
            <a:pPr eaLnBrk="1" hangingPunct="1"/>
            <a:endParaRPr lang="en-US" dirty="0" smtClean="0"/>
          </a:p>
        </p:txBody>
      </p:sp>
    </p:spTree>
    <p:extLst>
      <p:ext uri="{BB962C8B-B14F-4D97-AF65-F5344CB8AC3E}">
        <p14:creationId xmlns:p14="http://schemas.microsoft.com/office/powerpoint/2010/main" val="2370791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13</a:t>
            </a:fld>
            <a:endParaRPr lang="en-GB"/>
          </a:p>
        </p:txBody>
      </p:sp>
    </p:spTree>
    <p:extLst>
      <p:ext uri="{BB962C8B-B14F-4D97-AF65-F5344CB8AC3E}">
        <p14:creationId xmlns:p14="http://schemas.microsoft.com/office/powerpoint/2010/main" val="1570078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14</a:t>
            </a:fld>
            <a:endParaRPr lang="en-GB"/>
          </a:p>
        </p:txBody>
      </p:sp>
    </p:spTree>
    <p:extLst>
      <p:ext uri="{BB962C8B-B14F-4D97-AF65-F5344CB8AC3E}">
        <p14:creationId xmlns:p14="http://schemas.microsoft.com/office/powerpoint/2010/main" val="1967146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15</a:t>
            </a:fld>
            <a:endParaRPr lang="en-GB"/>
          </a:p>
        </p:txBody>
      </p:sp>
    </p:spTree>
    <p:extLst>
      <p:ext uri="{BB962C8B-B14F-4D97-AF65-F5344CB8AC3E}">
        <p14:creationId xmlns:p14="http://schemas.microsoft.com/office/powerpoint/2010/main" val="1082859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16</a:t>
            </a:fld>
            <a:endParaRPr lang="en-GB"/>
          </a:p>
        </p:txBody>
      </p:sp>
    </p:spTree>
    <p:extLst>
      <p:ext uri="{BB962C8B-B14F-4D97-AF65-F5344CB8AC3E}">
        <p14:creationId xmlns:p14="http://schemas.microsoft.com/office/powerpoint/2010/main" val="3157421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Have you heard the expression ‘treat others as you would wish to be treated yourself?’    </a:t>
            </a:r>
          </a:p>
          <a:p>
            <a:r>
              <a:rPr lang="en-GB" dirty="0" smtClean="0"/>
              <a:t>It’s often not WHAT’s done, but HOW it’s done that’s the problem</a:t>
            </a:r>
            <a:r>
              <a:rPr lang="en-GB" baseline="0" dirty="0" smtClean="0"/>
              <a:t>  as far as people management is concerned.  </a:t>
            </a:r>
            <a:endParaRPr lang="en-GB" dirty="0" smtClean="0"/>
          </a:p>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18</a:t>
            </a:fld>
            <a:endParaRPr lang="en-GB"/>
          </a:p>
        </p:txBody>
      </p:sp>
    </p:spTree>
    <p:extLst>
      <p:ext uri="{BB962C8B-B14F-4D97-AF65-F5344CB8AC3E}">
        <p14:creationId xmlns:p14="http://schemas.microsoft.com/office/powerpoint/2010/main" val="2762074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04C4C0BB-712E-40BA-BBFB-325B89170209}" type="slidenum">
              <a:rPr lang="en-GB" smtClean="0"/>
              <a:pPr/>
              <a:t>19</a:t>
            </a:fld>
            <a:endParaRPr lang="en-GB"/>
          </a:p>
        </p:txBody>
      </p:sp>
    </p:spTree>
    <p:extLst>
      <p:ext uri="{BB962C8B-B14F-4D97-AF65-F5344CB8AC3E}">
        <p14:creationId xmlns:p14="http://schemas.microsoft.com/office/powerpoint/2010/main" val="726846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One way of examining this is to look at the formal v the informal shown here as an iceberg</a:t>
            </a:r>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21</a:t>
            </a:fld>
            <a:endParaRPr lang="en-GB"/>
          </a:p>
        </p:txBody>
      </p:sp>
    </p:spTree>
    <p:extLst>
      <p:ext uri="{BB962C8B-B14F-4D97-AF65-F5344CB8AC3E}">
        <p14:creationId xmlns:p14="http://schemas.microsoft.com/office/powerpoint/2010/main" val="4285628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22</a:t>
            </a:fld>
            <a:endParaRPr lang="en-GB"/>
          </a:p>
        </p:txBody>
      </p:sp>
    </p:spTree>
    <p:extLst>
      <p:ext uri="{BB962C8B-B14F-4D97-AF65-F5344CB8AC3E}">
        <p14:creationId xmlns:p14="http://schemas.microsoft.com/office/powerpoint/2010/main" val="2653350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020" y="1769541"/>
            <a:ext cx="7080026"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028020" y="3598339"/>
            <a:ext cx="7080026"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19/01/2017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790440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19/01/2017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296171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1551" y="1761068"/>
            <a:ext cx="7192913"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971551" y="3589879"/>
            <a:ext cx="7192913"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6D0093-D738-4BA0-A439-52EA35B137A4}" type="datetimeFigureOut">
              <a:rPr lang="en-GB" smtClean="0"/>
              <a:t>19/01/2017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771929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347" y="1732449"/>
            <a:ext cx="3795373" cy="405875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52169" y="1732450"/>
            <a:ext cx="3798499" cy="4058751"/>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16D0093-D738-4BA0-A439-52EA35B137A4}" type="datetimeFigureOut">
              <a:rPr lang="en-GB" smtClean="0"/>
              <a:t>19/01/2017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893251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45" y="1770323"/>
            <a:ext cx="3787423" cy="4112953"/>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3245" y="1770323"/>
            <a:ext cx="3787423" cy="4112953"/>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4404" y="1835254"/>
            <a:ext cx="3657258"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4404" y="2380138"/>
            <a:ext cx="365725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21225" y="1835255"/>
            <a:ext cx="3671498"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21225" y="2380138"/>
            <a:ext cx="367149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16D0093-D738-4BA0-A439-52EA35B137A4}" type="datetimeFigureOut">
              <a:rPr lang="en-GB" smtClean="0"/>
              <a:t>19/01/2017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741520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16D0093-D738-4BA0-A439-52EA35B137A4}" type="datetimeFigureOut">
              <a:rPr lang="en-GB" smtClean="0"/>
              <a:t>19/01/2017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341599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D0093-D738-4BA0-A439-52EA35B137A4}" type="datetimeFigureOut">
              <a:rPr lang="en-GB" smtClean="0"/>
              <a:t>19/01/2017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701392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0"/>
            <a:ext cx="2780167"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641725" y="609600"/>
            <a:ext cx="4808943" cy="5181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47" y="2431518"/>
            <a:ext cx="2780167"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19/01/2017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409513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4987" y="609923"/>
            <a:ext cx="3428146" cy="5205472"/>
          </a:xfrm>
          <a:prstGeom prst="rect">
            <a:avLst/>
          </a:prstGeom>
        </p:spPr>
      </p:pic>
      <p:sp>
        <p:nvSpPr>
          <p:cNvPr id="2" name="Title 1"/>
          <p:cNvSpPr>
            <a:spLocks noGrp="1"/>
          </p:cNvSpPr>
          <p:nvPr>
            <p:ph type="title"/>
          </p:nvPr>
        </p:nvSpPr>
        <p:spPr>
          <a:xfrm>
            <a:off x="685347" y="609923"/>
            <a:ext cx="3924676"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976728" y="743989"/>
            <a:ext cx="3165375"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347" y="2439261"/>
            <a:ext cx="3924676"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19/01/2017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1507524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95" y="540085"/>
            <a:ext cx="7656010" cy="3834374"/>
          </a:xfrm>
          <a:prstGeom prst="rect">
            <a:avLst/>
          </a:prstGeom>
        </p:spPr>
      </p:pic>
      <p:sp>
        <p:nvSpPr>
          <p:cNvPr id="2" name="Title 1"/>
          <p:cNvSpPr>
            <a:spLocks noGrp="1"/>
          </p:cNvSpPr>
          <p:nvPr>
            <p:ph type="title"/>
          </p:nvPr>
        </p:nvSpPr>
        <p:spPr>
          <a:xfrm>
            <a:off x="685354" y="4565255"/>
            <a:ext cx="7766495"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26217" y="695010"/>
            <a:ext cx="7285600"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5108728"/>
            <a:ext cx="776532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19/01/2017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4147131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8437"/>
            <a:ext cx="776532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46" y="4295180"/>
            <a:ext cx="7765322"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19/01/2017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28391271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3"/>
            <a:ext cx="6564224"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346" y="4304353"/>
            <a:ext cx="7765322"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19/01/2017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
        <p:nvSpPr>
          <p:cNvPr id="11" name="TextBox 10"/>
          <p:cNvSpPr txBox="1"/>
          <p:nvPr/>
        </p:nvSpPr>
        <p:spPr>
          <a:xfrm>
            <a:off x="627459" y="87391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7828359" y="2933245"/>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21463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46" y="2126943"/>
            <a:ext cx="7765322"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9" y="4650556"/>
            <a:ext cx="776414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6D0093-D738-4BA0-A439-52EA35B137A4}" type="datetimeFigureOut">
              <a:rPr lang="en-GB" smtClean="0"/>
              <a:t>19/01/2017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42640986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46"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34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35033"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3107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74929"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74929"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C16D0093-D738-4BA0-A439-52EA35B137A4}" type="datetimeFigureOut">
              <a:rPr lang="en-GB" smtClean="0"/>
              <a:t>19/01/2017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3162709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239" y="1826045"/>
            <a:ext cx="2529046" cy="1833558"/>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3" y="1826045"/>
            <a:ext cx="2529046" cy="1833558"/>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715" y="1826045"/>
            <a:ext cx="2529046" cy="1833558"/>
          </a:xfrm>
          <a:prstGeom prst="rect">
            <a:avLst/>
          </a:prstGeom>
        </p:spPr>
      </p:pic>
      <p:sp>
        <p:nvSpPr>
          <p:cNvPr id="30" name="Title 1"/>
          <p:cNvSpPr>
            <a:spLocks noGrp="1"/>
          </p:cNvSpPr>
          <p:nvPr>
            <p:ph type="title"/>
          </p:nvPr>
        </p:nvSpPr>
        <p:spPr>
          <a:xfrm>
            <a:off x="685346" y="609600"/>
            <a:ext cx="7765322"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46"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763577" y="1938918"/>
            <a:ext cx="2319276"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46" y="4480369"/>
            <a:ext cx="2475738"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332091"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409307" y="1939094"/>
            <a:ext cx="2319276"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75" y="4480368"/>
            <a:ext cx="2476753"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75023"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6056774" y="1934432"/>
            <a:ext cx="2319276"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4929" y="4480366"/>
            <a:ext cx="2475738"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C16D0093-D738-4BA0-A439-52EA35B137A4}" type="datetimeFigureOut">
              <a:rPr lang="en-GB" smtClean="0"/>
              <a:t>19/01/2017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3224364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19/01/2017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4287744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37302" y="609600"/>
            <a:ext cx="1713365"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347" y="609600"/>
            <a:ext cx="5937654" cy="51816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6D0093-D738-4BA0-A439-52EA35B137A4}" type="datetimeFigureOut">
              <a:rPr lang="en-GB" smtClean="0"/>
              <a:t>19/01/2017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3FF21-642F-4CEC-A9E7-6AC08F3B25AE}" type="slidenum">
              <a:rPr lang="en-GB" smtClean="0"/>
              <a:t>‹#›</a:t>
            </a:fld>
            <a:endParaRPr lang="en-GB"/>
          </a:p>
        </p:txBody>
      </p:sp>
    </p:spTree>
    <p:extLst>
      <p:ext uri="{BB962C8B-B14F-4D97-AF65-F5344CB8AC3E}">
        <p14:creationId xmlns:p14="http://schemas.microsoft.com/office/powerpoint/2010/main" val="94618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6" y="609600"/>
            <a:ext cx="776532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46" y="1732450"/>
            <a:ext cx="776532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16D0093-D738-4BA0-A439-52EA35B137A4}" type="datetimeFigureOut">
              <a:rPr lang="en-GB" smtClean="0"/>
              <a:t>19/01/2017</a:t>
            </a:fld>
            <a:endParaRPr lang="en-GB"/>
          </a:p>
        </p:txBody>
      </p:sp>
      <p:sp>
        <p:nvSpPr>
          <p:cNvPr id="5" name="Footer Placeholder 4"/>
          <p:cNvSpPr>
            <a:spLocks noGrp="1"/>
          </p:cNvSpPr>
          <p:nvPr>
            <p:ph type="ftr" sz="quarter" idx="3"/>
          </p:nvPr>
        </p:nvSpPr>
        <p:spPr>
          <a:xfrm>
            <a:off x="685347" y="5883276"/>
            <a:ext cx="5004649"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073FF21-642F-4CEC-A9E7-6AC08F3B25AE}" type="slidenum">
              <a:rPr lang="en-GB" smtClean="0"/>
              <a:t>‹#›</a:t>
            </a:fld>
            <a:endParaRPr lang="en-GB"/>
          </a:p>
        </p:txBody>
      </p:sp>
    </p:spTree>
    <p:extLst>
      <p:ext uri="{BB962C8B-B14F-4D97-AF65-F5344CB8AC3E}">
        <p14:creationId xmlns:p14="http://schemas.microsoft.com/office/powerpoint/2010/main" val="3849755895"/>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200" dirty="0" smtClean="0"/>
              <a:t>Management, Innovation and Sustainability</a:t>
            </a:r>
            <a:endParaRPr lang="en-GB" sz="3200" dirty="0"/>
          </a:p>
        </p:txBody>
      </p:sp>
      <p:sp>
        <p:nvSpPr>
          <p:cNvPr id="3" name="Subtitle 2"/>
          <p:cNvSpPr>
            <a:spLocks noGrp="1"/>
          </p:cNvSpPr>
          <p:nvPr>
            <p:ph type="subTitle" idx="1"/>
          </p:nvPr>
        </p:nvSpPr>
        <p:spPr/>
        <p:txBody>
          <a:bodyPr/>
          <a:lstStyle/>
          <a:p>
            <a:r>
              <a:rPr lang="en-GB" dirty="0" smtClean="0"/>
              <a:t>Marie </a:t>
            </a:r>
            <a:r>
              <a:rPr lang="en-GB" dirty="0" smtClean="0"/>
              <a:t>Pitson</a:t>
            </a:r>
            <a:endParaRPr lang="en-GB" dirty="0"/>
          </a:p>
          <a:p>
            <a:r>
              <a:rPr lang="en-GB" smtClean="0"/>
              <a:t>Session 1</a:t>
            </a:r>
            <a:endParaRPr lang="en-GB" dirty="0"/>
          </a:p>
        </p:txBody>
      </p:sp>
    </p:spTree>
    <p:extLst>
      <p:ext uri="{BB962C8B-B14F-4D97-AF65-F5344CB8AC3E}">
        <p14:creationId xmlns:p14="http://schemas.microsoft.com/office/powerpoint/2010/main" val="14372913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Objectives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1800" dirty="0" smtClean="0"/>
              <a:t>Students will be able to:</a:t>
            </a:r>
          </a:p>
          <a:p>
            <a:pPr marL="0" indent="0">
              <a:buNone/>
            </a:pPr>
            <a:endParaRPr lang="en-GB" sz="1800" dirty="0"/>
          </a:p>
          <a:p>
            <a:pPr lvl="0"/>
            <a:r>
              <a:rPr lang="en-GB" sz="1800" dirty="0" smtClean="0"/>
              <a:t>Show detailed knowledge and understanding of the relationship between an engineering organisation and the industrial, socio-economic and environmental context in which it is found</a:t>
            </a:r>
            <a:r>
              <a:rPr lang="en-GB" sz="1800" dirty="0"/>
              <a:t/>
            </a:r>
            <a:br>
              <a:rPr lang="en-GB" sz="1800" dirty="0"/>
            </a:br>
            <a:endParaRPr lang="en-GB" sz="1800" dirty="0"/>
          </a:p>
          <a:p>
            <a:pPr lvl="0"/>
            <a:r>
              <a:rPr lang="en-GB" sz="1800" dirty="0" smtClean="0"/>
              <a:t>Demonstrate subject specific skills and cognitive skills in recognising and evaluating accounting methods, planning, costing and monitoring projects, workforce motivation and team dynamics</a:t>
            </a:r>
          </a:p>
          <a:p>
            <a:pPr lvl="0"/>
            <a:endParaRPr lang="en-GB" sz="1800" dirty="0" smtClean="0"/>
          </a:p>
          <a:p>
            <a:pPr lvl="0"/>
            <a:r>
              <a:rPr lang="en-GB" sz="1800" dirty="0" smtClean="0"/>
              <a:t>Demonstrate key transferable skills in management, leadership and decision making.</a:t>
            </a:r>
            <a:endParaRPr lang="en-GB" sz="1800" dirty="0"/>
          </a:p>
          <a:p>
            <a:pPr marL="0" indent="0">
              <a:buNone/>
            </a:pPr>
            <a:endParaRPr lang="en-GB" sz="1800" dirty="0"/>
          </a:p>
        </p:txBody>
      </p:sp>
    </p:spTree>
    <p:extLst>
      <p:ext uri="{BB962C8B-B14F-4D97-AF65-F5344CB8AC3E}">
        <p14:creationId xmlns:p14="http://schemas.microsoft.com/office/powerpoint/2010/main" val="21608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ScheduleD</a:t>
            </a:r>
            <a:r>
              <a:rPr lang="en-GB" dirty="0" smtClean="0"/>
              <a:t> TOPICS</a:t>
            </a:r>
            <a:endParaRPr lang="en-GB" dirty="0"/>
          </a:p>
        </p:txBody>
      </p:sp>
      <p:sp>
        <p:nvSpPr>
          <p:cNvPr id="3" name="Text Placeholder 2"/>
          <p:cNvSpPr>
            <a:spLocks noGrp="1"/>
          </p:cNvSpPr>
          <p:nvPr>
            <p:ph type="body" idx="1"/>
          </p:nvPr>
        </p:nvSpPr>
        <p:spPr/>
        <p:txBody>
          <a:bodyPr/>
          <a:lstStyle/>
          <a:p>
            <a:endParaRPr lang="en-GB"/>
          </a:p>
        </p:txBody>
      </p:sp>
      <p:sp>
        <p:nvSpPr>
          <p:cNvPr id="4" name="Content Placeholder 3"/>
          <p:cNvSpPr>
            <a:spLocks noGrp="1"/>
          </p:cNvSpPr>
          <p:nvPr>
            <p:ph sz="half" idx="2"/>
          </p:nvPr>
        </p:nvSpPr>
        <p:spPr/>
        <p:txBody>
          <a:bodyPr>
            <a:normAutofit/>
          </a:bodyPr>
          <a:lstStyle/>
          <a:p>
            <a:r>
              <a:rPr lang="en-GB" sz="2000" dirty="0" smtClean="0"/>
              <a:t>Introduction to the topic</a:t>
            </a:r>
          </a:p>
          <a:p>
            <a:r>
              <a:rPr lang="en-GB" sz="2000" dirty="0" smtClean="0"/>
              <a:t>Leadership and Management</a:t>
            </a:r>
          </a:p>
          <a:p>
            <a:r>
              <a:rPr lang="en-GB" sz="2000" dirty="0" smtClean="0"/>
              <a:t>Change Management</a:t>
            </a:r>
          </a:p>
          <a:p>
            <a:r>
              <a:rPr lang="en-GB" sz="2000" b="1" dirty="0" smtClean="0"/>
              <a:t>Business Ethics: </a:t>
            </a:r>
            <a:r>
              <a:rPr lang="en-GB" sz="2000" dirty="0" smtClean="0"/>
              <a:t>Corporate Social Responsibility</a:t>
            </a:r>
          </a:p>
          <a:p>
            <a:r>
              <a:rPr lang="en-GB" sz="2000" dirty="0" smtClean="0"/>
              <a:t>Groups and Teams</a:t>
            </a:r>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r>
              <a:rPr lang="en-GB" sz="2000" b="1" dirty="0" smtClean="0"/>
              <a:t>Accounting Fundamentals: </a:t>
            </a:r>
            <a:r>
              <a:rPr lang="en-GB" sz="2000" dirty="0" smtClean="0"/>
              <a:t>Financial and Management Accounting</a:t>
            </a:r>
            <a:endParaRPr lang="en-GB" sz="2000" dirty="0"/>
          </a:p>
          <a:p>
            <a:r>
              <a:rPr lang="en-GB" sz="2000" dirty="0" smtClean="0"/>
              <a:t>Marketing</a:t>
            </a:r>
          </a:p>
          <a:p>
            <a:r>
              <a:rPr lang="en-GB" sz="2000" dirty="0" smtClean="0"/>
              <a:t>Regulation and legislation</a:t>
            </a:r>
          </a:p>
          <a:p>
            <a:r>
              <a:rPr lang="en-GB" sz="2000" dirty="0" smtClean="0"/>
              <a:t>Project management</a:t>
            </a:r>
            <a:endParaRPr lang="en-GB" dirty="0"/>
          </a:p>
          <a:p>
            <a:pPr marL="114300" indent="0">
              <a:buNone/>
            </a:pPr>
            <a:endParaRPr lang="en-GB" dirty="0"/>
          </a:p>
        </p:txBody>
      </p:sp>
    </p:spTree>
    <p:extLst>
      <p:ext uri="{BB962C8B-B14F-4D97-AF65-F5344CB8AC3E}">
        <p14:creationId xmlns:p14="http://schemas.microsoft.com/office/powerpoint/2010/main" val="280024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 calcmode="lin" valueType="num">
                                      <p:cBhvr additive="base">
                                        <p:cTn id="3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 calcmode="lin" valueType="num">
                                      <p:cBhvr additive="base">
                                        <p:cTn id="3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6">
                                            <p:txEl>
                                              <p:pRg st="2" end="2"/>
                                            </p:txEl>
                                          </p:spTgt>
                                        </p:tgtEl>
                                        <p:attrNameLst>
                                          <p:attrName>style.visibility</p:attrName>
                                        </p:attrNameLst>
                                      </p:cBhvr>
                                      <p:to>
                                        <p:strVal val="visible"/>
                                      </p:to>
                                    </p:set>
                                    <p:anim calcmode="lin" valueType="num">
                                      <p:cBhvr additive="base">
                                        <p:cTn id="44"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6">
                                            <p:txEl>
                                              <p:pRg st="3" end="3"/>
                                            </p:txEl>
                                          </p:spTgt>
                                        </p:tgtEl>
                                        <p:attrNameLst>
                                          <p:attrName>style.visibility</p:attrName>
                                        </p:attrNameLst>
                                      </p:cBhvr>
                                      <p:to>
                                        <p:strVal val="visible"/>
                                      </p:to>
                                    </p:set>
                                    <p:anim calcmode="lin" valueType="num">
                                      <p:cBhvr additive="base">
                                        <p:cTn id="50"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Teaching Strategy</a:t>
            </a:r>
            <a:endParaRPr lang="en-GB" dirty="0"/>
          </a:p>
        </p:txBody>
      </p:sp>
      <p:sp>
        <p:nvSpPr>
          <p:cNvPr id="3" name="Content Placeholder 2"/>
          <p:cNvSpPr>
            <a:spLocks noGrp="1"/>
          </p:cNvSpPr>
          <p:nvPr>
            <p:ph sz="half" idx="1"/>
          </p:nvPr>
        </p:nvSpPr>
        <p:spPr/>
        <p:txBody>
          <a:bodyPr>
            <a:normAutofit/>
          </a:bodyPr>
          <a:lstStyle/>
          <a:p>
            <a:r>
              <a:rPr lang="en-GB" dirty="0" smtClean="0"/>
              <a:t>Participative</a:t>
            </a:r>
          </a:p>
          <a:p>
            <a:r>
              <a:rPr lang="en-GB" dirty="0" smtClean="0"/>
              <a:t>Role play</a:t>
            </a:r>
          </a:p>
          <a:p>
            <a:r>
              <a:rPr lang="en-GB" dirty="0" smtClean="0"/>
              <a:t>Debates</a:t>
            </a:r>
          </a:p>
          <a:p>
            <a:r>
              <a:rPr lang="en-GB" dirty="0" smtClean="0"/>
              <a:t>Case Studies</a:t>
            </a:r>
          </a:p>
          <a:p>
            <a:r>
              <a:rPr lang="en-GB" dirty="0" smtClean="0"/>
              <a:t>Presentations</a:t>
            </a:r>
          </a:p>
          <a:p>
            <a:pPr marL="114300" indent="0">
              <a:buNone/>
            </a:pPr>
            <a:endParaRPr lang="en-GB" dirty="0"/>
          </a:p>
        </p:txBody>
      </p:sp>
      <p:sp>
        <p:nvSpPr>
          <p:cNvPr id="4" name="Content Placeholder 3"/>
          <p:cNvSpPr>
            <a:spLocks noGrp="1"/>
          </p:cNvSpPr>
          <p:nvPr>
            <p:ph sz="half" idx="2"/>
          </p:nvPr>
        </p:nvSpPr>
        <p:spPr/>
        <p:txBody>
          <a:bodyPr>
            <a:normAutofit/>
          </a:bodyPr>
          <a:lstStyle/>
          <a:p>
            <a:r>
              <a:rPr lang="en-GB" dirty="0"/>
              <a:t>Group work</a:t>
            </a:r>
          </a:p>
          <a:p>
            <a:r>
              <a:rPr lang="en-GB" dirty="0"/>
              <a:t>Films</a:t>
            </a:r>
          </a:p>
          <a:p>
            <a:r>
              <a:rPr lang="en-GB" dirty="0"/>
              <a:t>Games</a:t>
            </a:r>
          </a:p>
          <a:p>
            <a:r>
              <a:rPr lang="en-GB" dirty="0" err="1"/>
              <a:t>Quizes</a:t>
            </a:r>
            <a:endParaRPr lang="en-GB" dirty="0"/>
          </a:p>
          <a:p>
            <a:r>
              <a:rPr lang="en-GB" dirty="0"/>
              <a:t>Review of articles</a:t>
            </a:r>
          </a:p>
          <a:p>
            <a:endParaRPr lang="en-GB" dirty="0"/>
          </a:p>
        </p:txBody>
      </p:sp>
    </p:spTree>
    <p:extLst>
      <p:ext uri="{BB962C8B-B14F-4D97-AF65-F5344CB8AC3E}">
        <p14:creationId xmlns:p14="http://schemas.microsoft.com/office/powerpoint/2010/main" val="194965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 calcmode="lin" valueType="num">
                                      <p:cBhvr additive="base">
                                        <p:cTn id="4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4">
                                            <p:txEl>
                                              <p:pRg st="1" end="1"/>
                                            </p:txEl>
                                          </p:spTgt>
                                        </p:tgtEl>
                                        <p:attrNameLst>
                                          <p:attrName>style.visibility</p:attrName>
                                        </p:attrNameLst>
                                      </p:cBhvr>
                                      <p:to>
                                        <p:strVal val="visible"/>
                                      </p:to>
                                    </p:set>
                                    <p:anim calcmode="lin" valueType="num">
                                      <p:cBhvr additive="base">
                                        <p:cTn id="4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4">
                                            <p:txEl>
                                              <p:pRg st="2" end="2"/>
                                            </p:txEl>
                                          </p:spTgt>
                                        </p:tgtEl>
                                        <p:attrNameLst>
                                          <p:attrName>style.visibility</p:attrName>
                                        </p:attrNameLst>
                                      </p:cBhvr>
                                      <p:to>
                                        <p:strVal val="visible"/>
                                      </p:to>
                                    </p:set>
                                    <p:anim calcmode="lin" valueType="num">
                                      <p:cBhvr additive="base">
                                        <p:cTn id="5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4">
                                            <p:txEl>
                                              <p:pRg st="3" end="3"/>
                                            </p:txEl>
                                          </p:spTgt>
                                        </p:tgtEl>
                                        <p:attrNameLst>
                                          <p:attrName>style.visibility</p:attrName>
                                        </p:attrNameLst>
                                      </p:cBhvr>
                                      <p:to>
                                        <p:strVal val="visible"/>
                                      </p:to>
                                    </p:set>
                                    <p:anim calcmode="lin" valueType="num">
                                      <p:cBhvr additive="base">
                                        <p:cTn id="6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4">
                                            <p:txEl>
                                              <p:pRg st="4" end="4"/>
                                            </p:txEl>
                                          </p:spTgt>
                                        </p:tgtEl>
                                        <p:attrNameLst>
                                          <p:attrName>style.visibility</p:attrName>
                                        </p:attrNameLst>
                                      </p:cBhvr>
                                      <p:to>
                                        <p:strVal val="visible"/>
                                      </p:to>
                                    </p:set>
                                    <p:anim calcmode="lin" valueType="num">
                                      <p:cBhvr additive="base">
                                        <p:cTn id="6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Text Placeholder 2"/>
          <p:cNvSpPr>
            <a:spLocks noGrp="1"/>
          </p:cNvSpPr>
          <p:nvPr>
            <p:ph type="body" idx="1"/>
          </p:nvPr>
        </p:nvSpPr>
        <p:spPr/>
        <p:txBody>
          <a:bodyPr/>
          <a:lstStyle/>
          <a:p>
            <a:r>
              <a:rPr lang="en-GB" sz="2000" dirty="0" smtClean="0"/>
              <a:t>Assessment Component </a:t>
            </a:r>
            <a:r>
              <a:rPr lang="en-GB" sz="2000" dirty="0"/>
              <a:t>B</a:t>
            </a:r>
            <a:r>
              <a:rPr lang="en-GB" sz="2000" dirty="0" smtClean="0"/>
              <a:t>  50%</a:t>
            </a:r>
            <a:endParaRPr lang="en-GB" sz="2000" dirty="0"/>
          </a:p>
        </p:txBody>
      </p:sp>
      <p:sp>
        <p:nvSpPr>
          <p:cNvPr id="4" name="Content Placeholder 3"/>
          <p:cNvSpPr>
            <a:spLocks noGrp="1"/>
          </p:cNvSpPr>
          <p:nvPr>
            <p:ph sz="half" idx="2"/>
          </p:nvPr>
        </p:nvSpPr>
        <p:spPr/>
        <p:txBody>
          <a:bodyPr>
            <a:normAutofit/>
          </a:bodyPr>
          <a:lstStyle/>
          <a:p>
            <a:endParaRPr lang="en-GB" dirty="0"/>
          </a:p>
          <a:p>
            <a:r>
              <a:rPr lang="en-GB" dirty="0"/>
              <a:t>The student will be required to produce an individual </a:t>
            </a:r>
            <a:r>
              <a:rPr lang="en-GB" dirty="0" smtClean="0"/>
              <a:t>2,500 </a:t>
            </a:r>
            <a:r>
              <a:rPr lang="en-GB" dirty="0"/>
              <a:t>word report that:</a:t>
            </a:r>
          </a:p>
          <a:p>
            <a:endParaRPr lang="en-GB" dirty="0"/>
          </a:p>
          <a:p>
            <a:r>
              <a:rPr lang="en-GB" dirty="0"/>
              <a:t>Delivers upon the assessment criteria and effectively responds to the questions posed in relation to a </a:t>
            </a:r>
            <a:r>
              <a:rPr lang="en-GB" dirty="0" smtClean="0"/>
              <a:t>case </a:t>
            </a:r>
            <a:r>
              <a:rPr lang="en-GB" dirty="0"/>
              <a:t>study/ scenario</a:t>
            </a:r>
          </a:p>
          <a:p>
            <a:endParaRPr lang="en-GB" dirty="0"/>
          </a:p>
          <a:p>
            <a:endParaRPr lang="en-GB" dirty="0"/>
          </a:p>
        </p:txBody>
      </p:sp>
      <p:sp>
        <p:nvSpPr>
          <p:cNvPr id="5" name="Text Placeholder 4"/>
          <p:cNvSpPr>
            <a:spLocks noGrp="1"/>
          </p:cNvSpPr>
          <p:nvPr>
            <p:ph type="body" sz="quarter" idx="3"/>
          </p:nvPr>
        </p:nvSpPr>
        <p:spPr/>
        <p:txBody>
          <a:bodyPr/>
          <a:lstStyle/>
          <a:p>
            <a:r>
              <a:rPr lang="en-GB" sz="2000" dirty="0" smtClean="0"/>
              <a:t>Assessment Component </a:t>
            </a:r>
            <a:r>
              <a:rPr lang="en-GB" sz="1800" dirty="0" smtClean="0"/>
              <a:t>B</a:t>
            </a:r>
            <a:r>
              <a:rPr lang="en-GB" sz="2000" dirty="0" smtClean="0"/>
              <a:t>  50%</a:t>
            </a:r>
            <a:endParaRPr lang="en-GB" sz="2000" dirty="0"/>
          </a:p>
        </p:txBody>
      </p:sp>
      <p:sp>
        <p:nvSpPr>
          <p:cNvPr id="6" name="Content Placeholder 5"/>
          <p:cNvSpPr>
            <a:spLocks noGrp="1"/>
          </p:cNvSpPr>
          <p:nvPr>
            <p:ph sz="quarter" idx="4"/>
          </p:nvPr>
        </p:nvSpPr>
        <p:spPr/>
        <p:txBody>
          <a:bodyPr>
            <a:normAutofit/>
          </a:bodyPr>
          <a:lstStyle/>
          <a:p>
            <a:pPr marL="114300" indent="0">
              <a:buNone/>
            </a:pPr>
            <a:endParaRPr lang="en-GB" dirty="0"/>
          </a:p>
          <a:p>
            <a:r>
              <a:rPr lang="en-GB" dirty="0" smtClean="0"/>
              <a:t>A two hour exam to assess the students understanding of concepts and techniques </a:t>
            </a:r>
            <a:endParaRPr lang="en-GB" dirty="0"/>
          </a:p>
          <a:p>
            <a:endParaRPr lang="en-GB" dirty="0"/>
          </a:p>
        </p:txBody>
      </p:sp>
    </p:spTree>
    <p:extLst>
      <p:ext uri="{BB962C8B-B14F-4D97-AF65-F5344CB8AC3E}">
        <p14:creationId xmlns:p14="http://schemas.microsoft.com/office/powerpoint/2010/main" val="330519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3" end="3"/>
                                            </p:txEl>
                                          </p:spTgt>
                                        </p:tgtEl>
                                        <p:attrNameLst>
                                          <p:attrName>style.visibility</p:attrName>
                                        </p:attrNameLst>
                                      </p:cBhvr>
                                      <p:to>
                                        <p:strVal val="visible"/>
                                      </p:to>
                                    </p:set>
                                    <p:animEffect transition="in" filter="fade">
                                      <p:cBhvr>
                                        <p:cTn id="14" dur="1000"/>
                                        <p:tgtEl>
                                          <p:spTgt spid="4">
                                            <p:txEl>
                                              <p:pRg st="3" end="3"/>
                                            </p:txEl>
                                          </p:spTgt>
                                        </p:tgtEl>
                                      </p:cBhvr>
                                    </p:animEffect>
                                    <p:anim calcmode="lin" valueType="num">
                                      <p:cBhvr>
                                        <p:cTn id="1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 calcmode="lin" valueType="num">
                                      <p:cBhvr additive="base">
                                        <p:cTn id="2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lstStyle/>
          <a:p>
            <a:r>
              <a:rPr lang="en-GB" dirty="0" smtClean="0"/>
              <a:t>Activity</a:t>
            </a:r>
          </a:p>
          <a:p>
            <a:endParaRPr lang="en-GB" dirty="0" smtClean="0"/>
          </a:p>
          <a:p>
            <a:r>
              <a:rPr lang="en-GB" dirty="0" smtClean="0"/>
              <a:t>What are </a:t>
            </a:r>
            <a:r>
              <a:rPr lang="en-GB" b="1" u="sng" dirty="0" smtClean="0"/>
              <a:t>your</a:t>
            </a:r>
            <a:r>
              <a:rPr lang="en-GB" dirty="0" smtClean="0"/>
              <a:t> top three objectives in relation to this module?  </a:t>
            </a:r>
          </a:p>
          <a:p>
            <a:pPr marL="114300" indent="0">
              <a:buNone/>
            </a:pPr>
            <a:endParaRPr lang="en-GB" dirty="0" smtClean="0"/>
          </a:p>
          <a:p>
            <a:r>
              <a:rPr lang="en-GB" dirty="0" smtClean="0"/>
              <a:t>In answering the above question, think about what you want to achieve as a result of studying this module.</a:t>
            </a:r>
          </a:p>
          <a:p>
            <a:endParaRPr lang="en-GB" dirty="0"/>
          </a:p>
        </p:txBody>
      </p:sp>
    </p:spTree>
    <p:extLst>
      <p:ext uri="{BB962C8B-B14F-4D97-AF65-F5344CB8AC3E}">
        <p14:creationId xmlns:p14="http://schemas.microsoft.com/office/powerpoint/2010/main" val="3707758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study of Management?</a:t>
            </a:r>
            <a:endParaRPr lang="en-GB" dirty="0"/>
          </a:p>
        </p:txBody>
      </p:sp>
      <p:sp>
        <p:nvSpPr>
          <p:cNvPr id="3" name="Content Placeholder 2"/>
          <p:cNvSpPr>
            <a:spLocks noGrp="1"/>
          </p:cNvSpPr>
          <p:nvPr>
            <p:ph idx="1"/>
          </p:nvPr>
        </p:nvSpPr>
        <p:spPr/>
        <p:txBody>
          <a:bodyPr/>
          <a:lstStyle/>
          <a:p>
            <a:r>
              <a:rPr lang="en-GB" dirty="0" smtClean="0"/>
              <a:t>Activity:</a:t>
            </a:r>
          </a:p>
          <a:p>
            <a:r>
              <a:rPr lang="en-GB" dirty="0" smtClean="0"/>
              <a:t>In small groups discuss the reasons/benefits of engineers studying management related topics</a:t>
            </a:r>
          </a:p>
          <a:p>
            <a:endParaRPr lang="en-GB" dirty="0"/>
          </a:p>
          <a:p>
            <a:r>
              <a:rPr lang="en-GB" dirty="0" smtClean="0"/>
              <a:t>You want to be paid</a:t>
            </a:r>
          </a:p>
          <a:p>
            <a:r>
              <a:rPr lang="en-GB" dirty="0" smtClean="0"/>
              <a:t>You want to work for an organisation that is successful/stable</a:t>
            </a:r>
          </a:p>
          <a:p>
            <a:r>
              <a:rPr lang="en-GB" dirty="0" smtClean="0"/>
              <a:t>You need appropriate equipment to aid your work</a:t>
            </a:r>
          </a:p>
          <a:p>
            <a:r>
              <a:rPr lang="en-GB" dirty="0" smtClean="0"/>
              <a:t>You need relevant training</a:t>
            </a:r>
          </a:p>
          <a:p>
            <a:pPr marL="114300" indent="0">
              <a:buNone/>
            </a:pPr>
            <a:endParaRPr lang="en-GB" dirty="0" smtClean="0"/>
          </a:p>
          <a:p>
            <a:endParaRPr lang="en-GB" dirty="0"/>
          </a:p>
        </p:txBody>
      </p:sp>
    </p:spTree>
    <p:extLst>
      <p:ext uri="{BB962C8B-B14F-4D97-AF65-F5344CB8AC3E}">
        <p14:creationId xmlns:p14="http://schemas.microsoft.com/office/powerpoint/2010/main" val="1078465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considerations</a:t>
            </a:r>
            <a:endParaRPr lang="en-GB" dirty="0"/>
          </a:p>
        </p:txBody>
      </p:sp>
      <p:sp>
        <p:nvSpPr>
          <p:cNvPr id="3" name="Content Placeholder 2"/>
          <p:cNvSpPr>
            <a:spLocks noGrp="1"/>
          </p:cNvSpPr>
          <p:nvPr>
            <p:ph idx="1"/>
          </p:nvPr>
        </p:nvSpPr>
        <p:spPr/>
        <p:txBody>
          <a:bodyPr/>
          <a:lstStyle/>
          <a:p>
            <a:r>
              <a:rPr lang="en-GB" dirty="0" smtClean="0"/>
              <a:t>How to get the best out of team work.</a:t>
            </a:r>
          </a:p>
          <a:p>
            <a:endParaRPr lang="en-GB" dirty="0" smtClean="0"/>
          </a:p>
          <a:p>
            <a:r>
              <a:rPr lang="en-GB" dirty="0" smtClean="0"/>
              <a:t>Understanding your role within a team or group.</a:t>
            </a:r>
          </a:p>
          <a:p>
            <a:endParaRPr lang="en-GB" dirty="0" smtClean="0"/>
          </a:p>
          <a:p>
            <a:r>
              <a:rPr lang="en-GB" dirty="0" smtClean="0"/>
              <a:t>What motivates you and those around you.</a:t>
            </a:r>
          </a:p>
          <a:p>
            <a:endParaRPr lang="en-GB" dirty="0" smtClean="0"/>
          </a:p>
          <a:p>
            <a:r>
              <a:rPr lang="en-GB" dirty="0" smtClean="0"/>
              <a:t>How effective are you at communicating?  Are you effective in meetings?  Are you able to delegate tasks?</a:t>
            </a:r>
          </a:p>
          <a:p>
            <a:endParaRPr lang="en-GB" dirty="0"/>
          </a:p>
        </p:txBody>
      </p:sp>
    </p:spTree>
    <p:extLst>
      <p:ext uri="{BB962C8B-B14F-4D97-AF65-F5344CB8AC3E}">
        <p14:creationId xmlns:p14="http://schemas.microsoft.com/office/powerpoint/2010/main" val="15424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considerations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Planning:  financial planning, resource planning</a:t>
            </a:r>
          </a:p>
          <a:p>
            <a:endParaRPr lang="en-GB" dirty="0" smtClean="0"/>
          </a:p>
          <a:p>
            <a:r>
              <a:rPr lang="en-GB" dirty="0" smtClean="0"/>
              <a:t>Time management</a:t>
            </a:r>
          </a:p>
          <a:p>
            <a:endParaRPr lang="en-GB" dirty="0" smtClean="0"/>
          </a:p>
          <a:p>
            <a:r>
              <a:rPr lang="en-GB" dirty="0" smtClean="0"/>
              <a:t>Legal entities, legislation</a:t>
            </a:r>
          </a:p>
          <a:p>
            <a:endParaRPr lang="en-GB" dirty="0" smtClean="0"/>
          </a:p>
          <a:p>
            <a:r>
              <a:rPr lang="en-GB" dirty="0" smtClean="0"/>
              <a:t>Organisational structures</a:t>
            </a:r>
          </a:p>
          <a:p>
            <a:endParaRPr lang="en-GB" dirty="0" smtClean="0"/>
          </a:p>
          <a:p>
            <a:r>
              <a:rPr lang="en-GB" dirty="0" smtClean="0"/>
              <a:t>Change management and the effects of change</a:t>
            </a:r>
          </a:p>
          <a:p>
            <a:endParaRPr lang="en-GB" dirty="0" smtClean="0"/>
          </a:p>
          <a:p>
            <a:r>
              <a:rPr lang="en-GB" dirty="0" smtClean="0"/>
              <a:t>External influences upon organisations</a:t>
            </a:r>
            <a:endParaRPr lang="en-GB" dirty="0"/>
          </a:p>
        </p:txBody>
      </p:sp>
    </p:spTree>
    <p:extLst>
      <p:ext uri="{BB962C8B-B14F-4D97-AF65-F5344CB8AC3E}">
        <p14:creationId xmlns:p14="http://schemas.microsoft.com/office/powerpoint/2010/main" val="120752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 organisation?</a:t>
            </a:r>
            <a:endParaRPr lang="en-GB" dirty="0"/>
          </a:p>
        </p:txBody>
      </p:sp>
      <p:sp>
        <p:nvSpPr>
          <p:cNvPr id="3" name="Content Placeholder 2"/>
          <p:cNvSpPr>
            <a:spLocks noGrp="1"/>
          </p:cNvSpPr>
          <p:nvPr>
            <p:ph idx="1"/>
          </p:nvPr>
        </p:nvSpPr>
        <p:spPr/>
        <p:txBody>
          <a:bodyPr>
            <a:normAutofit/>
          </a:bodyPr>
          <a:lstStyle/>
          <a:p>
            <a:r>
              <a:rPr lang="en-GB" dirty="0" smtClean="0"/>
              <a:t>an organisation is a clearly bounded group (or groups) </a:t>
            </a:r>
            <a:r>
              <a:rPr lang="en-GB" b="1" dirty="0" smtClean="0"/>
              <a:t>People</a:t>
            </a:r>
            <a:r>
              <a:rPr lang="en-GB" dirty="0" smtClean="0"/>
              <a:t> interacting together to achieve a particular </a:t>
            </a:r>
            <a:r>
              <a:rPr lang="en-GB" b="1" dirty="0" smtClean="0"/>
              <a:t>goal</a:t>
            </a:r>
            <a:r>
              <a:rPr lang="en-GB" dirty="0" smtClean="0"/>
              <a:t> (or goals) in a formally </a:t>
            </a:r>
            <a:r>
              <a:rPr lang="en-GB" b="1" dirty="0" smtClean="0"/>
              <a:t>structured</a:t>
            </a:r>
            <a:r>
              <a:rPr lang="en-GB" dirty="0" smtClean="0"/>
              <a:t> and </a:t>
            </a:r>
            <a:r>
              <a:rPr lang="en-GB" b="1" dirty="0" smtClean="0"/>
              <a:t>Co-ordinated </a:t>
            </a:r>
            <a:r>
              <a:rPr lang="en-GB" dirty="0" smtClean="0"/>
              <a:t>way. (Mullins, 2010)</a:t>
            </a:r>
          </a:p>
          <a:p>
            <a:endParaRPr lang="en-GB" dirty="0" smtClean="0"/>
          </a:p>
          <a:p>
            <a:r>
              <a:rPr lang="en-GB" dirty="0" smtClean="0"/>
              <a:t>a system of co-operative human activities(Barnard, 1938)</a:t>
            </a:r>
          </a:p>
          <a:p>
            <a:endParaRPr lang="en-GB" dirty="0" smtClean="0"/>
          </a:p>
          <a:p>
            <a:r>
              <a:rPr lang="en-GB" dirty="0" smtClean="0"/>
              <a:t>Social arrangements for the controlled performance of collective goals (Buchanan &amp; </a:t>
            </a:r>
            <a:r>
              <a:rPr lang="en-GB" dirty="0" err="1" smtClean="0"/>
              <a:t>Huczynski</a:t>
            </a:r>
            <a:r>
              <a:rPr lang="en-GB" dirty="0" smtClean="0"/>
              <a:t>, 1991)</a:t>
            </a:r>
            <a:endParaRPr lang="en-GB" dirty="0"/>
          </a:p>
        </p:txBody>
      </p:sp>
    </p:spTree>
    <p:extLst>
      <p:ext uri="{BB962C8B-B14F-4D97-AF65-F5344CB8AC3E}">
        <p14:creationId xmlns:p14="http://schemas.microsoft.com/office/powerpoint/2010/main" val="103112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sectors</a:t>
            </a:r>
            <a:endParaRPr lang="en-GB" dirty="0"/>
          </a:p>
        </p:txBody>
      </p:sp>
      <p:sp>
        <p:nvSpPr>
          <p:cNvPr id="3" name="Content Placeholder 2"/>
          <p:cNvSpPr>
            <a:spLocks noGrp="1"/>
          </p:cNvSpPr>
          <p:nvPr>
            <p:ph idx="1"/>
          </p:nvPr>
        </p:nvSpPr>
        <p:spPr/>
        <p:txBody>
          <a:bodyPr/>
          <a:lstStyle/>
          <a:p>
            <a:r>
              <a:rPr lang="en-GB" dirty="0" smtClean="0"/>
              <a:t>Organisations operate in the:</a:t>
            </a:r>
          </a:p>
          <a:p>
            <a:pPr marL="114300" indent="0">
              <a:buNone/>
            </a:pPr>
            <a:endParaRPr lang="en-GB" dirty="0"/>
          </a:p>
          <a:p>
            <a:pPr marL="571500" indent="-457200">
              <a:buAutoNum type="arabicPeriod"/>
            </a:pPr>
            <a:r>
              <a:rPr lang="en-GB" b="1" dirty="0" smtClean="0"/>
              <a:t>Private</a:t>
            </a:r>
            <a:r>
              <a:rPr lang="en-GB" dirty="0" smtClean="0"/>
              <a:t> Sector where profit is normally the main goal  e.g.  Ford, Vauxhall</a:t>
            </a:r>
          </a:p>
          <a:p>
            <a:pPr marL="571500" indent="-457200">
              <a:buAutoNum type="arabicPeriod"/>
            </a:pPr>
            <a:r>
              <a:rPr lang="en-GB" b="1" dirty="0" smtClean="0"/>
              <a:t>Public</a:t>
            </a:r>
            <a:r>
              <a:rPr lang="en-GB" dirty="0" smtClean="0"/>
              <a:t> Sector which is government owned e.g. Police, Civil service, hospitals, parts of the rail service</a:t>
            </a:r>
          </a:p>
          <a:p>
            <a:pPr marL="571500" indent="-457200">
              <a:buAutoNum type="arabicPeriod"/>
            </a:pPr>
            <a:r>
              <a:rPr lang="en-GB" b="1" dirty="0" smtClean="0"/>
              <a:t>Not-for-profit</a:t>
            </a:r>
            <a:r>
              <a:rPr lang="en-GB" dirty="0" smtClean="0"/>
              <a:t> basis e.g. a charity, local groups</a:t>
            </a:r>
          </a:p>
          <a:p>
            <a:pPr marL="571500" indent="-457200">
              <a:buAutoNum type="arabicPeriod"/>
            </a:pPr>
            <a:endParaRPr lang="en-GB" dirty="0"/>
          </a:p>
        </p:txBody>
      </p:sp>
    </p:spTree>
    <p:extLst>
      <p:ext uri="{BB962C8B-B14F-4D97-AF65-F5344CB8AC3E}">
        <p14:creationId xmlns:p14="http://schemas.microsoft.com/office/powerpoint/2010/main" val="113862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215454"/>
            <a:ext cx="8229600" cy="1077218"/>
          </a:xfrm>
        </p:spPr>
        <p:txBody>
          <a:bodyPr>
            <a:noAutofit/>
          </a:bodyPr>
          <a:lstStyle/>
          <a:p>
            <a:pPr algn="l" eaLnBrk="1" hangingPunct="1"/>
            <a:r>
              <a:rPr lang="en-GB" sz="2800" b="1" dirty="0" smtClean="0">
                <a:solidFill>
                  <a:schemeClr val="tx1"/>
                </a:solidFill>
              </a:rPr>
              <a:t>Why do organisations exist?</a:t>
            </a:r>
            <a:br>
              <a:rPr lang="en-GB" sz="2800" b="1" dirty="0" smtClean="0">
                <a:solidFill>
                  <a:schemeClr val="tx1"/>
                </a:solidFill>
              </a:rPr>
            </a:br>
            <a:endParaRPr lang="en-US" sz="2800" b="1" dirty="0" smtClean="0">
              <a:solidFill>
                <a:schemeClr val="tx1"/>
              </a:solidFill>
            </a:endParaRPr>
          </a:p>
        </p:txBody>
      </p:sp>
      <p:sp>
        <p:nvSpPr>
          <p:cNvPr id="4099" name="Rectangle 3"/>
          <p:cNvSpPr>
            <a:spLocks noGrp="1" noChangeArrowheads="1"/>
          </p:cNvSpPr>
          <p:nvPr>
            <p:ph idx="1"/>
          </p:nvPr>
        </p:nvSpPr>
        <p:spPr>
          <a:xfrm>
            <a:off x="684213" y="2214554"/>
            <a:ext cx="8229600" cy="4381509"/>
          </a:xfrm>
        </p:spPr>
        <p:txBody>
          <a:bodyPr/>
          <a:lstStyle/>
          <a:p>
            <a:pPr marL="0" indent="0" eaLnBrk="1" hangingPunct="1">
              <a:lnSpc>
                <a:spcPct val="90000"/>
              </a:lnSpc>
            </a:pPr>
            <a:endParaRPr lang="en-GB" sz="2500" dirty="0" smtClean="0"/>
          </a:p>
          <a:p>
            <a:pPr marL="0" indent="0" eaLnBrk="1" hangingPunct="1">
              <a:lnSpc>
                <a:spcPct val="90000"/>
              </a:lnSpc>
            </a:pPr>
            <a:r>
              <a:rPr lang="en-GB" dirty="0" smtClean="0"/>
              <a:t> </a:t>
            </a:r>
            <a:r>
              <a:rPr lang="en-GB" b="1" dirty="0" smtClean="0"/>
              <a:t>To achieve a purpose, goal or objective</a:t>
            </a:r>
          </a:p>
          <a:p>
            <a:pPr marL="0" indent="0" eaLnBrk="1" hangingPunct="1">
              <a:lnSpc>
                <a:spcPct val="90000"/>
              </a:lnSpc>
              <a:buNone/>
            </a:pPr>
            <a:r>
              <a:rPr lang="en-GB" dirty="0" smtClean="0"/>
              <a:t>e.g. to make a profit or perhaps to benefit people. </a:t>
            </a:r>
          </a:p>
          <a:p>
            <a:pPr marL="0" indent="0" eaLnBrk="1" hangingPunct="1">
              <a:lnSpc>
                <a:spcPct val="90000"/>
              </a:lnSpc>
              <a:buNone/>
            </a:pPr>
            <a:endParaRPr lang="en-GB" dirty="0" smtClean="0"/>
          </a:p>
          <a:p>
            <a:pPr marL="0" indent="0" eaLnBrk="1" hangingPunct="1">
              <a:lnSpc>
                <a:spcPct val="90000"/>
              </a:lnSpc>
              <a:buNone/>
            </a:pPr>
            <a:r>
              <a:rPr lang="en-GB" dirty="0" smtClean="0"/>
              <a:t>To do this they need a </a:t>
            </a:r>
            <a:r>
              <a:rPr lang="en-GB" b="1" dirty="0" smtClean="0"/>
              <a:t>structure </a:t>
            </a:r>
            <a:r>
              <a:rPr lang="en-GB" dirty="0" smtClean="0"/>
              <a:t>to bring individuals together to help achieve the objective. </a:t>
            </a:r>
          </a:p>
          <a:p>
            <a:pPr marL="0" indent="0" eaLnBrk="1" hangingPunct="1">
              <a:lnSpc>
                <a:spcPct val="90000"/>
              </a:lnSpc>
              <a:buNone/>
            </a:pPr>
            <a:endParaRPr lang="en-GB" sz="2500" b="1" dirty="0" smtClean="0"/>
          </a:p>
          <a:p>
            <a:pPr marL="0" indent="0" eaLnBrk="1" hangingPunct="1">
              <a:lnSpc>
                <a:spcPct val="90000"/>
              </a:lnSpc>
              <a:buNone/>
            </a:pPr>
            <a:endParaRPr lang="en-GB" sz="2500" b="1" dirty="0" smtClean="0"/>
          </a:p>
          <a:p>
            <a:pPr marL="0" indent="0" eaLnBrk="1" hangingPunct="1">
              <a:lnSpc>
                <a:spcPct val="90000"/>
              </a:lnSpc>
              <a:buNone/>
            </a:pPr>
            <a:endParaRPr lang="en-GB" sz="2500" dirty="0" smtClean="0"/>
          </a:p>
        </p:txBody>
      </p:sp>
      <p:pic>
        <p:nvPicPr>
          <p:cNvPr id="15362" name="Picture 2" descr="C:\Users\bus-ad1\AppData\Local\Microsoft\Windows\Temporary Internet Files\Content.IE5\XTVVG3RM\1280px-Ford_Motor_Company_Logo.sv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07972" y="4941168"/>
            <a:ext cx="4727508" cy="1891003"/>
          </a:xfrm>
          <a:prstGeom prst="rect">
            <a:avLst/>
          </a:prstGeom>
          <a:noFill/>
          <a:extLst>
            <a:ext uri="{909E8E84-426E-40dd-AFC4-6F175D3DCCD1}">
              <a14:hiddenFill xmlns:a14="http://schemas.microsoft.com/office/drawing/2010/main" xmlns="">
                <a:solidFill>
                  <a:srgbClr val="FFFFFF"/>
                </a:solidFill>
              </a14:hiddenFill>
            </a:ext>
          </a:extLst>
        </p:spPr>
      </p:pic>
      <p:pic>
        <p:nvPicPr>
          <p:cNvPr id="15363" name="Picture 3" descr="C:\Users\bus-ad1\AppData\Local\Microsoft\Windows\Temporary Internet Files\Content.IE5\HT2WP4JJ\800px-Sign_hospital.svg[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528" y="4581128"/>
            <a:ext cx="2276655" cy="2251043"/>
          </a:xfrm>
          <a:prstGeom prst="rect">
            <a:avLst/>
          </a:prstGeom>
          <a:noFill/>
          <a:extLst>
            <a:ext uri="{909E8E84-426E-40dd-AFC4-6F175D3DCCD1}">
              <a14:hiddenFill xmlns:a14="http://schemas.microsoft.com/office/drawing/2010/main" xmlns="">
                <a:solidFill>
                  <a:srgbClr val="FFFFFF"/>
                </a:solidFill>
              </a14:hiddenFill>
            </a:ext>
          </a:extLst>
        </p:spPr>
      </p:pic>
      <p:pic>
        <p:nvPicPr>
          <p:cNvPr id="15364" name="Picture 4" descr="C:\Users\bus-ad1\AppData\Local\Microsoft\Windows\Temporary Internet Files\Content.IE5\GGEUIMCR\donate-654328_64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64232" y="423581"/>
            <a:ext cx="2583253" cy="261595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155895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857250" y="548680"/>
            <a:ext cx="7756525" cy="5256583"/>
          </a:xfrm>
        </p:spPr>
        <p:txBody>
          <a:bodyPr>
            <a:normAutofit fontScale="77500" lnSpcReduction="20000"/>
          </a:bodyPr>
          <a:lstStyle/>
          <a:p>
            <a:pPr eaLnBrk="1" hangingPunct="1">
              <a:buFontTx/>
              <a:buNone/>
            </a:pPr>
            <a:r>
              <a:rPr lang="en-AU" sz="3500" b="1" dirty="0" smtClean="0">
                <a:solidFill>
                  <a:schemeClr val="tx1"/>
                </a:solidFill>
                <a:latin typeface="+mj-lt"/>
              </a:rPr>
              <a:t>Key issues affecting organisations:</a:t>
            </a:r>
          </a:p>
          <a:p>
            <a:pPr eaLnBrk="1" hangingPunct="1">
              <a:buFontTx/>
              <a:buNone/>
            </a:pPr>
            <a:endParaRPr lang="en-AU" sz="3000" dirty="0" smtClean="0">
              <a:latin typeface="Helvetica" pitchFamily="34" charset="0"/>
            </a:endParaRPr>
          </a:p>
          <a:p>
            <a:pPr eaLnBrk="1" hangingPunct="1"/>
            <a:r>
              <a:rPr lang="en-AU" sz="3000" dirty="0" smtClean="0"/>
              <a:t>Globalisation</a:t>
            </a:r>
          </a:p>
          <a:p>
            <a:pPr eaLnBrk="1" hangingPunct="1"/>
            <a:endParaRPr lang="en-AU" sz="3000" dirty="0" smtClean="0"/>
          </a:p>
          <a:p>
            <a:pPr eaLnBrk="1" hangingPunct="1"/>
            <a:r>
              <a:rPr lang="en-AU" sz="3000" dirty="0" smtClean="0"/>
              <a:t>Changing nature of work and the workforce</a:t>
            </a:r>
          </a:p>
          <a:p>
            <a:pPr eaLnBrk="1" hangingPunct="1"/>
            <a:endParaRPr lang="en-AU" sz="3000" dirty="0" smtClean="0"/>
          </a:p>
          <a:p>
            <a:pPr eaLnBrk="1" hangingPunct="1"/>
            <a:r>
              <a:rPr lang="en-AU" sz="3000" dirty="0" smtClean="0"/>
              <a:t>Changing nature of relationships between employers and employees</a:t>
            </a:r>
          </a:p>
          <a:p>
            <a:pPr eaLnBrk="1" hangingPunct="1"/>
            <a:endParaRPr lang="en-AU" sz="3000" dirty="0" smtClean="0"/>
          </a:p>
          <a:p>
            <a:pPr eaLnBrk="1" hangingPunct="1"/>
            <a:r>
              <a:rPr lang="en-AU" sz="3000" dirty="0" smtClean="0"/>
              <a:t>Managing change </a:t>
            </a:r>
          </a:p>
          <a:p>
            <a:pPr eaLnBrk="1" hangingPunct="1"/>
            <a:endParaRPr lang="en-AU" sz="3000" dirty="0" smtClean="0"/>
          </a:p>
          <a:p>
            <a:pPr eaLnBrk="1" hangingPunct="1"/>
            <a:r>
              <a:rPr lang="en-AU" sz="3000" dirty="0" smtClean="0"/>
              <a:t>The impact of world events</a:t>
            </a:r>
          </a:p>
          <a:p>
            <a:pPr eaLnBrk="1" hangingPunct="1"/>
            <a:endParaRPr lang="en-AU" sz="3000" dirty="0"/>
          </a:p>
        </p:txBody>
      </p:sp>
      <p:sp>
        <p:nvSpPr>
          <p:cNvPr id="21508" name="Footer Placeholder 3"/>
          <p:cNvSpPr>
            <a:spLocks noGrp="1"/>
          </p:cNvSpPr>
          <p:nvPr>
            <p:ph type="ftr" sz="quarter" idx="11"/>
          </p:nvPr>
        </p:nvSpPr>
        <p:spPr>
          <a:xfrm>
            <a:off x="685800" y="6248400"/>
            <a:ext cx="5562600" cy="457200"/>
          </a:xfrm>
          <a:prstGeom prst="rect">
            <a:avLst/>
          </a:prstGeom>
          <a:noFill/>
        </p:spPr>
        <p:txBody>
          <a:bodyPr/>
          <a:lstStyle/>
          <a:p>
            <a:r>
              <a:rPr lang="en-GB"/>
              <a:t>© 2011 John Wiley &amp; Sons Ltd.</a:t>
            </a:r>
          </a:p>
          <a:p>
            <a:r>
              <a:rPr lang="en-GB"/>
              <a:t>www.wileyeurope.com/college/french</a:t>
            </a:r>
          </a:p>
          <a:p>
            <a:endParaRPr lang="en-GB"/>
          </a:p>
          <a:p>
            <a:endParaRPr lang="en-US"/>
          </a:p>
          <a:p>
            <a:endParaRPr lang="en-US"/>
          </a:p>
        </p:txBody>
      </p:sp>
      <p:sp>
        <p:nvSpPr>
          <p:cNvPr id="21506" name="Slide Number Placeholder 4"/>
          <p:cNvSpPr>
            <a:spLocks noGrp="1"/>
          </p:cNvSpPr>
          <p:nvPr>
            <p:ph type="sldNum" sz="quarter" idx="12"/>
          </p:nvPr>
        </p:nvSpPr>
        <p:spPr>
          <a:xfrm>
            <a:off x="6553200" y="6248400"/>
            <a:ext cx="1905000" cy="457200"/>
          </a:xfrm>
          <a:prstGeom prst="rect">
            <a:avLst/>
          </a:prstGeom>
          <a:noFill/>
        </p:spPr>
        <p:txBody>
          <a:bodyPr/>
          <a:lstStyle/>
          <a:p>
            <a:fld id="{A9FD68BD-0537-48C4-B77A-D82FDBBEDBE9}" type="slidenum">
              <a:rPr lang="en-US"/>
              <a:pPr/>
              <a:t>13</a:t>
            </a:fld>
            <a:endParaRPr lang="en-US" dirty="0"/>
          </a:p>
        </p:txBody>
      </p:sp>
    </p:spTree>
    <p:extLst>
      <p:ext uri="{BB962C8B-B14F-4D97-AF65-F5344CB8AC3E}">
        <p14:creationId xmlns:p14="http://schemas.microsoft.com/office/powerpoint/2010/main" val="3339358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2" end="2"/>
                                            </p:txEl>
                                          </p:spTgt>
                                        </p:tgtEl>
                                        <p:attrNameLst>
                                          <p:attrName>style.visibility</p:attrName>
                                        </p:attrNameLst>
                                      </p:cBhvr>
                                      <p:to>
                                        <p:strVal val="visible"/>
                                      </p:to>
                                    </p:set>
                                    <p:anim calcmode="lin" valueType="num">
                                      <p:cBhvr additive="base">
                                        <p:cTn id="13"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anim calcmode="lin" valueType="num">
                                      <p:cBhvr additive="base">
                                        <p:cTn id="19"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507">
                                            <p:txEl>
                                              <p:pRg st="6" end="6"/>
                                            </p:txEl>
                                          </p:spTgt>
                                        </p:tgtEl>
                                        <p:attrNameLst>
                                          <p:attrName>style.visibility</p:attrName>
                                        </p:attrNameLst>
                                      </p:cBhvr>
                                      <p:to>
                                        <p:strVal val="visible"/>
                                      </p:to>
                                    </p:set>
                                    <p:anim calcmode="lin" valueType="num">
                                      <p:cBhvr additive="base">
                                        <p:cTn id="25" dur="500" fill="hold"/>
                                        <p:tgtEl>
                                          <p:spTgt spid="2150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507">
                                            <p:txEl>
                                              <p:pRg st="8" end="8"/>
                                            </p:txEl>
                                          </p:spTgt>
                                        </p:tgtEl>
                                        <p:attrNameLst>
                                          <p:attrName>style.visibility</p:attrName>
                                        </p:attrNameLst>
                                      </p:cBhvr>
                                      <p:to>
                                        <p:strVal val="visible"/>
                                      </p:to>
                                    </p:set>
                                    <p:anim calcmode="lin" valueType="num">
                                      <p:cBhvr additive="base">
                                        <p:cTn id="31" dur="500" fill="hold"/>
                                        <p:tgtEl>
                                          <p:spTgt spid="2150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507">
                                            <p:txEl>
                                              <p:pRg st="10" end="10"/>
                                            </p:txEl>
                                          </p:spTgt>
                                        </p:tgtEl>
                                        <p:attrNameLst>
                                          <p:attrName>style.visibility</p:attrName>
                                        </p:attrNameLst>
                                      </p:cBhvr>
                                      <p:to>
                                        <p:strVal val="visible"/>
                                      </p:to>
                                    </p:set>
                                    <p:anim calcmode="lin" valueType="num">
                                      <p:cBhvr additive="base">
                                        <p:cTn id="37" dur="500" fill="hold"/>
                                        <p:tgtEl>
                                          <p:spTgt spid="21507">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4"/>
          <p:cNvSpPr>
            <a:spLocks noGrp="1" noChangeArrowheads="1"/>
          </p:cNvSpPr>
          <p:nvPr>
            <p:ph type="title"/>
          </p:nvPr>
        </p:nvSpPr>
        <p:spPr>
          <a:xfrm>
            <a:off x="528638" y="447675"/>
            <a:ext cx="8167687" cy="1143000"/>
          </a:xfrm>
        </p:spPr>
        <p:txBody>
          <a:bodyPr>
            <a:normAutofit fontScale="90000"/>
          </a:bodyPr>
          <a:lstStyle/>
          <a:p>
            <a:pPr algn="l" eaLnBrk="1" hangingPunct="1"/>
            <a:r>
              <a:rPr lang="en-AU" sz="3600" b="1" dirty="0" smtClean="0">
                <a:solidFill>
                  <a:schemeClr val="tx1"/>
                </a:solidFill>
              </a:rPr>
              <a:t>Moving from traditional </a:t>
            </a:r>
            <a:br>
              <a:rPr lang="en-AU" sz="3600" b="1" dirty="0" smtClean="0">
                <a:solidFill>
                  <a:schemeClr val="tx1"/>
                </a:solidFill>
              </a:rPr>
            </a:br>
            <a:r>
              <a:rPr lang="en-AU" sz="3600" b="1" dirty="0" smtClean="0">
                <a:solidFill>
                  <a:schemeClr val="tx1"/>
                </a:solidFill>
              </a:rPr>
              <a:t>to re-engineered values (</a:t>
            </a:r>
            <a:r>
              <a:rPr lang="en-AU" sz="3600" b="1" dirty="0" err="1" smtClean="0">
                <a:solidFill>
                  <a:schemeClr val="tx1"/>
                </a:solidFill>
              </a:rPr>
              <a:t>i</a:t>
            </a:r>
            <a:r>
              <a:rPr lang="en-AU" sz="3600" b="1" dirty="0" smtClean="0">
                <a:solidFill>
                  <a:schemeClr val="tx1"/>
                </a:solidFill>
              </a:rPr>
              <a:t>)</a:t>
            </a:r>
          </a:p>
        </p:txBody>
      </p:sp>
      <p:sp>
        <p:nvSpPr>
          <p:cNvPr id="8" name="Rectangle 3"/>
          <p:cNvSpPr>
            <a:spLocks noGrp="1" noChangeArrowheads="1"/>
          </p:cNvSpPr>
          <p:nvPr>
            <p:ph idx="1"/>
          </p:nvPr>
        </p:nvSpPr>
        <p:spPr>
          <a:xfrm>
            <a:off x="500063" y="1928813"/>
            <a:ext cx="8215312" cy="4452937"/>
          </a:xfrm>
        </p:spPr>
        <p:txBody>
          <a:bodyPr/>
          <a:lstStyle/>
          <a:p>
            <a:pPr eaLnBrk="1" hangingPunct="1">
              <a:buFontTx/>
              <a:buNone/>
              <a:defRPr/>
            </a:pPr>
            <a:r>
              <a:rPr lang="en-AU" sz="3100" b="1" dirty="0" smtClean="0">
                <a:solidFill>
                  <a:schemeClr val="tx1"/>
                </a:solidFill>
                <a:latin typeface="+mj-lt"/>
              </a:rPr>
              <a:t>Traditional work values</a:t>
            </a:r>
          </a:p>
          <a:p>
            <a:pPr eaLnBrk="1" hangingPunct="1">
              <a:defRPr/>
            </a:pPr>
            <a:r>
              <a:rPr lang="en-AU" sz="2600" dirty="0" smtClean="0">
                <a:latin typeface="+mj-lt"/>
              </a:rPr>
              <a:t>The boss pays our salary; keep the boss happy</a:t>
            </a:r>
          </a:p>
          <a:p>
            <a:pPr eaLnBrk="1" hangingPunct="1">
              <a:defRPr/>
            </a:pPr>
            <a:r>
              <a:rPr lang="en-AU" sz="2600" dirty="0" smtClean="0">
                <a:latin typeface="+mj-lt"/>
              </a:rPr>
              <a:t>To keep your job, stay quiet, don’t make waves</a:t>
            </a:r>
          </a:p>
          <a:p>
            <a:pPr eaLnBrk="1" hangingPunct="1">
              <a:defRPr/>
            </a:pPr>
            <a:r>
              <a:rPr lang="en-AU" sz="2600" dirty="0" smtClean="0">
                <a:latin typeface="+mj-lt"/>
              </a:rPr>
              <a:t>When things go wrong, pass problems to others</a:t>
            </a:r>
          </a:p>
          <a:p>
            <a:pPr eaLnBrk="1" hangingPunct="1">
              <a:defRPr/>
            </a:pPr>
            <a:r>
              <a:rPr lang="en-AU" sz="2600" dirty="0" smtClean="0">
                <a:latin typeface="+mj-lt"/>
              </a:rPr>
              <a:t>A good manager builds an empire</a:t>
            </a:r>
          </a:p>
          <a:p>
            <a:pPr eaLnBrk="1" hangingPunct="1">
              <a:defRPr/>
            </a:pPr>
            <a:r>
              <a:rPr lang="en-AU" sz="2600" dirty="0" smtClean="0">
                <a:latin typeface="+mj-lt"/>
              </a:rPr>
              <a:t>The future is predictable; past success means future success</a:t>
            </a:r>
          </a:p>
        </p:txBody>
      </p:sp>
      <p:sp>
        <p:nvSpPr>
          <p:cNvPr id="22533" name="Footer Placeholder 3"/>
          <p:cNvSpPr>
            <a:spLocks noGrp="1"/>
          </p:cNvSpPr>
          <p:nvPr>
            <p:ph type="ftr" sz="quarter" idx="11"/>
          </p:nvPr>
        </p:nvSpPr>
        <p:spPr>
          <a:xfrm>
            <a:off x="685800" y="6248400"/>
            <a:ext cx="5562600" cy="457200"/>
          </a:xfrm>
          <a:prstGeom prst="rect">
            <a:avLst/>
          </a:prstGeom>
          <a:noFill/>
        </p:spPr>
        <p:txBody>
          <a:bodyPr/>
          <a:lstStyle/>
          <a:p>
            <a:r>
              <a:rPr lang="en-GB"/>
              <a:t>© 2011 John Wiley &amp; Sons Ltd.</a:t>
            </a:r>
          </a:p>
          <a:p>
            <a:r>
              <a:rPr lang="en-GB"/>
              <a:t>www.wileyeurope.com/college/french</a:t>
            </a:r>
          </a:p>
          <a:p>
            <a:endParaRPr lang="en-GB"/>
          </a:p>
          <a:p>
            <a:endParaRPr lang="en-US"/>
          </a:p>
          <a:p>
            <a:endParaRPr lang="en-US"/>
          </a:p>
        </p:txBody>
      </p:sp>
      <p:sp>
        <p:nvSpPr>
          <p:cNvPr id="22530" name="Slide Number Placeholder 4"/>
          <p:cNvSpPr>
            <a:spLocks noGrp="1"/>
          </p:cNvSpPr>
          <p:nvPr>
            <p:ph type="sldNum" sz="quarter" idx="12"/>
          </p:nvPr>
        </p:nvSpPr>
        <p:spPr>
          <a:xfrm>
            <a:off x="6553200" y="6248400"/>
            <a:ext cx="1905000" cy="457200"/>
          </a:xfrm>
          <a:prstGeom prst="rect">
            <a:avLst/>
          </a:prstGeom>
          <a:noFill/>
        </p:spPr>
        <p:txBody>
          <a:bodyPr/>
          <a:lstStyle/>
          <a:p>
            <a:endParaRPr lang="en-US" dirty="0"/>
          </a:p>
        </p:txBody>
      </p:sp>
      <p:pic>
        <p:nvPicPr>
          <p:cNvPr id="17410" name="Picture 2" descr="C:\Users\bus-ad1\AppData\Local\Microsoft\Windows\Temporary Internet Files\Content.IE5\HT2WP4JJ\439705-royalty-free-rf-clip-art-illustration-of-a-cartoon-old-man-holding-a-trumpet-up-to-his-ea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312" y="188640"/>
            <a:ext cx="1567988" cy="223224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3143943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additive="base">
                                        <p:cTn id="3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4"/>
          <p:cNvSpPr>
            <a:spLocks noGrp="1" noChangeArrowheads="1"/>
          </p:cNvSpPr>
          <p:nvPr>
            <p:ph type="title"/>
          </p:nvPr>
        </p:nvSpPr>
        <p:spPr>
          <a:xfrm>
            <a:off x="395288" y="457200"/>
            <a:ext cx="8531225" cy="1143000"/>
          </a:xfrm>
        </p:spPr>
        <p:txBody>
          <a:bodyPr>
            <a:normAutofit fontScale="90000"/>
          </a:bodyPr>
          <a:lstStyle/>
          <a:p>
            <a:pPr algn="l" eaLnBrk="1" hangingPunct="1"/>
            <a:r>
              <a:rPr lang="en-AU" sz="3600" b="1" dirty="0" smtClean="0">
                <a:solidFill>
                  <a:schemeClr val="tx1"/>
                </a:solidFill>
              </a:rPr>
              <a:t>Moving from traditional to </a:t>
            </a:r>
            <a:br>
              <a:rPr lang="en-AU" sz="3600" b="1" dirty="0" smtClean="0">
                <a:solidFill>
                  <a:schemeClr val="tx1"/>
                </a:solidFill>
              </a:rPr>
            </a:br>
            <a:r>
              <a:rPr lang="en-AU" sz="3600" b="1" dirty="0" smtClean="0">
                <a:solidFill>
                  <a:schemeClr val="tx1"/>
                </a:solidFill>
              </a:rPr>
              <a:t>re-engineered values (ii)</a:t>
            </a:r>
          </a:p>
        </p:txBody>
      </p:sp>
      <p:sp>
        <p:nvSpPr>
          <p:cNvPr id="7" name="Rectangle 3"/>
          <p:cNvSpPr>
            <a:spLocks noGrp="1" noChangeArrowheads="1"/>
          </p:cNvSpPr>
          <p:nvPr>
            <p:ph idx="1"/>
          </p:nvPr>
        </p:nvSpPr>
        <p:spPr>
          <a:xfrm>
            <a:off x="357188" y="1938338"/>
            <a:ext cx="8637587" cy="4452937"/>
          </a:xfrm>
        </p:spPr>
        <p:txBody>
          <a:bodyPr/>
          <a:lstStyle/>
          <a:p>
            <a:pPr eaLnBrk="1" hangingPunct="1">
              <a:buFontTx/>
              <a:buNone/>
              <a:defRPr/>
            </a:pPr>
            <a:r>
              <a:rPr lang="en-AU" sz="3100" b="1" dirty="0" smtClean="0">
                <a:solidFill>
                  <a:schemeClr val="tx1"/>
                </a:solidFill>
                <a:latin typeface="+mj-lt"/>
              </a:rPr>
              <a:t>Re-engineered work values</a:t>
            </a:r>
          </a:p>
          <a:p>
            <a:pPr eaLnBrk="1" hangingPunct="1">
              <a:defRPr/>
            </a:pPr>
            <a:r>
              <a:rPr lang="en-AU" sz="2600" dirty="0" smtClean="0">
                <a:latin typeface="+mj-lt"/>
              </a:rPr>
              <a:t>Customers pay our salary; keep them happy</a:t>
            </a:r>
          </a:p>
          <a:p>
            <a:pPr eaLnBrk="1" hangingPunct="1">
              <a:defRPr/>
            </a:pPr>
            <a:r>
              <a:rPr lang="en-AU" sz="2600" dirty="0" smtClean="0">
                <a:latin typeface="+mj-lt"/>
              </a:rPr>
              <a:t>All of our jobs depend on the value we create</a:t>
            </a:r>
          </a:p>
          <a:p>
            <a:pPr eaLnBrk="1" hangingPunct="1">
              <a:defRPr/>
            </a:pPr>
            <a:r>
              <a:rPr lang="en-AU" sz="2600" dirty="0" smtClean="0">
                <a:latin typeface="+mj-lt"/>
              </a:rPr>
              <a:t>Accept ownership of problems; help solve them</a:t>
            </a:r>
          </a:p>
          <a:p>
            <a:pPr eaLnBrk="1" hangingPunct="1">
              <a:defRPr/>
            </a:pPr>
            <a:r>
              <a:rPr lang="en-AU" sz="2600" dirty="0" smtClean="0">
                <a:latin typeface="+mj-lt"/>
              </a:rPr>
              <a:t>A good manager helps build teams</a:t>
            </a:r>
          </a:p>
          <a:p>
            <a:pPr eaLnBrk="1" hangingPunct="1">
              <a:defRPr/>
            </a:pPr>
            <a:r>
              <a:rPr lang="en-AU" sz="2600" dirty="0" smtClean="0">
                <a:latin typeface="+mj-lt"/>
              </a:rPr>
              <a:t>The future is uncertain; constant learning is </a:t>
            </a:r>
            <a:br>
              <a:rPr lang="en-AU" sz="2600" dirty="0" smtClean="0">
                <a:latin typeface="+mj-lt"/>
              </a:rPr>
            </a:br>
            <a:r>
              <a:rPr lang="en-AU" sz="2600" dirty="0" smtClean="0">
                <a:latin typeface="+mj-lt"/>
              </a:rPr>
              <a:t>the key to future success</a:t>
            </a:r>
          </a:p>
        </p:txBody>
      </p:sp>
      <p:sp>
        <p:nvSpPr>
          <p:cNvPr id="23557" name="Footer Placeholder 3"/>
          <p:cNvSpPr>
            <a:spLocks noGrp="1"/>
          </p:cNvSpPr>
          <p:nvPr>
            <p:ph type="ftr" sz="quarter" idx="11"/>
          </p:nvPr>
        </p:nvSpPr>
        <p:spPr>
          <a:xfrm>
            <a:off x="685800" y="6248400"/>
            <a:ext cx="5562600" cy="457200"/>
          </a:xfrm>
          <a:prstGeom prst="rect">
            <a:avLst/>
          </a:prstGeom>
          <a:noFill/>
        </p:spPr>
        <p:txBody>
          <a:bodyPr/>
          <a:lstStyle/>
          <a:p>
            <a:r>
              <a:rPr lang="en-GB"/>
              <a:t>© 2011 John Wiley &amp; Sons Ltd.</a:t>
            </a:r>
          </a:p>
          <a:p>
            <a:r>
              <a:rPr lang="en-GB"/>
              <a:t>www.wileyeurope.com/college/french</a:t>
            </a:r>
          </a:p>
          <a:p>
            <a:endParaRPr lang="en-GB"/>
          </a:p>
          <a:p>
            <a:endParaRPr lang="en-US"/>
          </a:p>
          <a:p>
            <a:endParaRPr lang="en-US"/>
          </a:p>
        </p:txBody>
      </p:sp>
      <p:sp>
        <p:nvSpPr>
          <p:cNvPr id="23554" name="Slide Number Placeholder 4"/>
          <p:cNvSpPr>
            <a:spLocks noGrp="1"/>
          </p:cNvSpPr>
          <p:nvPr>
            <p:ph type="sldNum" sz="quarter" idx="12"/>
          </p:nvPr>
        </p:nvSpPr>
        <p:spPr>
          <a:xfrm>
            <a:off x="6553200" y="6248400"/>
            <a:ext cx="1905000" cy="457200"/>
          </a:xfrm>
          <a:prstGeom prst="rect">
            <a:avLst/>
          </a:prstGeom>
          <a:noFill/>
        </p:spPr>
        <p:txBody>
          <a:bodyPr/>
          <a:lstStyle/>
          <a:p>
            <a:endParaRPr lang="en-US" dirty="0"/>
          </a:p>
        </p:txBody>
      </p:sp>
      <p:pic>
        <p:nvPicPr>
          <p:cNvPr id="18434" name="Picture 2" descr="C:\Users\bus-ad1\AppData\Local\Microsoft\Windows\Temporary Internet Files\Content.IE5\XTVVG3RM\8273664657_a7c00f5821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475656" cy="256490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3083189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6"/>
          <p:cNvSpPr>
            <a:spLocks noGrp="1" noChangeArrowheads="1"/>
          </p:cNvSpPr>
          <p:nvPr>
            <p:ph type="title"/>
          </p:nvPr>
        </p:nvSpPr>
        <p:spPr>
          <a:xfrm>
            <a:off x="214313" y="457200"/>
            <a:ext cx="8712200" cy="1143000"/>
          </a:xfrm>
          <a:noFill/>
        </p:spPr>
        <p:txBody>
          <a:bodyPr lIns="91418" tIns="45710" rIns="91418" bIns="45710">
            <a:normAutofit fontScale="90000"/>
          </a:bodyPr>
          <a:lstStyle/>
          <a:p>
            <a:pPr eaLnBrk="1" hangingPunct="1"/>
            <a:r>
              <a:rPr lang="en-AU" b="1" dirty="0" smtClean="0">
                <a:solidFill>
                  <a:schemeClr val="tx1"/>
                </a:solidFill>
              </a:rPr>
              <a:t>The changing nature of </a:t>
            </a:r>
            <a:br>
              <a:rPr lang="en-AU" b="1" dirty="0" smtClean="0">
                <a:solidFill>
                  <a:schemeClr val="tx1"/>
                </a:solidFill>
              </a:rPr>
            </a:br>
            <a:r>
              <a:rPr lang="en-AU" b="1" dirty="0" smtClean="0">
                <a:solidFill>
                  <a:schemeClr val="tx1"/>
                </a:solidFill>
              </a:rPr>
              <a:t>employer-employee relations</a:t>
            </a:r>
          </a:p>
        </p:txBody>
      </p:sp>
      <p:sp>
        <p:nvSpPr>
          <p:cNvPr id="27652" name="Rectangle 3"/>
          <p:cNvSpPr>
            <a:spLocks noGrp="1" noChangeArrowheads="1"/>
          </p:cNvSpPr>
          <p:nvPr>
            <p:ph idx="1"/>
          </p:nvPr>
        </p:nvSpPr>
        <p:spPr>
          <a:xfrm>
            <a:off x="642938" y="1011238"/>
            <a:ext cx="8280400" cy="4443412"/>
          </a:xfrm>
        </p:spPr>
        <p:txBody>
          <a:bodyPr/>
          <a:lstStyle/>
          <a:p>
            <a:pPr eaLnBrk="1" hangingPunct="1">
              <a:buFontTx/>
              <a:buNone/>
            </a:pPr>
            <a:endParaRPr lang="en-AU" sz="3100" b="1" dirty="0" smtClean="0">
              <a:latin typeface="Helvetica" pitchFamily="34" charset="0"/>
            </a:endParaRPr>
          </a:p>
          <a:p>
            <a:pPr eaLnBrk="1" hangingPunct="1">
              <a:buFontTx/>
              <a:buNone/>
            </a:pPr>
            <a:endParaRPr lang="en-AU" sz="3100" b="1" dirty="0" smtClean="0">
              <a:latin typeface="Helvetica" pitchFamily="34" charset="0"/>
            </a:endParaRPr>
          </a:p>
          <a:p>
            <a:pPr eaLnBrk="1" hangingPunct="1">
              <a:buFontTx/>
              <a:buNone/>
            </a:pPr>
            <a:endParaRPr lang="en-AU" sz="3100" b="1" dirty="0" smtClean="0">
              <a:latin typeface="Helvetica" pitchFamily="34" charset="0"/>
            </a:endParaRPr>
          </a:p>
          <a:p>
            <a:pPr eaLnBrk="1" hangingPunct="1">
              <a:buFontTx/>
              <a:buNone/>
            </a:pPr>
            <a:r>
              <a:rPr lang="en-AU" dirty="0" smtClean="0"/>
              <a:t>Work-life balance</a:t>
            </a:r>
          </a:p>
          <a:p>
            <a:pPr eaLnBrk="1" hangingPunct="1"/>
            <a:r>
              <a:rPr lang="en-AU" dirty="0" smtClean="0"/>
              <a:t>Outsourcing</a:t>
            </a:r>
          </a:p>
          <a:p>
            <a:pPr eaLnBrk="1" hangingPunct="1"/>
            <a:r>
              <a:rPr lang="en-AU" dirty="0" smtClean="0"/>
              <a:t>‘</a:t>
            </a:r>
            <a:r>
              <a:rPr lang="en-AU" dirty="0" err="1" smtClean="0"/>
              <a:t>Casualisation</a:t>
            </a:r>
            <a:r>
              <a:rPr lang="en-AU" dirty="0" smtClean="0"/>
              <a:t>’ of the workforce</a:t>
            </a:r>
          </a:p>
          <a:p>
            <a:pPr eaLnBrk="1" hangingPunct="1"/>
            <a:r>
              <a:rPr lang="en-AU" dirty="0" smtClean="0"/>
              <a:t>Teleworking</a:t>
            </a:r>
            <a:endParaRPr lang="en-AU" sz="2700" dirty="0" smtClean="0"/>
          </a:p>
        </p:txBody>
      </p:sp>
      <p:sp>
        <p:nvSpPr>
          <p:cNvPr id="27654" name="Footer Placeholder 3"/>
          <p:cNvSpPr>
            <a:spLocks noGrp="1"/>
          </p:cNvSpPr>
          <p:nvPr>
            <p:ph type="ftr" sz="quarter" idx="11"/>
          </p:nvPr>
        </p:nvSpPr>
        <p:spPr>
          <a:xfrm>
            <a:off x="685800" y="6248400"/>
            <a:ext cx="5562600" cy="457200"/>
          </a:xfrm>
          <a:prstGeom prst="rect">
            <a:avLst/>
          </a:prstGeom>
          <a:noFill/>
        </p:spPr>
        <p:txBody>
          <a:bodyPr/>
          <a:lstStyle/>
          <a:p>
            <a:r>
              <a:rPr lang="en-GB"/>
              <a:t>© 2011 John Wiley &amp; Sons Ltd.</a:t>
            </a:r>
          </a:p>
          <a:p>
            <a:r>
              <a:rPr lang="en-GB"/>
              <a:t>www.wileyeurope.com/college/french</a:t>
            </a:r>
          </a:p>
          <a:p>
            <a:endParaRPr lang="en-GB"/>
          </a:p>
          <a:p>
            <a:endParaRPr lang="en-US"/>
          </a:p>
          <a:p>
            <a:endParaRPr lang="en-US"/>
          </a:p>
        </p:txBody>
      </p:sp>
      <p:sp>
        <p:nvSpPr>
          <p:cNvPr id="27650" name="Slide Number Placeholder 4"/>
          <p:cNvSpPr>
            <a:spLocks noGrp="1"/>
          </p:cNvSpPr>
          <p:nvPr>
            <p:ph type="sldNum" sz="quarter" idx="12"/>
          </p:nvPr>
        </p:nvSpPr>
        <p:spPr>
          <a:xfrm>
            <a:off x="6553200" y="6248400"/>
            <a:ext cx="1905000" cy="457200"/>
          </a:xfrm>
          <a:prstGeom prst="rect">
            <a:avLst/>
          </a:prstGeom>
          <a:noFill/>
        </p:spPr>
        <p:txBody>
          <a:bodyPr/>
          <a:lstStyle/>
          <a:p>
            <a:endParaRPr lang="en-US" dirty="0"/>
          </a:p>
        </p:txBody>
      </p:sp>
      <p:pic>
        <p:nvPicPr>
          <p:cNvPr id="27653" name="Picture 4" descr="j0189244"/>
          <p:cNvPicPr>
            <a:picLocks noChangeAspect="1" noChangeArrowheads="1" noCrop="1"/>
          </p:cNvPicPr>
          <p:nvPr/>
        </p:nvPicPr>
        <p:blipFill>
          <a:blip r:embed="rId3" cstate="print"/>
          <a:srcRect/>
          <a:stretch>
            <a:fillRect/>
          </a:stretch>
        </p:blipFill>
        <p:spPr bwMode="auto">
          <a:xfrm>
            <a:off x="6475413" y="2193925"/>
            <a:ext cx="1541462" cy="1216025"/>
          </a:xfrm>
          <a:prstGeom prst="rect">
            <a:avLst/>
          </a:prstGeom>
          <a:noFill/>
          <a:ln w="9525">
            <a:noFill/>
            <a:miter lim="800000"/>
            <a:headEnd/>
            <a:tailEnd/>
          </a:ln>
        </p:spPr>
      </p:pic>
    </p:spTree>
    <p:extLst>
      <p:ext uri="{BB962C8B-B14F-4D97-AF65-F5344CB8AC3E}">
        <p14:creationId xmlns:p14="http://schemas.microsoft.com/office/powerpoint/2010/main" val="30576331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652">
                                            <p:txEl>
                                              <p:pRg st="3" end="3"/>
                                            </p:txEl>
                                          </p:spTgt>
                                        </p:tgtEl>
                                        <p:attrNameLst>
                                          <p:attrName>style.visibility</p:attrName>
                                        </p:attrNameLst>
                                      </p:cBhvr>
                                      <p:to>
                                        <p:strVal val="visible"/>
                                      </p:to>
                                    </p:set>
                                    <p:anim calcmode="lin" valueType="num">
                                      <p:cBhvr additive="base">
                                        <p:cTn id="7" dur="500" fill="hold"/>
                                        <p:tgtEl>
                                          <p:spTgt spid="2765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652">
                                            <p:txEl>
                                              <p:pRg st="4" end="4"/>
                                            </p:txEl>
                                          </p:spTgt>
                                        </p:tgtEl>
                                        <p:attrNameLst>
                                          <p:attrName>style.visibility</p:attrName>
                                        </p:attrNameLst>
                                      </p:cBhvr>
                                      <p:to>
                                        <p:strVal val="visible"/>
                                      </p:to>
                                    </p:set>
                                    <p:anim calcmode="lin" valueType="num">
                                      <p:cBhvr additive="base">
                                        <p:cTn id="13" dur="500" fill="hold"/>
                                        <p:tgtEl>
                                          <p:spTgt spid="2765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65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7652">
                                            <p:txEl>
                                              <p:pRg st="5" end="5"/>
                                            </p:txEl>
                                          </p:spTgt>
                                        </p:tgtEl>
                                        <p:attrNameLst>
                                          <p:attrName>style.visibility</p:attrName>
                                        </p:attrNameLst>
                                      </p:cBhvr>
                                      <p:to>
                                        <p:strVal val="visible"/>
                                      </p:to>
                                    </p:set>
                                    <p:anim calcmode="lin" valueType="num">
                                      <p:cBhvr additive="base">
                                        <p:cTn id="19" dur="500" fill="hold"/>
                                        <p:tgtEl>
                                          <p:spTgt spid="2765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65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7652">
                                            <p:txEl>
                                              <p:pRg st="6" end="6"/>
                                            </p:txEl>
                                          </p:spTgt>
                                        </p:tgtEl>
                                        <p:attrNameLst>
                                          <p:attrName>style.visibility</p:attrName>
                                        </p:attrNameLst>
                                      </p:cBhvr>
                                      <p:to>
                                        <p:strVal val="visible"/>
                                      </p:to>
                                    </p:set>
                                    <p:anim calcmode="lin" valueType="num">
                                      <p:cBhvr additive="base">
                                        <p:cTn id="25" dur="500" fill="hold"/>
                                        <p:tgtEl>
                                          <p:spTgt spid="2765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765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people-organisation relationship</a:t>
            </a:r>
            <a:endParaRPr lang="en-GB" dirty="0"/>
          </a:p>
        </p:txBody>
      </p:sp>
      <p:sp>
        <p:nvSpPr>
          <p:cNvPr id="3" name="Content Placeholder 2"/>
          <p:cNvSpPr>
            <a:spLocks noGrp="1"/>
          </p:cNvSpPr>
          <p:nvPr>
            <p:ph idx="1"/>
          </p:nvPr>
        </p:nvSpPr>
        <p:spPr/>
        <p:txBody>
          <a:bodyPr/>
          <a:lstStyle/>
          <a:p>
            <a:r>
              <a:rPr lang="en-GB" dirty="0" smtClean="0"/>
              <a:t>People generally respond in the manner in which they are treated</a:t>
            </a:r>
          </a:p>
          <a:p>
            <a:endParaRPr lang="en-GB" dirty="0" smtClean="0"/>
          </a:p>
          <a:p>
            <a:pPr marL="114300" indent="0">
              <a:buNone/>
            </a:pPr>
            <a:r>
              <a:rPr lang="en-GB" dirty="0"/>
              <a:t>	</a:t>
            </a:r>
            <a:r>
              <a:rPr lang="en-GB" dirty="0" smtClean="0"/>
              <a:t>Many problems in the people-organisation 	relationship arise not so much from what 	management does, but from the manner in 	which it is done</a:t>
            </a:r>
          </a:p>
          <a:p>
            <a:pPr marL="114300" indent="0">
              <a:buNone/>
            </a:pPr>
            <a:endParaRPr lang="en-GB" dirty="0"/>
          </a:p>
        </p:txBody>
      </p:sp>
    </p:spTree>
    <p:extLst>
      <p:ext uri="{BB962C8B-B14F-4D97-AF65-F5344CB8AC3E}">
        <p14:creationId xmlns:p14="http://schemas.microsoft.com/office/powerpoint/2010/main" val="1983591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198438" y="393700"/>
            <a:ext cx="8737600" cy="701675"/>
          </a:xfrm>
        </p:spPr>
        <p:txBody>
          <a:bodyPr>
            <a:normAutofit/>
          </a:bodyPr>
          <a:lstStyle/>
          <a:p>
            <a:r>
              <a:rPr lang="en-GB" b="1" dirty="0">
                <a:solidFill>
                  <a:schemeClr val="tx1"/>
                </a:solidFill>
              </a:rPr>
              <a:t>The people–organisation relationship</a:t>
            </a:r>
          </a:p>
        </p:txBody>
      </p:sp>
      <p:sp>
        <p:nvSpPr>
          <p:cNvPr id="90115" name="Rectangle 3"/>
          <p:cNvSpPr>
            <a:spLocks noGrp="1" noChangeArrowheads="1"/>
          </p:cNvSpPr>
          <p:nvPr>
            <p:ph idx="1"/>
          </p:nvPr>
        </p:nvSpPr>
        <p:spPr>
          <a:xfrm>
            <a:off x="434975" y="1473200"/>
            <a:ext cx="8229600" cy="4745915"/>
          </a:xfrm>
        </p:spPr>
        <p:txBody>
          <a:bodyPr>
            <a:spAutoFit/>
          </a:bodyPr>
          <a:lstStyle/>
          <a:p>
            <a:pPr>
              <a:buNone/>
            </a:pPr>
            <a:endParaRPr lang="en-GB" dirty="0" smtClean="0"/>
          </a:p>
          <a:p>
            <a:pPr>
              <a:buNone/>
            </a:pPr>
            <a:r>
              <a:rPr lang="en-GB" dirty="0" smtClean="0"/>
              <a:t>Have </a:t>
            </a:r>
            <a:r>
              <a:rPr lang="en-GB" dirty="0"/>
              <a:t>you heard the expression ‘treat others as you would wish to be treated yourself?’    </a:t>
            </a:r>
          </a:p>
          <a:p>
            <a:pPr>
              <a:buFontTx/>
              <a:buNone/>
            </a:pPr>
            <a:endParaRPr lang="en-GB" i="1" dirty="0" smtClean="0"/>
          </a:p>
          <a:p>
            <a:pPr>
              <a:buNone/>
            </a:pPr>
            <a:r>
              <a:rPr lang="en-GB" dirty="0" smtClean="0"/>
              <a:t>The </a:t>
            </a:r>
            <a:r>
              <a:rPr lang="en-GB" dirty="0"/>
              <a:t>psychological contract: possible examples of individual and organisational expectations</a:t>
            </a:r>
          </a:p>
          <a:p>
            <a:pPr>
              <a:buFontTx/>
              <a:buNone/>
            </a:pPr>
            <a:endParaRPr lang="en-GB" dirty="0" smtClean="0">
              <a:solidFill>
                <a:schemeClr val="tx1"/>
              </a:solidFill>
            </a:endParaRPr>
          </a:p>
          <a:p>
            <a:pPr>
              <a:buFontTx/>
              <a:buNone/>
            </a:pPr>
            <a:r>
              <a:rPr lang="en-GB" i="1" dirty="0" smtClean="0">
                <a:solidFill>
                  <a:schemeClr val="tx1"/>
                </a:solidFill>
              </a:rPr>
              <a:t>Activity:  Top 3 of each</a:t>
            </a:r>
          </a:p>
          <a:p>
            <a:pPr>
              <a:buFontTx/>
              <a:buNone/>
            </a:pPr>
            <a:endParaRPr lang="en-GB" i="1" dirty="0" smtClean="0"/>
          </a:p>
          <a:p>
            <a:pPr>
              <a:buFontTx/>
              <a:buNone/>
            </a:pPr>
            <a:endParaRPr lang="en-GB" i="1" dirty="0" smtClean="0"/>
          </a:p>
          <a:p>
            <a:pPr>
              <a:buFontTx/>
              <a:buNone/>
            </a:pPr>
            <a:endParaRPr lang="en-GB" i="1" dirty="0"/>
          </a:p>
        </p:txBody>
      </p:sp>
      <p:pic>
        <p:nvPicPr>
          <p:cNvPr id="27650" name="Picture 2" descr="C:\Users\bus-ad1\AppData\Local\Microsoft\Windows\Temporary Internet Files\Content.IE5\AXPEOS7J\111[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4437112"/>
            <a:ext cx="3248050" cy="196108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10791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0115">
                                            <p:txEl>
                                              <p:pRg st="3" end="3"/>
                                            </p:txEl>
                                          </p:spTgt>
                                        </p:tgtEl>
                                        <p:attrNameLst>
                                          <p:attrName>style.visibility</p:attrName>
                                        </p:attrNameLst>
                                      </p:cBhvr>
                                      <p:to>
                                        <p:strVal val="visible"/>
                                      </p:to>
                                    </p:set>
                                    <p:anim calcmode="lin" valueType="num">
                                      <p:cBhvr additive="base">
                                        <p:cTn id="7" dur="500" fill="hold"/>
                                        <p:tgtEl>
                                          <p:spTgt spid="9011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01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9" presetClass="entr" presetSubtype="0" fill="hold" nodeType="clickEffect">
                                  <p:stCondLst>
                                    <p:cond delay="0"/>
                                  </p:stCondLst>
                                  <p:childTnLst>
                                    <p:set>
                                      <p:cBhvr>
                                        <p:cTn id="12" dur="1" fill="hold">
                                          <p:stCondLst>
                                            <p:cond delay="0"/>
                                          </p:stCondLst>
                                        </p:cTn>
                                        <p:tgtEl>
                                          <p:spTgt spid="90115">
                                            <p:txEl>
                                              <p:pRg st="1" end="1"/>
                                            </p:txEl>
                                          </p:spTgt>
                                        </p:tgtEl>
                                        <p:attrNameLst>
                                          <p:attrName>style.visibility</p:attrName>
                                        </p:attrNameLst>
                                      </p:cBhvr>
                                      <p:to>
                                        <p:strVal val="visible"/>
                                      </p:to>
                                    </p:set>
                                    <p:anim calcmode="lin" valueType="num">
                                      <p:cBhvr>
                                        <p:cTn id="13" dur="1000" fill="hold"/>
                                        <p:tgtEl>
                                          <p:spTgt spid="90115">
                                            <p:txEl>
                                              <p:pRg st="1" end="1"/>
                                            </p:txEl>
                                          </p:spTgt>
                                        </p:tgtEl>
                                        <p:attrNameLst>
                                          <p:attrName>ppt_x</p:attrName>
                                        </p:attrNameLst>
                                      </p:cBhvr>
                                      <p:tavLst>
                                        <p:tav tm="0">
                                          <p:val>
                                            <p:strVal val="#ppt_x-.2"/>
                                          </p:val>
                                        </p:tav>
                                        <p:tav tm="100000">
                                          <p:val>
                                            <p:strVal val="#ppt_x"/>
                                          </p:val>
                                        </p:tav>
                                      </p:tavLst>
                                    </p:anim>
                                    <p:anim calcmode="lin" valueType="num">
                                      <p:cBhvr>
                                        <p:cTn id="14" dur="1000" fill="hold"/>
                                        <p:tgtEl>
                                          <p:spTgt spid="90115">
                                            <p:txEl>
                                              <p:pRg st="1" end="1"/>
                                            </p:txEl>
                                          </p:spTgt>
                                        </p:tgtEl>
                                        <p:attrNameLst>
                                          <p:attrName>ppt_y</p:attrName>
                                        </p:attrNameLst>
                                      </p:cBhvr>
                                      <p:tavLst>
                                        <p:tav tm="0">
                                          <p:val>
                                            <p:strVal val="#ppt_y"/>
                                          </p:val>
                                        </p:tav>
                                        <p:tav tm="100000">
                                          <p:val>
                                            <p:strVal val="#ppt_y"/>
                                          </p:val>
                                        </p:tav>
                                      </p:tavLst>
                                    </p:anim>
                                    <p:animEffect transition="in" filter="wipe(right)" prLst="gradientSize: 0.1">
                                      <p:cBhvr>
                                        <p:cTn id="15" dur="1000"/>
                                        <p:tgtEl>
                                          <p:spTgt spid="9011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9" presetClass="entr" presetSubtype="0" fill="hold" nodeType="clickEffect">
                                  <p:stCondLst>
                                    <p:cond delay="0"/>
                                  </p:stCondLst>
                                  <p:childTnLst>
                                    <p:set>
                                      <p:cBhvr>
                                        <p:cTn id="19" dur="1" fill="hold">
                                          <p:stCondLst>
                                            <p:cond delay="0"/>
                                          </p:stCondLst>
                                        </p:cTn>
                                        <p:tgtEl>
                                          <p:spTgt spid="90115">
                                            <p:txEl>
                                              <p:pRg st="5" end="5"/>
                                            </p:txEl>
                                          </p:spTgt>
                                        </p:tgtEl>
                                        <p:attrNameLst>
                                          <p:attrName>style.visibility</p:attrName>
                                        </p:attrNameLst>
                                      </p:cBhvr>
                                      <p:to>
                                        <p:strVal val="visible"/>
                                      </p:to>
                                    </p:set>
                                    <p:anim calcmode="lin" valueType="num">
                                      <p:cBhvr>
                                        <p:cTn id="20" dur="1000" fill="hold"/>
                                        <p:tgtEl>
                                          <p:spTgt spid="90115">
                                            <p:txEl>
                                              <p:pRg st="5" end="5"/>
                                            </p:txEl>
                                          </p:spTgt>
                                        </p:tgtEl>
                                        <p:attrNameLst>
                                          <p:attrName>ppt_x</p:attrName>
                                        </p:attrNameLst>
                                      </p:cBhvr>
                                      <p:tavLst>
                                        <p:tav tm="0">
                                          <p:val>
                                            <p:strVal val="#ppt_x-.2"/>
                                          </p:val>
                                        </p:tav>
                                        <p:tav tm="100000">
                                          <p:val>
                                            <p:strVal val="#ppt_x"/>
                                          </p:val>
                                        </p:tav>
                                      </p:tavLst>
                                    </p:anim>
                                    <p:anim calcmode="lin" valueType="num">
                                      <p:cBhvr>
                                        <p:cTn id="21" dur="1000" fill="hold"/>
                                        <p:tgtEl>
                                          <p:spTgt spid="90115">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22" dur="1000"/>
                                        <p:tgtEl>
                                          <p:spTgt spid="901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80988" y="5859463"/>
            <a:ext cx="8785225" cy="641350"/>
          </a:xfrm>
          <a:prstGeom prst="rect">
            <a:avLst/>
          </a:prstGeom>
          <a:noFill/>
          <a:ln w="9525">
            <a:noFill/>
            <a:miter lim="800000"/>
            <a:headEnd/>
            <a:tailEnd/>
          </a:ln>
          <a:effectLst/>
        </p:spPr>
        <p:txBody>
          <a:bodyPr>
            <a:spAutoFit/>
          </a:bodyPr>
          <a:lstStyle/>
          <a:p>
            <a:pPr eaLnBrk="0" hangingPunct="0">
              <a:spcBef>
                <a:spcPct val="50000"/>
              </a:spcBef>
            </a:pPr>
            <a:r>
              <a:rPr lang="en-GB" sz="1200" dirty="0"/>
              <a:t>Figure 1.6 </a:t>
            </a:r>
            <a:r>
              <a:rPr lang="en-GB" dirty="0"/>
              <a:t> The psychological contract: possible examples of individual and organisational expectations</a:t>
            </a:r>
          </a:p>
        </p:txBody>
      </p:sp>
      <p:pic>
        <p:nvPicPr>
          <p:cNvPr id="11268" name="Picture 4" descr="O:\Graphics\Powerpoint\PE_UK\PE254-Mullins\Final files\GIF\ch01\M01NF006.gif"/>
          <p:cNvPicPr>
            <a:picLocks noChangeAspect="1" noChangeArrowheads="1"/>
          </p:cNvPicPr>
          <p:nvPr/>
        </p:nvPicPr>
        <p:blipFill>
          <a:blip r:embed="rId3" cstate="print"/>
          <a:srcRect/>
          <a:stretch>
            <a:fillRect/>
          </a:stretch>
        </p:blipFill>
        <p:spPr bwMode="auto">
          <a:xfrm>
            <a:off x="0" y="152400"/>
            <a:ext cx="8820472" cy="5715000"/>
          </a:xfrm>
          <a:prstGeom prst="rect">
            <a:avLst/>
          </a:prstGeom>
          <a:noFill/>
        </p:spPr>
      </p:pic>
    </p:spTree>
    <p:extLst>
      <p:ext uri="{BB962C8B-B14F-4D97-AF65-F5344CB8AC3E}">
        <p14:creationId xmlns:p14="http://schemas.microsoft.com/office/powerpoint/2010/main" val="27539377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Importance of people and organisational behaviour</a:t>
            </a:r>
            <a:endParaRPr lang="en-GB" dirty="0"/>
          </a:p>
        </p:txBody>
      </p:sp>
      <p:sp>
        <p:nvSpPr>
          <p:cNvPr id="3" name="Content Placeholder 2"/>
          <p:cNvSpPr>
            <a:spLocks noGrp="1"/>
          </p:cNvSpPr>
          <p:nvPr>
            <p:ph idx="1"/>
          </p:nvPr>
        </p:nvSpPr>
        <p:spPr/>
        <p:txBody>
          <a:bodyPr/>
          <a:lstStyle/>
          <a:p>
            <a:r>
              <a:rPr lang="en-GB" dirty="0" smtClean="0"/>
              <a:t>One way to recognise why people behave as they do at work is to view an organisation as an iceberg.  What sinks ships isn’t always what sailors can see, but what they can’t see.</a:t>
            </a:r>
          </a:p>
          <a:p>
            <a:r>
              <a:rPr lang="en-GB" dirty="0" smtClean="0"/>
              <a:t>(</a:t>
            </a:r>
            <a:r>
              <a:rPr lang="en-GB" dirty="0" err="1"/>
              <a:t>H</a:t>
            </a:r>
            <a:r>
              <a:rPr lang="en-GB" dirty="0" err="1" smtClean="0"/>
              <a:t>ellrigel</a:t>
            </a:r>
            <a:r>
              <a:rPr lang="en-GB" dirty="0" smtClean="0"/>
              <a:t>, Slocum and Woodman)</a:t>
            </a:r>
            <a:endParaRPr lang="en-GB" dirty="0"/>
          </a:p>
        </p:txBody>
      </p:sp>
    </p:spTree>
    <p:extLst>
      <p:ext uri="{BB962C8B-B14F-4D97-AF65-F5344CB8AC3E}">
        <p14:creationId xmlns:p14="http://schemas.microsoft.com/office/powerpoint/2010/main" val="1135672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288925"/>
            <a:ext cx="8229600" cy="701675"/>
          </a:xfrm>
        </p:spPr>
        <p:txBody>
          <a:bodyPr>
            <a:normAutofit/>
          </a:bodyPr>
          <a:lstStyle/>
          <a:p>
            <a:r>
              <a:rPr lang="en-GB" b="1" dirty="0">
                <a:solidFill>
                  <a:srgbClr val="3333CC"/>
                </a:solidFill>
              </a:rPr>
              <a:t>The organisational iceberg</a:t>
            </a:r>
          </a:p>
        </p:txBody>
      </p:sp>
      <p:sp>
        <p:nvSpPr>
          <p:cNvPr id="102403" name="Text Box 3"/>
          <p:cNvSpPr txBox="1">
            <a:spLocks noChangeArrowheads="1"/>
          </p:cNvSpPr>
          <p:nvPr/>
        </p:nvSpPr>
        <p:spPr bwMode="auto">
          <a:xfrm>
            <a:off x="323850" y="5857875"/>
            <a:ext cx="8534400" cy="673100"/>
          </a:xfrm>
          <a:prstGeom prst="rect">
            <a:avLst/>
          </a:prstGeom>
          <a:noFill/>
          <a:ln w="9525">
            <a:noFill/>
            <a:miter lim="800000"/>
            <a:headEnd/>
            <a:tailEnd/>
          </a:ln>
          <a:effectLst/>
        </p:spPr>
        <p:txBody>
          <a:bodyPr>
            <a:spAutoFit/>
          </a:bodyPr>
          <a:lstStyle/>
          <a:p>
            <a:pPr eaLnBrk="0" hangingPunct="0">
              <a:spcBef>
                <a:spcPct val="50000"/>
              </a:spcBef>
            </a:pPr>
            <a:r>
              <a:rPr lang="en-GB" sz="1200"/>
              <a:t>Figure 1.8</a:t>
            </a:r>
            <a:r>
              <a:rPr lang="en-GB"/>
              <a:t>  The organisational iceberg</a:t>
            </a:r>
          </a:p>
          <a:p>
            <a:pPr eaLnBrk="0" hangingPunct="0">
              <a:spcBef>
                <a:spcPct val="50000"/>
              </a:spcBef>
            </a:pPr>
            <a:r>
              <a:rPr lang="en-GB" sz="800" i="1"/>
              <a:t>Source</a:t>
            </a:r>
            <a:r>
              <a:rPr lang="en-GB" sz="800"/>
              <a:t>: Hellriegel, D., Jackson, S.E. and Slocum, J. W., Jr., </a:t>
            </a:r>
            <a:r>
              <a:rPr lang="en-GB" sz="800" i="1"/>
              <a:t>Management</a:t>
            </a:r>
            <a:r>
              <a:rPr lang="en-GB" sz="800"/>
              <a:t>, Eighth Edition, South-Western Publishing (1998), p. 6. Reprinted with the permission of South-Western,</a:t>
            </a:r>
            <a:br>
              <a:rPr lang="en-GB" sz="800"/>
            </a:br>
            <a:r>
              <a:rPr lang="en-GB" sz="800"/>
              <a:t>a division of Thomson Learning (www.thomsonrights.com / Fax: 800-730-2215)</a:t>
            </a:r>
          </a:p>
        </p:txBody>
      </p:sp>
      <p:pic>
        <p:nvPicPr>
          <p:cNvPr id="102404" name="Picture 4" descr="F:\Powerpoint\pe_uk\PE105-Mullins\Final_Files\GIF\ch01\C01NF008.gif"/>
          <p:cNvPicPr>
            <a:picLocks noChangeAspect="1" noChangeArrowheads="1"/>
          </p:cNvPicPr>
          <p:nvPr/>
        </p:nvPicPr>
        <p:blipFill>
          <a:blip r:embed="rId3" cstate="print"/>
          <a:srcRect/>
          <a:stretch>
            <a:fillRect/>
          </a:stretch>
        </p:blipFill>
        <p:spPr bwMode="auto">
          <a:xfrm>
            <a:off x="1614488" y="1084263"/>
            <a:ext cx="5915025" cy="4689475"/>
          </a:xfrm>
          <a:prstGeom prst="rect">
            <a:avLst/>
          </a:prstGeom>
          <a:noFill/>
        </p:spPr>
      </p:pic>
    </p:spTree>
    <p:extLst>
      <p:ext uri="{BB962C8B-B14F-4D97-AF65-F5344CB8AC3E}">
        <p14:creationId xmlns:p14="http://schemas.microsoft.com/office/powerpoint/2010/main" val="3975397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9" name="Picture 4"/>
          <p:cNvPicPr>
            <a:picLocks noChangeAspect="1" noChangeArrowheads="1"/>
          </p:cNvPicPr>
          <p:nvPr/>
        </p:nvPicPr>
        <p:blipFill>
          <a:blip r:embed="rId3" cstate="print"/>
          <a:srcRect/>
          <a:stretch>
            <a:fillRect/>
          </a:stretch>
        </p:blipFill>
        <p:spPr bwMode="auto">
          <a:xfrm>
            <a:off x="1242556" y="476671"/>
            <a:ext cx="6905465" cy="5738411"/>
          </a:xfrm>
          <a:prstGeom prst="rect">
            <a:avLst/>
          </a:prstGeom>
          <a:noFill/>
          <a:ln w="9525">
            <a:noFill/>
            <a:miter lim="800000"/>
            <a:headEnd/>
            <a:tailEnd/>
          </a:ln>
        </p:spPr>
      </p:pic>
    </p:spTree>
    <p:extLst>
      <p:ext uri="{BB962C8B-B14F-4D97-AF65-F5344CB8AC3E}">
        <p14:creationId xmlns:p14="http://schemas.microsoft.com/office/powerpoint/2010/main" val="20665040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5657904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D5CBAF11-69B7-47EA-BC01-41F77058C2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Slate</Template>
  <TotalTime>512</TotalTime>
  <Words>1012</Words>
  <Application>Microsoft Office PowerPoint</Application>
  <PresentationFormat>On-screen Show (4:3)</PresentationFormat>
  <Paragraphs>187</Paragraphs>
  <Slides>23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Calibri</vt:lpstr>
      <vt:lpstr>Calisto MT</vt:lpstr>
      <vt:lpstr>Helvetica</vt:lpstr>
      <vt:lpstr>Trebuchet MS</vt:lpstr>
      <vt:lpstr>Wingdings 2</vt:lpstr>
      <vt:lpstr>Slate</vt:lpstr>
      <vt:lpstr>Management, Innovation and Sustainability</vt:lpstr>
      <vt:lpstr>Course Objectives</vt:lpstr>
      <vt:lpstr>ScheduleD TOPICS</vt:lpstr>
      <vt:lpstr>Teaching Strategy</vt:lpstr>
      <vt:lpstr>assessment</vt:lpstr>
      <vt:lpstr>Learning Objectives</vt:lpstr>
      <vt:lpstr>The study of Management?</vt:lpstr>
      <vt:lpstr>Further considerations</vt:lpstr>
      <vt:lpstr>Further considerations</vt:lpstr>
      <vt:lpstr>What is an organisation?</vt:lpstr>
      <vt:lpstr>Operating sectors</vt:lpstr>
      <vt:lpstr>Why do organisations exist? </vt:lpstr>
      <vt:lpstr>PowerPoint Presentation</vt:lpstr>
      <vt:lpstr>Moving from traditional  to re-engineered values (i)</vt:lpstr>
      <vt:lpstr>Moving from traditional to  re-engineered values (ii)</vt:lpstr>
      <vt:lpstr>The changing nature of  employer-employee relations</vt:lpstr>
      <vt:lpstr>The people-organisation relationship</vt:lpstr>
      <vt:lpstr>The people–organisation relationship</vt:lpstr>
      <vt:lpstr>PowerPoint Presentation</vt:lpstr>
      <vt:lpstr>Importance of people and organisational behaviour</vt:lpstr>
      <vt:lpstr>The organisational iceberg</vt:lpstr>
      <vt:lpstr>PowerPoint Presentation</vt:lpstr>
      <vt:lpstr>Assignment 1</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Pitson, Marie</dc:creator>
  <cp:lastModifiedBy>Marie Pitson</cp:lastModifiedBy>
  <cp:revision>21</cp:revision>
  <dcterms:created xsi:type="dcterms:W3CDTF">2014-10-01T09:54:21Z</dcterms:created>
  <dcterms:modified xsi:type="dcterms:W3CDTF">2017-01-19T13:08:47Z</dcterms:modified>
</cp:coreProperties>
</file>