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6" r:id="rId3"/>
    <p:sldId id="277" r:id="rId4"/>
    <p:sldId id="283" r:id="rId5"/>
    <p:sldId id="272" r:id="rId6"/>
    <p:sldId id="274" r:id="rId7"/>
    <p:sldId id="273" r:id="rId8"/>
    <p:sldId id="275" r:id="rId9"/>
    <p:sldId id="257" r:id="rId10"/>
    <p:sldId id="263" r:id="rId11"/>
    <p:sldId id="265" r:id="rId12"/>
    <p:sldId id="266" r:id="rId13"/>
    <p:sldId id="267" r:id="rId14"/>
    <p:sldId id="278" r:id="rId15"/>
    <p:sldId id="268" r:id="rId16"/>
    <p:sldId id="264" r:id="rId17"/>
    <p:sldId id="271" r:id="rId18"/>
    <p:sldId id="279" r:id="rId19"/>
    <p:sldId id="280" r:id="rId20"/>
    <p:sldId id="281" r:id="rId21"/>
    <p:sldId id="261" r:id="rId22"/>
    <p:sldId id="262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8" y="9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printerSettings" Target="printerSettings/printerSettings1.bin"/><Relationship Id="rId25" Type="http://schemas.openxmlformats.org/officeDocument/2006/relationships/presProps" Target="presProps.xml"/><Relationship Id="rId26" Type="http://schemas.openxmlformats.org/officeDocument/2006/relationships/viewProps" Target="viewProps.xml"/><Relationship Id="rId27" Type="http://schemas.openxmlformats.org/officeDocument/2006/relationships/theme" Target="theme/theme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4C91C-A3CD-4AFE-8E18-3CB272E0601E}" type="datetimeFigureOut">
              <a:rPr lang="en-GB" smtClean="0"/>
              <a:t>27/03/17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F653F-559A-49AD-A8A4-7F9EFDA1E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594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4C91C-A3CD-4AFE-8E18-3CB272E0601E}" type="datetimeFigureOut">
              <a:rPr lang="en-GB" smtClean="0"/>
              <a:t>27/03/17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F653F-559A-49AD-A8A4-7F9EFDA1E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61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4C91C-A3CD-4AFE-8E18-3CB272E0601E}" type="datetimeFigureOut">
              <a:rPr lang="en-GB" smtClean="0"/>
              <a:t>27/03/17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F653F-559A-49AD-A8A4-7F9EFDA1E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922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4C91C-A3CD-4AFE-8E18-3CB272E0601E}" type="datetimeFigureOut">
              <a:rPr lang="en-GB" smtClean="0"/>
              <a:t>27/03/17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F653F-559A-49AD-A8A4-7F9EFDA1E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171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4C91C-A3CD-4AFE-8E18-3CB272E0601E}" type="datetimeFigureOut">
              <a:rPr lang="en-GB" smtClean="0"/>
              <a:t>27/03/17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F653F-559A-49AD-A8A4-7F9EFDA1E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897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4C91C-A3CD-4AFE-8E18-3CB272E0601E}" type="datetimeFigureOut">
              <a:rPr lang="en-GB" smtClean="0"/>
              <a:t>27/03/17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F653F-559A-49AD-A8A4-7F9EFDA1E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946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4C91C-A3CD-4AFE-8E18-3CB272E0601E}" type="datetimeFigureOut">
              <a:rPr lang="en-GB" smtClean="0"/>
              <a:t>27/03/17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F653F-559A-49AD-A8A4-7F9EFDA1E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91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4C91C-A3CD-4AFE-8E18-3CB272E0601E}" type="datetimeFigureOut">
              <a:rPr lang="en-GB" smtClean="0"/>
              <a:t>27/03/17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F653F-559A-49AD-A8A4-7F9EFDA1E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719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4C91C-A3CD-4AFE-8E18-3CB272E0601E}" type="datetimeFigureOut">
              <a:rPr lang="en-GB" smtClean="0"/>
              <a:t>27/03/17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F653F-559A-49AD-A8A4-7F9EFDA1E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722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4C91C-A3CD-4AFE-8E18-3CB272E0601E}" type="datetimeFigureOut">
              <a:rPr lang="en-GB" smtClean="0"/>
              <a:t>27/03/17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F653F-559A-49AD-A8A4-7F9EFDA1E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446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4C91C-A3CD-4AFE-8E18-3CB272E0601E}" type="datetimeFigureOut">
              <a:rPr lang="en-GB" smtClean="0"/>
              <a:t>27/03/17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F653F-559A-49AD-A8A4-7F9EFDA1E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825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B4C91C-A3CD-4AFE-8E18-3CB272E0601E}" type="datetimeFigureOut">
              <a:rPr lang="en-GB" smtClean="0"/>
              <a:t>27/03/17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1F653F-559A-49AD-A8A4-7F9EFDA1E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18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insdictionary.com/dictionary/english/statistical" TargetMode="External"/><Relationship Id="rId4" Type="http://schemas.openxmlformats.org/officeDocument/2006/relationships/hyperlink" Target="https://www.collinsdictionary.com/dictionary/english/method" TargetMode="External"/><Relationship Id="rId5" Type="http://schemas.openxmlformats.org/officeDocument/2006/relationships/hyperlink" Target="https://www.collinsdictionary.com/dictionary/english/understand" TargetMode="External"/><Relationship Id="rId6" Type="http://schemas.openxmlformats.org/officeDocument/2006/relationships/hyperlink" Target="https://www.collinsdictionary.com/dictionary/english/explain" TargetMode="External"/><Relationship Id="rId7" Type="http://schemas.openxmlformats.org/officeDocument/2006/relationships/hyperlink" Target="https://www.collinsdictionary.com/dictionary/english/scientific" TargetMode="External"/><Relationship Id="rId8" Type="http://schemas.openxmlformats.org/officeDocument/2006/relationships/hyperlink" Target="https://www.collinsdictionary.com/dictionary/english/find" TargetMode="External"/><Relationship Id="rId9" Type="http://schemas.openxmlformats.org/officeDocument/2006/relationships/hyperlink" Target="https://www.collinsdictionary.com/dictionary/english/explanation" TargetMode="External"/><Relationship Id="rId10" Type="http://schemas.openxmlformats.org/officeDocument/2006/relationships/hyperlink" Target="https://www.collinsdictionary.com/dictionary/english/description" TargetMode="External"/><Relationship Id="rId1" Type="http://schemas.openxmlformats.org/officeDocument/2006/relationships/slideLayout" Target="../slideLayouts/slideLayout4.xml"/><Relationship Id="rId2" Type="http://schemas.openxmlformats.org/officeDocument/2006/relationships/hyperlink" Target="https://www.collinsdictionary.com/dictionary/english/consider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youthworkwales.org.uk/creo_files/upload/files/diss_all_pdf.pdf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wvys.org.uk/wp-content/uploads/2014/06/HB-Social-Enterprise.pdf" TargetMode="External"/><Relationship Id="rId4" Type="http://schemas.openxmlformats.org/officeDocument/2006/relationships/hyperlink" Target="http://www.youthworkessentials.org/media/51552/analysing_outcomes_lres.pdf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collinsdictionary.com/dictionary/english/analysi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Analysis of a project or programme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2547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Component 1-60%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Coursework</a:t>
            </a:r>
            <a:r>
              <a:rPr lang="en-GB" dirty="0"/>
              <a:t>: A Professional Journal (4500 words).  The Journal will include the following:</a:t>
            </a:r>
          </a:p>
          <a:p>
            <a:pPr lvl="0"/>
            <a:r>
              <a:rPr lang="en-GB" dirty="0"/>
              <a:t>An original risk assessment of the work setting,</a:t>
            </a:r>
          </a:p>
          <a:p>
            <a:pPr lvl="0"/>
            <a:r>
              <a:rPr lang="en-GB" dirty="0"/>
              <a:t>An evaluation of the work placement</a:t>
            </a:r>
          </a:p>
          <a:p>
            <a:pPr lvl="0"/>
            <a:r>
              <a:rPr lang="en-GB" dirty="0"/>
              <a:t>Ten reflective journals</a:t>
            </a:r>
          </a:p>
          <a:p>
            <a:pPr lvl="0"/>
            <a:r>
              <a:rPr lang="en-GB" dirty="0"/>
              <a:t>A community profile</a:t>
            </a:r>
          </a:p>
          <a:p>
            <a:pPr lvl="0"/>
            <a:r>
              <a:rPr lang="en-GB" u="sng" dirty="0"/>
              <a:t>The analysis of a significant project or programme of work developed by the student.</a:t>
            </a:r>
          </a:p>
          <a:p>
            <a:pPr lvl="0"/>
            <a:r>
              <a:rPr lang="en-GB" dirty="0"/>
              <a:t>A summary of your own learning and development, linked to your </a:t>
            </a:r>
            <a:r>
              <a:rPr lang="en-GB" dirty="0" smtClean="0"/>
              <a:t>professional development </a:t>
            </a:r>
            <a:r>
              <a:rPr lang="en-GB" dirty="0"/>
              <a:t>plan and underpinned with reference to examples from your practice and appropriate literature such as National Occupational Standards for Youth Work.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278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1. </a:t>
            </a:r>
            <a:r>
              <a:rPr lang="en-GB" dirty="0" smtClean="0"/>
              <a:t>Analysis </a:t>
            </a:r>
            <a:r>
              <a:rPr lang="en-GB" dirty="0"/>
              <a:t>is the process of </a:t>
            </a:r>
            <a:r>
              <a:rPr lang="en-GB" dirty="0">
                <a:hlinkClick r:id="rId2" tooltip="Definition of considering"/>
              </a:rPr>
              <a:t>considering</a:t>
            </a:r>
            <a:r>
              <a:rPr lang="en-GB" dirty="0"/>
              <a:t> something carefully or using </a:t>
            </a:r>
            <a:r>
              <a:rPr lang="en-GB" dirty="0">
                <a:hlinkClick r:id="rId3" tooltip="Definition of statistical"/>
              </a:rPr>
              <a:t>statistical</a:t>
            </a:r>
            <a:r>
              <a:rPr lang="en-GB" dirty="0"/>
              <a:t> </a:t>
            </a:r>
            <a:r>
              <a:rPr lang="en-GB" dirty="0">
                <a:hlinkClick r:id="rId4" tooltip="Definition of methods"/>
              </a:rPr>
              <a:t>methods</a:t>
            </a:r>
            <a:r>
              <a:rPr lang="en-GB" dirty="0"/>
              <a:t> in order to </a:t>
            </a:r>
            <a:r>
              <a:rPr lang="en-GB" dirty="0">
                <a:hlinkClick r:id="rId5" tooltip="Definition of understand"/>
              </a:rPr>
              <a:t>understand</a:t>
            </a:r>
            <a:r>
              <a:rPr lang="en-GB" dirty="0"/>
              <a:t> it or </a:t>
            </a:r>
            <a:r>
              <a:rPr lang="en-GB" dirty="0">
                <a:hlinkClick r:id="rId6" tooltip="Definition of explain"/>
              </a:rPr>
              <a:t>explain</a:t>
            </a:r>
            <a:r>
              <a:rPr lang="en-GB" dirty="0"/>
              <a:t> it.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2. </a:t>
            </a:r>
            <a:r>
              <a:rPr lang="en-GB" dirty="0" smtClean="0"/>
              <a:t>Analysis </a:t>
            </a:r>
            <a:r>
              <a:rPr lang="en-GB" dirty="0"/>
              <a:t>is the </a:t>
            </a:r>
            <a:r>
              <a:rPr lang="en-GB" dirty="0">
                <a:hlinkClick r:id="rId7" tooltip="Definition of scientific"/>
              </a:rPr>
              <a:t>scientific</a:t>
            </a:r>
            <a:r>
              <a:rPr lang="en-GB" dirty="0"/>
              <a:t> process of examining something in order to </a:t>
            </a:r>
            <a:r>
              <a:rPr lang="en-GB" dirty="0">
                <a:hlinkClick r:id="rId8" tooltip="Definition of find"/>
              </a:rPr>
              <a:t>find</a:t>
            </a:r>
            <a:r>
              <a:rPr lang="en-GB" dirty="0"/>
              <a:t> out what it consists of.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3. </a:t>
            </a:r>
            <a:r>
              <a:rPr lang="en-GB" dirty="0" smtClean="0"/>
              <a:t>An </a:t>
            </a:r>
            <a:r>
              <a:rPr lang="en-GB" dirty="0"/>
              <a:t>analysis is an </a:t>
            </a:r>
            <a:r>
              <a:rPr lang="en-GB" dirty="0">
                <a:hlinkClick r:id="rId9" tooltip="Definition of explanation"/>
              </a:rPr>
              <a:t>explanation</a:t>
            </a:r>
            <a:r>
              <a:rPr lang="en-GB" dirty="0"/>
              <a:t> or </a:t>
            </a:r>
            <a:r>
              <a:rPr lang="en-GB" dirty="0">
                <a:hlinkClick r:id="rId10" tooltip="Definition of description"/>
              </a:rPr>
              <a:t>description</a:t>
            </a:r>
            <a:r>
              <a:rPr lang="en-GB" dirty="0"/>
              <a:t> that results from considering something </a:t>
            </a:r>
            <a:r>
              <a:rPr lang="en-GB" dirty="0" smtClean="0"/>
              <a:t>carefully. </a:t>
            </a:r>
          </a:p>
          <a:p>
            <a:pPr marL="0" indent="0" algn="r">
              <a:buNone/>
            </a:pPr>
            <a:r>
              <a:rPr lang="en-US" sz="2200" dirty="0" smtClean="0"/>
              <a:t>(Collins </a:t>
            </a:r>
            <a:r>
              <a:rPr lang="en-US" sz="2200" dirty="0"/>
              <a:t>English </a:t>
            </a:r>
            <a:r>
              <a:rPr lang="en-US" sz="2200" dirty="0" smtClean="0"/>
              <a:t>Dictionary no </a:t>
            </a:r>
            <a:r>
              <a:rPr lang="en-US" sz="2200" dirty="0"/>
              <a:t>date)</a:t>
            </a:r>
            <a:endParaRPr lang="en-GB" sz="2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Assessment - </a:t>
            </a:r>
            <a:r>
              <a:rPr lang="en-GB" u="sng" dirty="0"/>
              <a:t>The analysis of a significant project or programme of work developed by the student</a:t>
            </a:r>
            <a:r>
              <a:rPr lang="en-GB" u="sng" dirty="0" smtClean="0"/>
              <a:t>.</a:t>
            </a:r>
          </a:p>
          <a:p>
            <a:pPr marL="0" lvl="0" indent="0">
              <a:buNone/>
            </a:pPr>
            <a:endParaRPr lang="en-GB" dirty="0" smtClean="0"/>
          </a:p>
          <a:p>
            <a:pPr lvl="0"/>
            <a:r>
              <a:rPr lang="en-GB" dirty="0" smtClean="0"/>
              <a:t>What is the assessment asking you to do?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099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Why do we need to </a:t>
            </a:r>
            <a:r>
              <a:rPr lang="en-US" dirty="0" err="1" smtClean="0"/>
              <a:t>analyse</a:t>
            </a:r>
            <a:r>
              <a:rPr lang="en-US" dirty="0" smtClean="0"/>
              <a:t> our work?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dirty="0" smtClean="0"/>
              <a:t>“ Youth workers are committed to making the best possible provision for young people. By </a:t>
            </a:r>
            <a:r>
              <a:rPr lang="en-US" dirty="0" err="1" smtClean="0"/>
              <a:t>analysing</a:t>
            </a:r>
            <a:r>
              <a:rPr lang="en-US" dirty="0" smtClean="0"/>
              <a:t> their work, they are better placed to decide how to use resources and plan </a:t>
            </a:r>
            <a:r>
              <a:rPr lang="en-US" dirty="0" err="1" smtClean="0"/>
              <a:t>programmes</a:t>
            </a:r>
            <a:r>
              <a:rPr lang="en-US" dirty="0" smtClean="0"/>
              <a:t> to make their interventions effective.” </a:t>
            </a:r>
          </a:p>
          <a:p>
            <a:pPr marL="0" indent="0" algn="r">
              <a:buNone/>
            </a:pPr>
            <a:r>
              <a:rPr lang="en-US" dirty="0" smtClean="0"/>
              <a:t>(</a:t>
            </a:r>
            <a:r>
              <a:rPr lang="en-US" dirty="0" err="1" smtClean="0"/>
              <a:t>Lehal</a:t>
            </a:r>
            <a:r>
              <a:rPr lang="en-US" dirty="0" smtClean="0"/>
              <a:t> 2010, p.101)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4991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Where Does This Programme Come From?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Its origins lie in six areas:</a:t>
            </a:r>
          </a:p>
          <a:p>
            <a:pPr marL="514350" indent="-514350">
              <a:buAutoNum type="arabicPeriod"/>
            </a:pPr>
            <a:r>
              <a:rPr lang="en-GB" dirty="0" smtClean="0"/>
              <a:t>The purpose of the organisation.</a:t>
            </a:r>
          </a:p>
          <a:p>
            <a:pPr marL="514350" indent="-514350">
              <a:buAutoNum type="arabicPeriod"/>
            </a:pPr>
            <a:r>
              <a:rPr lang="en-GB" dirty="0" smtClean="0"/>
              <a:t>The young people’s wants and needs.</a:t>
            </a:r>
          </a:p>
          <a:p>
            <a:pPr marL="514350" indent="-514350">
              <a:buAutoNum type="arabicPeriod"/>
            </a:pPr>
            <a:r>
              <a:rPr lang="en-GB" dirty="0" smtClean="0"/>
              <a:t>The skills, interests and qualifications of the workers.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adults believe that young people should experience or know, be predisposed towards and able to do.</a:t>
            </a:r>
          </a:p>
          <a:p>
            <a:pPr marL="514350" indent="-514350">
              <a:buAutoNum type="arabicPeriod"/>
            </a:pPr>
            <a:r>
              <a:rPr lang="en-GB" dirty="0" smtClean="0"/>
              <a:t>Local and national events and occasions in which the specific youth organisation can take part.</a:t>
            </a:r>
          </a:p>
          <a:p>
            <a:pPr marL="514350" indent="-514350">
              <a:buAutoNum type="arabicPeriod"/>
            </a:pPr>
            <a:r>
              <a:rPr lang="en-GB" dirty="0" smtClean="0"/>
              <a:t>The provision of equality of opportunity, and a safe learning climate. </a:t>
            </a:r>
          </a:p>
          <a:p>
            <a:pPr marL="0" indent="0" algn="r">
              <a:buNone/>
            </a:pPr>
            <a:r>
              <a:rPr lang="en-GB" dirty="0"/>
              <a:t>(Ingram and Harris 2001, p.36)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850631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Delivery of the curriculum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/>
              <a:t>The curriculum has six areas of its delivery, which are wrapped together, around the core, as strands of a rope: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One-to-one working, befriending, giving advice, information and counselling.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Group work and team work: learning the skills of working together and how groups work.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Challenging prejudice.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Activities: trying new and stimulating things; experiencing personal challenges.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Young people’s issues e.g. homelessness, substance abuse, health issues.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Personal, social and political education.</a:t>
            </a:r>
          </a:p>
          <a:p>
            <a:pPr marL="0" indent="0" algn="r">
              <a:buNone/>
            </a:pPr>
            <a:r>
              <a:rPr lang="en-GB" dirty="0"/>
              <a:t>(Ingram and Harris 2001, </a:t>
            </a:r>
            <a:r>
              <a:rPr lang="en-GB" dirty="0" smtClean="0"/>
              <a:t>p.40)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627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 list for your programme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/>
              <a:t>Review your programme. Does it:</a:t>
            </a:r>
          </a:p>
          <a:p>
            <a:r>
              <a:rPr lang="en-GB" dirty="0" smtClean="0"/>
              <a:t>Meet the objectives of your organisation?</a:t>
            </a:r>
          </a:p>
          <a:p>
            <a:r>
              <a:rPr lang="en-GB" dirty="0" smtClean="0"/>
              <a:t>Ensure that the practice is anti-oppressive and based in equality of opportunity?</a:t>
            </a:r>
          </a:p>
          <a:p>
            <a:r>
              <a:rPr lang="en-GB" dirty="0" smtClean="0"/>
              <a:t>Balance all the origins of the programme?</a:t>
            </a:r>
          </a:p>
          <a:p>
            <a:r>
              <a:rPr lang="en-GB" dirty="0" smtClean="0"/>
              <a:t>Contain challenge, stimulation and the opportunity to make friends?</a:t>
            </a:r>
          </a:p>
          <a:p>
            <a:r>
              <a:rPr lang="en-GB" dirty="0" smtClean="0"/>
              <a:t>Allow space for creativity, spontaneity and fun?</a:t>
            </a:r>
          </a:p>
          <a:p>
            <a:r>
              <a:rPr lang="en-GB" dirty="0" smtClean="0"/>
              <a:t>Allow for a safe learning climate to develop?</a:t>
            </a:r>
          </a:p>
          <a:p>
            <a:r>
              <a:rPr lang="en-GB" dirty="0" smtClean="0"/>
              <a:t>Fit into the resources that you have?</a:t>
            </a:r>
          </a:p>
          <a:p>
            <a:r>
              <a:rPr lang="en-GB" dirty="0" smtClean="0"/>
              <a:t>Meet the learning needs of the young people?</a:t>
            </a:r>
          </a:p>
          <a:p>
            <a:r>
              <a:rPr lang="en-GB" dirty="0" smtClean="0"/>
              <a:t>Move young people towards responsible autonomy?</a:t>
            </a:r>
          </a:p>
          <a:p>
            <a:pPr marL="0" indent="0" algn="r">
              <a:buNone/>
            </a:pPr>
            <a:r>
              <a:rPr lang="en-GB" dirty="0"/>
              <a:t>(Ingram and Harris 2001, </a:t>
            </a:r>
            <a:r>
              <a:rPr lang="en-GB" dirty="0" smtClean="0"/>
              <a:t>p.42)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104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High Quality Youth Work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36" t="9887" r="33789" b="13230"/>
          <a:stretch/>
        </p:blipFill>
        <p:spPr bwMode="auto">
          <a:xfrm>
            <a:off x="611559" y="1548581"/>
            <a:ext cx="3532737" cy="4483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How has your project or programme contributed towards the delivery of high quality youth work?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54" t="7173" r="32618" b="4948"/>
          <a:stretch/>
        </p:blipFill>
        <p:spPr bwMode="auto">
          <a:xfrm>
            <a:off x="6516216" y="3789040"/>
            <a:ext cx="1866209" cy="2582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00331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Tools and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There are several tools and techniques that can be used to analyse a project or programme.</a:t>
            </a:r>
          </a:p>
          <a:p>
            <a:pPr marL="0" indent="0">
              <a:buNone/>
            </a:pPr>
            <a:endParaRPr lang="en-GB" dirty="0" smtClean="0"/>
          </a:p>
          <a:p>
            <a:pPr marL="400050" lvl="1" indent="0">
              <a:buNone/>
            </a:pPr>
            <a:r>
              <a:rPr lang="en-GB" dirty="0" smtClean="0"/>
              <a:t>‘The ‘</a:t>
            </a:r>
            <a:r>
              <a:rPr lang="en-GB" dirty="0" err="1" smtClean="0"/>
              <a:t>SevenS</a:t>
            </a:r>
            <a:r>
              <a:rPr lang="en-GB" dirty="0" smtClean="0"/>
              <a:t>’ and ‘SWOT’ analyses can be very useful when compiling a portfolio of evidence of work-based learning for a youth training course or professional development programme.’ </a:t>
            </a:r>
          </a:p>
          <a:p>
            <a:pPr marL="0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Sapin</a:t>
            </a:r>
            <a:r>
              <a:rPr lang="en-GB" dirty="0" smtClean="0"/>
              <a:t> 2013, p.39)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799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SWOT 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model that is widely known in the Youth Work field as well as a business tool is the SWOT analysis (Strength, Weakness, Opportunities and Threats</a:t>
            </a:r>
            <a:r>
              <a:rPr lang="en-US" dirty="0" smtClean="0"/>
              <a:t>). </a:t>
            </a:r>
          </a:p>
          <a:p>
            <a:r>
              <a:rPr lang="en-US" dirty="0" smtClean="0"/>
              <a:t>This </a:t>
            </a:r>
            <a:r>
              <a:rPr lang="en-US" dirty="0"/>
              <a:t>helps a </a:t>
            </a:r>
            <a:r>
              <a:rPr lang="en-US" dirty="0" smtClean="0"/>
              <a:t>business or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identify a number of important </a:t>
            </a:r>
            <a:r>
              <a:rPr lang="en-US" dirty="0" smtClean="0"/>
              <a:t>features. 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57789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SWOT Analysis </a:t>
            </a:r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7313578"/>
              </p:ext>
            </p:extLst>
          </p:nvPr>
        </p:nvGraphicFramePr>
        <p:xfrm>
          <a:off x="457200" y="1600200"/>
          <a:ext cx="8229600" cy="4754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b="1" dirty="0" smtClean="0"/>
                        <a:t>Strength</a:t>
                      </a:r>
                    </a:p>
                    <a:p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1" dirty="0" smtClean="0"/>
                        <a:t>Weakness</a:t>
                      </a:r>
                      <a:endParaRPr lang="en-US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smtClean="0"/>
                        <a:t>Opportunity</a:t>
                      </a:r>
                    </a:p>
                    <a:p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1" dirty="0" smtClean="0"/>
                        <a:t>Threat</a:t>
                      </a:r>
                      <a:endParaRPr lang="en-US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691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SWOT Profile &amp; Strategy</a:t>
            </a:r>
            <a:endParaRPr lang="en-US" dirty="0"/>
          </a:p>
        </p:txBody>
      </p:sp>
      <p:pic>
        <p:nvPicPr>
          <p:cNvPr id="4" name="Content Placeholder 3" descr="Screen Shot 2017-03-21 at 17.25.22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2" r="5242"/>
          <a:stretch>
            <a:fillRect/>
          </a:stretch>
        </p:blipFill>
        <p:spPr/>
      </p:pic>
      <p:sp>
        <p:nvSpPr>
          <p:cNvPr id="3" name="TextBox 2"/>
          <p:cNvSpPr txBox="1"/>
          <p:nvPr/>
        </p:nvSpPr>
        <p:spPr>
          <a:xfrm>
            <a:off x="6372200" y="609329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CWVYS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168964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Example SWOT Profile Social Enterprise </a:t>
            </a:r>
            <a:endParaRPr lang="en-US" dirty="0"/>
          </a:p>
        </p:txBody>
      </p:sp>
      <p:pic>
        <p:nvPicPr>
          <p:cNvPr id="4" name="Content Placeholder 3" descr="Screen Shot 2017-03-21 at 19.15.32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4" r="2854"/>
          <a:stretch>
            <a:fillRect/>
          </a:stretch>
        </p:blipFill>
        <p:spPr/>
      </p:pic>
      <p:sp>
        <p:nvSpPr>
          <p:cNvPr id="5" name="TextBox 4"/>
          <p:cNvSpPr txBox="1"/>
          <p:nvPr/>
        </p:nvSpPr>
        <p:spPr>
          <a:xfrm>
            <a:off x="6372200" y="609329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CWVYS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6788075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Sample SWOT Analysis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01" t="25906" r="26355" b="27822"/>
          <a:stretch/>
        </p:blipFill>
        <p:spPr bwMode="auto">
          <a:xfrm>
            <a:off x="1475656" y="1268760"/>
            <a:ext cx="6480720" cy="5381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321916" y="1628800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Sapin</a:t>
            </a:r>
            <a:r>
              <a:rPr lang="en-GB" dirty="0" smtClean="0"/>
              <a:t> (2013</a:t>
            </a:r>
            <a:r>
              <a:rPr lang="en-GB" dirty="0"/>
              <a:t>, </a:t>
            </a:r>
            <a:r>
              <a:rPr lang="en-GB" dirty="0" smtClean="0"/>
              <a:t>p.38)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80454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McKinsey 7-S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Model developed in Peters and Waterman’s study during the early 1980s. It was developed to try and identify the features if successful  companies at that time.   </a:t>
            </a:r>
          </a:p>
          <a:p>
            <a:r>
              <a:rPr lang="en-US" dirty="0" smtClean="0"/>
              <a:t>Still regarded as a popular and useful model. </a:t>
            </a:r>
          </a:p>
          <a:p>
            <a:r>
              <a:rPr lang="en-US" dirty="0" smtClean="0"/>
              <a:t>Indicates how seemingly unrelated aspects of the </a:t>
            </a:r>
            <a:r>
              <a:rPr lang="en-US" dirty="0" err="1" smtClean="0"/>
              <a:t>organisation</a:t>
            </a:r>
            <a:r>
              <a:rPr lang="en-US" dirty="0" smtClean="0"/>
              <a:t> are interlinked. It </a:t>
            </a:r>
            <a:r>
              <a:rPr lang="en-US" dirty="0" err="1" smtClean="0"/>
              <a:t>emphasises</a:t>
            </a:r>
            <a:r>
              <a:rPr lang="en-US" dirty="0" smtClean="0"/>
              <a:t> how changes in one aspect can effect on another aspect.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6173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McKinsey 7-S Framework</a:t>
            </a:r>
            <a:endParaRPr lang="en-US" dirty="0"/>
          </a:p>
        </p:txBody>
      </p:sp>
      <p:pic>
        <p:nvPicPr>
          <p:cNvPr id="5" name="Picture 4" descr="Screen Shot 2017-03-21 at 19.23.0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412776"/>
            <a:ext cx="61976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4840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McKinsey 7-S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sz="4000" dirty="0" smtClean="0"/>
              <a:t>Top three </a:t>
            </a:r>
            <a:r>
              <a:rPr lang="en-US" sz="4000" dirty="0" err="1" smtClean="0"/>
              <a:t>Ss</a:t>
            </a:r>
            <a:r>
              <a:rPr lang="en-US" sz="4000" dirty="0" smtClean="0"/>
              <a:t> seen as the harder aspects. Harder aspects more structural and are more easily influenced by managers.</a:t>
            </a:r>
          </a:p>
          <a:p>
            <a:r>
              <a:rPr lang="en-US" sz="4000" dirty="0" smtClean="0"/>
              <a:t>Lower three </a:t>
            </a:r>
            <a:r>
              <a:rPr lang="en-US" sz="4000" dirty="0" err="1" smtClean="0"/>
              <a:t>Ss</a:t>
            </a:r>
            <a:r>
              <a:rPr lang="en-US" sz="4000" dirty="0" smtClean="0"/>
              <a:t>  the softer ones. Softer features are more cultural and are more resistant to change.</a:t>
            </a:r>
          </a:p>
          <a:p>
            <a:r>
              <a:rPr lang="en-US" sz="4000" dirty="0" smtClean="0"/>
              <a:t>Structural and cultural aspects influence each other and all are influenced by and influence any shared values. </a:t>
            </a:r>
          </a:p>
          <a:p>
            <a:pPr marL="0" indent="0" algn="r">
              <a:buNone/>
            </a:pPr>
            <a:endParaRPr lang="en-US" dirty="0" smtClean="0"/>
          </a:p>
          <a:p>
            <a:pPr marL="0" indent="0" algn="r">
              <a:buNone/>
            </a:pPr>
            <a:endParaRPr lang="en-US" dirty="0"/>
          </a:p>
          <a:p>
            <a:pPr marL="0" indent="0" algn="r">
              <a:buNone/>
            </a:pPr>
            <a:r>
              <a:rPr lang="en-US" dirty="0" err="1" smtClean="0"/>
              <a:t>Hoggart</a:t>
            </a:r>
            <a:r>
              <a:rPr lang="en-US" dirty="0"/>
              <a:t>, </a:t>
            </a:r>
            <a:r>
              <a:rPr lang="en-US" dirty="0" smtClean="0"/>
              <a:t> Merton</a:t>
            </a:r>
            <a:r>
              <a:rPr lang="en-US" dirty="0"/>
              <a:t> </a:t>
            </a:r>
            <a:r>
              <a:rPr lang="en-US" dirty="0" smtClean="0"/>
              <a:t>and Tyler (2009) </a:t>
            </a:r>
            <a:endParaRPr lang="en-US" dirty="0"/>
          </a:p>
        </p:txBody>
      </p:sp>
      <p:pic>
        <p:nvPicPr>
          <p:cNvPr id="5" name="Picture 4" descr="Screen Shot 2017-03-21 at 19.23.0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122995"/>
            <a:ext cx="4644007" cy="3882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302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03" t="27826" r="42485" b="36946"/>
          <a:stretch/>
        </p:blipFill>
        <p:spPr bwMode="auto">
          <a:xfrm>
            <a:off x="1475655" y="25570"/>
            <a:ext cx="6282743" cy="5707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6012160" y="5733256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Sapin</a:t>
            </a:r>
            <a:r>
              <a:rPr lang="en-GB" dirty="0" smtClean="0"/>
              <a:t> (2013</a:t>
            </a:r>
            <a:r>
              <a:rPr lang="en-GB" dirty="0"/>
              <a:t>, </a:t>
            </a:r>
            <a:r>
              <a:rPr lang="en-GB" dirty="0" smtClean="0"/>
              <a:t>p.37)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85466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</a:t>
            </a:r>
            <a:r>
              <a:rPr lang="en-US" dirty="0"/>
              <a:t>McKinsey 7-S Framework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Dayle</a:t>
            </a:r>
            <a:r>
              <a:rPr lang="en-GB" dirty="0" smtClean="0"/>
              <a:t> </a:t>
            </a:r>
            <a:r>
              <a:rPr lang="en-GB" dirty="0" err="1" smtClean="0"/>
              <a:t>Luce</a:t>
            </a:r>
            <a:r>
              <a:rPr lang="en-GB" smtClean="0"/>
              <a:t> </a:t>
            </a:r>
            <a:r>
              <a:rPr lang="en-GB" i="1"/>
              <a:t>'An Investigation into the impact the Youth Engagement and Progression Framework (WG, 2013) has had on Cardiff Youth Service' </a:t>
            </a:r>
            <a:endParaRPr lang="en-GB" smtClean="0"/>
          </a:p>
          <a:p>
            <a:pPr marL="0" indent="0">
              <a:buNone/>
            </a:pPr>
            <a:r>
              <a:rPr lang="en-GB" dirty="0" smtClean="0"/>
              <a:t>Chapter 7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www.youthworkwales.org.uk/creo_files/upload/files/diss_all_pdf.pdf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23347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Analysing</a:t>
            </a:r>
            <a:r>
              <a:rPr lang="en-US" dirty="0" smtClean="0"/>
              <a:t> Information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smtClean="0"/>
              <a:t>When </a:t>
            </a:r>
            <a:r>
              <a:rPr lang="en-US" dirty="0" err="1" smtClean="0"/>
              <a:t>analysing</a:t>
            </a:r>
            <a:r>
              <a:rPr lang="en-US" dirty="0" smtClean="0"/>
              <a:t> your project or </a:t>
            </a:r>
            <a:r>
              <a:rPr lang="en-US" dirty="0" err="1" smtClean="0"/>
              <a:t>programme</a:t>
            </a:r>
            <a:r>
              <a:rPr lang="en-US" dirty="0" smtClean="0"/>
              <a:t>, critically review what it tells you.</a:t>
            </a:r>
          </a:p>
          <a:p>
            <a:r>
              <a:rPr lang="en-US" dirty="0" smtClean="0"/>
              <a:t>What difference you made (your outcomes)</a:t>
            </a:r>
          </a:p>
          <a:p>
            <a:r>
              <a:rPr lang="en-US" dirty="0" smtClean="0"/>
              <a:t>Whether these were planned or unintended outcomes</a:t>
            </a:r>
          </a:p>
          <a:p>
            <a:r>
              <a:rPr lang="en-US" dirty="0" smtClean="0"/>
              <a:t>What you did to deliver your outcomes</a:t>
            </a:r>
          </a:p>
          <a:p>
            <a:r>
              <a:rPr lang="en-US" dirty="0" smtClean="0"/>
              <a:t>Which activities or processes were most effective or important</a:t>
            </a:r>
          </a:p>
          <a:p>
            <a:r>
              <a:rPr lang="en-US" dirty="0" smtClean="0"/>
              <a:t>Whether things worked in the way you expected</a:t>
            </a:r>
          </a:p>
          <a:p>
            <a:pPr marL="0" indent="0" algn="r">
              <a:buNone/>
            </a:pPr>
            <a:r>
              <a:rPr lang="en-US" dirty="0" smtClean="0"/>
              <a:t>Youth Scotland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36248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worked well for you? </a:t>
            </a:r>
          </a:p>
          <a:p>
            <a:r>
              <a:rPr lang="en-GB" dirty="0" smtClean="0"/>
              <a:t>What </a:t>
            </a:r>
            <a:r>
              <a:rPr lang="en-GB" dirty="0" smtClean="0"/>
              <a:t>feedback did you gain from young people and stakeholders?</a:t>
            </a:r>
          </a:p>
          <a:p>
            <a:r>
              <a:rPr lang="en-GB" dirty="0" smtClean="0"/>
              <a:t>What could you do to make this a better programme or project?</a:t>
            </a:r>
          </a:p>
          <a:p>
            <a:r>
              <a:rPr lang="en-GB" dirty="0" smtClean="0"/>
              <a:t>What have you learnt from the process?</a:t>
            </a:r>
          </a:p>
          <a:p>
            <a:r>
              <a:rPr lang="en-GB" dirty="0" smtClean="0"/>
              <a:t>Did your reflections tell you something about your project or programme?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7343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dirty="0"/>
              <a:t>Collins </a:t>
            </a:r>
            <a:r>
              <a:rPr lang="en-US" dirty="0" smtClean="0"/>
              <a:t>English </a:t>
            </a:r>
            <a:r>
              <a:rPr lang="en-US" smtClean="0"/>
              <a:t>Dictionary</a:t>
            </a:r>
            <a:r>
              <a:rPr lang="en-US" smtClean="0"/>
              <a:t>, ( </a:t>
            </a:r>
            <a:r>
              <a:rPr lang="en-US" dirty="0" smtClean="0"/>
              <a:t>no date) </a:t>
            </a:r>
            <a:r>
              <a:rPr lang="en-US" dirty="0" smtClean="0">
                <a:hlinkClick r:id="rId2"/>
              </a:rPr>
              <a:t>https</a:t>
            </a:r>
            <a:r>
              <a:rPr lang="en-US" dirty="0">
                <a:hlinkClick r:id="rId2"/>
              </a:rPr>
              <a:t>://</a:t>
            </a:r>
            <a:r>
              <a:rPr lang="en-US" dirty="0" smtClean="0">
                <a:hlinkClick r:id="rId2"/>
              </a:rPr>
              <a:t>www.collinsdictionary.com/dictionary/english/analysis</a:t>
            </a:r>
            <a:endParaRPr lang="en-US" dirty="0" smtClean="0"/>
          </a:p>
          <a:p>
            <a:pPr marL="0" indent="0">
              <a:buNone/>
            </a:pPr>
            <a:r>
              <a:rPr lang="en-US" dirty="0"/>
              <a:t>(Accessed: </a:t>
            </a:r>
            <a:r>
              <a:rPr lang="en-US" dirty="0" smtClean="0"/>
              <a:t>23 </a:t>
            </a:r>
            <a:r>
              <a:rPr lang="en-US" dirty="0"/>
              <a:t>March 2017)</a:t>
            </a:r>
          </a:p>
          <a:p>
            <a:pPr marL="0" indent="0">
              <a:buNone/>
            </a:pPr>
            <a:r>
              <a:rPr lang="en-US" dirty="0" smtClean="0"/>
              <a:t>CWVYS, (no date) Great Doing Business With You! The Social Enterprise Youth Work Methodology Handbook. Cardiff: CWVYS. [online]. </a:t>
            </a:r>
            <a:r>
              <a:rPr lang="en-US" dirty="0"/>
              <a:t>Available at: </a:t>
            </a:r>
            <a:r>
              <a:rPr lang="en-US" dirty="0">
                <a:hlinkClick r:id="rId3"/>
              </a:rPr>
              <a:t>http://www.cwvys.org.uk/wp-content/uploads/2014/06/HB-Social-</a:t>
            </a:r>
            <a:r>
              <a:rPr lang="en-US" dirty="0" smtClean="0">
                <a:hlinkClick r:id="rId3"/>
              </a:rPr>
              <a:t>Enterprise.pdf</a:t>
            </a:r>
            <a:r>
              <a:rPr lang="en-US" dirty="0" smtClean="0"/>
              <a:t> (Accessed: 21 March 2017)</a:t>
            </a:r>
            <a:endParaRPr lang="en-US" dirty="0"/>
          </a:p>
          <a:p>
            <a:pPr marL="0" indent="0">
              <a:buNone/>
            </a:pPr>
            <a:r>
              <a:rPr lang="en-US" dirty="0" err="1" smtClean="0"/>
              <a:t>Hoggart</a:t>
            </a:r>
            <a:r>
              <a:rPr lang="en-US" dirty="0" smtClean="0"/>
              <a:t>, L., Merton, B. and Tyler, M. (2009) </a:t>
            </a:r>
            <a:r>
              <a:rPr lang="en-US" i="1" dirty="0" smtClean="0"/>
              <a:t>Managing Modern Youth Work</a:t>
            </a:r>
            <a:r>
              <a:rPr lang="en-US" dirty="0"/>
              <a:t>.</a:t>
            </a:r>
            <a:r>
              <a:rPr lang="en-US" dirty="0" smtClean="0"/>
              <a:t> </a:t>
            </a:r>
            <a:r>
              <a:rPr lang="en-US" dirty="0"/>
              <a:t>London: Sage. </a:t>
            </a:r>
            <a:endParaRPr lang="en-US" dirty="0" smtClean="0"/>
          </a:p>
          <a:p>
            <a:pPr marL="0" indent="0">
              <a:buNone/>
            </a:pPr>
            <a:r>
              <a:rPr lang="en-GB" dirty="0"/>
              <a:t>Ingram, G. and Harris, J. (2001)</a:t>
            </a:r>
            <a:r>
              <a:rPr lang="en-GB" i="1" dirty="0"/>
              <a:t> Delivering Good Youth </a:t>
            </a:r>
            <a:r>
              <a:rPr lang="en-GB" i="1" dirty="0" smtClean="0"/>
              <a:t>Work. </a:t>
            </a:r>
            <a:r>
              <a:rPr lang="en-GB" dirty="0"/>
              <a:t>Lyme Regis: Russell House </a:t>
            </a:r>
            <a:r>
              <a:rPr lang="en-GB" dirty="0" smtClean="0"/>
              <a:t>Publishing</a:t>
            </a:r>
          </a:p>
          <a:p>
            <a:pPr marL="0" indent="0">
              <a:buNone/>
            </a:pPr>
            <a:r>
              <a:rPr lang="en-US" dirty="0" err="1"/>
              <a:t>Lehal</a:t>
            </a:r>
            <a:r>
              <a:rPr lang="en-US" dirty="0"/>
              <a:t>, R. (2010) ‘Targeting for youth workers’ In </a:t>
            </a:r>
            <a:r>
              <a:rPr lang="en-US" dirty="0" err="1"/>
              <a:t>Batsleer</a:t>
            </a:r>
            <a:r>
              <a:rPr lang="en-US" dirty="0"/>
              <a:t>, J. &amp; Davies, B. (ed.) Exeter: Learning Matters pp. 90-</a:t>
            </a:r>
            <a:r>
              <a:rPr lang="en-US" dirty="0" smtClean="0"/>
              <a:t>103</a:t>
            </a:r>
            <a:endParaRPr lang="en-US" dirty="0" smtClean="0"/>
          </a:p>
          <a:p>
            <a:pPr marL="0" indent="0">
              <a:buNone/>
            </a:pPr>
            <a:r>
              <a:rPr lang="en-US" dirty="0" err="1" smtClean="0"/>
              <a:t>Sapin</a:t>
            </a:r>
            <a:r>
              <a:rPr lang="en-US" dirty="0" smtClean="0"/>
              <a:t>, K. (2013</a:t>
            </a:r>
            <a:r>
              <a:rPr lang="en-US" i="1" dirty="0" smtClean="0"/>
              <a:t>) Essential Skills for Youth Work Practice </a:t>
            </a:r>
            <a:r>
              <a:rPr lang="en-US" dirty="0" smtClean="0"/>
              <a:t>2</a:t>
            </a:r>
            <a:r>
              <a:rPr lang="en-US" baseline="30000" dirty="0" smtClean="0"/>
              <a:t>nd</a:t>
            </a:r>
            <a:r>
              <a:rPr lang="en-US" dirty="0" smtClean="0"/>
              <a:t> </a:t>
            </a:r>
            <a:r>
              <a:rPr lang="en-US" dirty="0" err="1" smtClean="0"/>
              <a:t>edn</a:t>
            </a:r>
            <a:r>
              <a:rPr lang="en-US" dirty="0" smtClean="0"/>
              <a:t>. London: Sage.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Youth Scotland, </a:t>
            </a:r>
            <a:r>
              <a:rPr lang="en-US" dirty="0"/>
              <a:t>(no date) </a:t>
            </a:r>
            <a:r>
              <a:rPr lang="en-US" dirty="0" smtClean="0"/>
              <a:t> </a:t>
            </a:r>
            <a:r>
              <a:rPr lang="en-US" dirty="0" err="1" smtClean="0"/>
              <a:t>Analysing</a:t>
            </a:r>
            <a:r>
              <a:rPr lang="en-US" dirty="0" smtClean="0"/>
              <a:t> Outcomes. Edinburgh: Youth Scotland </a:t>
            </a:r>
            <a:r>
              <a:rPr lang="en-US" dirty="0"/>
              <a:t>[online]. Available at: </a:t>
            </a:r>
            <a:r>
              <a:rPr lang="en-US" dirty="0">
                <a:hlinkClick r:id="rId4"/>
              </a:rPr>
              <a:t>http://www.youthworkessentials.org/media/51552/</a:t>
            </a:r>
            <a:r>
              <a:rPr lang="en-US" dirty="0" smtClean="0">
                <a:hlinkClick r:id="rId4"/>
              </a:rPr>
              <a:t>analysing_outcomes_lres.pdf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221987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578</TotalTime>
  <Words>1183</Words>
  <Application>Microsoft Macintosh PowerPoint</Application>
  <PresentationFormat>On-screen Show (4:3)</PresentationFormat>
  <Paragraphs>124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Analysis of a project or programme</vt:lpstr>
      <vt:lpstr>Assessment Component 1-60%</vt:lpstr>
      <vt:lpstr>Definition of analysis</vt:lpstr>
      <vt:lpstr>Why do we need to analyse our work?</vt:lpstr>
      <vt:lpstr>Where Does This Programme Come From?</vt:lpstr>
      <vt:lpstr>Delivery of the curriculum</vt:lpstr>
      <vt:lpstr>Check list for your programme</vt:lpstr>
      <vt:lpstr>High Quality Youth Work</vt:lpstr>
      <vt:lpstr>Tools and Techniques</vt:lpstr>
      <vt:lpstr>SWOT Analysis</vt:lpstr>
      <vt:lpstr>SWOT Analysis </vt:lpstr>
      <vt:lpstr>SWOT Profile &amp; Strategy</vt:lpstr>
      <vt:lpstr>Example SWOT Profile Social Enterprise </vt:lpstr>
      <vt:lpstr>Sample SWOT Analysis</vt:lpstr>
      <vt:lpstr>McKinsey 7-S Framework</vt:lpstr>
      <vt:lpstr>McKinsey 7-S Framework</vt:lpstr>
      <vt:lpstr>McKinsey 7-S Framework</vt:lpstr>
      <vt:lpstr>PowerPoint Presentation</vt:lpstr>
      <vt:lpstr>Example McKinsey 7-S Framework </vt:lpstr>
      <vt:lpstr>Analysing Information</vt:lpstr>
      <vt:lpstr>Questions to consider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Analysis of a project or programme</dc:title>
  <dc:creator>Administrator</dc:creator>
  <cp:lastModifiedBy>Dolan Thomas</cp:lastModifiedBy>
  <cp:revision>38</cp:revision>
  <dcterms:created xsi:type="dcterms:W3CDTF">2017-03-20T12:43:36Z</dcterms:created>
  <dcterms:modified xsi:type="dcterms:W3CDTF">2017-03-27T21:02:30Z</dcterms:modified>
</cp:coreProperties>
</file>