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57" r:id="rId1"/>
  </p:sldMasterIdLst>
  <p:notesMasterIdLst>
    <p:notesMasterId r:id="rId19"/>
  </p:notesMasterIdLst>
  <p:handoutMasterIdLst>
    <p:handoutMasterId r:id="rId20"/>
  </p:handoutMasterIdLst>
  <p:sldIdLst>
    <p:sldId id="256" r:id="rId2"/>
    <p:sldId id="257" r:id="rId3"/>
    <p:sldId id="279" r:id="rId4"/>
    <p:sldId id="265" r:id="rId5"/>
    <p:sldId id="266" r:id="rId6"/>
    <p:sldId id="267" r:id="rId7"/>
    <p:sldId id="274" r:id="rId8"/>
    <p:sldId id="275" r:id="rId9"/>
    <p:sldId id="280" r:id="rId10"/>
    <p:sldId id="276" r:id="rId11"/>
    <p:sldId id="277" r:id="rId12"/>
    <p:sldId id="278" r:id="rId13"/>
    <p:sldId id="268" r:id="rId14"/>
    <p:sldId id="273"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32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8745"/>
    <p:restoredTop sz="94719"/>
  </p:normalViewPr>
  <p:slideViewPr>
    <p:cSldViewPr>
      <p:cViewPr varScale="1">
        <p:scale>
          <a:sx n="95" d="100"/>
          <a:sy n="95" d="100"/>
        </p:scale>
        <p:origin x="400" y="184"/>
      </p:cViewPr>
      <p:guideLst>
        <p:guide orient="horz" pos="2160"/>
        <p:guide pos="2880"/>
      </p:guideLst>
    </p:cSldViewPr>
  </p:slideViewPr>
  <p:notesTextViewPr>
    <p:cViewPr>
      <p:scale>
        <a:sx n="90" d="100"/>
        <a:sy n="9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9923A65-F834-44E4-9EB0-6DD4F9059B75}" type="datetimeFigureOut">
              <a:rPr lang="en-GB" smtClean="0"/>
              <a:pPr/>
              <a:t>09/11/2020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07DE513-626B-474C-81E9-9E45E8741C96}" type="slidenum">
              <a:rPr lang="en-GB" smtClean="0"/>
              <a:pPr/>
              <a:t>‹#›</a:t>
            </a:fld>
            <a:endParaRPr lang="en-GB"/>
          </a:p>
        </p:txBody>
      </p:sp>
    </p:spTree>
    <p:extLst>
      <p:ext uri="{BB962C8B-B14F-4D97-AF65-F5344CB8AC3E}">
        <p14:creationId xmlns:p14="http://schemas.microsoft.com/office/powerpoint/2010/main" val="39329364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2296AA-DC59-491B-A374-433F99D299D2}" type="datetimeFigureOut">
              <a:rPr lang="en-GB" smtClean="0"/>
              <a:pPr/>
              <a:t>09/11/2020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FCDF77-821F-4C57-B8AF-572B618D815F}" type="slidenum">
              <a:rPr lang="en-GB" smtClean="0"/>
              <a:pPr/>
              <a:t>‹#›</a:t>
            </a:fld>
            <a:endParaRPr lang="en-GB"/>
          </a:p>
        </p:txBody>
      </p:sp>
    </p:spTree>
    <p:extLst>
      <p:ext uri="{BB962C8B-B14F-4D97-AF65-F5344CB8AC3E}">
        <p14:creationId xmlns:p14="http://schemas.microsoft.com/office/powerpoint/2010/main" val="2655481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2743250947"/>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902512525"/>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495706542"/>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617185385"/>
      </p:ext>
    </p:extLst>
  </p:cSld>
  <p:clrMapOvr>
    <a:masterClrMapping/>
  </p:clrMapOvr>
  <p:transition>
    <p:fade/>
  </p:transition>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4293965976"/>
      </p:ext>
    </p:extLst>
  </p:cSld>
  <p:clrMapOvr>
    <a:masterClrMapping/>
  </p:clrMapOvr>
  <p:transition>
    <p:fade/>
  </p:transition>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786194448"/>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92154747"/>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4056802905"/>
      </p:ext>
    </p:extLst>
  </p:cSld>
  <p:clrMapOvr>
    <a:masterClrMapping/>
  </p:clrMapOvr>
  <p:transition>
    <p:fade/>
  </p:transition>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774848076"/>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960550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62CDE3A-2D03-4CF6-AA62-0D442ACC8EDF}" type="slidenum">
              <a:rPr lang="en-GB" smtClean="0"/>
              <a:pPr/>
              <a:t>‹#›</a:t>
            </a:fld>
            <a:endParaRPr lang="en-GB"/>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882936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453409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4048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048711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148430650"/>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30389572"/>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Content Placeholder 2"/>
          <p:cNvSpPr>
            <a:spLocks noGrp="1"/>
          </p:cNvSpPr>
          <p:nvPr>
            <p:ph sz="half" idx="1"/>
          </p:nvPr>
        </p:nvSpPr>
        <p:spPr>
          <a:xfrm>
            <a:off x="457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648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138EF774-C04C-B546-ABBE-27E6CC29EF65}"/>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A7FF79D0-CC32-964C-A87B-2F27819DD92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BA52CEF1-1BF9-7B42-850E-E7DCB041192C}"/>
              </a:ext>
            </a:extLst>
          </p:cNvPr>
          <p:cNvSpPr>
            <a:spLocks noGrp="1" noChangeArrowheads="1"/>
          </p:cNvSpPr>
          <p:nvPr>
            <p:ph type="sldNum" sz="quarter" idx="12"/>
          </p:nvPr>
        </p:nvSpPr>
        <p:spPr>
          <a:ln/>
        </p:spPr>
        <p:txBody>
          <a:bodyPr/>
          <a:lstStyle>
            <a:lvl1pPr>
              <a:defRPr/>
            </a:lvl1pPr>
          </a:lstStyle>
          <a:p>
            <a:fld id="{5A6E16B4-CBF0-AE42-B845-FD053F6903DB}" type="slidenum">
              <a:rPr lang="en-US" altLang="en-US"/>
              <a:pPr/>
              <a:t>‹#›</a:t>
            </a:fld>
            <a:endParaRPr lang="en-US" altLang="en-US"/>
          </a:p>
        </p:txBody>
      </p:sp>
    </p:spTree>
    <p:extLst>
      <p:ext uri="{BB962C8B-B14F-4D97-AF65-F5344CB8AC3E}">
        <p14:creationId xmlns:p14="http://schemas.microsoft.com/office/powerpoint/2010/main" val="34074362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4648200" y="1981200"/>
            <a:ext cx="4038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p:cNvSpPr>
            <a:spLocks noGrp="1"/>
          </p:cNvSpPr>
          <p:nvPr>
            <p:ph sz="quarter" idx="3"/>
          </p:nvPr>
        </p:nvSpPr>
        <p:spPr>
          <a:xfrm>
            <a:off x="4648200" y="4114800"/>
            <a:ext cx="4038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a:extLst>
              <a:ext uri="{FF2B5EF4-FFF2-40B4-BE49-F238E27FC236}">
                <a16:creationId xmlns:a16="http://schemas.microsoft.com/office/drawing/2014/main" id="{AFF612D9-6553-B74F-9169-A6E13F089337}"/>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5">
            <a:extLst>
              <a:ext uri="{FF2B5EF4-FFF2-40B4-BE49-F238E27FC236}">
                <a16:creationId xmlns:a16="http://schemas.microsoft.com/office/drawing/2014/main" id="{5B84E490-4AC1-314C-8463-C394A190DA8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6">
            <a:extLst>
              <a:ext uri="{FF2B5EF4-FFF2-40B4-BE49-F238E27FC236}">
                <a16:creationId xmlns:a16="http://schemas.microsoft.com/office/drawing/2014/main" id="{C57ADAFB-A12B-1D45-A0D3-37B66D4AD2F5}"/>
              </a:ext>
            </a:extLst>
          </p:cNvPr>
          <p:cNvSpPr>
            <a:spLocks noGrp="1" noChangeArrowheads="1"/>
          </p:cNvSpPr>
          <p:nvPr>
            <p:ph type="sldNum" sz="quarter" idx="12"/>
          </p:nvPr>
        </p:nvSpPr>
        <p:spPr>
          <a:ln/>
        </p:spPr>
        <p:txBody>
          <a:bodyPr/>
          <a:lstStyle>
            <a:lvl1pPr>
              <a:defRPr/>
            </a:lvl1pPr>
          </a:lstStyle>
          <a:p>
            <a:fld id="{9CE114F6-9306-7B4A-ADB1-72B39A1ADC6B}" type="slidenum">
              <a:rPr lang="en-US" altLang="en-US"/>
              <a:pPr/>
              <a:t>‹#›</a:t>
            </a:fld>
            <a:endParaRPr lang="en-US" altLang="en-US"/>
          </a:p>
        </p:txBody>
      </p:sp>
    </p:spTree>
    <p:extLst>
      <p:ext uri="{BB962C8B-B14F-4D97-AF65-F5344CB8AC3E}">
        <p14:creationId xmlns:p14="http://schemas.microsoft.com/office/powerpoint/2010/main" val="31729838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457200" y="1981200"/>
            <a:ext cx="4038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457200" y="4114800"/>
            <a:ext cx="4038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4648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a:extLst>
              <a:ext uri="{FF2B5EF4-FFF2-40B4-BE49-F238E27FC236}">
                <a16:creationId xmlns:a16="http://schemas.microsoft.com/office/drawing/2014/main" id="{E177E682-3824-2B46-A753-766188400CDA}"/>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5">
            <a:extLst>
              <a:ext uri="{FF2B5EF4-FFF2-40B4-BE49-F238E27FC236}">
                <a16:creationId xmlns:a16="http://schemas.microsoft.com/office/drawing/2014/main" id="{AAB3D04E-1684-014A-A9DB-0C0F51F0646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6">
            <a:extLst>
              <a:ext uri="{FF2B5EF4-FFF2-40B4-BE49-F238E27FC236}">
                <a16:creationId xmlns:a16="http://schemas.microsoft.com/office/drawing/2014/main" id="{C96080D3-62E3-CB47-98C9-AF74DBFA5A24}"/>
              </a:ext>
            </a:extLst>
          </p:cNvPr>
          <p:cNvSpPr>
            <a:spLocks noGrp="1" noChangeArrowheads="1"/>
          </p:cNvSpPr>
          <p:nvPr>
            <p:ph type="sldNum" sz="quarter" idx="12"/>
          </p:nvPr>
        </p:nvSpPr>
        <p:spPr>
          <a:ln/>
        </p:spPr>
        <p:txBody>
          <a:bodyPr/>
          <a:lstStyle>
            <a:lvl1pPr>
              <a:defRPr/>
            </a:lvl1pPr>
          </a:lstStyle>
          <a:p>
            <a:fld id="{64EF5F08-966D-3144-8315-5D59A13416D6}" type="slidenum">
              <a:rPr lang="en-US" altLang="en-US"/>
              <a:pPr/>
              <a:t>‹#›</a:t>
            </a:fld>
            <a:endParaRPr lang="en-US" altLang="en-US"/>
          </a:p>
        </p:txBody>
      </p:sp>
    </p:spTree>
    <p:extLst>
      <p:ext uri="{BB962C8B-B14F-4D97-AF65-F5344CB8AC3E}">
        <p14:creationId xmlns:p14="http://schemas.microsoft.com/office/powerpoint/2010/main" val="1003578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749"/>
            <a:ext cx="1952272" cy="6852504"/>
            <a:chOff x="6627813" y="196102"/>
            <a:chExt cx="1952625" cy="5677649"/>
          </a:xfrm>
        </p:grpSpPr>
        <p:sp>
          <p:nvSpPr>
            <p:cNvPr id="50" name="Freeform 27"/>
            <p:cNvSpPr/>
            <p:nvPr/>
          </p:nvSpPr>
          <p:spPr bwMode="auto">
            <a:xfrm>
              <a:off x="6627813" y="19610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575DE93F-BD92-44E9-BE67-64146854278E}" type="datetimeFigureOut">
              <a:rPr lang="en-GB" smtClean="0"/>
              <a:pPr/>
              <a:t>09/11/2020</a:t>
            </a:fld>
            <a:endParaRPr lang="en-GB"/>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D62CDE3A-2D03-4CF6-AA62-0D442ACC8EDF}" type="slidenum">
              <a:rPr lang="en-GB" smtClean="0"/>
              <a:pPr/>
              <a:t>‹#›</a:t>
            </a:fld>
            <a:endParaRPr lang="en-GB"/>
          </a:p>
        </p:txBody>
      </p:sp>
    </p:spTree>
    <p:extLst>
      <p:ext uri="{BB962C8B-B14F-4D97-AF65-F5344CB8AC3E}">
        <p14:creationId xmlns:p14="http://schemas.microsoft.com/office/powerpoint/2010/main" val="3524876750"/>
      </p:ext>
    </p:extLst>
  </p:cSld>
  <p:clrMap bg1="lt1" tx1="dk1" bg2="lt2" tx2="dk2" accent1="accent1" accent2="accent2" accent3="accent3" accent4="accent4" accent5="accent5" accent6="accent6" hlink="hlink" folHlink="folHlink"/>
  <p:sldLayoutIdLst>
    <p:sldLayoutId id="2147484158" r:id="rId1"/>
    <p:sldLayoutId id="2147484159" r:id="rId2"/>
    <p:sldLayoutId id="2147484160" r:id="rId3"/>
    <p:sldLayoutId id="2147484161" r:id="rId4"/>
    <p:sldLayoutId id="2147484162" r:id="rId5"/>
    <p:sldLayoutId id="2147484163" r:id="rId6"/>
    <p:sldLayoutId id="2147484164" r:id="rId7"/>
    <p:sldLayoutId id="2147484165" r:id="rId8"/>
    <p:sldLayoutId id="2147484166" r:id="rId9"/>
    <p:sldLayoutId id="2147484167" r:id="rId10"/>
    <p:sldLayoutId id="2147484168" r:id="rId11"/>
    <p:sldLayoutId id="2147484169" r:id="rId12"/>
    <p:sldLayoutId id="2147484170" r:id="rId13"/>
    <p:sldLayoutId id="2147484171" r:id="rId14"/>
    <p:sldLayoutId id="2147484172" r:id="rId15"/>
    <p:sldLayoutId id="2147484173" r:id="rId16"/>
    <p:sldLayoutId id="2147484174" r:id="rId17"/>
    <p:sldLayoutId id="2147484175" r:id="rId18"/>
    <p:sldLayoutId id="2147484176" r:id="rId19"/>
  </p:sldLayoutIdLst>
  <p:transition>
    <p:fade/>
  </p:transition>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4">
            <a:extLst>
              <a:ext uri="{FF2B5EF4-FFF2-40B4-BE49-F238E27FC236}">
                <a16:creationId xmlns:a16="http://schemas.microsoft.com/office/drawing/2014/main" id="{BB0903E5-2AF3-D84F-9179-3EC9FB333597}"/>
              </a:ext>
            </a:extLst>
          </p:cNvPr>
          <p:cNvSpPr>
            <a:spLocks noGrp="1" noChangeArrowheads="1"/>
          </p:cNvSpPr>
          <p:nvPr>
            <p:ph type="ctrTitle"/>
          </p:nvPr>
        </p:nvSpPr>
        <p:spPr>
          <a:xfrm>
            <a:off x="685800" y="2286000"/>
            <a:ext cx="7924800" cy="990600"/>
          </a:xfrm>
        </p:spPr>
        <p:txBody>
          <a:bodyPr rtlCol="0">
            <a:normAutofit fontScale="90000"/>
          </a:bodyPr>
          <a:lstStyle/>
          <a:p>
            <a:pPr fontAlgn="auto">
              <a:spcAft>
                <a:spcPts val="0"/>
              </a:spcAft>
              <a:defRPr/>
            </a:pPr>
            <a:br>
              <a:rPr lang="en-US" altLang="en-US" sz="3200" dirty="0">
                <a:ea typeface="ＭＳ Ｐゴシック" panose="020B0600070205080204" pitchFamily="34" charset="-128"/>
              </a:rPr>
            </a:br>
            <a:r>
              <a:rPr lang="en-US" altLang="en-US" sz="4000" dirty="0">
                <a:solidFill>
                  <a:schemeClr val="accent2">
                    <a:lumMod val="50000"/>
                  </a:schemeClr>
                </a:solidFill>
                <a:ea typeface="ＭＳ Ｐゴシック" panose="020B0600070205080204" pitchFamily="34" charset="-128"/>
              </a:rPr>
              <a:t>Gender and Sexuality in Ancient Judaism and Early Christianity</a:t>
            </a:r>
            <a:endParaRPr lang="en-US" altLang="en-US" dirty="0">
              <a:solidFill>
                <a:schemeClr val="accent2">
                  <a:lumMod val="50000"/>
                </a:schemeClr>
              </a:solidFill>
              <a:ea typeface="ＭＳ Ｐゴシック" panose="020B0600070205080204" pitchFamily="34" charset="-128"/>
            </a:endParaRPr>
          </a:p>
        </p:txBody>
      </p:sp>
      <p:sp>
        <p:nvSpPr>
          <p:cNvPr id="2050" name="Rectangle 8">
            <a:extLst>
              <a:ext uri="{FF2B5EF4-FFF2-40B4-BE49-F238E27FC236}">
                <a16:creationId xmlns:a16="http://schemas.microsoft.com/office/drawing/2014/main" id="{A4252955-7B64-6C4A-B39F-B6FA65D2F4E1}"/>
              </a:ext>
            </a:extLst>
          </p:cNvPr>
          <p:cNvSpPr>
            <a:spLocks noGrp="1" noChangeArrowheads="1"/>
          </p:cNvSpPr>
          <p:nvPr>
            <p:ph type="subTitle" idx="1"/>
          </p:nvPr>
        </p:nvSpPr>
        <p:spPr bwMode="auto">
          <a:xfrm>
            <a:off x="2010149" y="4797152"/>
            <a:ext cx="6600451" cy="1126283"/>
          </a:xfrm>
        </p:spPr>
        <p:txBody>
          <a:bodyPr wrap="square" numCol="1" anchor="t" anchorCtr="0" compatLnSpc="1">
            <a:prstTxWarp prst="textNoShape">
              <a:avLst/>
            </a:prstTxWarp>
            <a:normAutofit/>
          </a:bodyPr>
          <a:lstStyle/>
          <a:p>
            <a:pPr>
              <a:buFont typeface="Wingdings" pitchFamily="2" charset="2"/>
              <a:buNone/>
            </a:pPr>
            <a:r>
              <a:rPr lang="en-US" altLang="en-US" sz="3600" dirty="0">
                <a:ea typeface="ＭＳ Ｐゴシック" panose="020B0600070205080204" pitchFamily="34" charset="-128"/>
              </a:rPr>
              <a:t>Eve and her Afterlife</a:t>
            </a:r>
          </a:p>
        </p:txBody>
      </p:sp>
    </p:spTree>
    <p:extLst>
      <p:ext uri="{BB962C8B-B14F-4D97-AF65-F5344CB8AC3E}">
        <p14:creationId xmlns:p14="http://schemas.microsoft.com/office/powerpoint/2010/main" val="4144198260"/>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D65656A-9D93-A148-9A0E-0FCAE742C5F7}"/>
              </a:ext>
            </a:extLst>
          </p:cNvPr>
          <p:cNvSpPr>
            <a:spLocks noGrp="1" noChangeArrowheads="1"/>
          </p:cNvSpPr>
          <p:nvPr>
            <p:ph type="title"/>
          </p:nvPr>
        </p:nvSpPr>
        <p:spPr>
          <a:xfrm>
            <a:off x="1945201" y="476672"/>
            <a:ext cx="6589199" cy="1080120"/>
          </a:xfrm>
        </p:spPr>
        <p:txBody>
          <a:bodyPr>
            <a:normAutofit/>
          </a:bodyPr>
          <a:lstStyle/>
          <a:p>
            <a:pPr eaLnBrk="1" hangingPunct="1">
              <a:defRPr/>
            </a:pPr>
            <a:r>
              <a:rPr lang="en-US" sz="3200" dirty="0">
                <a:solidFill>
                  <a:schemeClr val="accent2">
                    <a:lumMod val="50000"/>
                  </a:schemeClr>
                </a:solidFill>
                <a:latin typeface="Century Gothic" panose="020B0502020202020204" pitchFamily="34" charset="0"/>
                <a:ea typeface="ＭＳ Ｐゴシック" charset="0"/>
                <a:cs typeface="ＭＳ Ｐゴシック" charset="0"/>
              </a:rPr>
              <a:t>The Disobedience of the Pair </a:t>
            </a:r>
            <a:br>
              <a:rPr lang="en-US" sz="3200" dirty="0">
                <a:solidFill>
                  <a:schemeClr val="accent2">
                    <a:lumMod val="50000"/>
                  </a:schemeClr>
                </a:solidFill>
                <a:latin typeface="Century Gothic" panose="020B0502020202020204" pitchFamily="34" charset="0"/>
                <a:ea typeface="ＭＳ Ｐゴシック" charset="0"/>
                <a:cs typeface="ＭＳ Ｐゴシック" charset="0"/>
              </a:rPr>
            </a:br>
            <a:r>
              <a:rPr lang="en-US" sz="3200" dirty="0">
                <a:solidFill>
                  <a:schemeClr val="accent2">
                    <a:lumMod val="50000"/>
                  </a:schemeClr>
                </a:solidFill>
                <a:latin typeface="Century Gothic" panose="020B0502020202020204" pitchFamily="34" charset="0"/>
                <a:ea typeface="ＭＳ Ｐゴシック" charset="0"/>
                <a:cs typeface="ＭＳ Ｐゴシック" charset="0"/>
              </a:rPr>
              <a:t>in the Garden</a:t>
            </a:r>
          </a:p>
        </p:txBody>
      </p:sp>
      <p:sp>
        <p:nvSpPr>
          <p:cNvPr id="13315" name="Rectangle 3">
            <a:extLst>
              <a:ext uri="{FF2B5EF4-FFF2-40B4-BE49-F238E27FC236}">
                <a16:creationId xmlns:a16="http://schemas.microsoft.com/office/drawing/2014/main" id="{CE0172CC-241B-2642-8A98-550D662C493B}"/>
              </a:ext>
            </a:extLst>
          </p:cNvPr>
          <p:cNvSpPr>
            <a:spLocks noGrp="1" noChangeArrowheads="1"/>
          </p:cNvSpPr>
          <p:nvPr>
            <p:ph type="body" idx="1"/>
          </p:nvPr>
        </p:nvSpPr>
        <p:spPr>
          <a:xfrm>
            <a:off x="1403648" y="1772816"/>
            <a:ext cx="7416823" cy="5256584"/>
          </a:xfrm>
        </p:spPr>
        <p:txBody>
          <a:bodyPr>
            <a:normAutofit/>
          </a:bodyPr>
          <a:lstStyle/>
          <a:p>
            <a:pPr marL="0" indent="0" eaLnBrk="1" hangingPunct="1">
              <a:lnSpc>
                <a:spcPct val="90000"/>
              </a:lnSpc>
              <a:buNone/>
            </a:pPr>
            <a:r>
              <a:rPr lang="en-US" altLang="en-US" sz="2000" dirty="0">
                <a:latin typeface="Century Gothic" panose="020B0502020202020204" pitchFamily="34" charset="0"/>
                <a:ea typeface="ＭＳ Ｐゴシック" panose="020B0600070205080204" pitchFamily="34" charset="-128"/>
              </a:rPr>
              <a:t>Now the serpent was more crafty than any other wild animal that the Lord God had made. He said to the woman, ‘Did God say, “You shall not eat from any tree in the garden?”’. The woman said to the serpent, ’We may eat of the fruit of the trees in the garden; but God said, “You shall not eat of the fruit of the tree that is in the middle of the garden, nor shall you touch it, or you shall die”’. But the serpent said to the woman, ‘You will not die; for God knows that when you eat of it your eyes will be opened, and you will be like God, knowing good and evil’. So when the woman saw that the tree was good for food, and that it was a delight to the eyes, and that the tree was to be desired to make one wise, she took of its fruit and ate; and she also gave some to her husband, who was with her, and he ate. Then the eyes of both were opened, and they knew that they were naked; and they sewed fig leaves together and made loincloths for themselves.</a:t>
            </a:r>
          </a:p>
        </p:txBody>
      </p:sp>
    </p:spTree>
    <p:extLst>
      <p:ext uri="{BB962C8B-B14F-4D97-AF65-F5344CB8AC3E}">
        <p14:creationId xmlns:p14="http://schemas.microsoft.com/office/powerpoint/2010/main" val="27733470"/>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D65656A-9D93-A148-9A0E-0FCAE742C5F7}"/>
              </a:ext>
            </a:extLst>
          </p:cNvPr>
          <p:cNvSpPr>
            <a:spLocks noGrp="1" noChangeArrowheads="1"/>
          </p:cNvSpPr>
          <p:nvPr>
            <p:ph type="title"/>
          </p:nvPr>
        </p:nvSpPr>
        <p:spPr/>
        <p:txBody>
          <a:bodyPr>
            <a:normAutofit/>
          </a:bodyPr>
          <a:lstStyle/>
          <a:p>
            <a:pPr eaLnBrk="1" hangingPunct="1">
              <a:defRPr/>
            </a:pPr>
            <a:r>
              <a:rPr lang="en-US" sz="3200" dirty="0">
                <a:solidFill>
                  <a:schemeClr val="accent2">
                    <a:lumMod val="50000"/>
                  </a:schemeClr>
                </a:solidFill>
                <a:latin typeface="Century Gothic" panose="020B0502020202020204" pitchFamily="34" charset="0"/>
                <a:ea typeface="ＭＳ Ｐゴシック" charset="0"/>
                <a:cs typeface="ＭＳ Ｐゴシック" charset="0"/>
              </a:rPr>
              <a:t>The Disobedience of the Pair </a:t>
            </a:r>
            <a:br>
              <a:rPr lang="en-US" sz="3200" dirty="0">
                <a:solidFill>
                  <a:schemeClr val="accent2">
                    <a:lumMod val="50000"/>
                  </a:schemeClr>
                </a:solidFill>
                <a:latin typeface="Century Gothic" panose="020B0502020202020204" pitchFamily="34" charset="0"/>
                <a:ea typeface="ＭＳ Ｐゴシック" charset="0"/>
                <a:cs typeface="ＭＳ Ｐゴシック" charset="0"/>
              </a:rPr>
            </a:br>
            <a:r>
              <a:rPr lang="en-US" sz="3200" dirty="0">
                <a:solidFill>
                  <a:schemeClr val="accent2">
                    <a:lumMod val="50000"/>
                  </a:schemeClr>
                </a:solidFill>
                <a:latin typeface="Century Gothic" panose="020B0502020202020204" pitchFamily="34" charset="0"/>
                <a:ea typeface="ＭＳ Ｐゴシック" charset="0"/>
                <a:cs typeface="ＭＳ Ｐゴシック" charset="0"/>
              </a:rPr>
              <a:t>in the Garden</a:t>
            </a:r>
          </a:p>
        </p:txBody>
      </p:sp>
      <p:sp>
        <p:nvSpPr>
          <p:cNvPr id="13315" name="Rectangle 3">
            <a:extLst>
              <a:ext uri="{FF2B5EF4-FFF2-40B4-BE49-F238E27FC236}">
                <a16:creationId xmlns:a16="http://schemas.microsoft.com/office/drawing/2014/main" id="{CE0172CC-241B-2642-8A98-550D662C493B}"/>
              </a:ext>
            </a:extLst>
          </p:cNvPr>
          <p:cNvSpPr>
            <a:spLocks noGrp="1" noChangeArrowheads="1"/>
          </p:cNvSpPr>
          <p:nvPr>
            <p:ph type="body" idx="1"/>
          </p:nvPr>
        </p:nvSpPr>
        <p:spPr/>
        <p:txBody>
          <a:bodyPr>
            <a:normAutofit/>
          </a:bodyPr>
          <a:lstStyle/>
          <a:p>
            <a:pPr eaLnBrk="1" hangingPunct="1">
              <a:lnSpc>
                <a:spcPct val="90000"/>
              </a:lnSpc>
            </a:pPr>
            <a:endParaRPr lang="en-US" altLang="en-US" sz="2800" dirty="0">
              <a:latin typeface="Trebuchet MS" panose="020B0703020202090204" pitchFamily="34" charset="0"/>
              <a:ea typeface="ＭＳ Ｐゴシック" panose="020B0600070205080204" pitchFamily="34" charset="-128"/>
            </a:endParaRPr>
          </a:p>
          <a:p>
            <a:pPr eaLnBrk="1" hangingPunct="1">
              <a:lnSpc>
                <a:spcPct val="90000"/>
              </a:lnSpc>
            </a:pPr>
            <a:r>
              <a:rPr lang="en-US" altLang="en-US" sz="2400" dirty="0">
                <a:solidFill>
                  <a:schemeClr val="accent2">
                    <a:lumMod val="50000"/>
                  </a:schemeClr>
                </a:solidFill>
                <a:latin typeface="Century Gothic" panose="020B0502020202020204" pitchFamily="34" charset="0"/>
                <a:ea typeface="ＭＳ Ｐゴシック" panose="020B0600070205080204" pitchFamily="34" charset="-128"/>
              </a:rPr>
              <a:t>If the first woman depicted in Genesis 3 as a dangerous being who bewitches her husband in order to gain authority?</a:t>
            </a:r>
          </a:p>
          <a:p>
            <a:pPr eaLnBrk="1" hangingPunct="1">
              <a:lnSpc>
                <a:spcPct val="90000"/>
              </a:lnSpc>
              <a:buFont typeface="Wingdings" pitchFamily="2" charset="2"/>
              <a:buNone/>
            </a:pPr>
            <a:endParaRPr lang="en-US" altLang="en-US" sz="2400" dirty="0">
              <a:latin typeface="Century Gothic" panose="020B0502020202020204" pitchFamily="34" charset="0"/>
              <a:ea typeface="ＭＳ Ｐゴシック" panose="020B0600070205080204" pitchFamily="34" charset="-128"/>
            </a:endParaRPr>
          </a:p>
          <a:p>
            <a:pPr eaLnBrk="1" hangingPunct="1">
              <a:lnSpc>
                <a:spcPct val="90000"/>
              </a:lnSpc>
              <a:buFont typeface="Wingdings" pitchFamily="2" charset="2"/>
              <a:buNone/>
            </a:pPr>
            <a:r>
              <a:rPr lang="en-US" altLang="en-US" sz="2400" dirty="0">
                <a:solidFill>
                  <a:srgbClr val="E9FF0C"/>
                </a:solidFill>
                <a:latin typeface="Century Gothic" panose="020B0502020202020204" pitchFamily="34" charset="0"/>
                <a:ea typeface="ＭＳ Ｐゴシック" panose="020B0600070205080204" pitchFamily="34" charset="-128"/>
              </a:rPr>
              <a:t>	</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From a woman sin had its beginning, and because of her we all die</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 (Wisdom of Ben Sira 25:24).</a:t>
            </a:r>
            <a:endParaRPr lang="en-US" altLang="en-US" sz="2400" dirty="0">
              <a:solidFill>
                <a:srgbClr val="0432FF"/>
              </a:solidFill>
              <a:latin typeface="Century Gothic" panose="020B0502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827439010"/>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CA5EC80D-7183-E54A-B9E6-843500993C85}"/>
              </a:ext>
            </a:extLst>
          </p:cNvPr>
          <p:cNvSpPr>
            <a:spLocks noGrp="1" noChangeArrowheads="1"/>
          </p:cNvSpPr>
          <p:nvPr>
            <p:ph type="title"/>
          </p:nvPr>
        </p:nvSpPr>
        <p:spPr/>
        <p:txBody>
          <a:bodyPr/>
          <a:lstStyle/>
          <a:p>
            <a:pPr eaLnBrk="1" hangingPunct="1"/>
            <a:r>
              <a:rPr lang="ja-JP" altLang="en-US">
                <a:solidFill>
                  <a:schemeClr val="accent2">
                    <a:lumMod val="50000"/>
                  </a:schemeClr>
                </a:solidFill>
                <a:latin typeface="Century Gothic" panose="020B0502020202020204" pitchFamily="34" charset="0"/>
                <a:ea typeface="ＭＳ Ｐゴシック" panose="020B0600070205080204" pitchFamily="34" charset="-128"/>
              </a:rPr>
              <a:t>‘</a:t>
            </a:r>
            <a:r>
              <a:rPr lang="en-US" altLang="ja-JP" dirty="0">
                <a:solidFill>
                  <a:schemeClr val="accent2">
                    <a:lumMod val="50000"/>
                  </a:schemeClr>
                </a:solidFill>
                <a:latin typeface="Century Gothic" panose="020B0502020202020204" pitchFamily="34" charset="0"/>
                <a:ea typeface="ＭＳ Ｐゴシック" panose="020B0600070205080204" pitchFamily="34" charset="-128"/>
              </a:rPr>
              <a:t>Eve the Deceiver</a:t>
            </a:r>
            <a:r>
              <a:rPr lang="ja-JP" altLang="en-US">
                <a:solidFill>
                  <a:schemeClr val="accent2">
                    <a:lumMod val="50000"/>
                  </a:schemeClr>
                </a:solidFill>
                <a:latin typeface="Century Gothic" panose="020B0502020202020204" pitchFamily="34" charset="0"/>
                <a:ea typeface="ＭＳ Ｐゴシック" panose="020B0600070205080204" pitchFamily="34" charset="-128"/>
              </a:rPr>
              <a:t>’</a:t>
            </a:r>
            <a:endParaRPr lang="en-US" altLang="en-US" dirty="0">
              <a:solidFill>
                <a:schemeClr val="accent2">
                  <a:lumMod val="50000"/>
                </a:schemeClr>
              </a:solidFill>
              <a:latin typeface="Century Gothic" panose="020B0502020202020204" pitchFamily="34" charset="0"/>
              <a:ea typeface="ＭＳ Ｐゴシック" panose="020B0600070205080204" pitchFamily="34" charset="-128"/>
            </a:endParaRPr>
          </a:p>
        </p:txBody>
      </p:sp>
      <p:sp>
        <p:nvSpPr>
          <p:cNvPr id="1028" name="Rectangle 4">
            <a:extLst>
              <a:ext uri="{FF2B5EF4-FFF2-40B4-BE49-F238E27FC236}">
                <a16:creationId xmlns:a16="http://schemas.microsoft.com/office/drawing/2014/main" id="{5D1AC07C-7B14-1E48-8269-461DD556D027}"/>
              </a:ext>
            </a:extLst>
          </p:cNvPr>
          <p:cNvSpPr>
            <a:spLocks noGrp="1" noChangeArrowheads="1"/>
          </p:cNvSpPr>
          <p:nvPr>
            <p:ph type="body" sz="half" idx="2"/>
          </p:nvPr>
        </p:nvSpPr>
        <p:spPr/>
        <p:txBody>
          <a:bodyPr>
            <a:normAutofit fontScale="92500" lnSpcReduction="10000"/>
          </a:bodyPr>
          <a:lstStyle/>
          <a:p>
            <a:pPr eaLnBrk="1" hangingPunct="1">
              <a:lnSpc>
                <a:spcPct val="90000"/>
              </a:lnSpc>
              <a:buFont typeface="Wingdings" pitchFamily="2" charset="2"/>
              <a:buNone/>
            </a:pPr>
            <a:r>
              <a:rPr lang="en-US" altLang="en-US" sz="2800" dirty="0">
                <a:latin typeface="Trebuchet MS" panose="020B0703020202090204" pitchFamily="34" charset="0"/>
                <a:ea typeface="ＭＳ Ｐゴシック" panose="020B0600070205080204" pitchFamily="34" charset="-128"/>
              </a:rPr>
              <a:t>	</a:t>
            </a:r>
            <a:r>
              <a:rPr lang="ja-JP" altLang="en-US" sz="2000">
                <a:latin typeface="Century Gothic" panose="020B0502020202020204" pitchFamily="34" charset="0"/>
                <a:ea typeface="ＭＳ Ｐゴシック" panose="020B0600070205080204" pitchFamily="34" charset="-128"/>
              </a:rPr>
              <a:t>‘</a:t>
            </a:r>
            <a:r>
              <a:rPr lang="en-US" altLang="ja-JP" sz="2000" dirty="0">
                <a:latin typeface="Century Gothic" panose="020B0502020202020204" pitchFamily="34" charset="0"/>
                <a:ea typeface="ＭＳ Ｐゴシック" panose="020B0600070205080204" pitchFamily="34" charset="-128"/>
              </a:rPr>
              <a:t>Adam was not deceived, but the woman was deceived and became a transgressor</a:t>
            </a:r>
            <a:r>
              <a:rPr lang="ja-JP" altLang="en-US" sz="2000">
                <a:latin typeface="Century Gothic" panose="020B0502020202020204" pitchFamily="34" charset="0"/>
                <a:ea typeface="ＭＳ Ｐゴシック" panose="020B0600070205080204" pitchFamily="34" charset="-128"/>
              </a:rPr>
              <a:t>’</a:t>
            </a:r>
            <a:r>
              <a:rPr lang="en-US" altLang="ja-JP" sz="2000" dirty="0">
                <a:latin typeface="Century Gothic" panose="020B0502020202020204" pitchFamily="34" charset="0"/>
                <a:ea typeface="ＭＳ Ｐゴシック" panose="020B0600070205080204" pitchFamily="34" charset="-128"/>
              </a:rPr>
              <a:t> </a:t>
            </a:r>
          </a:p>
          <a:p>
            <a:pPr eaLnBrk="1" hangingPunct="1">
              <a:lnSpc>
                <a:spcPct val="90000"/>
              </a:lnSpc>
              <a:buFont typeface="Wingdings" pitchFamily="2" charset="2"/>
              <a:buNone/>
            </a:pPr>
            <a:r>
              <a:rPr lang="en-US" altLang="en-US" sz="2000" dirty="0">
                <a:latin typeface="Century Gothic" panose="020B0502020202020204" pitchFamily="34" charset="0"/>
                <a:ea typeface="ＭＳ Ｐゴシック" panose="020B0600070205080204" pitchFamily="34" charset="-128"/>
              </a:rPr>
              <a:t>	(1 Timothy 2:14).</a:t>
            </a:r>
          </a:p>
          <a:p>
            <a:pPr eaLnBrk="1" hangingPunct="1">
              <a:lnSpc>
                <a:spcPct val="90000"/>
              </a:lnSpc>
              <a:buFont typeface="Wingdings" pitchFamily="2" charset="2"/>
              <a:buNone/>
            </a:pPr>
            <a:r>
              <a:rPr lang="en-US" altLang="en-US" sz="2000" dirty="0">
                <a:latin typeface="Century Gothic" panose="020B0502020202020204" pitchFamily="34" charset="0"/>
                <a:ea typeface="ＭＳ Ｐゴシック" panose="020B0600070205080204" pitchFamily="34" charset="-128"/>
              </a:rPr>
              <a:t>	</a:t>
            </a:r>
            <a:r>
              <a:rPr lang="ja-JP" altLang="en-US" sz="2000">
                <a:latin typeface="Century Gothic" panose="020B0502020202020204" pitchFamily="34" charset="0"/>
                <a:ea typeface="ＭＳ Ｐゴシック" panose="020B0600070205080204" pitchFamily="34" charset="-128"/>
              </a:rPr>
              <a:t>‘</a:t>
            </a:r>
            <a:r>
              <a:rPr lang="en-US" altLang="ja-JP" sz="2000" dirty="0">
                <a:latin typeface="Century Gothic" panose="020B0502020202020204" pitchFamily="34" charset="0"/>
                <a:ea typeface="ＭＳ Ｐゴシック" panose="020B0600070205080204" pitchFamily="34" charset="-128"/>
              </a:rPr>
              <a:t>But I am afraid that as the serpent deceived Eve by its cunning, your thoughts will be led astray from a sincere and pure devotion to Christ</a:t>
            </a:r>
            <a:r>
              <a:rPr lang="ja-JP" altLang="en-US" sz="2000">
                <a:latin typeface="Century Gothic" panose="020B0502020202020204" pitchFamily="34" charset="0"/>
                <a:ea typeface="ＭＳ Ｐゴシック" panose="020B0600070205080204" pitchFamily="34" charset="-128"/>
              </a:rPr>
              <a:t>’</a:t>
            </a:r>
            <a:endParaRPr lang="en-US" altLang="ja-JP" sz="2000" dirty="0">
              <a:latin typeface="Century Gothic" panose="020B0502020202020204" pitchFamily="34" charset="0"/>
              <a:ea typeface="ＭＳ Ｐゴシック" panose="020B0600070205080204" pitchFamily="34" charset="-128"/>
            </a:endParaRPr>
          </a:p>
          <a:p>
            <a:pPr eaLnBrk="1" hangingPunct="1">
              <a:lnSpc>
                <a:spcPct val="90000"/>
              </a:lnSpc>
              <a:buFont typeface="Wingdings" pitchFamily="2" charset="2"/>
              <a:buNone/>
            </a:pPr>
            <a:r>
              <a:rPr lang="en-US" altLang="en-US" sz="2000" dirty="0">
                <a:latin typeface="Century Gothic" panose="020B0502020202020204" pitchFamily="34" charset="0"/>
                <a:ea typeface="ＭＳ Ｐゴシック" panose="020B0600070205080204" pitchFamily="34" charset="-128"/>
              </a:rPr>
              <a:t>	(2 Corinthians 11:3).</a:t>
            </a:r>
          </a:p>
          <a:p>
            <a:pPr eaLnBrk="1" hangingPunct="1">
              <a:lnSpc>
                <a:spcPct val="90000"/>
              </a:lnSpc>
              <a:buFont typeface="Wingdings" pitchFamily="2" charset="2"/>
              <a:buNone/>
            </a:pPr>
            <a:endParaRPr lang="en-US" altLang="en-US" sz="2000" dirty="0">
              <a:latin typeface="Century Gothic" panose="020B0502020202020204" pitchFamily="34" charset="0"/>
              <a:ea typeface="ＭＳ Ｐゴシック" panose="020B0600070205080204" pitchFamily="34" charset="-128"/>
            </a:endParaRPr>
          </a:p>
          <a:p>
            <a:pPr eaLnBrk="1" hangingPunct="1">
              <a:lnSpc>
                <a:spcPct val="90000"/>
              </a:lnSpc>
              <a:buFont typeface="Wingdings" pitchFamily="2" charset="2"/>
              <a:buNone/>
            </a:pPr>
            <a:r>
              <a:rPr lang="en-US" altLang="en-US" sz="2000" dirty="0">
                <a:latin typeface="Century Gothic" panose="020B0502020202020204" pitchFamily="34" charset="0"/>
                <a:ea typeface="ＭＳ Ｐゴシック" panose="020B0600070205080204" pitchFamily="34" charset="-128"/>
              </a:rPr>
              <a:t>	</a:t>
            </a:r>
            <a:r>
              <a:rPr lang="ja-JP" altLang="en-US" sz="1600">
                <a:latin typeface="Century Gothic" panose="020B0502020202020204" pitchFamily="34" charset="0"/>
                <a:ea typeface="ＭＳ Ｐゴシック" panose="020B0600070205080204" pitchFamily="34" charset="-128"/>
              </a:rPr>
              <a:t>‘</a:t>
            </a:r>
            <a:r>
              <a:rPr lang="en-US" altLang="ja-JP" sz="1600" dirty="0">
                <a:latin typeface="Century Gothic" panose="020B0502020202020204" pitchFamily="34" charset="0"/>
                <a:ea typeface="ＭＳ Ｐゴシック" panose="020B0600070205080204" pitchFamily="34" charset="-128"/>
              </a:rPr>
              <a:t>Adam and Eve</a:t>
            </a:r>
            <a:r>
              <a:rPr lang="ja-JP" altLang="en-US" sz="1600">
                <a:latin typeface="Century Gothic" panose="020B0502020202020204" pitchFamily="34" charset="0"/>
                <a:ea typeface="ＭＳ Ｐゴシック" panose="020B0600070205080204" pitchFamily="34" charset="-128"/>
              </a:rPr>
              <a:t>’</a:t>
            </a:r>
            <a:r>
              <a:rPr lang="en-US" altLang="ja-JP" sz="1600" dirty="0">
                <a:latin typeface="Century Gothic" panose="020B0502020202020204" pitchFamily="34" charset="0"/>
                <a:ea typeface="ＭＳ Ｐゴシック" panose="020B0600070205080204" pitchFamily="34" charset="-128"/>
              </a:rPr>
              <a:t>, Lucas Cranach (1472-1553 CE)</a:t>
            </a:r>
            <a:endParaRPr lang="en-US" altLang="en-US" sz="1600" dirty="0">
              <a:latin typeface="Century Gothic" panose="020B0502020202020204" pitchFamily="34" charset="0"/>
              <a:ea typeface="ＭＳ Ｐゴシック" panose="020B0600070205080204" pitchFamily="34" charset="-128"/>
            </a:endParaRPr>
          </a:p>
        </p:txBody>
      </p:sp>
      <p:pic>
        <p:nvPicPr>
          <p:cNvPr id="1033" name="Picture 9" descr="3">
            <a:extLst>
              <a:ext uri="{FF2B5EF4-FFF2-40B4-BE49-F238E27FC236}">
                <a16:creationId xmlns:a16="http://schemas.microsoft.com/office/drawing/2014/main" id="{BFB3727B-A3AE-5241-857E-9A4F34A8BD80}"/>
              </a:ext>
            </a:extLst>
          </p:cNvPr>
          <p:cNvPicPr>
            <a:picLocks noGrp="1" noChangeAspect="1" noChangeArrowheads="1"/>
          </p:cNvPicPr>
          <p:nvPr>
            <p:ph sz="half" idx="1"/>
          </p:nvPr>
        </p:nvPicPr>
        <p:blipFill>
          <a:blip r:embed="rId2"/>
          <a:srcRect/>
          <a:stretch>
            <a:fillRect/>
          </a:stretch>
        </p:blipFill>
        <p:spPr>
          <a:xfrm>
            <a:off x="1259632" y="1981200"/>
            <a:ext cx="3106737" cy="4114800"/>
          </a:xfrm>
        </p:spPr>
      </p:pic>
    </p:spTree>
    <p:extLst>
      <p:ext uri="{BB962C8B-B14F-4D97-AF65-F5344CB8AC3E}">
        <p14:creationId xmlns:p14="http://schemas.microsoft.com/office/powerpoint/2010/main" val="1418730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CB86E42-C4ED-6B45-BB71-84844151D46F}"/>
              </a:ext>
            </a:extLst>
          </p:cNvPr>
          <p:cNvSpPr>
            <a:spLocks noGrp="1" noChangeArrowheads="1"/>
          </p:cNvSpPr>
          <p:nvPr>
            <p:ph type="title"/>
          </p:nvPr>
        </p:nvSpPr>
        <p:spPr/>
        <p:txBody>
          <a:bodyPr>
            <a:normAutofit/>
          </a:bodyPr>
          <a:lstStyle/>
          <a:p>
            <a:pPr eaLnBrk="1" hangingPunct="1"/>
            <a:r>
              <a:rPr lang="en-US" altLang="en-US" sz="3200" dirty="0">
                <a:solidFill>
                  <a:schemeClr val="accent2">
                    <a:lumMod val="50000"/>
                  </a:schemeClr>
                </a:solidFill>
                <a:latin typeface="Century Gothic" panose="020B0502020202020204" pitchFamily="34" charset="0"/>
                <a:ea typeface="ＭＳ Ｐゴシック" panose="020B0600070205080204" pitchFamily="34" charset="-128"/>
              </a:rPr>
              <a:t>Eve - the Devil</a:t>
            </a:r>
            <a:r>
              <a:rPr lang="ja-JP" altLang="en-US" sz="3200">
                <a:solidFill>
                  <a:schemeClr val="accent2">
                    <a:lumMod val="50000"/>
                  </a:schemeClr>
                </a:solidFill>
                <a:latin typeface="Century Gothic" panose="020B0502020202020204" pitchFamily="34" charset="0"/>
                <a:ea typeface="ＭＳ Ｐゴシック" panose="020B0600070205080204" pitchFamily="34" charset="-128"/>
              </a:rPr>
              <a:t>’</a:t>
            </a:r>
            <a:r>
              <a:rPr lang="en-US" altLang="ja-JP" sz="3200" dirty="0">
                <a:solidFill>
                  <a:schemeClr val="accent2">
                    <a:lumMod val="50000"/>
                  </a:schemeClr>
                </a:solidFill>
                <a:latin typeface="Century Gothic" panose="020B0502020202020204" pitchFamily="34" charset="0"/>
                <a:ea typeface="ＭＳ Ｐゴシック" panose="020B0600070205080204" pitchFamily="34" charset="-128"/>
              </a:rPr>
              <a:t>s Gateway?</a:t>
            </a:r>
            <a:endParaRPr lang="en-US" altLang="en-US" sz="3200" dirty="0">
              <a:solidFill>
                <a:schemeClr val="accent2">
                  <a:lumMod val="50000"/>
                </a:schemeClr>
              </a:solidFill>
              <a:latin typeface="Century Gothic" panose="020B0502020202020204" pitchFamily="34" charset="0"/>
              <a:ea typeface="ＭＳ Ｐゴシック" panose="020B0600070205080204" pitchFamily="34" charset="-128"/>
            </a:endParaRPr>
          </a:p>
        </p:txBody>
      </p:sp>
      <p:sp>
        <p:nvSpPr>
          <p:cNvPr id="14339" name="Rectangle 3">
            <a:extLst>
              <a:ext uri="{FF2B5EF4-FFF2-40B4-BE49-F238E27FC236}">
                <a16:creationId xmlns:a16="http://schemas.microsoft.com/office/drawing/2014/main" id="{584CB39E-F851-B842-A8DF-6C2AE787857C}"/>
              </a:ext>
            </a:extLst>
          </p:cNvPr>
          <p:cNvSpPr>
            <a:spLocks noGrp="1" noChangeArrowheads="1"/>
          </p:cNvSpPr>
          <p:nvPr>
            <p:ph type="body" idx="1"/>
          </p:nvPr>
        </p:nvSpPr>
        <p:spPr>
          <a:xfrm>
            <a:off x="1547665" y="1905000"/>
            <a:ext cx="6986736" cy="4328890"/>
          </a:xfrm>
        </p:spPr>
        <p:txBody>
          <a:bodyPr>
            <a:normAutofit lnSpcReduction="10000"/>
          </a:bodyPr>
          <a:lstStyle/>
          <a:p>
            <a:pPr eaLnBrk="1" hangingPunct="1">
              <a:lnSpc>
                <a:spcPct val="90000"/>
              </a:lnSpc>
              <a:buFont typeface="Wingdings" pitchFamily="2" charset="2"/>
              <a:buNone/>
            </a:pPr>
            <a:r>
              <a:rPr lang="en-US" altLang="en-US" sz="2800" dirty="0">
                <a:ea typeface="ＭＳ Ｐゴシック" panose="020B0600070205080204" pitchFamily="34" charset="-128"/>
              </a:rPr>
              <a:t>	</a:t>
            </a:r>
            <a:r>
              <a:rPr lang="en-US" altLang="en-US" sz="2400" dirty="0">
                <a:solidFill>
                  <a:srgbClr val="0432FF"/>
                </a:solidFill>
                <a:latin typeface="Century Gothic" panose="020B0502020202020204" pitchFamily="34" charset="0"/>
                <a:ea typeface="ＭＳ Ｐゴシック" panose="020B0600070205080204" pitchFamily="34" charset="-128"/>
              </a:rPr>
              <a:t>God</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s judgment on this sex lives on in our age; the guilt necessarily lives on as well. You are the Devil</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s gateway; you are the </a:t>
            </a:r>
            <a:r>
              <a:rPr lang="en-US" altLang="ja-JP" sz="2400" dirty="0" err="1">
                <a:solidFill>
                  <a:srgbClr val="0432FF"/>
                </a:solidFill>
                <a:latin typeface="Century Gothic" panose="020B0502020202020204" pitchFamily="34" charset="0"/>
                <a:ea typeface="ＭＳ Ｐゴシック" panose="020B0600070205080204" pitchFamily="34" charset="-128"/>
              </a:rPr>
              <a:t>unsealer</a:t>
            </a:r>
            <a:r>
              <a:rPr lang="en-US" altLang="ja-JP" sz="2400" dirty="0">
                <a:solidFill>
                  <a:srgbClr val="0432FF"/>
                </a:solidFill>
                <a:latin typeface="Century Gothic" panose="020B0502020202020204" pitchFamily="34" charset="0"/>
                <a:ea typeface="ＭＳ Ｐゴシック" panose="020B0600070205080204" pitchFamily="34" charset="-128"/>
              </a:rPr>
              <a:t> of that tree; you are the first </a:t>
            </a:r>
            <a:r>
              <a:rPr lang="en-US" altLang="ja-JP" sz="2400" dirty="0" err="1">
                <a:solidFill>
                  <a:srgbClr val="0432FF"/>
                </a:solidFill>
                <a:latin typeface="Century Gothic" panose="020B0502020202020204" pitchFamily="34" charset="0"/>
                <a:ea typeface="ＭＳ Ｐゴシック" panose="020B0600070205080204" pitchFamily="34" charset="-128"/>
              </a:rPr>
              <a:t>forsaker</a:t>
            </a:r>
            <a:r>
              <a:rPr lang="en-US" altLang="ja-JP" sz="2400" dirty="0">
                <a:solidFill>
                  <a:srgbClr val="0432FF"/>
                </a:solidFill>
                <a:latin typeface="Century Gothic" panose="020B0502020202020204" pitchFamily="34" charset="0"/>
                <a:ea typeface="ＭＳ Ｐゴシック" panose="020B0600070205080204" pitchFamily="34" charset="-128"/>
              </a:rPr>
              <a:t> of the divine law; you are the one who persuaded him whom the Devil was not brave enough to approach; you so lightly crushed the image of God, the man Adam; because of your punishment, that is death, even the Son of God had to die. And you think to adorn yourself beyond your </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tunics of skins</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 (Genesis 3:21) (Tertullian, </a:t>
            </a:r>
            <a:r>
              <a:rPr lang="en-US" altLang="ja-JP" sz="2400" i="1" dirty="0">
                <a:solidFill>
                  <a:srgbClr val="0432FF"/>
                </a:solidFill>
                <a:latin typeface="Century Gothic" panose="020B0502020202020204" pitchFamily="34" charset="0"/>
                <a:ea typeface="ＭＳ Ｐゴシック" panose="020B0600070205080204" pitchFamily="34" charset="-128"/>
              </a:rPr>
              <a:t>On the Dress of Women </a:t>
            </a:r>
            <a:r>
              <a:rPr lang="en-US" altLang="ja-JP" sz="2400" dirty="0">
                <a:solidFill>
                  <a:srgbClr val="0432FF"/>
                </a:solidFill>
                <a:latin typeface="Century Gothic" panose="020B0502020202020204" pitchFamily="34" charset="0"/>
                <a:ea typeface="ＭＳ Ｐゴシック" panose="020B0600070205080204" pitchFamily="34" charset="-128"/>
              </a:rPr>
              <a:t>1:1:2).</a:t>
            </a:r>
            <a:endParaRPr lang="en-US" altLang="en-US" sz="2400" dirty="0">
              <a:solidFill>
                <a:srgbClr val="0432FF"/>
              </a:solidFill>
              <a:latin typeface="Century Gothic" panose="020B0502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069605676"/>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DE6CD4A-7704-494C-82B6-DC11AF0F552D}"/>
              </a:ext>
            </a:extLst>
          </p:cNvPr>
          <p:cNvSpPr>
            <a:spLocks noGrp="1" noChangeArrowheads="1"/>
          </p:cNvSpPr>
          <p:nvPr>
            <p:ph type="title"/>
          </p:nvPr>
        </p:nvSpPr>
        <p:spPr>
          <a:xfrm>
            <a:off x="457200" y="620688"/>
            <a:ext cx="8229600" cy="1131912"/>
          </a:xfrm>
        </p:spPr>
        <p:txBody>
          <a:bodyPr/>
          <a:lstStyle/>
          <a:p>
            <a:pPr eaLnBrk="1" hangingPunct="1">
              <a:defRPr/>
            </a:pPr>
            <a:r>
              <a:rPr lang="en-US" sz="3600" dirty="0">
                <a:solidFill>
                  <a:schemeClr val="accent2">
                    <a:lumMod val="50000"/>
                  </a:schemeClr>
                </a:solidFill>
                <a:latin typeface="Century Gothic" panose="020B0502020202020204" pitchFamily="34" charset="0"/>
                <a:ea typeface="ＭＳ Ｐゴシック" charset="0"/>
                <a:cs typeface="ＭＳ Ｐゴシック" charset="0"/>
              </a:rPr>
              <a:t>The Serpent Converses with Eve</a:t>
            </a:r>
            <a:endParaRPr lang="en-US" dirty="0">
              <a:solidFill>
                <a:schemeClr val="accent2">
                  <a:lumMod val="50000"/>
                </a:schemeClr>
              </a:solidFill>
              <a:latin typeface="Century Gothic" panose="020B0502020202020204" pitchFamily="34" charset="0"/>
              <a:ea typeface="ＭＳ Ｐゴシック" charset="0"/>
              <a:cs typeface="ＭＳ Ｐゴシック" charset="0"/>
            </a:endParaRPr>
          </a:p>
        </p:txBody>
      </p:sp>
      <p:sp>
        <p:nvSpPr>
          <p:cNvPr id="15363" name="Rectangle 3">
            <a:extLst>
              <a:ext uri="{FF2B5EF4-FFF2-40B4-BE49-F238E27FC236}">
                <a16:creationId xmlns:a16="http://schemas.microsoft.com/office/drawing/2014/main" id="{0494C399-887A-BD44-A96D-E0398DA038C0}"/>
              </a:ext>
            </a:extLst>
          </p:cNvPr>
          <p:cNvSpPr>
            <a:spLocks noGrp="1" noChangeArrowheads="1"/>
          </p:cNvSpPr>
          <p:nvPr>
            <p:ph type="body" sz="half" idx="1"/>
          </p:nvPr>
        </p:nvSpPr>
        <p:spPr>
          <a:xfrm>
            <a:off x="1066800" y="1981200"/>
            <a:ext cx="3733800" cy="4114800"/>
          </a:xfrm>
        </p:spPr>
        <p:txBody>
          <a:bodyPr>
            <a:normAutofit lnSpcReduction="10000"/>
          </a:bodyPr>
          <a:lstStyle/>
          <a:p>
            <a:pPr eaLnBrk="1" hangingPunct="1">
              <a:lnSpc>
                <a:spcPct val="90000"/>
              </a:lnSpc>
              <a:buFont typeface="Wingdings" pitchFamily="2" charset="2"/>
              <a:buNone/>
            </a:pPr>
            <a:r>
              <a:rPr lang="en-US" altLang="en-US" sz="1800" dirty="0">
                <a:ea typeface="ＭＳ Ｐゴシック" panose="020B0600070205080204" pitchFamily="34" charset="-128"/>
              </a:rPr>
              <a:t>	</a:t>
            </a:r>
            <a:r>
              <a:rPr lang="ja-JP" altLang="en-US" sz="1800">
                <a:latin typeface="Century Gothic" panose="020B0502020202020204" pitchFamily="34" charset="0"/>
                <a:ea typeface="ＭＳ Ｐゴシック" panose="020B0600070205080204" pitchFamily="34" charset="-128"/>
              </a:rPr>
              <a:t>‘</a:t>
            </a:r>
            <a:r>
              <a:rPr lang="en-US" altLang="ja-JP" sz="1800" dirty="0">
                <a:latin typeface="Century Gothic" panose="020B0502020202020204" pitchFamily="34" charset="0"/>
                <a:ea typeface="ＭＳ Ｐゴシック" panose="020B0600070205080204" pitchFamily="34" charset="-128"/>
              </a:rPr>
              <a:t>Eve and the Serpent</a:t>
            </a:r>
            <a:r>
              <a:rPr lang="ja-JP" altLang="en-US" sz="1800">
                <a:latin typeface="Century Gothic" panose="020B0502020202020204" pitchFamily="34" charset="0"/>
                <a:ea typeface="ＭＳ Ｐゴシック" panose="020B0600070205080204" pitchFamily="34" charset="-128"/>
              </a:rPr>
              <a:t>’</a:t>
            </a:r>
            <a:r>
              <a:rPr lang="en-US" altLang="ja-JP" sz="1800" dirty="0">
                <a:latin typeface="Century Gothic" panose="020B0502020202020204" pitchFamily="34" charset="0"/>
                <a:ea typeface="ＭＳ Ｐゴシック" panose="020B0600070205080204" pitchFamily="34" charset="-128"/>
              </a:rPr>
              <a:t>, Spanish 15th century</a:t>
            </a:r>
          </a:p>
          <a:p>
            <a:pPr eaLnBrk="1" hangingPunct="1">
              <a:lnSpc>
                <a:spcPct val="90000"/>
              </a:lnSpc>
              <a:buFont typeface="Wingdings" pitchFamily="2" charset="2"/>
              <a:buNone/>
            </a:pPr>
            <a:r>
              <a:rPr lang="en-US" altLang="en-US" sz="2800" dirty="0">
                <a:latin typeface="Century Gothic" panose="020B0502020202020204" pitchFamily="34" charset="0"/>
                <a:ea typeface="ＭＳ Ｐゴシック" panose="020B0600070205080204" pitchFamily="34" charset="-128"/>
              </a:rPr>
              <a:t>	</a:t>
            </a:r>
          </a:p>
          <a:p>
            <a:pPr eaLnBrk="1" hangingPunct="1">
              <a:lnSpc>
                <a:spcPct val="90000"/>
              </a:lnSpc>
              <a:buFont typeface="Wingdings" pitchFamily="2" charset="2"/>
              <a:buNone/>
            </a:pPr>
            <a:r>
              <a:rPr lang="en-US" altLang="en-US" sz="2400" dirty="0">
                <a:solidFill>
                  <a:srgbClr val="0432FF"/>
                </a:solidFill>
                <a:latin typeface="Century Gothic" panose="020B0502020202020204" pitchFamily="34" charset="0"/>
                <a:ea typeface="ＭＳ Ｐゴシック" panose="020B0600070205080204" pitchFamily="34" charset="-128"/>
              </a:rPr>
              <a:t>	Eve as a perceptive and/or ambitious being?</a:t>
            </a:r>
          </a:p>
          <a:p>
            <a:pPr eaLnBrk="1" hangingPunct="1">
              <a:lnSpc>
                <a:spcPct val="90000"/>
              </a:lnSpc>
              <a:buFont typeface="Wingdings" pitchFamily="2" charset="2"/>
              <a:buNone/>
            </a:pPr>
            <a:endParaRPr lang="en-US" altLang="en-US" sz="2400" dirty="0">
              <a:solidFill>
                <a:srgbClr val="0432FF"/>
              </a:solidFill>
              <a:latin typeface="Century Gothic" panose="020B0502020202020204" pitchFamily="34" charset="0"/>
              <a:ea typeface="ＭＳ Ｐゴシック" panose="020B0600070205080204" pitchFamily="34" charset="-128"/>
            </a:endParaRPr>
          </a:p>
          <a:p>
            <a:pPr eaLnBrk="1" hangingPunct="1">
              <a:lnSpc>
                <a:spcPct val="90000"/>
              </a:lnSpc>
              <a:buFont typeface="Wingdings" pitchFamily="2" charset="2"/>
              <a:buNone/>
            </a:pPr>
            <a:r>
              <a:rPr lang="en-US" altLang="en-US" sz="2800" dirty="0">
                <a:solidFill>
                  <a:srgbClr val="FFC129"/>
                </a:solidFill>
                <a:latin typeface="Century Gothic" panose="020B0502020202020204" pitchFamily="34" charset="0"/>
                <a:ea typeface="ＭＳ Ｐゴシック" panose="020B0600070205080204" pitchFamily="34" charset="-128"/>
              </a:rPr>
              <a:t>	</a:t>
            </a:r>
            <a:r>
              <a:rPr lang="en-US" altLang="en-US" sz="2400" dirty="0">
                <a:solidFill>
                  <a:srgbClr val="0432FF"/>
                </a:solidFill>
                <a:latin typeface="Century Gothic" panose="020B0502020202020204" pitchFamily="34" charset="0"/>
                <a:ea typeface="ＭＳ Ｐゴシック" panose="020B0600070205080204" pitchFamily="34" charset="-128"/>
              </a:rPr>
              <a:t>Close link between serpents and women in the ancient world.</a:t>
            </a:r>
          </a:p>
          <a:p>
            <a:pPr eaLnBrk="1" hangingPunct="1">
              <a:lnSpc>
                <a:spcPct val="90000"/>
              </a:lnSpc>
              <a:buFont typeface="Wingdings" pitchFamily="2" charset="2"/>
              <a:buNone/>
            </a:pPr>
            <a:r>
              <a:rPr lang="en-US" altLang="en-US" sz="2800" dirty="0">
                <a:latin typeface="Century Gothic" panose="020B0502020202020204" pitchFamily="34" charset="0"/>
                <a:ea typeface="ＭＳ Ｐゴシック" panose="020B0600070205080204" pitchFamily="34" charset="-128"/>
              </a:rPr>
              <a:t>	</a:t>
            </a:r>
            <a:endParaRPr lang="en-US" altLang="en-US" sz="1800" dirty="0">
              <a:latin typeface="Century Gothic" panose="020B0502020202020204" pitchFamily="34" charset="0"/>
              <a:ea typeface="ＭＳ Ｐゴシック" panose="020B0600070205080204" pitchFamily="34" charset="-128"/>
            </a:endParaRPr>
          </a:p>
        </p:txBody>
      </p:sp>
      <p:pic>
        <p:nvPicPr>
          <p:cNvPr id="15369" name="Picture 9" descr="3">
            <a:extLst>
              <a:ext uri="{FF2B5EF4-FFF2-40B4-BE49-F238E27FC236}">
                <a16:creationId xmlns:a16="http://schemas.microsoft.com/office/drawing/2014/main" id="{46A87F07-1A12-924C-BFEE-D5CB96600AA8}"/>
              </a:ext>
            </a:extLst>
          </p:cNvPr>
          <p:cNvPicPr>
            <a:picLocks noGrp="1" noChangeAspect="1" noChangeArrowheads="1"/>
          </p:cNvPicPr>
          <p:nvPr>
            <p:ph sz="quarter" idx="2"/>
          </p:nvPr>
        </p:nvPicPr>
        <p:blipFill>
          <a:blip r:embed="rId2"/>
          <a:srcRect/>
          <a:stretch>
            <a:fillRect/>
          </a:stretch>
        </p:blipFill>
        <p:spPr>
          <a:xfrm>
            <a:off x="4953000" y="2068433"/>
            <a:ext cx="3733800" cy="4038600"/>
          </a:xfrm>
        </p:spPr>
      </p:pic>
    </p:spTree>
    <p:extLst>
      <p:ext uri="{BB962C8B-B14F-4D97-AF65-F5344CB8AC3E}">
        <p14:creationId xmlns:p14="http://schemas.microsoft.com/office/powerpoint/2010/main" val="3828435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97D3C0F1-4F6F-3648-B1CC-540DFBE0FFC3}"/>
              </a:ext>
            </a:extLst>
          </p:cNvPr>
          <p:cNvSpPr>
            <a:spLocks noGrp="1"/>
          </p:cNvSpPr>
          <p:nvPr>
            <p:ph type="title"/>
          </p:nvPr>
        </p:nvSpPr>
        <p:spPr>
          <a:xfrm>
            <a:off x="457200" y="548680"/>
            <a:ext cx="8229600" cy="1203920"/>
          </a:xfrm>
        </p:spPr>
        <p:txBody>
          <a:bodyPr/>
          <a:lstStyle/>
          <a:p>
            <a:pPr eaLnBrk="1" hangingPunct="1">
              <a:defRPr/>
            </a:pPr>
            <a:r>
              <a:rPr lang="en-US" dirty="0">
                <a:solidFill>
                  <a:schemeClr val="accent2">
                    <a:lumMod val="50000"/>
                  </a:schemeClr>
                </a:solidFill>
                <a:ea typeface="ＭＳ Ｐゴシック" charset="0"/>
                <a:cs typeface="ＭＳ Ｐゴシック" charset="0"/>
              </a:rPr>
              <a:t>Women and Serpents</a:t>
            </a:r>
          </a:p>
        </p:txBody>
      </p:sp>
      <p:pic>
        <p:nvPicPr>
          <p:cNvPr id="5" name="Content Placeholder 4" descr="* Asherah.jpg">
            <a:extLst>
              <a:ext uri="{FF2B5EF4-FFF2-40B4-BE49-F238E27FC236}">
                <a16:creationId xmlns:a16="http://schemas.microsoft.com/office/drawing/2014/main" id="{A95F8C80-0DF6-504D-896C-C525FA5F08AE}"/>
              </a:ext>
            </a:extLst>
          </p:cNvPr>
          <p:cNvPicPr>
            <a:picLocks noGrp="1" noChangeAspect="1"/>
          </p:cNvPicPr>
          <p:nvPr>
            <p:ph sz="half" idx="1"/>
          </p:nvPr>
        </p:nvPicPr>
        <p:blipFill>
          <a:blip r:embed="rId2"/>
          <a:stretch>
            <a:fillRect/>
          </a:stretch>
        </p:blipFill>
        <p:spPr>
          <a:xfrm>
            <a:off x="1547664" y="1752600"/>
            <a:ext cx="2338536" cy="4267200"/>
          </a:xfrm>
        </p:spPr>
      </p:pic>
      <p:sp>
        <p:nvSpPr>
          <p:cNvPr id="16" name="Text Placeholder 15">
            <a:extLst>
              <a:ext uri="{FF2B5EF4-FFF2-40B4-BE49-F238E27FC236}">
                <a16:creationId xmlns:a16="http://schemas.microsoft.com/office/drawing/2014/main" id="{F5AEA714-4366-B940-987D-22F4443509AE}"/>
              </a:ext>
            </a:extLst>
          </p:cNvPr>
          <p:cNvSpPr>
            <a:spLocks noGrp="1"/>
          </p:cNvSpPr>
          <p:nvPr>
            <p:ph type="body" sz="half" idx="2"/>
          </p:nvPr>
        </p:nvSpPr>
        <p:spPr/>
        <p:txBody>
          <a:bodyPr/>
          <a:lstStyle/>
          <a:p>
            <a:pPr eaLnBrk="1" hangingPunct="1">
              <a:buFont typeface="Wingdings" pitchFamily="2" charset="2"/>
              <a:buNone/>
            </a:pPr>
            <a:r>
              <a:rPr lang="en-US" altLang="en-US" dirty="0">
                <a:ea typeface="ＭＳ Ｐゴシック" panose="020B0600070205080204" pitchFamily="34" charset="-128"/>
              </a:rPr>
              <a:t>	</a:t>
            </a:r>
            <a:r>
              <a:rPr lang="en-US" altLang="en-US" dirty="0">
                <a:solidFill>
                  <a:srgbClr val="0432FF"/>
                </a:solidFill>
                <a:ea typeface="ＭＳ Ｐゴシック" panose="020B0600070205080204" pitchFamily="34" charset="-128"/>
              </a:rPr>
              <a:t>Canaanite Religion</a:t>
            </a:r>
          </a:p>
          <a:p>
            <a:pPr eaLnBrk="1" hangingPunct="1">
              <a:buFont typeface="Wingdings" pitchFamily="2" charset="2"/>
              <a:buNone/>
            </a:pPr>
            <a:endParaRPr lang="en-US" altLang="en-US" dirty="0">
              <a:ea typeface="ＭＳ Ｐゴシック" panose="020B0600070205080204" pitchFamily="34" charset="-128"/>
            </a:endParaRPr>
          </a:p>
          <a:p>
            <a:pPr eaLnBrk="1" hangingPunct="1">
              <a:buFont typeface="Wingdings" pitchFamily="2" charset="2"/>
              <a:buNone/>
            </a:pPr>
            <a:r>
              <a:rPr lang="en-US" altLang="en-US" dirty="0">
                <a:ea typeface="ＭＳ Ｐゴシック" panose="020B0600070205080204" pitchFamily="34" charset="-128"/>
              </a:rPr>
              <a:t>	Asherah – the Canaanite goddess – is a symbol of fertility.</a:t>
            </a:r>
          </a:p>
        </p:txBody>
      </p:sp>
    </p:spTree>
    <p:extLst>
      <p:ext uri="{BB962C8B-B14F-4D97-AF65-F5344CB8AC3E}">
        <p14:creationId xmlns:p14="http://schemas.microsoft.com/office/powerpoint/2010/main" val="1886349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FB5FCE22-BC69-4A40-ADF8-537A6F96FB6C}"/>
              </a:ext>
            </a:extLst>
          </p:cNvPr>
          <p:cNvSpPr>
            <a:spLocks noGrp="1" noChangeArrowheads="1"/>
          </p:cNvSpPr>
          <p:nvPr>
            <p:ph type="title"/>
          </p:nvPr>
        </p:nvSpPr>
        <p:spPr/>
        <p:txBody>
          <a:bodyPr/>
          <a:lstStyle/>
          <a:p>
            <a:pPr eaLnBrk="1" hangingPunct="1">
              <a:defRPr/>
            </a:pPr>
            <a:r>
              <a:rPr lang="en-US" dirty="0">
                <a:solidFill>
                  <a:schemeClr val="accent2">
                    <a:lumMod val="50000"/>
                  </a:schemeClr>
                </a:solidFill>
                <a:latin typeface="Century Gothic" panose="020B0502020202020204" pitchFamily="34" charset="0"/>
                <a:ea typeface="ＭＳ Ｐゴシック" charset="0"/>
                <a:cs typeface="ＭＳ Ｐゴシック" charset="0"/>
              </a:rPr>
              <a:t>The Serpent as Feminine?</a:t>
            </a:r>
          </a:p>
        </p:txBody>
      </p:sp>
      <p:sp>
        <p:nvSpPr>
          <p:cNvPr id="16389" name="Rectangle 5">
            <a:extLst>
              <a:ext uri="{FF2B5EF4-FFF2-40B4-BE49-F238E27FC236}">
                <a16:creationId xmlns:a16="http://schemas.microsoft.com/office/drawing/2014/main" id="{EDC5336F-6DF9-3B4C-A252-EFD0B7EC8B40}"/>
              </a:ext>
            </a:extLst>
          </p:cNvPr>
          <p:cNvSpPr>
            <a:spLocks noGrp="1" noChangeArrowheads="1"/>
          </p:cNvSpPr>
          <p:nvPr>
            <p:ph type="body" sz="half" idx="3"/>
          </p:nvPr>
        </p:nvSpPr>
        <p:spPr/>
        <p:txBody>
          <a:bodyPr>
            <a:normAutofit lnSpcReduction="10000"/>
          </a:bodyPr>
          <a:lstStyle/>
          <a:p>
            <a:pPr eaLnBrk="1" hangingPunct="1">
              <a:lnSpc>
                <a:spcPct val="90000"/>
              </a:lnSpc>
              <a:spcBef>
                <a:spcPts val="0"/>
              </a:spcBef>
              <a:buFont typeface="Wingdings" pitchFamily="2" charset="2"/>
              <a:buNone/>
            </a:pPr>
            <a:r>
              <a:rPr lang="en-US" altLang="en-US" sz="1800" dirty="0">
                <a:latin typeface="Century Gothic" panose="020B0502020202020204" pitchFamily="34" charset="0"/>
                <a:ea typeface="ＭＳ Ｐゴシック" panose="020B0600070205080204" pitchFamily="34" charset="-128"/>
              </a:rPr>
              <a:t>	</a:t>
            </a:r>
            <a:r>
              <a:rPr lang="ja-JP" altLang="en-US" sz="1800">
                <a:latin typeface="Century Gothic" panose="020B0502020202020204" pitchFamily="34" charset="0"/>
                <a:ea typeface="ＭＳ Ｐゴシック" panose="020B0600070205080204" pitchFamily="34" charset="-128"/>
              </a:rPr>
              <a:t>‘</a:t>
            </a:r>
            <a:r>
              <a:rPr lang="en-US" altLang="ja-JP" sz="1800" dirty="0">
                <a:latin typeface="Century Gothic" panose="020B0502020202020204" pitchFamily="34" charset="0"/>
                <a:ea typeface="ＭＳ Ｐゴシック" panose="020B0600070205080204" pitchFamily="34" charset="-128"/>
              </a:rPr>
              <a:t>Eve and the Serpent</a:t>
            </a:r>
            <a:r>
              <a:rPr lang="ja-JP" altLang="en-US" sz="1800">
                <a:latin typeface="Century Gothic" panose="020B0502020202020204" pitchFamily="34" charset="0"/>
                <a:ea typeface="ＭＳ Ｐゴシック" panose="020B0600070205080204" pitchFamily="34" charset="-128"/>
              </a:rPr>
              <a:t>’</a:t>
            </a:r>
            <a:endParaRPr lang="en-US" altLang="ja-JP" sz="1800" dirty="0">
              <a:latin typeface="Century Gothic" panose="020B0502020202020204" pitchFamily="34" charset="0"/>
              <a:ea typeface="ＭＳ Ｐゴシック" panose="020B0600070205080204" pitchFamily="34" charset="-128"/>
            </a:endParaRPr>
          </a:p>
          <a:p>
            <a:pPr eaLnBrk="1" hangingPunct="1">
              <a:lnSpc>
                <a:spcPct val="90000"/>
              </a:lnSpc>
              <a:spcBef>
                <a:spcPts val="0"/>
              </a:spcBef>
              <a:buFont typeface="Wingdings" pitchFamily="2" charset="2"/>
              <a:buNone/>
            </a:pPr>
            <a:r>
              <a:rPr lang="en-US" altLang="en-US" sz="1800" dirty="0">
                <a:latin typeface="Century Gothic" panose="020B0502020202020204" pitchFamily="34" charset="0"/>
                <a:ea typeface="ＭＳ Ｐゴシック" panose="020B0600070205080204" pitchFamily="34" charset="-128"/>
              </a:rPr>
              <a:t>	Hugo van der Goes (Vienna ca. 1470 CE)</a:t>
            </a:r>
          </a:p>
          <a:p>
            <a:pPr eaLnBrk="1" hangingPunct="1">
              <a:lnSpc>
                <a:spcPct val="90000"/>
              </a:lnSpc>
              <a:spcBef>
                <a:spcPts val="0"/>
              </a:spcBef>
              <a:buFont typeface="Wingdings" pitchFamily="2" charset="2"/>
              <a:buNone/>
            </a:pPr>
            <a:endParaRPr lang="en-US" altLang="en-US" sz="1800" dirty="0">
              <a:latin typeface="Century Gothic" panose="020B0502020202020204" pitchFamily="34" charset="0"/>
              <a:ea typeface="ＭＳ Ｐゴシック" panose="020B0600070205080204" pitchFamily="34" charset="-128"/>
            </a:endParaRPr>
          </a:p>
          <a:p>
            <a:pPr eaLnBrk="1" hangingPunct="1">
              <a:lnSpc>
                <a:spcPct val="90000"/>
              </a:lnSpc>
              <a:spcBef>
                <a:spcPts val="0"/>
              </a:spcBef>
              <a:buFont typeface="Wingdings" pitchFamily="2" charset="2"/>
              <a:buNone/>
            </a:pPr>
            <a:r>
              <a:rPr lang="en-US" altLang="en-US" sz="2400" dirty="0">
                <a:latin typeface="Century Gothic" panose="020B0502020202020204" pitchFamily="34" charset="0"/>
                <a:ea typeface="ＭＳ Ｐゴシック" panose="020B0600070205080204" pitchFamily="34" charset="-128"/>
              </a:rPr>
              <a:t>	</a:t>
            </a:r>
          </a:p>
          <a:p>
            <a:pPr eaLnBrk="1" hangingPunct="1">
              <a:lnSpc>
                <a:spcPct val="90000"/>
              </a:lnSpc>
              <a:spcBef>
                <a:spcPts val="0"/>
              </a:spcBef>
              <a:buFont typeface="Wingdings" pitchFamily="2" charset="2"/>
              <a:buNone/>
            </a:pPr>
            <a:r>
              <a:rPr lang="en-US" altLang="en-US" sz="2400" dirty="0">
                <a:latin typeface="Century Gothic" panose="020B0502020202020204" pitchFamily="34" charset="0"/>
                <a:ea typeface="ＭＳ Ｐゴシック" panose="020B0600070205080204" pitchFamily="34" charset="-128"/>
              </a:rPr>
              <a:t>	</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Serpent</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 as a feminine noun: many Bible translations render</a:t>
            </a:r>
          </a:p>
          <a:p>
            <a:pPr eaLnBrk="1" hangingPunct="1">
              <a:lnSpc>
                <a:spcPct val="90000"/>
              </a:lnSpc>
              <a:spcBef>
                <a:spcPts val="0"/>
              </a:spcBef>
              <a:buFont typeface="Wingdings" pitchFamily="2" charset="2"/>
              <a:buNone/>
            </a:pPr>
            <a:r>
              <a:rPr lang="en-US" altLang="en-US" sz="2400" dirty="0">
                <a:solidFill>
                  <a:srgbClr val="0432FF"/>
                </a:solidFill>
                <a:latin typeface="Century Gothic" panose="020B0502020202020204" pitchFamily="34" charset="0"/>
                <a:ea typeface="ＭＳ Ｐゴシック" panose="020B0600070205080204" pitchFamily="34" charset="-128"/>
              </a:rPr>
              <a:t>	</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serpent</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 as a masculine noun (as in Hebrew and Greek texts).</a:t>
            </a:r>
          </a:p>
          <a:p>
            <a:pPr eaLnBrk="1" hangingPunct="1">
              <a:lnSpc>
                <a:spcPct val="90000"/>
              </a:lnSpc>
              <a:spcBef>
                <a:spcPts val="0"/>
              </a:spcBef>
              <a:buFont typeface="Wingdings" pitchFamily="2" charset="2"/>
              <a:buNone/>
            </a:pPr>
            <a:r>
              <a:rPr lang="en-US" altLang="en-US" sz="2800" dirty="0">
                <a:latin typeface="Century Gothic" panose="020B0502020202020204" pitchFamily="34" charset="0"/>
                <a:ea typeface="ＭＳ Ｐゴシック" panose="020B0600070205080204" pitchFamily="34" charset="-128"/>
              </a:rPr>
              <a:t>	</a:t>
            </a:r>
          </a:p>
          <a:p>
            <a:pPr eaLnBrk="1" hangingPunct="1">
              <a:lnSpc>
                <a:spcPct val="90000"/>
              </a:lnSpc>
              <a:spcBef>
                <a:spcPts val="0"/>
              </a:spcBef>
              <a:buFont typeface="Wingdings" pitchFamily="2" charset="2"/>
              <a:buNone/>
            </a:pPr>
            <a:r>
              <a:rPr lang="en-US" altLang="en-US" sz="2000" dirty="0">
                <a:latin typeface="Century Gothic" panose="020B0502020202020204" pitchFamily="34" charset="0"/>
                <a:ea typeface="ＭＳ Ｐゴシック" panose="020B0600070205080204" pitchFamily="34" charset="-128"/>
              </a:rPr>
              <a:t>	</a:t>
            </a:r>
            <a:endParaRPr lang="en-US" altLang="en-US" sz="1800" dirty="0">
              <a:latin typeface="Century Gothic" panose="020B0502020202020204" pitchFamily="34" charset="0"/>
              <a:ea typeface="ＭＳ Ｐゴシック" panose="020B0600070205080204" pitchFamily="34" charset="-128"/>
            </a:endParaRPr>
          </a:p>
        </p:txBody>
      </p:sp>
      <p:pic>
        <p:nvPicPr>
          <p:cNvPr id="7" name="Content Placeholder 6" descr="A group of people posing for the camera&#10;&#10;Description automatically generated">
            <a:extLst>
              <a:ext uri="{FF2B5EF4-FFF2-40B4-BE49-F238E27FC236}">
                <a16:creationId xmlns:a16="http://schemas.microsoft.com/office/drawing/2014/main" id="{9BD69B1C-E595-374D-B433-B16F3E03A8C7}"/>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1259632" y="1690464"/>
            <a:ext cx="3236169" cy="4405536"/>
          </a:xfrm>
        </p:spPr>
      </p:pic>
    </p:spTree>
    <p:extLst>
      <p:ext uri="{BB962C8B-B14F-4D97-AF65-F5344CB8AC3E}">
        <p14:creationId xmlns:p14="http://schemas.microsoft.com/office/powerpoint/2010/main" val="4105703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FB5FCE22-BC69-4A40-ADF8-537A6F96FB6C}"/>
              </a:ext>
            </a:extLst>
          </p:cNvPr>
          <p:cNvSpPr>
            <a:spLocks noGrp="1" noChangeArrowheads="1"/>
          </p:cNvSpPr>
          <p:nvPr>
            <p:ph type="title"/>
          </p:nvPr>
        </p:nvSpPr>
        <p:spPr/>
        <p:txBody>
          <a:bodyPr/>
          <a:lstStyle/>
          <a:p>
            <a:pPr eaLnBrk="1" hangingPunct="1">
              <a:defRPr/>
            </a:pPr>
            <a:r>
              <a:rPr lang="en-US" dirty="0">
                <a:solidFill>
                  <a:schemeClr val="accent2">
                    <a:lumMod val="50000"/>
                  </a:schemeClr>
                </a:solidFill>
                <a:latin typeface="Century Gothic" panose="020B0502020202020204" pitchFamily="34" charset="0"/>
                <a:ea typeface="ＭＳ Ｐゴシック" charset="0"/>
                <a:cs typeface="ＭＳ Ｐゴシック" charset="0"/>
              </a:rPr>
              <a:t>The Serpent as Feminine?</a:t>
            </a:r>
          </a:p>
        </p:txBody>
      </p:sp>
      <p:pic>
        <p:nvPicPr>
          <p:cNvPr id="16416" name="Picture 32" descr="3">
            <a:extLst>
              <a:ext uri="{FF2B5EF4-FFF2-40B4-BE49-F238E27FC236}">
                <a16:creationId xmlns:a16="http://schemas.microsoft.com/office/drawing/2014/main" id="{9AF7DF43-C5BD-E04E-8107-59B84FD851B6}"/>
              </a:ext>
            </a:extLst>
          </p:cNvPr>
          <p:cNvPicPr>
            <a:picLocks noGrp="1" noChangeAspect="1" noChangeArrowheads="1"/>
          </p:cNvPicPr>
          <p:nvPr>
            <p:ph idx="1"/>
          </p:nvPr>
        </p:nvPicPr>
        <p:blipFill>
          <a:blip r:embed="rId2"/>
          <a:stretch>
            <a:fillRect/>
          </a:stretch>
        </p:blipFill>
        <p:spPr>
          <a:xfrm>
            <a:off x="2128251" y="1700808"/>
            <a:ext cx="4887498" cy="3778250"/>
          </a:xfrm>
        </p:spPr>
      </p:pic>
      <p:sp>
        <p:nvSpPr>
          <p:cNvPr id="16389" name="Rectangle 5">
            <a:extLst>
              <a:ext uri="{FF2B5EF4-FFF2-40B4-BE49-F238E27FC236}">
                <a16:creationId xmlns:a16="http://schemas.microsoft.com/office/drawing/2014/main" id="{EDC5336F-6DF9-3B4C-A252-EFD0B7EC8B40}"/>
              </a:ext>
            </a:extLst>
          </p:cNvPr>
          <p:cNvSpPr>
            <a:spLocks noGrp="1" noChangeArrowheads="1"/>
          </p:cNvSpPr>
          <p:nvPr>
            <p:ph type="body" sz="half" idx="4294967295"/>
          </p:nvPr>
        </p:nvSpPr>
        <p:spPr>
          <a:xfrm flipH="1">
            <a:off x="1547664" y="5877272"/>
            <a:ext cx="6589199" cy="721742"/>
          </a:xfrm>
        </p:spPr>
        <p:txBody>
          <a:bodyPr>
            <a:normAutofit/>
          </a:bodyPr>
          <a:lstStyle/>
          <a:p>
            <a:pPr eaLnBrk="1" hangingPunct="1">
              <a:lnSpc>
                <a:spcPct val="90000"/>
              </a:lnSpc>
              <a:spcBef>
                <a:spcPts val="0"/>
              </a:spcBef>
              <a:buFont typeface="Wingdings" pitchFamily="2" charset="2"/>
              <a:buNone/>
            </a:pPr>
            <a:r>
              <a:rPr lang="en-US" altLang="en-US" sz="1800" dirty="0">
                <a:latin typeface="Century Gothic" panose="020B0502020202020204" pitchFamily="34" charset="0"/>
                <a:ea typeface="ＭＳ Ｐゴシック" panose="020B0600070205080204" pitchFamily="34" charset="-128"/>
              </a:rPr>
              <a:t>		</a:t>
            </a:r>
            <a:r>
              <a:rPr lang="en-US" altLang="en-US" dirty="0">
                <a:latin typeface="Century Gothic" panose="020B0502020202020204" pitchFamily="34" charset="0"/>
                <a:ea typeface="ＭＳ Ｐゴシック" panose="020B0600070205080204" pitchFamily="34" charset="-128"/>
              </a:rPr>
              <a:t>Raphael, Fall from Grace</a:t>
            </a:r>
            <a:r>
              <a:rPr lang="ja-JP" altLang="en-US" sz="1800">
                <a:latin typeface="Century Gothic" panose="020B0502020202020204" pitchFamily="34" charset="0"/>
                <a:ea typeface="ＭＳ Ｐゴシック" panose="020B0600070205080204" pitchFamily="34" charset="-128"/>
              </a:rPr>
              <a:t> </a:t>
            </a:r>
            <a:r>
              <a:rPr lang="en-US" altLang="en-US" sz="1800" dirty="0">
                <a:latin typeface="Century Gothic" panose="020B0502020202020204" pitchFamily="34" charset="0"/>
                <a:ea typeface="ＭＳ Ｐゴシック" panose="020B0600070205080204" pitchFamily="34" charset="-128"/>
              </a:rPr>
              <a:t>(1511 CE, Vatican).</a:t>
            </a:r>
          </a:p>
        </p:txBody>
      </p:sp>
    </p:spTree>
    <p:extLst>
      <p:ext uri="{BB962C8B-B14F-4D97-AF65-F5344CB8AC3E}">
        <p14:creationId xmlns:p14="http://schemas.microsoft.com/office/powerpoint/2010/main" val="1876742803"/>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53EF105-EC40-A040-AF70-731B65E7F052}"/>
              </a:ext>
            </a:extLst>
          </p:cNvPr>
          <p:cNvSpPr>
            <a:spLocks noGrp="1" noChangeArrowheads="1"/>
          </p:cNvSpPr>
          <p:nvPr>
            <p:ph type="title"/>
          </p:nvPr>
        </p:nvSpPr>
        <p:spPr/>
        <p:txBody>
          <a:bodyPr/>
          <a:lstStyle/>
          <a:p>
            <a:pPr eaLnBrk="1" hangingPunct="1"/>
            <a:r>
              <a:rPr lang="en-US" altLang="en-US" dirty="0">
                <a:solidFill>
                  <a:schemeClr val="accent2">
                    <a:lumMod val="50000"/>
                  </a:schemeClr>
                </a:solidFill>
                <a:latin typeface="Century Gothic" panose="020B0502020202020204" pitchFamily="34" charset="0"/>
                <a:ea typeface="ＭＳ Ｐゴシック" panose="020B0600070205080204" pitchFamily="34" charset="-128"/>
              </a:rPr>
              <a:t>The Presence of </a:t>
            </a:r>
            <a:r>
              <a:rPr lang="ja-JP" altLang="en-US">
                <a:solidFill>
                  <a:schemeClr val="accent2">
                    <a:lumMod val="50000"/>
                  </a:schemeClr>
                </a:solidFill>
                <a:latin typeface="Century Gothic" panose="020B0502020202020204" pitchFamily="34" charset="0"/>
                <a:ea typeface="ＭＳ Ｐゴシック" panose="020B0600070205080204" pitchFamily="34" charset="-128"/>
              </a:rPr>
              <a:t>‘</a:t>
            </a:r>
            <a:r>
              <a:rPr lang="en-US" altLang="ja-JP" dirty="0">
                <a:solidFill>
                  <a:schemeClr val="accent2">
                    <a:lumMod val="50000"/>
                  </a:schemeClr>
                </a:solidFill>
                <a:latin typeface="Century Gothic" panose="020B0502020202020204" pitchFamily="34" charset="0"/>
                <a:ea typeface="ＭＳ Ｐゴシック" panose="020B0600070205080204" pitchFamily="34" charset="-128"/>
              </a:rPr>
              <a:t>the Man</a:t>
            </a:r>
            <a:r>
              <a:rPr lang="ja-JP" altLang="en-US">
                <a:solidFill>
                  <a:schemeClr val="accent2">
                    <a:lumMod val="50000"/>
                  </a:schemeClr>
                </a:solidFill>
                <a:latin typeface="Century Gothic" panose="020B0502020202020204" pitchFamily="34" charset="0"/>
                <a:ea typeface="ＭＳ Ｐゴシック" panose="020B0600070205080204" pitchFamily="34" charset="-128"/>
              </a:rPr>
              <a:t>’</a:t>
            </a:r>
            <a:endParaRPr lang="en-US" altLang="en-US" dirty="0">
              <a:solidFill>
                <a:schemeClr val="accent2">
                  <a:lumMod val="50000"/>
                </a:schemeClr>
              </a:solidFill>
              <a:latin typeface="Century Gothic" panose="020B0502020202020204" pitchFamily="34" charset="0"/>
              <a:ea typeface="ＭＳ Ｐゴシック" panose="020B0600070205080204" pitchFamily="34" charset="-128"/>
            </a:endParaRPr>
          </a:p>
        </p:txBody>
      </p:sp>
      <p:sp>
        <p:nvSpPr>
          <p:cNvPr id="20483" name="Rectangle 3">
            <a:extLst>
              <a:ext uri="{FF2B5EF4-FFF2-40B4-BE49-F238E27FC236}">
                <a16:creationId xmlns:a16="http://schemas.microsoft.com/office/drawing/2014/main" id="{45D466C2-85AC-A04D-B7F3-51FAD5341A48}"/>
              </a:ext>
            </a:extLst>
          </p:cNvPr>
          <p:cNvSpPr>
            <a:spLocks noGrp="1" noChangeArrowheads="1"/>
          </p:cNvSpPr>
          <p:nvPr>
            <p:ph type="body" sz="half" idx="1"/>
          </p:nvPr>
        </p:nvSpPr>
        <p:spPr/>
        <p:txBody>
          <a:bodyPr>
            <a:normAutofit lnSpcReduction="10000"/>
          </a:bodyPr>
          <a:lstStyle/>
          <a:p>
            <a:pPr eaLnBrk="1" hangingPunct="1">
              <a:lnSpc>
                <a:spcPct val="90000"/>
              </a:lnSpc>
              <a:buFont typeface="Wingdings" pitchFamily="2" charset="2"/>
              <a:buNone/>
            </a:pPr>
            <a:r>
              <a:rPr lang="en-US" altLang="en-US" sz="2400" dirty="0">
                <a:ea typeface="ＭＳ Ｐゴシック" panose="020B0600070205080204" pitchFamily="34" charset="-128"/>
              </a:rPr>
              <a:t>	</a:t>
            </a:r>
            <a:r>
              <a:rPr lang="en-US" altLang="en-US" sz="2400" dirty="0">
                <a:solidFill>
                  <a:srgbClr val="0432FF"/>
                </a:solidFill>
                <a:latin typeface="Century Gothic" panose="020B0502020202020204" pitchFamily="34" charset="0"/>
                <a:ea typeface="ＭＳ Ｐゴシック" panose="020B0600070205080204" pitchFamily="34" charset="-128"/>
              </a:rPr>
              <a:t>Serpent: </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You [plural] will not die</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 (Genesis 3:4).</a:t>
            </a:r>
          </a:p>
          <a:p>
            <a:pPr eaLnBrk="1" hangingPunct="1">
              <a:lnSpc>
                <a:spcPct val="90000"/>
              </a:lnSpc>
              <a:buFont typeface="Wingdings" pitchFamily="2" charset="2"/>
              <a:buNone/>
            </a:pPr>
            <a:r>
              <a:rPr lang="en-US" altLang="en-US" sz="2400" dirty="0">
                <a:solidFill>
                  <a:srgbClr val="0432FF"/>
                </a:solidFill>
                <a:latin typeface="Century Gothic" panose="020B0502020202020204" pitchFamily="34" charset="0"/>
                <a:ea typeface="ＭＳ Ｐゴシック" panose="020B0600070205080204" pitchFamily="34" charset="-128"/>
              </a:rPr>
              <a:t>	The Woman: </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We may eat</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 (3:2).</a:t>
            </a:r>
          </a:p>
          <a:p>
            <a:pPr eaLnBrk="1" hangingPunct="1">
              <a:lnSpc>
                <a:spcPct val="90000"/>
              </a:lnSpc>
              <a:buFont typeface="Wingdings" pitchFamily="2" charset="2"/>
              <a:buNone/>
            </a:pPr>
            <a:r>
              <a:rPr lang="en-US" altLang="en-US" sz="2400" dirty="0">
                <a:latin typeface="Century Gothic" panose="020B0502020202020204" pitchFamily="34" charset="0"/>
                <a:ea typeface="ＭＳ Ｐゴシック" panose="020B0600070205080204" pitchFamily="34" charset="-128"/>
              </a:rPr>
              <a:t>	</a:t>
            </a:r>
            <a:r>
              <a:rPr lang="ja-JP" altLang="en-US" sz="1600">
                <a:latin typeface="Century Gothic" panose="020B0502020202020204" pitchFamily="34" charset="0"/>
                <a:ea typeface="ＭＳ Ｐゴシック" panose="020B0600070205080204" pitchFamily="34" charset="-128"/>
              </a:rPr>
              <a:t>‘</a:t>
            </a:r>
            <a:r>
              <a:rPr lang="en-US" altLang="ja-JP" sz="1600" dirty="0">
                <a:latin typeface="Century Gothic" panose="020B0502020202020204" pitchFamily="34" charset="0"/>
                <a:ea typeface="ＭＳ Ｐゴシック" panose="020B0600070205080204" pitchFamily="34" charset="-128"/>
              </a:rPr>
              <a:t>Adam and Eve</a:t>
            </a:r>
            <a:r>
              <a:rPr lang="ja-JP" altLang="en-US" sz="1600">
                <a:latin typeface="Century Gothic" panose="020B0502020202020204" pitchFamily="34" charset="0"/>
                <a:ea typeface="ＭＳ Ｐゴシック" panose="020B0600070205080204" pitchFamily="34" charset="-128"/>
              </a:rPr>
              <a:t>’</a:t>
            </a:r>
            <a:r>
              <a:rPr lang="en-US" altLang="ja-JP" sz="1600" dirty="0">
                <a:latin typeface="Century Gothic" panose="020B0502020202020204" pitchFamily="34" charset="0"/>
                <a:ea typeface="ＭＳ Ｐゴシック" panose="020B0600070205080204" pitchFamily="34" charset="-128"/>
              </a:rPr>
              <a:t>, Jacopo Tintoretto, 1518-1594 CE</a:t>
            </a:r>
            <a:endParaRPr lang="en-US" altLang="ja-JP" sz="2400" dirty="0">
              <a:latin typeface="Century Gothic" panose="020B0502020202020204" pitchFamily="34" charset="0"/>
              <a:ea typeface="ＭＳ Ｐゴシック" panose="020B0600070205080204" pitchFamily="34" charset="-128"/>
            </a:endParaRPr>
          </a:p>
          <a:p>
            <a:pPr eaLnBrk="1" hangingPunct="1">
              <a:lnSpc>
                <a:spcPct val="90000"/>
              </a:lnSpc>
              <a:buFont typeface="Wingdings" pitchFamily="2" charset="2"/>
              <a:buNone/>
            </a:pPr>
            <a:r>
              <a:rPr lang="en-US" altLang="en-US" sz="2400" dirty="0">
                <a:latin typeface="Century Gothic" panose="020B0502020202020204" pitchFamily="34" charset="0"/>
                <a:ea typeface="ＭＳ Ｐゴシック" panose="020B0600070205080204" pitchFamily="34" charset="-128"/>
              </a:rPr>
              <a:t>	</a:t>
            </a:r>
          </a:p>
          <a:p>
            <a:pPr eaLnBrk="1" hangingPunct="1">
              <a:lnSpc>
                <a:spcPct val="90000"/>
              </a:lnSpc>
              <a:buFont typeface="Wingdings" pitchFamily="2" charset="2"/>
              <a:buNone/>
            </a:pPr>
            <a:r>
              <a:rPr lang="en-GB" altLang="ja-JP" sz="2400" dirty="0">
                <a:solidFill>
                  <a:srgbClr val="0432FF"/>
                </a:solidFill>
                <a:latin typeface="Century Gothic" panose="020B0502020202020204" pitchFamily="34" charset="0"/>
                <a:ea typeface="ＭＳ Ｐゴシック" panose="020B0600070205080204" pitchFamily="34" charset="-128"/>
              </a:rPr>
              <a:t>	</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And she also gave some to her husband, </a:t>
            </a:r>
            <a:r>
              <a:rPr lang="en-US" altLang="ja-JP" sz="2400" i="1" dirty="0">
                <a:solidFill>
                  <a:srgbClr val="0432FF"/>
                </a:solidFill>
                <a:latin typeface="Century Gothic" panose="020B0502020202020204" pitchFamily="34" charset="0"/>
                <a:ea typeface="ＭＳ Ｐゴシック" panose="020B0600070205080204" pitchFamily="34" charset="-128"/>
              </a:rPr>
              <a:t>who was with her</a:t>
            </a:r>
            <a:r>
              <a:rPr lang="en-US" altLang="ja-JP" sz="2400" dirty="0">
                <a:solidFill>
                  <a:srgbClr val="0432FF"/>
                </a:solidFill>
                <a:latin typeface="Century Gothic" panose="020B0502020202020204" pitchFamily="34" charset="0"/>
                <a:ea typeface="ＭＳ Ｐゴシック" panose="020B0600070205080204" pitchFamily="34" charset="-128"/>
              </a:rPr>
              <a:t>…. and he ate</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 (3:6).</a:t>
            </a:r>
          </a:p>
          <a:p>
            <a:pPr eaLnBrk="1" hangingPunct="1">
              <a:lnSpc>
                <a:spcPct val="90000"/>
              </a:lnSpc>
              <a:buFont typeface="Wingdings" pitchFamily="2" charset="2"/>
              <a:buNone/>
            </a:pPr>
            <a:endParaRPr lang="en-US" altLang="en-US" sz="2400" dirty="0">
              <a:latin typeface="Century Gothic" panose="020B0502020202020204" pitchFamily="34" charset="0"/>
              <a:ea typeface="ＭＳ Ｐゴシック" panose="020B0600070205080204" pitchFamily="34" charset="-128"/>
            </a:endParaRPr>
          </a:p>
        </p:txBody>
      </p:sp>
      <p:pic>
        <p:nvPicPr>
          <p:cNvPr id="7" name="Content Placeholder 6" descr="A picture containing person, person, cow, standing&#10;&#10;Description automatically generated">
            <a:extLst>
              <a:ext uri="{FF2B5EF4-FFF2-40B4-BE49-F238E27FC236}">
                <a16:creationId xmlns:a16="http://schemas.microsoft.com/office/drawing/2014/main" id="{881B1B9F-5A06-FE49-9947-3F07006943C1}"/>
              </a:ext>
            </a:extLst>
          </p:cNvPr>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4648200" y="1605136"/>
            <a:ext cx="4038600" cy="4920208"/>
          </a:xfrm>
        </p:spPr>
      </p:pic>
    </p:spTree>
    <p:extLst>
      <p:ext uri="{BB962C8B-B14F-4D97-AF65-F5344CB8AC3E}">
        <p14:creationId xmlns:p14="http://schemas.microsoft.com/office/powerpoint/2010/main" val="871637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15B51B4-F306-E64C-8DC4-37510DBE257B}"/>
              </a:ext>
            </a:extLst>
          </p:cNvPr>
          <p:cNvSpPr>
            <a:spLocks noGrp="1" noChangeArrowheads="1"/>
          </p:cNvSpPr>
          <p:nvPr>
            <p:ph type="title"/>
          </p:nvPr>
        </p:nvSpPr>
        <p:spPr/>
        <p:txBody>
          <a:bodyPr/>
          <a:lstStyle/>
          <a:p>
            <a:pPr eaLnBrk="1" hangingPunct="1"/>
            <a:r>
              <a:rPr lang="en-US" altLang="en-US" dirty="0">
                <a:latin typeface="Century Gothic" panose="020B0502020202020204" pitchFamily="34" charset="0"/>
                <a:ea typeface="ＭＳ Ｐゴシック" panose="020B0600070205080204" pitchFamily="34" charset="-128"/>
              </a:rPr>
              <a:t>Adam</a:t>
            </a:r>
            <a:r>
              <a:rPr lang="ja-JP" altLang="en-US">
                <a:latin typeface="Century Gothic" panose="020B0502020202020204" pitchFamily="34" charset="0"/>
                <a:ea typeface="ＭＳ Ｐゴシック" panose="020B0600070205080204" pitchFamily="34" charset="-128"/>
              </a:rPr>
              <a:t>’</a:t>
            </a:r>
            <a:r>
              <a:rPr lang="en-US" altLang="ja-JP" dirty="0">
                <a:latin typeface="Century Gothic" panose="020B0502020202020204" pitchFamily="34" charset="0"/>
                <a:ea typeface="ＭＳ Ｐゴシック" panose="020B0600070205080204" pitchFamily="34" charset="-128"/>
              </a:rPr>
              <a:t>s Apples</a:t>
            </a:r>
            <a:endParaRPr lang="en-US" altLang="en-US" dirty="0">
              <a:latin typeface="Century Gothic" panose="020B0502020202020204" pitchFamily="34" charset="0"/>
              <a:ea typeface="ＭＳ Ｐゴシック" panose="020B0600070205080204" pitchFamily="34" charset="-128"/>
            </a:endParaRPr>
          </a:p>
        </p:txBody>
      </p:sp>
      <p:pic>
        <p:nvPicPr>
          <p:cNvPr id="21509" name="Picture 5" descr="3">
            <a:extLst>
              <a:ext uri="{FF2B5EF4-FFF2-40B4-BE49-F238E27FC236}">
                <a16:creationId xmlns:a16="http://schemas.microsoft.com/office/drawing/2014/main" id="{2750EE99-A47F-BB42-9D84-4E2AF2B65C45}"/>
              </a:ext>
            </a:extLst>
          </p:cNvPr>
          <p:cNvPicPr>
            <a:picLocks noGrp="1" noChangeAspect="1" noChangeArrowheads="1"/>
          </p:cNvPicPr>
          <p:nvPr>
            <p:ph idx="1"/>
          </p:nvPr>
        </p:nvPicPr>
        <p:blipFill>
          <a:blip r:embed="rId2"/>
          <a:srcRect/>
          <a:stretch>
            <a:fillRect/>
          </a:stretch>
        </p:blipFill>
        <p:spPr>
          <a:xfrm>
            <a:off x="1295400" y="2286000"/>
            <a:ext cx="6629400" cy="3657600"/>
          </a:xfrm>
        </p:spPr>
      </p:pic>
    </p:spTree>
    <p:extLst>
      <p:ext uri="{BB962C8B-B14F-4D97-AF65-F5344CB8AC3E}">
        <p14:creationId xmlns:p14="http://schemas.microsoft.com/office/powerpoint/2010/main" val="3852994597"/>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DC274127-83D5-044D-9A6F-E1359FFA35BD}"/>
              </a:ext>
            </a:extLst>
          </p:cNvPr>
          <p:cNvSpPr>
            <a:spLocks noGrp="1" noChangeArrowheads="1"/>
          </p:cNvSpPr>
          <p:nvPr>
            <p:ph type="title"/>
          </p:nvPr>
        </p:nvSpPr>
        <p:spPr>
          <a:xfrm>
            <a:off x="1763689" y="624110"/>
            <a:ext cx="6770712" cy="1280890"/>
          </a:xfrm>
        </p:spPr>
        <p:txBody>
          <a:bodyPr/>
          <a:lstStyle/>
          <a:p>
            <a:pPr eaLnBrk="1" hangingPunct="1">
              <a:defRPr/>
            </a:pPr>
            <a:r>
              <a:rPr lang="en-US" dirty="0">
                <a:latin typeface="Century Gothic" panose="020B0502020202020204" pitchFamily="34" charset="0"/>
                <a:ea typeface="ＭＳ Ｐゴシック" charset="0"/>
                <a:cs typeface="ＭＳ Ｐゴシック" charset="0"/>
              </a:rPr>
              <a:t>Weakness and Disobedience</a:t>
            </a:r>
          </a:p>
        </p:txBody>
      </p:sp>
      <p:sp>
        <p:nvSpPr>
          <p:cNvPr id="22531" name="Rectangle 3">
            <a:extLst>
              <a:ext uri="{FF2B5EF4-FFF2-40B4-BE49-F238E27FC236}">
                <a16:creationId xmlns:a16="http://schemas.microsoft.com/office/drawing/2014/main" id="{45074AA2-31C0-5944-BB38-2332B47E7542}"/>
              </a:ext>
            </a:extLst>
          </p:cNvPr>
          <p:cNvSpPr>
            <a:spLocks noGrp="1" noChangeArrowheads="1"/>
          </p:cNvSpPr>
          <p:nvPr>
            <p:ph type="body" idx="1"/>
          </p:nvPr>
        </p:nvSpPr>
        <p:spPr/>
        <p:txBody>
          <a:bodyPr>
            <a:normAutofit fontScale="85000" lnSpcReduction="10000"/>
          </a:bodyPr>
          <a:lstStyle/>
          <a:p>
            <a:pPr eaLnBrk="1" hangingPunct="1"/>
            <a:r>
              <a:rPr lang="en-US" altLang="en-US" sz="2800" dirty="0">
                <a:latin typeface="Century Gothic" panose="020B0502020202020204" pitchFamily="34" charset="0"/>
                <a:ea typeface="ＭＳ Ｐゴシック" panose="020B0600070205080204" pitchFamily="34" charset="-128"/>
              </a:rPr>
              <a:t>Image of human weakness (male and female).</a:t>
            </a:r>
          </a:p>
          <a:p>
            <a:pPr eaLnBrk="1" hangingPunct="1"/>
            <a:r>
              <a:rPr lang="en-US" altLang="en-US" sz="2800" dirty="0">
                <a:latin typeface="Century Gothic" panose="020B0502020202020204" pitchFamily="34" charset="0"/>
                <a:ea typeface="ＭＳ Ｐゴシック" panose="020B0600070205080204" pitchFamily="34" charset="-128"/>
              </a:rPr>
              <a:t>The man should have remained faithful to God</a:t>
            </a:r>
            <a:r>
              <a:rPr lang="ja-JP" altLang="en-US" sz="2800">
                <a:latin typeface="Century Gothic" panose="020B0502020202020204" pitchFamily="34" charset="0"/>
                <a:ea typeface="ＭＳ Ｐゴシック" panose="020B0600070205080204" pitchFamily="34" charset="-128"/>
              </a:rPr>
              <a:t>’</a:t>
            </a:r>
            <a:r>
              <a:rPr lang="en-US" altLang="ja-JP" sz="2800" dirty="0">
                <a:latin typeface="Century Gothic" panose="020B0502020202020204" pitchFamily="34" charset="0"/>
                <a:ea typeface="ＭＳ Ｐゴシック" panose="020B0600070205080204" pitchFamily="34" charset="-128"/>
              </a:rPr>
              <a:t>s command; he succumbs to blaming the woman.</a:t>
            </a:r>
          </a:p>
          <a:p>
            <a:pPr eaLnBrk="1" hangingPunct="1"/>
            <a:r>
              <a:rPr lang="en-US" altLang="en-US" sz="2800" dirty="0">
                <a:latin typeface="Century Gothic" panose="020B0502020202020204" pitchFamily="34" charset="0"/>
                <a:ea typeface="ＭＳ Ｐゴシック" panose="020B0600070205080204" pitchFamily="34" charset="-128"/>
              </a:rPr>
              <a:t>Both fail to take responsibility for their deeds; the woman blames the serpent.</a:t>
            </a:r>
          </a:p>
          <a:p>
            <a:pPr eaLnBrk="1" hangingPunct="1"/>
            <a:r>
              <a:rPr lang="en-US" altLang="en-US" sz="2800" dirty="0">
                <a:latin typeface="Century Gothic" panose="020B0502020202020204" pitchFamily="34" charset="0"/>
                <a:ea typeface="ＭＳ Ｐゴシック" panose="020B0600070205080204" pitchFamily="34" charset="-128"/>
              </a:rPr>
              <a:t>The </a:t>
            </a:r>
            <a:r>
              <a:rPr lang="ja-JP" altLang="en-US" sz="2800">
                <a:latin typeface="Century Gothic" panose="020B0502020202020204" pitchFamily="34" charset="0"/>
                <a:ea typeface="ＭＳ Ｐゴシック" panose="020B0600070205080204" pitchFamily="34" charset="-128"/>
              </a:rPr>
              <a:t>‘</a:t>
            </a:r>
            <a:r>
              <a:rPr lang="en-US" altLang="ja-JP" sz="2800" dirty="0">
                <a:latin typeface="Century Gothic" panose="020B0502020202020204" pitchFamily="34" charset="0"/>
                <a:ea typeface="ＭＳ Ｐゴシック" panose="020B0600070205080204" pitchFamily="34" charset="-128"/>
              </a:rPr>
              <a:t>partnership</a:t>
            </a:r>
            <a:r>
              <a:rPr lang="ja-JP" altLang="en-US" sz="2800">
                <a:latin typeface="Century Gothic" panose="020B0502020202020204" pitchFamily="34" charset="0"/>
                <a:ea typeface="ＭＳ Ｐゴシック" panose="020B0600070205080204" pitchFamily="34" charset="-128"/>
              </a:rPr>
              <a:t>’</a:t>
            </a:r>
            <a:r>
              <a:rPr lang="en-US" altLang="ja-JP" sz="2800" dirty="0">
                <a:latin typeface="Century Gothic" panose="020B0502020202020204" pitchFamily="34" charset="0"/>
                <a:ea typeface="ＭＳ Ｐゴシック" panose="020B0600070205080204" pitchFamily="34" charset="-128"/>
              </a:rPr>
              <a:t> in the garden has been ruptured (</a:t>
            </a:r>
            <a:r>
              <a:rPr lang="ja-JP" altLang="en-US" sz="2800">
                <a:latin typeface="Century Gothic" panose="020B0502020202020204" pitchFamily="34" charset="0"/>
                <a:ea typeface="ＭＳ Ｐゴシック" panose="020B0600070205080204" pitchFamily="34" charset="-128"/>
              </a:rPr>
              <a:t>‘</a:t>
            </a:r>
            <a:r>
              <a:rPr lang="en-US" altLang="ja-JP" sz="2800" dirty="0">
                <a:latin typeface="Century Gothic" panose="020B0502020202020204" pitchFamily="34" charset="0"/>
                <a:ea typeface="ＭＳ Ｐゴシック" panose="020B0600070205080204" pitchFamily="34" charset="-128"/>
              </a:rPr>
              <a:t>a love story gone awry</a:t>
            </a:r>
            <a:r>
              <a:rPr lang="ja-JP" altLang="en-US" sz="2800">
                <a:latin typeface="Century Gothic" panose="020B0502020202020204" pitchFamily="34" charset="0"/>
                <a:ea typeface="ＭＳ Ｐゴシック" panose="020B0600070205080204" pitchFamily="34" charset="-128"/>
              </a:rPr>
              <a:t>’</a:t>
            </a:r>
            <a:r>
              <a:rPr lang="en-US" altLang="ja-JP" sz="2800" dirty="0">
                <a:latin typeface="Century Gothic" panose="020B0502020202020204" pitchFamily="34" charset="0"/>
                <a:ea typeface="ＭＳ Ｐゴシック" panose="020B0600070205080204" pitchFamily="34" charset="-128"/>
              </a:rPr>
              <a:t>).</a:t>
            </a:r>
            <a:endParaRPr lang="en-US" altLang="en-US" sz="2800" dirty="0">
              <a:latin typeface="Century Gothic" panose="020B0502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823396197"/>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86D1FBE9-7CE7-3542-8BC4-6B79AB5BE9E3}"/>
              </a:ext>
            </a:extLst>
          </p:cNvPr>
          <p:cNvSpPr>
            <a:spLocks noGrp="1" noChangeArrowheads="1"/>
          </p:cNvSpPr>
          <p:nvPr>
            <p:ph type="title"/>
          </p:nvPr>
        </p:nvSpPr>
        <p:spPr/>
        <p:txBody>
          <a:bodyPr/>
          <a:lstStyle/>
          <a:p>
            <a:pPr eaLnBrk="1" hangingPunct="1"/>
            <a:r>
              <a:rPr lang="en-US" altLang="en-US" sz="3600" dirty="0">
                <a:latin typeface="Century Gothic" panose="020B0502020202020204" pitchFamily="34" charset="0"/>
                <a:ea typeface="ＭＳ Ｐゴシック" panose="020B0600070205080204" pitchFamily="34" charset="-128"/>
              </a:rPr>
              <a:t>God</a:t>
            </a:r>
            <a:r>
              <a:rPr lang="ja-JP" altLang="en-US" sz="3600">
                <a:latin typeface="Century Gothic" panose="020B0502020202020204" pitchFamily="34" charset="0"/>
                <a:ea typeface="ＭＳ Ｐゴシック" panose="020B0600070205080204" pitchFamily="34" charset="-128"/>
              </a:rPr>
              <a:t>’</a:t>
            </a:r>
            <a:r>
              <a:rPr lang="en-US" altLang="ja-JP" sz="3600" dirty="0">
                <a:latin typeface="Century Gothic" panose="020B0502020202020204" pitchFamily="34" charset="0"/>
                <a:ea typeface="ＭＳ Ｐゴシック" panose="020B0600070205080204" pitchFamily="34" charset="-128"/>
              </a:rPr>
              <a:t>s Response to Disobedience</a:t>
            </a:r>
            <a:endParaRPr lang="en-US" altLang="en-US" dirty="0">
              <a:latin typeface="Century Gothic" panose="020B0502020202020204" pitchFamily="34" charset="0"/>
              <a:ea typeface="ＭＳ Ｐゴシック" panose="020B0600070205080204" pitchFamily="34" charset="-128"/>
            </a:endParaRPr>
          </a:p>
        </p:txBody>
      </p:sp>
      <p:sp>
        <p:nvSpPr>
          <p:cNvPr id="24579" name="Rectangle 3">
            <a:extLst>
              <a:ext uri="{FF2B5EF4-FFF2-40B4-BE49-F238E27FC236}">
                <a16:creationId xmlns:a16="http://schemas.microsoft.com/office/drawing/2014/main" id="{9E57C23A-5DDB-4E4D-A975-921A63136E13}"/>
              </a:ext>
            </a:extLst>
          </p:cNvPr>
          <p:cNvSpPr>
            <a:spLocks noGrp="1" noChangeArrowheads="1"/>
          </p:cNvSpPr>
          <p:nvPr>
            <p:ph type="body" idx="1"/>
          </p:nvPr>
        </p:nvSpPr>
        <p:spPr/>
        <p:txBody>
          <a:bodyPr>
            <a:normAutofit/>
          </a:bodyPr>
          <a:lstStyle/>
          <a:p>
            <a:pPr eaLnBrk="1" hangingPunct="1"/>
            <a:r>
              <a:rPr lang="en-US" altLang="en-US" sz="2400" dirty="0">
                <a:latin typeface="Century Gothic" panose="020B0502020202020204" pitchFamily="34" charset="0"/>
                <a:ea typeface="ＭＳ Ｐゴシック" panose="020B0600070205080204" pitchFamily="34" charset="-128"/>
              </a:rPr>
              <a:t>God announces his verdict on the serpent (Genesis 3:14-15), the woman (3:16), and the man (3:17-19).</a:t>
            </a:r>
          </a:p>
          <a:p>
            <a:pPr eaLnBrk="1" hangingPunct="1"/>
            <a:r>
              <a:rPr lang="en-US" altLang="en-US" sz="2400" dirty="0">
                <a:latin typeface="Century Gothic" panose="020B0502020202020204" pitchFamily="34" charset="0"/>
                <a:ea typeface="ＭＳ Ｐゴシック" panose="020B0600070205080204" pitchFamily="34" charset="-128"/>
              </a:rPr>
              <a:t>Are God</a:t>
            </a:r>
            <a:r>
              <a:rPr lang="ja-JP" altLang="en-US" sz="2400">
                <a:latin typeface="Century Gothic" panose="020B0502020202020204" pitchFamily="34" charset="0"/>
                <a:ea typeface="ＭＳ Ｐゴシック" panose="020B0600070205080204" pitchFamily="34" charset="-128"/>
              </a:rPr>
              <a:t>’</a:t>
            </a:r>
            <a:r>
              <a:rPr lang="en-US" altLang="ja-JP" sz="2400" dirty="0">
                <a:latin typeface="Century Gothic" panose="020B0502020202020204" pitchFamily="34" charset="0"/>
                <a:ea typeface="ＭＳ Ｐゴシック" panose="020B0600070205080204" pitchFamily="34" charset="-128"/>
              </a:rPr>
              <a:t>s words to be interpreted as a punishment or curse (see verses 14, 17)?</a:t>
            </a:r>
          </a:p>
          <a:p>
            <a:pPr eaLnBrk="1" hangingPunct="1"/>
            <a:r>
              <a:rPr lang="en-US" altLang="en-US" sz="2400" dirty="0">
                <a:latin typeface="Century Gothic" panose="020B0502020202020204" pitchFamily="34" charset="0"/>
                <a:ea typeface="ＭＳ Ｐゴシック" panose="020B0600070205080204" pitchFamily="34" charset="-128"/>
              </a:rPr>
              <a:t>Are all forms of life outside the walls of Eden a form of punishment?</a:t>
            </a:r>
          </a:p>
        </p:txBody>
      </p:sp>
    </p:spTree>
    <p:extLst>
      <p:ext uri="{BB962C8B-B14F-4D97-AF65-F5344CB8AC3E}">
        <p14:creationId xmlns:p14="http://schemas.microsoft.com/office/powerpoint/2010/main" val="3020904567"/>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6F789257-3952-7C40-BC3B-1B7DDBDB2305}"/>
              </a:ext>
            </a:extLst>
          </p:cNvPr>
          <p:cNvSpPr>
            <a:spLocks noGrp="1" noChangeArrowheads="1"/>
          </p:cNvSpPr>
          <p:nvPr>
            <p:ph type="title"/>
          </p:nvPr>
        </p:nvSpPr>
        <p:spPr>
          <a:xfrm>
            <a:off x="1619673" y="624110"/>
            <a:ext cx="6914728" cy="1280890"/>
          </a:xfrm>
        </p:spPr>
        <p:txBody>
          <a:bodyPr>
            <a:normAutofit/>
          </a:bodyPr>
          <a:lstStyle/>
          <a:p>
            <a:pPr eaLnBrk="1" hangingPunct="1">
              <a:defRPr/>
            </a:pPr>
            <a:r>
              <a:rPr lang="en-US" sz="2400" dirty="0" err="1">
                <a:solidFill>
                  <a:schemeClr val="accent2">
                    <a:lumMod val="50000"/>
                  </a:schemeClr>
                </a:solidFill>
                <a:latin typeface="Century Gothic" panose="020B0502020202020204" pitchFamily="34" charset="0"/>
                <a:ea typeface="ＭＳ Ｐゴシック" charset="0"/>
                <a:cs typeface="ＭＳ Ｐゴシック" charset="0"/>
              </a:rPr>
              <a:t>Grandval</a:t>
            </a:r>
            <a:r>
              <a:rPr lang="en-US" sz="2400" dirty="0">
                <a:solidFill>
                  <a:schemeClr val="accent2">
                    <a:lumMod val="50000"/>
                  </a:schemeClr>
                </a:solidFill>
                <a:latin typeface="Century Gothic" panose="020B0502020202020204" pitchFamily="34" charset="0"/>
                <a:ea typeface="ＭＳ Ｐゴシック" charset="0"/>
                <a:cs typeface="ＭＳ Ｐゴシック" charset="0"/>
              </a:rPr>
              <a:t> Bible (Tours, ca. 840 CE)</a:t>
            </a:r>
          </a:p>
        </p:txBody>
      </p:sp>
      <p:pic>
        <p:nvPicPr>
          <p:cNvPr id="5" name="Content Placeholder 4" descr="A painting on the wall&#10;&#10;Description automatically generated">
            <a:extLst>
              <a:ext uri="{FF2B5EF4-FFF2-40B4-BE49-F238E27FC236}">
                <a16:creationId xmlns:a16="http://schemas.microsoft.com/office/drawing/2014/main" id="{D1D991D6-7760-B743-90D5-D8572F7E6D4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65810" y="1264555"/>
            <a:ext cx="5328592" cy="5328592"/>
          </a:xfrm>
        </p:spPr>
      </p:pic>
    </p:spTree>
    <p:extLst>
      <p:ext uri="{BB962C8B-B14F-4D97-AF65-F5344CB8AC3E}">
        <p14:creationId xmlns:p14="http://schemas.microsoft.com/office/powerpoint/2010/main" val="258268953"/>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5EC1D4E4-C67A-2D44-90BB-CA90B0E3F435}"/>
              </a:ext>
            </a:extLst>
          </p:cNvPr>
          <p:cNvSpPr>
            <a:spLocks noGrp="1" noChangeArrowheads="1"/>
          </p:cNvSpPr>
          <p:nvPr>
            <p:ph type="title"/>
          </p:nvPr>
        </p:nvSpPr>
        <p:spPr/>
        <p:txBody>
          <a:bodyPr/>
          <a:lstStyle/>
          <a:p>
            <a:pPr eaLnBrk="1" hangingPunct="1">
              <a:defRPr/>
            </a:pPr>
            <a:r>
              <a:rPr lang="en-US" sz="3200" dirty="0">
                <a:latin typeface="Century Gothic" panose="020B0502020202020204" pitchFamily="34" charset="0"/>
                <a:ea typeface="ＭＳ Ｐゴシック" charset="0"/>
                <a:cs typeface="ＭＳ Ｐゴシック" charset="0"/>
              </a:rPr>
              <a:t>Genesis 3:16-17 as </a:t>
            </a:r>
            <a:r>
              <a:rPr lang="en-US" sz="3200" dirty="0" err="1">
                <a:latin typeface="Century Gothic" panose="020B0502020202020204" pitchFamily="34" charset="0"/>
                <a:ea typeface="ＭＳ Ｐゴシック" charset="0"/>
                <a:cs typeface="ＭＳ Ｐゴシック" charset="0"/>
              </a:rPr>
              <a:t>Aetiological</a:t>
            </a:r>
            <a:r>
              <a:rPr lang="en-US" sz="3200" dirty="0">
                <a:latin typeface="Century Gothic" panose="020B0502020202020204" pitchFamily="34" charset="0"/>
                <a:ea typeface="ＭＳ Ｐゴシック" charset="0"/>
                <a:cs typeface="ＭＳ Ｐゴシック" charset="0"/>
              </a:rPr>
              <a:t> Statements</a:t>
            </a:r>
            <a:endParaRPr lang="en-US" dirty="0">
              <a:latin typeface="Century Gothic" panose="020B0502020202020204" pitchFamily="34" charset="0"/>
              <a:ea typeface="ＭＳ Ｐゴシック" charset="0"/>
              <a:cs typeface="ＭＳ Ｐゴシック" charset="0"/>
            </a:endParaRPr>
          </a:p>
        </p:txBody>
      </p:sp>
      <p:sp>
        <p:nvSpPr>
          <p:cNvPr id="26627" name="Rectangle 3">
            <a:extLst>
              <a:ext uri="{FF2B5EF4-FFF2-40B4-BE49-F238E27FC236}">
                <a16:creationId xmlns:a16="http://schemas.microsoft.com/office/drawing/2014/main" id="{6FE84AD6-0366-2347-B7E1-3BF6D55C48FB}"/>
              </a:ext>
            </a:extLst>
          </p:cNvPr>
          <p:cNvSpPr>
            <a:spLocks noGrp="1" noChangeArrowheads="1"/>
          </p:cNvSpPr>
          <p:nvPr>
            <p:ph sz="half" idx="1"/>
          </p:nvPr>
        </p:nvSpPr>
        <p:spPr/>
        <p:txBody>
          <a:bodyPr>
            <a:normAutofit fontScale="62500" lnSpcReduction="20000"/>
          </a:bodyPr>
          <a:lstStyle/>
          <a:p>
            <a:pPr eaLnBrk="1" hangingPunct="1">
              <a:lnSpc>
                <a:spcPct val="90000"/>
              </a:lnSpc>
            </a:pPr>
            <a:r>
              <a:rPr lang="en-US" altLang="en-US" sz="2800" dirty="0">
                <a:latin typeface="Century Gothic" panose="020B0502020202020204" pitchFamily="34" charset="0"/>
                <a:ea typeface="ＭＳ Ｐゴシック" panose="020B0600070205080204" pitchFamily="34" charset="-128"/>
              </a:rPr>
              <a:t>Carol Meyers (</a:t>
            </a:r>
            <a:r>
              <a:rPr lang="en-US" altLang="en-US" sz="2800" i="1" dirty="0">
                <a:latin typeface="Century Gothic" panose="020B0502020202020204" pitchFamily="34" charset="0"/>
                <a:ea typeface="ＭＳ Ｐゴシック" panose="020B0600070205080204" pitchFamily="34" charset="-128"/>
              </a:rPr>
              <a:t>Discovering Eve) </a:t>
            </a:r>
            <a:r>
              <a:rPr lang="en-US" altLang="en-US" sz="2800" dirty="0">
                <a:latin typeface="Century Gothic" panose="020B0502020202020204" pitchFamily="34" charset="0"/>
                <a:ea typeface="ＭＳ Ｐゴシック" panose="020B0600070205080204" pitchFamily="34" charset="-128"/>
              </a:rPr>
              <a:t>argues that the oracles directed at the woman and the man are an attempt to account for the </a:t>
            </a:r>
            <a:r>
              <a:rPr lang="en-US" altLang="en-US" sz="2800" i="1" dirty="0">
                <a:latin typeface="Century Gothic" panose="020B0502020202020204" pitchFamily="34" charset="0"/>
                <a:ea typeface="ＭＳ Ｐゴシック" panose="020B0600070205080204" pitchFamily="34" charset="-128"/>
              </a:rPr>
              <a:t>reality</a:t>
            </a:r>
            <a:r>
              <a:rPr lang="en-US" altLang="en-US" sz="2800" dirty="0">
                <a:latin typeface="Century Gothic" panose="020B0502020202020204" pitchFamily="34" charset="0"/>
                <a:ea typeface="ＭＳ Ｐゴシック" panose="020B0600070205080204" pitchFamily="34" charset="-128"/>
              </a:rPr>
              <a:t> of everyday life in Israel during the 10th/9th century BCE (an agrarian society in which people were forced to work on unproductive land).</a:t>
            </a:r>
          </a:p>
          <a:p>
            <a:pPr eaLnBrk="1" hangingPunct="1">
              <a:lnSpc>
                <a:spcPct val="90000"/>
              </a:lnSpc>
            </a:pPr>
            <a:r>
              <a:rPr lang="en-US" altLang="en-US" sz="2800" dirty="0">
                <a:latin typeface="Century Gothic" panose="020B0502020202020204" pitchFamily="34" charset="0"/>
                <a:ea typeface="ＭＳ Ｐゴシック" panose="020B0600070205080204" pitchFamily="34" charset="-128"/>
              </a:rPr>
              <a:t>Women</a:t>
            </a:r>
            <a:r>
              <a:rPr lang="ja-JP" altLang="en-US" sz="2800">
                <a:latin typeface="Century Gothic" panose="020B0502020202020204" pitchFamily="34" charset="0"/>
                <a:ea typeface="ＭＳ Ｐゴシック" panose="020B0600070205080204" pitchFamily="34" charset="-128"/>
              </a:rPr>
              <a:t>’</a:t>
            </a:r>
            <a:r>
              <a:rPr lang="en-US" altLang="ja-JP" sz="2800" dirty="0">
                <a:latin typeface="Century Gothic" panose="020B0502020202020204" pitchFamily="34" charset="0"/>
                <a:ea typeface="ＭＳ Ｐゴシック" panose="020B0600070205080204" pitchFamily="34" charset="-128"/>
              </a:rPr>
              <a:t>s </a:t>
            </a:r>
            <a:r>
              <a:rPr lang="ja-JP" altLang="en-US" sz="2800">
                <a:latin typeface="Century Gothic" panose="020B0502020202020204" pitchFamily="34" charset="0"/>
                <a:ea typeface="ＭＳ Ｐゴシック" panose="020B0600070205080204" pitchFamily="34" charset="-128"/>
              </a:rPr>
              <a:t>‘</a:t>
            </a:r>
            <a:r>
              <a:rPr lang="en-US" altLang="ja-JP" sz="2800" dirty="0">
                <a:latin typeface="Century Gothic" panose="020B0502020202020204" pitchFamily="34" charset="0"/>
                <a:ea typeface="ＭＳ Ｐゴシック" panose="020B0600070205080204" pitchFamily="34" charset="-128"/>
              </a:rPr>
              <a:t>lot</a:t>
            </a:r>
            <a:r>
              <a:rPr lang="ja-JP" altLang="en-US" sz="2800">
                <a:latin typeface="Century Gothic" panose="020B0502020202020204" pitchFamily="34" charset="0"/>
                <a:ea typeface="ＭＳ Ｐゴシック" panose="020B0600070205080204" pitchFamily="34" charset="-128"/>
              </a:rPr>
              <a:t>’</a:t>
            </a:r>
            <a:r>
              <a:rPr lang="en-US" altLang="ja-JP" sz="2800" dirty="0">
                <a:latin typeface="Century Gothic" panose="020B0502020202020204" pitchFamily="34" charset="0"/>
                <a:ea typeface="ＭＳ Ｐゴシック" panose="020B0600070205080204" pitchFamily="34" charset="-128"/>
              </a:rPr>
              <a:t> during this period was to work and bear many children.</a:t>
            </a:r>
            <a:endParaRPr lang="en-US" altLang="en-US" sz="2800" dirty="0">
              <a:latin typeface="Century Gothic" panose="020B0502020202020204" pitchFamily="34" charset="0"/>
              <a:ea typeface="ＭＳ Ｐゴシック" panose="020B0600070205080204" pitchFamily="34" charset="-128"/>
            </a:endParaRPr>
          </a:p>
        </p:txBody>
      </p:sp>
      <p:sp>
        <p:nvSpPr>
          <p:cNvPr id="2" name="Content Placeholder 1">
            <a:extLst>
              <a:ext uri="{FF2B5EF4-FFF2-40B4-BE49-F238E27FC236}">
                <a16:creationId xmlns:a16="http://schemas.microsoft.com/office/drawing/2014/main" id="{CE14B24F-0D2A-7B48-BC40-78B58A511266}"/>
              </a:ext>
            </a:extLst>
          </p:cNvPr>
          <p:cNvSpPr>
            <a:spLocks noGrp="1"/>
          </p:cNvSpPr>
          <p:nvPr>
            <p:ph sz="half" idx="2"/>
          </p:nvPr>
        </p:nvSpPr>
        <p:spPr>
          <a:xfrm>
            <a:off x="5429823" y="1906742"/>
            <a:ext cx="3197093" cy="3999103"/>
          </a:xfrm>
        </p:spPr>
        <p:txBody>
          <a:bodyPr>
            <a:normAutofit fontScale="62500" lnSpcReduction="20000"/>
          </a:bodyPr>
          <a:lstStyle/>
          <a:p>
            <a:pPr marL="0" indent="0">
              <a:buNone/>
            </a:pPr>
            <a:endParaRPr lang="en-US" sz="3000" dirty="0"/>
          </a:p>
          <a:p>
            <a:pPr marL="0" indent="0">
              <a:buNone/>
            </a:pPr>
            <a:r>
              <a:rPr lang="en-US" sz="3000" b="1" dirty="0"/>
              <a:t>Genesis 3:16</a:t>
            </a:r>
          </a:p>
          <a:p>
            <a:pPr marL="0" indent="0">
              <a:buNone/>
            </a:pPr>
            <a:r>
              <a:rPr lang="en-US" sz="3200" dirty="0"/>
              <a:t>I will greatly increase your pangs in childbearing;</a:t>
            </a:r>
          </a:p>
          <a:p>
            <a:pPr marL="0" indent="0">
              <a:buNone/>
            </a:pPr>
            <a:r>
              <a:rPr lang="en-US" sz="3200" dirty="0"/>
              <a:t>In pain you shall bring forth children, </a:t>
            </a:r>
          </a:p>
          <a:p>
            <a:pPr marL="0" indent="0">
              <a:buNone/>
            </a:pPr>
            <a:r>
              <a:rPr lang="en-US" sz="3200" dirty="0"/>
              <a:t>Yet your desire shall be for your husband, </a:t>
            </a:r>
          </a:p>
          <a:p>
            <a:pPr marL="0" indent="0">
              <a:buNone/>
            </a:pPr>
            <a:r>
              <a:rPr lang="en-US" sz="3200" dirty="0"/>
              <a:t>And he shall rule over you.</a:t>
            </a:r>
          </a:p>
        </p:txBody>
      </p:sp>
    </p:spTree>
    <p:extLst>
      <p:ext uri="{BB962C8B-B14F-4D97-AF65-F5344CB8AC3E}">
        <p14:creationId xmlns:p14="http://schemas.microsoft.com/office/powerpoint/2010/main" val="1170136669"/>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70BED134-8E9E-7745-9726-6CE671239782}"/>
              </a:ext>
            </a:extLst>
          </p:cNvPr>
          <p:cNvSpPr>
            <a:spLocks noGrp="1" noChangeArrowheads="1"/>
          </p:cNvSpPr>
          <p:nvPr>
            <p:ph type="title"/>
          </p:nvPr>
        </p:nvSpPr>
        <p:spPr/>
        <p:txBody>
          <a:bodyPr/>
          <a:lstStyle/>
          <a:p>
            <a:pPr eaLnBrk="1" hangingPunct="1">
              <a:defRPr/>
            </a:pPr>
            <a:r>
              <a:rPr lang="en-US" sz="3200" dirty="0">
                <a:latin typeface="Century Gothic" panose="020B0502020202020204" pitchFamily="34" charset="0"/>
                <a:ea typeface="ＭＳ Ｐゴシック" charset="0"/>
                <a:cs typeface="ＭＳ Ｐゴシック" charset="0"/>
              </a:rPr>
              <a:t>Genesis 3:16-17 as </a:t>
            </a:r>
            <a:r>
              <a:rPr lang="en-US" sz="3200" dirty="0" err="1">
                <a:latin typeface="Century Gothic" panose="020B0502020202020204" pitchFamily="34" charset="0"/>
                <a:ea typeface="ＭＳ Ｐゴシック" charset="0"/>
                <a:cs typeface="ＭＳ Ｐゴシック" charset="0"/>
              </a:rPr>
              <a:t>Aetiological</a:t>
            </a:r>
            <a:r>
              <a:rPr lang="en-US" sz="3200" dirty="0">
                <a:latin typeface="Century Gothic" panose="020B0502020202020204" pitchFamily="34" charset="0"/>
                <a:ea typeface="ＭＳ Ｐゴシック" charset="0"/>
                <a:cs typeface="ＭＳ Ｐゴシック" charset="0"/>
              </a:rPr>
              <a:t> Statements</a:t>
            </a:r>
            <a:endParaRPr lang="en-US" dirty="0">
              <a:latin typeface="Century Gothic" panose="020B0502020202020204" pitchFamily="34" charset="0"/>
              <a:ea typeface="ＭＳ Ｐゴシック" charset="0"/>
              <a:cs typeface="ＭＳ Ｐゴシック" charset="0"/>
            </a:endParaRPr>
          </a:p>
        </p:txBody>
      </p:sp>
      <p:sp>
        <p:nvSpPr>
          <p:cNvPr id="27651" name="Rectangle 3">
            <a:extLst>
              <a:ext uri="{FF2B5EF4-FFF2-40B4-BE49-F238E27FC236}">
                <a16:creationId xmlns:a16="http://schemas.microsoft.com/office/drawing/2014/main" id="{0F6C0690-BC3B-D342-975C-81009F24875C}"/>
              </a:ext>
            </a:extLst>
          </p:cNvPr>
          <p:cNvSpPr>
            <a:spLocks noGrp="1" noChangeArrowheads="1"/>
          </p:cNvSpPr>
          <p:nvPr>
            <p:ph type="body" idx="1"/>
          </p:nvPr>
        </p:nvSpPr>
        <p:spPr>
          <a:xfrm>
            <a:off x="971600" y="2132856"/>
            <a:ext cx="7715200" cy="3963144"/>
          </a:xfrm>
        </p:spPr>
        <p:txBody>
          <a:bodyPr>
            <a:normAutofit lnSpcReduction="10000"/>
          </a:bodyPr>
          <a:lstStyle/>
          <a:p>
            <a:pPr eaLnBrk="1" hangingPunct="1"/>
            <a:r>
              <a:rPr lang="en-US" altLang="en-US" sz="2400" dirty="0">
                <a:latin typeface="Century Gothic" panose="020B0502020202020204" pitchFamily="34" charset="0"/>
                <a:ea typeface="ＭＳ Ｐゴシック" panose="020B0600070205080204" pitchFamily="34" charset="-128"/>
              </a:rPr>
              <a:t>Is the woman </a:t>
            </a:r>
            <a:r>
              <a:rPr lang="ja-JP" altLang="en-US" sz="2400">
                <a:latin typeface="Century Gothic" panose="020B0502020202020204" pitchFamily="34" charset="0"/>
                <a:ea typeface="ＭＳ Ｐゴシック" panose="020B0600070205080204" pitchFamily="34" charset="-128"/>
              </a:rPr>
              <a:t>‘</a:t>
            </a:r>
            <a:r>
              <a:rPr lang="en-US" altLang="ja-JP" sz="2400" dirty="0">
                <a:latin typeface="Century Gothic" panose="020B0502020202020204" pitchFamily="34" charset="0"/>
                <a:ea typeface="ＭＳ Ｐゴシック" panose="020B0600070205080204" pitchFamily="34" charset="-128"/>
              </a:rPr>
              <a:t>ruled</a:t>
            </a:r>
            <a:r>
              <a:rPr lang="ja-JP" altLang="en-US" sz="2400">
                <a:latin typeface="Century Gothic" panose="020B0502020202020204" pitchFamily="34" charset="0"/>
                <a:ea typeface="ＭＳ Ｐゴシック" panose="020B0600070205080204" pitchFamily="34" charset="-128"/>
              </a:rPr>
              <a:t>’</a:t>
            </a:r>
            <a:r>
              <a:rPr lang="en-US" altLang="ja-JP" sz="2400" dirty="0">
                <a:latin typeface="Century Gothic" panose="020B0502020202020204" pitchFamily="34" charset="0"/>
                <a:ea typeface="ＭＳ Ｐゴシック" panose="020B0600070205080204" pitchFamily="34" charset="-128"/>
              </a:rPr>
              <a:t> by her husband (Genesis 3:16)?  The parallelism may suggest that she is enslaved by her desire to give birth to more and more children.</a:t>
            </a:r>
          </a:p>
          <a:p>
            <a:pPr eaLnBrk="1" hangingPunct="1"/>
            <a:r>
              <a:rPr lang="en-US" altLang="en-US" sz="2400" dirty="0">
                <a:solidFill>
                  <a:srgbClr val="0432FF"/>
                </a:solidFill>
                <a:latin typeface="Century Gothic" panose="020B0502020202020204" pitchFamily="34" charset="0"/>
                <a:ea typeface="ＭＳ Ｐゴシック" panose="020B0600070205080204" pitchFamily="34" charset="-128"/>
              </a:rPr>
              <a:t>Lynn Bechtel: </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The text speaks only of ruling the woman</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s sexual desire, not her entire life</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000" dirty="0">
                <a:solidFill>
                  <a:srgbClr val="0432FF"/>
                </a:solidFill>
                <a:latin typeface="Century Gothic" panose="020B0502020202020204" pitchFamily="34" charset="0"/>
                <a:ea typeface="ＭＳ Ｐゴシック" panose="020B0600070205080204" pitchFamily="34" charset="-128"/>
              </a:rPr>
              <a:t>.</a:t>
            </a:r>
          </a:p>
          <a:p>
            <a:pPr eaLnBrk="1" hangingPunct="1"/>
            <a:r>
              <a:rPr lang="en-US" altLang="en-US" sz="2400" dirty="0">
                <a:latin typeface="Century Gothic" panose="020B0502020202020204" pitchFamily="34" charset="0"/>
                <a:ea typeface="ＭＳ Ｐゴシック" panose="020B0600070205080204" pitchFamily="34" charset="-128"/>
              </a:rPr>
              <a:t>No suggestion that the woman</a:t>
            </a:r>
            <a:r>
              <a:rPr lang="ja-JP" altLang="en-US" sz="2400">
                <a:latin typeface="Century Gothic" panose="020B0502020202020204" pitchFamily="34" charset="0"/>
                <a:ea typeface="ＭＳ Ｐゴシック" panose="020B0600070205080204" pitchFamily="34" charset="-128"/>
              </a:rPr>
              <a:t>’</a:t>
            </a:r>
            <a:r>
              <a:rPr lang="en-US" altLang="ja-JP" sz="2400" dirty="0">
                <a:latin typeface="Century Gothic" panose="020B0502020202020204" pitchFamily="34" charset="0"/>
                <a:ea typeface="ＭＳ Ｐゴシック" panose="020B0600070205080204" pitchFamily="34" charset="-128"/>
              </a:rPr>
              <a:t>s fate is more painful than that of the man, although its real images of </a:t>
            </a:r>
            <a:r>
              <a:rPr lang="en-US" altLang="ja-JP" sz="2400" dirty="0" err="1">
                <a:latin typeface="Century Gothic" panose="020B0502020202020204" pitchFamily="34" charset="0"/>
                <a:ea typeface="ＭＳ Ｐゴシック" panose="020B0600070205080204" pitchFamily="34" charset="-128"/>
              </a:rPr>
              <a:t>labour</a:t>
            </a:r>
            <a:r>
              <a:rPr lang="en-US" altLang="ja-JP" sz="2400" dirty="0">
                <a:latin typeface="Century Gothic" panose="020B0502020202020204" pitchFamily="34" charset="0"/>
                <a:ea typeface="ＭＳ Ｐゴシック" panose="020B0600070205080204" pitchFamily="34" charset="-128"/>
              </a:rPr>
              <a:t>, suffering and discord cannot be ignored.</a:t>
            </a:r>
            <a:endParaRPr lang="en-US" altLang="en-US" sz="2400" dirty="0">
              <a:solidFill>
                <a:srgbClr val="FF1A38"/>
              </a:solidFill>
              <a:latin typeface="Century Gothic" panose="020B0502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144740672"/>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8C99475C-A7C0-C548-BF21-53A969ACB49C}"/>
              </a:ext>
            </a:extLst>
          </p:cNvPr>
          <p:cNvSpPr>
            <a:spLocks noGrp="1" noChangeArrowheads="1"/>
          </p:cNvSpPr>
          <p:nvPr>
            <p:ph type="title"/>
          </p:nvPr>
        </p:nvSpPr>
        <p:spPr/>
        <p:txBody>
          <a:bodyPr/>
          <a:lstStyle/>
          <a:p>
            <a:pPr eaLnBrk="1" hangingPunct="1">
              <a:defRPr/>
            </a:pPr>
            <a:r>
              <a:rPr lang="en-US" sz="2800" dirty="0">
                <a:solidFill>
                  <a:schemeClr val="accent2">
                    <a:lumMod val="50000"/>
                  </a:schemeClr>
                </a:solidFill>
                <a:latin typeface="Century Gothic" panose="020B0502020202020204" pitchFamily="34" charset="0"/>
                <a:ea typeface="ＭＳ Ｐゴシック" charset="0"/>
                <a:cs typeface="ＭＳ Ｐゴシック" charset="0"/>
              </a:rPr>
              <a:t>The Legacy of the Second Wave of </a:t>
            </a:r>
            <a:br>
              <a:rPr lang="en-US" sz="2800" dirty="0">
                <a:solidFill>
                  <a:schemeClr val="accent2">
                    <a:lumMod val="50000"/>
                  </a:schemeClr>
                </a:solidFill>
                <a:latin typeface="Century Gothic" panose="020B0502020202020204" pitchFamily="34" charset="0"/>
                <a:ea typeface="ＭＳ Ｐゴシック" charset="0"/>
                <a:cs typeface="ＭＳ Ｐゴシック" charset="0"/>
              </a:rPr>
            </a:br>
            <a:r>
              <a:rPr lang="en-US" sz="2800" dirty="0">
                <a:solidFill>
                  <a:schemeClr val="accent2">
                    <a:lumMod val="50000"/>
                  </a:schemeClr>
                </a:solidFill>
                <a:latin typeface="Century Gothic" panose="020B0502020202020204" pitchFamily="34" charset="0"/>
                <a:ea typeface="ＭＳ Ｐゴシック" charset="0"/>
                <a:cs typeface="ＭＳ Ｐゴシック" charset="0"/>
              </a:rPr>
              <a:t>Feminist Biblical Interpretation</a:t>
            </a:r>
            <a:endParaRPr lang="en-US" dirty="0">
              <a:solidFill>
                <a:schemeClr val="accent2">
                  <a:lumMod val="50000"/>
                </a:schemeClr>
              </a:solidFill>
              <a:latin typeface="Century Gothic" panose="020B0502020202020204" pitchFamily="34" charset="0"/>
              <a:ea typeface="ＭＳ Ｐゴシック" charset="0"/>
              <a:cs typeface="ＭＳ Ｐゴシック" charset="0"/>
            </a:endParaRPr>
          </a:p>
        </p:txBody>
      </p:sp>
      <p:sp>
        <p:nvSpPr>
          <p:cNvPr id="28675" name="Rectangle 3">
            <a:extLst>
              <a:ext uri="{FF2B5EF4-FFF2-40B4-BE49-F238E27FC236}">
                <a16:creationId xmlns:a16="http://schemas.microsoft.com/office/drawing/2014/main" id="{345EC35A-EAA6-554D-AF6E-42E75AEAA2C4}"/>
              </a:ext>
            </a:extLst>
          </p:cNvPr>
          <p:cNvSpPr>
            <a:spLocks noGrp="1" noChangeArrowheads="1"/>
          </p:cNvSpPr>
          <p:nvPr>
            <p:ph type="body" idx="1"/>
          </p:nvPr>
        </p:nvSpPr>
        <p:spPr>
          <a:xfrm>
            <a:off x="914400" y="1922468"/>
            <a:ext cx="8229600" cy="4343400"/>
          </a:xfrm>
        </p:spPr>
        <p:txBody>
          <a:bodyPr>
            <a:normAutofit lnSpcReduction="10000"/>
          </a:bodyPr>
          <a:lstStyle/>
          <a:p>
            <a:pPr eaLnBrk="1" hangingPunct="1"/>
            <a:r>
              <a:rPr lang="en-US" altLang="en-US" sz="2400" dirty="0">
                <a:latin typeface="Century Gothic" panose="020B0502020202020204" pitchFamily="34" charset="0"/>
                <a:ea typeface="ＭＳ Ｐゴシック" panose="020B0600070205080204" pitchFamily="34" charset="-128"/>
              </a:rPr>
              <a:t>Attempt to recover a positive message from the creation narratives. </a:t>
            </a:r>
          </a:p>
          <a:p>
            <a:pPr eaLnBrk="1" hangingPunct="1"/>
            <a:r>
              <a:rPr lang="en-US" altLang="en-US" sz="2400" dirty="0">
                <a:latin typeface="Century Gothic" panose="020B0502020202020204" pitchFamily="34" charset="0"/>
                <a:ea typeface="ＭＳ Ｐゴシック" panose="020B0600070205080204" pitchFamily="34" charset="-128"/>
              </a:rPr>
              <a:t>But are such readings overly optimistic in their attempt to </a:t>
            </a:r>
            <a:r>
              <a:rPr lang="ja-JP" altLang="en-US" sz="2400">
                <a:latin typeface="Century Gothic" panose="020B0502020202020204" pitchFamily="34" charset="0"/>
                <a:ea typeface="ＭＳ Ｐゴシック" panose="020B0600070205080204" pitchFamily="34" charset="-128"/>
              </a:rPr>
              <a:t>‘</a:t>
            </a:r>
            <a:r>
              <a:rPr lang="en-US" altLang="ja-JP" sz="2400" dirty="0">
                <a:latin typeface="Century Gothic" panose="020B0502020202020204" pitchFamily="34" charset="0"/>
                <a:ea typeface="ＭＳ Ｐゴシック" panose="020B0600070205080204" pitchFamily="34" charset="-128"/>
              </a:rPr>
              <a:t>depatriarchalize</a:t>
            </a:r>
            <a:r>
              <a:rPr lang="ja-JP" altLang="en-US" sz="2400">
                <a:latin typeface="Century Gothic" panose="020B0502020202020204" pitchFamily="34" charset="0"/>
                <a:ea typeface="ＭＳ Ｐゴシック" panose="020B0600070205080204" pitchFamily="34" charset="-128"/>
              </a:rPr>
              <a:t>’</a:t>
            </a:r>
            <a:r>
              <a:rPr lang="en-US" altLang="ja-JP" sz="2400" dirty="0">
                <a:latin typeface="Century Gothic" panose="020B0502020202020204" pitchFamily="34" charset="0"/>
                <a:ea typeface="ＭＳ Ｐゴシック" panose="020B0600070205080204" pitchFamily="34" charset="-128"/>
              </a:rPr>
              <a:t> Genesis 1-3?</a:t>
            </a:r>
          </a:p>
          <a:p>
            <a:pPr eaLnBrk="1" hangingPunct="1"/>
            <a:r>
              <a:rPr lang="en-US" altLang="en-US" sz="2400" dirty="0">
                <a:solidFill>
                  <a:srgbClr val="0432FF"/>
                </a:solidFill>
                <a:latin typeface="Century Gothic" panose="020B0502020202020204" pitchFamily="34" charset="0"/>
                <a:ea typeface="ＭＳ Ｐゴシック" panose="020B0600070205080204" pitchFamily="34" charset="-128"/>
              </a:rPr>
              <a:t>D. Jobling, </a:t>
            </a:r>
            <a:r>
              <a:rPr lang="ja-JP" altLang="en-US" sz="2400">
                <a:solidFill>
                  <a:srgbClr val="0432FF"/>
                </a:solidFill>
                <a:latin typeface="Century Gothic" panose="020B0502020202020204" pitchFamily="34" charset="0"/>
                <a:ea typeface="ＭＳ Ｐゴシック" panose="020B0600070205080204" pitchFamily="34" charset="-128"/>
              </a:rPr>
              <a:t>‘</a:t>
            </a:r>
            <a:r>
              <a:rPr lang="en-US" altLang="ja-JP" sz="2400" dirty="0">
                <a:solidFill>
                  <a:srgbClr val="0432FF"/>
                </a:solidFill>
                <a:latin typeface="Century Gothic" panose="020B0502020202020204" pitchFamily="34" charset="0"/>
                <a:ea typeface="ＭＳ Ｐゴシック" panose="020B0600070205080204" pitchFamily="34" charset="-128"/>
              </a:rPr>
              <a:t>Who, in a patriarchal culture, composed the feminist story which she takes the text to be; and how was it received, by a patriarchal culture, as its basic myth of origins?</a:t>
            </a:r>
            <a:r>
              <a:rPr lang="ja-JP" altLang="en-US" sz="2400">
                <a:solidFill>
                  <a:srgbClr val="0432FF"/>
                </a:solidFill>
                <a:latin typeface="Century Gothic" panose="020B0502020202020204" pitchFamily="34" charset="0"/>
                <a:ea typeface="ＭＳ Ｐゴシック" panose="020B0600070205080204" pitchFamily="34" charset="-128"/>
              </a:rPr>
              <a:t>’</a:t>
            </a:r>
            <a:endParaRPr lang="en-US" altLang="ja-JP" sz="2400" dirty="0">
              <a:solidFill>
                <a:srgbClr val="0432FF"/>
              </a:solidFill>
              <a:latin typeface="Century Gothic" panose="020B0502020202020204" pitchFamily="34" charset="0"/>
              <a:ea typeface="ＭＳ Ｐゴシック" panose="020B0600070205080204" pitchFamily="34" charset="-128"/>
            </a:endParaRPr>
          </a:p>
          <a:p>
            <a:pPr eaLnBrk="1" hangingPunct="1"/>
            <a:r>
              <a:rPr lang="en-US" altLang="en-US" sz="2400" dirty="0">
                <a:latin typeface="Century Gothic" panose="020B0502020202020204" pitchFamily="34" charset="0"/>
                <a:ea typeface="ＭＳ Ｐゴシック" panose="020B0600070205080204" pitchFamily="34" charset="-128"/>
              </a:rPr>
              <a:t>A sincere attempt to bridge the gap between (traditionally androcentric) interpretation and the rise of feminism.</a:t>
            </a:r>
          </a:p>
        </p:txBody>
      </p:sp>
    </p:spTree>
    <p:extLst>
      <p:ext uri="{BB962C8B-B14F-4D97-AF65-F5344CB8AC3E}">
        <p14:creationId xmlns:p14="http://schemas.microsoft.com/office/powerpoint/2010/main" val="2241042734"/>
      </p:ext>
    </p:extLst>
  </p:cSld>
  <p:clrMapOvr>
    <a:masterClrMapping/>
  </p:clrMapOvr>
  <p:transition>
    <p:fade/>
  </p:transition>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1CACE3"/>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{53EEF5AA-1697-2E45-9E26-880C839F7D3C}tf10001069</Template>
  <TotalTime>1146</TotalTime>
  <Words>1163</Words>
  <Application>Microsoft Macintosh PowerPoint</Application>
  <PresentationFormat>On-screen Show (4:3)</PresentationFormat>
  <Paragraphs>75</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Century Gothic</vt:lpstr>
      <vt:lpstr>Trebuchet MS</vt:lpstr>
      <vt:lpstr>Wingdings</vt:lpstr>
      <vt:lpstr>Wingdings 3</vt:lpstr>
      <vt:lpstr>Wisp</vt:lpstr>
      <vt:lpstr> Gender and Sexuality in Ancient Judaism and Early Christianity</vt:lpstr>
      <vt:lpstr>The Disobedience of the Pair  in the Garden</vt:lpstr>
      <vt:lpstr>The Disobedience of the Pair  in the Garden</vt:lpstr>
      <vt:lpstr>‘Eve the Deceiver’</vt:lpstr>
      <vt:lpstr>Eve - the Devil’s Gateway?</vt:lpstr>
      <vt:lpstr>The Serpent Converses with Eve</vt:lpstr>
      <vt:lpstr>Women and Serpents</vt:lpstr>
      <vt:lpstr>The Serpent as Feminine?</vt:lpstr>
      <vt:lpstr>The Serpent as Feminine?</vt:lpstr>
      <vt:lpstr>The Presence of ‘the Man’</vt:lpstr>
      <vt:lpstr>Adam’s Apples</vt:lpstr>
      <vt:lpstr>Weakness and Disobedience</vt:lpstr>
      <vt:lpstr>God’s Response to Disobedience</vt:lpstr>
      <vt:lpstr>Grandval Bible (Tours, ca. 840 CE)</vt:lpstr>
      <vt:lpstr>Genesis 3:16-17 as Aetiological Statements</vt:lpstr>
      <vt:lpstr>Genesis 3:16-17 as Aetiological Statements</vt:lpstr>
      <vt:lpstr>The Legacy of the Second Wave of  Feminist Biblical Interpretation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dc:title>
  <dc:creator>Kathy Ehrensperger</dc:creator>
  <cp:lastModifiedBy>Catrin Williams</cp:lastModifiedBy>
  <cp:revision>82</cp:revision>
  <dcterms:created xsi:type="dcterms:W3CDTF">2011-11-29T10:33:14Z</dcterms:created>
  <dcterms:modified xsi:type="dcterms:W3CDTF">2020-11-09T12:36:43Z</dcterms:modified>
</cp:coreProperties>
</file>