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1383625" cy="1511935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36" d="100"/>
          <a:sy n="36" d="100"/>
        </p:scale>
        <p:origin x="816"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2474395"/>
            <a:ext cx="18176081" cy="5263774"/>
          </a:xfrm>
        </p:spPr>
        <p:txBody>
          <a:bodyPr anchor="b"/>
          <a:lstStyle>
            <a:lvl1pPr algn="ctr">
              <a:defRPr sz="13228"/>
            </a:lvl1pPr>
          </a:lstStyle>
          <a:p>
            <a:r>
              <a:rPr lang="en-US"/>
              <a:t>Click to edit Master title style</a:t>
            </a:r>
            <a:endParaRPr lang="en-US" dirty="0"/>
          </a:p>
        </p:txBody>
      </p:sp>
      <p:sp>
        <p:nvSpPr>
          <p:cNvPr id="3" name="Subtitle 2"/>
          <p:cNvSpPr>
            <a:spLocks noGrp="1"/>
          </p:cNvSpPr>
          <p:nvPr>
            <p:ph type="subTitle" idx="1"/>
          </p:nvPr>
        </p:nvSpPr>
        <p:spPr>
          <a:xfrm>
            <a:off x="2672953" y="7941160"/>
            <a:ext cx="16037719"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FFB60E-AC79-4E33-9FA3-4515A9DF495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3088326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FFB60E-AC79-4E33-9FA3-4515A9DF495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4152782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3769342"/>
            <a:ext cx="18443377" cy="6289229"/>
          </a:xfrm>
        </p:spPr>
        <p:txBody>
          <a:bodyPr anchor="b"/>
          <a:lstStyle>
            <a:lvl1pPr>
              <a:defRPr sz="13228"/>
            </a:lvl1pPr>
          </a:lstStyle>
          <a:p>
            <a:r>
              <a:rPr lang="en-US"/>
              <a:t>Click to edit Master title style</a:t>
            </a:r>
            <a:endParaRPr lang="en-US" dirty="0"/>
          </a:p>
        </p:txBody>
      </p:sp>
      <p:sp>
        <p:nvSpPr>
          <p:cNvPr id="3" name="Text Placeholder 2"/>
          <p:cNvSpPr>
            <a:spLocks noGrp="1"/>
          </p:cNvSpPr>
          <p:nvPr>
            <p:ph type="body" idx="1"/>
          </p:nvPr>
        </p:nvSpPr>
        <p:spPr>
          <a:xfrm>
            <a:off x="1458988" y="10118069"/>
            <a:ext cx="18443377" cy="3307357"/>
          </a:xfrm>
        </p:spPr>
        <p:txBody>
          <a:bodyPr/>
          <a:lstStyle>
            <a:lvl1pPr marL="0" indent="0">
              <a:buNone/>
              <a:defRPr sz="5291">
                <a:solidFill>
                  <a:schemeClr val="tx1"/>
                </a:solidFill>
              </a:defRPr>
            </a:lvl1pPr>
            <a:lvl2pPr marL="1007943" indent="0">
              <a:buNone/>
              <a:defRPr sz="4409">
                <a:solidFill>
                  <a:schemeClr val="tx1">
                    <a:tint val="75000"/>
                  </a:schemeClr>
                </a:solidFill>
              </a:defRPr>
            </a:lvl2pPr>
            <a:lvl3pPr marL="2015886" indent="0">
              <a:buNone/>
              <a:defRPr sz="3968">
                <a:solidFill>
                  <a:schemeClr val="tx1">
                    <a:tint val="75000"/>
                  </a:schemeClr>
                </a:solidFill>
              </a:defRPr>
            </a:lvl3pPr>
            <a:lvl4pPr marL="3023829" indent="0">
              <a:buNone/>
              <a:defRPr sz="3527">
                <a:solidFill>
                  <a:schemeClr val="tx1">
                    <a:tint val="75000"/>
                  </a:schemeClr>
                </a:solidFill>
              </a:defRPr>
            </a:lvl4pPr>
            <a:lvl5pPr marL="4031772" indent="0">
              <a:buNone/>
              <a:defRPr sz="3527">
                <a:solidFill>
                  <a:schemeClr val="tx1">
                    <a:tint val="75000"/>
                  </a:schemeClr>
                </a:solidFill>
              </a:defRPr>
            </a:lvl5pPr>
            <a:lvl6pPr marL="5039716" indent="0">
              <a:buNone/>
              <a:defRPr sz="3527">
                <a:solidFill>
                  <a:schemeClr val="tx1">
                    <a:tint val="75000"/>
                  </a:schemeClr>
                </a:solidFill>
              </a:defRPr>
            </a:lvl6pPr>
            <a:lvl7pPr marL="6047659" indent="0">
              <a:buNone/>
              <a:defRPr sz="3527">
                <a:solidFill>
                  <a:schemeClr val="tx1">
                    <a:tint val="75000"/>
                  </a:schemeClr>
                </a:solidFill>
              </a:defRPr>
            </a:lvl7pPr>
            <a:lvl8pPr marL="7055602" indent="0">
              <a:buNone/>
              <a:defRPr sz="3527">
                <a:solidFill>
                  <a:schemeClr val="tx1">
                    <a:tint val="75000"/>
                  </a:schemeClr>
                </a:solidFill>
              </a:defRPr>
            </a:lvl8pPr>
            <a:lvl9pPr marL="8063545" indent="0">
              <a:buNone/>
              <a:defRPr sz="352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FFB60E-AC79-4E33-9FA3-4515A9DF495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2610869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4024827"/>
            <a:ext cx="908804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4024827"/>
            <a:ext cx="908804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FFB60E-AC79-4E33-9FA3-4515A9DF4952}"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1132415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804969"/>
            <a:ext cx="18443377"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3706342"/>
            <a:ext cx="9046274"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4" name="Content Placeholder 3"/>
          <p:cNvSpPr>
            <a:spLocks noGrp="1"/>
          </p:cNvSpPr>
          <p:nvPr>
            <p:ph sz="half" idx="2"/>
          </p:nvPr>
        </p:nvSpPr>
        <p:spPr>
          <a:xfrm>
            <a:off x="1472912" y="5522763"/>
            <a:ext cx="9046274"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3706342"/>
            <a:ext cx="9090826"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6" name="Content Placeholder 5"/>
          <p:cNvSpPr>
            <a:spLocks noGrp="1"/>
          </p:cNvSpPr>
          <p:nvPr>
            <p:ph sz="quarter" idx="4"/>
          </p:nvPr>
        </p:nvSpPr>
        <p:spPr>
          <a:xfrm>
            <a:off x="10825461" y="5522763"/>
            <a:ext cx="9090826"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FFB60E-AC79-4E33-9FA3-4515A9DF4952}" type="datetimeFigureOut">
              <a:rPr lang="en-GB" smtClean="0"/>
              <a:t>04/04/2019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192953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FFB60E-AC79-4E33-9FA3-4515A9DF4952}" type="datetimeFigureOut">
              <a:rPr lang="en-GB" smtClean="0"/>
              <a:t>04/04/2019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3001955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FFB60E-AC79-4E33-9FA3-4515A9DF4952}" type="datetimeFigureOut">
              <a:rPr lang="en-GB" smtClean="0"/>
              <a:t>04/04/2019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428025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Content Placeholder 2"/>
          <p:cNvSpPr>
            <a:spLocks noGrp="1"/>
          </p:cNvSpPr>
          <p:nvPr>
            <p:ph idx="1"/>
          </p:nvPr>
        </p:nvSpPr>
        <p:spPr>
          <a:xfrm>
            <a:off x="9090826" y="2176910"/>
            <a:ext cx="10825460"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ABFFB60E-AC79-4E33-9FA3-4515A9DF4952}"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2136916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2176910"/>
            <a:ext cx="10825460"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US"/>
              <a:t>Click icon to add picture</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ABFFB60E-AC79-4E33-9FA3-4515A9DF4952}"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2217532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FFB60E-AC79-4E33-9FA3-4515A9DF495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340857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804966"/>
            <a:ext cx="4610844"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804966"/>
            <a:ext cx="13565237" cy="12812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FFB60E-AC79-4E33-9FA3-4515A9DF495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B5541-452A-4EEC-BE3B-24B0C4EA8C83}" type="slidenum">
              <a:rPr lang="en-GB" smtClean="0"/>
              <a:t>‹#›</a:t>
            </a:fld>
            <a:endParaRPr lang="en-GB"/>
          </a:p>
        </p:txBody>
      </p:sp>
    </p:spTree>
    <p:extLst>
      <p:ext uri="{BB962C8B-B14F-4D97-AF65-F5344CB8AC3E}">
        <p14:creationId xmlns:p14="http://schemas.microsoft.com/office/powerpoint/2010/main" val="3559972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804969"/>
            <a:ext cx="18443377"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14013401"/>
            <a:ext cx="4811316" cy="804965"/>
          </a:xfrm>
          <a:prstGeom prst="rect">
            <a:avLst/>
          </a:prstGeom>
        </p:spPr>
        <p:txBody>
          <a:bodyPr vert="horz" lIns="91440" tIns="45720" rIns="91440" bIns="45720" rtlCol="0" anchor="ctr"/>
          <a:lstStyle>
            <a:lvl1pPr algn="l">
              <a:defRPr sz="2646">
                <a:solidFill>
                  <a:schemeClr val="tx1">
                    <a:tint val="75000"/>
                  </a:schemeClr>
                </a:solidFill>
              </a:defRPr>
            </a:lvl1pPr>
          </a:lstStyle>
          <a:p>
            <a:fld id="{ABFFB60E-AC79-4E33-9FA3-4515A9DF4952}" type="datetimeFigureOut">
              <a:rPr lang="en-GB" smtClean="0"/>
              <a:t>04/04/2019</a:t>
            </a:fld>
            <a:endParaRPr lang="en-GB"/>
          </a:p>
        </p:txBody>
      </p:sp>
      <p:sp>
        <p:nvSpPr>
          <p:cNvPr id="5" name="Footer Placeholder 4"/>
          <p:cNvSpPr>
            <a:spLocks noGrp="1"/>
          </p:cNvSpPr>
          <p:nvPr>
            <p:ph type="ftr" sz="quarter" idx="3"/>
          </p:nvPr>
        </p:nvSpPr>
        <p:spPr>
          <a:xfrm>
            <a:off x="7083326" y="14013401"/>
            <a:ext cx="7216973" cy="804965"/>
          </a:xfrm>
          <a:prstGeom prst="rect">
            <a:avLst/>
          </a:prstGeom>
        </p:spPr>
        <p:txBody>
          <a:bodyPr vert="horz" lIns="91440" tIns="45720" rIns="91440" bIns="45720" rtlCol="0" anchor="ctr"/>
          <a:lstStyle>
            <a:lvl1pPr algn="ctr">
              <a:defRPr sz="264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14013401"/>
            <a:ext cx="4811316" cy="804965"/>
          </a:xfrm>
          <a:prstGeom prst="rect">
            <a:avLst/>
          </a:prstGeom>
        </p:spPr>
        <p:txBody>
          <a:bodyPr vert="horz" lIns="91440" tIns="45720" rIns="91440" bIns="45720" rtlCol="0" anchor="ctr"/>
          <a:lstStyle>
            <a:lvl1pPr algn="r">
              <a:defRPr sz="2646">
                <a:solidFill>
                  <a:schemeClr val="tx1">
                    <a:tint val="75000"/>
                  </a:schemeClr>
                </a:solidFill>
              </a:defRPr>
            </a:lvl1pPr>
          </a:lstStyle>
          <a:p>
            <a:fld id="{DB2B5541-452A-4EEC-BE3B-24B0C4EA8C83}" type="slidenum">
              <a:rPr lang="en-GB" smtClean="0"/>
              <a:t>‹#›</a:t>
            </a:fld>
            <a:endParaRPr lang="en-GB"/>
          </a:p>
        </p:txBody>
      </p:sp>
    </p:spTree>
    <p:extLst>
      <p:ext uri="{BB962C8B-B14F-4D97-AF65-F5344CB8AC3E}">
        <p14:creationId xmlns:p14="http://schemas.microsoft.com/office/powerpoint/2010/main" val="36551875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ancient-origins.net/history/deputies-dead-amarna-thebes-mesmeric-shabtis-akhenaten-and-tutankhamun-part-i-009026" TargetMode="External"/><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hyperlink" Target="http://www.experience-ancient-egypt.com/egyptian-religion-mythology/egyptian-magic-and-ritual/ushabti" TargetMode="External"/><Relationship Id="rId5" Type="http://schemas.openxmlformats.org/officeDocument/2006/relationships/image" Target="../media/image4.jpg"/><Relationship Id="rId10" Type="http://schemas.openxmlformats.org/officeDocument/2006/relationships/hyperlink" Target="https://miekezilverberg.com/object/antiquities/egypt/blue-faience-ushabti-of-semataui/" TargetMode="External"/><Relationship Id="rId4" Type="http://schemas.openxmlformats.org/officeDocument/2006/relationships/image" Target="../media/image3.jpg"/><Relationship Id="rId9" Type="http://schemas.openxmlformats.org/officeDocument/2006/relationships/hyperlink" Target="https://egyptmanchester.wordpress.com/2012/07/05/texts-in-translation-7-the-shabti-spell-of-horudj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27A8AA-288D-4F9A-83BF-585351F57AAB}"/>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30842" r="13646"/>
          <a:stretch/>
        </p:blipFill>
        <p:spPr>
          <a:xfrm>
            <a:off x="20" y="10"/>
            <a:ext cx="21383605" cy="15119340"/>
          </a:xfrm>
          <a:prstGeom prst="rect">
            <a:avLst/>
          </a:prstGeom>
          <a:ln>
            <a:solidFill>
              <a:schemeClr val="bg1"/>
            </a:solidFill>
          </a:ln>
        </p:spPr>
      </p:pic>
      <p:pic>
        <p:nvPicPr>
          <p:cNvPr id="7" name="Picture 6">
            <a:extLst>
              <a:ext uri="{FF2B5EF4-FFF2-40B4-BE49-F238E27FC236}">
                <a16:creationId xmlns:a16="http://schemas.microsoft.com/office/drawing/2014/main" id="{835887EC-235E-4E6F-8882-9B01F646DC9D}"/>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18148101" y="239008"/>
            <a:ext cx="3084523" cy="5536200"/>
          </a:xfrm>
          <a:prstGeom prst="rect">
            <a:avLst/>
          </a:prstGeom>
          <a:ln>
            <a:solidFill>
              <a:schemeClr val="bg1"/>
            </a:solidFill>
          </a:ln>
        </p:spPr>
      </p:pic>
      <p:pic>
        <p:nvPicPr>
          <p:cNvPr id="9" name="Picture 8">
            <a:extLst>
              <a:ext uri="{FF2B5EF4-FFF2-40B4-BE49-F238E27FC236}">
                <a16:creationId xmlns:a16="http://schemas.microsoft.com/office/drawing/2014/main" id="{23A07FBE-4DCA-4509-BD2B-34AC7CEBF8FE}"/>
              </a:ext>
            </a:extLst>
          </p:cNvPr>
          <p:cNvPicPr>
            <a:picLocks noChangeAspect="1"/>
          </p:cNvPicPr>
          <p:nvPr/>
        </p:nvPicPr>
        <p:blipFill>
          <a:blip r:embed="rId4">
            <a:alphaModFix amt="70000"/>
            <a:extLst>
              <a:ext uri="{28A0092B-C50C-407E-A947-70E740481C1C}">
                <a14:useLocalDpi xmlns:a14="http://schemas.microsoft.com/office/drawing/2010/main" val="0"/>
              </a:ext>
            </a:extLst>
          </a:blip>
          <a:stretch>
            <a:fillRect/>
          </a:stretch>
        </p:blipFill>
        <p:spPr>
          <a:xfrm>
            <a:off x="96053" y="180703"/>
            <a:ext cx="2246789" cy="5792372"/>
          </a:xfrm>
          <a:prstGeom prst="rect">
            <a:avLst/>
          </a:prstGeom>
          <a:ln>
            <a:solidFill>
              <a:schemeClr val="bg1"/>
            </a:solidFill>
          </a:ln>
          <a:effectLst>
            <a:outerShdw blurRad="292100" dist="139700" dir="2700000" algn="tl" rotWithShape="0">
              <a:srgbClr val="333333">
                <a:alpha val="65000"/>
              </a:srgbClr>
            </a:outerShdw>
          </a:effectLst>
        </p:spPr>
      </p:pic>
      <p:sp>
        <p:nvSpPr>
          <p:cNvPr id="10" name="Rectangle: Rounded Corners 9">
            <a:extLst>
              <a:ext uri="{FF2B5EF4-FFF2-40B4-BE49-F238E27FC236}">
                <a16:creationId xmlns:a16="http://schemas.microsoft.com/office/drawing/2014/main" id="{176DA3A7-CF4E-4B0B-90E7-1904320B640B}"/>
              </a:ext>
            </a:extLst>
          </p:cNvPr>
          <p:cNvSpPr/>
          <p:nvPr/>
        </p:nvSpPr>
        <p:spPr>
          <a:xfrm>
            <a:off x="2342843" y="0"/>
            <a:ext cx="15654258" cy="2474259"/>
          </a:xfrm>
          <a:prstGeom prst="roundRect">
            <a:avLst>
              <a:gd name="adj" fmla="val 50000"/>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GB" sz="6000" b="1" dirty="0">
                <a:solidFill>
                  <a:schemeClr val="bg1"/>
                </a:solidFill>
                <a:latin typeface="Gill Sans MT" panose="020B0502020104020203" pitchFamily="34" charset="0"/>
              </a:rPr>
              <a:t>Shabti-Shawabti-Ushebti</a:t>
            </a:r>
          </a:p>
          <a:p>
            <a:pPr algn="ctr"/>
            <a:r>
              <a:rPr lang="en-GB" sz="6000" b="1" dirty="0">
                <a:solidFill>
                  <a:schemeClr val="bg1"/>
                </a:solidFill>
                <a:latin typeface="Gill Sans MT" panose="020B0502020104020203" pitchFamily="34" charset="0"/>
              </a:rPr>
              <a:t>Substitutes, Servants or Slaves for the Afterlife?</a:t>
            </a:r>
          </a:p>
        </p:txBody>
      </p:sp>
      <p:sp>
        <p:nvSpPr>
          <p:cNvPr id="12" name="TextBox 11">
            <a:extLst>
              <a:ext uri="{FF2B5EF4-FFF2-40B4-BE49-F238E27FC236}">
                <a16:creationId xmlns:a16="http://schemas.microsoft.com/office/drawing/2014/main" id="{5438BA4C-DAC8-4915-9096-17E327368CC7}"/>
              </a:ext>
            </a:extLst>
          </p:cNvPr>
          <p:cNvSpPr txBox="1"/>
          <p:nvPr/>
        </p:nvSpPr>
        <p:spPr>
          <a:xfrm>
            <a:off x="2728365" y="2657251"/>
            <a:ext cx="7844937" cy="5262979"/>
          </a:xfrm>
          <a:prstGeom prst="rect">
            <a:avLst/>
          </a:prstGeom>
          <a:noFill/>
          <a:ln>
            <a:solidFill>
              <a:schemeClr val="bg1"/>
            </a:solidFill>
          </a:ln>
        </p:spPr>
        <p:txBody>
          <a:bodyPr wrap="square" rtlCol="0">
            <a:spAutoFit/>
          </a:bodyPr>
          <a:lstStyle/>
          <a:p>
            <a:pPr marL="342900" indent="-342900">
              <a:buFont typeface="Arial" panose="020B0604020202020204" pitchFamily="34" charset="0"/>
              <a:buChar char="•"/>
            </a:pPr>
            <a:r>
              <a:rPr lang="en-US" sz="2400" dirty="0">
                <a:solidFill>
                  <a:schemeClr val="bg1"/>
                </a:solidFill>
                <a:latin typeface="Gill Sans MT" panose="020B0502020104020203" pitchFamily="34" charset="0"/>
              </a:rPr>
              <a:t> The </a:t>
            </a:r>
            <a:r>
              <a:rPr lang="en-US" sz="2400" u="sng" dirty="0">
                <a:solidFill>
                  <a:schemeClr val="bg1"/>
                </a:solidFill>
                <a:latin typeface="Gill Sans MT" panose="020B0502020104020203" pitchFamily="34" charset="0"/>
              </a:rPr>
              <a:t>Shabti</a:t>
            </a:r>
            <a:r>
              <a:rPr lang="en-US" sz="2400" dirty="0">
                <a:solidFill>
                  <a:schemeClr val="bg1"/>
                </a:solidFill>
                <a:latin typeface="Gill Sans MT" panose="020B0502020104020203" pitchFamily="34" charset="0"/>
              </a:rPr>
              <a:t>, </a:t>
            </a:r>
            <a:r>
              <a:rPr lang="en-US" sz="2400" u="sng" dirty="0">
                <a:solidFill>
                  <a:schemeClr val="bg1"/>
                </a:solidFill>
                <a:latin typeface="Gill Sans MT" panose="020B0502020104020203" pitchFamily="34" charset="0"/>
              </a:rPr>
              <a:t>Shawabti</a:t>
            </a:r>
            <a:r>
              <a:rPr lang="en-US" sz="2400" dirty="0">
                <a:solidFill>
                  <a:schemeClr val="bg1"/>
                </a:solidFill>
                <a:latin typeface="Gill Sans MT" panose="020B0502020104020203" pitchFamily="34" charset="0"/>
              </a:rPr>
              <a:t> and</a:t>
            </a:r>
            <a:r>
              <a:rPr lang="en-US" sz="2400" u="sng" dirty="0">
                <a:solidFill>
                  <a:schemeClr val="bg1"/>
                </a:solidFill>
                <a:latin typeface="Gill Sans MT" panose="020B0502020104020203" pitchFamily="34" charset="0"/>
              </a:rPr>
              <a:t> Ushebti </a:t>
            </a:r>
            <a:r>
              <a:rPr lang="en-US" sz="2400" dirty="0">
                <a:solidFill>
                  <a:schemeClr val="bg1"/>
                </a:solidFill>
                <a:latin typeface="Gill Sans MT" panose="020B0502020104020203" pitchFamily="34" charset="0"/>
              </a:rPr>
              <a:t>were a variety of mummiform funerary figurines from Ancient Egypt.</a:t>
            </a:r>
          </a:p>
          <a:p>
            <a:pPr marL="342900" indent="-342900">
              <a:buFont typeface="Arial" panose="020B0604020202020204" pitchFamily="34" charset="0"/>
              <a:buChar char="•"/>
            </a:pPr>
            <a:r>
              <a:rPr lang="en-US" sz="2400" dirty="0">
                <a:solidFill>
                  <a:schemeClr val="bg1"/>
                </a:solidFill>
                <a:latin typeface="Gill Sans MT" panose="020B0502020104020203" pitchFamily="34" charset="0"/>
              </a:rPr>
              <a:t>Developing out the Old and Middle Kingdoms magically animated workforce of servant statuettes </a:t>
            </a:r>
            <a:r>
              <a:rPr lang="en-US" sz="1200" dirty="0">
                <a:solidFill>
                  <a:schemeClr val="bg1"/>
                </a:solidFill>
                <a:latin typeface="Gill Sans MT" panose="020B0502020104020203" pitchFamily="34" charset="0"/>
              </a:rPr>
              <a:t>(Taylor, 2001, p. 112</a:t>
            </a:r>
            <a:r>
              <a:rPr lang="en-US" sz="2400" dirty="0">
                <a:solidFill>
                  <a:schemeClr val="bg1"/>
                </a:solidFill>
                <a:latin typeface="Gill Sans MT" panose="020B0502020104020203" pitchFamily="34" charset="0"/>
              </a:rPr>
              <a:t>), for the purpose of taking care of the deceased’s needs in the afterlife, before  further developing into the idealized mummiform figurines they would become. </a:t>
            </a:r>
          </a:p>
          <a:p>
            <a:pPr marL="342900" indent="-342900">
              <a:buFont typeface="Arial" panose="020B0604020202020204" pitchFamily="34" charset="0"/>
              <a:buChar char="•"/>
            </a:pPr>
            <a:r>
              <a:rPr lang="en-US" sz="2400" dirty="0">
                <a:solidFill>
                  <a:schemeClr val="bg1"/>
                </a:solidFill>
                <a:latin typeface="Gill Sans MT" panose="020B0502020104020203" pitchFamily="34" charset="0"/>
              </a:rPr>
              <a:t> Made from a mixture of materials: wood, faience, wax, pottery, metal and stone</a:t>
            </a:r>
            <a:r>
              <a:rPr lang="en-US" sz="1200" dirty="0">
                <a:solidFill>
                  <a:schemeClr val="bg1"/>
                </a:solidFill>
                <a:latin typeface="Gill Sans MT" panose="020B0502020104020203" pitchFamily="34" charset="0"/>
              </a:rPr>
              <a:t>(Taylor, 2001, p. 112) </a:t>
            </a:r>
            <a:r>
              <a:rPr lang="en-US" sz="2400" dirty="0">
                <a:solidFill>
                  <a:schemeClr val="bg1"/>
                </a:solidFill>
                <a:latin typeface="Gill Sans MT" panose="020B0502020104020203" pitchFamily="34" charset="0"/>
              </a:rPr>
              <a:t>.</a:t>
            </a:r>
          </a:p>
          <a:p>
            <a:pPr marL="342900" indent="-342900">
              <a:buFont typeface="Arial" panose="020B0604020202020204" pitchFamily="34" charset="0"/>
              <a:buChar char="•"/>
            </a:pPr>
            <a:r>
              <a:rPr lang="en-US" sz="2400" dirty="0">
                <a:solidFill>
                  <a:schemeClr val="bg1"/>
                </a:solidFill>
                <a:latin typeface="Gill Sans MT" panose="020B0502020104020203" pitchFamily="34" charset="0"/>
              </a:rPr>
              <a:t>Earliest finds dated to the late  Middle Kingdom, with  changes in name and purpose through the Late Second Intermediate Period, New Kingdom, Third Intermediate Period and up to the Ptolemaic period.  </a:t>
            </a:r>
          </a:p>
          <a:p>
            <a:pPr marL="342900" indent="-342900">
              <a:buFont typeface="Arial" panose="020B0604020202020204" pitchFamily="34" charset="0"/>
              <a:buChar char="•"/>
            </a:pPr>
            <a:endParaRPr lang="en-US" sz="2400" dirty="0">
              <a:solidFill>
                <a:schemeClr val="bg1"/>
              </a:solidFill>
              <a:latin typeface="Gill Sans MT" panose="020B0502020104020203" pitchFamily="34" charset="0"/>
            </a:endParaRPr>
          </a:p>
        </p:txBody>
      </p:sp>
      <p:sp>
        <p:nvSpPr>
          <p:cNvPr id="13" name="TextBox 12">
            <a:extLst>
              <a:ext uri="{FF2B5EF4-FFF2-40B4-BE49-F238E27FC236}">
                <a16:creationId xmlns:a16="http://schemas.microsoft.com/office/drawing/2014/main" id="{43DB740D-6B78-4B17-8E30-ED9773C3C46A}"/>
              </a:ext>
            </a:extLst>
          </p:cNvPr>
          <p:cNvSpPr txBox="1"/>
          <p:nvPr/>
        </p:nvSpPr>
        <p:spPr>
          <a:xfrm>
            <a:off x="13716000" y="5611906"/>
            <a:ext cx="184731" cy="461665"/>
          </a:xfrm>
          <a:prstGeom prst="rect">
            <a:avLst/>
          </a:prstGeom>
          <a:noFill/>
        </p:spPr>
        <p:txBody>
          <a:bodyPr wrap="none" rtlCol="0">
            <a:spAutoFit/>
          </a:bodyPr>
          <a:lstStyle/>
          <a:p>
            <a:endParaRPr lang="en-GB" sz="2400" dirty="0">
              <a:solidFill>
                <a:schemeClr val="bg1"/>
              </a:solidFill>
              <a:latin typeface="Gill Sans MT" panose="020B0502020104020203" pitchFamily="34" charset="0"/>
            </a:endParaRPr>
          </a:p>
        </p:txBody>
      </p:sp>
      <p:sp>
        <p:nvSpPr>
          <p:cNvPr id="14" name="TextBox 13">
            <a:extLst>
              <a:ext uri="{FF2B5EF4-FFF2-40B4-BE49-F238E27FC236}">
                <a16:creationId xmlns:a16="http://schemas.microsoft.com/office/drawing/2014/main" id="{90042235-85ED-46D3-9653-C3EA45BD8173}"/>
              </a:ext>
            </a:extLst>
          </p:cNvPr>
          <p:cNvSpPr txBox="1"/>
          <p:nvPr/>
        </p:nvSpPr>
        <p:spPr>
          <a:xfrm>
            <a:off x="2736580" y="8109952"/>
            <a:ext cx="7844937" cy="4524315"/>
          </a:xfrm>
          <a:prstGeom prst="rect">
            <a:avLst/>
          </a:prstGeom>
          <a:noFill/>
          <a:ln>
            <a:solidFill>
              <a:schemeClr val="bg1"/>
            </a:solidFill>
          </a:ln>
        </p:spPr>
        <p:txBody>
          <a:bodyPr wrap="square" rtlCol="0">
            <a:spAutoFit/>
          </a:bodyPr>
          <a:lstStyle/>
          <a:p>
            <a:pPr marL="342900" indent="-342900">
              <a:buFont typeface="Arial" panose="020B0604020202020204" pitchFamily="34" charset="0"/>
              <a:buChar char="•"/>
            </a:pPr>
            <a:r>
              <a:rPr lang="en-US" sz="2400" dirty="0">
                <a:solidFill>
                  <a:schemeClr val="bg1"/>
                </a:solidFill>
                <a:latin typeface="Gill Sans MT" panose="020B0502020104020203" pitchFamily="34" charset="0"/>
              </a:rPr>
              <a:t>First a magically governed substitute worker for the deceased, and then later growing into a workforce </a:t>
            </a:r>
            <a:r>
              <a:rPr lang="en-US" sz="1200" dirty="0">
                <a:solidFill>
                  <a:schemeClr val="bg1"/>
                </a:solidFill>
                <a:latin typeface="Gill Sans MT" panose="020B0502020104020203" pitchFamily="34" charset="0"/>
              </a:rPr>
              <a:t>(Taylor, 2001)</a:t>
            </a:r>
            <a:r>
              <a:rPr lang="en-US" sz="2400" dirty="0">
                <a:solidFill>
                  <a:schemeClr val="bg1"/>
                </a:solidFill>
                <a:latin typeface="Gill Sans MT" panose="020B0502020104020203" pitchFamily="34" charset="0"/>
              </a:rPr>
              <a:t>, with one for every day of the year plus one supervisor for every ten Ushebti.</a:t>
            </a:r>
          </a:p>
          <a:p>
            <a:pPr marL="342900" indent="-342900">
              <a:buFont typeface="Arial" panose="020B0604020202020204" pitchFamily="34" charset="0"/>
              <a:buChar char="•"/>
            </a:pPr>
            <a:r>
              <a:rPr lang="en-US" sz="2400" dirty="0">
                <a:solidFill>
                  <a:schemeClr val="bg1"/>
                </a:solidFill>
                <a:latin typeface="Gill Sans MT" panose="020B0502020104020203" pitchFamily="34" charset="0"/>
              </a:rPr>
              <a:t>The Shabti was animated in the afterlife by the Coffin spell 472 from the Coffin Text, this magical incantation first appearing during the 12th Dynasty, painted or  inscribed upon the Shabti/Ushebti, in horizontal lines around the body and legs </a:t>
            </a:r>
            <a:r>
              <a:rPr lang="en-US" sz="1200" dirty="0">
                <a:solidFill>
                  <a:schemeClr val="bg1"/>
                </a:solidFill>
                <a:latin typeface="Gill Sans MT" panose="020B0502020104020203" pitchFamily="34" charset="0"/>
              </a:rPr>
              <a:t>(Taylor, 2001, p. 121) </a:t>
            </a:r>
            <a:r>
              <a:rPr lang="en-US" sz="2400" dirty="0">
                <a:solidFill>
                  <a:schemeClr val="bg1"/>
                </a:solidFill>
                <a:latin typeface="Gill Sans MT" panose="020B0502020104020203" pitchFamily="34" charset="0"/>
              </a:rPr>
              <a:t>.</a:t>
            </a:r>
          </a:p>
          <a:p>
            <a:pPr marL="342900" indent="-342900">
              <a:buFont typeface="Arial" panose="020B0604020202020204" pitchFamily="34" charset="0"/>
              <a:buChar char="•"/>
            </a:pPr>
            <a:r>
              <a:rPr lang="en-US" sz="2400" dirty="0">
                <a:solidFill>
                  <a:schemeClr val="bg1"/>
                </a:solidFill>
                <a:latin typeface="Gill Sans MT" panose="020B0502020104020203" pitchFamily="34" charset="0"/>
              </a:rPr>
              <a:t>This version of the text became codified during the 18th Dynasty as spell 6 of the Book of going Forth (Book of the Dead).</a:t>
            </a:r>
          </a:p>
        </p:txBody>
      </p:sp>
      <p:sp>
        <p:nvSpPr>
          <p:cNvPr id="16" name="TextBox 15">
            <a:extLst>
              <a:ext uri="{FF2B5EF4-FFF2-40B4-BE49-F238E27FC236}">
                <a16:creationId xmlns:a16="http://schemas.microsoft.com/office/drawing/2014/main" id="{E92AD414-E59F-4A95-9659-07AC232D8B96}"/>
              </a:ext>
            </a:extLst>
          </p:cNvPr>
          <p:cNvSpPr txBox="1"/>
          <p:nvPr/>
        </p:nvSpPr>
        <p:spPr>
          <a:xfrm>
            <a:off x="10775341" y="2657251"/>
            <a:ext cx="6739501" cy="3416320"/>
          </a:xfrm>
          <a:prstGeom prst="rect">
            <a:avLst/>
          </a:prstGeom>
          <a:noFill/>
          <a:ln>
            <a:solidFill>
              <a:schemeClr val="bg1"/>
            </a:solidFill>
          </a:ln>
        </p:spPr>
        <p:txBody>
          <a:bodyPr wrap="square" rtlCol="0">
            <a:spAutoFit/>
          </a:bodyPr>
          <a:lstStyle/>
          <a:p>
            <a:pPr marL="342900" indent="-342900">
              <a:buFont typeface="Arial" panose="020B0604020202020204" pitchFamily="34" charset="0"/>
              <a:buChar char="•"/>
            </a:pPr>
            <a:r>
              <a:rPr lang="en-GB" sz="2400" dirty="0">
                <a:solidFill>
                  <a:schemeClr val="bg1"/>
                </a:solidFill>
                <a:latin typeface="Gill Sans MT" panose="020B0502020104020203" pitchFamily="34" charset="0"/>
              </a:rPr>
              <a:t> From the first one or two finely hand-crafted figurines of the Middle Kingdom, up to the 401-mass produced workforce of the Late Intermediate Period. </a:t>
            </a:r>
          </a:p>
          <a:p>
            <a:pPr marL="342900" indent="-342900">
              <a:buFont typeface="Arial" panose="020B0604020202020204" pitchFamily="34" charset="0"/>
              <a:buChar char="•"/>
            </a:pPr>
            <a:r>
              <a:rPr lang="en-GB" sz="2400" dirty="0">
                <a:solidFill>
                  <a:schemeClr val="bg1"/>
                </a:solidFill>
                <a:latin typeface="Gill Sans MT" panose="020B0502020104020203" pitchFamily="34" charset="0"/>
              </a:rPr>
              <a:t>Their purpose and significance  altered with the passage of time</a:t>
            </a:r>
            <a:r>
              <a:rPr lang="en-GB" sz="1400" dirty="0">
                <a:solidFill>
                  <a:schemeClr val="bg1"/>
                </a:solidFill>
                <a:latin typeface="Gill Sans MT" panose="020B0502020104020203" pitchFamily="34" charset="0"/>
              </a:rPr>
              <a:t>(Taylor, 2001, p. 112) </a:t>
            </a:r>
            <a:r>
              <a:rPr lang="en-GB" sz="2400" dirty="0">
                <a:solidFill>
                  <a:schemeClr val="bg1"/>
                </a:solidFill>
                <a:latin typeface="Gill Sans MT" panose="020B0502020104020203" pitchFamily="34" charset="0"/>
              </a:rPr>
              <a:t>,</a:t>
            </a:r>
            <a:r>
              <a:rPr lang="en-GB" sz="1400" dirty="0">
                <a:solidFill>
                  <a:schemeClr val="bg1"/>
                </a:solidFill>
                <a:latin typeface="Gill Sans MT" panose="020B0502020104020203" pitchFamily="34" charset="0"/>
              </a:rPr>
              <a:t> </a:t>
            </a:r>
            <a:r>
              <a:rPr lang="en-GB" sz="2400" dirty="0">
                <a:solidFill>
                  <a:schemeClr val="bg1"/>
                </a:solidFill>
                <a:latin typeface="Gill Sans MT" panose="020B0502020104020203" pitchFamily="34" charset="0"/>
              </a:rPr>
              <a:t>dependent upon the name applied to the figurine and the period it existed in. From that of Shabti, to Shawabti and finally Ushabti. </a:t>
            </a:r>
          </a:p>
        </p:txBody>
      </p:sp>
      <p:pic>
        <p:nvPicPr>
          <p:cNvPr id="20" name="Picture 19">
            <a:extLst>
              <a:ext uri="{FF2B5EF4-FFF2-40B4-BE49-F238E27FC236}">
                <a16:creationId xmlns:a16="http://schemas.microsoft.com/office/drawing/2014/main" id="{E6B0AEB1-6E9F-4C92-9497-C8ADD63A4A9B}"/>
              </a:ext>
            </a:extLst>
          </p:cNvPr>
          <p:cNvPicPr>
            <a:picLocks noChangeAspect="1"/>
          </p:cNvPicPr>
          <p:nvPr/>
        </p:nvPicPr>
        <p:blipFill>
          <a:blip r:embed="rId5">
            <a:alphaModFix amt="70000"/>
            <a:extLst>
              <a:ext uri="{28A0092B-C50C-407E-A947-70E740481C1C}">
                <a14:useLocalDpi xmlns:a14="http://schemas.microsoft.com/office/drawing/2010/main" val="0"/>
              </a:ext>
            </a:extLst>
          </a:blip>
          <a:stretch>
            <a:fillRect/>
          </a:stretch>
        </p:blipFill>
        <p:spPr>
          <a:xfrm>
            <a:off x="93666" y="6992874"/>
            <a:ext cx="2414160" cy="5064434"/>
          </a:xfrm>
          <a:prstGeom prst="rect">
            <a:avLst/>
          </a:prstGeom>
          <a:ln>
            <a:solidFill>
              <a:schemeClr val="bg1"/>
            </a:solidFill>
          </a:ln>
        </p:spPr>
      </p:pic>
      <p:pic>
        <p:nvPicPr>
          <p:cNvPr id="22" name="Picture 21">
            <a:extLst>
              <a:ext uri="{FF2B5EF4-FFF2-40B4-BE49-F238E27FC236}">
                <a16:creationId xmlns:a16="http://schemas.microsoft.com/office/drawing/2014/main" id="{A0A99800-8242-424C-8C34-3BE42887B514}"/>
              </a:ext>
            </a:extLst>
          </p:cNvPr>
          <p:cNvPicPr>
            <a:picLocks noChangeAspect="1"/>
          </p:cNvPicPr>
          <p:nvPr/>
        </p:nvPicPr>
        <p:blipFill>
          <a:blip r:embed="rId6">
            <a:alphaModFix amt="70000"/>
            <a:extLst>
              <a:ext uri="{28A0092B-C50C-407E-A947-70E740481C1C}">
                <a14:useLocalDpi xmlns:a14="http://schemas.microsoft.com/office/drawing/2010/main" val="0"/>
              </a:ext>
            </a:extLst>
          </a:blip>
          <a:stretch>
            <a:fillRect/>
          </a:stretch>
        </p:blipFill>
        <p:spPr>
          <a:xfrm>
            <a:off x="18536749" y="6727886"/>
            <a:ext cx="2695875" cy="4823012"/>
          </a:xfrm>
          <a:prstGeom prst="rect">
            <a:avLst/>
          </a:prstGeom>
          <a:ln>
            <a:solidFill>
              <a:schemeClr val="bg1"/>
            </a:solidFill>
          </a:ln>
        </p:spPr>
      </p:pic>
      <p:sp>
        <p:nvSpPr>
          <p:cNvPr id="23" name="TextBox 22">
            <a:extLst>
              <a:ext uri="{FF2B5EF4-FFF2-40B4-BE49-F238E27FC236}">
                <a16:creationId xmlns:a16="http://schemas.microsoft.com/office/drawing/2014/main" id="{A41A7830-2D7F-4148-98C7-295B4B03FC02}"/>
              </a:ext>
            </a:extLst>
          </p:cNvPr>
          <p:cNvSpPr txBox="1"/>
          <p:nvPr/>
        </p:nvSpPr>
        <p:spPr>
          <a:xfrm>
            <a:off x="10775341" y="6257610"/>
            <a:ext cx="7551154" cy="7109639"/>
          </a:xfrm>
          <a:prstGeom prst="rect">
            <a:avLst/>
          </a:prstGeom>
          <a:noFill/>
          <a:ln>
            <a:solidFill>
              <a:schemeClr val="bg1"/>
            </a:solidFill>
          </a:ln>
        </p:spPr>
        <p:txBody>
          <a:bodyPr wrap="square" rtlCol="0">
            <a:spAutoFit/>
          </a:bodyPr>
          <a:lstStyle/>
          <a:p>
            <a:pPr marL="342900" indent="-342900">
              <a:buFont typeface="Arial" panose="020B0604020202020204" pitchFamily="34" charset="0"/>
              <a:buChar char="•"/>
            </a:pPr>
            <a:r>
              <a:rPr lang="en-GB" sz="2400" b="1" u="sng" dirty="0">
                <a:solidFill>
                  <a:schemeClr val="bg1"/>
                </a:solidFill>
                <a:latin typeface="Gill Sans MT" panose="020B0502020104020203" pitchFamily="34" charset="0"/>
              </a:rPr>
              <a:t>Shabti</a:t>
            </a:r>
            <a:r>
              <a:rPr lang="en-GB" sz="2400" dirty="0">
                <a:solidFill>
                  <a:schemeClr val="bg1"/>
                </a:solidFill>
                <a:latin typeface="Gill Sans MT" panose="020B0502020104020203" pitchFamily="34" charset="0"/>
              </a:rPr>
              <a:t>- two possible name meanings, ‘stick’ or ‘food</a:t>
            </a:r>
            <a:r>
              <a:rPr lang="en-GB" sz="1400" dirty="0">
                <a:solidFill>
                  <a:schemeClr val="bg1"/>
                </a:solidFill>
                <a:latin typeface="Gill Sans MT" panose="020B0502020104020203" pitchFamily="34" charset="0"/>
              </a:rPr>
              <a:t>’(Taylor, 2001,p. 115).  </a:t>
            </a:r>
            <a:r>
              <a:rPr lang="en-GB" sz="2400" dirty="0">
                <a:solidFill>
                  <a:schemeClr val="bg1"/>
                </a:solidFill>
                <a:latin typeface="Gill Sans MT" panose="020B0502020104020203" pitchFamily="34" charset="0"/>
              </a:rPr>
              <a:t>Appeared from the 12</a:t>
            </a:r>
            <a:r>
              <a:rPr lang="en-GB" sz="2400" baseline="30000" dirty="0">
                <a:solidFill>
                  <a:schemeClr val="bg1"/>
                </a:solidFill>
                <a:latin typeface="Gill Sans MT" panose="020B0502020104020203" pitchFamily="34" charset="0"/>
              </a:rPr>
              <a:t>th</a:t>
            </a:r>
            <a:r>
              <a:rPr lang="en-GB" sz="2400" dirty="0">
                <a:solidFill>
                  <a:schemeClr val="bg1"/>
                </a:solidFill>
                <a:latin typeface="Gill Sans MT" panose="020B0502020104020203" pitchFamily="34" charset="0"/>
              </a:rPr>
              <a:t> Dynasty to 21</a:t>
            </a:r>
            <a:r>
              <a:rPr lang="en-GB" sz="2400" baseline="30000" dirty="0">
                <a:solidFill>
                  <a:schemeClr val="bg1"/>
                </a:solidFill>
                <a:latin typeface="Gill Sans MT" panose="020B0502020104020203" pitchFamily="34" charset="0"/>
              </a:rPr>
              <a:t>st</a:t>
            </a:r>
            <a:r>
              <a:rPr lang="en-GB" sz="2400" dirty="0">
                <a:solidFill>
                  <a:schemeClr val="bg1"/>
                </a:solidFill>
                <a:latin typeface="Gill Sans MT" panose="020B0502020104020203" pitchFamily="34" charset="0"/>
              </a:rPr>
              <a:t> Dynasty.</a:t>
            </a:r>
          </a:p>
          <a:p>
            <a:pPr marL="342900" indent="-342900">
              <a:buFont typeface="Arial" panose="020B0604020202020204" pitchFamily="34" charset="0"/>
              <a:buChar char="•"/>
            </a:pPr>
            <a:r>
              <a:rPr lang="en-GB" sz="2400" b="1" u="sng" dirty="0">
                <a:solidFill>
                  <a:schemeClr val="bg1"/>
                </a:solidFill>
                <a:latin typeface="Gill Sans MT" panose="020B0502020104020203" pitchFamily="34" charset="0"/>
              </a:rPr>
              <a:t>Shawabti</a:t>
            </a:r>
            <a:r>
              <a:rPr lang="en-GB" sz="2400" dirty="0">
                <a:solidFill>
                  <a:schemeClr val="bg1"/>
                </a:solidFill>
                <a:latin typeface="Gill Sans MT" panose="020B0502020104020203" pitchFamily="34" charset="0"/>
              </a:rPr>
              <a:t>- possibly from the word</a:t>
            </a:r>
            <a:r>
              <a:rPr lang="en-GB" sz="2400" i="1" dirty="0">
                <a:solidFill>
                  <a:schemeClr val="bg1"/>
                </a:solidFill>
                <a:latin typeface="Gill Sans MT" panose="020B0502020104020203" pitchFamily="34" charset="0"/>
              </a:rPr>
              <a:t> shawab- </a:t>
            </a:r>
            <a:r>
              <a:rPr lang="en-GB" sz="2400" dirty="0">
                <a:solidFill>
                  <a:schemeClr val="bg1"/>
                </a:solidFill>
                <a:latin typeface="Gill Sans MT" panose="020B0502020104020203" pitchFamily="34" charset="0"/>
              </a:rPr>
              <a:t>‘stick’ </a:t>
            </a:r>
            <a:r>
              <a:rPr lang="en-GB" sz="1400" dirty="0">
                <a:solidFill>
                  <a:schemeClr val="bg1"/>
                </a:solidFill>
                <a:latin typeface="Gill Sans MT" panose="020B0502020104020203" pitchFamily="34" charset="0"/>
              </a:rPr>
              <a:t>(Taylor, 2001, p. 116</a:t>
            </a:r>
            <a:r>
              <a:rPr lang="en-GB" sz="1200" dirty="0">
                <a:solidFill>
                  <a:schemeClr val="bg1"/>
                </a:solidFill>
                <a:latin typeface="Gill Sans MT" panose="020B0502020104020203" pitchFamily="34" charset="0"/>
              </a:rPr>
              <a:t>) .</a:t>
            </a:r>
            <a:r>
              <a:rPr lang="en-GB" sz="2400" dirty="0">
                <a:solidFill>
                  <a:schemeClr val="bg1"/>
                </a:solidFill>
                <a:latin typeface="Gill Sans MT" panose="020B0502020104020203" pitchFamily="34" charset="0"/>
              </a:rPr>
              <a:t> Appearing in the 17</a:t>
            </a:r>
            <a:r>
              <a:rPr lang="en-GB" sz="2400" baseline="30000" dirty="0">
                <a:solidFill>
                  <a:schemeClr val="bg1"/>
                </a:solidFill>
                <a:latin typeface="Gill Sans MT" panose="020B0502020104020203" pitchFamily="34" charset="0"/>
              </a:rPr>
              <a:t>th</a:t>
            </a:r>
            <a:r>
              <a:rPr lang="en-GB" sz="2400" dirty="0">
                <a:solidFill>
                  <a:schemeClr val="bg1"/>
                </a:solidFill>
                <a:latin typeface="Gill Sans MT" panose="020B0502020104020203" pitchFamily="34" charset="0"/>
              </a:rPr>
              <a:t> Dynasty, but more widely in the 19</a:t>
            </a:r>
            <a:r>
              <a:rPr lang="en-GB" sz="2400" baseline="30000" dirty="0">
                <a:solidFill>
                  <a:schemeClr val="bg1"/>
                </a:solidFill>
                <a:latin typeface="Gill Sans MT" panose="020B0502020104020203" pitchFamily="34" charset="0"/>
              </a:rPr>
              <a:t>th</a:t>
            </a:r>
            <a:r>
              <a:rPr lang="en-GB" sz="2400" dirty="0">
                <a:solidFill>
                  <a:schemeClr val="bg1"/>
                </a:solidFill>
                <a:latin typeface="Gill Sans MT" panose="020B0502020104020203" pitchFamily="34" charset="0"/>
              </a:rPr>
              <a:t>  at Deir el-Medina on Thebes West Bank </a:t>
            </a:r>
            <a:r>
              <a:rPr lang="en-GB" sz="1400" dirty="0">
                <a:solidFill>
                  <a:schemeClr val="bg1"/>
                </a:solidFill>
                <a:latin typeface="Gill Sans MT" panose="020B0502020104020203" pitchFamily="34" charset="0"/>
              </a:rPr>
              <a:t>(Taylor, 2001, p. 115)</a:t>
            </a:r>
            <a:r>
              <a:rPr lang="en-GB" sz="2400" dirty="0">
                <a:solidFill>
                  <a:schemeClr val="bg1"/>
                </a:solidFill>
                <a:latin typeface="Gill Sans MT" panose="020B0502020104020203" pitchFamily="34" charset="0"/>
              </a:rPr>
              <a:t>.</a:t>
            </a:r>
          </a:p>
          <a:p>
            <a:pPr marL="342900" indent="-342900">
              <a:buFont typeface="Arial" panose="020B0604020202020204" pitchFamily="34" charset="0"/>
              <a:buChar char="•"/>
            </a:pPr>
            <a:r>
              <a:rPr lang="en-GB" sz="2400" b="1" u="sng" dirty="0">
                <a:solidFill>
                  <a:schemeClr val="bg1"/>
                </a:solidFill>
                <a:latin typeface="Gill Sans MT" panose="020B0502020104020203" pitchFamily="34" charset="0"/>
              </a:rPr>
              <a:t>Ushebti</a:t>
            </a:r>
            <a:r>
              <a:rPr lang="en-GB" sz="2400" dirty="0">
                <a:solidFill>
                  <a:schemeClr val="bg1"/>
                </a:solidFill>
                <a:latin typeface="Gill Sans MT" panose="020B0502020104020203" pitchFamily="34" charset="0"/>
              </a:rPr>
              <a:t>- the name used from the 21</a:t>
            </a:r>
            <a:r>
              <a:rPr lang="en-GB" sz="2400" baseline="30000" dirty="0">
                <a:solidFill>
                  <a:schemeClr val="bg1"/>
                </a:solidFill>
                <a:latin typeface="Gill Sans MT" panose="020B0502020104020203" pitchFamily="34" charset="0"/>
              </a:rPr>
              <a:t>st</a:t>
            </a:r>
            <a:r>
              <a:rPr lang="en-GB" sz="2400" dirty="0">
                <a:solidFill>
                  <a:schemeClr val="bg1"/>
                </a:solidFill>
                <a:latin typeface="Gill Sans MT" panose="020B0502020104020203" pitchFamily="34" charset="0"/>
              </a:rPr>
              <a:t> Dynasty until they discontinued being made in the Ptolemaic Period </a:t>
            </a:r>
            <a:r>
              <a:rPr lang="en-GB" sz="1200" dirty="0">
                <a:solidFill>
                  <a:schemeClr val="bg1"/>
                </a:solidFill>
                <a:latin typeface="Gill Sans MT" panose="020B0502020104020203" pitchFamily="34" charset="0"/>
              </a:rPr>
              <a:t>(Taylor, 2001, p. 116) </a:t>
            </a:r>
            <a:r>
              <a:rPr lang="en-GB" sz="2400" dirty="0">
                <a:solidFill>
                  <a:schemeClr val="bg1"/>
                </a:solidFill>
                <a:latin typeface="Gill Sans MT" panose="020B0502020104020203" pitchFamily="34" charset="0"/>
              </a:rPr>
              <a:t>.</a:t>
            </a:r>
          </a:p>
          <a:p>
            <a:pPr marL="342900" indent="-342900">
              <a:buFont typeface="Arial" panose="020B0604020202020204" pitchFamily="34" charset="0"/>
              <a:buChar char="•"/>
            </a:pPr>
            <a:r>
              <a:rPr lang="en-GB" sz="2400" dirty="0">
                <a:solidFill>
                  <a:schemeClr val="bg1"/>
                </a:solidFill>
                <a:latin typeface="Gill Sans MT" panose="020B0502020104020203" pitchFamily="34" charset="0"/>
              </a:rPr>
              <a:t>They were all expected; whether as substitute, servant or more controversially slave for the deceased,</a:t>
            </a:r>
            <a:r>
              <a:rPr lang="en-GB" sz="1200" dirty="0">
                <a:solidFill>
                  <a:schemeClr val="bg1"/>
                </a:solidFill>
                <a:latin typeface="Gill Sans MT" panose="020B0502020104020203" pitchFamily="34" charset="0"/>
              </a:rPr>
              <a:t>  (Taylor, 2001, p. 116) </a:t>
            </a:r>
            <a:r>
              <a:rPr lang="en-GB" sz="2400" dirty="0">
                <a:solidFill>
                  <a:schemeClr val="bg1"/>
                </a:solidFill>
                <a:latin typeface="Gill Sans MT" panose="020B0502020104020203" pitchFamily="34" charset="0"/>
              </a:rPr>
              <a:t>to answer the call to work in the afterlife. This would be agricultural in nature, the breaking of ground for ploughing, to the more physically demanding  digging irrigation-dykes and field boundaries</a:t>
            </a:r>
            <a:r>
              <a:rPr lang="en-GB" sz="1200" dirty="0">
                <a:solidFill>
                  <a:schemeClr val="bg1"/>
                </a:solidFill>
                <a:latin typeface="Gill Sans MT" panose="020B0502020104020203" pitchFamily="34" charset="0"/>
              </a:rPr>
              <a:t>(Taylor, 2001, p. 115)</a:t>
            </a:r>
            <a:r>
              <a:rPr lang="en-GB" sz="2400" dirty="0">
                <a:solidFill>
                  <a:schemeClr val="bg1"/>
                </a:solidFill>
                <a:latin typeface="Gill Sans MT" panose="020B0502020104020203" pitchFamily="34" charset="0"/>
              </a:rPr>
              <a:t>. </a:t>
            </a:r>
          </a:p>
          <a:p>
            <a:pPr marL="342900" indent="-342900">
              <a:buFont typeface="Arial" panose="020B0604020202020204" pitchFamily="34" charset="0"/>
              <a:buChar char="•"/>
            </a:pPr>
            <a:r>
              <a:rPr lang="en-GB" sz="2400" dirty="0">
                <a:solidFill>
                  <a:schemeClr val="bg1"/>
                </a:solidFill>
                <a:latin typeface="Gill Sans MT" panose="020B0502020104020203" pitchFamily="34" charset="0"/>
              </a:rPr>
              <a:t>During their  history, they </a:t>
            </a:r>
            <a:r>
              <a:rPr lang="en-GB" sz="2400" dirty="0">
                <a:ln>
                  <a:solidFill>
                    <a:schemeClr val="bg1">
                      <a:lumMod val="95000"/>
                    </a:schemeClr>
                  </a:solidFill>
                </a:ln>
                <a:solidFill>
                  <a:schemeClr val="bg1"/>
                </a:solidFill>
                <a:latin typeface="Gill Sans MT" panose="020B0502020104020203" pitchFamily="34" charset="0"/>
              </a:rPr>
              <a:t>varied</a:t>
            </a:r>
            <a:r>
              <a:rPr lang="en-GB" sz="2400" dirty="0">
                <a:solidFill>
                  <a:schemeClr val="bg1"/>
                </a:solidFill>
                <a:latin typeface="Gill Sans MT" panose="020B0502020104020203" pitchFamily="34" charset="0"/>
              </a:rPr>
              <a:t> in size and sophistication of manufacture. From the early crude wax ones of 5-6 cm, to beautifully carved limestone ones of 30-50 cm in height. </a:t>
            </a:r>
          </a:p>
        </p:txBody>
      </p:sp>
      <p:sp>
        <p:nvSpPr>
          <p:cNvPr id="24" name="TextBox 23">
            <a:extLst>
              <a:ext uri="{FF2B5EF4-FFF2-40B4-BE49-F238E27FC236}">
                <a16:creationId xmlns:a16="http://schemas.microsoft.com/office/drawing/2014/main" id="{B6F14FFD-DF09-4154-824E-A631AA46FE90}"/>
              </a:ext>
            </a:extLst>
          </p:cNvPr>
          <p:cNvSpPr txBox="1"/>
          <p:nvPr/>
        </p:nvSpPr>
        <p:spPr>
          <a:xfrm>
            <a:off x="14417883" y="14218982"/>
            <a:ext cx="3908612" cy="461665"/>
          </a:xfrm>
          <a:prstGeom prst="rect">
            <a:avLst/>
          </a:prstGeom>
          <a:noFill/>
          <a:ln>
            <a:solidFill>
              <a:schemeClr val="bg1"/>
            </a:solidFill>
          </a:ln>
        </p:spPr>
        <p:txBody>
          <a:bodyPr wrap="square" rtlCol="0">
            <a:spAutoFit/>
          </a:bodyPr>
          <a:lstStyle/>
          <a:p>
            <a:r>
              <a:rPr lang="en-GB" sz="2400" dirty="0">
                <a:ln>
                  <a:solidFill>
                    <a:schemeClr val="bg1"/>
                  </a:solidFill>
                </a:ln>
                <a:solidFill>
                  <a:schemeClr val="bg1"/>
                </a:solidFill>
                <a:latin typeface="Gill Sans MT" panose="020B0502020104020203" pitchFamily="34" charset="0"/>
              </a:rPr>
              <a:t>Patrick Sweeney  HPAH5011</a:t>
            </a:r>
          </a:p>
        </p:txBody>
      </p:sp>
      <p:pic>
        <p:nvPicPr>
          <p:cNvPr id="27" name="Picture 26">
            <a:extLst>
              <a:ext uri="{FF2B5EF4-FFF2-40B4-BE49-F238E27FC236}">
                <a16:creationId xmlns:a16="http://schemas.microsoft.com/office/drawing/2014/main" id="{B409E493-FEE9-4CB7-AA4D-E91C1DAEBE56}"/>
              </a:ext>
            </a:extLst>
          </p:cNvPr>
          <p:cNvPicPr>
            <a:picLocks noChangeAspect="1"/>
          </p:cNvPicPr>
          <p:nvPr/>
        </p:nvPicPr>
        <p:blipFill>
          <a:blip r:embed="rId7">
            <a:alphaModFix amt="50000"/>
            <a:extLst>
              <a:ext uri="{28A0092B-C50C-407E-A947-70E740481C1C}">
                <a14:useLocalDpi xmlns:a14="http://schemas.microsoft.com/office/drawing/2010/main" val="0"/>
              </a:ext>
            </a:extLst>
          </a:blip>
          <a:stretch>
            <a:fillRect/>
          </a:stretch>
        </p:blipFill>
        <p:spPr>
          <a:xfrm>
            <a:off x="18798680" y="12503576"/>
            <a:ext cx="2172013" cy="2172013"/>
          </a:xfrm>
          <a:prstGeom prst="rect">
            <a:avLst/>
          </a:prstGeom>
          <a:ln>
            <a:solidFill>
              <a:schemeClr val="bg1"/>
            </a:solidFill>
          </a:ln>
        </p:spPr>
      </p:pic>
      <p:sp>
        <p:nvSpPr>
          <p:cNvPr id="2" name="TextBox 1">
            <a:extLst>
              <a:ext uri="{FF2B5EF4-FFF2-40B4-BE49-F238E27FC236}">
                <a16:creationId xmlns:a16="http://schemas.microsoft.com/office/drawing/2014/main" id="{56284F0B-EACA-46D6-9B12-F237A63419BD}"/>
              </a:ext>
            </a:extLst>
          </p:cNvPr>
          <p:cNvSpPr txBox="1"/>
          <p:nvPr/>
        </p:nvSpPr>
        <p:spPr>
          <a:xfrm>
            <a:off x="93666" y="12806580"/>
            <a:ext cx="10471420" cy="2246769"/>
          </a:xfrm>
          <a:prstGeom prst="rect">
            <a:avLst/>
          </a:prstGeom>
          <a:noFill/>
          <a:ln>
            <a:solidFill>
              <a:schemeClr val="bg1"/>
            </a:solidFill>
          </a:ln>
        </p:spPr>
        <p:txBody>
          <a:bodyPr wrap="square" rtlCol="0">
            <a:spAutoFit/>
          </a:bodyPr>
          <a:lstStyle/>
          <a:p>
            <a:r>
              <a:rPr lang="en-US" sz="1400" dirty="0">
                <a:ln>
                  <a:solidFill>
                    <a:schemeClr val="bg1"/>
                  </a:solidFill>
                </a:ln>
                <a:latin typeface="Gill Sans MT" panose="020B0502020104020203" pitchFamily="34" charset="0"/>
              </a:rPr>
              <a:t>Taylor, J.H., 2001. Death and the afterlife in ancient Egypt. University of Chicago Press, Chicago.</a:t>
            </a:r>
          </a:p>
          <a:p>
            <a:r>
              <a:rPr lang="en-US" sz="1400" dirty="0">
                <a:ln>
                  <a:solidFill>
                    <a:schemeClr val="bg1"/>
                  </a:solidFill>
                </a:ln>
                <a:latin typeface="Gill Sans MT" panose="020B0502020104020203" pitchFamily="34" charset="0"/>
              </a:rPr>
              <a:t>Figure 1 Sweeney, P. 2019. University of Wales Trinity Saint David. </a:t>
            </a:r>
          </a:p>
          <a:p>
            <a:r>
              <a:rPr lang="en-US" sz="1400" dirty="0">
                <a:ln>
                  <a:solidFill>
                    <a:schemeClr val="bg1"/>
                  </a:solidFill>
                </a:ln>
                <a:latin typeface="Gill Sans MT" panose="020B0502020104020203" pitchFamily="34" charset="0"/>
              </a:rPr>
              <a:t>Figure 2 Painted Shabti of Ramesses IV 20</a:t>
            </a:r>
            <a:r>
              <a:rPr lang="en-US" sz="1400" baseline="30000" dirty="0">
                <a:ln>
                  <a:solidFill>
                    <a:schemeClr val="bg1"/>
                  </a:solidFill>
                </a:ln>
                <a:latin typeface="Gill Sans MT" panose="020B0502020104020203" pitchFamily="34" charset="0"/>
              </a:rPr>
              <a:t>th</a:t>
            </a:r>
            <a:r>
              <a:rPr lang="en-US" sz="1400" dirty="0">
                <a:ln>
                  <a:solidFill>
                    <a:schemeClr val="bg1"/>
                  </a:solidFill>
                </a:ln>
                <a:latin typeface="Gill Sans MT" panose="020B0502020104020203" pitchFamily="34" charset="0"/>
              </a:rPr>
              <a:t> Dynasty.  Available at:: </a:t>
            </a:r>
            <a:r>
              <a:rPr lang="en-GB" sz="1400" u="sng" dirty="0">
                <a:solidFill>
                  <a:schemeClr val="bg1"/>
                </a:solidFill>
                <a:latin typeface="Gill Sans MT" panose="020B0502020104020203" pitchFamily="34" charset="0"/>
                <a:hlinkClick r:id="rId8">
                  <a:extLst>
                    <a:ext uri="{A12FA001-AC4F-418D-AE19-62706E023703}">
                      <ahyp:hlinkClr xmlns:ahyp="http://schemas.microsoft.com/office/drawing/2018/hyperlinkcolor" val="tx"/>
                    </a:ext>
                  </a:extLst>
                </a:hlinkClick>
              </a:rPr>
              <a:t>https://www.ancient-origins.net/history/deputies-dead-amarna-thebes-mesmeric-shabtis-akhenaten-and-tutankhamun-part-i-009026</a:t>
            </a:r>
            <a:r>
              <a:rPr lang="en-GB" sz="1400" u="sng" dirty="0">
                <a:solidFill>
                  <a:schemeClr val="bg1"/>
                </a:solidFill>
                <a:latin typeface="Gill Sans MT" panose="020B0502020104020203" pitchFamily="34" charset="0"/>
              </a:rPr>
              <a:t> (</a:t>
            </a:r>
            <a:r>
              <a:rPr lang="en-GB" sz="1400" dirty="0">
                <a:solidFill>
                  <a:schemeClr val="bg1"/>
                </a:solidFill>
                <a:latin typeface="Gill Sans MT" panose="020B0502020104020203" pitchFamily="34" charset="0"/>
              </a:rPr>
              <a:t>Accessed:  28 March 2019).</a:t>
            </a:r>
            <a:endParaRPr lang="en-US" sz="1400" dirty="0">
              <a:ln>
                <a:solidFill>
                  <a:schemeClr val="bg1"/>
                </a:solidFill>
              </a:ln>
              <a:latin typeface="Gill Sans MT" panose="020B0502020104020203" pitchFamily="34" charset="0"/>
            </a:endParaRPr>
          </a:p>
          <a:p>
            <a:r>
              <a:rPr lang="en-US" sz="1400" dirty="0">
                <a:ln>
                  <a:solidFill>
                    <a:schemeClr val="bg1"/>
                  </a:solidFill>
                </a:ln>
                <a:latin typeface="Gill Sans MT" panose="020B0502020104020203" pitchFamily="34" charset="0"/>
              </a:rPr>
              <a:t>Figure 3  James, G. ‘Shabti of Horudja’. </a:t>
            </a:r>
            <a:r>
              <a:rPr lang="en-US" sz="1400" dirty="0">
                <a:ln>
                  <a:solidFill>
                    <a:schemeClr val="bg1"/>
                  </a:solidFill>
                </a:ln>
                <a:solidFill>
                  <a:schemeClr val="bg1"/>
                </a:solidFill>
                <a:latin typeface="Gill Sans MT" panose="020B0502020104020203" pitchFamily="34" charset="0"/>
              </a:rPr>
              <a:t>Available at: </a:t>
            </a:r>
          </a:p>
          <a:p>
            <a:r>
              <a:rPr lang="en-GB" sz="1400" u="sng" dirty="0">
                <a:solidFill>
                  <a:schemeClr val="bg1"/>
                </a:solidFill>
                <a:latin typeface="Gill Sans MT" panose="020B0502020104020203" pitchFamily="34" charset="0"/>
                <a:hlinkClick r:id="rId9">
                  <a:extLst>
                    <a:ext uri="{A12FA001-AC4F-418D-AE19-62706E023703}">
                      <ahyp:hlinkClr xmlns:ahyp="http://schemas.microsoft.com/office/drawing/2018/hyperlinkcolor" val="tx"/>
                    </a:ext>
                  </a:extLst>
                </a:hlinkClick>
              </a:rPr>
              <a:t>https://egyptmanchester.wordpress.com/2012/07/05/texts-in-translation-7-the-shabti-spell-of-horudja/</a:t>
            </a:r>
            <a:r>
              <a:rPr lang="en-GB" sz="1400" u="sng" dirty="0">
                <a:solidFill>
                  <a:schemeClr val="bg1"/>
                </a:solidFill>
                <a:latin typeface="Gill Sans MT" panose="020B0502020104020203" pitchFamily="34" charset="0"/>
              </a:rPr>
              <a:t>  ( Accessed 28 March 2019). </a:t>
            </a:r>
            <a:endParaRPr lang="en-US" sz="1400" dirty="0">
              <a:ln>
                <a:solidFill>
                  <a:schemeClr val="bg1"/>
                </a:solidFill>
              </a:ln>
              <a:solidFill>
                <a:schemeClr val="bg1"/>
              </a:solidFill>
              <a:latin typeface="Gill Sans MT" panose="020B0502020104020203" pitchFamily="34" charset="0"/>
            </a:endParaRPr>
          </a:p>
          <a:p>
            <a:r>
              <a:rPr lang="en-US" sz="1400" dirty="0">
                <a:ln>
                  <a:solidFill>
                    <a:schemeClr val="bg1"/>
                  </a:solidFill>
                </a:ln>
                <a:latin typeface="Gill Sans MT" panose="020B0502020104020203" pitchFamily="34" charset="0"/>
              </a:rPr>
              <a:t>Figure 4 Blue Faience Ushebti of Semetaui. Available at:  </a:t>
            </a:r>
            <a:r>
              <a:rPr lang="en-GB" sz="1400" u="sng" dirty="0">
                <a:solidFill>
                  <a:schemeClr val="bg1"/>
                </a:solidFill>
                <a:latin typeface="Gill Sans MT" panose="020B0502020104020203" pitchFamily="34" charset="0"/>
                <a:hlinkClick r:id="rId10">
                  <a:extLst>
                    <a:ext uri="{A12FA001-AC4F-418D-AE19-62706E023703}">
                      <ahyp:hlinkClr xmlns:ahyp="http://schemas.microsoft.com/office/drawing/2018/hyperlinkcolor" val="tx"/>
                    </a:ext>
                  </a:extLst>
                </a:hlinkClick>
              </a:rPr>
              <a:t>https://miekezilverberg.com/object/antiquities/egypt/blue-faience-ushabti-of-semataui/</a:t>
            </a:r>
            <a:r>
              <a:rPr lang="en-GB" sz="1400" u="sng" dirty="0">
                <a:solidFill>
                  <a:schemeClr val="bg1"/>
                </a:solidFill>
                <a:latin typeface="Gill Sans MT" panose="020B0502020104020203" pitchFamily="34" charset="0"/>
              </a:rPr>
              <a:t> ( Accessed 28 March 2019). </a:t>
            </a:r>
            <a:endParaRPr lang="en-US" sz="1400" dirty="0">
              <a:ln>
                <a:solidFill>
                  <a:schemeClr val="bg1"/>
                </a:solidFill>
              </a:ln>
              <a:latin typeface="Gill Sans MT" panose="020B0502020104020203" pitchFamily="34" charset="0"/>
            </a:endParaRPr>
          </a:p>
          <a:p>
            <a:r>
              <a:rPr lang="en-US" sz="1400" dirty="0">
                <a:ln>
                  <a:solidFill>
                    <a:schemeClr val="bg1"/>
                  </a:solidFill>
                </a:ln>
                <a:latin typeface="Gill Sans MT" panose="020B0502020104020203" pitchFamily="34" charset="0"/>
              </a:rPr>
              <a:t>Figure 5 Ottaviani, S. Troop of Ushebti. Available at: </a:t>
            </a:r>
            <a:r>
              <a:rPr lang="en-US" sz="1400" dirty="0">
                <a:ln>
                  <a:solidFill>
                    <a:schemeClr val="bg1"/>
                  </a:solidFill>
                </a:ln>
                <a:latin typeface="Gill Sans MT" panose="020B0502020104020203" pitchFamily="34" charset="0"/>
                <a:hlinkClick r:id="rId11"/>
              </a:rPr>
              <a:t>http://www.experience-ancient-egypt.com/egyptian-religion-mythology/egyptian-magic-and-ritual/ushabti</a:t>
            </a:r>
            <a:r>
              <a:rPr lang="en-US" sz="1400" dirty="0">
                <a:ln>
                  <a:solidFill>
                    <a:schemeClr val="bg1"/>
                  </a:solidFill>
                </a:ln>
                <a:latin typeface="Gill Sans MT" panose="020B0502020104020203" pitchFamily="34" charset="0"/>
              </a:rPr>
              <a:t>  ( Accessed 28 March 2019).</a:t>
            </a:r>
          </a:p>
        </p:txBody>
      </p:sp>
      <p:sp>
        <p:nvSpPr>
          <p:cNvPr id="4" name="TextBox 3">
            <a:extLst>
              <a:ext uri="{FF2B5EF4-FFF2-40B4-BE49-F238E27FC236}">
                <a16:creationId xmlns:a16="http://schemas.microsoft.com/office/drawing/2014/main" id="{4804E7C3-7017-492A-BE73-5EEDA6EDA1C7}"/>
              </a:ext>
            </a:extLst>
          </p:cNvPr>
          <p:cNvSpPr txBox="1"/>
          <p:nvPr/>
        </p:nvSpPr>
        <p:spPr>
          <a:xfrm>
            <a:off x="18536750" y="11659705"/>
            <a:ext cx="2695874" cy="523220"/>
          </a:xfrm>
          <a:prstGeom prst="rect">
            <a:avLst/>
          </a:prstGeom>
          <a:noFill/>
          <a:ln>
            <a:solidFill>
              <a:schemeClr val="bg1"/>
            </a:solidFill>
          </a:ln>
        </p:spPr>
        <p:txBody>
          <a:bodyPr wrap="square" rtlCol="0">
            <a:spAutoFit/>
          </a:bodyPr>
          <a:lstStyle/>
          <a:p>
            <a:r>
              <a:rPr lang="en-GB" sz="1400" dirty="0">
                <a:solidFill>
                  <a:schemeClr val="bg1"/>
                </a:solidFill>
                <a:latin typeface="Gill Sans MT" panose="020B0502020104020203" pitchFamily="34" charset="0"/>
              </a:rPr>
              <a:t> Figure 4 BLUE FAIENCE USHEBTI OF SEMATAUI n.d.</a:t>
            </a:r>
          </a:p>
        </p:txBody>
      </p:sp>
      <p:sp>
        <p:nvSpPr>
          <p:cNvPr id="5" name="TextBox 4">
            <a:extLst>
              <a:ext uri="{FF2B5EF4-FFF2-40B4-BE49-F238E27FC236}">
                <a16:creationId xmlns:a16="http://schemas.microsoft.com/office/drawing/2014/main" id="{FD180505-F782-4B88-B590-C292D431D04C}"/>
              </a:ext>
            </a:extLst>
          </p:cNvPr>
          <p:cNvSpPr txBox="1"/>
          <p:nvPr/>
        </p:nvSpPr>
        <p:spPr>
          <a:xfrm>
            <a:off x="96053" y="6070504"/>
            <a:ext cx="2246789" cy="738664"/>
          </a:xfrm>
          <a:prstGeom prst="rect">
            <a:avLst/>
          </a:prstGeom>
          <a:noFill/>
          <a:ln>
            <a:solidFill>
              <a:schemeClr val="bg1"/>
            </a:solidFill>
          </a:ln>
        </p:spPr>
        <p:txBody>
          <a:bodyPr wrap="square" rtlCol="0">
            <a:spAutoFit/>
          </a:bodyPr>
          <a:lstStyle/>
          <a:p>
            <a:r>
              <a:rPr lang="en-GB" sz="1400" dirty="0">
                <a:solidFill>
                  <a:schemeClr val="bg1"/>
                </a:solidFill>
                <a:latin typeface="Gill Sans MT" panose="020B0502020104020203" pitchFamily="34" charset="0"/>
              </a:rPr>
              <a:t>Figure 1 Blue Faience Ushebti Cyfartha Castle Museum 2019 n.d.</a:t>
            </a:r>
          </a:p>
        </p:txBody>
      </p:sp>
      <p:sp>
        <p:nvSpPr>
          <p:cNvPr id="11" name="TextBox 10">
            <a:extLst>
              <a:ext uri="{FF2B5EF4-FFF2-40B4-BE49-F238E27FC236}">
                <a16:creationId xmlns:a16="http://schemas.microsoft.com/office/drawing/2014/main" id="{C829D86C-2BC0-467E-9126-77DFE1BD65EA}"/>
              </a:ext>
            </a:extLst>
          </p:cNvPr>
          <p:cNvSpPr txBox="1"/>
          <p:nvPr/>
        </p:nvSpPr>
        <p:spPr>
          <a:xfrm>
            <a:off x="18479414" y="5884015"/>
            <a:ext cx="2753210" cy="584775"/>
          </a:xfrm>
          <a:prstGeom prst="rect">
            <a:avLst/>
          </a:prstGeom>
          <a:noFill/>
          <a:ln>
            <a:solidFill>
              <a:schemeClr val="bg1"/>
            </a:solidFill>
          </a:ln>
        </p:spPr>
        <p:txBody>
          <a:bodyPr wrap="square" rtlCol="0">
            <a:spAutoFit/>
          </a:bodyPr>
          <a:lstStyle/>
          <a:p>
            <a:r>
              <a:rPr lang="en-US" sz="1600" dirty="0">
                <a:solidFill>
                  <a:schemeClr val="bg1"/>
                </a:solidFill>
                <a:latin typeface="Gill Sans MT" panose="020B0502020104020203" pitchFamily="34" charset="0"/>
              </a:rPr>
              <a:t>Figure 3 Shabti of Horudja. © Glenn Janes. n.d. </a:t>
            </a:r>
            <a:endParaRPr lang="en-GB" sz="1600" dirty="0">
              <a:ln>
                <a:solidFill>
                  <a:schemeClr val="bg1"/>
                </a:solidFill>
              </a:ln>
              <a:solidFill>
                <a:schemeClr val="bg1"/>
              </a:solidFill>
              <a:latin typeface="Gill Sans MT" panose="020B0502020104020203" pitchFamily="34" charset="0"/>
            </a:endParaRPr>
          </a:p>
        </p:txBody>
      </p:sp>
      <p:sp>
        <p:nvSpPr>
          <p:cNvPr id="15" name="TextBox 14">
            <a:extLst>
              <a:ext uri="{FF2B5EF4-FFF2-40B4-BE49-F238E27FC236}">
                <a16:creationId xmlns:a16="http://schemas.microsoft.com/office/drawing/2014/main" id="{88FEC92F-6E37-4BE8-A32E-AD7A0CC1F480}"/>
              </a:ext>
            </a:extLst>
          </p:cNvPr>
          <p:cNvSpPr txBox="1"/>
          <p:nvPr/>
        </p:nvSpPr>
        <p:spPr>
          <a:xfrm>
            <a:off x="10775342" y="13458469"/>
            <a:ext cx="7551154" cy="369332"/>
          </a:xfrm>
          <a:prstGeom prst="rect">
            <a:avLst/>
          </a:prstGeom>
          <a:noFill/>
          <a:ln>
            <a:solidFill>
              <a:schemeClr val="bg1"/>
            </a:solidFill>
          </a:ln>
        </p:spPr>
        <p:txBody>
          <a:bodyPr wrap="square" rtlCol="0">
            <a:spAutoFit/>
          </a:bodyPr>
          <a:lstStyle/>
          <a:p>
            <a:r>
              <a:rPr lang="en-GB" dirty="0">
                <a:solidFill>
                  <a:schemeClr val="bg1"/>
                </a:solidFill>
                <a:latin typeface="Gill Sans MT" panose="020B0502020104020203" pitchFamily="34" charset="0"/>
              </a:rPr>
              <a:t> Figure 5 Troop of Ushabti. Photo by: Serge </a:t>
            </a:r>
            <a:r>
              <a:rPr lang="en-GB" dirty="0">
                <a:ln>
                  <a:solidFill>
                    <a:schemeClr val="bg1"/>
                  </a:solidFill>
                </a:ln>
                <a:solidFill>
                  <a:schemeClr val="bg1"/>
                </a:solidFill>
                <a:latin typeface="Gill Sans MT" panose="020B0502020104020203" pitchFamily="34" charset="0"/>
              </a:rPr>
              <a:t>Ottaviani n.d.</a:t>
            </a:r>
          </a:p>
        </p:txBody>
      </p:sp>
      <p:sp>
        <p:nvSpPr>
          <p:cNvPr id="17" name="TextBox 16">
            <a:extLst>
              <a:ext uri="{FF2B5EF4-FFF2-40B4-BE49-F238E27FC236}">
                <a16:creationId xmlns:a16="http://schemas.microsoft.com/office/drawing/2014/main" id="{44FAA892-512A-448B-BF5C-649C4BDB4C5D}"/>
              </a:ext>
            </a:extLst>
          </p:cNvPr>
          <p:cNvSpPr txBox="1"/>
          <p:nvPr/>
        </p:nvSpPr>
        <p:spPr>
          <a:xfrm>
            <a:off x="93666" y="12140900"/>
            <a:ext cx="2414160" cy="584775"/>
          </a:xfrm>
          <a:prstGeom prst="rect">
            <a:avLst/>
          </a:prstGeom>
          <a:noFill/>
          <a:ln>
            <a:solidFill>
              <a:schemeClr val="bg1"/>
            </a:solidFill>
          </a:ln>
        </p:spPr>
        <p:txBody>
          <a:bodyPr wrap="square" rtlCol="0">
            <a:spAutoFit/>
          </a:bodyPr>
          <a:lstStyle/>
          <a:p>
            <a:r>
              <a:rPr lang="en-GB" sz="1600" dirty="0">
                <a:solidFill>
                  <a:schemeClr val="bg1"/>
                </a:solidFill>
                <a:latin typeface="Gill Sans MT" panose="020B0502020104020203" pitchFamily="34" charset="0"/>
              </a:rPr>
              <a:t>Figure 2 Painted Shabti of Ramesses IV 20</a:t>
            </a:r>
            <a:r>
              <a:rPr lang="en-GB" sz="1600" baseline="30000" dirty="0">
                <a:solidFill>
                  <a:schemeClr val="bg1"/>
                </a:solidFill>
                <a:latin typeface="Gill Sans MT" panose="020B0502020104020203" pitchFamily="34" charset="0"/>
              </a:rPr>
              <a:t>th</a:t>
            </a:r>
            <a:r>
              <a:rPr lang="en-GB" sz="1600" dirty="0">
                <a:solidFill>
                  <a:schemeClr val="bg1"/>
                </a:solidFill>
                <a:latin typeface="Gill Sans MT" panose="020B0502020104020203" pitchFamily="34" charset="0"/>
              </a:rPr>
              <a:t> Dynasty </a:t>
            </a:r>
          </a:p>
        </p:txBody>
      </p:sp>
    </p:spTree>
    <p:extLst>
      <p:ext uri="{BB962C8B-B14F-4D97-AF65-F5344CB8AC3E}">
        <p14:creationId xmlns:p14="http://schemas.microsoft.com/office/powerpoint/2010/main" val="25616370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2109</TotalTime>
  <Words>770</Words>
  <Application>Microsoft Office PowerPoint</Application>
  <PresentationFormat>Custom</PresentationFormat>
  <Paragraphs>29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Gill Sans MT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Patrick Sweeney (1703060)</dc:creator>
  <cp:lastModifiedBy>Patrick Sweeney (1703060)</cp:lastModifiedBy>
  <cp:revision>11</cp:revision>
  <dcterms:created xsi:type="dcterms:W3CDTF">2019-04-02T16:55:43Z</dcterms:created>
  <dcterms:modified xsi:type="dcterms:W3CDTF">2019-04-04T17:47:59Z</dcterms:modified>
</cp:coreProperties>
</file>