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6D57DF-30A8-4733-A5DC-877B3A1594A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DDF361B1-E7AD-4069-B178-DA8F0483AE7F}">
      <dgm:prSet/>
      <dgm:spPr/>
      <dgm:t>
        <a:bodyPr/>
        <a:lstStyle/>
        <a:p>
          <a:pPr>
            <a:lnSpc>
              <a:spcPct val="100000"/>
            </a:lnSpc>
            <a:defRPr cap="all"/>
          </a:pPr>
          <a:r>
            <a:rPr lang="nl-NL"/>
            <a:t>Module coordinator: Tanja Nathan</a:t>
          </a:r>
          <a:endParaRPr lang="en-US" dirty="0"/>
        </a:p>
      </dgm:t>
    </dgm:pt>
    <dgm:pt modelId="{A9BD293F-F1E2-496F-976D-95F0CAD1ACE7}" type="parTrans" cxnId="{9DB0E0F3-A9C8-4086-BB2C-06E8D6D6F518}">
      <dgm:prSet/>
      <dgm:spPr/>
      <dgm:t>
        <a:bodyPr/>
        <a:lstStyle/>
        <a:p>
          <a:endParaRPr lang="en-US"/>
        </a:p>
      </dgm:t>
    </dgm:pt>
    <dgm:pt modelId="{2D740744-3AEF-42B1-89F0-D26E60C1B79C}" type="sibTrans" cxnId="{9DB0E0F3-A9C8-4086-BB2C-06E8D6D6F518}">
      <dgm:prSet/>
      <dgm:spPr/>
      <dgm:t>
        <a:bodyPr/>
        <a:lstStyle/>
        <a:p>
          <a:endParaRPr lang="en-US"/>
        </a:p>
      </dgm:t>
    </dgm:pt>
    <dgm:pt modelId="{92FE8F47-E956-435C-B0AF-5C2EEB0E1A75}">
      <dgm:prSet/>
      <dgm:spPr/>
      <dgm:t>
        <a:bodyPr/>
        <a:lstStyle/>
        <a:p>
          <a:pPr>
            <a:lnSpc>
              <a:spcPct val="100000"/>
            </a:lnSpc>
            <a:defRPr cap="all"/>
          </a:pPr>
          <a:r>
            <a:rPr lang="nl-NL" dirty="0"/>
            <a:t>Student Name  :   Alexandru Baractaru</a:t>
          </a:r>
          <a:endParaRPr lang="en-US" dirty="0"/>
        </a:p>
      </dgm:t>
    </dgm:pt>
    <dgm:pt modelId="{C67AC373-0FF3-4E7E-8855-E03E8736FE40}" type="parTrans" cxnId="{C13D4B76-656D-4844-814C-C0A0086B9E3C}">
      <dgm:prSet/>
      <dgm:spPr/>
      <dgm:t>
        <a:bodyPr/>
        <a:lstStyle/>
        <a:p>
          <a:endParaRPr lang="en-US"/>
        </a:p>
      </dgm:t>
    </dgm:pt>
    <dgm:pt modelId="{3B726B97-65D3-49AE-8C6E-CDC4D15E8EB7}" type="sibTrans" cxnId="{C13D4B76-656D-4844-814C-C0A0086B9E3C}">
      <dgm:prSet/>
      <dgm:spPr/>
      <dgm:t>
        <a:bodyPr/>
        <a:lstStyle/>
        <a:p>
          <a:endParaRPr lang="en-US"/>
        </a:p>
      </dgm:t>
    </dgm:pt>
    <dgm:pt modelId="{B7C3C0D0-B2B1-45FE-9F96-B48FF039E4FD}">
      <dgm:prSet/>
      <dgm:spPr/>
      <dgm:t>
        <a:bodyPr/>
        <a:lstStyle/>
        <a:p>
          <a:pPr>
            <a:lnSpc>
              <a:spcPct val="100000"/>
            </a:lnSpc>
            <a:defRPr cap="all"/>
          </a:pPr>
          <a:r>
            <a:rPr lang="nl-NL" dirty="0"/>
            <a:t>Student ID  : 2129397</a:t>
          </a:r>
          <a:endParaRPr lang="en-US" dirty="0"/>
        </a:p>
      </dgm:t>
    </dgm:pt>
    <dgm:pt modelId="{D72C4CB8-1052-4F92-BF8A-9D7903EBAAEC}" type="parTrans" cxnId="{9416C60F-3A4F-448C-A855-F1A55F0394D6}">
      <dgm:prSet/>
      <dgm:spPr/>
      <dgm:t>
        <a:bodyPr/>
        <a:lstStyle/>
        <a:p>
          <a:endParaRPr lang="en-US"/>
        </a:p>
      </dgm:t>
    </dgm:pt>
    <dgm:pt modelId="{44B107DF-409E-4E39-8E68-5503F57494C9}" type="sibTrans" cxnId="{9416C60F-3A4F-448C-A855-F1A55F0394D6}">
      <dgm:prSet/>
      <dgm:spPr/>
      <dgm:t>
        <a:bodyPr/>
        <a:lstStyle/>
        <a:p>
          <a:endParaRPr lang="en-US"/>
        </a:p>
      </dgm:t>
    </dgm:pt>
    <dgm:pt modelId="{1FD507AD-D0C5-424F-91DD-2E42F59CB8CC}">
      <dgm:prSet/>
      <dgm:spPr/>
      <dgm:t>
        <a:bodyPr/>
        <a:lstStyle/>
        <a:p>
          <a:endParaRPr lang="en-US" dirty="0"/>
        </a:p>
      </dgm:t>
    </dgm:pt>
    <dgm:pt modelId="{3BC11B0C-69A1-4B1B-8C97-B9F6FEFF833E}" type="parTrans" cxnId="{B9AE7144-863A-4015-9DF3-DD722C076023}">
      <dgm:prSet/>
      <dgm:spPr/>
      <dgm:t>
        <a:bodyPr/>
        <a:lstStyle/>
        <a:p>
          <a:endParaRPr lang="en-GB"/>
        </a:p>
      </dgm:t>
    </dgm:pt>
    <dgm:pt modelId="{EA76DF7C-32A2-4CDA-A678-73B7262CD1F9}" type="sibTrans" cxnId="{B9AE7144-863A-4015-9DF3-DD722C076023}">
      <dgm:prSet/>
      <dgm:spPr/>
      <dgm:t>
        <a:bodyPr/>
        <a:lstStyle/>
        <a:p>
          <a:endParaRPr lang="en-GB"/>
        </a:p>
      </dgm:t>
    </dgm:pt>
    <dgm:pt modelId="{2F59B87F-456D-4EC7-8559-479AE7E4B6D1}">
      <dgm:prSet/>
      <dgm:spPr/>
      <dgm:t>
        <a:bodyPr/>
        <a:lstStyle/>
        <a:p>
          <a:endParaRPr lang="en-US" dirty="0"/>
        </a:p>
      </dgm:t>
    </dgm:pt>
    <dgm:pt modelId="{9334D934-6AE2-4C4B-BBF2-63A5398556B2}" type="parTrans" cxnId="{77DDD1C3-9419-416E-88E6-0DC50B87DB10}">
      <dgm:prSet/>
      <dgm:spPr/>
      <dgm:t>
        <a:bodyPr/>
        <a:lstStyle/>
        <a:p>
          <a:endParaRPr lang="en-GB"/>
        </a:p>
      </dgm:t>
    </dgm:pt>
    <dgm:pt modelId="{9B8F648D-3BD6-439F-AC54-2A92106157BF}" type="sibTrans" cxnId="{77DDD1C3-9419-416E-88E6-0DC50B87DB10}">
      <dgm:prSet/>
      <dgm:spPr/>
      <dgm:t>
        <a:bodyPr/>
        <a:lstStyle/>
        <a:p>
          <a:endParaRPr lang="en-GB"/>
        </a:p>
      </dgm:t>
    </dgm:pt>
    <dgm:pt modelId="{EBBF77A4-5336-4A54-A79B-0C6159FB3119}" type="pres">
      <dgm:prSet presAssocID="{906D57DF-30A8-4733-A5DC-877B3A1594AC}" presName="root" presStyleCnt="0">
        <dgm:presLayoutVars>
          <dgm:dir/>
          <dgm:resizeHandles val="exact"/>
        </dgm:presLayoutVars>
      </dgm:prSet>
      <dgm:spPr/>
    </dgm:pt>
    <dgm:pt modelId="{3E9DB378-2119-40FE-9ABE-C0324FC64B41}" type="pres">
      <dgm:prSet presAssocID="{DDF361B1-E7AD-4069-B178-DA8F0483AE7F}" presName="compNode" presStyleCnt="0"/>
      <dgm:spPr/>
    </dgm:pt>
    <dgm:pt modelId="{41B8DFDE-35F1-4D35-B1D7-9B73CF41067B}" type="pres">
      <dgm:prSet presAssocID="{DDF361B1-E7AD-4069-B178-DA8F0483AE7F}" presName="iconBgRect" presStyleLbl="bgShp" presStyleIdx="0" presStyleCnt="3"/>
      <dgm:spPr/>
    </dgm:pt>
    <dgm:pt modelId="{637A34C0-0576-40B8-A803-F5610923AA37}" type="pres">
      <dgm:prSet presAssocID="{DDF361B1-E7AD-4069-B178-DA8F0483AE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006E260D-00EA-4B65-9182-B0F48CEC6600}" type="pres">
      <dgm:prSet presAssocID="{DDF361B1-E7AD-4069-B178-DA8F0483AE7F}" presName="spaceRect" presStyleCnt="0"/>
      <dgm:spPr/>
    </dgm:pt>
    <dgm:pt modelId="{AE2FFDD6-A6E8-446B-B3B8-42395F6A134E}" type="pres">
      <dgm:prSet presAssocID="{DDF361B1-E7AD-4069-B178-DA8F0483AE7F}" presName="textRect" presStyleLbl="revTx" presStyleIdx="0" presStyleCnt="3">
        <dgm:presLayoutVars>
          <dgm:chMax val="1"/>
          <dgm:chPref val="1"/>
        </dgm:presLayoutVars>
      </dgm:prSet>
      <dgm:spPr/>
    </dgm:pt>
    <dgm:pt modelId="{F5D83AD9-5BB2-4258-A5B9-C20200DC56F5}" type="pres">
      <dgm:prSet presAssocID="{2D740744-3AEF-42B1-89F0-D26E60C1B79C}" presName="sibTrans" presStyleCnt="0"/>
      <dgm:spPr/>
    </dgm:pt>
    <dgm:pt modelId="{256043F2-3445-4D8F-B2C4-B1641EBB3784}" type="pres">
      <dgm:prSet presAssocID="{92FE8F47-E956-435C-B0AF-5C2EEB0E1A75}" presName="compNode" presStyleCnt="0"/>
      <dgm:spPr/>
    </dgm:pt>
    <dgm:pt modelId="{B5F30C46-721E-4E92-844E-95FAD9B200B1}" type="pres">
      <dgm:prSet presAssocID="{92FE8F47-E956-435C-B0AF-5C2EEB0E1A75}" presName="iconBgRect" presStyleLbl="bgShp" presStyleIdx="1" presStyleCnt="3"/>
      <dgm:spPr/>
    </dgm:pt>
    <dgm:pt modelId="{64595420-A6BE-4E39-8D11-0A9546BD540F}" type="pres">
      <dgm:prSet presAssocID="{92FE8F47-E956-435C-B0AF-5C2EEB0E1A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a:ext>
      </dgm:extLst>
    </dgm:pt>
    <dgm:pt modelId="{E4E0EA0B-E45C-4936-B6AE-E5BA8319BA9D}" type="pres">
      <dgm:prSet presAssocID="{92FE8F47-E956-435C-B0AF-5C2EEB0E1A75}" presName="spaceRect" presStyleCnt="0"/>
      <dgm:spPr/>
    </dgm:pt>
    <dgm:pt modelId="{790EF576-419E-4409-9731-7C4BC5ED31C8}" type="pres">
      <dgm:prSet presAssocID="{92FE8F47-E956-435C-B0AF-5C2EEB0E1A75}" presName="textRect" presStyleLbl="revTx" presStyleIdx="1" presStyleCnt="3">
        <dgm:presLayoutVars>
          <dgm:chMax val="1"/>
          <dgm:chPref val="1"/>
        </dgm:presLayoutVars>
      </dgm:prSet>
      <dgm:spPr/>
    </dgm:pt>
    <dgm:pt modelId="{237DB64E-CE99-4323-9832-6EF618AF2C24}" type="pres">
      <dgm:prSet presAssocID="{3B726B97-65D3-49AE-8C6E-CDC4D15E8EB7}" presName="sibTrans" presStyleCnt="0"/>
      <dgm:spPr/>
    </dgm:pt>
    <dgm:pt modelId="{5F0A81BC-E264-4BDD-8955-1C913D3CF910}" type="pres">
      <dgm:prSet presAssocID="{B7C3C0D0-B2B1-45FE-9F96-B48FF039E4FD}" presName="compNode" presStyleCnt="0"/>
      <dgm:spPr/>
    </dgm:pt>
    <dgm:pt modelId="{5FE1F701-DC6B-47DB-A500-26CCAE4C7772}" type="pres">
      <dgm:prSet presAssocID="{B7C3C0D0-B2B1-45FE-9F96-B48FF039E4FD}" presName="iconBgRect" presStyleLbl="bgShp" presStyleIdx="2" presStyleCnt="3"/>
      <dgm:spPr/>
    </dgm:pt>
    <dgm:pt modelId="{D0C576FB-CEC7-4EDD-A6D0-98C49CF2C190}" type="pres">
      <dgm:prSet presAssocID="{B7C3C0D0-B2B1-45FE-9F96-B48FF039E4F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mployee Badge"/>
        </a:ext>
      </dgm:extLst>
    </dgm:pt>
    <dgm:pt modelId="{DA862E7E-BC5A-4A1B-B634-C1603ED52047}" type="pres">
      <dgm:prSet presAssocID="{B7C3C0D0-B2B1-45FE-9F96-B48FF039E4FD}" presName="spaceRect" presStyleCnt="0"/>
      <dgm:spPr/>
    </dgm:pt>
    <dgm:pt modelId="{E7F65767-6C97-469B-9B5B-F0D403D6ED3B}" type="pres">
      <dgm:prSet presAssocID="{B7C3C0D0-B2B1-45FE-9F96-B48FF039E4FD}" presName="textRect" presStyleLbl="revTx" presStyleIdx="2" presStyleCnt="3">
        <dgm:presLayoutVars>
          <dgm:chMax val="1"/>
          <dgm:chPref val="1"/>
        </dgm:presLayoutVars>
      </dgm:prSet>
      <dgm:spPr/>
    </dgm:pt>
  </dgm:ptLst>
  <dgm:cxnLst>
    <dgm:cxn modelId="{9416C60F-3A4F-448C-A855-F1A55F0394D6}" srcId="{906D57DF-30A8-4733-A5DC-877B3A1594AC}" destId="{B7C3C0D0-B2B1-45FE-9F96-B48FF039E4FD}" srcOrd="2" destOrd="0" parTransId="{D72C4CB8-1052-4F92-BF8A-9D7903EBAAEC}" sibTransId="{44B107DF-409E-4E39-8E68-5503F57494C9}"/>
    <dgm:cxn modelId="{B9AE7144-863A-4015-9DF3-DD722C076023}" srcId="{B7C3C0D0-B2B1-45FE-9F96-B48FF039E4FD}" destId="{1FD507AD-D0C5-424F-91DD-2E42F59CB8CC}" srcOrd="0" destOrd="0" parTransId="{3BC11B0C-69A1-4B1B-8C97-B9F6FEFF833E}" sibTransId="{EA76DF7C-32A2-4CDA-A678-73B7262CD1F9}"/>
    <dgm:cxn modelId="{B2303A72-A5EE-4AD9-BD6F-2555A92032DE}" type="presOf" srcId="{B7C3C0D0-B2B1-45FE-9F96-B48FF039E4FD}" destId="{E7F65767-6C97-469B-9B5B-F0D403D6ED3B}" srcOrd="0" destOrd="0" presId="urn:microsoft.com/office/officeart/2018/5/layout/IconCircleLabelList"/>
    <dgm:cxn modelId="{C13D4B76-656D-4844-814C-C0A0086B9E3C}" srcId="{906D57DF-30A8-4733-A5DC-877B3A1594AC}" destId="{92FE8F47-E956-435C-B0AF-5C2EEB0E1A75}" srcOrd="1" destOrd="0" parTransId="{C67AC373-0FF3-4E7E-8855-E03E8736FE40}" sibTransId="{3B726B97-65D3-49AE-8C6E-CDC4D15E8EB7}"/>
    <dgm:cxn modelId="{BA74398E-1CED-4533-887C-F146C8139CD1}" type="presOf" srcId="{906D57DF-30A8-4733-A5DC-877B3A1594AC}" destId="{EBBF77A4-5336-4A54-A79B-0C6159FB3119}" srcOrd="0" destOrd="0" presId="urn:microsoft.com/office/officeart/2018/5/layout/IconCircleLabelList"/>
    <dgm:cxn modelId="{D85FE197-CE3C-4FB3-891E-4C13032C52F5}" type="presOf" srcId="{92FE8F47-E956-435C-B0AF-5C2EEB0E1A75}" destId="{790EF576-419E-4409-9731-7C4BC5ED31C8}" srcOrd="0" destOrd="0" presId="urn:microsoft.com/office/officeart/2018/5/layout/IconCircleLabelList"/>
    <dgm:cxn modelId="{5ED51BAF-38C6-47DB-9FA3-7CDE2AA9650C}" type="presOf" srcId="{DDF361B1-E7AD-4069-B178-DA8F0483AE7F}" destId="{AE2FFDD6-A6E8-446B-B3B8-42395F6A134E}" srcOrd="0" destOrd="0" presId="urn:microsoft.com/office/officeart/2018/5/layout/IconCircleLabelList"/>
    <dgm:cxn modelId="{77DDD1C3-9419-416E-88E6-0DC50B87DB10}" srcId="{DDF361B1-E7AD-4069-B178-DA8F0483AE7F}" destId="{2F59B87F-456D-4EC7-8559-479AE7E4B6D1}" srcOrd="0" destOrd="0" parTransId="{9334D934-6AE2-4C4B-BBF2-63A5398556B2}" sibTransId="{9B8F648D-3BD6-439F-AC54-2A92106157BF}"/>
    <dgm:cxn modelId="{9DB0E0F3-A9C8-4086-BB2C-06E8D6D6F518}" srcId="{906D57DF-30A8-4733-A5DC-877B3A1594AC}" destId="{DDF361B1-E7AD-4069-B178-DA8F0483AE7F}" srcOrd="0" destOrd="0" parTransId="{A9BD293F-F1E2-496F-976D-95F0CAD1ACE7}" sibTransId="{2D740744-3AEF-42B1-89F0-D26E60C1B79C}"/>
    <dgm:cxn modelId="{052045C5-962A-460D-9EDD-EF47C3687D5E}" type="presParOf" srcId="{EBBF77A4-5336-4A54-A79B-0C6159FB3119}" destId="{3E9DB378-2119-40FE-9ABE-C0324FC64B41}" srcOrd="0" destOrd="0" presId="urn:microsoft.com/office/officeart/2018/5/layout/IconCircleLabelList"/>
    <dgm:cxn modelId="{ACB1B153-E891-4CA0-AAB9-B3843B954AE9}" type="presParOf" srcId="{3E9DB378-2119-40FE-9ABE-C0324FC64B41}" destId="{41B8DFDE-35F1-4D35-B1D7-9B73CF41067B}" srcOrd="0" destOrd="0" presId="urn:microsoft.com/office/officeart/2018/5/layout/IconCircleLabelList"/>
    <dgm:cxn modelId="{18951FA5-AC14-463F-A44E-5182CB15D065}" type="presParOf" srcId="{3E9DB378-2119-40FE-9ABE-C0324FC64B41}" destId="{637A34C0-0576-40B8-A803-F5610923AA37}" srcOrd="1" destOrd="0" presId="urn:microsoft.com/office/officeart/2018/5/layout/IconCircleLabelList"/>
    <dgm:cxn modelId="{F760EAAA-AEF1-46FA-A9B9-574CA2B5A949}" type="presParOf" srcId="{3E9DB378-2119-40FE-9ABE-C0324FC64B41}" destId="{006E260D-00EA-4B65-9182-B0F48CEC6600}" srcOrd="2" destOrd="0" presId="urn:microsoft.com/office/officeart/2018/5/layout/IconCircleLabelList"/>
    <dgm:cxn modelId="{1E244893-8259-4887-8C1A-4D201E1C3210}" type="presParOf" srcId="{3E9DB378-2119-40FE-9ABE-C0324FC64B41}" destId="{AE2FFDD6-A6E8-446B-B3B8-42395F6A134E}" srcOrd="3" destOrd="0" presId="urn:microsoft.com/office/officeart/2018/5/layout/IconCircleLabelList"/>
    <dgm:cxn modelId="{9EE8CE0C-395E-461E-9E80-D140E6D4F61B}" type="presParOf" srcId="{EBBF77A4-5336-4A54-A79B-0C6159FB3119}" destId="{F5D83AD9-5BB2-4258-A5B9-C20200DC56F5}" srcOrd="1" destOrd="0" presId="urn:microsoft.com/office/officeart/2018/5/layout/IconCircleLabelList"/>
    <dgm:cxn modelId="{4A919876-5EDF-4507-92CA-D8261419C3E4}" type="presParOf" srcId="{EBBF77A4-5336-4A54-A79B-0C6159FB3119}" destId="{256043F2-3445-4D8F-B2C4-B1641EBB3784}" srcOrd="2" destOrd="0" presId="urn:microsoft.com/office/officeart/2018/5/layout/IconCircleLabelList"/>
    <dgm:cxn modelId="{B3FA7CBD-A95A-42C9-956D-4486E51437A6}" type="presParOf" srcId="{256043F2-3445-4D8F-B2C4-B1641EBB3784}" destId="{B5F30C46-721E-4E92-844E-95FAD9B200B1}" srcOrd="0" destOrd="0" presId="urn:microsoft.com/office/officeart/2018/5/layout/IconCircleLabelList"/>
    <dgm:cxn modelId="{A322D6A6-CDDF-406C-A842-7E89ED02B6DD}" type="presParOf" srcId="{256043F2-3445-4D8F-B2C4-B1641EBB3784}" destId="{64595420-A6BE-4E39-8D11-0A9546BD540F}" srcOrd="1" destOrd="0" presId="urn:microsoft.com/office/officeart/2018/5/layout/IconCircleLabelList"/>
    <dgm:cxn modelId="{C8D1943C-D76D-464A-A083-A89C46A8953D}" type="presParOf" srcId="{256043F2-3445-4D8F-B2C4-B1641EBB3784}" destId="{E4E0EA0B-E45C-4936-B6AE-E5BA8319BA9D}" srcOrd="2" destOrd="0" presId="urn:microsoft.com/office/officeart/2018/5/layout/IconCircleLabelList"/>
    <dgm:cxn modelId="{0B3F07A7-3A63-4104-9B97-806A2D0E100D}" type="presParOf" srcId="{256043F2-3445-4D8F-B2C4-B1641EBB3784}" destId="{790EF576-419E-4409-9731-7C4BC5ED31C8}" srcOrd="3" destOrd="0" presId="urn:microsoft.com/office/officeart/2018/5/layout/IconCircleLabelList"/>
    <dgm:cxn modelId="{CDA1F6E6-7AC2-48F8-8885-A0A07FD563A7}" type="presParOf" srcId="{EBBF77A4-5336-4A54-A79B-0C6159FB3119}" destId="{237DB64E-CE99-4323-9832-6EF618AF2C24}" srcOrd="3" destOrd="0" presId="urn:microsoft.com/office/officeart/2018/5/layout/IconCircleLabelList"/>
    <dgm:cxn modelId="{74A5516C-B4A7-4A1F-B4CA-C4C5219F4926}" type="presParOf" srcId="{EBBF77A4-5336-4A54-A79B-0C6159FB3119}" destId="{5F0A81BC-E264-4BDD-8955-1C913D3CF910}" srcOrd="4" destOrd="0" presId="urn:microsoft.com/office/officeart/2018/5/layout/IconCircleLabelList"/>
    <dgm:cxn modelId="{1E374A36-2A97-4B30-8092-69FE4A6D5565}" type="presParOf" srcId="{5F0A81BC-E264-4BDD-8955-1C913D3CF910}" destId="{5FE1F701-DC6B-47DB-A500-26CCAE4C7772}" srcOrd="0" destOrd="0" presId="urn:microsoft.com/office/officeart/2018/5/layout/IconCircleLabelList"/>
    <dgm:cxn modelId="{1BB4B7B2-863A-4086-B7A7-0AEA9E3A82F0}" type="presParOf" srcId="{5F0A81BC-E264-4BDD-8955-1C913D3CF910}" destId="{D0C576FB-CEC7-4EDD-A6D0-98C49CF2C190}" srcOrd="1" destOrd="0" presId="urn:microsoft.com/office/officeart/2018/5/layout/IconCircleLabelList"/>
    <dgm:cxn modelId="{A1F6977B-4066-437A-87C6-DA34390FF244}" type="presParOf" srcId="{5F0A81BC-E264-4BDD-8955-1C913D3CF910}" destId="{DA862E7E-BC5A-4A1B-B634-C1603ED52047}" srcOrd="2" destOrd="0" presId="urn:microsoft.com/office/officeart/2018/5/layout/IconCircleLabelList"/>
    <dgm:cxn modelId="{37E32DF3-9A57-4416-A7D3-34B07388A183}" type="presParOf" srcId="{5F0A81BC-E264-4BDD-8955-1C913D3CF910}" destId="{E7F65767-6C97-469B-9B5B-F0D403D6ED3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B8DFDE-35F1-4D35-B1D7-9B73CF41067B}">
      <dsp:nvSpPr>
        <dsp:cNvPr id="0" name=""/>
        <dsp:cNvSpPr/>
      </dsp:nvSpPr>
      <dsp:spPr>
        <a:xfrm>
          <a:off x="281365" y="911201"/>
          <a:ext cx="877113" cy="8771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A34C0-0576-40B8-A803-F5610923AA37}">
      <dsp:nvSpPr>
        <dsp:cNvPr id="0" name=""/>
        <dsp:cNvSpPr/>
      </dsp:nvSpPr>
      <dsp:spPr>
        <a:xfrm>
          <a:off x="468291" y="1098127"/>
          <a:ext cx="503261" cy="5032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2FFDD6-A6E8-446B-B3B8-42395F6A134E}">
      <dsp:nvSpPr>
        <dsp:cNvPr id="0" name=""/>
        <dsp:cNvSpPr/>
      </dsp:nvSpPr>
      <dsp:spPr>
        <a:xfrm>
          <a:off x="977" y="2061514"/>
          <a:ext cx="1437890" cy="57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nl-NL" sz="1200" kern="1200"/>
            <a:t>Module coordinator: Tanja Nathan</a:t>
          </a:r>
          <a:endParaRPr lang="en-US" sz="1200" kern="1200" dirty="0"/>
        </a:p>
      </dsp:txBody>
      <dsp:txXfrm>
        <a:off x="977" y="2061514"/>
        <a:ext cx="1437890" cy="575156"/>
      </dsp:txXfrm>
    </dsp:sp>
    <dsp:sp modelId="{B5F30C46-721E-4E92-844E-95FAD9B200B1}">
      <dsp:nvSpPr>
        <dsp:cNvPr id="0" name=""/>
        <dsp:cNvSpPr/>
      </dsp:nvSpPr>
      <dsp:spPr>
        <a:xfrm>
          <a:off x="1970887" y="911201"/>
          <a:ext cx="877113" cy="8771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95420-A6BE-4E39-8D11-0A9546BD540F}">
      <dsp:nvSpPr>
        <dsp:cNvPr id="0" name=""/>
        <dsp:cNvSpPr/>
      </dsp:nvSpPr>
      <dsp:spPr>
        <a:xfrm>
          <a:off x="2157813" y="1098127"/>
          <a:ext cx="503261" cy="5032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EF576-419E-4409-9731-7C4BC5ED31C8}">
      <dsp:nvSpPr>
        <dsp:cNvPr id="0" name=""/>
        <dsp:cNvSpPr/>
      </dsp:nvSpPr>
      <dsp:spPr>
        <a:xfrm>
          <a:off x="1690498" y="2061514"/>
          <a:ext cx="1437890" cy="57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nl-NL" sz="1200" kern="1200" dirty="0"/>
            <a:t>Student Name  :   Alexandru Baractaru</a:t>
          </a:r>
          <a:endParaRPr lang="en-US" sz="1200" kern="1200" dirty="0"/>
        </a:p>
      </dsp:txBody>
      <dsp:txXfrm>
        <a:off x="1690498" y="2061514"/>
        <a:ext cx="1437890" cy="575156"/>
      </dsp:txXfrm>
    </dsp:sp>
    <dsp:sp modelId="{5FE1F701-DC6B-47DB-A500-26CCAE4C7772}">
      <dsp:nvSpPr>
        <dsp:cNvPr id="0" name=""/>
        <dsp:cNvSpPr/>
      </dsp:nvSpPr>
      <dsp:spPr>
        <a:xfrm>
          <a:off x="3660408" y="911201"/>
          <a:ext cx="877113" cy="8771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C576FB-CEC7-4EDD-A6D0-98C49CF2C190}">
      <dsp:nvSpPr>
        <dsp:cNvPr id="0" name=""/>
        <dsp:cNvSpPr/>
      </dsp:nvSpPr>
      <dsp:spPr>
        <a:xfrm>
          <a:off x="3847334" y="1098127"/>
          <a:ext cx="503261" cy="5032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65767-6C97-469B-9B5B-F0D403D6ED3B}">
      <dsp:nvSpPr>
        <dsp:cNvPr id="0" name=""/>
        <dsp:cNvSpPr/>
      </dsp:nvSpPr>
      <dsp:spPr>
        <a:xfrm>
          <a:off x="3380020" y="2061514"/>
          <a:ext cx="1437890" cy="57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nl-NL" sz="1200" kern="1200" dirty="0"/>
            <a:t>Student ID  : 2129397</a:t>
          </a:r>
          <a:endParaRPr lang="en-US" sz="1200" kern="1200" dirty="0"/>
        </a:p>
      </dsp:txBody>
      <dsp:txXfrm>
        <a:off x="3380020" y="2061514"/>
        <a:ext cx="1437890" cy="57515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26232C-6D2D-4B2A-A977-497BF7C2A3BD}" type="datetimeFigureOut">
              <a:rPr lang="en-IN" smtClean="0"/>
              <a:t>25-07-2023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27FCCC-3A2B-4CC0-9D4A-D7030EF822B1}" type="slidenum">
              <a:rPr lang="en-IN" smtClean="0"/>
              <a:t>‹#›</a:t>
            </a:fld>
            <a:endParaRPr lang="en-IN"/>
          </a:p>
        </p:txBody>
      </p:sp>
    </p:spTree>
    <p:extLst>
      <p:ext uri="{BB962C8B-B14F-4D97-AF65-F5344CB8AC3E}">
        <p14:creationId xmlns:p14="http://schemas.microsoft.com/office/powerpoint/2010/main" val="696433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panose="02020603050405020304" pitchFamily="18" charset="0"/>
              </a:rPr>
              <a:t>Introduction</a:t>
            </a:r>
          </a:p>
          <a:p>
            <a:pPr algn="just">
              <a:lnSpc>
                <a:spcPct val="200000"/>
              </a:lnSpc>
            </a:pPr>
            <a:r>
              <a:rPr lang="en-IN" sz="1800" dirty="0">
                <a:effectLst/>
                <a:latin typeface="Times" panose="02020603050405020304" pitchFamily="18" charset="0"/>
                <a:ea typeface="Times" panose="02020603050405020304" pitchFamily="18" charset="0"/>
              </a:rPr>
              <a:t>A company or a business requires to have the knowledge of all the elements, inside out to operate both the internal as well as external factors to draw out certain productive benefits. Factors and elements which are beyond the control and command of the company or a business are considered as external, on the contrary, those factors and elements which can be controlled and influenced by the company and the business can be considered as internal elements </a:t>
            </a:r>
            <a:r>
              <a:rPr lang="en-US" sz="1800" dirty="0">
                <a:effectLst/>
                <a:latin typeface="Times" panose="02020603050405020304" pitchFamily="18" charset="0"/>
                <a:ea typeface="Times" panose="02020603050405020304" pitchFamily="18" charset="0"/>
              </a:rPr>
              <a:t>(</a:t>
            </a:r>
            <a:r>
              <a:rPr lang="en-US" sz="1800" dirty="0" err="1">
                <a:effectLst/>
                <a:latin typeface="Times" panose="02020603050405020304" pitchFamily="18" charset="0"/>
                <a:ea typeface="Times" panose="02020603050405020304" pitchFamily="18" charset="0"/>
              </a:rPr>
              <a:t>theglobalukcity</a:t>
            </a:r>
            <a:r>
              <a:rPr lang="en-US" sz="1800" dirty="0">
                <a:effectLst/>
                <a:latin typeface="Times" panose="02020603050405020304" pitchFamily="18" charset="0"/>
                <a:ea typeface="Times" panose="02020603050405020304" pitchFamily="18" charset="0"/>
              </a:rPr>
              <a:t>, 2022)</a:t>
            </a:r>
            <a:r>
              <a:rPr lang="en-IN" sz="1800" dirty="0">
                <a:effectLst/>
                <a:latin typeface="Times" panose="02020603050405020304" pitchFamily="18" charset="0"/>
                <a:ea typeface="Times" panose="02020603050405020304" pitchFamily="18" charset="0"/>
              </a:rPr>
              <a:t>. The internal and external elements and factors of a business can be categorised and studied on the basis of micro and macro environments. Further, these elements aim to contribute to the operation of the organisation like the mission, supplier, vendor, employees and workforce, and resources for the smooth running of the business which can be considered as the internal factors. On the other hand the demography, location, technological factors, socio-economic factors like monetary and fiscal policies etc. The following presentation/ report will elaborate on the</a:t>
            </a:r>
            <a:r>
              <a:rPr lang="en-IN" sz="1800" dirty="0">
                <a:effectLst/>
                <a:highlight>
                  <a:srgbClr val="FFFFFF"/>
                </a:highlight>
                <a:latin typeface="Times" panose="02020603050405020304" pitchFamily="18" charset="0"/>
                <a:ea typeface="Times" panose="02020603050405020304" pitchFamily="18" charset="0"/>
              </a:rPr>
              <a:t> business environment of the restaurant group within which the professionals work followed by the internal and external factors which affect the management of resources of the restaurant. In addition, six different talent acquisition strategies to attract potential candidates to work in the restaurant as utilised by </a:t>
            </a:r>
            <a:r>
              <a:rPr lang="en-IN" sz="1800" dirty="0" err="1">
                <a:effectLst/>
                <a:highlight>
                  <a:srgbClr val="FFFFFF"/>
                </a:highlight>
                <a:latin typeface="Times" panose="02020603050405020304" pitchFamily="18" charset="0"/>
                <a:ea typeface="Times" panose="02020603050405020304" pitchFamily="18" charset="0"/>
              </a:rPr>
              <a:t>UKHospitality</a:t>
            </a:r>
            <a:r>
              <a:rPr lang="en-IN" sz="1800" dirty="0">
                <a:effectLst/>
                <a:highlight>
                  <a:srgbClr val="FFFFFF"/>
                </a:highlight>
                <a:latin typeface="Times" panose="02020603050405020304" pitchFamily="18" charset="0"/>
                <a:ea typeface="Times" panose="02020603050405020304" pitchFamily="18" charset="0"/>
              </a:rPr>
              <a:t> will be elaborated along with the four incentives techniques for </a:t>
            </a:r>
            <a:r>
              <a:rPr lang="en-IN" sz="1800" dirty="0">
                <a:effectLst/>
                <a:latin typeface="Times" panose="02020603050405020304" pitchFamily="18" charset="0"/>
                <a:ea typeface="Times" panose="02020603050405020304" pitchFamily="18" charset="0"/>
              </a:rPr>
              <a:t>the employees will be discussed, which have been used by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a:t>
            </a:r>
            <a:br>
              <a:rPr lang="en-IN" sz="1800" dirty="0">
                <a:effectLst/>
                <a:latin typeface="Times" panose="02020603050405020304" pitchFamily="18" charset="0"/>
                <a:ea typeface="Times" panose="02020603050405020304" pitchFamily="18" charset="0"/>
              </a:rPr>
            </a:br>
            <a:endParaRPr lang="en-IN" sz="1800" dirty="0">
              <a:effectLst/>
              <a:latin typeface="Times" panose="02020603050405020304" pitchFamily="18" charset="0"/>
              <a:ea typeface="Times"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3</a:t>
            </a:fld>
            <a:endParaRPr lang="en-IN"/>
          </a:p>
        </p:txBody>
      </p:sp>
    </p:spTree>
    <p:extLst>
      <p:ext uri="{BB962C8B-B14F-4D97-AF65-F5344CB8AC3E}">
        <p14:creationId xmlns:p14="http://schemas.microsoft.com/office/powerpoint/2010/main" val="3382833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panose="02020603050405020304" pitchFamily="18" charset="0"/>
              </a:rPr>
              <a:t>1. Concept of the Business Environment in the UK</a:t>
            </a:r>
          </a:p>
          <a:p>
            <a:pPr algn="just">
              <a:lnSpc>
                <a:spcPct val="200000"/>
              </a:lnSpc>
            </a:pPr>
            <a:r>
              <a:rPr lang="en-IN" sz="1800" dirty="0">
                <a:effectLst/>
                <a:latin typeface="Times" panose="02020603050405020304" pitchFamily="18" charset="0"/>
                <a:ea typeface="Times" panose="02020603050405020304" pitchFamily="18" charset="0"/>
              </a:rPr>
              <a:t>The UK provides one of the most suitable and friendly environments to expand a business or to have a startup. Being one of the highest ranking economies in the whole world, it is an epicentre of the world's top businesses flourishing in the most suitable environment with plenty of resources which helps every business to grow and expand (</a:t>
            </a:r>
            <a:r>
              <a:rPr lang="en-IN" sz="1800" dirty="0">
                <a:solidFill>
                  <a:srgbClr val="000000"/>
                </a:solidFill>
                <a:effectLst/>
                <a:latin typeface="Times" panose="02020603050405020304" pitchFamily="18" charset="0"/>
                <a:ea typeface="Times" panose="02020603050405020304" pitchFamily="18" charset="0"/>
              </a:rPr>
              <a:t>Cao, 2019)</a:t>
            </a:r>
            <a:r>
              <a:rPr lang="en-IN" sz="1800" dirty="0">
                <a:effectLst/>
                <a:latin typeface="Times" panose="02020603050405020304" pitchFamily="18" charset="0"/>
                <a:ea typeface="Times" panose="02020603050405020304" pitchFamily="18" charset="0"/>
              </a:rPr>
              <a:t>. Observing keenly, it can be drawn out that the business environment of the UK is built in such a way as to help firms and companies to succeed and expand.</a:t>
            </a:r>
          </a:p>
          <a:p>
            <a:pPr>
              <a:lnSpc>
                <a:spcPct val="115000"/>
              </a:lnSpc>
            </a:pPr>
            <a:br>
              <a:rPr lang="en-IN" sz="1800" dirty="0">
                <a:effectLst/>
                <a:latin typeface="Times" panose="02020603050405020304" pitchFamily="18" charset="0"/>
                <a:ea typeface="Times" panose="02020603050405020304" pitchFamily="18" charset="0"/>
              </a:rPr>
            </a:br>
            <a:r>
              <a:rPr lang="en-IN" sz="1800" dirty="0">
                <a:effectLst/>
                <a:latin typeface="Times" panose="02020603050405020304" pitchFamily="18" charset="0"/>
                <a:ea typeface="Times"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4</a:t>
            </a:fld>
            <a:endParaRPr lang="en-IN"/>
          </a:p>
        </p:txBody>
      </p:sp>
    </p:spTree>
    <p:extLst>
      <p:ext uri="{BB962C8B-B14F-4D97-AF65-F5344CB8AC3E}">
        <p14:creationId xmlns:p14="http://schemas.microsoft.com/office/powerpoint/2010/main" val="168959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highlight>
                  <a:srgbClr val="FFFFFF"/>
                </a:highlight>
                <a:latin typeface="Times" panose="02020603050405020304" pitchFamily="18" charset="0"/>
              </a:rPr>
              <a:t>1.1 Internal and external factors which affect the management of resources of </a:t>
            </a:r>
            <a:r>
              <a:rPr lang="en-IN" sz="1800" b="1" dirty="0" err="1">
                <a:effectLst/>
                <a:latin typeface="Times" panose="02020603050405020304" pitchFamily="18" charset="0"/>
              </a:rPr>
              <a:t>UKHospitality</a:t>
            </a:r>
            <a:endParaRPr lang="en-IN" sz="1800" b="1" dirty="0">
              <a:effectLst/>
              <a:latin typeface="Times" panose="02020603050405020304" pitchFamily="18" charset="0"/>
            </a:endParaRPr>
          </a:p>
          <a:p>
            <a:pPr algn="just">
              <a:lnSpc>
                <a:spcPct val="200000"/>
              </a:lnSpc>
            </a:pPr>
            <a:r>
              <a:rPr lang="en-IN" sz="1800" dirty="0">
                <a:effectLst/>
                <a:latin typeface="Times" panose="02020603050405020304" pitchFamily="18" charset="0"/>
                <a:ea typeface="Times" panose="02020603050405020304" pitchFamily="18" charset="0"/>
              </a:rPr>
              <a:t>While evaluating a system or an environment within which the business operates, it can be said that resource management can be categorised in two ways which include both external as well as internal elements </a:t>
            </a:r>
            <a:r>
              <a:rPr lang="en-US" sz="1800" dirty="0">
                <a:effectLst/>
                <a:latin typeface="Times" panose="02020603050405020304" pitchFamily="18" charset="0"/>
                <a:ea typeface="Times" panose="02020603050405020304" pitchFamily="18" charset="0"/>
              </a:rPr>
              <a:t>(</a:t>
            </a:r>
            <a:r>
              <a:rPr lang="en-US" sz="1800" dirty="0" err="1">
                <a:effectLst/>
                <a:latin typeface="Times" panose="02020603050405020304" pitchFamily="18" charset="0"/>
                <a:ea typeface="Times" panose="02020603050405020304" pitchFamily="18" charset="0"/>
              </a:rPr>
              <a:t>fariaedu</a:t>
            </a:r>
            <a:r>
              <a:rPr lang="en-US" sz="1800" dirty="0">
                <a:effectLst/>
                <a:latin typeface="Times" panose="02020603050405020304" pitchFamily="18" charset="0"/>
                <a:ea typeface="Times" panose="02020603050405020304" pitchFamily="18" charset="0"/>
              </a:rPr>
              <a:t>, 2021)</a:t>
            </a:r>
            <a:r>
              <a:rPr lang="en-IN" sz="1800" dirty="0">
                <a:effectLst/>
                <a:latin typeface="Times" panose="02020603050405020304" pitchFamily="18" charset="0"/>
                <a:ea typeface="Times" panose="02020603050405020304" pitchFamily="18" charset="0"/>
              </a:rPr>
              <a:t>. All these factors sometimes lie outside the whole working system but affect the working of the whole management of restaurants operating under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On the contrary, certain factors lie inside the management and affect the operation of the system.</a:t>
            </a:r>
          </a:p>
          <a:p>
            <a:pPr algn="just">
              <a:lnSpc>
                <a:spcPct val="200000"/>
              </a:lnSpc>
            </a:pPr>
            <a:r>
              <a:rPr lang="en-IN" sz="1800" b="1" i="1" dirty="0">
                <a:effectLst/>
                <a:latin typeface="Times" panose="02020603050405020304" pitchFamily="18" charset="0"/>
                <a:ea typeface="Times" panose="02020603050405020304" pitchFamily="18" charset="0"/>
              </a:rPr>
              <a:t>a. </a:t>
            </a:r>
            <a:r>
              <a:rPr lang="en-IN" sz="1800" b="1" i="1" u="sng" dirty="0">
                <a:effectLst/>
                <a:latin typeface="Times" panose="02020603050405020304" pitchFamily="18" charset="0"/>
                <a:ea typeface="Times" panose="02020603050405020304" pitchFamily="18" charset="0"/>
              </a:rPr>
              <a:t>Internal factors affecting the management of resources:</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a:effectLst/>
                <a:latin typeface="Times" panose="02020603050405020304" pitchFamily="18" charset="0"/>
                <a:ea typeface="Times" panose="02020603050405020304" pitchFamily="18" charset="0"/>
              </a:rPr>
              <a:t>Factors present inside the organisation or sometimes have a direct connection with the operation are enlisted below-</a:t>
            </a:r>
          </a:p>
          <a:p>
            <a:pPr algn="just">
              <a:lnSpc>
                <a:spcPct val="200000"/>
              </a:lnSpc>
            </a:pPr>
            <a:r>
              <a:rPr lang="en-IN" sz="1800" b="1" dirty="0">
                <a:effectLst/>
                <a:latin typeface="Times" panose="02020603050405020304" pitchFamily="18" charset="0"/>
                <a:ea typeface="Times" panose="02020603050405020304" pitchFamily="18" charset="0"/>
              </a:rPr>
              <a:t>I. Organisation strategies:</a:t>
            </a:r>
            <a:r>
              <a:rPr lang="en-IN" sz="1800" dirty="0">
                <a:effectLst/>
                <a:latin typeface="Times" panose="02020603050405020304" pitchFamily="18" charset="0"/>
                <a:ea typeface="Times" panose="02020603050405020304" pitchFamily="18" charset="0"/>
              </a:rPr>
              <a:t> Every business or organisation prefixes certain strategies either expressly or impliedly, in which the person engaged with the business reacts to the environment </a:t>
            </a:r>
            <a:r>
              <a:rPr lang="en-US" sz="1800" dirty="0">
                <a:effectLst/>
                <a:latin typeface="Times" panose="02020603050405020304" pitchFamily="18" charset="0"/>
                <a:ea typeface="Times" panose="02020603050405020304" pitchFamily="18" charset="0"/>
              </a:rPr>
              <a:t>(Varsha, 2022)</a:t>
            </a:r>
            <a:r>
              <a:rPr lang="en-IN" sz="1800" dirty="0">
                <a:effectLst/>
                <a:latin typeface="Times" panose="02020603050405020304" pitchFamily="18" charset="0"/>
                <a:ea typeface="Times" panose="02020603050405020304" pitchFamily="18" charset="0"/>
              </a:rPr>
              <a:t>. That includes the workforce evaluation, skills, behaviours and codes and conducts of the employees, finance and human resources in the restaurant. These strategies are categorised at the Corporate level, business level and functional level, which act as the pillars to provide the framework.</a:t>
            </a: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5</a:t>
            </a:fld>
            <a:endParaRPr lang="en-IN"/>
          </a:p>
        </p:txBody>
      </p:sp>
    </p:spTree>
    <p:extLst>
      <p:ext uri="{BB962C8B-B14F-4D97-AF65-F5344CB8AC3E}">
        <p14:creationId xmlns:p14="http://schemas.microsoft.com/office/powerpoint/2010/main" val="1147601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effectLst/>
                <a:latin typeface="Times" panose="02020603050405020304" pitchFamily="18" charset="0"/>
                <a:ea typeface="Times" panose="02020603050405020304" pitchFamily="18" charset="0"/>
              </a:rPr>
              <a:t>II. Work culture of the organisation:</a:t>
            </a:r>
            <a:r>
              <a:rPr lang="en-IN" sz="1800" dirty="0">
                <a:effectLst/>
                <a:latin typeface="Times" panose="02020603050405020304" pitchFamily="18" charset="0"/>
                <a:ea typeface="Times" panose="02020603050405020304" pitchFamily="18" charset="0"/>
              </a:rPr>
              <a:t> Organisational culture is a vital element which influences the organisation's operation. These are a set or a group of assumptions or values including rules and norms that the members of the restaurant share. The organisational culture can be categorised into abstract factors which include the oriental values, costumes, certain beliefs and set of attitudes. On the other hand, the material factors focus more on the social and cultural entities like uniforms, products, and modes of behaviour to establish a healthy working environment inside the group of restaurants.</a:t>
            </a:r>
          </a:p>
          <a:p>
            <a:pPr>
              <a:lnSpc>
                <a:spcPct val="115000"/>
              </a:lnSpc>
            </a:pPr>
            <a:r>
              <a:rPr lang="en-IN" sz="1800" dirty="0">
                <a:effectLst/>
                <a:latin typeface="Times" panose="02020603050405020304" pitchFamily="18" charset="0"/>
                <a:ea typeface="Times" panose="02020603050405020304" pitchFamily="18" charset="0"/>
              </a:rPr>
              <a:t> </a:t>
            </a:r>
          </a:p>
          <a:p>
            <a:pPr algn="just">
              <a:lnSpc>
                <a:spcPct val="200000"/>
              </a:lnSpc>
            </a:pPr>
            <a:r>
              <a:rPr lang="en-IN" sz="1800" b="1" dirty="0">
                <a:effectLst/>
                <a:latin typeface="Times" panose="02020603050405020304" pitchFamily="18" charset="0"/>
                <a:ea typeface="Times" panose="02020603050405020304" pitchFamily="18" charset="0"/>
              </a:rPr>
              <a:t>III. Financial position of the organisation:</a:t>
            </a:r>
            <a:r>
              <a:rPr lang="en-IN" sz="1800" dirty="0">
                <a:effectLst/>
                <a:latin typeface="Times" panose="02020603050405020304" pitchFamily="18" charset="0"/>
                <a:ea typeface="Times" panose="02020603050405020304" pitchFamily="18" charset="0"/>
              </a:rPr>
              <a:t> The financial position affects the resources of the management and the practice or the operation of every organisation. The capability to pay the wages and incentives or the salaries, funds, and pensions are affected by the financial ability of the restaurant operating under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which can be considered by the cash flow it has. Good potential employees help the restaurant to grow in which the restaurant will attract good employees only when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proves to be a provider of a suitable environment with suitable facilities for the employees.</a:t>
            </a:r>
          </a:p>
          <a:p>
            <a:pPr algn="just">
              <a:lnSpc>
                <a:spcPct val="200000"/>
              </a:lnSpc>
            </a:pPr>
            <a:r>
              <a:rPr lang="en-IN" sz="1800" b="1" i="1" dirty="0">
                <a:effectLst/>
                <a:latin typeface="Times" panose="02020603050405020304" pitchFamily="18" charset="0"/>
                <a:ea typeface="Times" panose="02020603050405020304" pitchFamily="18" charset="0"/>
              </a:rPr>
              <a:t>b. </a:t>
            </a:r>
            <a:r>
              <a:rPr lang="en-IN" sz="1800" b="1" i="1" u="sng" dirty="0">
                <a:effectLst/>
                <a:latin typeface="Times" panose="02020603050405020304" pitchFamily="18" charset="0"/>
                <a:ea typeface="Times" panose="02020603050405020304" pitchFamily="18" charset="0"/>
              </a:rPr>
              <a:t>External factors affecting the management of resources:</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a:effectLst/>
                <a:latin typeface="Times" panose="02020603050405020304" pitchFamily="18" charset="0"/>
                <a:ea typeface="Times" panose="02020603050405020304" pitchFamily="18" charset="0"/>
              </a:rPr>
              <a:t>Factors present outside the organisation or sometimes have an indirect connection with the operation are enlisted below-</a:t>
            </a:r>
          </a:p>
          <a:p>
            <a:pPr>
              <a:lnSpc>
                <a:spcPct val="115000"/>
              </a:lnSpc>
            </a:pPr>
            <a:br>
              <a:rPr lang="en-IN" sz="1800" dirty="0">
                <a:effectLst/>
                <a:latin typeface="Times" panose="02020603050405020304" pitchFamily="18" charset="0"/>
                <a:ea typeface="Times" panose="02020603050405020304" pitchFamily="18" charset="0"/>
              </a:rPr>
            </a:br>
            <a:r>
              <a:rPr lang="en-IN" sz="1800" dirty="0">
                <a:effectLst/>
                <a:latin typeface="Times" panose="02020603050405020304" pitchFamily="18" charset="0"/>
                <a:ea typeface="Times"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6</a:t>
            </a:fld>
            <a:endParaRPr lang="en-IN"/>
          </a:p>
        </p:txBody>
      </p:sp>
    </p:spTree>
    <p:extLst>
      <p:ext uri="{BB962C8B-B14F-4D97-AF65-F5344CB8AC3E}">
        <p14:creationId xmlns:p14="http://schemas.microsoft.com/office/powerpoint/2010/main" val="500071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effectLst/>
                <a:latin typeface="Times" panose="02020603050405020304" pitchFamily="18" charset="0"/>
                <a:ea typeface="Times" panose="02020603050405020304" pitchFamily="18" charset="0"/>
              </a:rPr>
              <a:t>I. Demography:</a:t>
            </a:r>
            <a:r>
              <a:rPr lang="en-IN" sz="1800" dirty="0">
                <a:effectLst/>
                <a:latin typeface="Times" panose="02020603050405020304" pitchFamily="18" charset="0"/>
                <a:ea typeface="Times" panose="02020603050405020304" pitchFamily="18" charset="0"/>
              </a:rPr>
              <a:t> It includes the detailed study of the growth of the business and the size it acquires along with the time span it is operating in the market with the quality of the labour it is obtaining etc. Observing minutely, it is affected by the increase in population around the restaurant or the specific location the restaurant is operating along with the rate of increase in migration, the age category in which the group of restaurants under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are receiving more employees.</a:t>
            </a:r>
          </a:p>
          <a:p>
            <a:pPr>
              <a:lnSpc>
                <a:spcPct val="200000"/>
              </a:lnSpc>
            </a:pPr>
            <a:r>
              <a:rPr lang="en-IN" sz="1800" b="1" dirty="0">
                <a:effectLst/>
                <a:latin typeface="Times" panose="02020603050405020304" pitchFamily="18" charset="0"/>
                <a:ea typeface="Times" panose="02020603050405020304" pitchFamily="18" charset="0"/>
              </a:rPr>
              <a:t>II. Technological swap:</a:t>
            </a:r>
            <a:r>
              <a:rPr lang="en-IN" sz="1800" dirty="0">
                <a:effectLst/>
                <a:latin typeface="Times" panose="02020603050405020304" pitchFamily="18" charset="0"/>
                <a:ea typeface="Times" panose="02020603050405020304" pitchFamily="18" charset="0"/>
              </a:rPr>
              <a:t> Impacting the requirements of skills which should be acquired to carry on the specific employment. For instance, the advent of a new technology needs to be understood and the employees need to be trained accordingly for effective utilisation of it in the operation of the business.</a:t>
            </a:r>
          </a:p>
          <a:p>
            <a:pPr algn="just">
              <a:lnSpc>
                <a:spcPct val="200000"/>
              </a:lnSpc>
            </a:pPr>
            <a:r>
              <a:rPr lang="en-IN" sz="1800" b="1" dirty="0">
                <a:effectLst/>
                <a:latin typeface="Times" panose="02020603050405020304" pitchFamily="18" charset="0"/>
                <a:ea typeface="Times" panose="02020603050405020304" pitchFamily="18" charset="0"/>
              </a:rPr>
              <a:t>III. Socio-economic factors:</a:t>
            </a:r>
            <a:r>
              <a:rPr lang="en-IN" sz="1800" dirty="0">
                <a:effectLst/>
                <a:latin typeface="Times" panose="02020603050405020304" pitchFamily="18" charset="0"/>
                <a:ea typeface="Times" panose="02020603050405020304" pitchFamily="18" charset="0"/>
              </a:rPr>
              <a:t> This factor affects the operation of the restaurant under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it helps to consider the increase or decrease in the flow of employees from specific age brackets or the flow of female employees for a desired and a better working environment and balancing both work and personal life.2. Various talent acquisition strategies utilised by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a:t>
            </a:r>
          </a:p>
          <a:p>
            <a:pPr>
              <a:lnSpc>
                <a:spcPct val="115000"/>
              </a:lnSpc>
            </a:pPr>
            <a:br>
              <a:rPr lang="en-IN" sz="1800" dirty="0">
                <a:effectLst/>
                <a:latin typeface="Times" panose="02020603050405020304" pitchFamily="18" charset="0"/>
                <a:ea typeface="Times" panose="02020603050405020304" pitchFamily="18" charset="0"/>
              </a:rPr>
            </a:br>
            <a:r>
              <a:rPr lang="en-IN" sz="1800" dirty="0">
                <a:effectLst/>
                <a:latin typeface="Times" panose="02020603050405020304" pitchFamily="18" charset="0"/>
                <a:ea typeface="Times"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7</a:t>
            </a:fld>
            <a:endParaRPr lang="en-IN"/>
          </a:p>
        </p:txBody>
      </p:sp>
    </p:spTree>
    <p:extLst>
      <p:ext uri="{BB962C8B-B14F-4D97-AF65-F5344CB8AC3E}">
        <p14:creationId xmlns:p14="http://schemas.microsoft.com/office/powerpoint/2010/main" val="420663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panose="02020603050405020304" pitchFamily="18" charset="0"/>
                <a:ea typeface="Times" panose="02020603050405020304" pitchFamily="18" charset="0"/>
              </a:rPr>
              <a:t>Talent acquisition or the acquisition of potential employees in the chain of restaurants operating under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is one of the most vital functions and plays an important role in the growth </a:t>
            </a:r>
            <a:r>
              <a:rPr lang="en-US" sz="1800" dirty="0">
                <a:effectLst/>
                <a:latin typeface="Times" panose="02020603050405020304" pitchFamily="18" charset="0"/>
                <a:ea typeface="Times" panose="02020603050405020304" pitchFamily="18" charset="0"/>
              </a:rPr>
              <a:t>(</a:t>
            </a:r>
            <a:r>
              <a:rPr lang="en-US" sz="1800" dirty="0" err="1">
                <a:effectLst/>
                <a:latin typeface="Times" panose="02020603050405020304" pitchFamily="18" charset="0"/>
                <a:ea typeface="Times" panose="02020603050405020304" pitchFamily="18" charset="0"/>
              </a:rPr>
              <a:t>accendotechnologies</a:t>
            </a:r>
            <a:r>
              <a:rPr lang="en-US" sz="1800" dirty="0">
                <a:effectLst/>
                <a:latin typeface="Times" panose="02020603050405020304" pitchFamily="18" charset="0"/>
                <a:ea typeface="Times" panose="02020603050405020304" pitchFamily="18" charset="0"/>
              </a:rPr>
              <a:t>, 2023)</a:t>
            </a:r>
            <a:r>
              <a:rPr lang="en-IN" sz="1800" dirty="0">
                <a:effectLst/>
                <a:latin typeface="Times" panose="02020603050405020304" pitchFamily="18" charset="0"/>
                <a:ea typeface="Times" panose="02020603050405020304" pitchFamily="18" charset="0"/>
              </a:rPr>
              <a:t>. Thus, certain proven techniques are utilised for the acquisition of potential employees to efficiently and effectively attain the various dynamics set by </a:t>
            </a:r>
            <a:r>
              <a:rPr lang="en-IN" sz="1800" dirty="0" err="1">
                <a:effectLst/>
                <a:latin typeface="Times" panose="02020603050405020304" pitchFamily="18" charset="0"/>
                <a:ea typeface="Times" panose="02020603050405020304" pitchFamily="18" charset="0"/>
              </a:rPr>
              <a:t>UKHospitality</a:t>
            </a:r>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8</a:t>
            </a:fld>
            <a:endParaRPr lang="en-IN"/>
          </a:p>
        </p:txBody>
      </p:sp>
    </p:spTree>
    <p:extLst>
      <p:ext uri="{BB962C8B-B14F-4D97-AF65-F5344CB8AC3E}">
        <p14:creationId xmlns:p14="http://schemas.microsoft.com/office/powerpoint/2010/main" val="356704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effectLst/>
                <a:latin typeface="Times" panose="02020603050405020304" pitchFamily="18" charset="0"/>
                <a:ea typeface="Times" panose="02020603050405020304" pitchFamily="18" charset="0"/>
              </a:rPr>
              <a:t>I. Goal alignment:</a:t>
            </a:r>
            <a:r>
              <a:rPr lang="en-IN" sz="1800" dirty="0">
                <a:effectLst/>
                <a:latin typeface="Times" panose="02020603050405020304" pitchFamily="18" charset="0"/>
                <a:ea typeface="Times" panose="02020603050405020304" pitchFamily="18" charset="0"/>
              </a:rPr>
              <a:t> Scrutinising the goals and the mission of the business for the next 5-6 years and utilising the suitable strategies and employees which can fulfil the goal, helps to align the goals with the available resources. In addition, it also helps to acquire respective employees with specific skills </a:t>
            </a:r>
            <a:r>
              <a:rPr lang="en-US" sz="1800" dirty="0">
                <a:effectLst/>
                <a:latin typeface="Times" panose="02020603050405020304" pitchFamily="18" charset="0"/>
                <a:ea typeface="Times" panose="02020603050405020304" pitchFamily="18" charset="0"/>
              </a:rPr>
              <a:t>(</a:t>
            </a:r>
            <a:r>
              <a:rPr lang="en-US" sz="1800" dirty="0" err="1">
                <a:effectLst/>
                <a:latin typeface="Times" panose="02020603050405020304" pitchFamily="18" charset="0"/>
                <a:ea typeface="Times" panose="02020603050405020304" pitchFamily="18" charset="0"/>
              </a:rPr>
              <a:t>Forsey</a:t>
            </a:r>
            <a:r>
              <a:rPr lang="en-US" sz="1800" dirty="0">
                <a:effectLst/>
                <a:latin typeface="Times" panose="02020603050405020304" pitchFamily="18" charset="0"/>
                <a:ea typeface="Times" panose="02020603050405020304" pitchFamily="18" charset="0"/>
              </a:rPr>
              <a:t>, 2022)</a:t>
            </a:r>
            <a:r>
              <a:rPr lang="en-IN" sz="1800" dirty="0">
                <a:effectLst/>
                <a:latin typeface="Times" panose="02020603050405020304" pitchFamily="18" charset="0"/>
                <a:ea typeface="Times" panose="02020603050405020304" pitchFamily="18" charset="0"/>
              </a:rPr>
              <a:t>. Hiring goal-oriented employees who possess the precise knowledge required for completing a job helps to finish and attain the target much easier and faster. Further, the wastage of time and resources in training the employees can be avoided.</a:t>
            </a:r>
          </a:p>
          <a:p>
            <a:pPr algn="just">
              <a:lnSpc>
                <a:spcPct val="200000"/>
              </a:lnSpc>
            </a:pPr>
            <a:r>
              <a:rPr lang="en-IN" sz="1800" b="1" dirty="0">
                <a:effectLst/>
                <a:latin typeface="Times" panose="02020603050405020304" pitchFamily="18" charset="0"/>
                <a:ea typeface="Times" panose="02020603050405020304" pitchFamily="18" charset="0"/>
              </a:rPr>
              <a:t>II. Data &amp; material:</a:t>
            </a:r>
            <a:r>
              <a:rPr lang="en-IN" sz="1800" dirty="0">
                <a:effectLst/>
                <a:latin typeface="Times" panose="02020603050405020304" pitchFamily="18" charset="0"/>
                <a:ea typeface="Times" panose="02020603050405020304" pitchFamily="18" charset="0"/>
              </a:rPr>
              <a:t> Utilising the data of an employee's previous work experience and how much the employee was involved in the growth of the organisation it was engaged plays a vital role </a:t>
            </a:r>
            <a:r>
              <a:rPr lang="en-US" sz="1800" dirty="0">
                <a:effectLst/>
                <a:latin typeface="Times" panose="02020603050405020304" pitchFamily="18" charset="0"/>
                <a:ea typeface="Times" panose="02020603050405020304" pitchFamily="18" charset="0"/>
              </a:rPr>
              <a:t>(</a:t>
            </a:r>
            <a:r>
              <a:rPr lang="en-US" sz="1800" dirty="0" err="1">
                <a:effectLst/>
                <a:latin typeface="Times" panose="02020603050405020304" pitchFamily="18" charset="0"/>
                <a:ea typeface="Times" panose="02020603050405020304" pitchFamily="18" charset="0"/>
              </a:rPr>
              <a:t>Forsey</a:t>
            </a:r>
            <a:r>
              <a:rPr lang="en-US" sz="1800" dirty="0">
                <a:effectLst/>
                <a:latin typeface="Times" panose="02020603050405020304" pitchFamily="18" charset="0"/>
                <a:ea typeface="Times" panose="02020603050405020304" pitchFamily="18" charset="0"/>
              </a:rPr>
              <a:t>, 2022)</a:t>
            </a:r>
            <a:r>
              <a:rPr lang="en-IN" sz="1800" dirty="0">
                <a:effectLst/>
                <a:latin typeface="Times" panose="02020603050405020304" pitchFamily="18" charset="0"/>
                <a:ea typeface="Times" panose="02020603050405020304" pitchFamily="18" charset="0"/>
              </a:rPr>
              <a:t>. As a talent acquisition manager, it is quite important to consider the previous working experience of the candidates who applied for the job position to deter qualified and deserving candidates.</a:t>
            </a:r>
          </a:p>
          <a:p>
            <a:pPr algn="just">
              <a:lnSpc>
                <a:spcPct val="200000"/>
              </a:lnSpc>
            </a:pPr>
            <a:r>
              <a:rPr lang="en-IN" sz="1800" b="1" dirty="0">
                <a:effectLst/>
                <a:latin typeface="Times" panose="02020603050405020304" pitchFamily="18" charset="0"/>
                <a:ea typeface="Times" panose="02020603050405020304" pitchFamily="18" charset="0"/>
              </a:rPr>
              <a:t>III. Outreach strategies:</a:t>
            </a:r>
            <a:r>
              <a:rPr lang="en-IN" sz="1800" dirty="0">
                <a:effectLst/>
                <a:latin typeface="Times" panose="02020603050405020304" pitchFamily="18" charset="0"/>
                <a:ea typeface="Times" panose="02020603050405020304" pitchFamily="18" charset="0"/>
              </a:rPr>
              <a:t> To acquire better-talented candidates for restaurants, the talent acquisition team must expand the strategies to outreach </a:t>
            </a:r>
            <a:r>
              <a:rPr lang="en-US" sz="1800" dirty="0">
                <a:effectLst/>
                <a:latin typeface="Times" panose="02020603050405020304" pitchFamily="18" charset="0"/>
                <a:ea typeface="Times" panose="02020603050405020304" pitchFamily="18" charset="0"/>
              </a:rPr>
              <a:t>(Kavanagh, 2021)</a:t>
            </a:r>
            <a:r>
              <a:rPr lang="en-IN" sz="1800" dirty="0">
                <a:effectLst/>
                <a:latin typeface="Times" panose="02020603050405020304" pitchFamily="18" charset="0"/>
                <a:ea typeface="Times" panose="02020603050405020304" pitchFamily="18" charset="0"/>
              </a:rPr>
              <a:t>. Social media, websites,  pamphlets, and advertisements in various newspapers and magazines help to spread awareness about the restaurants nourished by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a:t>
            </a:r>
          </a:p>
          <a:p>
            <a:pPr>
              <a:lnSpc>
                <a:spcPct val="115000"/>
              </a:lnSpc>
            </a:pPr>
            <a:br>
              <a:rPr lang="en-IN" sz="1800" dirty="0">
                <a:effectLst/>
                <a:latin typeface="Times" panose="02020603050405020304" pitchFamily="18" charset="0"/>
                <a:ea typeface="Times" panose="02020603050405020304" pitchFamily="18" charset="0"/>
              </a:rPr>
            </a:br>
            <a:r>
              <a:rPr lang="en-IN" sz="1800" dirty="0">
                <a:effectLst/>
                <a:latin typeface="Times" panose="02020603050405020304" pitchFamily="18" charset="0"/>
                <a:ea typeface="Times"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9</a:t>
            </a:fld>
            <a:endParaRPr lang="en-IN"/>
          </a:p>
        </p:txBody>
      </p:sp>
    </p:spTree>
    <p:extLst>
      <p:ext uri="{BB962C8B-B14F-4D97-AF65-F5344CB8AC3E}">
        <p14:creationId xmlns:p14="http://schemas.microsoft.com/office/powerpoint/2010/main" val="9366694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effectLst/>
                <a:latin typeface="Times" panose="02020603050405020304" pitchFamily="18" charset="0"/>
                <a:ea typeface="Times" panose="02020603050405020304" pitchFamily="18" charset="0"/>
              </a:rPr>
              <a:t>IV. Branding: </a:t>
            </a:r>
            <a:r>
              <a:rPr lang="en-IN" sz="1800" dirty="0">
                <a:effectLst/>
                <a:latin typeface="Times" panose="02020603050405020304" pitchFamily="18" charset="0"/>
                <a:ea typeface="Times" panose="02020603050405020304" pitchFamily="18" charset="0"/>
              </a:rPr>
              <a:t>While observing, it can be drawn out that every candidate wants to join a well-known organisation considering any business or restaurant where they will get a large opportunity to interact with a huge population from all age brackets </a:t>
            </a:r>
            <a:r>
              <a:rPr lang="en-US" sz="1800" dirty="0">
                <a:effectLst/>
                <a:latin typeface="Times" panose="02020603050405020304" pitchFamily="18" charset="0"/>
                <a:ea typeface="Times" panose="02020603050405020304" pitchFamily="18" charset="0"/>
              </a:rPr>
              <a:t>(</a:t>
            </a:r>
            <a:r>
              <a:rPr lang="en-US" sz="1800" dirty="0" err="1">
                <a:effectLst/>
                <a:latin typeface="Times" panose="02020603050405020304" pitchFamily="18" charset="0"/>
                <a:ea typeface="Times" panose="02020603050405020304" pitchFamily="18" charset="0"/>
              </a:rPr>
              <a:t>Forsey</a:t>
            </a:r>
            <a:r>
              <a:rPr lang="en-US" sz="1800" dirty="0">
                <a:effectLst/>
                <a:latin typeface="Times" panose="02020603050405020304" pitchFamily="18" charset="0"/>
                <a:ea typeface="Times" panose="02020603050405020304" pitchFamily="18" charset="0"/>
              </a:rPr>
              <a:t>, 2022)</a:t>
            </a:r>
            <a:r>
              <a:rPr lang="en-IN" sz="1800" dirty="0">
                <a:effectLst/>
                <a:latin typeface="Times" panose="02020603050405020304" pitchFamily="18" charset="0"/>
                <a:ea typeface="Times" panose="02020603050405020304" pitchFamily="18" charset="0"/>
              </a:rPr>
              <a:t>. Thus, it is vital to promote awareness of the restaurants operating under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to make the consumer more and more well-versed about the quality of service they provide.</a:t>
            </a:r>
          </a:p>
          <a:p>
            <a:pPr algn="just">
              <a:lnSpc>
                <a:spcPct val="200000"/>
              </a:lnSpc>
            </a:pPr>
            <a:r>
              <a:rPr lang="en-IN" sz="1800" b="1" dirty="0">
                <a:effectLst/>
                <a:latin typeface="Times" panose="02020603050405020304" pitchFamily="18" charset="0"/>
                <a:ea typeface="Times" panose="02020603050405020304" pitchFamily="18" charset="0"/>
              </a:rPr>
              <a:t>V. Social responsibility of the restaurant:</a:t>
            </a:r>
            <a:r>
              <a:rPr lang="en-IN" sz="1800" dirty="0">
                <a:effectLst/>
                <a:latin typeface="Times" panose="02020603050405020304" pitchFamily="18" charset="0"/>
                <a:ea typeface="Times" panose="02020603050405020304" pitchFamily="18" charset="0"/>
              </a:rPr>
              <a:t> Every business must focus on acquiring its goals and expanding while benefiting others. Fulfilling those responsibilities, are techniques to attract potential candidates who are aligned with the business's values and missions. On the other hand, fulfilling those responsibilities will also help to obtain an image of a genuine restaurant considering both the benefits of self and the consumers.</a:t>
            </a:r>
          </a:p>
          <a:p>
            <a:pPr>
              <a:lnSpc>
                <a:spcPct val="115000"/>
              </a:lnSpc>
            </a:pPr>
            <a:br>
              <a:rPr lang="en-IN" sz="1800" dirty="0">
                <a:effectLst/>
                <a:latin typeface="Times" panose="02020603050405020304" pitchFamily="18" charset="0"/>
                <a:ea typeface="Times" panose="02020603050405020304" pitchFamily="18" charset="0"/>
              </a:rPr>
            </a:br>
            <a:r>
              <a:rPr lang="en-IN" sz="1800" dirty="0">
                <a:effectLst/>
                <a:latin typeface="Times" panose="02020603050405020304" pitchFamily="18" charset="0"/>
                <a:ea typeface="Times"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10</a:t>
            </a:fld>
            <a:endParaRPr lang="en-IN"/>
          </a:p>
        </p:txBody>
      </p:sp>
    </p:spTree>
    <p:extLst>
      <p:ext uri="{BB962C8B-B14F-4D97-AF65-F5344CB8AC3E}">
        <p14:creationId xmlns:p14="http://schemas.microsoft.com/office/powerpoint/2010/main" val="36407481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b="1" dirty="0">
                <a:effectLst/>
                <a:latin typeface="Times" panose="02020603050405020304" pitchFamily="18" charset="0"/>
                <a:ea typeface="Times" panose="02020603050405020304" pitchFamily="18" charset="0"/>
              </a:rPr>
              <a:t>VI. Diversity:</a:t>
            </a:r>
            <a:r>
              <a:rPr lang="en-IN" sz="1800" dirty="0">
                <a:effectLst/>
                <a:latin typeface="Times" panose="02020603050405020304" pitchFamily="18" charset="0"/>
                <a:ea typeface="Times" panose="02020603050405020304" pitchFamily="18" charset="0"/>
              </a:rPr>
              <a:t> Offering a diverse service,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comprises approximately 1.43 businesses where around 1.8 million people are employed. Diversity demonstrates that the business is capable of handling every kind of business environment and issue arising out of it. Considering the restaurants operating under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it is vital that the services be diversified in order to attract potential candidates as employees, at the same time attract permanent customers.</a:t>
            </a:r>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11</a:t>
            </a:fld>
            <a:endParaRPr lang="en-IN"/>
          </a:p>
        </p:txBody>
      </p:sp>
    </p:spTree>
    <p:extLst>
      <p:ext uri="{BB962C8B-B14F-4D97-AF65-F5344CB8AC3E}">
        <p14:creationId xmlns:p14="http://schemas.microsoft.com/office/powerpoint/2010/main" val="15476204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panose="02020603050405020304" pitchFamily="18" charset="0"/>
              </a:rPr>
              <a:t>3. Various incentives methods for employees utilised by </a:t>
            </a:r>
            <a:r>
              <a:rPr lang="en-IN" sz="1800" b="1" dirty="0" err="1">
                <a:effectLst/>
                <a:latin typeface="Times" panose="02020603050405020304" pitchFamily="18" charset="0"/>
              </a:rPr>
              <a:t>UKHospitality</a:t>
            </a:r>
            <a:endParaRPr lang="en-IN" sz="1800" b="1" dirty="0">
              <a:effectLst/>
              <a:latin typeface="Times" panose="02020603050405020304" pitchFamily="18" charset="0"/>
            </a:endParaRPr>
          </a:p>
          <a:p>
            <a:pPr algn="just">
              <a:lnSpc>
                <a:spcPct val="200000"/>
              </a:lnSpc>
            </a:pPr>
            <a:r>
              <a:rPr lang="en-IN" sz="1800" dirty="0">
                <a:effectLst/>
                <a:latin typeface="Times" panose="02020603050405020304" pitchFamily="18" charset="0"/>
                <a:ea typeface="Times" panose="02020603050405020304" pitchFamily="18" charset="0"/>
              </a:rPr>
              <a:t>The incentive structure helps to elevate job satisfaction, attract potential employees, motivate the employees to work well, increase communication and draw out the loyalty of the employees </a:t>
            </a:r>
            <a:r>
              <a:rPr lang="en-US" sz="1800" dirty="0">
                <a:effectLst/>
                <a:latin typeface="Times" panose="02020603050405020304" pitchFamily="18" charset="0"/>
                <a:ea typeface="Times" panose="02020603050405020304" pitchFamily="18" charset="0"/>
              </a:rPr>
              <a:t>(Wong, 2020)</a:t>
            </a:r>
            <a:r>
              <a:rPr lang="en-IN" sz="1800" dirty="0">
                <a:effectLst/>
                <a:latin typeface="Times" panose="02020603050405020304" pitchFamily="18" charset="0"/>
                <a:ea typeface="Times" panose="02020603050405020304" pitchFamily="18" charset="0"/>
              </a:rPr>
              <a:t>. Thus, utilising an incentive structure is vital. Certain incentive structures are discussed below:</a:t>
            </a:r>
          </a:p>
          <a:p>
            <a:pPr algn="just">
              <a:lnSpc>
                <a:spcPct val="200000"/>
              </a:lnSpc>
            </a:pPr>
            <a:r>
              <a:rPr lang="en-IN" sz="1800" b="1" dirty="0">
                <a:effectLst/>
                <a:latin typeface="Times" panose="02020603050405020304" pitchFamily="18" charset="0"/>
                <a:ea typeface="Times" panose="02020603050405020304" pitchFamily="18" charset="0"/>
              </a:rPr>
              <a:t>I. Reward &amp; recognition:</a:t>
            </a:r>
            <a:r>
              <a:rPr lang="en-IN" sz="1800" dirty="0">
                <a:effectLst/>
                <a:latin typeface="Times" panose="02020603050405020304" pitchFamily="18" charset="0"/>
                <a:ea typeface="Times" panose="02020603050405020304" pitchFamily="18" charset="0"/>
              </a:rPr>
              <a:t> An organisation, when recognises its employees creates a feeling of belongingness. While surveying, it was found that 35% of the employees desire to get more recognition and 69% find the reward and recognition as motivation to work more efficiently.</a:t>
            </a:r>
          </a:p>
          <a:p>
            <a:pPr>
              <a:lnSpc>
                <a:spcPct val="115000"/>
              </a:lnSpc>
            </a:pPr>
            <a:br>
              <a:rPr lang="en-IN" sz="1800" dirty="0">
                <a:effectLst/>
                <a:latin typeface="Times" panose="02020603050405020304" pitchFamily="18" charset="0"/>
                <a:ea typeface="Times" panose="02020603050405020304" pitchFamily="18" charset="0"/>
              </a:rPr>
            </a:br>
            <a:r>
              <a:rPr lang="en-IN" sz="1800" dirty="0">
                <a:effectLst/>
                <a:latin typeface="Times" panose="02020603050405020304" pitchFamily="18" charset="0"/>
                <a:ea typeface="Times"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12</a:t>
            </a:fld>
            <a:endParaRPr lang="en-IN"/>
          </a:p>
        </p:txBody>
      </p:sp>
    </p:spTree>
    <p:extLst>
      <p:ext uri="{BB962C8B-B14F-4D97-AF65-F5344CB8AC3E}">
        <p14:creationId xmlns:p14="http://schemas.microsoft.com/office/powerpoint/2010/main" val="2914216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effectLst/>
                <a:latin typeface="Times" panose="02020603050405020304" pitchFamily="18" charset="0"/>
                <a:ea typeface="Times" panose="02020603050405020304" pitchFamily="18" charset="0"/>
              </a:rPr>
              <a:t>II. Social recognition:</a:t>
            </a:r>
            <a:r>
              <a:rPr lang="en-IN" sz="1800" dirty="0">
                <a:effectLst/>
                <a:latin typeface="Times" panose="02020603050405020304" pitchFamily="18" charset="0"/>
                <a:ea typeface="Times" panose="02020603050405020304" pitchFamily="18" charset="0"/>
              </a:rPr>
              <a:t> In the organisation, the social recognition of an employee has more importance than having a tangible reward </a:t>
            </a:r>
            <a:r>
              <a:rPr lang="en-US" sz="1800" dirty="0">
                <a:effectLst/>
                <a:latin typeface="Times" panose="02020603050405020304" pitchFamily="18" charset="0"/>
                <a:ea typeface="Times" panose="02020603050405020304" pitchFamily="18" charset="0"/>
              </a:rPr>
              <a:t>(Wong, 2020)</a:t>
            </a:r>
            <a:r>
              <a:rPr lang="en-IN" sz="1800" dirty="0">
                <a:effectLst/>
                <a:latin typeface="Times" panose="02020603050405020304" pitchFamily="18" charset="0"/>
                <a:ea typeface="Times" panose="02020603050405020304" pitchFamily="18" charset="0"/>
              </a:rPr>
              <a:t>. Reviewing the survey, it was found that 14%- 29% of the employees have a happy experience when their strengths were recognised by the talent manager </a:t>
            </a:r>
            <a:r>
              <a:rPr lang="en-US" sz="1800" dirty="0">
                <a:effectLst/>
                <a:latin typeface="Times" panose="02020603050405020304" pitchFamily="18" charset="0"/>
                <a:ea typeface="Times" panose="02020603050405020304" pitchFamily="18" charset="0"/>
              </a:rPr>
              <a:t>(</a:t>
            </a:r>
            <a:r>
              <a:rPr lang="en-US" sz="1800" dirty="0" err="1">
                <a:effectLst/>
                <a:latin typeface="Times" panose="02020603050405020304" pitchFamily="18" charset="0"/>
                <a:ea typeface="Times" panose="02020603050405020304" pitchFamily="18" charset="0"/>
              </a:rPr>
              <a:t>bbc</a:t>
            </a:r>
            <a:r>
              <a:rPr lang="en-US" sz="1800" dirty="0">
                <a:effectLst/>
                <a:latin typeface="Times" panose="02020603050405020304" pitchFamily="18" charset="0"/>
                <a:ea typeface="Times" panose="02020603050405020304" pitchFamily="18" charset="0"/>
              </a:rPr>
              <a:t>, 2021)</a:t>
            </a:r>
            <a:r>
              <a:rPr lang="en-IN" sz="1800" dirty="0">
                <a:effectLst/>
                <a:latin typeface="Times" panose="02020603050405020304" pitchFamily="18" charset="0"/>
                <a:ea typeface="Times" panose="02020603050405020304" pitchFamily="18" charset="0"/>
              </a:rPr>
              <a:t>.</a:t>
            </a:r>
          </a:p>
          <a:p>
            <a:pPr algn="just">
              <a:lnSpc>
                <a:spcPct val="200000"/>
              </a:lnSpc>
            </a:pPr>
            <a:r>
              <a:rPr lang="en-IN" sz="1800" b="1" dirty="0">
                <a:effectLst/>
                <a:latin typeface="Times" panose="02020603050405020304" pitchFamily="18" charset="0"/>
                <a:ea typeface="Times" panose="02020603050405020304" pitchFamily="18" charset="0"/>
              </a:rPr>
              <a:t>III. Professional development:</a:t>
            </a:r>
            <a:r>
              <a:rPr lang="en-IN" sz="1800" dirty="0">
                <a:effectLst/>
                <a:latin typeface="Times" panose="02020603050405020304" pitchFamily="18" charset="0"/>
                <a:ea typeface="Times" panose="02020603050405020304" pitchFamily="18" charset="0"/>
              </a:rPr>
              <a:t> The development and growth in career acts as a vital incentive for every employee. Over 87% of the employees consider career development as vital and preferable.</a:t>
            </a:r>
          </a:p>
          <a:p>
            <a:pPr algn="just">
              <a:lnSpc>
                <a:spcPct val="200000"/>
              </a:lnSpc>
            </a:pPr>
            <a:r>
              <a:rPr lang="en-IN" sz="1800" b="1" dirty="0">
                <a:effectLst/>
                <a:latin typeface="Times" panose="02020603050405020304" pitchFamily="18" charset="0"/>
                <a:ea typeface="Times" panose="02020603050405020304" pitchFamily="18" charset="0"/>
              </a:rPr>
              <a:t>IV. Profit sharing:</a:t>
            </a:r>
            <a:r>
              <a:rPr lang="en-IN" sz="1800" dirty="0">
                <a:effectLst/>
                <a:latin typeface="Times" panose="02020603050405020304" pitchFamily="18" charset="0"/>
                <a:ea typeface="Times" panose="02020603050405020304" pitchFamily="18" charset="0"/>
              </a:rPr>
              <a:t> An attractive profit-sharing structure gives satisfaction to every employee when engaged in the job </a:t>
            </a:r>
            <a:r>
              <a:rPr lang="en-US" sz="1800" dirty="0">
                <a:effectLst/>
                <a:latin typeface="Times" panose="02020603050405020304" pitchFamily="18" charset="0"/>
                <a:ea typeface="Times" panose="02020603050405020304" pitchFamily="18" charset="0"/>
              </a:rPr>
              <a:t>(</a:t>
            </a:r>
            <a:r>
              <a:rPr lang="en-US" sz="1800" dirty="0" err="1">
                <a:effectLst/>
                <a:latin typeface="Times" panose="02020603050405020304" pitchFamily="18" charset="0"/>
                <a:ea typeface="Times" panose="02020603050405020304" pitchFamily="18" charset="0"/>
              </a:rPr>
              <a:t>posist</a:t>
            </a:r>
            <a:r>
              <a:rPr lang="en-US" sz="1800" dirty="0">
                <a:effectLst/>
                <a:latin typeface="Times" panose="02020603050405020304" pitchFamily="18" charset="0"/>
                <a:ea typeface="Times" panose="02020603050405020304" pitchFamily="18" charset="0"/>
              </a:rPr>
              <a:t>, 2021)</a:t>
            </a:r>
            <a:r>
              <a:rPr lang="en-IN" sz="1800" dirty="0">
                <a:effectLst/>
                <a:latin typeface="Times" panose="02020603050405020304" pitchFamily="18" charset="0"/>
                <a:ea typeface="Times" panose="02020603050405020304" pitchFamily="18" charset="0"/>
              </a:rPr>
              <a:t>. However, if the structure does not suit the restaurant or the employees, the retirement benefits or other job benefits act as a substitute to attract potential candidates as a talent acquisition manager.</a:t>
            </a:r>
          </a:p>
          <a:p>
            <a:pPr>
              <a:lnSpc>
                <a:spcPct val="115000"/>
              </a:lnSpc>
            </a:pPr>
            <a:br>
              <a:rPr lang="en-IN" sz="1800" dirty="0">
                <a:effectLst/>
                <a:latin typeface="Times" panose="02020603050405020304" pitchFamily="18" charset="0"/>
                <a:ea typeface="Times" panose="02020603050405020304" pitchFamily="18" charset="0"/>
              </a:rPr>
            </a:br>
            <a:r>
              <a:rPr lang="en-IN" sz="1800" dirty="0">
                <a:effectLst/>
                <a:latin typeface="Times" panose="02020603050405020304" pitchFamily="18" charset="0"/>
                <a:ea typeface="Times"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13</a:t>
            </a:fld>
            <a:endParaRPr lang="en-IN"/>
          </a:p>
        </p:txBody>
      </p:sp>
    </p:spTree>
    <p:extLst>
      <p:ext uri="{BB962C8B-B14F-4D97-AF65-F5344CB8AC3E}">
        <p14:creationId xmlns:p14="http://schemas.microsoft.com/office/powerpoint/2010/main" val="3823281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panose="02020603050405020304" pitchFamily="18" charset="0"/>
              </a:rPr>
              <a:t>Conclusion</a:t>
            </a:r>
          </a:p>
          <a:p>
            <a:pPr algn="just">
              <a:lnSpc>
                <a:spcPct val="200000"/>
              </a:lnSpc>
            </a:pPr>
            <a:r>
              <a:rPr lang="en-IN" sz="1800" dirty="0">
                <a:effectLst/>
                <a:latin typeface="Times" panose="02020603050405020304" pitchFamily="18" charset="0"/>
                <a:ea typeface="Times" panose="02020603050405020304" pitchFamily="18" charset="0"/>
              </a:rPr>
              <a:t>Concluding the above study, it can be concluded that business environment comprises of all the forces , elements and institutions that are </a:t>
            </a:r>
            <a:r>
              <a:rPr lang="en-IN" sz="1800" dirty="0" err="1">
                <a:effectLst/>
                <a:latin typeface="Times" panose="02020603050405020304" pitchFamily="18" charset="0"/>
                <a:ea typeface="Times" panose="02020603050405020304" pitchFamily="18" charset="0"/>
              </a:rPr>
              <a:t>interal</a:t>
            </a:r>
            <a:r>
              <a:rPr lang="en-IN" sz="1800" dirty="0">
                <a:effectLst/>
                <a:latin typeface="Times" panose="02020603050405020304" pitchFamily="18" charset="0"/>
                <a:ea typeface="Times" panose="02020603050405020304" pitchFamily="18" charset="0"/>
              </a:rPr>
              <a:t>, under the control of the business administration and external, which are beyond the command of the individual engaged in he business but are quite </a:t>
            </a:r>
            <a:r>
              <a:rPr lang="en-IN" sz="1800" dirty="0" err="1">
                <a:effectLst/>
                <a:latin typeface="Times" panose="02020603050405020304" pitchFamily="18" charset="0"/>
                <a:ea typeface="Times" panose="02020603050405020304" pitchFamily="18" charset="0"/>
              </a:rPr>
              <a:t>influencial</a:t>
            </a:r>
            <a:r>
              <a:rPr lang="en-IN" sz="1800" dirty="0">
                <a:effectLst/>
                <a:latin typeface="Times" panose="02020603050405020304" pitchFamily="18" charset="0"/>
                <a:ea typeface="Times" panose="02020603050405020304" pitchFamily="18" charset="0"/>
              </a:rPr>
              <a:t> on the operation of the business. In the above study the detailed study was conducted on the restaurant groups operating under the </a:t>
            </a:r>
            <a:r>
              <a:rPr lang="en-IN" sz="1800" dirty="0" err="1">
                <a:effectLst/>
                <a:latin typeface="Times" panose="02020603050405020304" pitchFamily="18" charset="0"/>
                <a:ea typeface="Times" panose="02020603050405020304" pitchFamily="18" charset="0"/>
              </a:rPr>
              <a:t>UKHospitality</a:t>
            </a:r>
            <a:r>
              <a:rPr lang="en-IN" sz="1800" dirty="0">
                <a:effectLst/>
                <a:latin typeface="Times" panose="02020603050405020304" pitchFamily="18" charset="0"/>
                <a:ea typeface="Times" panose="02020603050405020304" pitchFamily="18" charset="0"/>
              </a:rPr>
              <a:t>, where the set of rules and norms are provided by the parent industry holder and it is to be followed by all the set restaurants. Further the </a:t>
            </a:r>
            <a:r>
              <a:rPr lang="en-IN" sz="1800" dirty="0" err="1">
                <a:effectLst/>
                <a:latin typeface="Times" panose="02020603050405020304" pitchFamily="18" charset="0"/>
                <a:ea typeface="Times" panose="02020603050405020304" pitchFamily="18" charset="0"/>
              </a:rPr>
              <a:t>stategies</a:t>
            </a:r>
            <a:r>
              <a:rPr lang="en-IN" sz="1800" dirty="0">
                <a:effectLst/>
                <a:latin typeface="Times" panose="02020603050405020304" pitchFamily="18" charset="0"/>
                <a:ea typeface="Times" panose="02020603050405020304" pitchFamily="18" charset="0"/>
              </a:rPr>
              <a:t> of acquisition of potential employees and various incentives methods were discussed specifically with statistics of surveys done all over the UK.</a:t>
            </a:r>
          </a:p>
          <a:p>
            <a:br>
              <a:rPr lang="en-IN" sz="1800" dirty="0">
                <a:effectLst/>
                <a:latin typeface="Times" panose="02020603050405020304" pitchFamily="18" charset="0"/>
                <a:ea typeface="Times" panose="02020603050405020304" pitchFamily="18" charset="0"/>
              </a:rPr>
            </a:br>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14</a:t>
            </a:fld>
            <a:endParaRPr lang="en-IN"/>
          </a:p>
        </p:txBody>
      </p:sp>
    </p:spTree>
    <p:extLst>
      <p:ext uri="{BB962C8B-B14F-4D97-AF65-F5344CB8AC3E}">
        <p14:creationId xmlns:p14="http://schemas.microsoft.com/office/powerpoint/2010/main" val="37374973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2000"/>
              </a:spcBef>
              <a:spcAft>
                <a:spcPts val="600"/>
              </a:spcAft>
            </a:pPr>
            <a:r>
              <a:rPr lang="en-IN" sz="1800" b="1" kern="0" dirty="0">
                <a:effectLst/>
                <a:latin typeface="Times" panose="02020603050405020304" pitchFamily="18" charset="0"/>
              </a:rPr>
              <a:t>References</a:t>
            </a:r>
          </a:p>
          <a:p>
            <a:pPr algn="just">
              <a:lnSpc>
                <a:spcPct val="200000"/>
              </a:lnSpc>
            </a:pPr>
            <a:r>
              <a:rPr lang="en-IN" sz="1800" dirty="0" err="1">
                <a:solidFill>
                  <a:srgbClr val="000000"/>
                </a:solidFill>
                <a:effectLst/>
                <a:latin typeface="Times" panose="02020603050405020304" pitchFamily="18" charset="0"/>
                <a:ea typeface="Times" panose="02020603050405020304" pitchFamily="18" charset="0"/>
              </a:rPr>
              <a:t>accendotechnologies</a:t>
            </a:r>
            <a:r>
              <a:rPr lang="en-IN" sz="1800" dirty="0">
                <a:solidFill>
                  <a:srgbClr val="000000"/>
                </a:solidFill>
                <a:effectLst/>
                <a:latin typeface="Times" panose="02020603050405020304" pitchFamily="18" charset="0"/>
                <a:ea typeface="Times" panose="02020603050405020304" pitchFamily="18" charset="0"/>
              </a:rPr>
              <a:t>, (2023) Elements of an Effective Talent Acquisition Strategy. [Online] </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a:solidFill>
                  <a:srgbClr val="000000"/>
                </a:solidFill>
                <a:effectLst/>
                <a:latin typeface="Times" panose="02020603050405020304" pitchFamily="18" charset="0"/>
                <a:ea typeface="Times" panose="02020603050405020304" pitchFamily="18" charset="0"/>
              </a:rPr>
              <a:t>Available at: https://accendotechnologies.com/blog/6-elements-of-an-effective-talent-acquisition-strategy [Accessed 2 July 2023].</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err="1">
                <a:solidFill>
                  <a:srgbClr val="000000"/>
                </a:solidFill>
                <a:effectLst/>
                <a:latin typeface="Times" panose="02020603050405020304" pitchFamily="18" charset="0"/>
                <a:ea typeface="Times" panose="02020603050405020304" pitchFamily="18" charset="0"/>
              </a:rPr>
              <a:t>bbc</a:t>
            </a:r>
            <a:r>
              <a:rPr lang="en-IN" sz="1800" dirty="0">
                <a:solidFill>
                  <a:srgbClr val="000000"/>
                </a:solidFill>
                <a:effectLst/>
                <a:latin typeface="Times" panose="02020603050405020304" pitchFamily="18" charset="0"/>
                <a:ea typeface="Times" panose="02020603050405020304" pitchFamily="18" charset="0"/>
              </a:rPr>
              <a:t>, (2021) Financial methods of motivation. [Online] Available at: https://www.bbc.co.uk/bitesize/guides/zjncbdm/revision/2 [Accessed 2 July 2023].</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err="1">
                <a:solidFill>
                  <a:srgbClr val="000000"/>
                </a:solidFill>
                <a:effectLst/>
                <a:latin typeface="Times" panose="02020603050405020304" pitchFamily="18" charset="0"/>
                <a:ea typeface="Times" panose="02020603050405020304" pitchFamily="18" charset="0"/>
              </a:rPr>
              <a:t>fariaedu</a:t>
            </a:r>
            <a:r>
              <a:rPr lang="en-IN" sz="1800" dirty="0">
                <a:solidFill>
                  <a:srgbClr val="000000"/>
                </a:solidFill>
                <a:effectLst/>
                <a:latin typeface="Times" panose="02020603050405020304" pitchFamily="18" charset="0"/>
                <a:ea typeface="Times" panose="02020603050405020304" pitchFamily="18" charset="0"/>
              </a:rPr>
              <a:t>, (2021) Internal and external factors that influence resource. [Online] Available at: https://guide.fariaedu.com/business-management-hl/unit-2-human-resource-management/functions-and-evolution-of-human-resource-management/internal-and-external-factors-that-influence-human-resource-hr-planning-ao3 [Accessed 2 July 2023].</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err="1">
                <a:solidFill>
                  <a:srgbClr val="000000"/>
                </a:solidFill>
                <a:effectLst/>
                <a:latin typeface="Times" panose="02020603050405020304" pitchFamily="18" charset="0"/>
                <a:ea typeface="Times" panose="02020603050405020304" pitchFamily="18" charset="0"/>
              </a:rPr>
              <a:t>Forsey</a:t>
            </a:r>
            <a:r>
              <a:rPr lang="en-IN" sz="1800" dirty="0">
                <a:solidFill>
                  <a:srgbClr val="000000"/>
                </a:solidFill>
                <a:effectLst/>
                <a:latin typeface="Times" panose="02020603050405020304" pitchFamily="18" charset="0"/>
                <a:ea typeface="Times" panose="02020603050405020304" pitchFamily="18" charset="0"/>
              </a:rPr>
              <a:t>, C. (2022) Talent Acquisition Strategies to Find the Best Employees. [Online] Available at: https://blog.hubspot.com/marketing/talent-acquisition [Accessed 2 July 2023].</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a:solidFill>
                  <a:srgbClr val="000000"/>
                </a:solidFill>
                <a:effectLst/>
                <a:latin typeface="Times" panose="02020603050405020304" pitchFamily="18" charset="0"/>
                <a:ea typeface="Times" panose="02020603050405020304" pitchFamily="18" charset="0"/>
              </a:rPr>
              <a:t>Kavanagh, R. (2021) The Hiring Strategies. [Online] Available at: https://www.occupop.com/blog/the-hiring-strategies-of-successful-hospitality-employers [Accessed 2 July 2023].</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err="1">
                <a:solidFill>
                  <a:srgbClr val="000000"/>
                </a:solidFill>
                <a:effectLst/>
                <a:latin typeface="Times" panose="02020603050405020304" pitchFamily="18" charset="0"/>
                <a:ea typeface="Times" panose="02020603050405020304" pitchFamily="18" charset="0"/>
              </a:rPr>
              <a:t>posist</a:t>
            </a:r>
            <a:r>
              <a:rPr lang="en-IN" sz="1800" dirty="0">
                <a:solidFill>
                  <a:srgbClr val="000000"/>
                </a:solidFill>
                <a:effectLst/>
                <a:latin typeface="Times" panose="02020603050405020304" pitchFamily="18" charset="0"/>
                <a:ea typeface="Times" panose="02020603050405020304" pitchFamily="18" charset="0"/>
              </a:rPr>
              <a:t>, (2021) Ways to Keep Restaurant Staff Motivated. [Online] Available at: https://www.posist.com/restaurant-times/restro-gyaan/10-golden-tips-keep-restaurant-staff-happy-motivated.html#:~:text=Providing%20some%20monetary%20reward%20increases,programs%20among%20teams%20as%20well. [Accessed 2 July 2023].</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err="1">
                <a:solidFill>
                  <a:srgbClr val="000000"/>
                </a:solidFill>
                <a:effectLst/>
                <a:latin typeface="Times" panose="02020603050405020304" pitchFamily="18" charset="0"/>
                <a:ea typeface="Times" panose="02020603050405020304" pitchFamily="18" charset="0"/>
              </a:rPr>
              <a:t>theglobalukcity</a:t>
            </a:r>
            <a:r>
              <a:rPr lang="en-IN" sz="1800" dirty="0">
                <a:solidFill>
                  <a:srgbClr val="000000"/>
                </a:solidFill>
                <a:effectLst/>
                <a:latin typeface="Times" panose="02020603050405020304" pitchFamily="18" charset="0"/>
                <a:ea typeface="Times" panose="02020603050405020304" pitchFamily="18" charset="0"/>
              </a:rPr>
              <a:t>, (2022) Business support. [Online] Available at: https://www.theglobalcity.uk/the-uk-offer/business-environment [Accessed 2 July 2023].</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a:solidFill>
                  <a:srgbClr val="000000"/>
                </a:solidFill>
                <a:effectLst/>
                <a:latin typeface="Times" panose="02020603050405020304" pitchFamily="18" charset="0"/>
                <a:ea typeface="Times" panose="02020603050405020304" pitchFamily="18" charset="0"/>
              </a:rPr>
              <a:t>Varsha, C. (2022) Factors Affecting Human Resource Management. [Online] Available at: https://www.businessmanagementideas.com/human-resource-management-2/factors-affecting-human-resource-management/19438 [Accessed 2 July 2023].</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a:solidFill>
                  <a:srgbClr val="000000"/>
                </a:solidFill>
                <a:effectLst/>
                <a:latin typeface="Times" panose="02020603050405020304" pitchFamily="18" charset="0"/>
                <a:ea typeface="Times" panose="02020603050405020304" pitchFamily="18" charset="0"/>
              </a:rPr>
              <a:t>Wong, K. (2020) Employee Incentive Programs to Engage Your Team. [Online] Available at: https://www.achievers.com/blog/employee-incentive-programs/ [Accessed 2 July 2023].</a:t>
            </a:r>
            <a:endParaRPr lang="en-IN" sz="1800" dirty="0">
              <a:effectLst/>
              <a:latin typeface="Times" panose="02020603050405020304" pitchFamily="18" charset="0"/>
              <a:ea typeface="Times" panose="02020603050405020304" pitchFamily="18" charset="0"/>
            </a:endParaRPr>
          </a:p>
          <a:p>
            <a:pPr algn="just">
              <a:lnSpc>
                <a:spcPct val="200000"/>
              </a:lnSpc>
            </a:pPr>
            <a:r>
              <a:rPr lang="en-IN" sz="1800" dirty="0">
                <a:solidFill>
                  <a:srgbClr val="000000"/>
                </a:solidFill>
                <a:effectLst/>
                <a:latin typeface="Times" panose="02020603050405020304" pitchFamily="18" charset="0"/>
                <a:ea typeface="Times" panose="02020603050405020304" pitchFamily="18" charset="0"/>
              </a:rPr>
              <a:t>Cao, H. and Chen, Z. (2019) The driving effect of internal and external environment on green innovation strategy-The moderating role of top management’s environmental awareness. Nankai Business Review International, 10(3), pp.342-361.</a:t>
            </a:r>
            <a:endParaRPr lang="en-IN" sz="1800" dirty="0">
              <a:effectLst/>
              <a:latin typeface="Times" panose="02020603050405020304" pitchFamily="18" charset="0"/>
              <a:ea typeface="Times"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E27FCCC-3A2B-4CC0-9D4A-D7030EF822B1}" type="slidenum">
              <a:rPr lang="en-IN" smtClean="0"/>
              <a:t>15</a:t>
            </a:fld>
            <a:endParaRPr lang="en-IN"/>
          </a:p>
        </p:txBody>
      </p:sp>
    </p:spTree>
    <p:extLst>
      <p:ext uri="{BB962C8B-B14F-4D97-AF65-F5344CB8AC3E}">
        <p14:creationId xmlns:p14="http://schemas.microsoft.com/office/powerpoint/2010/main" val="3389916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32505-E8F2-568A-A386-5D40EDF8E0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C817165-C177-E903-596E-622D88A8D2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A3F2B97-9572-55F4-2967-6BD9C3D8ED45}"/>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5" name="Footer Placeholder 4">
            <a:extLst>
              <a:ext uri="{FF2B5EF4-FFF2-40B4-BE49-F238E27FC236}">
                <a16:creationId xmlns:a16="http://schemas.microsoft.com/office/drawing/2014/main" id="{9B512242-1F40-CE01-DC59-4ACA40842D3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73E60AB-0403-B709-E05C-6077F3026BB8}"/>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321926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5A930-7811-F8A2-8218-5877A3D2AF3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C2AECC8-F90A-2DAE-7DA8-C9E768F3CA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3334647-79FE-DE74-31D9-7787A3938E52}"/>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5" name="Footer Placeholder 4">
            <a:extLst>
              <a:ext uri="{FF2B5EF4-FFF2-40B4-BE49-F238E27FC236}">
                <a16:creationId xmlns:a16="http://schemas.microsoft.com/office/drawing/2014/main" id="{49A8466C-EAEF-86BB-DD27-620B3704378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12E5DB7-6852-DE57-0D01-3A284EE65EC9}"/>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4238396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7BD84-5D83-4237-ECC1-A235915455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3EF1CBD-68BC-C7EA-E75B-DFB653486C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E9E06-AFA0-FDDA-6EF6-BDFC672458DE}"/>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5" name="Footer Placeholder 4">
            <a:extLst>
              <a:ext uri="{FF2B5EF4-FFF2-40B4-BE49-F238E27FC236}">
                <a16:creationId xmlns:a16="http://schemas.microsoft.com/office/drawing/2014/main" id="{16377F36-E482-18E8-4DA2-2DFC36236C0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9BD007E-4670-6625-CAF4-20AA0DCB4C64}"/>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3130300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99045-AFB5-158E-34C9-F2E969E804C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3537D9F-5A6D-9E0A-12B9-9A4A50B75F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F906927-7A43-AA6B-8012-C7B0AEA272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2AAF1BA-6672-2F18-F182-C80DA3B4F130}"/>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6" name="Footer Placeholder 5">
            <a:extLst>
              <a:ext uri="{FF2B5EF4-FFF2-40B4-BE49-F238E27FC236}">
                <a16:creationId xmlns:a16="http://schemas.microsoft.com/office/drawing/2014/main" id="{E7A2E909-D546-5140-852C-4C7EA2A5E85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52B9C1E-9819-7B8E-69F1-34DB143A4AF0}"/>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634450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80117-F70B-F77E-46FF-5E535C1AAAD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46E3D4C-C630-D646-E469-B22475C164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1C9C95-A220-3E0A-7954-DDC0866BA4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C782919-C345-46A7-5791-E11D2D31A4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BC5143-3748-2A71-B088-0221AF0C43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8B758FA-9F56-FFDA-453C-C0478AE316C6}"/>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8" name="Footer Placeholder 7">
            <a:extLst>
              <a:ext uri="{FF2B5EF4-FFF2-40B4-BE49-F238E27FC236}">
                <a16:creationId xmlns:a16="http://schemas.microsoft.com/office/drawing/2014/main" id="{216EA846-46A3-D88E-C392-FC2537D453E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90D8310-5941-8B8B-FDBF-54354AA868A9}"/>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1582941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5B4DF-2D68-E2F7-57B6-6E1F13C2788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828F727-EC3D-706A-AF43-D60A0D16AB38}"/>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4" name="Footer Placeholder 3">
            <a:extLst>
              <a:ext uri="{FF2B5EF4-FFF2-40B4-BE49-F238E27FC236}">
                <a16:creationId xmlns:a16="http://schemas.microsoft.com/office/drawing/2014/main" id="{B2B8AAA5-4647-208E-EA94-9D5D98E1D13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EA2E49C-BDC7-6A4E-1051-F9C5383E348C}"/>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1673232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A4B04D-447F-5EB6-0845-1B4B4747C245}"/>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3" name="Footer Placeholder 2">
            <a:extLst>
              <a:ext uri="{FF2B5EF4-FFF2-40B4-BE49-F238E27FC236}">
                <a16:creationId xmlns:a16="http://schemas.microsoft.com/office/drawing/2014/main" id="{783789CA-44C9-26E3-E47F-21753579466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987E4342-7206-FD5D-D868-031F78C7504C}"/>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2057307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366C-A735-D600-31BC-0AB0C8ED10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7085CAB-A631-ED5A-9623-E2114B451D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74A4A52-377F-FAD7-5529-3283822D55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1B4118-848E-3F03-20C0-D842C8BE79A1}"/>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6" name="Footer Placeholder 5">
            <a:extLst>
              <a:ext uri="{FF2B5EF4-FFF2-40B4-BE49-F238E27FC236}">
                <a16:creationId xmlns:a16="http://schemas.microsoft.com/office/drawing/2014/main" id="{C22A6BBA-5C90-1E0C-A3D6-19DB0206DED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54422C4-2751-27D3-3F93-F935C7FDB4FA}"/>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2165172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C3964-AE79-9B69-73A6-757827D05E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C2370F4-0A15-C1AD-6B48-DF412F9AF6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F0D4D0A-E56C-C00F-17AE-046A023F87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245C2E-D7A5-B460-DB2C-33053686D87A}"/>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6" name="Footer Placeholder 5">
            <a:extLst>
              <a:ext uri="{FF2B5EF4-FFF2-40B4-BE49-F238E27FC236}">
                <a16:creationId xmlns:a16="http://schemas.microsoft.com/office/drawing/2014/main" id="{CC87FAF9-DBD3-80FE-6DD7-9F2E875CAD2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5CB1401-A56A-0B18-AA8B-273FDB336AA9}"/>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1121808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83CE6-94D5-0549-CAF7-0B6E72726DA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39657F8-2A87-BECB-B99C-99B3677F03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97051CC-A1FC-7FA0-8D74-F1EBCC7E0925}"/>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5" name="Footer Placeholder 4">
            <a:extLst>
              <a:ext uri="{FF2B5EF4-FFF2-40B4-BE49-F238E27FC236}">
                <a16:creationId xmlns:a16="http://schemas.microsoft.com/office/drawing/2014/main" id="{132CE407-7444-0316-A06B-08695890533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55EFA96-7123-F7F0-E6AC-3B4A6672FEF8}"/>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758621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D4C110-CF2C-FC55-DD0B-87D36CE8DB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6E19FE6-136F-23EC-DBBB-EA628DD667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8EA3827-6D4E-D083-9469-A90042048B07}"/>
              </a:ext>
            </a:extLst>
          </p:cNvPr>
          <p:cNvSpPr>
            <a:spLocks noGrp="1"/>
          </p:cNvSpPr>
          <p:nvPr>
            <p:ph type="dt" sz="half" idx="10"/>
          </p:nvPr>
        </p:nvSpPr>
        <p:spPr/>
        <p:txBody>
          <a:bodyPr/>
          <a:lstStyle/>
          <a:p>
            <a:fld id="{8F099399-30B4-4D17-9F53-A4F3E918E6ED}" type="datetimeFigureOut">
              <a:rPr lang="en-IN" smtClean="0"/>
              <a:t>25-07-2023</a:t>
            </a:fld>
            <a:endParaRPr lang="en-IN"/>
          </a:p>
        </p:txBody>
      </p:sp>
      <p:sp>
        <p:nvSpPr>
          <p:cNvPr id="5" name="Footer Placeholder 4">
            <a:extLst>
              <a:ext uri="{FF2B5EF4-FFF2-40B4-BE49-F238E27FC236}">
                <a16:creationId xmlns:a16="http://schemas.microsoft.com/office/drawing/2014/main" id="{39717E58-7228-485F-0D58-D52D86D7DCF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FEE2AA6-AD5B-6454-7981-20A1518BB7AF}"/>
              </a:ext>
            </a:extLst>
          </p:cNvPr>
          <p:cNvSpPr>
            <a:spLocks noGrp="1"/>
          </p:cNvSpPr>
          <p:nvPr>
            <p:ph type="sldNum" sz="quarter" idx="12"/>
          </p:nvPr>
        </p:nvSpPr>
        <p:spPr/>
        <p:txBody>
          <a:bodyPr/>
          <a:lstStyle/>
          <a:p>
            <a:fld id="{FBE27BD2-61AC-4CBE-A671-F4C3D4253FCD}" type="slidenum">
              <a:rPr lang="en-IN" smtClean="0"/>
              <a:t>‹#›</a:t>
            </a:fld>
            <a:endParaRPr lang="en-IN"/>
          </a:p>
        </p:txBody>
      </p:sp>
    </p:spTree>
    <p:extLst>
      <p:ext uri="{BB962C8B-B14F-4D97-AF65-F5344CB8AC3E}">
        <p14:creationId xmlns:p14="http://schemas.microsoft.com/office/powerpoint/2010/main" val="759753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E53A3D-5F7A-9ADD-3374-61ACE9A64C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B0FF25F-A66D-19F1-64C0-7ECCF1F51E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05A6B04-A317-32CF-EBC9-44452BD31E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099399-30B4-4D17-9F53-A4F3E918E6ED}" type="datetimeFigureOut">
              <a:rPr lang="en-IN" smtClean="0"/>
              <a:t>25-07-2023</a:t>
            </a:fld>
            <a:endParaRPr lang="en-IN"/>
          </a:p>
        </p:txBody>
      </p:sp>
      <p:sp>
        <p:nvSpPr>
          <p:cNvPr id="5" name="Footer Placeholder 4">
            <a:extLst>
              <a:ext uri="{FF2B5EF4-FFF2-40B4-BE49-F238E27FC236}">
                <a16:creationId xmlns:a16="http://schemas.microsoft.com/office/drawing/2014/main" id="{E3DBC94A-9B3B-6E73-EA97-797C86E159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37315EE-AA78-75A6-6ED8-6A449A7807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E27BD2-61AC-4CBE-A671-F4C3D4253FCD}" type="slidenum">
              <a:rPr lang="en-IN" smtClean="0"/>
              <a:t>‹#›</a:t>
            </a:fld>
            <a:endParaRPr lang="en-IN"/>
          </a:p>
        </p:txBody>
      </p:sp>
    </p:spTree>
    <p:extLst>
      <p:ext uri="{BB962C8B-B14F-4D97-AF65-F5344CB8AC3E}">
        <p14:creationId xmlns:p14="http://schemas.microsoft.com/office/powerpoint/2010/main" val="29566902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AF6E6F57-B982-9F2A-1138-83DD6CF689F0}"/>
              </a:ext>
            </a:extLst>
          </p:cNvPr>
          <p:cNvSpPr>
            <a:spLocks noGrp="1"/>
          </p:cNvSpPr>
          <p:nvPr>
            <p:ph type="title"/>
          </p:nvPr>
        </p:nvSpPr>
        <p:spPr>
          <a:xfrm>
            <a:off x="630936" y="640080"/>
            <a:ext cx="4818888" cy="1481328"/>
          </a:xfrm>
        </p:spPr>
        <p:txBody>
          <a:bodyPr anchor="b">
            <a:normAutofit fontScale="90000"/>
          </a:bodyPr>
          <a:lstStyle/>
          <a:p>
            <a:r>
              <a:rPr lang="en-US" sz="5000" dirty="0"/>
              <a:t>Module Name : Managing People</a:t>
            </a:r>
            <a:r>
              <a:rPr lang="nl-NL" sz="2400" dirty="0"/>
              <a:t>(LCBB5004)</a:t>
            </a:r>
            <a:endParaRPr lang="en-IN" sz="5000" dirty="0"/>
          </a:p>
        </p:txBody>
      </p:sp>
      <p:sp>
        <p:nvSpPr>
          <p:cNvPr id="76"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2" name="Content Placeholder 12">
            <a:extLst>
              <a:ext uri="{FF2B5EF4-FFF2-40B4-BE49-F238E27FC236}">
                <a16:creationId xmlns:a16="http://schemas.microsoft.com/office/drawing/2014/main" id="{5AA4F51F-0C6D-1059-4C41-552143DB209B}"/>
              </a:ext>
            </a:extLst>
          </p:cNvPr>
          <p:cNvGraphicFramePr>
            <a:graphicFrameLocks noGrp="1"/>
          </p:cNvGraphicFramePr>
          <p:nvPr>
            <p:ph idx="1"/>
            <p:extLst>
              <p:ext uri="{D42A27DB-BD31-4B8C-83A1-F6EECF244321}">
                <p14:modId xmlns:p14="http://schemas.microsoft.com/office/powerpoint/2010/main" val="545706676"/>
              </p:ext>
            </p:extLst>
          </p:nvPr>
        </p:nvGraphicFramePr>
        <p:xfrm>
          <a:off x="630936" y="2660904"/>
          <a:ext cx="4818888" cy="35478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Picture 14">
            <a:extLst>
              <a:ext uri="{FF2B5EF4-FFF2-40B4-BE49-F238E27FC236}">
                <a16:creationId xmlns:a16="http://schemas.microsoft.com/office/drawing/2014/main" id="{59F5C84A-99D3-6D78-9F9F-8BFA39D1A7AA}"/>
              </a:ext>
            </a:extLst>
          </p:cNvPr>
          <p:cNvPicPr>
            <a:picLocks noChangeAspect="1"/>
          </p:cNvPicPr>
          <p:nvPr/>
        </p:nvPicPr>
        <p:blipFill>
          <a:blip r:embed="rId7"/>
          <a:stretch>
            <a:fillRect/>
          </a:stretch>
        </p:blipFill>
        <p:spPr>
          <a:xfrm>
            <a:off x="6099048" y="1593422"/>
            <a:ext cx="5458968" cy="3671156"/>
          </a:xfrm>
          <a:prstGeom prst="rect">
            <a:avLst/>
          </a:prstGeom>
        </p:spPr>
      </p:pic>
    </p:spTree>
    <p:extLst>
      <p:ext uri="{BB962C8B-B14F-4D97-AF65-F5344CB8AC3E}">
        <p14:creationId xmlns:p14="http://schemas.microsoft.com/office/powerpoint/2010/main" val="837550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9" name="Arc 4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D735E2-7966-77C2-E436-00EB123BF8AE}"/>
              </a:ext>
            </a:extLst>
          </p:cNvPr>
          <p:cNvSpPr>
            <a:spLocks noGrp="1"/>
          </p:cNvSpPr>
          <p:nvPr>
            <p:ph type="title"/>
          </p:nvPr>
        </p:nvSpPr>
        <p:spPr>
          <a:xfrm>
            <a:off x="5894962" y="479493"/>
            <a:ext cx="5458838" cy="1325563"/>
          </a:xfrm>
        </p:spPr>
        <p:txBody>
          <a:bodyPr>
            <a:normAutofit/>
          </a:bodyPr>
          <a:lstStyle/>
          <a:p>
            <a:r>
              <a:rPr lang="en-IN"/>
              <a:t>                        </a:t>
            </a:r>
            <a:r>
              <a:rPr lang="en-IN">
                <a:latin typeface="+mn-lt"/>
              </a:rPr>
              <a:t>Table of Contents</a:t>
            </a:r>
          </a:p>
        </p:txBody>
      </p:sp>
      <p:sp>
        <p:nvSpPr>
          <p:cNvPr id="50" name="Freeform: Shape 4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E04E8D26-4EBC-93DE-58CB-8140B08D09F6}"/>
              </a:ext>
            </a:extLst>
          </p:cNvPr>
          <p:cNvPicPr>
            <a:picLocks noChangeAspect="1"/>
          </p:cNvPicPr>
          <p:nvPr/>
        </p:nvPicPr>
        <p:blipFill>
          <a:blip r:embed="rId2"/>
          <a:stretch>
            <a:fillRect/>
          </a:stretch>
        </p:blipFill>
        <p:spPr>
          <a:xfrm>
            <a:off x="703182" y="2012433"/>
            <a:ext cx="4777381" cy="266338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ABEF835-DEAA-ABC1-1A4F-C4714C8B9742}"/>
              </a:ext>
            </a:extLst>
          </p:cNvPr>
          <p:cNvSpPr>
            <a:spLocks noGrp="1"/>
          </p:cNvSpPr>
          <p:nvPr>
            <p:ph idx="1"/>
          </p:nvPr>
        </p:nvSpPr>
        <p:spPr>
          <a:xfrm>
            <a:off x="5894962" y="1984443"/>
            <a:ext cx="5458838" cy="4192520"/>
          </a:xfrm>
        </p:spPr>
        <p:txBody>
          <a:bodyPr>
            <a:normAutofit/>
          </a:bodyPr>
          <a:lstStyle/>
          <a:p>
            <a:r>
              <a:rPr lang="en-US" sz="1800" b="1">
                <a:latin typeface="+mj-lt"/>
              </a:rPr>
              <a:t>Introduction 3</a:t>
            </a:r>
          </a:p>
          <a:p>
            <a:r>
              <a:rPr lang="en-US" sz="1800" b="1">
                <a:latin typeface="+mj-lt"/>
              </a:rPr>
              <a:t>1. Concept of the Business Environment in the UK 4</a:t>
            </a:r>
          </a:p>
          <a:p>
            <a:r>
              <a:rPr lang="en-US" sz="1800" b="1">
                <a:latin typeface="+mj-lt"/>
              </a:rPr>
              <a:t>1.1 Internal and external factors which affect the management of resources of</a:t>
            </a:r>
          </a:p>
          <a:p>
            <a:r>
              <a:rPr lang="en-US" sz="1800" b="1">
                <a:latin typeface="+mj-lt"/>
              </a:rPr>
              <a:t>UKHospitality 4</a:t>
            </a:r>
          </a:p>
          <a:p>
            <a:r>
              <a:rPr lang="en-US" sz="1800" b="1">
                <a:latin typeface="+mj-lt"/>
              </a:rPr>
              <a:t>2. Various talent acquisition strategies utilised by UKHospitality. 7</a:t>
            </a:r>
          </a:p>
          <a:p>
            <a:r>
              <a:rPr lang="en-US" sz="1800" b="1">
                <a:latin typeface="+mj-lt"/>
              </a:rPr>
              <a:t>3. Various incentives methods for employees utilised by UKHospitality 9</a:t>
            </a:r>
          </a:p>
          <a:p>
            <a:r>
              <a:rPr lang="en-US" sz="1800" b="1">
                <a:latin typeface="+mj-lt"/>
              </a:rPr>
              <a:t>Conclusion 10</a:t>
            </a:r>
          </a:p>
          <a:p>
            <a:r>
              <a:rPr lang="en-US" sz="1800" b="1">
                <a:latin typeface="+mj-lt"/>
              </a:rPr>
              <a:t>References 11</a:t>
            </a:r>
            <a:endParaRPr lang="en-IN" sz="1800" b="1">
              <a:latin typeface="+mj-lt"/>
            </a:endParaRPr>
          </a:p>
        </p:txBody>
      </p:sp>
    </p:spTree>
    <p:extLst>
      <p:ext uri="{BB962C8B-B14F-4D97-AF65-F5344CB8AC3E}">
        <p14:creationId xmlns:p14="http://schemas.microsoft.com/office/powerpoint/2010/main" val="2598894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C71D93F-46AB-E54C-F0DE-40CAE8B6A42D}"/>
              </a:ext>
            </a:extLst>
          </p:cNvPr>
          <p:cNvPicPr>
            <a:picLocks noChangeAspect="1"/>
          </p:cNvPicPr>
          <p:nvPr/>
        </p:nvPicPr>
        <p:blipFill rotWithShape="1">
          <a:blip r:embed="rId3"/>
          <a:srcRect l="949" r="1" b="1"/>
          <a:stretch/>
        </p:blipFill>
        <p:spPr>
          <a:xfrm>
            <a:off x="2522356" y="10"/>
            <a:ext cx="9669642" cy="6857990"/>
          </a:xfrm>
          <a:prstGeom prst="rect">
            <a:avLst/>
          </a:prstGeom>
        </p:spPr>
      </p:pic>
      <p:sp>
        <p:nvSpPr>
          <p:cNvPr id="23"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36C795-D4DC-9935-FAF1-5CE13D1E0819}"/>
              </a:ext>
            </a:extLst>
          </p:cNvPr>
          <p:cNvSpPr>
            <a:spLocks noGrp="1"/>
          </p:cNvSpPr>
          <p:nvPr>
            <p:ph type="title"/>
          </p:nvPr>
        </p:nvSpPr>
        <p:spPr>
          <a:xfrm>
            <a:off x="985684" y="404454"/>
            <a:ext cx="3822189" cy="1899912"/>
          </a:xfrm>
        </p:spPr>
        <p:txBody>
          <a:bodyPr>
            <a:normAutofit/>
          </a:bodyPr>
          <a:lstStyle/>
          <a:p>
            <a:r>
              <a:rPr lang="en-IN" sz="4000" dirty="0"/>
              <a:t>Introduction</a:t>
            </a:r>
          </a:p>
        </p:txBody>
      </p:sp>
      <p:sp>
        <p:nvSpPr>
          <p:cNvPr id="3" name="Content Placeholder 2">
            <a:extLst>
              <a:ext uri="{FF2B5EF4-FFF2-40B4-BE49-F238E27FC236}">
                <a16:creationId xmlns:a16="http://schemas.microsoft.com/office/drawing/2014/main" id="{3BAED085-78AE-C24E-1E74-219E7A347876}"/>
              </a:ext>
            </a:extLst>
          </p:cNvPr>
          <p:cNvSpPr>
            <a:spLocks noGrp="1"/>
          </p:cNvSpPr>
          <p:nvPr>
            <p:ph idx="1"/>
          </p:nvPr>
        </p:nvSpPr>
        <p:spPr>
          <a:xfrm>
            <a:off x="838200" y="2434201"/>
            <a:ext cx="3822189" cy="3742762"/>
          </a:xfrm>
        </p:spPr>
        <p:txBody>
          <a:bodyPr>
            <a:normAutofit/>
          </a:bodyPr>
          <a:lstStyle/>
          <a:p>
            <a:r>
              <a:rPr lang="en-US" sz="1400"/>
              <a:t>A company or a business requires to have the knowledge of all the elements, inside out to operate both the internal as well as external factors to draw out certain productive benefits. </a:t>
            </a:r>
          </a:p>
          <a:p>
            <a:r>
              <a:rPr lang="en-US" sz="1400"/>
              <a:t>Factors and elements which are beyond the control and command of the company or a business are considered as external, on the contrary, those factors and elements which can be controlled and influenced by the company and the business can be considered as internal elements (theglobalukcity, 2022). </a:t>
            </a:r>
          </a:p>
          <a:p>
            <a:r>
              <a:rPr lang="en-US" sz="1400"/>
              <a:t>The internal and external elements and factors of a business can be categorised and studied on the basis of micro and macro environments. </a:t>
            </a:r>
            <a:endParaRPr lang="en-IN" sz="1400"/>
          </a:p>
        </p:txBody>
      </p:sp>
      <p:pic>
        <p:nvPicPr>
          <p:cNvPr id="6" name="Picture 5">
            <a:extLst>
              <a:ext uri="{FF2B5EF4-FFF2-40B4-BE49-F238E27FC236}">
                <a16:creationId xmlns:a16="http://schemas.microsoft.com/office/drawing/2014/main" id="{72C5F183-D614-2DCA-74C2-4397D824C810}"/>
              </a:ext>
            </a:extLst>
          </p:cNvPr>
          <p:cNvPicPr>
            <a:picLocks noChangeAspect="1"/>
          </p:cNvPicPr>
          <p:nvPr/>
        </p:nvPicPr>
        <p:blipFill>
          <a:blip r:embed="rId4"/>
          <a:stretch>
            <a:fillRect/>
          </a:stretch>
        </p:blipFill>
        <p:spPr>
          <a:xfrm>
            <a:off x="7650014" y="5930053"/>
            <a:ext cx="1670449" cy="493819"/>
          </a:xfrm>
          <a:prstGeom prst="rect">
            <a:avLst/>
          </a:prstGeom>
        </p:spPr>
      </p:pic>
    </p:spTree>
    <p:extLst>
      <p:ext uri="{BB962C8B-B14F-4D97-AF65-F5344CB8AC3E}">
        <p14:creationId xmlns:p14="http://schemas.microsoft.com/office/powerpoint/2010/main" val="2237047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A489B8-6572-CD42-449C-1689222288D7}"/>
              </a:ext>
            </a:extLst>
          </p:cNvPr>
          <p:cNvSpPr>
            <a:spLocks noGrp="1"/>
          </p:cNvSpPr>
          <p:nvPr>
            <p:ph type="title"/>
          </p:nvPr>
        </p:nvSpPr>
        <p:spPr>
          <a:xfrm>
            <a:off x="6513788" y="365125"/>
            <a:ext cx="4840010" cy="1807305"/>
          </a:xfrm>
        </p:spPr>
        <p:txBody>
          <a:bodyPr>
            <a:normAutofit/>
          </a:bodyPr>
          <a:lstStyle/>
          <a:p>
            <a:r>
              <a:rPr lang="en-US" sz="4100" dirty="0"/>
              <a:t>1. Concept of the Business Environment in the UK</a:t>
            </a:r>
            <a:endParaRPr lang="en-IN" sz="4100" dirty="0"/>
          </a:p>
        </p:txBody>
      </p:sp>
      <p:pic>
        <p:nvPicPr>
          <p:cNvPr id="5" name="Picture 4">
            <a:extLst>
              <a:ext uri="{FF2B5EF4-FFF2-40B4-BE49-F238E27FC236}">
                <a16:creationId xmlns:a16="http://schemas.microsoft.com/office/drawing/2014/main" id="{015E3C8F-07E4-48CA-C724-89A0C802FE46}"/>
              </a:ext>
            </a:extLst>
          </p:cNvPr>
          <p:cNvPicPr>
            <a:picLocks noChangeAspect="1"/>
          </p:cNvPicPr>
          <p:nvPr/>
        </p:nvPicPr>
        <p:blipFill rotWithShape="1">
          <a:blip r:embed="rId3"/>
          <a:srcRect l="1541" r="9493"/>
          <a:stretch/>
        </p:blipFill>
        <p:spPr>
          <a:xfrm>
            <a:off x="-1" y="10"/>
            <a:ext cx="678425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BA4A8B7-E052-F192-926C-FD10CA0E1450}"/>
              </a:ext>
            </a:extLst>
          </p:cNvPr>
          <p:cNvSpPr>
            <a:spLocks noGrp="1"/>
          </p:cNvSpPr>
          <p:nvPr>
            <p:ph idx="1"/>
          </p:nvPr>
        </p:nvSpPr>
        <p:spPr>
          <a:xfrm>
            <a:off x="6513788" y="2333297"/>
            <a:ext cx="4840010" cy="3843666"/>
          </a:xfrm>
        </p:spPr>
        <p:txBody>
          <a:bodyPr>
            <a:normAutofit/>
          </a:bodyPr>
          <a:lstStyle/>
          <a:p>
            <a:r>
              <a:rPr lang="en-US" sz="1700" dirty="0"/>
              <a:t>The UK provides one of the most suitable and friendly environments to expand a business or to have a startup. </a:t>
            </a:r>
          </a:p>
          <a:p>
            <a:r>
              <a:rPr lang="en-US" sz="1700" dirty="0"/>
              <a:t>Being one of the highest ranking economies in the whole world, it is an </a:t>
            </a:r>
            <a:r>
              <a:rPr lang="en-US" sz="1700" dirty="0" err="1"/>
              <a:t>epicentre</a:t>
            </a:r>
            <a:r>
              <a:rPr lang="en-US" sz="1700" dirty="0"/>
              <a:t> of the world's top businesses flourishing in the most suitable environment with plenty of resources which helps every business to grow and expand (Cao, 2019). </a:t>
            </a:r>
          </a:p>
          <a:p>
            <a:r>
              <a:rPr lang="en-US" sz="1700" dirty="0"/>
              <a:t>Observing keenly, it can be drawn out that the business environment of the UK is built in such a way as to help firms and companies to succeed and expand.</a:t>
            </a:r>
          </a:p>
          <a:p>
            <a:pPr marL="0" indent="0">
              <a:buNone/>
            </a:pPr>
            <a:r>
              <a:rPr lang="en-US" sz="1700" dirty="0"/>
              <a:t> </a:t>
            </a:r>
          </a:p>
          <a:p>
            <a:endParaRPr lang="en-IN" sz="1700" dirty="0"/>
          </a:p>
        </p:txBody>
      </p:sp>
      <p:pic>
        <p:nvPicPr>
          <p:cNvPr id="6" name="Picture 5">
            <a:extLst>
              <a:ext uri="{FF2B5EF4-FFF2-40B4-BE49-F238E27FC236}">
                <a16:creationId xmlns:a16="http://schemas.microsoft.com/office/drawing/2014/main" id="{83984E6D-694A-DA4A-F5BA-FC18711189A3}"/>
              </a:ext>
            </a:extLst>
          </p:cNvPr>
          <p:cNvPicPr>
            <a:picLocks noChangeAspect="1"/>
          </p:cNvPicPr>
          <p:nvPr/>
        </p:nvPicPr>
        <p:blipFill>
          <a:blip r:embed="rId4"/>
          <a:stretch>
            <a:fillRect/>
          </a:stretch>
        </p:blipFill>
        <p:spPr>
          <a:xfrm>
            <a:off x="2183278" y="6176963"/>
            <a:ext cx="1670449" cy="493819"/>
          </a:xfrm>
          <a:prstGeom prst="rect">
            <a:avLst/>
          </a:prstGeom>
        </p:spPr>
      </p:pic>
    </p:spTree>
    <p:extLst>
      <p:ext uri="{BB962C8B-B14F-4D97-AF65-F5344CB8AC3E}">
        <p14:creationId xmlns:p14="http://schemas.microsoft.com/office/powerpoint/2010/main" val="146862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708E8-7A7E-60FD-E975-35B3A50D0062}"/>
              </a:ext>
            </a:extLst>
          </p:cNvPr>
          <p:cNvSpPr>
            <a:spLocks noGrp="1"/>
          </p:cNvSpPr>
          <p:nvPr>
            <p:ph type="title"/>
          </p:nvPr>
        </p:nvSpPr>
        <p:spPr>
          <a:xfrm>
            <a:off x="411480" y="987552"/>
            <a:ext cx="4485861" cy="1088136"/>
          </a:xfrm>
        </p:spPr>
        <p:txBody>
          <a:bodyPr anchor="b">
            <a:normAutofit/>
          </a:bodyPr>
          <a:lstStyle/>
          <a:p>
            <a:br>
              <a:rPr lang="en-US" sz="1600" dirty="0">
                <a:latin typeface="+mn-lt"/>
              </a:rPr>
            </a:br>
            <a:r>
              <a:rPr lang="en-US" sz="1600" dirty="0">
                <a:latin typeface="+mn-lt"/>
              </a:rPr>
              <a:t>1.1 Internal and external factors which affect the management of resources of </a:t>
            </a:r>
            <a:r>
              <a:rPr lang="en-US" sz="1600" dirty="0" err="1">
                <a:latin typeface="+mn-lt"/>
              </a:rPr>
              <a:t>UKHospitality</a:t>
            </a:r>
            <a:br>
              <a:rPr lang="en-US" sz="1600" dirty="0">
                <a:latin typeface="+mn-lt"/>
              </a:rPr>
            </a:br>
            <a:endParaRPr lang="en-IN" sz="1600" dirty="0">
              <a:latin typeface="+mn-lt"/>
            </a:endParaRPr>
          </a:p>
        </p:txBody>
      </p:sp>
      <p:sp>
        <p:nvSpPr>
          <p:cNvPr id="23" name="Rectangle 18">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62C5E00-AD41-7438-6F8B-5ACDD6530D81}"/>
              </a:ext>
            </a:extLst>
          </p:cNvPr>
          <p:cNvSpPr>
            <a:spLocks noGrp="1"/>
          </p:cNvSpPr>
          <p:nvPr>
            <p:ph idx="1"/>
          </p:nvPr>
        </p:nvSpPr>
        <p:spPr>
          <a:xfrm>
            <a:off x="411479" y="2688336"/>
            <a:ext cx="4498848" cy="3584448"/>
          </a:xfrm>
        </p:spPr>
        <p:txBody>
          <a:bodyPr anchor="t">
            <a:normAutofit/>
          </a:bodyPr>
          <a:lstStyle/>
          <a:p>
            <a:r>
              <a:rPr lang="en-US" sz="1800"/>
              <a:t>While evaluating a system or an environment within which the business operates, it can be said that resource management can be categorised in two ways which include both external as well as internal elements (fariaedu, 2021). </a:t>
            </a:r>
          </a:p>
          <a:p>
            <a:r>
              <a:rPr lang="en-US" sz="1800"/>
              <a:t>All these factors sometimes lie outside the whole working system but affect the working of the whole management of restaurants operating under UKHospitality. </a:t>
            </a:r>
          </a:p>
          <a:p>
            <a:r>
              <a:rPr lang="en-US" sz="1800"/>
              <a:t>On the contrary, certain factors lie inside the management and affect the operation of the system.</a:t>
            </a:r>
            <a:endParaRPr lang="en-IN" sz="1800"/>
          </a:p>
        </p:txBody>
      </p:sp>
      <p:pic>
        <p:nvPicPr>
          <p:cNvPr id="5" name="Picture 4">
            <a:extLst>
              <a:ext uri="{FF2B5EF4-FFF2-40B4-BE49-F238E27FC236}">
                <a16:creationId xmlns:a16="http://schemas.microsoft.com/office/drawing/2014/main" id="{A397781C-6655-5F17-21EA-717E5DBB1EE6}"/>
              </a:ext>
            </a:extLst>
          </p:cNvPr>
          <p:cNvPicPr>
            <a:picLocks noChangeAspect="1"/>
          </p:cNvPicPr>
          <p:nvPr/>
        </p:nvPicPr>
        <p:blipFill rotWithShape="1">
          <a:blip r:embed="rId3"/>
          <a:srcRect t="3582" r="-1"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pic>
        <p:nvPicPr>
          <p:cNvPr id="6" name="Picture 5">
            <a:extLst>
              <a:ext uri="{FF2B5EF4-FFF2-40B4-BE49-F238E27FC236}">
                <a16:creationId xmlns:a16="http://schemas.microsoft.com/office/drawing/2014/main" id="{B0BB02F6-E920-B833-4D71-2F44B5BAF6AB}"/>
              </a:ext>
            </a:extLst>
          </p:cNvPr>
          <p:cNvPicPr>
            <a:picLocks noChangeAspect="1"/>
          </p:cNvPicPr>
          <p:nvPr/>
        </p:nvPicPr>
        <p:blipFill>
          <a:blip r:embed="rId4"/>
          <a:stretch>
            <a:fillRect/>
          </a:stretch>
        </p:blipFill>
        <p:spPr>
          <a:xfrm>
            <a:off x="7914801" y="5778965"/>
            <a:ext cx="1670449" cy="493819"/>
          </a:xfrm>
          <a:prstGeom prst="rect">
            <a:avLst/>
          </a:prstGeom>
        </p:spPr>
      </p:pic>
    </p:spTree>
    <p:extLst>
      <p:ext uri="{BB962C8B-B14F-4D97-AF65-F5344CB8AC3E}">
        <p14:creationId xmlns:p14="http://schemas.microsoft.com/office/powerpoint/2010/main" val="580895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6C9316-5DCF-0C3C-AFF3-7FF102E515DD}"/>
              </a:ext>
            </a:extLst>
          </p:cNvPr>
          <p:cNvSpPr>
            <a:spLocks noGrp="1"/>
          </p:cNvSpPr>
          <p:nvPr>
            <p:ph type="title"/>
          </p:nvPr>
        </p:nvSpPr>
        <p:spPr>
          <a:xfrm>
            <a:off x="640080" y="4777739"/>
            <a:ext cx="3418990" cy="1412119"/>
          </a:xfrm>
        </p:spPr>
        <p:txBody>
          <a:bodyPr>
            <a:normAutofit/>
          </a:bodyPr>
          <a:lstStyle/>
          <a:p>
            <a:r>
              <a:rPr lang="en-US" sz="3400" dirty="0"/>
              <a:t>II. Work culture of the organisation: </a:t>
            </a:r>
            <a:endParaRPr lang="en-IN" sz="3400" dirty="0"/>
          </a:p>
        </p:txBody>
      </p:sp>
      <p:pic>
        <p:nvPicPr>
          <p:cNvPr id="5" name="Picture 4">
            <a:extLst>
              <a:ext uri="{FF2B5EF4-FFF2-40B4-BE49-F238E27FC236}">
                <a16:creationId xmlns:a16="http://schemas.microsoft.com/office/drawing/2014/main" id="{115C33AC-3CB2-BA42-4EA5-20BAF4736599}"/>
              </a:ext>
            </a:extLst>
          </p:cNvPr>
          <p:cNvPicPr>
            <a:picLocks noChangeAspect="1"/>
          </p:cNvPicPr>
          <p:nvPr/>
        </p:nvPicPr>
        <p:blipFill rotWithShape="1">
          <a:blip r:embed="rId3"/>
          <a:srcRect t="20799" b="1308"/>
          <a:stretch/>
        </p:blipFill>
        <p:spPr>
          <a:xfrm>
            <a:off x="20" y="10"/>
            <a:ext cx="12191980" cy="4473667"/>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9"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F7F65F-226B-6C54-D54A-2F6939554A82}"/>
              </a:ext>
            </a:extLst>
          </p:cNvPr>
          <p:cNvSpPr>
            <a:spLocks noGrp="1"/>
          </p:cNvSpPr>
          <p:nvPr>
            <p:ph idx="1"/>
          </p:nvPr>
        </p:nvSpPr>
        <p:spPr>
          <a:xfrm>
            <a:off x="4654294" y="4777739"/>
            <a:ext cx="6897626" cy="1399223"/>
          </a:xfrm>
        </p:spPr>
        <p:txBody>
          <a:bodyPr anchor="ctr">
            <a:normAutofit/>
          </a:bodyPr>
          <a:lstStyle/>
          <a:p>
            <a:r>
              <a:rPr lang="en-US" sz="1400" dirty="0"/>
              <a:t>Organisational culture is a vital element which influences the </a:t>
            </a:r>
            <a:r>
              <a:rPr lang="en-US" sz="1400" dirty="0" err="1"/>
              <a:t>organisation's</a:t>
            </a:r>
            <a:r>
              <a:rPr lang="en-US" sz="1400" dirty="0"/>
              <a:t> operation.</a:t>
            </a:r>
          </a:p>
          <a:p>
            <a:r>
              <a:rPr lang="en-US" sz="1400" dirty="0"/>
              <a:t> These are a set or a group of assumptions or values including rules and norms that the members of the restaurant share.</a:t>
            </a:r>
          </a:p>
          <a:p>
            <a:r>
              <a:rPr lang="en-US" sz="1400" dirty="0"/>
              <a:t> The organisational culture can be </a:t>
            </a:r>
            <a:r>
              <a:rPr lang="en-US" sz="1400" dirty="0" err="1"/>
              <a:t>categorised</a:t>
            </a:r>
            <a:r>
              <a:rPr lang="en-US" sz="1400" dirty="0"/>
              <a:t> into abstract factors which include the oriental values, costumes, certain beliefs and set of attitudes.</a:t>
            </a:r>
          </a:p>
        </p:txBody>
      </p:sp>
      <p:pic>
        <p:nvPicPr>
          <p:cNvPr id="6" name="Picture 5">
            <a:extLst>
              <a:ext uri="{FF2B5EF4-FFF2-40B4-BE49-F238E27FC236}">
                <a16:creationId xmlns:a16="http://schemas.microsoft.com/office/drawing/2014/main" id="{B74BD292-6CF5-425A-72FE-A7E00A6A3CFF}"/>
              </a:ext>
            </a:extLst>
          </p:cNvPr>
          <p:cNvPicPr>
            <a:picLocks noChangeAspect="1"/>
          </p:cNvPicPr>
          <p:nvPr/>
        </p:nvPicPr>
        <p:blipFill>
          <a:blip r:embed="rId4"/>
          <a:stretch>
            <a:fillRect/>
          </a:stretch>
        </p:blipFill>
        <p:spPr>
          <a:xfrm>
            <a:off x="4654294" y="3516387"/>
            <a:ext cx="1670449" cy="493819"/>
          </a:xfrm>
          <a:prstGeom prst="rect">
            <a:avLst/>
          </a:prstGeom>
        </p:spPr>
      </p:pic>
    </p:spTree>
    <p:extLst>
      <p:ext uri="{BB962C8B-B14F-4D97-AF65-F5344CB8AC3E}">
        <p14:creationId xmlns:p14="http://schemas.microsoft.com/office/powerpoint/2010/main" val="3151334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2FC2A-0D00-806C-C1FA-7B3434ACFF86}"/>
              </a:ext>
            </a:extLst>
          </p:cNvPr>
          <p:cNvSpPr>
            <a:spLocks noGrp="1"/>
          </p:cNvSpPr>
          <p:nvPr>
            <p:ph type="title"/>
          </p:nvPr>
        </p:nvSpPr>
        <p:spPr>
          <a:xfrm>
            <a:off x="838201" y="365125"/>
            <a:ext cx="5251316" cy="1807305"/>
          </a:xfrm>
        </p:spPr>
        <p:txBody>
          <a:bodyPr>
            <a:normAutofit/>
          </a:bodyPr>
          <a:lstStyle/>
          <a:p>
            <a:r>
              <a:rPr lang="en-IN"/>
              <a:t>I. Demography: </a:t>
            </a:r>
          </a:p>
        </p:txBody>
      </p:sp>
      <p:sp>
        <p:nvSpPr>
          <p:cNvPr id="3" name="Content Placeholder 2">
            <a:extLst>
              <a:ext uri="{FF2B5EF4-FFF2-40B4-BE49-F238E27FC236}">
                <a16:creationId xmlns:a16="http://schemas.microsoft.com/office/drawing/2014/main" id="{8C435C77-6C4F-92EF-87B2-56BFB01C122C}"/>
              </a:ext>
            </a:extLst>
          </p:cNvPr>
          <p:cNvSpPr>
            <a:spLocks noGrp="1"/>
          </p:cNvSpPr>
          <p:nvPr>
            <p:ph idx="1"/>
          </p:nvPr>
        </p:nvSpPr>
        <p:spPr>
          <a:xfrm>
            <a:off x="838200" y="2333297"/>
            <a:ext cx="4619621" cy="3843666"/>
          </a:xfrm>
        </p:spPr>
        <p:txBody>
          <a:bodyPr>
            <a:normAutofit/>
          </a:bodyPr>
          <a:lstStyle/>
          <a:p>
            <a:r>
              <a:rPr lang="en-US" sz="2000"/>
              <a:t>It includes the detailed study of the growth of the business and the size it acquires along with the time span it is operating in the market with the quality of the labour it is obtaining etc.</a:t>
            </a:r>
          </a:p>
          <a:p>
            <a:r>
              <a:rPr lang="en-US" sz="2000"/>
              <a:t> Observing minutely, it is affected by the increase in population around the restaurant or the specific location the restaurant is operating along with the rate of increase in migration, the age category in which the group of restaurants under UKHospitality are receiving more employees.</a:t>
            </a:r>
            <a:endParaRPr lang="en-IN" sz="2000"/>
          </a:p>
        </p:txBody>
      </p:sp>
      <p:pic>
        <p:nvPicPr>
          <p:cNvPr id="7" name="Picture 6">
            <a:extLst>
              <a:ext uri="{FF2B5EF4-FFF2-40B4-BE49-F238E27FC236}">
                <a16:creationId xmlns:a16="http://schemas.microsoft.com/office/drawing/2014/main" id="{0B832223-7298-F7D8-BF76-C926ABF371B7}"/>
              </a:ext>
            </a:extLst>
          </p:cNvPr>
          <p:cNvPicPr>
            <a:picLocks noChangeAspect="1"/>
          </p:cNvPicPr>
          <p:nvPr/>
        </p:nvPicPr>
        <p:blipFill rotWithShape="1">
          <a:blip r:embed="rId3"/>
          <a:srcRect l="4598" r="2087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8" name="Picture 7">
            <a:extLst>
              <a:ext uri="{FF2B5EF4-FFF2-40B4-BE49-F238E27FC236}">
                <a16:creationId xmlns:a16="http://schemas.microsoft.com/office/drawing/2014/main" id="{A76EC0C0-1520-494A-59C3-F6476E4D4F7C}"/>
              </a:ext>
            </a:extLst>
          </p:cNvPr>
          <p:cNvPicPr>
            <a:picLocks noChangeAspect="1"/>
          </p:cNvPicPr>
          <p:nvPr/>
        </p:nvPicPr>
        <p:blipFill>
          <a:blip r:embed="rId4"/>
          <a:stretch>
            <a:fillRect/>
          </a:stretch>
        </p:blipFill>
        <p:spPr>
          <a:xfrm>
            <a:off x="8931326" y="6312562"/>
            <a:ext cx="1670449" cy="493819"/>
          </a:xfrm>
          <a:prstGeom prst="rect">
            <a:avLst/>
          </a:prstGeom>
        </p:spPr>
      </p:pic>
    </p:spTree>
    <p:extLst>
      <p:ext uri="{BB962C8B-B14F-4D97-AF65-F5344CB8AC3E}">
        <p14:creationId xmlns:p14="http://schemas.microsoft.com/office/powerpoint/2010/main" val="446678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FEBD19-220B-095E-DEE8-17FD52F4FBE0}"/>
              </a:ext>
            </a:extLst>
          </p:cNvPr>
          <p:cNvPicPr>
            <a:picLocks noChangeAspect="1"/>
          </p:cNvPicPr>
          <p:nvPr/>
        </p:nvPicPr>
        <p:blipFill rotWithShape="1">
          <a:blip r:embed="rId3"/>
          <a:srcRect l="17241" r="9929"/>
          <a:stretch/>
        </p:blipFill>
        <p:spPr>
          <a:xfrm>
            <a:off x="1" y="10"/>
            <a:ext cx="5444382" cy="6857990"/>
          </a:xfrm>
          <a:prstGeom prst="rect">
            <a:avLst/>
          </a:prstGeom>
        </p:spPr>
      </p:pic>
      <p:cxnSp>
        <p:nvCxnSpPr>
          <p:cNvPr id="20" name="Straight Connector 1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43B222-FF16-D0D9-7E3A-989F43F984F1}"/>
              </a:ext>
            </a:extLst>
          </p:cNvPr>
          <p:cNvSpPr>
            <a:spLocks noGrp="1"/>
          </p:cNvSpPr>
          <p:nvPr>
            <p:ph idx="1"/>
          </p:nvPr>
        </p:nvSpPr>
        <p:spPr>
          <a:xfrm>
            <a:off x="6096000" y="1341808"/>
            <a:ext cx="5444382" cy="3591207"/>
          </a:xfrm>
        </p:spPr>
        <p:txBody>
          <a:bodyPr>
            <a:normAutofit/>
          </a:bodyPr>
          <a:lstStyle/>
          <a:p>
            <a:r>
              <a:rPr lang="en-US" sz="2000" dirty="0"/>
              <a:t>Talent acquisition or the acquisition of potential employees in the chain of restaurants operating under </a:t>
            </a:r>
            <a:r>
              <a:rPr lang="en-US" sz="2000" dirty="0" err="1"/>
              <a:t>UKHospitality</a:t>
            </a:r>
            <a:r>
              <a:rPr lang="en-US" sz="2000" dirty="0"/>
              <a:t> is one of the most vital functions and plays an important role in the growth (</a:t>
            </a:r>
            <a:r>
              <a:rPr lang="en-US" sz="2000" dirty="0" err="1"/>
              <a:t>accendotechnologies</a:t>
            </a:r>
            <a:r>
              <a:rPr lang="en-US" sz="2000" dirty="0"/>
              <a:t>, 2023). </a:t>
            </a:r>
          </a:p>
          <a:p>
            <a:r>
              <a:rPr lang="en-US" sz="2000" dirty="0"/>
              <a:t>Thus, certain proven techniques are </a:t>
            </a:r>
            <a:r>
              <a:rPr lang="en-US" sz="2000" dirty="0" err="1"/>
              <a:t>utilised</a:t>
            </a:r>
            <a:r>
              <a:rPr lang="en-US" sz="2000" dirty="0"/>
              <a:t> for the acquisition of potential employees to efficiently and effectively attain the various dynamics set by </a:t>
            </a:r>
            <a:r>
              <a:rPr lang="en-US" sz="2000" dirty="0" err="1"/>
              <a:t>UKHospitality</a:t>
            </a:r>
            <a:endParaRPr lang="en-IN" sz="2000" dirty="0"/>
          </a:p>
        </p:txBody>
      </p:sp>
      <p:sp>
        <p:nvSpPr>
          <p:cNvPr id="9" name="TextBox 8">
            <a:extLst>
              <a:ext uri="{FF2B5EF4-FFF2-40B4-BE49-F238E27FC236}">
                <a16:creationId xmlns:a16="http://schemas.microsoft.com/office/drawing/2014/main" id="{1279BC84-F2B9-8BC4-2F5A-681A37AD8DAA}"/>
              </a:ext>
            </a:extLst>
          </p:cNvPr>
          <p:cNvSpPr txBox="1"/>
          <p:nvPr/>
        </p:nvSpPr>
        <p:spPr>
          <a:xfrm>
            <a:off x="1710812" y="6577158"/>
            <a:ext cx="1641987" cy="369332"/>
          </a:xfrm>
          <a:prstGeom prst="rect">
            <a:avLst/>
          </a:prstGeom>
          <a:noFill/>
        </p:spPr>
        <p:txBody>
          <a:bodyPr wrap="square">
            <a:spAutoFit/>
          </a:bodyPr>
          <a:lstStyle/>
          <a:p>
            <a:r>
              <a:rPr lang="en-IN" dirty="0"/>
              <a:t>(</a:t>
            </a:r>
            <a:r>
              <a:rPr lang="en-IN" dirty="0" err="1"/>
              <a:t>Forsey</a:t>
            </a:r>
            <a:r>
              <a:rPr lang="en-IN" dirty="0"/>
              <a:t>, 2022)</a:t>
            </a:r>
          </a:p>
        </p:txBody>
      </p:sp>
    </p:spTree>
    <p:extLst>
      <p:ext uri="{BB962C8B-B14F-4D97-AF65-F5344CB8AC3E}">
        <p14:creationId xmlns:p14="http://schemas.microsoft.com/office/powerpoint/2010/main" val="4004488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A1224-CC72-6A8F-C09B-30EFF6482E68}"/>
              </a:ext>
            </a:extLst>
          </p:cNvPr>
          <p:cNvSpPr>
            <a:spLocks noGrp="1"/>
          </p:cNvSpPr>
          <p:nvPr>
            <p:ph type="title"/>
          </p:nvPr>
        </p:nvSpPr>
        <p:spPr>
          <a:xfrm>
            <a:off x="640080" y="4777739"/>
            <a:ext cx="3418990" cy="1412119"/>
          </a:xfrm>
        </p:spPr>
        <p:txBody>
          <a:bodyPr>
            <a:normAutofit/>
          </a:bodyPr>
          <a:lstStyle/>
          <a:p>
            <a:r>
              <a:rPr lang="en-IN" sz="4800"/>
              <a:t>I. Goal alignment: </a:t>
            </a:r>
          </a:p>
        </p:txBody>
      </p:sp>
      <p:pic>
        <p:nvPicPr>
          <p:cNvPr id="7" name="Picture 6">
            <a:extLst>
              <a:ext uri="{FF2B5EF4-FFF2-40B4-BE49-F238E27FC236}">
                <a16:creationId xmlns:a16="http://schemas.microsoft.com/office/drawing/2014/main" id="{9B8D284F-0B48-51D4-D98A-FC458B15AB44}"/>
              </a:ext>
            </a:extLst>
          </p:cNvPr>
          <p:cNvPicPr>
            <a:picLocks noChangeAspect="1"/>
          </p:cNvPicPr>
          <p:nvPr/>
        </p:nvPicPr>
        <p:blipFill rotWithShape="1">
          <a:blip r:embed="rId3"/>
          <a:srcRect t="11560" b="11746"/>
          <a:stretch/>
        </p:blipFill>
        <p:spPr>
          <a:xfrm>
            <a:off x="20" y="0"/>
            <a:ext cx="12188932" cy="3677697"/>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4"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2CC7CF-43F2-2F77-26D5-94EAFBE8FB90}"/>
              </a:ext>
            </a:extLst>
          </p:cNvPr>
          <p:cNvSpPr>
            <a:spLocks noGrp="1"/>
          </p:cNvSpPr>
          <p:nvPr>
            <p:ph idx="1"/>
          </p:nvPr>
        </p:nvSpPr>
        <p:spPr>
          <a:xfrm>
            <a:off x="4654294" y="3084845"/>
            <a:ext cx="6897626" cy="4039436"/>
          </a:xfrm>
        </p:spPr>
        <p:txBody>
          <a:bodyPr anchor="ctr">
            <a:normAutofit/>
          </a:bodyPr>
          <a:lstStyle/>
          <a:p>
            <a:r>
              <a:rPr lang="en-US" sz="1800" dirty="0" err="1"/>
              <a:t>Scrutinising</a:t>
            </a:r>
            <a:r>
              <a:rPr lang="en-US" sz="1800" dirty="0"/>
              <a:t> the goals and the mission of the business for the next 5-6 years and </a:t>
            </a:r>
            <a:r>
              <a:rPr lang="en-US" sz="1800" dirty="0" err="1"/>
              <a:t>utilising</a:t>
            </a:r>
            <a:r>
              <a:rPr lang="en-US" sz="1800" dirty="0"/>
              <a:t> the suitable strategies and employees which can fulfil the goal, helps to align the goals with the available resources.</a:t>
            </a:r>
          </a:p>
          <a:p>
            <a:r>
              <a:rPr lang="en-US" sz="1800" dirty="0"/>
              <a:t> In addition, it also helps to acquire respective employees with specific skills (</a:t>
            </a:r>
            <a:r>
              <a:rPr lang="en-US" sz="1800" dirty="0" err="1"/>
              <a:t>Forsey</a:t>
            </a:r>
            <a:r>
              <a:rPr lang="en-US" sz="1800" dirty="0"/>
              <a:t>, 2022). Hiring goal-oriented employees who possess the precise knowledge required for completing a job helps to finish and attain the target much easier and faster. </a:t>
            </a:r>
          </a:p>
          <a:p>
            <a:r>
              <a:rPr lang="en-US" sz="1800" dirty="0"/>
              <a:t>Further, the wastage of time and resources in training the employees can be avoided.</a:t>
            </a:r>
            <a:endParaRPr lang="en-IN" sz="1800" dirty="0"/>
          </a:p>
        </p:txBody>
      </p:sp>
      <p:sp>
        <p:nvSpPr>
          <p:cNvPr id="9" name="TextBox 8">
            <a:extLst>
              <a:ext uri="{FF2B5EF4-FFF2-40B4-BE49-F238E27FC236}">
                <a16:creationId xmlns:a16="http://schemas.microsoft.com/office/drawing/2014/main" id="{6E68A5B2-A79F-AFAE-1CCD-DF3582ECCE94}"/>
              </a:ext>
            </a:extLst>
          </p:cNvPr>
          <p:cNvSpPr txBox="1"/>
          <p:nvPr/>
        </p:nvSpPr>
        <p:spPr>
          <a:xfrm>
            <a:off x="10316133" y="3308365"/>
            <a:ext cx="1533832" cy="369332"/>
          </a:xfrm>
          <a:prstGeom prst="rect">
            <a:avLst/>
          </a:prstGeom>
          <a:noFill/>
        </p:spPr>
        <p:txBody>
          <a:bodyPr wrap="square">
            <a:spAutoFit/>
          </a:bodyPr>
          <a:lstStyle/>
          <a:p>
            <a:r>
              <a:rPr lang="en-US" sz="1800" dirty="0"/>
              <a:t>(</a:t>
            </a:r>
            <a:r>
              <a:rPr lang="en-US" sz="1800" dirty="0" err="1"/>
              <a:t>Forsey</a:t>
            </a:r>
            <a:r>
              <a:rPr lang="en-US" sz="1800" dirty="0"/>
              <a:t>, 2022)</a:t>
            </a:r>
            <a:endParaRPr lang="en-IN" dirty="0"/>
          </a:p>
        </p:txBody>
      </p:sp>
    </p:spTree>
    <p:extLst>
      <p:ext uri="{BB962C8B-B14F-4D97-AF65-F5344CB8AC3E}">
        <p14:creationId xmlns:p14="http://schemas.microsoft.com/office/powerpoint/2010/main" val="3998362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4536D-AD73-6F60-AE96-0FE4FD9CE705}"/>
              </a:ext>
            </a:extLst>
          </p:cNvPr>
          <p:cNvSpPr>
            <a:spLocks noGrp="1"/>
          </p:cNvSpPr>
          <p:nvPr>
            <p:ph type="title"/>
          </p:nvPr>
        </p:nvSpPr>
        <p:spPr>
          <a:xfrm>
            <a:off x="429768" y="411480"/>
            <a:ext cx="11201400" cy="1106424"/>
          </a:xfrm>
        </p:spPr>
        <p:txBody>
          <a:bodyPr>
            <a:normAutofit/>
          </a:bodyPr>
          <a:lstStyle/>
          <a:p>
            <a:r>
              <a:rPr lang="en-IN" sz="3600"/>
              <a:t>IV. Branding: </a:t>
            </a:r>
          </a:p>
        </p:txBody>
      </p:sp>
      <p:sp>
        <p:nvSpPr>
          <p:cNvPr id="43" name="Rectangle 4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D8ACA8A3-B1DA-6F3C-4EAA-FE194E4D6AAA}"/>
              </a:ext>
            </a:extLst>
          </p:cNvPr>
          <p:cNvPicPr>
            <a:picLocks noChangeAspect="1"/>
          </p:cNvPicPr>
          <p:nvPr/>
        </p:nvPicPr>
        <p:blipFill rotWithShape="1">
          <a:blip r:embed="rId3"/>
          <a:srcRect r="-1" b="114"/>
          <a:stretch/>
        </p:blipFill>
        <p:spPr>
          <a:xfrm>
            <a:off x="0" y="1292019"/>
            <a:ext cx="7377920" cy="5564703"/>
          </a:xfrm>
          <a:prstGeom prst="rect">
            <a:avLst/>
          </a:prstGeom>
        </p:spPr>
      </p:pic>
      <p:sp useBgFill="1">
        <p:nvSpPr>
          <p:cNvPr id="45" name="Rectangle 44">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D5BE60C-9576-3932-A98D-80AC65FF6049}"/>
              </a:ext>
            </a:extLst>
          </p:cNvPr>
          <p:cNvSpPr>
            <a:spLocks noGrp="1"/>
          </p:cNvSpPr>
          <p:nvPr>
            <p:ph idx="1"/>
          </p:nvPr>
        </p:nvSpPr>
        <p:spPr>
          <a:xfrm>
            <a:off x="7938752" y="2020824"/>
            <a:ext cx="3455097" cy="3959352"/>
          </a:xfrm>
        </p:spPr>
        <p:txBody>
          <a:bodyPr anchor="ctr">
            <a:normAutofit/>
          </a:bodyPr>
          <a:lstStyle/>
          <a:p>
            <a:r>
              <a:rPr lang="en-US" sz="1800"/>
              <a:t>While observing, it can be drawn out that every candidate wants to join a well-known organisation considering any business or restaurant where they will get a large opportunity to interact with a huge population from all age brackets (Forsey, 2022).</a:t>
            </a:r>
          </a:p>
          <a:p>
            <a:r>
              <a:rPr lang="en-US" sz="1800"/>
              <a:t> Thus, it is vital to promote awareness of the restaurants operating under UKHospitality, to make the consumer more and more well-versed about the quality of service they provide.</a:t>
            </a:r>
            <a:endParaRPr lang="en-IN" sz="1800"/>
          </a:p>
        </p:txBody>
      </p:sp>
      <p:sp>
        <p:nvSpPr>
          <p:cNvPr id="17" name="TextBox 16">
            <a:extLst>
              <a:ext uri="{FF2B5EF4-FFF2-40B4-BE49-F238E27FC236}">
                <a16:creationId xmlns:a16="http://schemas.microsoft.com/office/drawing/2014/main" id="{BBA4F8AF-3206-D59C-5711-3A871144E095}"/>
              </a:ext>
            </a:extLst>
          </p:cNvPr>
          <p:cNvSpPr txBox="1"/>
          <p:nvPr/>
        </p:nvSpPr>
        <p:spPr>
          <a:xfrm>
            <a:off x="1730478" y="6488668"/>
            <a:ext cx="1622322" cy="369332"/>
          </a:xfrm>
          <a:prstGeom prst="rect">
            <a:avLst/>
          </a:prstGeom>
          <a:noFill/>
        </p:spPr>
        <p:txBody>
          <a:bodyPr wrap="square">
            <a:spAutoFit/>
          </a:bodyPr>
          <a:lstStyle/>
          <a:p>
            <a:r>
              <a:rPr lang="en-IN" dirty="0"/>
              <a:t>(</a:t>
            </a:r>
            <a:r>
              <a:rPr lang="en-IN" dirty="0" err="1"/>
              <a:t>Forsey</a:t>
            </a:r>
            <a:r>
              <a:rPr lang="en-IN" dirty="0"/>
              <a:t>, 2022)</a:t>
            </a:r>
          </a:p>
        </p:txBody>
      </p:sp>
    </p:spTree>
    <p:extLst>
      <p:ext uri="{BB962C8B-B14F-4D97-AF65-F5344CB8AC3E}">
        <p14:creationId xmlns:p14="http://schemas.microsoft.com/office/powerpoint/2010/main" val="693538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C7126-A71E-B444-4FC9-2F7896DCBF3E}"/>
              </a:ext>
            </a:extLst>
          </p:cNvPr>
          <p:cNvSpPr>
            <a:spLocks noGrp="1"/>
          </p:cNvSpPr>
          <p:nvPr>
            <p:ph type="title"/>
          </p:nvPr>
        </p:nvSpPr>
        <p:spPr>
          <a:xfrm>
            <a:off x="6513788" y="365125"/>
            <a:ext cx="4840010" cy="1807305"/>
          </a:xfrm>
        </p:spPr>
        <p:txBody>
          <a:bodyPr>
            <a:normAutofit/>
          </a:bodyPr>
          <a:lstStyle/>
          <a:p>
            <a:r>
              <a:rPr lang="en-IN"/>
              <a:t>VI. Diversity: </a:t>
            </a:r>
          </a:p>
        </p:txBody>
      </p:sp>
      <p:pic>
        <p:nvPicPr>
          <p:cNvPr id="5" name="Picture 4">
            <a:extLst>
              <a:ext uri="{FF2B5EF4-FFF2-40B4-BE49-F238E27FC236}">
                <a16:creationId xmlns:a16="http://schemas.microsoft.com/office/drawing/2014/main" id="{4CC92EAC-ED28-6B06-10AA-D0E430DEDE1D}"/>
              </a:ext>
            </a:extLst>
          </p:cNvPr>
          <p:cNvPicPr>
            <a:picLocks noChangeAspect="1"/>
          </p:cNvPicPr>
          <p:nvPr/>
        </p:nvPicPr>
        <p:blipFill rotWithShape="1">
          <a:blip r:embed="rId3"/>
          <a:srcRect l="10445" r="4442"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321D06C-F651-3CAB-20A3-35DA0222E698}"/>
              </a:ext>
            </a:extLst>
          </p:cNvPr>
          <p:cNvSpPr>
            <a:spLocks noGrp="1"/>
          </p:cNvSpPr>
          <p:nvPr>
            <p:ph idx="1"/>
          </p:nvPr>
        </p:nvSpPr>
        <p:spPr>
          <a:xfrm>
            <a:off x="6513788" y="2333297"/>
            <a:ext cx="4840010" cy="3843666"/>
          </a:xfrm>
        </p:spPr>
        <p:txBody>
          <a:bodyPr>
            <a:normAutofit/>
          </a:bodyPr>
          <a:lstStyle/>
          <a:p>
            <a:r>
              <a:rPr lang="en-US" sz="1900" dirty="0"/>
              <a:t>Offering a diverse service, </a:t>
            </a:r>
            <a:r>
              <a:rPr lang="en-US" sz="1900" dirty="0" err="1"/>
              <a:t>UKHospitality</a:t>
            </a:r>
            <a:r>
              <a:rPr lang="en-US" sz="1900" dirty="0"/>
              <a:t> comprises approximately 1.43 businesses where around 1.8 million people are employed.</a:t>
            </a:r>
          </a:p>
          <a:p>
            <a:r>
              <a:rPr lang="en-US" sz="1900" dirty="0"/>
              <a:t> Diversity demonstrates that the business is capable of handling every kind of business environment and issue arising out of it.</a:t>
            </a:r>
          </a:p>
          <a:p>
            <a:r>
              <a:rPr lang="en-US" sz="1900" dirty="0"/>
              <a:t> Considering the restaurants operating under </a:t>
            </a:r>
            <a:r>
              <a:rPr lang="en-US" sz="1900" dirty="0" err="1"/>
              <a:t>UKHospitality</a:t>
            </a:r>
            <a:r>
              <a:rPr lang="en-US" sz="1900" dirty="0"/>
              <a:t>, it is vital that the services be diversified in order to attract potential candidates as employees, at the same time attract permanent customers. </a:t>
            </a:r>
            <a:endParaRPr lang="en-IN" sz="1900" dirty="0"/>
          </a:p>
        </p:txBody>
      </p:sp>
      <p:sp>
        <p:nvSpPr>
          <p:cNvPr id="7" name="TextBox 6">
            <a:extLst>
              <a:ext uri="{FF2B5EF4-FFF2-40B4-BE49-F238E27FC236}">
                <a16:creationId xmlns:a16="http://schemas.microsoft.com/office/drawing/2014/main" id="{8D26E12A-C9C6-53CD-046E-84C480CDC3B3}"/>
              </a:ext>
            </a:extLst>
          </p:cNvPr>
          <p:cNvSpPr txBox="1"/>
          <p:nvPr/>
        </p:nvSpPr>
        <p:spPr>
          <a:xfrm>
            <a:off x="4031226" y="6176963"/>
            <a:ext cx="1858297" cy="369332"/>
          </a:xfrm>
          <a:prstGeom prst="rect">
            <a:avLst/>
          </a:prstGeom>
          <a:noFill/>
        </p:spPr>
        <p:txBody>
          <a:bodyPr wrap="square">
            <a:spAutoFit/>
          </a:bodyPr>
          <a:lstStyle/>
          <a:p>
            <a:r>
              <a:rPr lang="en-IN" dirty="0"/>
              <a:t>(</a:t>
            </a:r>
            <a:r>
              <a:rPr lang="en-IN" dirty="0" err="1"/>
              <a:t>Forsey</a:t>
            </a:r>
            <a:r>
              <a:rPr lang="en-IN" dirty="0"/>
              <a:t>, 2022) </a:t>
            </a:r>
          </a:p>
        </p:txBody>
      </p:sp>
    </p:spTree>
    <p:extLst>
      <p:ext uri="{BB962C8B-B14F-4D97-AF65-F5344CB8AC3E}">
        <p14:creationId xmlns:p14="http://schemas.microsoft.com/office/powerpoint/2010/main" val="312521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6CE0862-D6DA-3722-76B8-B21E55D0BC0A}"/>
              </a:ext>
            </a:extLst>
          </p:cNvPr>
          <p:cNvPicPr>
            <a:picLocks noChangeAspect="1"/>
          </p:cNvPicPr>
          <p:nvPr/>
        </p:nvPicPr>
        <p:blipFill rotWithShape="1">
          <a:blip r:embed="rId3"/>
          <a:srcRect l="2930" r="1896"/>
          <a:stretch/>
        </p:blipFill>
        <p:spPr>
          <a:xfrm>
            <a:off x="0" y="10"/>
            <a:ext cx="958645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4EAE10-2355-32CA-E65C-8EA022750D6B}"/>
              </a:ext>
            </a:extLst>
          </p:cNvPr>
          <p:cNvSpPr>
            <a:spLocks noGrp="1"/>
          </p:cNvSpPr>
          <p:nvPr>
            <p:ph type="title"/>
          </p:nvPr>
        </p:nvSpPr>
        <p:spPr>
          <a:xfrm>
            <a:off x="7531610" y="365125"/>
            <a:ext cx="3822189" cy="1899912"/>
          </a:xfrm>
        </p:spPr>
        <p:txBody>
          <a:bodyPr>
            <a:normAutofit/>
          </a:bodyPr>
          <a:lstStyle/>
          <a:p>
            <a:r>
              <a:rPr lang="en-US" sz="3100"/>
              <a:t>3. Various incentives methods for employees utilised by UKHospitality</a:t>
            </a:r>
            <a:endParaRPr lang="en-IN" sz="3100"/>
          </a:p>
        </p:txBody>
      </p:sp>
      <p:sp>
        <p:nvSpPr>
          <p:cNvPr id="3" name="Content Placeholder 2">
            <a:extLst>
              <a:ext uri="{FF2B5EF4-FFF2-40B4-BE49-F238E27FC236}">
                <a16:creationId xmlns:a16="http://schemas.microsoft.com/office/drawing/2014/main" id="{5B59E1C5-4A1C-E440-2BE8-89B551E391AB}"/>
              </a:ext>
            </a:extLst>
          </p:cNvPr>
          <p:cNvSpPr>
            <a:spLocks noGrp="1"/>
          </p:cNvSpPr>
          <p:nvPr>
            <p:ph idx="1"/>
          </p:nvPr>
        </p:nvSpPr>
        <p:spPr>
          <a:xfrm>
            <a:off x="7531610" y="2434201"/>
            <a:ext cx="3822189" cy="3742762"/>
          </a:xfrm>
        </p:spPr>
        <p:txBody>
          <a:bodyPr>
            <a:normAutofit/>
          </a:bodyPr>
          <a:lstStyle/>
          <a:p>
            <a:r>
              <a:rPr lang="en-US" sz="1400" dirty="0"/>
              <a:t>The incentive structure helps to elevate job satisfaction, attract potential employees, motivate the employees to work well, increase communication and draw out the loyalty of the employees (Wong, 2020). Thus, </a:t>
            </a:r>
            <a:r>
              <a:rPr lang="en-US" sz="1400" dirty="0" err="1"/>
              <a:t>utilising</a:t>
            </a:r>
            <a:r>
              <a:rPr lang="en-US" sz="1400" dirty="0"/>
              <a:t> an incentive structure is vital. </a:t>
            </a:r>
          </a:p>
          <a:p>
            <a:r>
              <a:rPr lang="en-US" sz="1400" dirty="0"/>
              <a:t>Certain incentive structures are discussed below:</a:t>
            </a:r>
          </a:p>
          <a:p>
            <a:r>
              <a:rPr lang="en-US" sz="1400" dirty="0"/>
              <a:t>I. Reward &amp; recognition: An organisation, when </a:t>
            </a:r>
            <a:r>
              <a:rPr lang="en-US" sz="1400" dirty="0" err="1"/>
              <a:t>recognises</a:t>
            </a:r>
            <a:r>
              <a:rPr lang="en-US" sz="1400" dirty="0"/>
              <a:t> its employees creates a feeling of belongingness. While surveying, it was found that 35% of the employees desire to get more recognition and 69% find the reward and recognition as motivation to work more efficiently.</a:t>
            </a:r>
          </a:p>
          <a:p>
            <a:pPr marL="0" indent="0">
              <a:buNone/>
            </a:pPr>
            <a:r>
              <a:rPr lang="en-US" sz="1400" dirty="0"/>
              <a:t> </a:t>
            </a:r>
          </a:p>
          <a:p>
            <a:endParaRPr lang="en-IN" sz="1400" dirty="0"/>
          </a:p>
        </p:txBody>
      </p:sp>
      <p:sp>
        <p:nvSpPr>
          <p:cNvPr id="7" name="TextBox 6">
            <a:extLst>
              <a:ext uri="{FF2B5EF4-FFF2-40B4-BE49-F238E27FC236}">
                <a16:creationId xmlns:a16="http://schemas.microsoft.com/office/drawing/2014/main" id="{C329E66B-FEF1-9D07-AF3C-17F9731BAC8B}"/>
              </a:ext>
            </a:extLst>
          </p:cNvPr>
          <p:cNvSpPr txBox="1"/>
          <p:nvPr/>
        </p:nvSpPr>
        <p:spPr>
          <a:xfrm>
            <a:off x="3726427" y="6418081"/>
            <a:ext cx="1513533" cy="369332"/>
          </a:xfrm>
          <a:prstGeom prst="rect">
            <a:avLst/>
          </a:prstGeom>
          <a:noFill/>
        </p:spPr>
        <p:txBody>
          <a:bodyPr wrap="square">
            <a:spAutoFit/>
          </a:bodyPr>
          <a:lstStyle/>
          <a:p>
            <a:r>
              <a:rPr lang="en-IN" dirty="0"/>
              <a:t>(</a:t>
            </a:r>
            <a:r>
              <a:rPr lang="en-IN" dirty="0" err="1"/>
              <a:t>Forsey</a:t>
            </a:r>
            <a:r>
              <a:rPr lang="en-IN" dirty="0"/>
              <a:t>, 2022) </a:t>
            </a:r>
          </a:p>
        </p:txBody>
      </p:sp>
    </p:spTree>
    <p:extLst>
      <p:ext uri="{BB962C8B-B14F-4D97-AF65-F5344CB8AC3E}">
        <p14:creationId xmlns:p14="http://schemas.microsoft.com/office/powerpoint/2010/main" val="3489944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086956-5474-5EE6-240A-81432FEA07C2}"/>
              </a:ext>
            </a:extLst>
          </p:cNvPr>
          <p:cNvSpPr>
            <a:spLocks noGrp="1"/>
          </p:cNvSpPr>
          <p:nvPr>
            <p:ph type="title"/>
          </p:nvPr>
        </p:nvSpPr>
        <p:spPr>
          <a:xfrm>
            <a:off x="1137034" y="609597"/>
            <a:ext cx="9392421" cy="1330841"/>
          </a:xfrm>
        </p:spPr>
        <p:txBody>
          <a:bodyPr>
            <a:normAutofit/>
          </a:bodyPr>
          <a:lstStyle/>
          <a:p>
            <a:r>
              <a:rPr lang="en-IN" dirty="0"/>
              <a:t>II. Social recognition: </a:t>
            </a:r>
          </a:p>
        </p:txBody>
      </p:sp>
      <p:sp>
        <p:nvSpPr>
          <p:cNvPr id="3" name="Content Placeholder 2">
            <a:extLst>
              <a:ext uri="{FF2B5EF4-FFF2-40B4-BE49-F238E27FC236}">
                <a16:creationId xmlns:a16="http://schemas.microsoft.com/office/drawing/2014/main" id="{428CC30B-98CE-B5C5-ECDE-36F3BCBA647B}"/>
              </a:ext>
            </a:extLst>
          </p:cNvPr>
          <p:cNvSpPr>
            <a:spLocks noGrp="1"/>
          </p:cNvSpPr>
          <p:nvPr>
            <p:ph idx="1"/>
          </p:nvPr>
        </p:nvSpPr>
        <p:spPr>
          <a:xfrm>
            <a:off x="1137034" y="2198362"/>
            <a:ext cx="4958966" cy="3917773"/>
          </a:xfrm>
        </p:spPr>
        <p:txBody>
          <a:bodyPr>
            <a:normAutofit/>
          </a:bodyPr>
          <a:lstStyle/>
          <a:p>
            <a:r>
              <a:rPr lang="en-US" sz="2000" dirty="0"/>
              <a:t>In the organisation, the social recognition of an employee has more importance than having a tangible reward (Wong, 2020). </a:t>
            </a:r>
          </a:p>
          <a:p>
            <a:r>
              <a:rPr lang="en-US" sz="2000" dirty="0"/>
              <a:t>Reviewing the survey, it was found that 14%- 29% of the employees have a happy experience when their strengths were </a:t>
            </a:r>
            <a:r>
              <a:rPr lang="en-US" sz="2000" dirty="0" err="1"/>
              <a:t>recognised</a:t>
            </a:r>
            <a:r>
              <a:rPr lang="en-US" sz="2000" dirty="0"/>
              <a:t> by the talent manager (</a:t>
            </a:r>
            <a:r>
              <a:rPr lang="en-US" sz="2000" dirty="0" err="1"/>
              <a:t>bbc</a:t>
            </a:r>
            <a:r>
              <a:rPr lang="en-US" sz="2000" dirty="0"/>
              <a:t>, 2021).</a:t>
            </a:r>
          </a:p>
          <a:p>
            <a:r>
              <a:rPr lang="en-US" sz="2000" dirty="0"/>
              <a:t>III. Professional development: The development and growth in career acts as a vital incentive for every employee. Over 87% of the employees consider career development as vital and preferable.</a:t>
            </a:r>
            <a:endParaRPr lang="en-IN" sz="2000" dirty="0"/>
          </a:p>
        </p:txBody>
      </p:sp>
      <p:pic>
        <p:nvPicPr>
          <p:cNvPr id="5" name="Picture 4">
            <a:extLst>
              <a:ext uri="{FF2B5EF4-FFF2-40B4-BE49-F238E27FC236}">
                <a16:creationId xmlns:a16="http://schemas.microsoft.com/office/drawing/2014/main" id="{A40B88B9-D2F7-0D4E-FD0E-AFCBA02E37D4}"/>
              </a:ext>
            </a:extLst>
          </p:cNvPr>
          <p:cNvPicPr>
            <a:picLocks noChangeAspect="1"/>
          </p:cNvPicPr>
          <p:nvPr/>
        </p:nvPicPr>
        <p:blipFill>
          <a:blip r:embed="rId3"/>
          <a:stretch>
            <a:fillRect/>
          </a:stretch>
        </p:blipFill>
        <p:spPr>
          <a:xfrm>
            <a:off x="6346346" y="1461830"/>
            <a:ext cx="5097239" cy="4434348"/>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F369F8B5-4810-D8C7-5D36-D9DF6BE02026}"/>
              </a:ext>
            </a:extLst>
          </p:cNvPr>
          <p:cNvSpPr txBox="1"/>
          <p:nvPr/>
        </p:nvSpPr>
        <p:spPr>
          <a:xfrm>
            <a:off x="8395584" y="6209414"/>
            <a:ext cx="2046273" cy="369332"/>
          </a:xfrm>
          <a:prstGeom prst="rect">
            <a:avLst/>
          </a:prstGeom>
          <a:noFill/>
        </p:spPr>
        <p:txBody>
          <a:bodyPr wrap="square">
            <a:spAutoFit/>
          </a:bodyPr>
          <a:lstStyle/>
          <a:p>
            <a:r>
              <a:rPr lang="en-IN" dirty="0"/>
              <a:t>(</a:t>
            </a:r>
            <a:r>
              <a:rPr lang="en-IN" dirty="0" err="1"/>
              <a:t>Forsey</a:t>
            </a:r>
            <a:r>
              <a:rPr lang="en-IN" dirty="0"/>
              <a:t>, 2022)</a:t>
            </a:r>
          </a:p>
        </p:txBody>
      </p:sp>
    </p:spTree>
    <p:extLst>
      <p:ext uri="{BB962C8B-B14F-4D97-AF65-F5344CB8AC3E}">
        <p14:creationId xmlns:p14="http://schemas.microsoft.com/office/powerpoint/2010/main" val="1653363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705615D-47D7-0D34-6C8F-10247C452EAB}"/>
              </a:ext>
            </a:extLst>
          </p:cNvPr>
          <p:cNvPicPr>
            <a:picLocks noChangeAspect="1"/>
          </p:cNvPicPr>
          <p:nvPr/>
        </p:nvPicPr>
        <p:blipFill rotWithShape="1">
          <a:blip r:embed="rId3"/>
          <a:srcRect l="6236"/>
          <a:stretch/>
        </p:blipFill>
        <p:spPr>
          <a:xfrm>
            <a:off x="-334296" y="-138607"/>
            <a:ext cx="8578059" cy="6972026"/>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F054DD-807C-3A9F-BE32-1482F4AD9888}"/>
              </a:ext>
            </a:extLst>
          </p:cNvPr>
          <p:cNvSpPr>
            <a:spLocks noGrp="1"/>
          </p:cNvSpPr>
          <p:nvPr>
            <p:ph type="title"/>
          </p:nvPr>
        </p:nvSpPr>
        <p:spPr>
          <a:xfrm>
            <a:off x="7074805" y="351351"/>
            <a:ext cx="3822189" cy="1899912"/>
          </a:xfrm>
        </p:spPr>
        <p:txBody>
          <a:bodyPr>
            <a:normAutofit/>
          </a:bodyPr>
          <a:lstStyle/>
          <a:p>
            <a:r>
              <a:rPr lang="en-IN" sz="4000" dirty="0"/>
              <a:t>Conclusion</a:t>
            </a:r>
          </a:p>
        </p:txBody>
      </p:sp>
      <p:sp>
        <p:nvSpPr>
          <p:cNvPr id="3" name="Content Placeholder 2">
            <a:extLst>
              <a:ext uri="{FF2B5EF4-FFF2-40B4-BE49-F238E27FC236}">
                <a16:creationId xmlns:a16="http://schemas.microsoft.com/office/drawing/2014/main" id="{CBAEE91B-ADF3-7AC1-F8C9-A3E640ECA143}"/>
              </a:ext>
            </a:extLst>
          </p:cNvPr>
          <p:cNvSpPr>
            <a:spLocks noGrp="1"/>
          </p:cNvSpPr>
          <p:nvPr>
            <p:ph idx="1"/>
          </p:nvPr>
        </p:nvSpPr>
        <p:spPr>
          <a:xfrm>
            <a:off x="7128487" y="1730478"/>
            <a:ext cx="3822189" cy="3748395"/>
          </a:xfrm>
        </p:spPr>
        <p:txBody>
          <a:bodyPr>
            <a:normAutofit/>
          </a:bodyPr>
          <a:lstStyle/>
          <a:p>
            <a:r>
              <a:rPr lang="en-US" sz="1400" dirty="0"/>
              <a:t>Concluding the above study, it can be concluded that business environment comprises of all the forces , elements and institutions that are </a:t>
            </a:r>
            <a:r>
              <a:rPr lang="en-US" sz="1400" dirty="0" err="1"/>
              <a:t>interal</a:t>
            </a:r>
            <a:r>
              <a:rPr lang="en-US" sz="1400" dirty="0"/>
              <a:t>, under the control of the business administration and external, which are beyond the command of the individual engaged in he business but are quite </a:t>
            </a:r>
            <a:r>
              <a:rPr lang="en-US" sz="1400" dirty="0" err="1"/>
              <a:t>influencial</a:t>
            </a:r>
            <a:r>
              <a:rPr lang="en-US" sz="1400" dirty="0"/>
              <a:t> on the operation of the business.</a:t>
            </a:r>
          </a:p>
          <a:p>
            <a:r>
              <a:rPr lang="en-US" sz="1400" dirty="0"/>
              <a:t> In the above study the detailed study was conducted on the restaurant groups operating under the </a:t>
            </a:r>
            <a:r>
              <a:rPr lang="en-US" sz="1400" dirty="0" err="1"/>
              <a:t>UKHospitality</a:t>
            </a:r>
            <a:r>
              <a:rPr lang="en-US" sz="1400" dirty="0"/>
              <a:t>, where the set of rules and norms are provided by the parent industry holder and it is to be followed by all the set restaurants.</a:t>
            </a:r>
            <a:endParaRPr lang="en-IN" sz="1400" dirty="0"/>
          </a:p>
        </p:txBody>
      </p:sp>
      <p:sp>
        <p:nvSpPr>
          <p:cNvPr id="6" name="TextBox 5">
            <a:extLst>
              <a:ext uri="{FF2B5EF4-FFF2-40B4-BE49-F238E27FC236}">
                <a16:creationId xmlns:a16="http://schemas.microsoft.com/office/drawing/2014/main" id="{EFC57BB4-8E14-AB6F-527B-77DC86321BCD}"/>
              </a:ext>
            </a:extLst>
          </p:cNvPr>
          <p:cNvSpPr txBox="1"/>
          <p:nvPr/>
        </p:nvSpPr>
        <p:spPr>
          <a:xfrm>
            <a:off x="3075700" y="6602704"/>
            <a:ext cx="2046273" cy="369332"/>
          </a:xfrm>
          <a:prstGeom prst="rect">
            <a:avLst/>
          </a:prstGeom>
          <a:noFill/>
        </p:spPr>
        <p:txBody>
          <a:bodyPr wrap="square">
            <a:spAutoFit/>
          </a:bodyPr>
          <a:lstStyle/>
          <a:p>
            <a:r>
              <a:rPr lang="en-IN" dirty="0"/>
              <a:t>(</a:t>
            </a:r>
            <a:r>
              <a:rPr lang="en-IN" dirty="0" err="1"/>
              <a:t>Forsey</a:t>
            </a:r>
            <a:r>
              <a:rPr lang="en-IN" dirty="0"/>
              <a:t>, 2022)</a:t>
            </a:r>
          </a:p>
        </p:txBody>
      </p:sp>
    </p:spTree>
    <p:extLst>
      <p:ext uri="{BB962C8B-B14F-4D97-AF65-F5344CB8AC3E}">
        <p14:creationId xmlns:p14="http://schemas.microsoft.com/office/powerpoint/2010/main" val="631844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A3554-175B-7572-A037-3138D2EC3BD8}"/>
              </a:ext>
            </a:extLst>
          </p:cNvPr>
          <p:cNvSpPr>
            <a:spLocks noGrp="1"/>
          </p:cNvSpPr>
          <p:nvPr>
            <p:ph type="title"/>
          </p:nvPr>
        </p:nvSpPr>
        <p:spPr>
          <a:xfrm>
            <a:off x="838200" y="419879"/>
            <a:ext cx="10515600" cy="1940766"/>
          </a:xfrm>
        </p:spPr>
        <p:txBody>
          <a:bodyPr>
            <a:normAutofit/>
          </a:bodyPr>
          <a:lstStyle/>
          <a:p>
            <a:br>
              <a:rPr lang="en-US"/>
            </a:br>
            <a:endParaRPr lang="en-IN" dirty="0"/>
          </a:p>
        </p:txBody>
      </p:sp>
      <p:sp>
        <p:nvSpPr>
          <p:cNvPr id="3" name="Content Placeholder 2">
            <a:extLst>
              <a:ext uri="{FF2B5EF4-FFF2-40B4-BE49-F238E27FC236}">
                <a16:creationId xmlns:a16="http://schemas.microsoft.com/office/drawing/2014/main" id="{DBE5F880-772C-3311-AB2A-DA2527286011}"/>
              </a:ext>
            </a:extLst>
          </p:cNvPr>
          <p:cNvSpPr>
            <a:spLocks noGrp="1"/>
          </p:cNvSpPr>
          <p:nvPr>
            <p:ph idx="1"/>
          </p:nvPr>
        </p:nvSpPr>
        <p:spPr>
          <a:xfrm>
            <a:off x="838200" y="245807"/>
            <a:ext cx="10515600" cy="6282812"/>
          </a:xfrm>
        </p:spPr>
        <p:txBody>
          <a:bodyPr>
            <a:normAutofit fontScale="25000" lnSpcReduction="20000"/>
          </a:bodyPr>
          <a:lstStyle/>
          <a:p>
            <a:pPr marL="0" indent="0">
              <a:buNone/>
            </a:pPr>
            <a:r>
              <a:rPr lang="en-IN" sz="8000"/>
              <a:t>References</a:t>
            </a:r>
          </a:p>
          <a:p>
            <a:pPr marL="0" indent="0">
              <a:buNone/>
            </a:pPr>
            <a:r>
              <a:rPr lang="en-US" sz="6400"/>
              <a:t>accendotechnologies, (2023) Elements of an Effective Talent Acquisition Strategy. [Online] </a:t>
            </a:r>
          </a:p>
          <a:p>
            <a:pPr marL="0" indent="0">
              <a:buNone/>
            </a:pPr>
            <a:r>
              <a:rPr lang="en-US" sz="6400"/>
              <a:t>Available at: https://accendotechnologies.com/blog/6-elements-of-an-effective-talent-acquisition-strategy [Accessed 2 July 2023].</a:t>
            </a:r>
          </a:p>
          <a:p>
            <a:pPr marL="0" indent="0">
              <a:buNone/>
            </a:pPr>
            <a:r>
              <a:rPr lang="en-US" sz="6400"/>
              <a:t>bbc, (2021) Financial methods of motivation. [Online] Available at: https://www.bbc.co.uk/bitesize/guides/zjncbdm/revision/2 [Accessed 2 July 2023].</a:t>
            </a:r>
          </a:p>
          <a:p>
            <a:pPr marL="0" indent="0">
              <a:buNone/>
            </a:pPr>
            <a:r>
              <a:rPr lang="en-US" sz="6400"/>
              <a:t>fariaedu, (2021) Internal and external factors that influence resource. [Online] Available at: https://guide.fariaedu.com/business-management-hl/unit-2-human-resource-management/functions-and-evolution-of-human-resource-management/internal-and-external-factors-that-influence-human-resource-hr-planning-ao3 [Accessed 2 July 2023].</a:t>
            </a:r>
          </a:p>
          <a:p>
            <a:pPr marL="0" indent="0">
              <a:buNone/>
            </a:pPr>
            <a:r>
              <a:rPr lang="en-US" sz="6400"/>
              <a:t>Forsey, C. (2022) Talent Acquisition Strategies to Find the Best Employees. [Online] Available at: https://blog.hubspot.com/marketing/talent-acquisition [Accessed 2 July 2023].</a:t>
            </a:r>
          </a:p>
          <a:p>
            <a:pPr marL="0" indent="0">
              <a:buNone/>
            </a:pPr>
            <a:r>
              <a:rPr lang="en-US" sz="6400"/>
              <a:t>Kavanagh, R. (2021) The Hiring Strategies. [Online] Available at: https://www.occupop.com/blog/the-hiring-strategies-of-successful-hospitality-employers [Accessed 2 July 2023].</a:t>
            </a:r>
          </a:p>
          <a:p>
            <a:pPr marL="0" indent="0">
              <a:buNone/>
            </a:pPr>
            <a:r>
              <a:rPr lang="en-US" sz="6400"/>
              <a:t>posist, (2021) Ways to Keep Restaurant Staff Motivated. [Online] Available at: https://www.posist.com/restaurant-times/restro-gyaan/10-golden-tips-keep-restaurant-staff-happy-motivated.html#:~:text=Providing%20some%20monetary%20reward%20increases,programs%20among%20teams%20as%20well. [Accessed 2 July 2023].</a:t>
            </a:r>
          </a:p>
          <a:p>
            <a:pPr marL="0" indent="0">
              <a:buNone/>
            </a:pPr>
            <a:r>
              <a:rPr lang="en-US" sz="6400"/>
              <a:t>theglobalukcity, (2022) Business support. [Online] Available at: https://www.theglobalcity.uk/the-uk-offer/business-environment [Accessed 2 July 2023].</a:t>
            </a:r>
          </a:p>
          <a:p>
            <a:pPr marL="0" indent="0">
              <a:buNone/>
            </a:pPr>
            <a:r>
              <a:rPr lang="en-US" sz="6400"/>
              <a:t>Varsha, C. (2022) Factors Affecting Human Resource Management. [Online] Available at: https://www.businessmanagementideas.com/human-resource-management-2/factors-affecting-human-resource-management/19438 [Accessed 2 July 2023].</a:t>
            </a:r>
          </a:p>
          <a:p>
            <a:pPr marL="0" indent="0">
              <a:buNone/>
            </a:pPr>
            <a:r>
              <a:rPr lang="en-US" sz="6400"/>
              <a:t>Wong, K. (2020) Employee Incentive Programs to Engage Your Team. [Online] Available at: https://www.achievers.com/blog/employee-incentive-programs/ [Accessed 2 July 2023].</a:t>
            </a:r>
          </a:p>
          <a:p>
            <a:pPr marL="0" indent="0">
              <a:buNone/>
            </a:pPr>
            <a:r>
              <a:rPr lang="en-US" sz="6400"/>
              <a:t>Cao, H. and Chen, Z. (2019) The driving effect of internal and external environment on green innovation strategy-The moderating role of top management’s environmental awareness. Nankai Business Review International, 10(3), pp.342-361.</a:t>
            </a:r>
          </a:p>
          <a:p>
            <a:pPr marL="0" indent="0">
              <a:buNone/>
            </a:pPr>
            <a:endParaRPr lang="en-IN" sz="3200" dirty="0"/>
          </a:p>
        </p:txBody>
      </p:sp>
    </p:spTree>
    <p:extLst>
      <p:ext uri="{BB962C8B-B14F-4D97-AF65-F5344CB8AC3E}">
        <p14:creationId xmlns:p14="http://schemas.microsoft.com/office/powerpoint/2010/main" val="39943926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3979</Words>
  <Application>Microsoft Office PowerPoint</Application>
  <PresentationFormat>Widescreen</PresentationFormat>
  <Paragraphs>143</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vt:lpstr>
      <vt:lpstr>Office Theme</vt:lpstr>
      <vt:lpstr>Module Name : Managing People(LCBB5004)</vt:lpstr>
      <vt:lpstr>                        Table of Contents</vt:lpstr>
      <vt:lpstr>Introduction</vt:lpstr>
      <vt:lpstr>1. Concept of the Business Environment in the UK</vt:lpstr>
      <vt:lpstr> 1.1 Internal and external factors which affect the management of resources of UKHospitality </vt:lpstr>
      <vt:lpstr>II. Work culture of the organisation: </vt:lpstr>
      <vt:lpstr>I. Demography: </vt:lpstr>
      <vt:lpstr>PowerPoint Presentation</vt:lpstr>
      <vt:lpstr>I. Goal alignment: </vt:lpstr>
      <vt:lpstr>IV. Branding: </vt:lpstr>
      <vt:lpstr>VI. Diversity: </vt:lpstr>
      <vt:lpstr>3. Various incentives methods for employees utilised by UKHospitality</vt:lpstr>
      <vt:lpstr>II. Social recognition: </vt:lpstr>
      <vt:lpstr>Conclusion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 Managing People</dc:title>
  <dc:creator>Lenovo</dc:creator>
  <cp:lastModifiedBy>Alexandru Baractaru</cp:lastModifiedBy>
  <cp:revision>13</cp:revision>
  <dcterms:created xsi:type="dcterms:W3CDTF">2023-07-13T17:12:14Z</dcterms:created>
  <dcterms:modified xsi:type="dcterms:W3CDTF">2023-07-25T14:50:25Z</dcterms:modified>
</cp:coreProperties>
</file>