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6" r:id="rId9"/>
    <p:sldId id="262" r:id="rId10"/>
    <p:sldId id="263" r:id="rId11"/>
    <p:sldId id="265" r:id="rId12"/>
    <p:sldId id="264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F0074C-CA9C-40F4-BEE2-36737A20DF1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AC578E3-925D-43B8-B80B-1F8BF2D7E4DE}">
      <dgm:prSet/>
      <dgm:spPr/>
      <dgm:t>
        <a:bodyPr/>
        <a:lstStyle/>
        <a:p>
          <a:pPr algn="ctr"/>
          <a:r>
            <a:rPr lang="nl-NL" dirty="0">
              <a:latin typeface="Arial"/>
              <a:cs typeface="Arial"/>
            </a:rPr>
            <a:t>Ousama 2431279 (Team Leader) </a:t>
          </a:r>
          <a:endParaRPr lang="en-US" dirty="0">
            <a:latin typeface="Arial"/>
            <a:cs typeface="Arial"/>
          </a:endParaRPr>
        </a:p>
      </dgm:t>
    </dgm:pt>
    <dgm:pt modelId="{BF130AF3-07A9-40E8-8A5A-C9C890A029A2}" type="parTrans" cxnId="{D5400C0E-2297-4E4E-AB4C-69A80BCA5DFE}">
      <dgm:prSet/>
      <dgm:spPr/>
      <dgm:t>
        <a:bodyPr/>
        <a:lstStyle/>
        <a:p>
          <a:endParaRPr lang="en-US"/>
        </a:p>
      </dgm:t>
    </dgm:pt>
    <dgm:pt modelId="{11CDD18E-5FD9-4B0C-8DFC-5C173CEB89E1}" type="sibTrans" cxnId="{D5400C0E-2297-4E4E-AB4C-69A80BCA5DFE}">
      <dgm:prSet/>
      <dgm:spPr/>
      <dgm:t>
        <a:bodyPr/>
        <a:lstStyle/>
        <a:p>
          <a:endParaRPr lang="en-US"/>
        </a:p>
      </dgm:t>
    </dgm:pt>
    <dgm:pt modelId="{45CB9AB0-EB12-4221-BA44-DD9DE37AF3F3}">
      <dgm:prSet/>
      <dgm:spPr/>
      <dgm:t>
        <a:bodyPr/>
        <a:lstStyle/>
        <a:p>
          <a:pPr algn="ctr"/>
          <a:r>
            <a:rPr lang="nl-NL" dirty="0">
              <a:latin typeface="Arial"/>
              <a:cs typeface="Arial"/>
            </a:rPr>
            <a:t>Arshed</a:t>
          </a:r>
        </a:p>
        <a:p>
          <a:pPr algn="ctr"/>
          <a:r>
            <a:rPr lang="nl-NL" dirty="0">
              <a:latin typeface="Arial"/>
              <a:cs typeface="Arial"/>
            </a:rPr>
            <a:t>2440337</a:t>
          </a:r>
          <a:endParaRPr lang="en-US" dirty="0">
            <a:latin typeface="Arial"/>
            <a:cs typeface="Arial"/>
          </a:endParaRPr>
        </a:p>
      </dgm:t>
    </dgm:pt>
    <dgm:pt modelId="{6BCC4CED-A216-4955-AF69-97C4991B02CA}" type="parTrans" cxnId="{6373F0B2-2F2E-4371-8EF0-F0C0FD19467A}">
      <dgm:prSet/>
      <dgm:spPr/>
      <dgm:t>
        <a:bodyPr/>
        <a:lstStyle/>
        <a:p>
          <a:endParaRPr lang="en-US"/>
        </a:p>
      </dgm:t>
    </dgm:pt>
    <dgm:pt modelId="{9754E873-3C40-457C-A8F2-D9FDA4042901}" type="sibTrans" cxnId="{6373F0B2-2F2E-4371-8EF0-F0C0FD19467A}">
      <dgm:prSet/>
      <dgm:spPr/>
      <dgm:t>
        <a:bodyPr/>
        <a:lstStyle/>
        <a:p>
          <a:endParaRPr lang="en-US"/>
        </a:p>
      </dgm:t>
    </dgm:pt>
    <dgm:pt modelId="{D464B974-6E93-4C91-912E-71AC5AC19EF7}">
      <dgm:prSet/>
      <dgm:spPr/>
      <dgm:t>
        <a:bodyPr/>
        <a:lstStyle/>
        <a:p>
          <a:pPr algn="ctr"/>
          <a:r>
            <a:rPr lang="nl-NL" dirty="0">
              <a:latin typeface="Arial"/>
              <a:cs typeface="Arial"/>
            </a:rPr>
            <a:t>George</a:t>
          </a:r>
        </a:p>
        <a:p>
          <a:pPr algn="ctr"/>
          <a:r>
            <a:rPr lang="nl-NL" dirty="0">
              <a:latin typeface="Arial"/>
              <a:cs typeface="Arial"/>
            </a:rPr>
            <a:t>2441106</a:t>
          </a:r>
          <a:endParaRPr lang="en-US" dirty="0">
            <a:latin typeface="Arial"/>
            <a:cs typeface="Arial"/>
          </a:endParaRPr>
        </a:p>
      </dgm:t>
    </dgm:pt>
    <dgm:pt modelId="{706389A8-5B7E-4E40-9EEF-C822C4E3F57A}" type="parTrans" cxnId="{57409AA5-6573-4867-B845-C0AD58B5FC50}">
      <dgm:prSet/>
      <dgm:spPr/>
      <dgm:t>
        <a:bodyPr/>
        <a:lstStyle/>
        <a:p>
          <a:endParaRPr lang="en-US"/>
        </a:p>
      </dgm:t>
    </dgm:pt>
    <dgm:pt modelId="{6893328A-5169-46D6-AC72-CF17630C4FDF}" type="sibTrans" cxnId="{57409AA5-6573-4867-B845-C0AD58B5FC50}">
      <dgm:prSet/>
      <dgm:spPr/>
      <dgm:t>
        <a:bodyPr/>
        <a:lstStyle/>
        <a:p>
          <a:endParaRPr lang="en-US"/>
        </a:p>
      </dgm:t>
    </dgm:pt>
    <dgm:pt modelId="{9B4B788D-36D3-437C-8DF3-0A8B600A965D}">
      <dgm:prSet/>
      <dgm:spPr/>
      <dgm:t>
        <a:bodyPr/>
        <a:lstStyle/>
        <a:p>
          <a:pPr algn="ctr"/>
          <a:r>
            <a:rPr lang="nl-NL" dirty="0">
              <a:latin typeface="Arial"/>
              <a:cs typeface="Arial"/>
            </a:rPr>
            <a:t>Alexandra</a:t>
          </a:r>
        </a:p>
        <a:p>
          <a:pPr algn="ctr"/>
          <a:r>
            <a:rPr lang="nl-NL" dirty="0">
              <a:latin typeface="Arial"/>
              <a:cs typeface="Arial"/>
            </a:rPr>
            <a:t> 2441094</a:t>
          </a:r>
          <a:endParaRPr lang="en-US" dirty="0"/>
        </a:p>
      </dgm:t>
    </dgm:pt>
    <dgm:pt modelId="{405B5BA9-4C6E-4131-B867-711814547884}" type="parTrans" cxnId="{45177468-B2C4-4554-A810-D614DEFBFAC2}">
      <dgm:prSet/>
      <dgm:spPr/>
      <dgm:t>
        <a:bodyPr/>
        <a:lstStyle/>
        <a:p>
          <a:endParaRPr lang="en-US"/>
        </a:p>
      </dgm:t>
    </dgm:pt>
    <dgm:pt modelId="{6A6445C3-9BBA-45E2-A72E-9B7C54236C3A}" type="sibTrans" cxnId="{45177468-B2C4-4554-A810-D614DEFBFAC2}">
      <dgm:prSet/>
      <dgm:spPr/>
      <dgm:t>
        <a:bodyPr/>
        <a:lstStyle/>
        <a:p>
          <a:endParaRPr lang="en-US"/>
        </a:p>
      </dgm:t>
    </dgm:pt>
    <dgm:pt modelId="{55A289D3-DD2B-4194-B80E-5B5C625C850F}" type="pres">
      <dgm:prSet presAssocID="{53F0074C-CA9C-40F4-BEE2-36737A20DF1D}" presName="root" presStyleCnt="0">
        <dgm:presLayoutVars>
          <dgm:dir/>
          <dgm:resizeHandles val="exact"/>
        </dgm:presLayoutVars>
      </dgm:prSet>
      <dgm:spPr/>
    </dgm:pt>
    <dgm:pt modelId="{2521210E-6ED0-4977-84C4-353D1886D2BA}" type="pres">
      <dgm:prSet presAssocID="{CAC578E3-925D-43B8-B80B-1F8BF2D7E4DE}" presName="compNode" presStyleCnt="0"/>
      <dgm:spPr/>
    </dgm:pt>
    <dgm:pt modelId="{4613E16F-D404-430E-A458-D67A573EFDFD}" type="pres">
      <dgm:prSet presAssocID="{CAC578E3-925D-43B8-B80B-1F8BF2D7E4DE}" presName="bgRect" presStyleLbl="bgShp" presStyleIdx="0" presStyleCnt="4"/>
      <dgm:sp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</dgm:spPr>
    </dgm:pt>
    <dgm:pt modelId="{92D36B1E-65EE-4F98-8919-F3F6B02A3454}" type="pres">
      <dgm:prSet presAssocID="{CAC578E3-925D-43B8-B80B-1F8BF2D7E4D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FE1215D3-64AF-49E0-AA6A-8B599FED646F}" type="pres">
      <dgm:prSet presAssocID="{CAC578E3-925D-43B8-B80B-1F8BF2D7E4DE}" presName="spaceRect" presStyleCnt="0"/>
      <dgm:spPr/>
    </dgm:pt>
    <dgm:pt modelId="{8A9DCE90-975C-409F-BF03-167C589C04FB}" type="pres">
      <dgm:prSet presAssocID="{CAC578E3-925D-43B8-B80B-1F8BF2D7E4DE}" presName="parTx" presStyleLbl="revTx" presStyleIdx="0" presStyleCnt="4">
        <dgm:presLayoutVars>
          <dgm:chMax val="0"/>
          <dgm:chPref val="0"/>
        </dgm:presLayoutVars>
      </dgm:prSet>
      <dgm:spPr/>
    </dgm:pt>
    <dgm:pt modelId="{9C192474-2F79-47E9-861E-B85C5294C244}" type="pres">
      <dgm:prSet presAssocID="{11CDD18E-5FD9-4B0C-8DFC-5C173CEB89E1}" presName="sibTrans" presStyleCnt="0"/>
      <dgm:spPr/>
    </dgm:pt>
    <dgm:pt modelId="{40567EBE-883E-4378-9E52-F10E0AB2821D}" type="pres">
      <dgm:prSet presAssocID="{45CB9AB0-EB12-4221-BA44-DD9DE37AF3F3}" presName="compNode" presStyleCnt="0"/>
      <dgm:spPr/>
    </dgm:pt>
    <dgm:pt modelId="{168BBA6C-39F2-47A3-96CE-9DAB1A0DBABA}" type="pres">
      <dgm:prSet presAssocID="{45CB9AB0-EB12-4221-BA44-DD9DE37AF3F3}" presName="bgRect" presStyleLbl="bgShp" presStyleIdx="1" presStyleCnt="4"/>
      <dgm:sp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</dgm:spPr>
    </dgm:pt>
    <dgm:pt modelId="{5004F731-CFFB-481A-A24B-173015C5A6C8}" type="pres">
      <dgm:prSet presAssocID="{45CB9AB0-EB12-4221-BA44-DD9DE37AF3F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A6C2EF37-B5BF-462B-8EA2-93C003227954}" type="pres">
      <dgm:prSet presAssocID="{45CB9AB0-EB12-4221-BA44-DD9DE37AF3F3}" presName="spaceRect" presStyleCnt="0"/>
      <dgm:spPr/>
    </dgm:pt>
    <dgm:pt modelId="{F98EAE54-E4D1-406A-B091-4F314E2B1852}" type="pres">
      <dgm:prSet presAssocID="{45CB9AB0-EB12-4221-BA44-DD9DE37AF3F3}" presName="parTx" presStyleLbl="revTx" presStyleIdx="1" presStyleCnt="4">
        <dgm:presLayoutVars>
          <dgm:chMax val="0"/>
          <dgm:chPref val="0"/>
        </dgm:presLayoutVars>
      </dgm:prSet>
      <dgm:spPr/>
    </dgm:pt>
    <dgm:pt modelId="{30900BE1-6D5C-4061-9313-A240F0333371}" type="pres">
      <dgm:prSet presAssocID="{9754E873-3C40-457C-A8F2-D9FDA4042901}" presName="sibTrans" presStyleCnt="0"/>
      <dgm:spPr/>
    </dgm:pt>
    <dgm:pt modelId="{7DE6FAFD-910D-4A50-8CCB-7C0ACE27A399}" type="pres">
      <dgm:prSet presAssocID="{D464B974-6E93-4C91-912E-71AC5AC19EF7}" presName="compNode" presStyleCnt="0"/>
      <dgm:spPr/>
    </dgm:pt>
    <dgm:pt modelId="{5193EC5D-ED2F-4427-BF81-60BD35F6D353}" type="pres">
      <dgm:prSet presAssocID="{D464B974-6E93-4C91-912E-71AC5AC19EF7}" presName="bgRect" presStyleLbl="bgShp" presStyleIdx="2" presStyleCnt="4"/>
      <dgm:sp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</dgm:spPr>
    </dgm:pt>
    <dgm:pt modelId="{08520643-6CB7-4A02-AB90-DB2D89768ED1}" type="pres">
      <dgm:prSet presAssocID="{D464B974-6E93-4C91-912E-71AC5AC19EF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540901B0-6B1D-4CAB-B44F-73EB1BC58FDA}" type="pres">
      <dgm:prSet presAssocID="{D464B974-6E93-4C91-912E-71AC5AC19EF7}" presName="spaceRect" presStyleCnt="0"/>
      <dgm:spPr/>
    </dgm:pt>
    <dgm:pt modelId="{352E8526-C5FB-4FB6-8630-626D95992A90}" type="pres">
      <dgm:prSet presAssocID="{D464B974-6E93-4C91-912E-71AC5AC19EF7}" presName="parTx" presStyleLbl="revTx" presStyleIdx="2" presStyleCnt="4">
        <dgm:presLayoutVars>
          <dgm:chMax val="0"/>
          <dgm:chPref val="0"/>
        </dgm:presLayoutVars>
      </dgm:prSet>
      <dgm:spPr/>
    </dgm:pt>
    <dgm:pt modelId="{73B8BA2A-FDC8-4C7E-B8BC-E97E8BDD7403}" type="pres">
      <dgm:prSet presAssocID="{6893328A-5169-46D6-AC72-CF17630C4FDF}" presName="sibTrans" presStyleCnt="0"/>
      <dgm:spPr/>
    </dgm:pt>
    <dgm:pt modelId="{BEBBA1AE-DC2A-40CB-AD21-965EF11A564C}" type="pres">
      <dgm:prSet presAssocID="{9B4B788D-36D3-437C-8DF3-0A8B600A965D}" presName="compNode" presStyleCnt="0"/>
      <dgm:spPr/>
    </dgm:pt>
    <dgm:pt modelId="{C6190D87-ACDA-4EE5-BDC8-B73E22CC7116}" type="pres">
      <dgm:prSet presAssocID="{9B4B788D-36D3-437C-8DF3-0A8B600A965D}" presName="bgRect" presStyleLbl="bgShp" presStyleIdx="3" presStyleCnt="4"/>
      <dgm:sp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2000">
              <a:schemeClr val="accent1">
                <a:lumMod val="74000"/>
              </a:schemeClr>
            </a:gs>
          </a:gsLst>
          <a:lin ang="5400000" scaled="1"/>
        </a:gradFill>
      </dgm:spPr>
    </dgm:pt>
    <dgm:pt modelId="{9E36E7A6-078C-4E45-BC33-1741ACA97B44}" type="pres">
      <dgm:prSet presAssocID="{9B4B788D-36D3-437C-8DF3-0A8B600A965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34A7BB9-65E6-4B18-AD4F-639C38018691}" type="pres">
      <dgm:prSet presAssocID="{9B4B788D-36D3-437C-8DF3-0A8B600A965D}" presName="spaceRect" presStyleCnt="0"/>
      <dgm:spPr/>
    </dgm:pt>
    <dgm:pt modelId="{F7C2C156-CFE3-4A93-8623-745D8CA30A40}" type="pres">
      <dgm:prSet presAssocID="{9B4B788D-36D3-437C-8DF3-0A8B600A965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5975C08-2DB7-4036-9D00-5AD2E8AF6D45}" type="presOf" srcId="{45CB9AB0-EB12-4221-BA44-DD9DE37AF3F3}" destId="{F98EAE54-E4D1-406A-B091-4F314E2B1852}" srcOrd="0" destOrd="0" presId="urn:microsoft.com/office/officeart/2018/2/layout/IconVerticalSolidList"/>
    <dgm:cxn modelId="{D5400C0E-2297-4E4E-AB4C-69A80BCA5DFE}" srcId="{53F0074C-CA9C-40F4-BEE2-36737A20DF1D}" destId="{CAC578E3-925D-43B8-B80B-1F8BF2D7E4DE}" srcOrd="0" destOrd="0" parTransId="{BF130AF3-07A9-40E8-8A5A-C9C890A029A2}" sibTransId="{11CDD18E-5FD9-4B0C-8DFC-5C173CEB89E1}"/>
    <dgm:cxn modelId="{63187A38-152D-4DCF-976C-DC5CC965AE9A}" type="presOf" srcId="{9B4B788D-36D3-437C-8DF3-0A8B600A965D}" destId="{F7C2C156-CFE3-4A93-8623-745D8CA30A40}" srcOrd="0" destOrd="0" presId="urn:microsoft.com/office/officeart/2018/2/layout/IconVerticalSolidList"/>
    <dgm:cxn modelId="{4E036642-16FE-4E2A-A661-39F607B8591A}" type="presOf" srcId="{D464B974-6E93-4C91-912E-71AC5AC19EF7}" destId="{352E8526-C5FB-4FB6-8630-626D95992A90}" srcOrd="0" destOrd="0" presId="urn:microsoft.com/office/officeart/2018/2/layout/IconVerticalSolidList"/>
    <dgm:cxn modelId="{45177468-B2C4-4554-A810-D614DEFBFAC2}" srcId="{53F0074C-CA9C-40F4-BEE2-36737A20DF1D}" destId="{9B4B788D-36D3-437C-8DF3-0A8B600A965D}" srcOrd="3" destOrd="0" parTransId="{405B5BA9-4C6E-4131-B867-711814547884}" sibTransId="{6A6445C3-9BBA-45E2-A72E-9B7C54236C3A}"/>
    <dgm:cxn modelId="{57409AA5-6573-4867-B845-C0AD58B5FC50}" srcId="{53F0074C-CA9C-40F4-BEE2-36737A20DF1D}" destId="{D464B974-6E93-4C91-912E-71AC5AC19EF7}" srcOrd="2" destOrd="0" parTransId="{706389A8-5B7E-4E40-9EEF-C822C4E3F57A}" sibTransId="{6893328A-5169-46D6-AC72-CF17630C4FDF}"/>
    <dgm:cxn modelId="{6373F0B2-2F2E-4371-8EF0-F0C0FD19467A}" srcId="{53F0074C-CA9C-40F4-BEE2-36737A20DF1D}" destId="{45CB9AB0-EB12-4221-BA44-DD9DE37AF3F3}" srcOrd="1" destOrd="0" parTransId="{6BCC4CED-A216-4955-AF69-97C4991B02CA}" sibTransId="{9754E873-3C40-457C-A8F2-D9FDA4042901}"/>
    <dgm:cxn modelId="{D3189ABC-E42C-4C71-91E2-F9BA38826C01}" type="presOf" srcId="{53F0074C-CA9C-40F4-BEE2-36737A20DF1D}" destId="{55A289D3-DD2B-4194-B80E-5B5C625C850F}" srcOrd="0" destOrd="0" presId="urn:microsoft.com/office/officeart/2018/2/layout/IconVerticalSolidList"/>
    <dgm:cxn modelId="{E60F6BCD-4516-4344-8FE7-AFF71544C9BF}" type="presOf" srcId="{CAC578E3-925D-43B8-B80B-1F8BF2D7E4DE}" destId="{8A9DCE90-975C-409F-BF03-167C589C04FB}" srcOrd="0" destOrd="0" presId="urn:microsoft.com/office/officeart/2018/2/layout/IconVerticalSolidList"/>
    <dgm:cxn modelId="{290732E1-F7E0-4077-A0CE-B9A37B001DE2}" type="presParOf" srcId="{55A289D3-DD2B-4194-B80E-5B5C625C850F}" destId="{2521210E-6ED0-4977-84C4-353D1886D2BA}" srcOrd="0" destOrd="0" presId="urn:microsoft.com/office/officeart/2018/2/layout/IconVerticalSolidList"/>
    <dgm:cxn modelId="{5D761159-A716-4897-A404-AB85365A4C68}" type="presParOf" srcId="{2521210E-6ED0-4977-84C4-353D1886D2BA}" destId="{4613E16F-D404-430E-A458-D67A573EFDFD}" srcOrd="0" destOrd="0" presId="urn:microsoft.com/office/officeart/2018/2/layout/IconVerticalSolidList"/>
    <dgm:cxn modelId="{E54EF143-0754-4845-A742-035203402DC9}" type="presParOf" srcId="{2521210E-6ED0-4977-84C4-353D1886D2BA}" destId="{92D36B1E-65EE-4F98-8919-F3F6B02A3454}" srcOrd="1" destOrd="0" presId="urn:microsoft.com/office/officeart/2018/2/layout/IconVerticalSolidList"/>
    <dgm:cxn modelId="{D5EEC9B1-6DEB-4D4B-B98E-254AAF1C473D}" type="presParOf" srcId="{2521210E-6ED0-4977-84C4-353D1886D2BA}" destId="{FE1215D3-64AF-49E0-AA6A-8B599FED646F}" srcOrd="2" destOrd="0" presId="urn:microsoft.com/office/officeart/2018/2/layout/IconVerticalSolidList"/>
    <dgm:cxn modelId="{1D331CB6-766D-4B08-A412-CB1FFE1B0E95}" type="presParOf" srcId="{2521210E-6ED0-4977-84C4-353D1886D2BA}" destId="{8A9DCE90-975C-409F-BF03-167C589C04FB}" srcOrd="3" destOrd="0" presId="urn:microsoft.com/office/officeart/2018/2/layout/IconVerticalSolidList"/>
    <dgm:cxn modelId="{A9537A6E-BB93-47E7-91EB-7BD7DCBCBB93}" type="presParOf" srcId="{55A289D3-DD2B-4194-B80E-5B5C625C850F}" destId="{9C192474-2F79-47E9-861E-B85C5294C244}" srcOrd="1" destOrd="0" presId="urn:microsoft.com/office/officeart/2018/2/layout/IconVerticalSolidList"/>
    <dgm:cxn modelId="{B8270398-AF19-4D86-8E67-509BF8F44537}" type="presParOf" srcId="{55A289D3-DD2B-4194-B80E-5B5C625C850F}" destId="{40567EBE-883E-4378-9E52-F10E0AB2821D}" srcOrd="2" destOrd="0" presId="urn:microsoft.com/office/officeart/2018/2/layout/IconVerticalSolidList"/>
    <dgm:cxn modelId="{E1BA5912-0CBA-4C0C-B527-34E991158D7B}" type="presParOf" srcId="{40567EBE-883E-4378-9E52-F10E0AB2821D}" destId="{168BBA6C-39F2-47A3-96CE-9DAB1A0DBABA}" srcOrd="0" destOrd="0" presId="urn:microsoft.com/office/officeart/2018/2/layout/IconVerticalSolidList"/>
    <dgm:cxn modelId="{8E80C13C-5868-405E-B058-6929C6F2BC1B}" type="presParOf" srcId="{40567EBE-883E-4378-9E52-F10E0AB2821D}" destId="{5004F731-CFFB-481A-A24B-173015C5A6C8}" srcOrd="1" destOrd="0" presId="urn:microsoft.com/office/officeart/2018/2/layout/IconVerticalSolidList"/>
    <dgm:cxn modelId="{0ABD2F15-17E3-46DA-8C37-5DE7CE4CC034}" type="presParOf" srcId="{40567EBE-883E-4378-9E52-F10E0AB2821D}" destId="{A6C2EF37-B5BF-462B-8EA2-93C003227954}" srcOrd="2" destOrd="0" presId="urn:microsoft.com/office/officeart/2018/2/layout/IconVerticalSolidList"/>
    <dgm:cxn modelId="{1FF32F40-FE52-4EB4-9B30-4BA8601BB5E0}" type="presParOf" srcId="{40567EBE-883E-4378-9E52-F10E0AB2821D}" destId="{F98EAE54-E4D1-406A-B091-4F314E2B1852}" srcOrd="3" destOrd="0" presId="urn:microsoft.com/office/officeart/2018/2/layout/IconVerticalSolidList"/>
    <dgm:cxn modelId="{5B1EE12B-E52A-41C0-8011-EF7FFF60F81E}" type="presParOf" srcId="{55A289D3-DD2B-4194-B80E-5B5C625C850F}" destId="{30900BE1-6D5C-4061-9313-A240F0333371}" srcOrd="3" destOrd="0" presId="urn:microsoft.com/office/officeart/2018/2/layout/IconVerticalSolidList"/>
    <dgm:cxn modelId="{15038AE6-D656-4A73-AACE-DCDEAC05176F}" type="presParOf" srcId="{55A289D3-DD2B-4194-B80E-5B5C625C850F}" destId="{7DE6FAFD-910D-4A50-8CCB-7C0ACE27A399}" srcOrd="4" destOrd="0" presId="urn:microsoft.com/office/officeart/2018/2/layout/IconVerticalSolidList"/>
    <dgm:cxn modelId="{794118AB-3616-4765-8101-A5B2023BA5F3}" type="presParOf" srcId="{7DE6FAFD-910D-4A50-8CCB-7C0ACE27A399}" destId="{5193EC5D-ED2F-4427-BF81-60BD35F6D353}" srcOrd="0" destOrd="0" presId="urn:microsoft.com/office/officeart/2018/2/layout/IconVerticalSolidList"/>
    <dgm:cxn modelId="{012454DA-5814-4F4F-B96E-0EDBFE4F05F9}" type="presParOf" srcId="{7DE6FAFD-910D-4A50-8CCB-7C0ACE27A399}" destId="{08520643-6CB7-4A02-AB90-DB2D89768ED1}" srcOrd="1" destOrd="0" presId="urn:microsoft.com/office/officeart/2018/2/layout/IconVerticalSolidList"/>
    <dgm:cxn modelId="{31AFD77F-4C82-4E61-BE48-62D7093F7252}" type="presParOf" srcId="{7DE6FAFD-910D-4A50-8CCB-7C0ACE27A399}" destId="{540901B0-6B1D-4CAB-B44F-73EB1BC58FDA}" srcOrd="2" destOrd="0" presId="urn:microsoft.com/office/officeart/2018/2/layout/IconVerticalSolidList"/>
    <dgm:cxn modelId="{A52C97FD-3354-4207-8AEC-783C13BFDF1F}" type="presParOf" srcId="{7DE6FAFD-910D-4A50-8CCB-7C0ACE27A399}" destId="{352E8526-C5FB-4FB6-8630-626D95992A90}" srcOrd="3" destOrd="0" presId="urn:microsoft.com/office/officeart/2018/2/layout/IconVerticalSolidList"/>
    <dgm:cxn modelId="{E8971F14-C9FE-49FB-9FC8-5AD916184150}" type="presParOf" srcId="{55A289D3-DD2B-4194-B80E-5B5C625C850F}" destId="{73B8BA2A-FDC8-4C7E-B8BC-E97E8BDD7403}" srcOrd="5" destOrd="0" presId="urn:microsoft.com/office/officeart/2018/2/layout/IconVerticalSolidList"/>
    <dgm:cxn modelId="{F80977F6-389A-4082-8385-E83CF64AC009}" type="presParOf" srcId="{55A289D3-DD2B-4194-B80E-5B5C625C850F}" destId="{BEBBA1AE-DC2A-40CB-AD21-965EF11A564C}" srcOrd="6" destOrd="0" presId="urn:microsoft.com/office/officeart/2018/2/layout/IconVerticalSolidList"/>
    <dgm:cxn modelId="{E1EB6A55-194B-422D-A071-CD68097BD454}" type="presParOf" srcId="{BEBBA1AE-DC2A-40CB-AD21-965EF11A564C}" destId="{C6190D87-ACDA-4EE5-BDC8-B73E22CC7116}" srcOrd="0" destOrd="0" presId="urn:microsoft.com/office/officeart/2018/2/layout/IconVerticalSolidList"/>
    <dgm:cxn modelId="{F8F85E91-0472-41BB-A9BA-1E5DC5966549}" type="presParOf" srcId="{BEBBA1AE-DC2A-40CB-AD21-965EF11A564C}" destId="{9E36E7A6-078C-4E45-BC33-1741ACA97B44}" srcOrd="1" destOrd="0" presId="urn:microsoft.com/office/officeart/2018/2/layout/IconVerticalSolidList"/>
    <dgm:cxn modelId="{F59F75A7-7A6F-48A0-B0D7-E883796FB714}" type="presParOf" srcId="{BEBBA1AE-DC2A-40CB-AD21-965EF11A564C}" destId="{A34A7BB9-65E6-4B18-AD4F-639C38018691}" srcOrd="2" destOrd="0" presId="urn:microsoft.com/office/officeart/2018/2/layout/IconVerticalSolidList"/>
    <dgm:cxn modelId="{85FA7B4C-F71B-47BE-B27E-72CB12A70603}" type="presParOf" srcId="{BEBBA1AE-DC2A-40CB-AD21-965EF11A564C}" destId="{F7C2C156-CFE3-4A93-8623-745D8CA30A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CAD774-2746-4C10-9B32-77ED9D5C89FB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5A9C69-66C4-45AB-8536-2F4001A02506}">
      <dgm:prSet/>
      <dgm:spPr/>
      <dgm:t>
        <a:bodyPr/>
        <a:lstStyle/>
        <a:p>
          <a:r>
            <a:rPr lang="en-US" dirty="0"/>
            <a:t>Provide formal food hygiene training for all staff.</a:t>
          </a:r>
        </a:p>
      </dgm:t>
    </dgm:pt>
    <dgm:pt modelId="{C4A7D631-B014-449D-B374-CB48C3B92D27}" type="parTrans" cxnId="{2B630B80-5606-4416-B2F5-23B5756A233F}">
      <dgm:prSet/>
      <dgm:spPr/>
      <dgm:t>
        <a:bodyPr/>
        <a:lstStyle/>
        <a:p>
          <a:endParaRPr lang="en-US"/>
        </a:p>
      </dgm:t>
    </dgm:pt>
    <dgm:pt modelId="{14C3FC96-99BF-4224-8BE2-EAA79BAF4002}" type="sibTrans" cxnId="{2B630B80-5606-4416-B2F5-23B5756A233F}">
      <dgm:prSet/>
      <dgm:spPr/>
      <dgm:t>
        <a:bodyPr/>
        <a:lstStyle/>
        <a:p>
          <a:endParaRPr lang="en-US"/>
        </a:p>
      </dgm:t>
    </dgm:pt>
    <dgm:pt modelId="{BBB27C75-15E5-4200-A651-46AAFAF2C873}">
      <dgm:prSet/>
      <dgm:spPr/>
      <dgm:t>
        <a:bodyPr/>
        <a:lstStyle/>
        <a:p>
          <a:r>
            <a:rPr lang="en-US" dirty="0"/>
            <a:t>Use multilingual signage and training materials.</a:t>
          </a:r>
        </a:p>
      </dgm:t>
    </dgm:pt>
    <dgm:pt modelId="{43D3996D-E24C-4B09-852E-555C7E9CE342}" type="parTrans" cxnId="{906ACD45-A61C-482F-A572-C598DC10A718}">
      <dgm:prSet/>
      <dgm:spPr/>
      <dgm:t>
        <a:bodyPr/>
        <a:lstStyle/>
        <a:p>
          <a:endParaRPr lang="en-US"/>
        </a:p>
      </dgm:t>
    </dgm:pt>
    <dgm:pt modelId="{97D8742F-4505-46DF-9311-6ED588D523D1}" type="sibTrans" cxnId="{906ACD45-A61C-482F-A572-C598DC10A718}">
      <dgm:prSet/>
      <dgm:spPr/>
      <dgm:t>
        <a:bodyPr/>
        <a:lstStyle/>
        <a:p>
          <a:endParaRPr lang="en-US"/>
        </a:p>
      </dgm:t>
    </dgm:pt>
    <dgm:pt modelId="{A03A21E1-6BA2-4BEB-A6DD-DF98F2641032}">
      <dgm:prSet/>
      <dgm:spPr/>
      <dgm:t>
        <a:bodyPr/>
        <a:lstStyle/>
        <a:p>
          <a:r>
            <a:rPr lang="en-US"/>
            <a:t>Upgrade outdated machinery and improve factory layout.</a:t>
          </a:r>
        </a:p>
      </dgm:t>
    </dgm:pt>
    <dgm:pt modelId="{475662B9-F381-4217-A477-36A06985771F}" type="parTrans" cxnId="{2465F2DA-4881-4BC4-8D09-A7EFBF400A5A}">
      <dgm:prSet/>
      <dgm:spPr/>
      <dgm:t>
        <a:bodyPr/>
        <a:lstStyle/>
        <a:p>
          <a:endParaRPr lang="en-US"/>
        </a:p>
      </dgm:t>
    </dgm:pt>
    <dgm:pt modelId="{C80B284D-BC58-4C5F-8765-02B1DD59A7D8}" type="sibTrans" cxnId="{2465F2DA-4881-4BC4-8D09-A7EFBF400A5A}">
      <dgm:prSet/>
      <dgm:spPr/>
      <dgm:t>
        <a:bodyPr/>
        <a:lstStyle/>
        <a:p>
          <a:endParaRPr lang="en-US"/>
        </a:p>
      </dgm:t>
    </dgm:pt>
    <dgm:pt modelId="{918C0777-3BA9-41FD-ADB9-CF6264EEB54D}">
      <dgm:prSet/>
      <dgm:spPr/>
      <dgm:t>
        <a:bodyPr/>
        <a:lstStyle/>
        <a:p>
          <a:r>
            <a:rPr lang="en-US"/>
            <a:t>Enforce strict hygiene standards for staff and management.</a:t>
          </a:r>
        </a:p>
      </dgm:t>
    </dgm:pt>
    <dgm:pt modelId="{1DA5EB1C-BC2D-4375-A74C-3ACF00504F2A}" type="parTrans" cxnId="{ECB024BD-930E-4918-868A-AC7EEB8C186C}">
      <dgm:prSet/>
      <dgm:spPr/>
      <dgm:t>
        <a:bodyPr/>
        <a:lstStyle/>
        <a:p>
          <a:endParaRPr lang="en-US"/>
        </a:p>
      </dgm:t>
    </dgm:pt>
    <dgm:pt modelId="{0EE4EEF8-1A1C-4F59-A383-6CD0AC9C0E26}" type="sibTrans" cxnId="{ECB024BD-930E-4918-868A-AC7EEB8C186C}">
      <dgm:prSet/>
      <dgm:spPr/>
      <dgm:t>
        <a:bodyPr/>
        <a:lstStyle/>
        <a:p>
          <a:endParaRPr lang="en-US"/>
        </a:p>
      </dgm:t>
    </dgm:pt>
    <dgm:pt modelId="{1A65CF9E-F438-4564-B6DD-9C34F5A90DD7}">
      <dgm:prSet/>
      <dgm:spPr/>
      <dgm:t>
        <a:bodyPr/>
        <a:lstStyle/>
        <a:p>
          <a:r>
            <a:rPr lang="en-US"/>
            <a:t>Hire additional supervisors to support floor operations.</a:t>
          </a:r>
        </a:p>
      </dgm:t>
    </dgm:pt>
    <dgm:pt modelId="{E500B0D4-C0C2-4780-8BE5-1F0B25844615}" type="parTrans" cxnId="{45545855-C22A-464A-9B52-50ED28DD531E}">
      <dgm:prSet/>
      <dgm:spPr/>
      <dgm:t>
        <a:bodyPr/>
        <a:lstStyle/>
        <a:p>
          <a:endParaRPr lang="en-US"/>
        </a:p>
      </dgm:t>
    </dgm:pt>
    <dgm:pt modelId="{913BF27C-C23B-4903-BF97-076931C7516D}" type="sibTrans" cxnId="{45545855-C22A-464A-9B52-50ED28DD531E}">
      <dgm:prSet/>
      <dgm:spPr/>
      <dgm:t>
        <a:bodyPr/>
        <a:lstStyle/>
        <a:p>
          <a:endParaRPr lang="en-US"/>
        </a:p>
      </dgm:t>
    </dgm:pt>
    <dgm:pt modelId="{A583EEBD-1D69-467E-8D0A-FFC47D613871}">
      <dgm:prSet/>
      <dgm:spPr/>
      <dgm:t>
        <a:bodyPr/>
        <a:lstStyle/>
        <a:p>
          <a:r>
            <a:rPr lang="en-US"/>
            <a:t>Establish a quality control system to monitor food safety.</a:t>
          </a:r>
        </a:p>
      </dgm:t>
    </dgm:pt>
    <dgm:pt modelId="{96D82AEE-80E6-4BF3-A7AA-F64CC8596289}" type="parTrans" cxnId="{6EB3C955-171B-4171-87A9-F6D076109551}">
      <dgm:prSet/>
      <dgm:spPr/>
      <dgm:t>
        <a:bodyPr/>
        <a:lstStyle/>
        <a:p>
          <a:endParaRPr lang="en-US"/>
        </a:p>
      </dgm:t>
    </dgm:pt>
    <dgm:pt modelId="{265FB66A-5F85-4D9F-86D4-C4F67A131F09}" type="sibTrans" cxnId="{6EB3C955-171B-4171-87A9-F6D076109551}">
      <dgm:prSet/>
      <dgm:spPr/>
      <dgm:t>
        <a:bodyPr/>
        <a:lstStyle/>
        <a:p>
          <a:endParaRPr lang="en-US"/>
        </a:p>
      </dgm:t>
    </dgm:pt>
    <dgm:pt modelId="{3EF76D01-0538-4809-879E-CD94C5CC6A6E}" type="pres">
      <dgm:prSet presAssocID="{2BCAD774-2746-4C10-9B32-77ED9D5C89FB}" presName="diagram" presStyleCnt="0">
        <dgm:presLayoutVars>
          <dgm:dir/>
          <dgm:resizeHandles val="exact"/>
        </dgm:presLayoutVars>
      </dgm:prSet>
      <dgm:spPr/>
    </dgm:pt>
    <dgm:pt modelId="{DDA81E14-6FEC-43AC-8ACA-3F3C19A969E1}" type="pres">
      <dgm:prSet presAssocID="{855A9C69-66C4-45AB-8536-2F4001A02506}" presName="node" presStyleLbl="node1" presStyleIdx="0" presStyleCnt="6">
        <dgm:presLayoutVars>
          <dgm:bulletEnabled val="1"/>
        </dgm:presLayoutVars>
      </dgm:prSet>
      <dgm:spPr/>
    </dgm:pt>
    <dgm:pt modelId="{63CB7E75-CDA1-4CD5-B3E5-7AC2A5858C05}" type="pres">
      <dgm:prSet presAssocID="{14C3FC96-99BF-4224-8BE2-EAA79BAF4002}" presName="sibTrans" presStyleCnt="0"/>
      <dgm:spPr/>
    </dgm:pt>
    <dgm:pt modelId="{89C47D1A-B35B-495A-8451-DE1B7C87137A}" type="pres">
      <dgm:prSet presAssocID="{BBB27C75-15E5-4200-A651-46AAFAF2C873}" presName="node" presStyleLbl="node1" presStyleIdx="1" presStyleCnt="6">
        <dgm:presLayoutVars>
          <dgm:bulletEnabled val="1"/>
        </dgm:presLayoutVars>
      </dgm:prSet>
      <dgm:spPr/>
    </dgm:pt>
    <dgm:pt modelId="{B508896E-EB28-46A4-87A9-BDAF66E6870A}" type="pres">
      <dgm:prSet presAssocID="{97D8742F-4505-46DF-9311-6ED588D523D1}" presName="sibTrans" presStyleCnt="0"/>
      <dgm:spPr/>
    </dgm:pt>
    <dgm:pt modelId="{A7DF6FD0-B4D1-4F4C-8484-6B11C912B0A2}" type="pres">
      <dgm:prSet presAssocID="{A03A21E1-6BA2-4BEB-A6DD-DF98F2641032}" presName="node" presStyleLbl="node1" presStyleIdx="2" presStyleCnt="6">
        <dgm:presLayoutVars>
          <dgm:bulletEnabled val="1"/>
        </dgm:presLayoutVars>
      </dgm:prSet>
      <dgm:spPr/>
    </dgm:pt>
    <dgm:pt modelId="{DB23A617-70CD-44D2-AD97-21C75331DE88}" type="pres">
      <dgm:prSet presAssocID="{C80B284D-BC58-4C5F-8765-02B1DD59A7D8}" presName="sibTrans" presStyleCnt="0"/>
      <dgm:spPr/>
    </dgm:pt>
    <dgm:pt modelId="{20C41DC3-A451-4CEE-9A7A-CB6CDBF11D6E}" type="pres">
      <dgm:prSet presAssocID="{918C0777-3BA9-41FD-ADB9-CF6264EEB54D}" presName="node" presStyleLbl="node1" presStyleIdx="3" presStyleCnt="6">
        <dgm:presLayoutVars>
          <dgm:bulletEnabled val="1"/>
        </dgm:presLayoutVars>
      </dgm:prSet>
      <dgm:spPr/>
    </dgm:pt>
    <dgm:pt modelId="{75FE40B4-8C0A-4FE4-BCE9-274A8A458CDC}" type="pres">
      <dgm:prSet presAssocID="{0EE4EEF8-1A1C-4F59-A383-6CD0AC9C0E26}" presName="sibTrans" presStyleCnt="0"/>
      <dgm:spPr/>
    </dgm:pt>
    <dgm:pt modelId="{0DD474FB-38C6-4165-BBD3-2043E389D05D}" type="pres">
      <dgm:prSet presAssocID="{1A65CF9E-F438-4564-B6DD-9C34F5A90DD7}" presName="node" presStyleLbl="node1" presStyleIdx="4" presStyleCnt="6">
        <dgm:presLayoutVars>
          <dgm:bulletEnabled val="1"/>
        </dgm:presLayoutVars>
      </dgm:prSet>
      <dgm:spPr/>
    </dgm:pt>
    <dgm:pt modelId="{4CC2A81B-E4ED-4FB3-9C0C-C40A216A7EBC}" type="pres">
      <dgm:prSet presAssocID="{913BF27C-C23B-4903-BF97-076931C7516D}" presName="sibTrans" presStyleCnt="0"/>
      <dgm:spPr/>
    </dgm:pt>
    <dgm:pt modelId="{51275739-D1BB-4810-A495-02EF95AED18A}" type="pres">
      <dgm:prSet presAssocID="{A583EEBD-1D69-467E-8D0A-FFC47D613871}" presName="node" presStyleLbl="node1" presStyleIdx="5" presStyleCnt="6">
        <dgm:presLayoutVars>
          <dgm:bulletEnabled val="1"/>
        </dgm:presLayoutVars>
      </dgm:prSet>
      <dgm:spPr/>
    </dgm:pt>
  </dgm:ptLst>
  <dgm:cxnLst>
    <dgm:cxn modelId="{8233252A-C439-4788-82CA-A6A6B1F2DEEF}" type="presOf" srcId="{855A9C69-66C4-45AB-8536-2F4001A02506}" destId="{DDA81E14-6FEC-43AC-8ACA-3F3C19A969E1}" srcOrd="0" destOrd="0" presId="urn:microsoft.com/office/officeart/2005/8/layout/default"/>
    <dgm:cxn modelId="{B7822730-AFD6-41C4-AD19-3D88AE436C26}" type="presOf" srcId="{A583EEBD-1D69-467E-8D0A-FFC47D613871}" destId="{51275739-D1BB-4810-A495-02EF95AED18A}" srcOrd="0" destOrd="0" presId="urn:microsoft.com/office/officeart/2005/8/layout/default"/>
    <dgm:cxn modelId="{E26C6530-7910-4457-8837-D980A9450663}" type="presOf" srcId="{A03A21E1-6BA2-4BEB-A6DD-DF98F2641032}" destId="{A7DF6FD0-B4D1-4F4C-8484-6B11C912B0A2}" srcOrd="0" destOrd="0" presId="urn:microsoft.com/office/officeart/2005/8/layout/default"/>
    <dgm:cxn modelId="{C80FD15C-0CE2-471E-9189-73E3A74B0E21}" type="presOf" srcId="{918C0777-3BA9-41FD-ADB9-CF6264EEB54D}" destId="{20C41DC3-A451-4CEE-9A7A-CB6CDBF11D6E}" srcOrd="0" destOrd="0" presId="urn:microsoft.com/office/officeart/2005/8/layout/default"/>
    <dgm:cxn modelId="{906ACD45-A61C-482F-A572-C598DC10A718}" srcId="{2BCAD774-2746-4C10-9B32-77ED9D5C89FB}" destId="{BBB27C75-15E5-4200-A651-46AAFAF2C873}" srcOrd="1" destOrd="0" parTransId="{43D3996D-E24C-4B09-852E-555C7E9CE342}" sibTransId="{97D8742F-4505-46DF-9311-6ED588D523D1}"/>
    <dgm:cxn modelId="{45545855-C22A-464A-9B52-50ED28DD531E}" srcId="{2BCAD774-2746-4C10-9B32-77ED9D5C89FB}" destId="{1A65CF9E-F438-4564-B6DD-9C34F5A90DD7}" srcOrd="4" destOrd="0" parTransId="{E500B0D4-C0C2-4780-8BE5-1F0B25844615}" sibTransId="{913BF27C-C23B-4903-BF97-076931C7516D}"/>
    <dgm:cxn modelId="{6EB3C955-171B-4171-87A9-F6D076109551}" srcId="{2BCAD774-2746-4C10-9B32-77ED9D5C89FB}" destId="{A583EEBD-1D69-467E-8D0A-FFC47D613871}" srcOrd="5" destOrd="0" parTransId="{96D82AEE-80E6-4BF3-A7AA-F64CC8596289}" sibTransId="{265FB66A-5F85-4D9F-86D4-C4F67A131F09}"/>
    <dgm:cxn modelId="{2B630B80-5606-4416-B2F5-23B5756A233F}" srcId="{2BCAD774-2746-4C10-9B32-77ED9D5C89FB}" destId="{855A9C69-66C4-45AB-8536-2F4001A02506}" srcOrd="0" destOrd="0" parTransId="{C4A7D631-B014-449D-B374-CB48C3B92D27}" sibTransId="{14C3FC96-99BF-4224-8BE2-EAA79BAF4002}"/>
    <dgm:cxn modelId="{CECD32B8-B0CB-48D0-BBAE-BB06D13787FB}" type="presOf" srcId="{2BCAD774-2746-4C10-9B32-77ED9D5C89FB}" destId="{3EF76D01-0538-4809-879E-CD94C5CC6A6E}" srcOrd="0" destOrd="0" presId="urn:microsoft.com/office/officeart/2005/8/layout/default"/>
    <dgm:cxn modelId="{C9CDB2B8-8634-4F29-B455-1C826706332A}" type="presOf" srcId="{1A65CF9E-F438-4564-B6DD-9C34F5A90DD7}" destId="{0DD474FB-38C6-4165-BBD3-2043E389D05D}" srcOrd="0" destOrd="0" presId="urn:microsoft.com/office/officeart/2005/8/layout/default"/>
    <dgm:cxn modelId="{ECB024BD-930E-4918-868A-AC7EEB8C186C}" srcId="{2BCAD774-2746-4C10-9B32-77ED9D5C89FB}" destId="{918C0777-3BA9-41FD-ADB9-CF6264EEB54D}" srcOrd="3" destOrd="0" parTransId="{1DA5EB1C-BC2D-4375-A74C-3ACF00504F2A}" sibTransId="{0EE4EEF8-1A1C-4F59-A383-6CD0AC9C0E26}"/>
    <dgm:cxn modelId="{C000D1CC-57C5-446A-A98B-D6294B677FD4}" type="presOf" srcId="{BBB27C75-15E5-4200-A651-46AAFAF2C873}" destId="{89C47D1A-B35B-495A-8451-DE1B7C87137A}" srcOrd="0" destOrd="0" presId="urn:microsoft.com/office/officeart/2005/8/layout/default"/>
    <dgm:cxn modelId="{2465F2DA-4881-4BC4-8D09-A7EFBF400A5A}" srcId="{2BCAD774-2746-4C10-9B32-77ED9D5C89FB}" destId="{A03A21E1-6BA2-4BEB-A6DD-DF98F2641032}" srcOrd="2" destOrd="0" parTransId="{475662B9-F381-4217-A477-36A06985771F}" sibTransId="{C80B284D-BC58-4C5F-8765-02B1DD59A7D8}"/>
    <dgm:cxn modelId="{FB090D5C-BEBF-4B74-9BBE-9D2C54C5DF0D}" type="presParOf" srcId="{3EF76D01-0538-4809-879E-CD94C5CC6A6E}" destId="{DDA81E14-6FEC-43AC-8ACA-3F3C19A969E1}" srcOrd="0" destOrd="0" presId="urn:microsoft.com/office/officeart/2005/8/layout/default"/>
    <dgm:cxn modelId="{53FE1FED-7F21-4A59-9780-42CD7885E34F}" type="presParOf" srcId="{3EF76D01-0538-4809-879E-CD94C5CC6A6E}" destId="{63CB7E75-CDA1-4CD5-B3E5-7AC2A5858C05}" srcOrd="1" destOrd="0" presId="urn:microsoft.com/office/officeart/2005/8/layout/default"/>
    <dgm:cxn modelId="{2ACB2583-21A3-4E2D-90A3-D2B565597AE4}" type="presParOf" srcId="{3EF76D01-0538-4809-879E-CD94C5CC6A6E}" destId="{89C47D1A-B35B-495A-8451-DE1B7C87137A}" srcOrd="2" destOrd="0" presId="urn:microsoft.com/office/officeart/2005/8/layout/default"/>
    <dgm:cxn modelId="{1CC73894-73BF-4284-A64F-8F11092CA2B8}" type="presParOf" srcId="{3EF76D01-0538-4809-879E-CD94C5CC6A6E}" destId="{B508896E-EB28-46A4-87A9-BDAF66E6870A}" srcOrd="3" destOrd="0" presId="urn:microsoft.com/office/officeart/2005/8/layout/default"/>
    <dgm:cxn modelId="{B0782933-F7E4-49C4-B389-8669999FD727}" type="presParOf" srcId="{3EF76D01-0538-4809-879E-CD94C5CC6A6E}" destId="{A7DF6FD0-B4D1-4F4C-8484-6B11C912B0A2}" srcOrd="4" destOrd="0" presId="urn:microsoft.com/office/officeart/2005/8/layout/default"/>
    <dgm:cxn modelId="{24853A9A-F2BC-450A-8C01-622CEF783C90}" type="presParOf" srcId="{3EF76D01-0538-4809-879E-CD94C5CC6A6E}" destId="{DB23A617-70CD-44D2-AD97-21C75331DE88}" srcOrd="5" destOrd="0" presId="urn:microsoft.com/office/officeart/2005/8/layout/default"/>
    <dgm:cxn modelId="{99F29C16-87E1-4539-AAF8-E2591EA9911E}" type="presParOf" srcId="{3EF76D01-0538-4809-879E-CD94C5CC6A6E}" destId="{20C41DC3-A451-4CEE-9A7A-CB6CDBF11D6E}" srcOrd="6" destOrd="0" presId="urn:microsoft.com/office/officeart/2005/8/layout/default"/>
    <dgm:cxn modelId="{4C9C8976-A535-4B5A-B5B8-5CC25EDEA63D}" type="presParOf" srcId="{3EF76D01-0538-4809-879E-CD94C5CC6A6E}" destId="{75FE40B4-8C0A-4FE4-BCE9-274A8A458CDC}" srcOrd="7" destOrd="0" presId="urn:microsoft.com/office/officeart/2005/8/layout/default"/>
    <dgm:cxn modelId="{21C02914-79E6-4B61-8C66-A8D404D303F2}" type="presParOf" srcId="{3EF76D01-0538-4809-879E-CD94C5CC6A6E}" destId="{0DD474FB-38C6-4165-BBD3-2043E389D05D}" srcOrd="8" destOrd="0" presId="urn:microsoft.com/office/officeart/2005/8/layout/default"/>
    <dgm:cxn modelId="{BAAF2305-B9F5-46F0-9C88-DAAA6E2E0E05}" type="presParOf" srcId="{3EF76D01-0538-4809-879E-CD94C5CC6A6E}" destId="{4CC2A81B-E4ED-4FB3-9C0C-C40A216A7EBC}" srcOrd="9" destOrd="0" presId="urn:microsoft.com/office/officeart/2005/8/layout/default"/>
    <dgm:cxn modelId="{B1E2E838-8186-4A43-A6B1-63ED10EF5A2F}" type="presParOf" srcId="{3EF76D01-0538-4809-879E-CD94C5CC6A6E}" destId="{51275739-D1BB-4810-A495-02EF95AED18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13E16F-D404-430E-A458-D67A573EFDFD}">
      <dsp:nvSpPr>
        <dsp:cNvPr id="0" name=""/>
        <dsp:cNvSpPr/>
      </dsp:nvSpPr>
      <dsp:spPr>
        <a:xfrm>
          <a:off x="0" y="1897"/>
          <a:ext cx="3769894" cy="9617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D36B1E-65EE-4F98-8919-F3F6B02A3454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DCE90-975C-409F-BF03-167C589C04FB}">
      <dsp:nvSpPr>
        <dsp:cNvPr id="0" name=""/>
        <dsp:cNvSpPr/>
      </dsp:nvSpPr>
      <dsp:spPr>
        <a:xfrm>
          <a:off x="1110795" y="1897"/>
          <a:ext cx="2659098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Ousama 2431279 (Team Leader) </a:t>
          </a:r>
          <a:endParaRPr lang="en-US" sz="2200" kern="1200" dirty="0">
            <a:latin typeface="Arial"/>
            <a:cs typeface="Arial"/>
          </a:endParaRPr>
        </a:p>
      </dsp:txBody>
      <dsp:txXfrm>
        <a:off x="1110795" y="1897"/>
        <a:ext cx="2659098" cy="961727"/>
      </dsp:txXfrm>
    </dsp:sp>
    <dsp:sp modelId="{168BBA6C-39F2-47A3-96CE-9DAB1A0DBABA}">
      <dsp:nvSpPr>
        <dsp:cNvPr id="0" name=""/>
        <dsp:cNvSpPr/>
      </dsp:nvSpPr>
      <dsp:spPr>
        <a:xfrm>
          <a:off x="0" y="1204056"/>
          <a:ext cx="3769894" cy="9617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04F731-CFFB-481A-A24B-173015C5A6C8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8EAE54-E4D1-406A-B091-4F314E2B1852}">
      <dsp:nvSpPr>
        <dsp:cNvPr id="0" name=""/>
        <dsp:cNvSpPr/>
      </dsp:nvSpPr>
      <dsp:spPr>
        <a:xfrm>
          <a:off x="1110795" y="1204056"/>
          <a:ext cx="2659098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Arshed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2440337</a:t>
          </a:r>
          <a:endParaRPr lang="en-US" sz="2200" kern="1200" dirty="0">
            <a:latin typeface="Arial"/>
            <a:cs typeface="Arial"/>
          </a:endParaRPr>
        </a:p>
      </dsp:txBody>
      <dsp:txXfrm>
        <a:off x="1110795" y="1204056"/>
        <a:ext cx="2659098" cy="961727"/>
      </dsp:txXfrm>
    </dsp:sp>
    <dsp:sp modelId="{5193EC5D-ED2F-4427-BF81-60BD35F6D353}">
      <dsp:nvSpPr>
        <dsp:cNvPr id="0" name=""/>
        <dsp:cNvSpPr/>
      </dsp:nvSpPr>
      <dsp:spPr>
        <a:xfrm>
          <a:off x="0" y="2406215"/>
          <a:ext cx="3769894" cy="9617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20643-6CB7-4A02-AB90-DB2D89768ED1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E8526-C5FB-4FB6-8630-626D95992A90}">
      <dsp:nvSpPr>
        <dsp:cNvPr id="0" name=""/>
        <dsp:cNvSpPr/>
      </dsp:nvSpPr>
      <dsp:spPr>
        <a:xfrm>
          <a:off x="1110795" y="2406215"/>
          <a:ext cx="2659098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George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2441106</a:t>
          </a:r>
          <a:endParaRPr lang="en-US" sz="2200" kern="1200" dirty="0">
            <a:latin typeface="Arial"/>
            <a:cs typeface="Arial"/>
          </a:endParaRPr>
        </a:p>
      </dsp:txBody>
      <dsp:txXfrm>
        <a:off x="1110795" y="2406215"/>
        <a:ext cx="2659098" cy="961727"/>
      </dsp:txXfrm>
    </dsp:sp>
    <dsp:sp modelId="{C6190D87-ACDA-4EE5-BDC8-B73E22CC7116}">
      <dsp:nvSpPr>
        <dsp:cNvPr id="0" name=""/>
        <dsp:cNvSpPr/>
      </dsp:nvSpPr>
      <dsp:spPr>
        <a:xfrm>
          <a:off x="0" y="3608375"/>
          <a:ext cx="3769894" cy="9617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2000">
              <a:schemeClr val="accent1">
                <a:lumMod val="74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6E7A6-078C-4E45-BC33-1741ACA97B44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2C156-CFE3-4A93-8623-745D8CA30A40}">
      <dsp:nvSpPr>
        <dsp:cNvPr id="0" name=""/>
        <dsp:cNvSpPr/>
      </dsp:nvSpPr>
      <dsp:spPr>
        <a:xfrm>
          <a:off x="1110795" y="3608375"/>
          <a:ext cx="2659098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Alexandra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200" kern="1200" dirty="0">
              <a:latin typeface="Arial"/>
              <a:cs typeface="Arial"/>
            </a:rPr>
            <a:t> 2441094</a:t>
          </a:r>
          <a:endParaRPr lang="en-US" sz="2200" kern="1200" dirty="0"/>
        </a:p>
      </dsp:txBody>
      <dsp:txXfrm>
        <a:off x="1110795" y="3608375"/>
        <a:ext cx="2659098" cy="9617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A81E14-6FEC-43AC-8ACA-3F3C19A969E1}">
      <dsp:nvSpPr>
        <dsp:cNvPr id="0" name=""/>
        <dsp:cNvSpPr/>
      </dsp:nvSpPr>
      <dsp:spPr>
        <a:xfrm>
          <a:off x="0" y="218760"/>
          <a:ext cx="3010628" cy="18063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Provide formal food hygiene training for all staff.</a:t>
          </a:r>
        </a:p>
      </dsp:txBody>
      <dsp:txXfrm>
        <a:off x="0" y="218760"/>
        <a:ext cx="3010628" cy="1806377"/>
      </dsp:txXfrm>
    </dsp:sp>
    <dsp:sp modelId="{89C47D1A-B35B-495A-8451-DE1B7C87137A}">
      <dsp:nvSpPr>
        <dsp:cNvPr id="0" name=""/>
        <dsp:cNvSpPr/>
      </dsp:nvSpPr>
      <dsp:spPr>
        <a:xfrm>
          <a:off x="3311691" y="218760"/>
          <a:ext cx="3010628" cy="18063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Use multilingual signage and training materials.</a:t>
          </a:r>
        </a:p>
      </dsp:txBody>
      <dsp:txXfrm>
        <a:off x="3311691" y="218760"/>
        <a:ext cx="3010628" cy="1806377"/>
      </dsp:txXfrm>
    </dsp:sp>
    <dsp:sp modelId="{A7DF6FD0-B4D1-4F4C-8484-6B11C912B0A2}">
      <dsp:nvSpPr>
        <dsp:cNvPr id="0" name=""/>
        <dsp:cNvSpPr/>
      </dsp:nvSpPr>
      <dsp:spPr>
        <a:xfrm>
          <a:off x="6623382" y="218760"/>
          <a:ext cx="3010628" cy="18063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Upgrade outdated machinery and improve factory layout.</a:t>
          </a:r>
        </a:p>
      </dsp:txBody>
      <dsp:txXfrm>
        <a:off x="6623382" y="218760"/>
        <a:ext cx="3010628" cy="1806377"/>
      </dsp:txXfrm>
    </dsp:sp>
    <dsp:sp modelId="{20C41DC3-A451-4CEE-9A7A-CB6CDBF11D6E}">
      <dsp:nvSpPr>
        <dsp:cNvPr id="0" name=""/>
        <dsp:cNvSpPr/>
      </dsp:nvSpPr>
      <dsp:spPr>
        <a:xfrm>
          <a:off x="0" y="2326200"/>
          <a:ext cx="3010628" cy="18063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Enforce strict hygiene standards for staff and management.</a:t>
          </a:r>
        </a:p>
      </dsp:txBody>
      <dsp:txXfrm>
        <a:off x="0" y="2326200"/>
        <a:ext cx="3010628" cy="1806377"/>
      </dsp:txXfrm>
    </dsp:sp>
    <dsp:sp modelId="{0DD474FB-38C6-4165-BBD3-2043E389D05D}">
      <dsp:nvSpPr>
        <dsp:cNvPr id="0" name=""/>
        <dsp:cNvSpPr/>
      </dsp:nvSpPr>
      <dsp:spPr>
        <a:xfrm>
          <a:off x="3311691" y="2326200"/>
          <a:ext cx="3010628" cy="18063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Hire additional supervisors to support floor operations.</a:t>
          </a:r>
        </a:p>
      </dsp:txBody>
      <dsp:txXfrm>
        <a:off x="3311691" y="2326200"/>
        <a:ext cx="3010628" cy="1806377"/>
      </dsp:txXfrm>
    </dsp:sp>
    <dsp:sp modelId="{51275739-D1BB-4810-A495-02EF95AED18A}">
      <dsp:nvSpPr>
        <dsp:cNvPr id="0" name=""/>
        <dsp:cNvSpPr/>
      </dsp:nvSpPr>
      <dsp:spPr>
        <a:xfrm>
          <a:off x="6623382" y="2326200"/>
          <a:ext cx="3010628" cy="18063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Establish a quality control system to monitor food safety.</a:t>
          </a:r>
        </a:p>
      </dsp:txBody>
      <dsp:txXfrm>
        <a:off x="6623382" y="2326200"/>
        <a:ext cx="3010628" cy="1806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77FAAE-D314-43BF-A414-C7725F3A417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322C80-A2FA-453F-861C-704F1A0CA3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35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322C80-A2FA-453F-861C-704F1A0CA3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34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312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242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838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334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668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385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064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554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013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95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746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57DF4D-D974-434D-9D64-40B7405DF5F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884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freepngimg.com/png/26480-airplane-clipart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freepngimg.com/png/26480-airplane-clipart" TargetMode="External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497488@N06/7958489114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freepngimg.com/png/26480-airplane-clipart" TargetMode="Externa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ormusing.blogspot.com/2012/05/parent-revolutions-two-petition.html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freepngimg.com/png/26480-airplane-clipart" TargetMode="Externa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freepngimg.com/png/26480-airplane-clipart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pngimg.com/png/26480-airplane-clipart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pngimg.com/png/26480-airplane-clipart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26480-airplane-clipart" TargetMode="External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pngimg.com/png/26480-airplane-clipar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480-airplane-clipart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26480-airplane-clipart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3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pngimg.com/png/26480-airplane-clipar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ninsulagrouplimited.com/guide/why-is-personal-hygiene-important-in-professional-settings/" TargetMode="External"/><Relationship Id="rId7" Type="http://schemas.openxmlformats.org/officeDocument/2006/relationships/hyperlink" Target="https://freepngimg.com/png/26480-airplane-clipart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6.png"/><Relationship Id="rId5" Type="http://schemas.openxmlformats.org/officeDocument/2006/relationships/hyperlink" Target="https://www.food.gov.uk/business-guidance/food-hygiene-for-your-business" TargetMode="External"/><Relationship Id="rId4" Type="http://schemas.openxmlformats.org/officeDocument/2006/relationships/hyperlink" Target="https://sg.indeed.com/career-advice/career-development/importance-of-training-employee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480-airplane-clipart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1B38E5EB-1AD2-B305-C400-6FC1D8CF53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85900" y="3889260"/>
            <a:ext cx="6041415" cy="28322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65" y="136525"/>
            <a:ext cx="6858112" cy="186419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sz="2400" b="1" kern="1200" cap="all" spc="600" baseline="0" dirty="0">
                <a:solidFill>
                  <a:srgbClr val="FF0000"/>
                </a:solidFill>
                <a:latin typeface="Arial"/>
                <a:cs typeface="Arial"/>
              </a:rPr>
              <a:t>Business Communication and Team Dynamics</a:t>
            </a:r>
          </a:p>
          <a:p>
            <a:pPr>
              <a:lnSpc>
                <a:spcPct val="110000"/>
              </a:lnSpc>
            </a:pPr>
            <a:endParaRPr lang="en-US" sz="2400" b="1" kern="1200" cap="all" spc="600" baseline="0" dirty="0">
              <a:latin typeface="+mj-lt"/>
              <a:ea typeface="+mj-ea"/>
              <a:cs typeface="+mj-cs"/>
            </a:endParaRPr>
          </a:p>
        </p:txBody>
      </p:sp>
      <p:sp>
        <p:nvSpPr>
          <p:cNvPr id="24" name="Date Placeholder 6">
            <a:extLst>
              <a:ext uri="{FF2B5EF4-FFF2-40B4-BE49-F238E27FC236}">
                <a16:creationId xmlns:a16="http://schemas.microsoft.com/office/drawing/2014/main" id="{54833C3B-2F18-30FE-2603-3B8733596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0E9C694-F94F-42E6-8FCD-0261D4254D96}" type="datetime1">
              <a:rPr lang="en-US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36" name="Footer Placeholder 5">
            <a:extLst>
              <a:ext uri="{FF2B5EF4-FFF2-40B4-BE49-F238E27FC236}">
                <a16:creationId xmlns:a16="http://schemas.microsoft.com/office/drawing/2014/main" id="{37F9789A-96AC-CD2D-E322-B5AAC069F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8" name="Slide Number Placeholder 8">
            <a:extLst>
              <a:ext uri="{FF2B5EF4-FFF2-40B4-BE49-F238E27FC236}">
                <a16:creationId xmlns:a16="http://schemas.microsoft.com/office/drawing/2014/main" id="{F9809526-8756-744F-9F36-FB79C90B7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5" name="TextBox 21">
            <a:extLst>
              <a:ext uri="{FF2B5EF4-FFF2-40B4-BE49-F238E27FC236}">
                <a16:creationId xmlns:a16="http://schemas.microsoft.com/office/drawing/2014/main" id="{761DAD1A-2C02-B247-9D82-9D46532D741E}"/>
              </a:ext>
            </a:extLst>
          </p:cNvPr>
          <p:cNvSpPr txBox="1"/>
          <p:nvPr/>
        </p:nvSpPr>
        <p:spPr>
          <a:xfrm>
            <a:off x="534257" y="1929037"/>
            <a:ext cx="5509068" cy="33272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1000"/>
              </a:spcBef>
              <a:buSzPct val="85000"/>
            </a:pPr>
            <a:r>
              <a:rPr lang="en-US" sz="2400" b="1" i="1" u="sng" kern="1200" cap="none" baseline="0" dirty="0">
                <a:latin typeface="Arial"/>
                <a:cs typeface="Arial"/>
              </a:rPr>
              <a:t>Communication Problems and Solutions at Flight Foods Ltd.</a:t>
            </a:r>
          </a:p>
          <a:p>
            <a:pPr algn="ctr">
              <a:spcBef>
                <a:spcPts val="1000"/>
              </a:spcBef>
              <a:buSzPct val="85000"/>
            </a:pPr>
            <a:endParaRPr lang="en-US" sz="2400" b="1" kern="1200" cap="none" baseline="0" dirty="0">
              <a:solidFill>
                <a:schemeClr val="bg1"/>
              </a:solidFill>
              <a:latin typeface="Arial"/>
              <a:cs typeface="Arial"/>
            </a:endParaRPr>
          </a:p>
          <a:p>
            <a:pPr algn="ctr">
              <a:lnSpc>
                <a:spcPct val="120000"/>
              </a:lnSpc>
              <a:spcBef>
                <a:spcPts val="1000"/>
              </a:spcBef>
              <a:buSzPct val="85000"/>
            </a:pPr>
            <a:r>
              <a:rPr lang="en-US" sz="2400" b="1" kern="1200" cap="none" baseline="0" dirty="0">
                <a:solidFill>
                  <a:schemeClr val="bg1"/>
                </a:solidFill>
                <a:latin typeface="Arial"/>
                <a:cs typeface="Arial"/>
              </a:rPr>
              <a:t>Analysing Barriers, Theories, and Recommendations for Effective Team Communication</a:t>
            </a:r>
          </a:p>
        </p:txBody>
      </p:sp>
      <p:graphicFrame>
        <p:nvGraphicFramePr>
          <p:cNvPr id="37" name="Subtitle 2">
            <a:extLst>
              <a:ext uri="{FF2B5EF4-FFF2-40B4-BE49-F238E27FC236}">
                <a16:creationId xmlns:a16="http://schemas.microsoft.com/office/drawing/2014/main" id="{45D51F32-CD81-0490-4838-78C30438FF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9851667"/>
              </p:ext>
            </p:extLst>
          </p:nvPr>
        </p:nvGraphicFramePr>
        <p:xfrm>
          <a:off x="7527315" y="1026772"/>
          <a:ext cx="3769894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Graphic spid="37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22A87-E6FB-E46B-6655-8F12FBEC9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017" y="173969"/>
            <a:ext cx="5872529" cy="889592"/>
          </a:xfrm>
        </p:spPr>
        <p:txBody>
          <a:bodyPr anchor="b">
            <a:normAutofit/>
          </a:bodyPr>
          <a:lstStyle/>
          <a:p>
            <a:r>
              <a:rPr lang="en-US" sz="3200" b="1" u="sng" dirty="0">
                <a:solidFill>
                  <a:srgbClr val="FF0000"/>
                </a:solidFill>
                <a:latin typeface="Arial"/>
                <a:cs typeface="Arial"/>
              </a:rPr>
              <a:t>Overview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E07F-7024-ED45-F412-0956184C07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8243" y="1140049"/>
            <a:ext cx="6451548" cy="50633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 i="1" dirty="0">
                <a:latin typeface="Arial"/>
                <a:cs typeface="Arial"/>
              </a:rPr>
              <a:t>I</a:t>
            </a:r>
            <a:r>
              <a:rPr lang="en-US" sz="2400" b="1" i="1" dirty="0">
                <a:latin typeface="Arial"/>
                <a:cs typeface="Arial"/>
              </a:rPr>
              <a:t>ntroduction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The Problems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Factory Conditions</a:t>
            </a:r>
            <a:endParaRPr lang="en-US" sz="2400" dirty="0">
              <a:solidFill>
                <a:srgbClr val="323232"/>
              </a:solidFill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Staff and Communication</a:t>
            </a: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Communication Barriers and how to overcome them</a:t>
            </a: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Shannon and Weaver’s Model of Communication to the Flight Foods scenario</a:t>
            </a:r>
            <a:endParaRPr lang="en-US" sz="2400" b="1" i="1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Food Safety Incident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Main Challenges at Flight Foods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Recommendations for Flight Foods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Conclusion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b="1" i="1" dirty="0">
                <a:latin typeface="Arial"/>
                <a:cs typeface="Arial"/>
              </a:rPr>
              <a:t>References</a:t>
            </a:r>
            <a:endParaRPr lang="en-US" sz="2400" dirty="0">
              <a:latin typeface="Arial"/>
              <a:cs typeface="Arial"/>
            </a:endParaRPr>
          </a:p>
          <a:p>
            <a:endParaRPr lang="en-US" sz="1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6570C8-4113-4A49-5550-961434E70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F51D8F7-536A-4810-8EE2-1E66F7896EC2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644B1E-9B55-D297-6B21-A96989D51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BE227-5BC7-5898-C64C-51EF540D3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5668C7-1E9A-CDCF-D195-57AE9F7A0F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0113" y="994818"/>
            <a:ext cx="5872529" cy="2186355"/>
          </a:xfrm>
          <a:prstGeom prst="rect">
            <a:avLst/>
          </a:prstGeom>
          <a:effectLst>
            <a:softEdge rad="800100"/>
          </a:effectLst>
        </p:spPr>
      </p:pic>
      <p:pic>
        <p:nvPicPr>
          <p:cNvPr id="8" name="Picture 7" descr="A white airplane with blue stripe">
            <a:extLst>
              <a:ext uri="{FF2B5EF4-FFF2-40B4-BE49-F238E27FC236}">
                <a16:creationId xmlns:a16="http://schemas.microsoft.com/office/drawing/2014/main" id="{AB81F409-1D22-6538-C670-F711BFC734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60974" y="2578533"/>
            <a:ext cx="7748690" cy="36325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418639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70C0"/>
            </a:gs>
            <a:gs pos="50000">
              <a:schemeClr val="accent1">
                <a:lumMod val="45000"/>
                <a:lumOff val="55000"/>
              </a:schemeClr>
            </a:gs>
            <a:gs pos="34000">
              <a:schemeClr val="accent1">
                <a:lumMod val="45000"/>
                <a:lumOff val="55000"/>
              </a:schemeClr>
            </a:gs>
            <a:gs pos="2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446D9-A62A-65C7-01B4-087C22E4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E7D03-A95E-4EFE-80B9-FB6417A20FAB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2366FB-BAE1-FF2C-90B5-7F3E2299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184A92-A5B4-4718-44D0-34EA15A33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3</a:t>
            </a:fld>
            <a:endParaRPr lang="en-US"/>
          </a:p>
        </p:txBody>
      </p:sp>
      <p:pic>
        <p:nvPicPr>
          <p:cNvPr id="9" name="Picture 8" descr="A cartoon character holding a megaphone&#10;&#10;AI-generated content may be incorrect.">
            <a:extLst>
              <a:ext uri="{FF2B5EF4-FFF2-40B4-BE49-F238E27FC236}">
                <a16:creationId xmlns:a16="http://schemas.microsoft.com/office/drawing/2014/main" id="{61CB324B-5823-1717-8DC9-9C044DC7D5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02436" y="136525"/>
            <a:ext cx="2486891" cy="24868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13E11-DB78-6EF9-926A-D4D5B567BD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34" y="2628502"/>
            <a:ext cx="11228402" cy="34852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dirty="0">
                <a:latin typeface="Arial"/>
                <a:cs typeface="Poppins"/>
              </a:rPr>
              <a:t>Flight Foods Ltd. produces ready meals for airlines but has faced declining contracts due to poor food quality and weak communication.</a:t>
            </a: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dirty="0">
                <a:latin typeface="Arial"/>
                <a:cs typeface="Poppins"/>
              </a:rPr>
              <a:t>The workforce includes 40 employees from five cultural groups.</a:t>
            </a: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dirty="0">
                <a:latin typeface="Arial"/>
                <a:cs typeface="Poppins"/>
              </a:rPr>
              <a:t>Digital communication tools and inclusive messaging remain under utilised within Flight Foods.</a:t>
            </a: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dirty="0">
                <a:latin typeface="Arial"/>
                <a:cs typeface="Poppins"/>
              </a:rPr>
              <a:t>Employees lack formal training and feedback mechanisms, resulting in inconsistent understanding of hygiene procedures Poor internal communication leads to reduced team performance,  (Islam et al., 2025).</a:t>
            </a:r>
          </a:p>
          <a:p>
            <a:pPr marL="457200" indent="-45720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dirty="0">
                <a:latin typeface="Arial"/>
                <a:cs typeface="Poppins"/>
              </a:rPr>
              <a:t>The presentation identifies barriers and proposes practical solutions grounded incurrent communication and leadership research.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464D3-0BED-DED2-4E4B-1F007196D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973" y="782047"/>
            <a:ext cx="457192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u="sng" dirty="0">
                <a:solidFill>
                  <a:srgbClr val="FF0000"/>
                </a:solidFill>
                <a:latin typeface="Arial"/>
                <a:cs typeface="Arial"/>
              </a:rPr>
              <a:t>Introduction</a:t>
            </a:r>
            <a:endParaRPr lang="en-US" sz="5400" dirty="0">
              <a:solidFill>
                <a:srgbClr val="FF0000"/>
              </a:solidFill>
            </a:endParaRPr>
          </a:p>
        </p:txBody>
      </p:sp>
      <p:pic>
        <p:nvPicPr>
          <p:cNvPr id="4" name="Picture 3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929512AB-64A0-38A8-DD65-05AF9AE2215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4279" y="136525"/>
            <a:ext cx="5515982" cy="25858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8419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0">
              <a:srgbClr val="0070C0"/>
            </a:gs>
            <a:gs pos="3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DB487-5118-BB87-213A-F030AD8F5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2022" y="-38247"/>
            <a:ext cx="5026812" cy="112221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  <a:latin typeface="Arial"/>
                <a:cs typeface="Arial"/>
              </a:rPr>
              <a:t>The Problems</a:t>
            </a:r>
            <a:endParaRPr lang="en-US" dirty="0">
              <a:solidFill>
                <a:srgbClr val="FF0000"/>
              </a:solidFill>
            </a:endParaRP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F05A0421-0E2C-41CD-EE85-5C597B16C1C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14554961"/>
              </p:ext>
            </p:extLst>
          </p:nvPr>
        </p:nvGraphicFramePr>
        <p:xfrm>
          <a:off x="257577" y="1083971"/>
          <a:ext cx="11235702" cy="5474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17851">
                  <a:extLst>
                    <a:ext uri="{9D8B030D-6E8A-4147-A177-3AD203B41FA5}">
                      <a16:colId xmlns:a16="http://schemas.microsoft.com/office/drawing/2014/main" val="3777310678"/>
                    </a:ext>
                  </a:extLst>
                </a:gridCol>
                <a:gridCol w="5617851">
                  <a:extLst>
                    <a:ext uri="{9D8B030D-6E8A-4147-A177-3AD203B41FA5}">
                      <a16:colId xmlns:a16="http://schemas.microsoft.com/office/drawing/2014/main" val="243183584"/>
                    </a:ext>
                  </a:extLst>
                </a:gridCol>
              </a:tblGrid>
              <a:tr h="126437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600" b="1" i="0" u="none" strike="noStrike" noProof="0" dirty="0">
                          <a:solidFill>
                            <a:schemeClr val="bg1"/>
                          </a:solidFill>
                          <a:latin typeface="Arial"/>
                        </a:rPr>
                        <a:t>Issue</a:t>
                      </a:r>
                      <a:endParaRPr lang="en-US" sz="3600" b="1" dirty="0">
                        <a:solidFill>
                          <a:schemeClr val="bg1"/>
                        </a:solidFill>
                        <a:latin typeface="Arial"/>
                      </a:endParaRP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600" b="1" i="0" u="none" strike="noStrike" noProof="0" dirty="0">
                          <a:solidFill>
                            <a:schemeClr val="bg1"/>
                          </a:solidFill>
                          <a:latin typeface="Arial"/>
                        </a:rPr>
                        <a:t>Description</a:t>
                      </a:r>
                      <a:endParaRPr lang="en-US" sz="3600" dirty="0">
                        <a:solidFill>
                          <a:schemeClr val="bg1"/>
                        </a:solidFill>
                        <a:latin typeface="Arial"/>
                      </a:endParaRP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800275587"/>
                  </a:ext>
                </a:extLst>
              </a:tr>
              <a:tr h="1373492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rial"/>
                        </a:rPr>
                        <a:t>Undercooked Food &amp; Contamination</a:t>
                      </a:r>
                      <a:endParaRPr lang="en-US" dirty="0">
                        <a:latin typeface="Arial"/>
                      </a:endParaRP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Meals served undercooked cross-contamination (e.g., meat in vegetarian meals). </a:t>
                      </a:r>
                      <a:br>
                        <a:rPr lang="en-US" sz="1800" dirty="0">
                          <a:solidFill>
                            <a:schemeClr val="tx1"/>
                          </a:solidFill>
                          <a:latin typeface="Arial"/>
                        </a:rPr>
                      </a:br>
                      <a:r>
                        <a:rPr lang="en-US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(Spagnoli et al., 2023).</a:t>
                      </a:r>
                      <a:endParaRPr lang="en-US" sz="18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989095067"/>
                  </a:ext>
                </a:extLst>
              </a:tr>
              <a:tr h="1373492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rial"/>
                        </a:rPr>
                        <a:t>Poor Personal Hygiene</a:t>
                      </a:r>
                      <a:endParaRPr lang="en-US" dirty="0">
                        <a:latin typeface="Arial"/>
                      </a:endParaRP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1D2951"/>
                          </a:solidFill>
                          <a:latin typeface="Arial"/>
                        </a:rPr>
                        <a:t>Personal hygiene at work is vital, (Peninsula Group, 2025).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1D2951"/>
                          </a:solidFill>
                          <a:latin typeface="Arial"/>
                        </a:rPr>
                        <a:t>Staff and manager wear dirty uniforms, neglect handwashing and hair management.</a:t>
                      </a:r>
                      <a:endParaRPr lang="en-US" sz="1800" dirty="0">
                        <a:latin typeface="Arial"/>
                      </a:endParaRP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90147632"/>
                  </a:ext>
                </a:extLst>
              </a:tr>
              <a:tr h="143480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Avenir Next LT Pro"/>
                      </a:endParaRPr>
                    </a:p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Avenir Next LT Pro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Lack of Staff Training</a:t>
                      </a:r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No formal food hygiene training; manager struggles to train staff on the job. </a:t>
                      </a:r>
                      <a:r>
                        <a:rPr lang="en-US" sz="1800" b="0" i="0" u="none" strike="noStrike" noProof="0" dirty="0"/>
                        <a:t>Training is a vital strategy for enhancing employee knowledge, productivity, and overall performance in the workplace (Indeed Editorial Team, 2025)</a:t>
                      </a:r>
                    </a:p>
                  </a:txBody>
                  <a:tcPr>
                    <a:gradFill>
                      <a:gsLst>
                        <a:gs pos="0">
                          <a:srgbClr val="0070C0"/>
                        </a:gs>
                        <a:gs pos="24487">
                          <a:srgbClr val="68A5D7"/>
                        </a:gs>
                        <a:gs pos="10000">
                          <a:schemeClr val="accent1">
                            <a:lumMod val="45000"/>
                            <a:lumOff val="55000"/>
                          </a:schemeClr>
                        </a:gs>
                        <a:gs pos="46837">
                          <a:srgbClr val="8FB9E0"/>
                        </a:gs>
                        <a:gs pos="79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49743395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BAA443-7F84-212D-518C-52E7B7EC0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35047-1BDD-49C0-A2EA-EF59C409B5CE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6B931-9799-E35A-803E-8A5AFCE32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37D154-5717-6BD1-766E-251AE96AD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4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EEE5F1B-60A3-C8BE-58BA-A6FE7401E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81772" y="8694"/>
            <a:ext cx="2152651" cy="2474311"/>
          </a:xfrm>
          <a:prstGeom prst="rect">
            <a:avLst/>
          </a:prstGeom>
        </p:spPr>
      </p:pic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3E1C3C4C-04DC-7B67-49F7-DB8966B5EC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82441" y="745259"/>
            <a:ext cx="5366985" cy="25160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426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DDE5F4"/>
            </a:gs>
            <a:gs pos="0">
              <a:schemeClr val="accent1">
                <a:lumMod val="5000"/>
                <a:lumOff val="95000"/>
              </a:schemeClr>
            </a:gs>
            <a:gs pos="0">
              <a:srgbClr val="0070C0"/>
            </a:gs>
            <a:gs pos="80000">
              <a:schemeClr val="accent1">
                <a:lumMod val="45000"/>
                <a:lumOff val="55000"/>
              </a:schemeClr>
            </a:gs>
            <a:gs pos="47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4C9B0-19D0-89D6-C7F4-078A9F09F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155" y="0"/>
            <a:ext cx="5351549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Arial"/>
                <a:cs typeface="Arial"/>
              </a:rPr>
              <a:t>Factory Conditions</a:t>
            </a:r>
            <a:endParaRPr lang="en-US" sz="4000" dirty="0">
              <a:solidFill>
                <a:srgbClr val="FF0000"/>
              </a:solidFill>
            </a:endParaRPr>
          </a:p>
        </p:txBody>
      </p:sp>
      <p:pic>
        <p:nvPicPr>
          <p:cNvPr id="8" name="Content Placeholder 7" descr="A blue and black logo&#10;&#10;AI-generated content may be incorrect.">
            <a:extLst>
              <a:ext uri="{FF2B5EF4-FFF2-40B4-BE49-F238E27FC236}">
                <a16:creationId xmlns:a16="http://schemas.microsoft.com/office/drawing/2014/main" id="{24522F9A-3AD0-7DC4-7F55-67852BCC61D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alphaModFix amt="7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stelsSmoot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49005" y="1022687"/>
            <a:ext cx="6623075" cy="6758661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>
            <a:noFill/>
          </a:ln>
          <a:effectLst>
            <a:softEdge rad="12700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E357D8-65B7-3158-FEC7-DCC4DB32A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9155" y="1386655"/>
            <a:ext cx="6107117" cy="39750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+mn-lt"/>
                <a:cs typeface="+mn-lt"/>
              </a:rPr>
              <a:t>Old and noisy machinery</a:t>
            </a:r>
          </a:p>
          <a:p>
            <a:r>
              <a:rPr lang="en-US" dirty="0">
                <a:latin typeface="Arial"/>
                <a:ea typeface="+mn-lt"/>
                <a:cs typeface="+mn-lt"/>
              </a:rPr>
              <a:t>Multicultural workforce</a:t>
            </a:r>
          </a:p>
          <a:p>
            <a:r>
              <a:rPr lang="en-US" dirty="0">
                <a:latin typeface="Arial"/>
                <a:ea typeface="+mn-lt"/>
                <a:cs typeface="+mn-lt"/>
              </a:rPr>
              <a:t>Large and spacious layout.</a:t>
            </a:r>
          </a:p>
          <a:p>
            <a:r>
              <a:rPr lang="en-US" dirty="0">
                <a:latin typeface="Arial"/>
                <a:cs typeface="Arial"/>
              </a:rPr>
              <a:t>Better factory conditions lead directly to improved productivity and profit </a:t>
            </a:r>
            <a:r>
              <a:rPr lang="en-US" dirty="0">
                <a:latin typeface="Arial"/>
                <a:ea typeface="+mn-lt"/>
                <a:cs typeface="+mn-lt"/>
              </a:rPr>
              <a:t>(Jackston, 2021).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8F84F-E57A-AC14-6445-1A39BD18B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FAD8-9468-4928-B2B4-BABD07B3B012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DB8A4-B64F-63E6-CDA7-A5078D2FF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915843-1699-6B2C-1540-AF6ED7493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5</a:t>
            </a:fld>
            <a:endParaRPr lang="en-US"/>
          </a:p>
        </p:txBody>
      </p:sp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F21686D3-E5B7-62B7-8CB4-B9203FDA560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70050" y="136525"/>
            <a:ext cx="6766699" cy="31722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567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DDE5F4"/>
            </a:gs>
            <a:gs pos="0">
              <a:schemeClr val="accent1">
                <a:lumMod val="5000"/>
                <a:lumOff val="95000"/>
              </a:schemeClr>
            </a:gs>
            <a:gs pos="0">
              <a:srgbClr val="0070C0"/>
            </a:gs>
            <a:gs pos="80000">
              <a:schemeClr val="accent1">
                <a:lumMod val="45000"/>
                <a:lumOff val="55000"/>
              </a:schemeClr>
            </a:gs>
            <a:gs pos="47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19B5FF-F131-F842-4CFE-A731309D2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AD28-158E-449E-898B-AFE08BE29F32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5730B7-A0A1-E03C-086F-F039023FF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2E0A3E-C694-037A-6614-2F95EA2F4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6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F5F76B5-AD12-693C-3B1C-A832AADD26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959808"/>
              </p:ext>
            </p:extLst>
          </p:nvPr>
        </p:nvGraphicFramePr>
        <p:xfrm>
          <a:off x="117230" y="1875692"/>
          <a:ext cx="10373666" cy="45040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6833">
                  <a:extLst>
                    <a:ext uri="{9D8B030D-6E8A-4147-A177-3AD203B41FA5}">
                      <a16:colId xmlns:a16="http://schemas.microsoft.com/office/drawing/2014/main" val="1102099894"/>
                    </a:ext>
                  </a:extLst>
                </a:gridCol>
                <a:gridCol w="5186833">
                  <a:extLst>
                    <a:ext uri="{9D8B030D-6E8A-4147-A177-3AD203B41FA5}">
                      <a16:colId xmlns:a16="http://schemas.microsoft.com/office/drawing/2014/main" val="4112352256"/>
                    </a:ext>
                  </a:extLst>
                </a:gridCol>
              </a:tblGrid>
              <a:tr h="739049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2800" b="1" i="0" u="none" strike="noStrike" noProof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800" b="1" i="0" u="none" strike="noStrike" noProof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Details</a:t>
                      </a:r>
                      <a:endParaRPr lang="en-US" sz="2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724561"/>
                  </a:ext>
                </a:extLst>
              </a:tr>
              <a:tr h="7529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Communication Style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Reliance on verbal instructions and wall signage.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030970"/>
                  </a:ext>
                </a:extLst>
              </a:tr>
              <a:tr h="7529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Cultural Challenges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Lack of  communication strategies for multicultural workforce.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6077771"/>
                  </a:ext>
                </a:extLst>
              </a:tr>
              <a:tr h="7529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Manager's Role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Manager (Gary) attempts to train staff informally while managing operations.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1709964"/>
                  </a:ext>
                </a:extLst>
              </a:tr>
              <a:tr h="7529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Language Proficiency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Most staff speak their native languages with limited English.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71581"/>
                  </a:ext>
                </a:extLst>
              </a:tr>
              <a:tr h="7529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Staff Composition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40 employees from 5 distinct cultural groups; ages range from 16 to 60.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482173"/>
                  </a:ext>
                </a:extLst>
              </a:tr>
            </a:tbl>
          </a:graphicData>
        </a:graphic>
      </p:graphicFrame>
      <p:pic>
        <p:nvPicPr>
          <p:cNvPr id="9" name="Picture 8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A95840C8-FC34-3013-FF2C-6A7CA815FB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7785" y="-260111"/>
            <a:ext cx="2943087" cy="314461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  <a:softEdge rad="850900"/>
          </a:effectLst>
          <a:scene3d>
            <a:camera prst="isometricOffAxis2Left">
              <a:rot lat="1075750" lon="1875357" rev="97325"/>
            </a:camera>
            <a:lightRig rig="threePt" dir="t"/>
          </a:scene3d>
          <a:sp3d z="25400"/>
        </p:spPr>
      </p:pic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FC77BEC9-E85A-E8AC-DF86-ECA35A27AB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9896" y="0"/>
            <a:ext cx="7333504" cy="34379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5CBC11-9A47-49E7-11BD-9390D6BB0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57" y="208365"/>
            <a:ext cx="9634011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u="sng" dirty="0">
                <a:solidFill>
                  <a:srgbClr val="FF0000"/>
                </a:solidFill>
                <a:latin typeface="Arial"/>
                <a:cs typeface="Arial"/>
              </a:rPr>
              <a:t>Staff and Communication</a:t>
            </a:r>
            <a:endParaRPr lang="en-US" sz="5400" u="sng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20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23000">
              <a:schemeClr val="accent1">
                <a:lumMod val="45000"/>
                <a:lumOff val="55000"/>
              </a:schemeClr>
            </a:gs>
            <a:gs pos="51000">
              <a:schemeClr val="accent1">
                <a:lumMod val="45000"/>
                <a:lumOff val="55000"/>
              </a:schemeClr>
            </a:gs>
            <a:gs pos="81000">
              <a:schemeClr val="accent1"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58082-ECE6-CE24-9549-3B403C3FB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057" y="-167161"/>
            <a:ext cx="6865343" cy="1325563"/>
          </a:xfrm>
        </p:spPr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Arial"/>
                <a:cs typeface="Arial"/>
              </a:rPr>
              <a:t>Communication Barriers</a:t>
            </a:r>
          </a:p>
        </p:txBody>
      </p:sp>
      <p:pic>
        <p:nvPicPr>
          <p:cNvPr id="8" name="Content Placeholder 7" descr="A person and person holding cans with tangled rope&#10;&#10;AI-generated content may be incorrect.">
            <a:extLst>
              <a:ext uri="{FF2B5EF4-FFF2-40B4-BE49-F238E27FC236}">
                <a16:creationId xmlns:a16="http://schemas.microsoft.com/office/drawing/2014/main" id="{BE3B28A4-F43F-D438-728F-928606A4B1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53422" y="-161250"/>
            <a:ext cx="3475802" cy="22567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  <a:reflection endPos="0" dist="50800" dir="5400000" sy="-100000" algn="bl" rotWithShape="0"/>
            <a:softEdge rad="508000"/>
          </a:effec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11678E-92DD-3A75-16B2-55121EEF3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CC165-A4D4-4FCF-897C-D3E32B22A037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8D574F-C939-025E-B655-DEDE95304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9BFDA0-933E-4093-7F6F-BDAE9C56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7</a:t>
            </a:fld>
            <a:endParaRPr lang="en-US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7854A7B-16FF-3DFF-886B-A228E723C6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180868"/>
              </p:ext>
            </p:extLst>
          </p:nvPr>
        </p:nvGraphicFramePr>
        <p:xfrm>
          <a:off x="279863" y="971757"/>
          <a:ext cx="8875226" cy="4796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37613">
                  <a:extLst>
                    <a:ext uri="{9D8B030D-6E8A-4147-A177-3AD203B41FA5}">
                      <a16:colId xmlns:a16="http://schemas.microsoft.com/office/drawing/2014/main" val="581248748"/>
                    </a:ext>
                  </a:extLst>
                </a:gridCol>
                <a:gridCol w="4437613">
                  <a:extLst>
                    <a:ext uri="{9D8B030D-6E8A-4147-A177-3AD203B41FA5}">
                      <a16:colId xmlns:a16="http://schemas.microsoft.com/office/drawing/2014/main" val="2751834509"/>
                    </a:ext>
                  </a:extLst>
                </a:gridCol>
              </a:tblGrid>
              <a:tr h="125647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3200" b="0" i="0" u="none" strike="noStrike" noProof="0" dirty="0">
                          <a:solidFill>
                            <a:schemeClr val="bg1"/>
                          </a:solidFill>
                          <a:latin typeface="Arial"/>
                        </a:rPr>
                        <a:t>Key barriers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3200" b="0" i="0" u="none" strike="noStrike" noProof="0" dirty="0">
                          <a:solidFill>
                            <a:schemeClr val="bg1"/>
                          </a:solidFill>
                          <a:latin typeface="Arial"/>
                        </a:rPr>
                        <a:t>Overcome the barriers</a:t>
                      </a:r>
                      <a:endParaRPr lang="en-US" sz="3200" b="1" i="0" u="none" strike="noStrike" noProof="0" dirty="0">
                        <a:solidFill>
                          <a:schemeClr val="bg1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US" sz="1800" b="1" i="0" u="none" strike="noStrike" noProof="0" dirty="0">
                        <a:solidFill>
                          <a:srgbClr val="FFFFFF"/>
                        </a:solidFill>
                        <a:latin typeface="Calibri"/>
                      </a:endParaRPr>
                    </a:p>
                    <a:p>
                      <a:pPr lvl="0" algn="ctr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279012"/>
                  </a:ext>
                </a:extLst>
              </a:tr>
              <a:tr h="1118570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2400" b="0" i="0" u="none" strike="noStrike" noProof="0" dirty="0">
                          <a:solidFill>
                            <a:srgbClr val="323232"/>
                          </a:solidFill>
                          <a:latin typeface="Arial"/>
                        </a:rPr>
                        <a:t>Language diversity </a:t>
                      </a:r>
                      <a:endParaRPr lang="en-US" sz="24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2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Use visual communication </a:t>
                      </a:r>
                    </a:p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31827"/>
                  </a:ext>
                </a:extLst>
              </a:tr>
              <a:tr h="1210506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2400" b="0" i="0" u="none" strike="noStrike" noProof="0" dirty="0">
                          <a:solidFill>
                            <a:srgbClr val="323232"/>
                          </a:solidFill>
                          <a:latin typeface="Arial"/>
                        </a:rPr>
                        <a:t>Generational divide </a:t>
                      </a:r>
                      <a:endParaRPr lang="en-US" sz="24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2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Translation key instructions into main language 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051246"/>
                  </a:ext>
                </a:extLst>
              </a:tr>
              <a:tr h="1210506">
                <a:tc>
                  <a:txBody>
                    <a:bodyPr/>
                    <a:lstStyle/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u="none" strike="noStrike" noProof="0" dirty="0">
                          <a:solidFill>
                            <a:srgbClr val="323232"/>
                          </a:solidFill>
                          <a:latin typeface="Arial"/>
                        </a:rPr>
                        <a:t>English only spoken during communication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2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Assign bilingual supervisor or interpreters 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890327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1A4AD00F-8211-AA85-AA8D-2DBECE0DAE53}"/>
              </a:ext>
            </a:extLst>
          </p:cNvPr>
          <p:cNvSpPr txBox="1"/>
          <p:nvPr/>
        </p:nvSpPr>
        <p:spPr>
          <a:xfrm>
            <a:off x="9465784" y="1997839"/>
            <a:ext cx="260465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"Communication is essential in all areas of life, especially at work, where we regularly interact with colleagues, managers, clients, and other stakeholders." (Kamal, Sakrani &amp; Maidin, 2023)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6132493E-2B21-6AA6-D8ED-31D079ABC2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53949" y="4579876"/>
            <a:ext cx="4859480" cy="22781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4910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23000">
              <a:schemeClr val="accent1">
                <a:lumMod val="45000"/>
                <a:lumOff val="55000"/>
              </a:schemeClr>
            </a:gs>
            <a:gs pos="57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BB36F-87FF-8C56-AEEF-CC6E2D920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529" y="194468"/>
            <a:ext cx="9634011" cy="1159905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"/>
                <a:ea typeface="Calibri"/>
                <a:cs typeface="Calibri"/>
              </a:rPr>
              <a:t>Shannon and Weaver’s Model of Communication to the Flight Foods scenario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FAD92-2ABB-257D-AD7A-17214B63D3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2336" y="1089472"/>
            <a:ext cx="10700888" cy="10366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latin typeface="Arial"/>
                <a:ea typeface="+mn-lt"/>
                <a:cs typeface="+mn-lt"/>
              </a:rPr>
              <a:t>The Shannon and Weaver model is a linear, technical framework of communication that outlines six key components: an information source, encoder, channel, noise, decoder, and destination. It explains how a message is encoded by a transmitter, sent through a channel (potentially affected by noise), decoded by a receiver, and delivered to its final  destination. 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2D5D9D-8EF7-CE9B-C897-F4AE6DD5E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194A-A98D-450B-9F38-FFD7B84353EC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EBBF7F-8A3F-A414-1C39-E4789C2F8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700859-97D9-4D1B-4C74-A39FE0D0B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8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5BA4FC-8CFA-A2DF-46E7-88B64E3E96E1}"/>
              </a:ext>
            </a:extLst>
          </p:cNvPr>
          <p:cNvSpPr txBox="1"/>
          <p:nvPr/>
        </p:nvSpPr>
        <p:spPr>
          <a:xfrm>
            <a:off x="-44811" y="2307191"/>
            <a:ext cx="381000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latin typeface="Arial"/>
                <a:ea typeface="Arial"/>
                <a:cs typeface="Arial"/>
              </a:rPr>
              <a:t>                  </a:t>
            </a:r>
            <a:r>
              <a:rPr lang="en-US" sz="1600" b="1" u="sng" baseline="0" dirty="0">
                <a:solidFill>
                  <a:srgbClr val="FF0000"/>
                </a:solidFill>
                <a:latin typeface="Arial"/>
                <a:ea typeface="Arial"/>
                <a:cs typeface="Arial"/>
              </a:rPr>
              <a:t>Sender</a:t>
            </a:r>
            <a:r>
              <a:rPr lang="en-US" sz="1600" b="1" u="sng" dirty="0">
                <a:solidFill>
                  <a:srgbClr val="FF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 baseline="0" dirty="0">
                <a:latin typeface="Arial"/>
                <a:ea typeface="Arial"/>
                <a:cs typeface="Arial"/>
              </a:rPr>
              <a:t>In this case, </a:t>
            </a:r>
            <a:r>
              <a:rPr lang="en-US" sz="1400" b="1" baseline="0" dirty="0">
                <a:latin typeface="Arial"/>
                <a:ea typeface="Arial"/>
                <a:cs typeface="Arial"/>
              </a:rPr>
              <a:t>Gary (the floor manager)</a:t>
            </a:r>
            <a:r>
              <a:rPr lang="en-US" sz="1400" baseline="0" dirty="0">
                <a:latin typeface="Arial"/>
                <a:ea typeface="Arial"/>
                <a:cs typeface="Arial"/>
              </a:rPr>
              <a:t> is the sender. </a:t>
            </a:r>
            <a:r>
              <a:rPr lang="en-US" sz="1400" dirty="0">
                <a:latin typeface="Arial"/>
                <a:ea typeface="Arial"/>
                <a:cs typeface="Arial"/>
              </a:rPr>
              <a:t>He is</a:t>
            </a:r>
            <a:r>
              <a:rPr lang="en-US" sz="1400" baseline="0" dirty="0">
                <a:latin typeface="Arial"/>
                <a:ea typeface="Arial"/>
                <a:cs typeface="Arial"/>
              </a:rPr>
              <a:t> trying to communicate food hygiene instructions </a:t>
            </a:r>
            <a:r>
              <a:rPr lang="en-US" sz="1400" dirty="0">
                <a:latin typeface="Arial"/>
                <a:ea typeface="Arial"/>
                <a:cs typeface="Arial"/>
              </a:rPr>
              <a:t>to the</a:t>
            </a:r>
            <a:r>
              <a:rPr lang="en-US" sz="1400" baseline="0" dirty="0">
                <a:latin typeface="Arial"/>
                <a:ea typeface="Arial"/>
                <a:cs typeface="Arial"/>
              </a:rPr>
              <a:t> staff.</a:t>
            </a:r>
            <a:r>
              <a:rPr lang="en-US" sz="1400" dirty="0"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93E01-1876-872C-F62E-BFF3C3063307}"/>
              </a:ext>
            </a:extLst>
          </p:cNvPr>
          <p:cNvSpPr txBox="1"/>
          <p:nvPr/>
        </p:nvSpPr>
        <p:spPr>
          <a:xfrm>
            <a:off x="5685840" y="1864049"/>
            <a:ext cx="60960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2400" b="1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     </a:t>
            </a:r>
            <a:r>
              <a:rPr lang="en-US" sz="2400" b="1" u="sng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Message</a:t>
            </a:r>
            <a:r>
              <a:rPr lang="en-US" sz="2400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r>
              <a:rPr lang="en-US" sz="1400" b="1" baseline="0" dirty="0">
                <a:latin typeface="Arial"/>
                <a:ea typeface="Arial"/>
                <a:cs typeface="Arial"/>
              </a:rPr>
              <a:t>        The message is the hygiene and </a:t>
            </a:r>
            <a:r>
              <a:rPr lang="en-US" sz="1400" b="1" dirty="0">
                <a:latin typeface="Arial"/>
                <a:ea typeface="Arial"/>
                <a:cs typeface="Arial"/>
              </a:rPr>
              <a:t>safety instructions​</a:t>
            </a:r>
          </a:p>
          <a:p>
            <a:pPr marL="285750" lvl="0" indent="-285750" rtl="0">
              <a:buFont typeface="Arial,Sans-Serif"/>
              <a:buChar char="•"/>
            </a:pPr>
            <a:endParaRPr lang="en-US" sz="1400" b="1" dirty="0">
              <a:latin typeface="Arial"/>
              <a:ea typeface="Arial"/>
              <a:cs typeface="Arial"/>
            </a:endParaRPr>
          </a:p>
          <a:p>
            <a:r>
              <a:rPr lang="en-US" sz="1400" b="1" i="1" baseline="0" dirty="0">
                <a:latin typeface="Arial"/>
                <a:ea typeface="Segoe UI"/>
                <a:cs typeface="Segoe UI"/>
              </a:rPr>
              <a:t>“Keep your hairnets on at all times / Wash your hands regularly /Do not chat when operating the machinery / Keep fresh </a:t>
            </a:r>
            <a:r>
              <a:rPr lang="en-US" sz="1400" b="1" i="1" dirty="0">
                <a:latin typeface="Arial"/>
                <a:ea typeface="Segoe UI"/>
                <a:cs typeface="Segoe UI"/>
              </a:rPr>
              <a:t>meat chilled</a:t>
            </a:r>
            <a:r>
              <a:rPr lang="en-US" sz="1400" b="1" i="1" baseline="0" dirty="0">
                <a:latin typeface="Arial"/>
                <a:ea typeface="Segoe UI"/>
                <a:cs typeface="Segoe UI"/>
              </a:rPr>
              <a:t>.”</a:t>
            </a:r>
            <a:r>
              <a:rPr lang="en-US" sz="1400" dirty="0"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5577F9-2B75-2619-FA9B-EAA2CFBD0B0E}"/>
              </a:ext>
            </a:extLst>
          </p:cNvPr>
          <p:cNvSpPr txBox="1"/>
          <p:nvPr/>
        </p:nvSpPr>
        <p:spPr>
          <a:xfrm>
            <a:off x="659984" y="3750103"/>
            <a:ext cx="60960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600" b="1" baseline="0" dirty="0">
                <a:latin typeface="Arial"/>
                <a:ea typeface="Segoe UI"/>
                <a:cs typeface="Segoe UI"/>
              </a:rPr>
              <a:t>      </a:t>
            </a:r>
            <a:r>
              <a:rPr lang="en-US" sz="1600" b="1" u="sng" baseline="0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Channel</a:t>
            </a:r>
            <a:r>
              <a:rPr lang="en-US" sz="1600" dirty="0">
                <a:latin typeface="Arial"/>
                <a:ea typeface="Segoe UI"/>
                <a:cs typeface="Segoe UI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baseline="0" dirty="0">
                <a:latin typeface="Arial"/>
                <a:ea typeface="Arial"/>
                <a:cs typeface="Arial"/>
              </a:rPr>
              <a:t>Gary uses </a:t>
            </a:r>
            <a:r>
              <a:rPr lang="en-US" sz="1600" b="1" dirty="0">
                <a:latin typeface="Arial"/>
                <a:ea typeface="Arial"/>
                <a:cs typeface="Arial"/>
              </a:rPr>
              <a:t>verbal communication</a:t>
            </a:r>
            <a:r>
              <a:rPr lang="en-US" sz="1600" baseline="0" dirty="0">
                <a:latin typeface="Arial"/>
                <a:ea typeface="Arial"/>
                <a:cs typeface="Arial"/>
              </a:rPr>
              <a:t> (speaking </a:t>
            </a:r>
            <a:r>
              <a:rPr lang="en-US" sz="1600" dirty="0">
                <a:latin typeface="Arial"/>
                <a:ea typeface="Arial"/>
                <a:cs typeface="Arial"/>
              </a:rPr>
              <a:t>to staff</a:t>
            </a:r>
            <a:r>
              <a:rPr lang="en-US" sz="1600" baseline="0" dirty="0">
                <a:latin typeface="Arial"/>
                <a:ea typeface="Arial"/>
                <a:cs typeface="Arial"/>
              </a:rPr>
              <a:t>) and </a:t>
            </a:r>
            <a:r>
              <a:rPr lang="en-US" sz="1600" b="1" dirty="0">
                <a:latin typeface="Arial"/>
                <a:ea typeface="Arial"/>
                <a:cs typeface="Arial"/>
              </a:rPr>
              <a:t>visual communication</a:t>
            </a:r>
            <a:r>
              <a:rPr lang="en-US" sz="1600" baseline="0" dirty="0">
                <a:latin typeface="Arial"/>
                <a:ea typeface="Arial"/>
                <a:cs typeface="Arial"/>
              </a:rPr>
              <a:t> (signs on </a:t>
            </a:r>
            <a:r>
              <a:rPr lang="en-US" sz="1600" dirty="0">
                <a:latin typeface="Arial"/>
                <a:ea typeface="Arial"/>
                <a:cs typeface="Arial"/>
              </a:rPr>
              <a:t>the walls</a:t>
            </a:r>
            <a:r>
              <a:rPr lang="en-US" sz="1600" baseline="0" dirty="0">
                <a:latin typeface="Arial"/>
                <a:ea typeface="Arial"/>
                <a:cs typeface="Arial"/>
              </a:rPr>
              <a:t>) as the channels.</a:t>
            </a:r>
            <a:r>
              <a:rPr lang="en-US" sz="1600" dirty="0">
                <a:latin typeface="Arial"/>
                <a:ea typeface="Arial"/>
                <a:cs typeface="Arial"/>
              </a:rPr>
              <a:t>​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26AA18-4853-44CF-38A5-2A8F6E12E2FA}"/>
              </a:ext>
            </a:extLst>
          </p:cNvPr>
          <p:cNvSpPr txBox="1"/>
          <p:nvPr/>
        </p:nvSpPr>
        <p:spPr>
          <a:xfrm>
            <a:off x="217715" y="5336997"/>
            <a:ext cx="609600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latin typeface="Arial"/>
                <a:ea typeface="Segoe UI"/>
                <a:cs typeface="Segoe UI"/>
              </a:rPr>
              <a:t>         </a:t>
            </a:r>
            <a:r>
              <a:rPr lang="en-US" sz="1600" b="1" u="sng" baseline="0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Receiver</a:t>
            </a:r>
            <a:r>
              <a:rPr lang="en-US" sz="1600" b="1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US" baseline="0" dirty="0">
                <a:latin typeface="Arial"/>
                <a:ea typeface="Arial"/>
                <a:cs typeface="Arial"/>
              </a:rPr>
              <a:t>The receivers are the </a:t>
            </a:r>
            <a:r>
              <a:rPr lang="en-US" b="1" baseline="0" dirty="0">
                <a:latin typeface="Arial"/>
                <a:ea typeface="Arial"/>
                <a:cs typeface="Arial"/>
              </a:rPr>
              <a:t>factory staff</a:t>
            </a:r>
            <a:r>
              <a:rPr lang="en-US" baseline="0" dirty="0">
                <a:latin typeface="Arial"/>
                <a:ea typeface="Arial"/>
                <a:cs typeface="Arial"/>
              </a:rPr>
              <a:t>,</a:t>
            </a:r>
            <a:r>
              <a:rPr lang="en-US" dirty="0">
                <a:latin typeface="Arial"/>
                <a:ea typeface="Arial"/>
                <a:cs typeface="Arial"/>
              </a:rPr>
              <a:t> </a:t>
            </a:r>
            <a:r>
              <a:rPr lang="en-US" baseline="0" dirty="0">
                <a:latin typeface="Arial"/>
                <a:ea typeface="Arial"/>
                <a:cs typeface="Arial"/>
              </a:rPr>
              <a:t>who come from five distinct </a:t>
            </a:r>
            <a:r>
              <a:rPr lang="en-US" dirty="0">
                <a:latin typeface="Arial"/>
                <a:ea typeface="Arial"/>
                <a:cs typeface="Arial"/>
              </a:rPr>
              <a:t>cultural groups</a:t>
            </a:r>
            <a:r>
              <a:rPr lang="en-US" baseline="0" dirty="0">
                <a:latin typeface="Arial"/>
                <a:ea typeface="Arial"/>
                <a:cs typeface="Arial"/>
              </a:rPr>
              <a:t> and speak limited English.</a:t>
            </a:r>
            <a:r>
              <a:rPr lang="en-US" dirty="0">
                <a:latin typeface="Arial"/>
                <a:ea typeface="Arial"/>
                <a:cs typeface="Arial"/>
              </a:rPr>
              <a:t>​</a:t>
            </a:r>
          </a:p>
          <a:p>
            <a:pPr rtl="0"/>
            <a:r>
              <a:rPr lang="en-US" sz="1200" dirty="0"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US" sz="1200" dirty="0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4EF98E-617C-9198-CBF2-E4D581BF8A84}"/>
              </a:ext>
            </a:extLst>
          </p:cNvPr>
          <p:cNvSpPr txBox="1"/>
          <p:nvPr/>
        </p:nvSpPr>
        <p:spPr>
          <a:xfrm>
            <a:off x="6052136" y="3277990"/>
            <a:ext cx="5729703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600" baseline="0" dirty="0">
                <a:latin typeface="Arial"/>
                <a:ea typeface="Segoe UI"/>
                <a:cs typeface="Segoe UI"/>
              </a:rPr>
              <a:t>      </a:t>
            </a:r>
            <a:r>
              <a:rPr lang="en-US" sz="1600" b="1" u="sng" baseline="0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Noise</a:t>
            </a:r>
            <a:r>
              <a:rPr lang="en-US" sz="1600" b="1" dirty="0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baseline="0" dirty="0">
                <a:latin typeface="Arial"/>
                <a:ea typeface="Arial"/>
                <a:cs typeface="Arial"/>
              </a:rPr>
              <a:t>noise (Gary’s fatigue and stress affecting clarity).</a:t>
            </a:r>
            <a:r>
              <a:rPr lang="en-US" dirty="0">
                <a:latin typeface="Arial"/>
                <a:ea typeface="Arial"/>
                <a:cs typeface="Arial"/>
              </a:rPr>
              <a:t>​This is critical in the scenario: ​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dirty="0">
                <a:latin typeface="Arial"/>
                <a:ea typeface="Arial"/>
                <a:cs typeface="Arial"/>
              </a:rPr>
              <a:t>Language barrier 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dirty="0">
                <a:latin typeface="Arial"/>
                <a:ea typeface="Arial"/>
                <a:cs typeface="Arial"/>
              </a:rPr>
              <a:t>Cultural differences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dirty="0">
                <a:latin typeface="Arial"/>
                <a:ea typeface="Arial"/>
                <a:cs typeface="Arial"/>
              </a:rPr>
              <a:t>Physical noise form machines ​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dirty="0">
                <a:latin typeface="Arial"/>
                <a:ea typeface="Arial"/>
                <a:cs typeface="Arial"/>
              </a:rPr>
              <a:t>Psychological</a:t>
            </a:r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70FED39-FF67-2AF9-03A8-16DFBE490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83" y="2253305"/>
            <a:ext cx="499649" cy="34944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FCBC8BC-36EB-BBAD-B739-B0C05859DF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5243" y="1960477"/>
            <a:ext cx="326893" cy="410271"/>
          </a:xfrm>
          <a:prstGeom prst="rect">
            <a:avLst/>
          </a:prstGeom>
        </p:spPr>
      </p:pic>
      <p:pic>
        <p:nvPicPr>
          <p:cNvPr id="18" name="Picture 17" descr="A silhouette of a person&amp;#39;s head&#10;&#10;AI-generated content may be incorrect.">
            <a:extLst>
              <a:ext uri="{FF2B5EF4-FFF2-40B4-BE49-F238E27FC236}">
                <a16:creationId xmlns:a16="http://schemas.microsoft.com/office/drawing/2014/main" id="{5A89618C-F001-250C-6720-112500F812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68" y="3664391"/>
            <a:ext cx="458568" cy="352563"/>
          </a:xfrm>
          <a:prstGeom prst="rect">
            <a:avLst/>
          </a:prstGeom>
        </p:spPr>
      </p:pic>
      <p:pic>
        <p:nvPicPr>
          <p:cNvPr id="19" name="Picture 18" descr="A hands holding a envelope&#10;&#10;AI-generated content may be incorrect.">
            <a:extLst>
              <a:ext uri="{FF2B5EF4-FFF2-40B4-BE49-F238E27FC236}">
                <a16:creationId xmlns:a16="http://schemas.microsoft.com/office/drawing/2014/main" id="{D4757B43-283A-85C1-B662-0753A05B6E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552" y="5211102"/>
            <a:ext cx="347216" cy="326141"/>
          </a:xfrm>
          <a:prstGeom prst="rect">
            <a:avLst/>
          </a:prstGeom>
        </p:spPr>
      </p:pic>
      <p:pic>
        <p:nvPicPr>
          <p:cNvPr id="20" name="Picture 19" descr="A blue and yellow speaker with lightnings coming out of it&#10;&#10;AI-generated content may be incorrect.">
            <a:extLst>
              <a:ext uri="{FF2B5EF4-FFF2-40B4-BE49-F238E27FC236}">
                <a16:creationId xmlns:a16="http://schemas.microsoft.com/office/drawing/2014/main" id="{FC9D55FE-203B-77E2-2A19-652687C81D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534" y="3277990"/>
            <a:ext cx="275395" cy="3486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6226A0-5108-D0F3-1164-D05D1C61DF6C}"/>
              </a:ext>
            </a:extLst>
          </p:cNvPr>
          <p:cNvSpPr txBox="1"/>
          <p:nvPr/>
        </p:nvSpPr>
        <p:spPr>
          <a:xfrm>
            <a:off x="6134534" y="5300466"/>
            <a:ext cx="4597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dirty="0"/>
              <a:t>📩 </a:t>
            </a:r>
            <a:r>
              <a:rPr lang="en-US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Destination</a:t>
            </a:r>
          </a:p>
          <a:p>
            <a:r>
              <a:rPr lang="en-GB" dirty="0"/>
              <a:t>The factory staff, face difficulties in understanding instructions because of limited language proficiency</a:t>
            </a:r>
          </a:p>
        </p:txBody>
      </p:sp>
      <p:pic>
        <p:nvPicPr>
          <p:cNvPr id="8" name="Picture 7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BDA72060-65B1-39F9-D656-B815E0221F5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21134685">
            <a:off x="2256994" y="2551082"/>
            <a:ext cx="3735275" cy="17510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9478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35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45000"/>
                <a:lumOff val="55000"/>
              </a:schemeClr>
            </a:gs>
            <a:gs pos="9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D5055-5CFD-3918-A62C-E1E9CE5A0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79573" cy="1325563"/>
          </a:xfrm>
        </p:spPr>
        <p:txBody>
          <a:bodyPr anchor="ctr">
            <a:normAutofit/>
          </a:bodyPr>
          <a:lstStyle/>
          <a:p>
            <a:r>
              <a:rPr lang="en-US" sz="4800" b="1" u="sng" dirty="0">
                <a:solidFill>
                  <a:srgbClr val="FF0000"/>
                </a:solidFill>
                <a:latin typeface="Arial"/>
                <a:cs typeface="Arial"/>
              </a:rPr>
              <a:t>Food Safety Incident</a:t>
            </a:r>
            <a:endParaRPr lang="en-US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7AF3D-32A9-D042-8791-B95972BEF4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730" y="1825625"/>
            <a:ext cx="7814684" cy="45349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Chicken trays left out overnight.</a:t>
            </a:r>
          </a:p>
          <a:p>
            <a:r>
              <a:rPr lang="en-US" dirty="0">
                <a:latin typeface="Arial"/>
                <a:cs typeface="Arial"/>
              </a:rPr>
              <a:t>Meat was spoiled - sticky and smelly</a:t>
            </a:r>
          </a:p>
          <a:p>
            <a:r>
              <a:rPr lang="en-US" dirty="0">
                <a:latin typeface="Arial"/>
                <a:cs typeface="Arial"/>
              </a:rPr>
              <a:t>Not refrigerated as required</a:t>
            </a:r>
          </a:p>
          <a:p>
            <a:r>
              <a:rPr lang="en-US" dirty="0">
                <a:latin typeface="Arial"/>
                <a:cs typeface="Arial"/>
              </a:rPr>
              <a:t>Serious hygiene and safety breach</a:t>
            </a:r>
          </a:p>
          <a:p>
            <a:r>
              <a:rPr lang="en-US" dirty="0">
                <a:latin typeface="Arial"/>
                <a:cs typeface="Arial"/>
              </a:rPr>
              <a:t>Manager discovered issue next morning</a:t>
            </a:r>
          </a:p>
          <a:p>
            <a:r>
              <a:rPr lang="en-US" dirty="0">
                <a:latin typeface="Arial"/>
                <a:ea typeface="+mn-lt"/>
                <a:cs typeface="+mn-lt"/>
              </a:rPr>
              <a:t>Maintaining high standards of food hygiene is crucial to ensure that the meals provided are safe for consumption and to prevent foodborne illnesses. (Food Standards Agency, 2025)</a:t>
            </a:r>
            <a:endParaRPr lang="en-US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endParaRPr lang="en-US" b="1" i="1" u="sng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D3C649-4523-7400-8A55-89EC29D6B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731B3C7-AFBE-437C-A2E6-96F34D59A975}" type="datetime1">
              <a:rPr lang="en-US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16BD7C-E155-393C-9367-20A30E791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72923F-6829-9AE3-B3F3-B537EC024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8" name="Picture 7" descr="A white plate with green trim and words on it&#10;&#10;AI-generated content may be incorrect.">
            <a:extLst>
              <a:ext uri="{FF2B5EF4-FFF2-40B4-BE49-F238E27FC236}">
                <a16:creationId xmlns:a16="http://schemas.microsoft.com/office/drawing/2014/main" id="{1007B952-9BC6-F7BE-F158-DA6E3CAFA6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50" r="19361" b="1"/>
          <a:stretch>
            <a:fillRect/>
          </a:stretch>
        </p:blipFill>
        <p:spPr>
          <a:xfrm>
            <a:off x="8610600" y="136525"/>
            <a:ext cx="3150877" cy="29283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33866E-161F-2F93-76EB-490D6F599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6568229" y="2586390"/>
            <a:ext cx="5623771" cy="26364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64211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2000">
              <a:srgbClr val="0070C0"/>
            </a:gs>
            <a:gs pos="46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45000"/>
                <a:lumOff val="55000"/>
              </a:schemeClr>
            </a:gs>
            <a:gs pos="8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0E42-2589-F79E-E91E-24843326A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850" y="1"/>
            <a:ext cx="6016105" cy="1101436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>
                <a:solidFill>
                  <a:srgbClr val="FF0000"/>
                </a:solidFill>
                <a:latin typeface="Arial"/>
                <a:cs typeface="Arial"/>
              </a:rPr>
              <a:t>Main Challenges at Flight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4E0A81-13BF-92D0-08C4-920D33B59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324D2-7FCE-4887-A505-2237E44876AD}" type="datetime1">
              <a:rPr lang="en-US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8BBE5-A458-27BC-2A8E-C86F9DAD1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390E3A-EEFE-F02B-9004-58C88BBF9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10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3FF883D-F777-029A-1722-FF5394021A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423360"/>
              </p:ext>
            </p:extLst>
          </p:nvPr>
        </p:nvGraphicFramePr>
        <p:xfrm>
          <a:off x="124295" y="1101437"/>
          <a:ext cx="11776934" cy="56347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88467">
                  <a:extLst>
                    <a:ext uri="{9D8B030D-6E8A-4147-A177-3AD203B41FA5}">
                      <a16:colId xmlns:a16="http://schemas.microsoft.com/office/drawing/2014/main" val="2612916361"/>
                    </a:ext>
                  </a:extLst>
                </a:gridCol>
                <a:gridCol w="5888467">
                  <a:extLst>
                    <a:ext uri="{9D8B030D-6E8A-4147-A177-3AD203B41FA5}">
                      <a16:colId xmlns:a16="http://schemas.microsoft.com/office/drawing/2014/main" val="74232611"/>
                    </a:ext>
                  </a:extLst>
                </a:gridCol>
              </a:tblGrid>
              <a:tr h="66852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noProof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 Area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noProof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Details</a:t>
                      </a:r>
                      <a:endParaRPr lang="en-US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358757"/>
                  </a:ext>
                </a:extLst>
              </a:tr>
              <a:tr h="8595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latin typeface="Arial"/>
                        </a:rPr>
                        <a:t>Communication</a:t>
                      </a:r>
                      <a:endParaRPr lang="en-US" sz="20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Language barriers among multicultural staff causes effective communication.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7674228"/>
                  </a:ext>
                </a:extLst>
              </a:tr>
              <a:tr h="8595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latin typeface="Arial"/>
                        </a:rPr>
                        <a:t>Equipment</a:t>
                      </a:r>
                      <a:endParaRPr lang="en-US" sz="20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Old and noisy machinery affects productivity and safety.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252238"/>
                  </a:ext>
                </a:extLst>
              </a:tr>
              <a:tr h="8595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latin typeface="Arial"/>
                        </a:rPr>
                        <a:t>Training</a:t>
                      </a:r>
                      <a:endParaRPr lang="en-US" sz="20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No formal food hygiene training was provided before work begins.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4036851"/>
                  </a:ext>
                </a:extLst>
              </a:tr>
              <a:tr h="8595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latin typeface="Arial"/>
                        </a:rPr>
                        <a:t>Hygiene Practices</a:t>
                      </a:r>
                      <a:endParaRPr lang="en-US" sz="20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Inconsistent hygiene standards and food safety violations.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1937291"/>
                  </a:ext>
                </a:extLst>
              </a:tr>
              <a:tr h="8595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rial"/>
                        </a:rPr>
                        <a:t>C</a:t>
                      </a:r>
                      <a:r>
                        <a:rPr lang="en-US" sz="2000" b="0" i="0" u="none" strike="noStrike" noProof="0" dirty="0">
                          <a:latin typeface="Arial"/>
                        </a:rPr>
                        <a:t>ultural Misunderstandings:</a:t>
                      </a:r>
                      <a:endParaRPr lang="en-US" sz="2000" b="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venir Next LT Pro"/>
                        </a:rPr>
                        <a:t>Lack of cultural awareness and miscommunication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746506"/>
                  </a:ext>
                </a:extLst>
              </a:tr>
              <a:tr h="6685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latin typeface="Arial"/>
                        </a:rPr>
                        <a:t>Health &amp; Safety Risks</a:t>
                      </a:r>
                      <a:endParaRPr lang="en-US" sz="20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Dirty uniform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8073370"/>
                  </a:ext>
                </a:extLst>
              </a:tr>
            </a:tbl>
          </a:graphicData>
        </a:graphic>
      </p:graphicFrame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15A127B9-7C64-FF6E-591E-640F062692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894" y="2011422"/>
            <a:ext cx="6016106" cy="28203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7979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0070C0"/>
            </a:gs>
            <a:gs pos="31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45000"/>
                <a:lumOff val="55000"/>
              </a:schemeClr>
            </a:gs>
            <a:gs pos="79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3658DC0-E8AE-2DC6-79DA-C503887AD9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165179"/>
              </p:ext>
            </p:extLst>
          </p:nvPr>
        </p:nvGraphicFramePr>
        <p:xfrm>
          <a:off x="959679" y="1828616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19CA5C-2FB6-A113-846C-A107DDDF8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3C083B2-3D41-4F9E-9B8A-2ECBB2659DCD}" type="datetime1">
              <a:rPr lang="en-US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5FEAF2-68AC-987C-8010-1EE81DA2A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EAEAD6-10FC-E409-46EB-DA8DCAAEE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94B0D8D4-0558-6023-017D-B638C6AAF36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442365" y="159452"/>
            <a:ext cx="5464044" cy="25615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EE2E8B-0B0F-E985-17A1-3E55CF89F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3291"/>
            <a:ext cx="8035636" cy="1579418"/>
          </a:xfrm>
        </p:spPr>
        <p:txBody>
          <a:bodyPr anchor="ctr">
            <a:normAutofit/>
          </a:bodyPr>
          <a:lstStyle/>
          <a:p>
            <a:pPr algn="ctr">
              <a:spcBef>
                <a:spcPts val="0"/>
              </a:spcBef>
            </a:pPr>
            <a:r>
              <a:rPr lang="en-US" b="1" i="1" u="sng" dirty="0">
                <a:solidFill>
                  <a:srgbClr val="FF0000"/>
                </a:solidFill>
                <a:latin typeface="Arial"/>
                <a:cs typeface="Arial"/>
              </a:rPr>
              <a:t>Recommendations for Flight Foods</a:t>
            </a:r>
            <a:endParaRPr lang="en-US" dirty="0">
              <a:solidFill>
                <a:srgbClr val="FF0000"/>
              </a:solidFill>
              <a:latin typeface="Arial"/>
              <a:cs typeface="Arial"/>
            </a:endParaRPr>
          </a:p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55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0070C0"/>
            </a:gs>
            <a:gs pos="31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45000"/>
                <a:lumOff val="55000"/>
              </a:schemeClr>
            </a:gs>
            <a:gs pos="79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39394-2BF3-15AE-4ACB-5F43017B8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5" y="144417"/>
            <a:ext cx="4306962" cy="13310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4" name="Picture 3" descr="A logo with black text&#10;&#10;AI-generated content may be incorrect.">
            <a:extLst>
              <a:ext uri="{FF2B5EF4-FFF2-40B4-BE49-F238E27FC236}">
                <a16:creationId xmlns:a16="http://schemas.microsoft.com/office/drawing/2014/main" id="{A8C07A29-9102-954C-573D-0505F702B1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32"/>
          <a:stretch>
            <a:fillRect/>
          </a:stretch>
        </p:blipFill>
        <p:spPr>
          <a:xfrm>
            <a:off x="72758" y="144417"/>
            <a:ext cx="6618987" cy="657705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3AC81-C4AF-D419-BAE4-71AA4E353B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82691" y="1475509"/>
            <a:ext cx="4477787" cy="46271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Flight Foods Ltd faces serious operational challenges.</a:t>
            </a:r>
          </a:p>
          <a:p>
            <a:r>
              <a:rPr lang="en-US" sz="2000" dirty="0"/>
              <a:t>Key issues include poor communication, lack of training, outdated equipment, and weak hygiene practices.</a:t>
            </a:r>
          </a:p>
          <a:p>
            <a:r>
              <a:rPr lang="en-US" sz="2000" dirty="0"/>
              <a:t>These problems have led to food safety incidents and customer dissatisfaction.</a:t>
            </a:r>
          </a:p>
          <a:p>
            <a:r>
              <a:rPr lang="en-US" sz="2000" dirty="0"/>
              <a:t>The company must invest in staff training and facility upgrades.</a:t>
            </a:r>
          </a:p>
          <a:p>
            <a:r>
              <a:rPr lang="en-US" sz="2000" dirty="0"/>
              <a:t>Hygiene standards need to be strictly enforced.</a:t>
            </a:r>
          </a:p>
          <a:p>
            <a:r>
              <a:rPr lang="en-US" sz="2000" dirty="0"/>
              <a:t>Effective communication strategies are essential for improvement and growth.</a:t>
            </a:r>
          </a:p>
          <a:p>
            <a:pPr>
              <a:buClr>
                <a:srgbClr val="C3B2A7"/>
              </a:buClr>
            </a:pPr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EA629-0EA3-682B-5EB2-A41D2DA7DD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BDFB3B0D-7A32-44A7-B91F-2F62E7CCC1F0}" type="datetime1">
              <a:rPr lang="en-US" sz="1000">
                <a:solidFill>
                  <a:srgbClr val="FFFFFF"/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11/9/2025</a:t>
            </a:fld>
            <a:endParaRPr lang="en-US" sz="1000">
              <a:solidFill>
                <a:srgbClr val="FFFFFF"/>
              </a:solidFill>
              <a:latin typeface="Calibri" panose="020F0502020204030204"/>
            </a:endParaRPr>
          </a:p>
        </p:txBody>
      </p:sp>
      <p:pic>
        <p:nvPicPr>
          <p:cNvPr id="6" name="Picture 5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A7F9F949-AEB9-CAEA-68BC-AB8F82E59D6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9107" y="544160"/>
            <a:ext cx="7099114" cy="33280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91729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0070C0"/>
            </a:gs>
            <a:gs pos="31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45000"/>
                <a:lumOff val="55000"/>
              </a:schemeClr>
            </a:gs>
            <a:gs pos="79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781B0-AAAD-78B2-0A6B-47FFEC6D1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7928" y="152400"/>
            <a:ext cx="3799610" cy="11519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u="sng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blue globe with blue pointers on it&#10;&#10;AI-generated content may be incorrect.">
            <a:extLst>
              <a:ext uri="{FF2B5EF4-FFF2-40B4-BE49-F238E27FC236}">
                <a16:creationId xmlns:a16="http://schemas.microsoft.com/office/drawing/2014/main" id="{3F589F41-9DAB-7F0F-8A10-471452A0E35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6386" y="52627"/>
            <a:ext cx="2574348" cy="15672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C8EE14E-262F-3468-5E4E-D5936F9FDEFF}"/>
              </a:ext>
            </a:extLst>
          </p:cNvPr>
          <p:cNvSpPr txBox="1"/>
          <p:nvPr/>
        </p:nvSpPr>
        <p:spPr>
          <a:xfrm>
            <a:off x="2577812" y="1440873"/>
            <a:ext cx="9340611" cy="40178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14400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Peninsula Group. (2025). </a:t>
            </a:r>
            <a:r>
              <a:rPr lang="en-US" sz="1600" i="1" dirty="0">
                <a:latin typeface="Arial"/>
                <a:cs typeface="Arial"/>
              </a:rPr>
              <a:t>Why is personal hygiene important in professional settings?</a:t>
            </a:r>
            <a:r>
              <a:rPr lang="en-US" sz="1600" dirty="0">
                <a:latin typeface="Arial"/>
                <a:cs typeface="Arial"/>
              </a:rPr>
              <a:t> [online] Peninsula Business Services. Available at: </a:t>
            </a:r>
            <a:r>
              <a:rPr lang="en-US" sz="1600" u="sng" dirty="0">
                <a:latin typeface="Arial"/>
                <a:cs typeface="Arial"/>
                <a:hlinkClick r:id="rId3"/>
              </a:rPr>
              <a:t>https://www.peninsulagrouplimited.com/guide/why-is-personal-hygiene-important-in-professional-settings/</a:t>
            </a:r>
            <a:r>
              <a:rPr lang="en-US" sz="1600" dirty="0">
                <a:latin typeface="Arial"/>
                <a:cs typeface="Arial"/>
              </a:rPr>
              <a:t> [Accessed 1 Nov. 2025].</a:t>
            </a:r>
          </a:p>
          <a:p>
            <a:pPr defTabSz="914400">
              <a:buFont typeface="Arial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  <a:p>
            <a:pPr defTabSz="914400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Indeed Editorial Team. (2025). </a:t>
            </a:r>
            <a:r>
              <a:rPr lang="en-US" sz="1600" i="1" dirty="0">
                <a:latin typeface="Arial"/>
                <a:cs typeface="Arial"/>
              </a:rPr>
              <a:t>The Importance of Training Employees (With 11 Benefits)</a:t>
            </a:r>
            <a:r>
              <a:rPr lang="en-US" sz="1600" dirty="0">
                <a:latin typeface="Arial"/>
                <a:cs typeface="Arial"/>
              </a:rPr>
              <a:t>. [online] Indeed. Available at: </a:t>
            </a:r>
            <a:r>
              <a:rPr lang="en-US" sz="1600" u="sng" dirty="0">
                <a:latin typeface="Arial"/>
                <a:cs typeface="Arial"/>
                <a:hlinkClick r:id="rId4"/>
              </a:rPr>
              <a:t>https://sg.indeed.com/career-advice/career-development/importance-of-training-employees</a:t>
            </a:r>
            <a:r>
              <a:rPr lang="en-US" sz="1600" dirty="0">
                <a:latin typeface="Arial"/>
                <a:cs typeface="Arial"/>
              </a:rPr>
              <a:t> [Accessed 1 Nov. 2025].</a:t>
            </a:r>
          </a:p>
          <a:p>
            <a:pPr defTabSz="914400">
              <a:buFont typeface="Arial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  <a:p>
            <a:pPr defTabSz="914400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Food Standards Agency (2025) </a:t>
            </a:r>
            <a:r>
              <a:rPr lang="en-US" sz="1600" i="1" dirty="0">
                <a:latin typeface="Arial"/>
                <a:cs typeface="Arial"/>
              </a:rPr>
              <a:t>Food hygiene for your business</a:t>
            </a:r>
            <a:r>
              <a:rPr lang="en-US" sz="1600" dirty="0">
                <a:latin typeface="Arial"/>
                <a:cs typeface="Arial"/>
              </a:rPr>
              <a:t>. Available at: </a:t>
            </a:r>
            <a:r>
              <a:rPr lang="en-US" sz="1600" u="sng" dirty="0">
                <a:latin typeface="Arial"/>
                <a:cs typeface="Arial"/>
                <a:hlinkClick r:id="rId5"/>
              </a:rPr>
              <a:t>https://www.food.gov.uk/business-guidance/food-hygiene-for-your-business</a:t>
            </a:r>
            <a:r>
              <a:rPr lang="en-US" sz="1600" dirty="0">
                <a:latin typeface="Arial"/>
                <a:cs typeface="Arial"/>
              </a:rPr>
              <a:t> (Accessed: 2 November 2025).</a:t>
            </a:r>
          </a:p>
          <a:p>
            <a:pPr defTabSz="914400">
              <a:buFont typeface="Arial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  <a:p>
            <a:pPr defTabSz="914400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Islam, M., Rahman, A., Zainudin, Z. and Hossain, M., 2025. </a:t>
            </a:r>
            <a:r>
              <a:rPr lang="en-US" sz="1600" i="1" u="sng" dirty="0">
                <a:latin typeface="Arial"/>
                <a:cs typeface="Arial"/>
                <a:hlinkClick r:id="" action="ppaction://noaction"/>
              </a:rPr>
              <a:t>Enhancing teamwork and communication efficiency through cultural intelligence training among foreign workers in Malaysia’s manufacturing industry</a:t>
            </a:r>
            <a:r>
              <a:rPr lang="en-US" sz="1600" u="sng" dirty="0">
                <a:latin typeface="Arial"/>
                <a:cs typeface="Arial"/>
                <a:hlinkClick r:id="" action="ppaction://noaction"/>
              </a:rPr>
              <a:t>. International Journal of Research and Innovation in Social Science, June.</a:t>
            </a:r>
            <a:endParaRPr lang="en-US" sz="1600" dirty="0">
              <a:latin typeface="Arial"/>
              <a:cs typeface="Arial"/>
              <a:hlinkClick r:id="" action="ppaction://noaction"/>
            </a:endParaRPr>
          </a:p>
          <a:p>
            <a:pPr defTabSz="914400">
              <a:buFont typeface="Arial" panose="020B0604020202020204" pitchFamily="34" charset="0"/>
              <a:buChar char="•"/>
            </a:pPr>
            <a:endParaRPr lang="en-US" sz="1600" u="sng" dirty="0">
              <a:latin typeface="Arial"/>
              <a:cs typeface="Arial"/>
            </a:endParaRPr>
          </a:p>
          <a:p>
            <a:pPr defTabSz="914400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Kamal, N.N., Sakrani, S.N.R. &amp; Maidin, A., 2023. </a:t>
            </a:r>
            <a:r>
              <a:rPr lang="en-US" sz="1600" i="1" u="sng" dirty="0">
                <a:latin typeface="Arial"/>
                <a:cs typeface="Arial"/>
                <a:hlinkClick r:id="" action="ppaction://noaction"/>
              </a:rPr>
              <a:t>Communication barriers in work environment: </a:t>
            </a:r>
            <a:endParaRPr lang="en-US" sz="1600" dirty="0">
              <a:latin typeface="Arial"/>
              <a:cs typeface="Arial"/>
            </a:endParaRPr>
          </a:p>
          <a:p>
            <a:pPr defTabSz="914400">
              <a:buFont typeface="Arial" panose="020B0604020202020204" pitchFamily="34" charset="0"/>
              <a:buChar char="•"/>
            </a:pPr>
            <a:r>
              <a:rPr lang="en-US" sz="1600" i="1" u="sng" dirty="0">
                <a:latin typeface="Arial"/>
                <a:cs typeface="Arial"/>
                <a:hlinkClick r:id="" action="ppaction://noaction"/>
              </a:rPr>
              <a:t>Understanding impact and challenges</a:t>
            </a:r>
            <a:r>
              <a:rPr lang="en-US" sz="1600" u="sng" dirty="0">
                <a:latin typeface="Arial"/>
                <a:cs typeface="Arial"/>
                <a:hlinkClick r:id="" action="ppaction://noaction"/>
              </a:rPr>
              <a:t>. International Journal of Academic Research in Business and Social Sciences, 13(11). Available at: https://www.researchgate.net/publication/375903142 [Accessed 7 Nov. 2025].</a:t>
            </a:r>
            <a:endParaRPr lang="en-US" sz="1600" dirty="0">
              <a:latin typeface="Arial"/>
              <a:cs typeface="Arial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43B08-4A01-D212-1839-C4E0EC8BF9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FBF1AF84-B5AF-49C5-A9A7-240F757CD14D}" type="datetime1">
              <a:rPr lang="en-US" sz="1000"/>
              <a:pPr defTabSz="914400">
                <a:spcAft>
                  <a:spcPts val="600"/>
                </a:spcAft>
              </a:pPr>
              <a:t>11/9/2025</a:t>
            </a:fld>
            <a:endParaRPr lang="en-US" sz="100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0E46B-0892-28A6-5E38-51D0153A1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D3C0E7-D96C-8047-B4F8-83E950F21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24578CCF-2EC4-44CB-A694-F6F6E59A3985}" type="slidenum">
              <a:rPr lang="en-US" sz="1000"/>
              <a:pPr defTabSz="914400">
                <a:spcAft>
                  <a:spcPts val="600"/>
                </a:spcAft>
              </a:pPr>
              <a:t>13</a:t>
            </a:fld>
            <a:endParaRPr lang="en-US" sz="1000"/>
          </a:p>
        </p:txBody>
      </p:sp>
      <p:pic>
        <p:nvPicPr>
          <p:cNvPr id="3" name="Picture 2" descr="A white airplane with blue stripe">
            <a:extLst>
              <a:ext uri="{FF2B5EF4-FFF2-40B4-BE49-F238E27FC236}">
                <a16:creationId xmlns:a16="http://schemas.microsoft.com/office/drawing/2014/main" id="{0FD5084B-E11B-41EC-961C-8349046FE98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19608" y="41564"/>
            <a:ext cx="4196006" cy="19670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74694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83000">
              <a:srgbClr val="ABC0E4"/>
            </a:gs>
            <a:gs pos="98000">
              <a:srgbClr val="B6C8E8"/>
            </a:gs>
            <a:gs pos="31000">
              <a:srgbClr val="ECF1F9"/>
            </a:gs>
            <a:gs pos="64000">
              <a:schemeClr val="accent1">
                <a:lumMod val="45000"/>
                <a:lumOff val="55000"/>
              </a:schemeClr>
            </a:gs>
            <a:gs pos="21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29C5E-48BC-C0D8-074F-20ECAA9C2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2377440" y="3246120"/>
            <a:ext cx="5605272" cy="3657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pic>
        <p:nvPicPr>
          <p:cNvPr id="3" name="Picture 2" descr="A white airplane with blue stripe&#10;&#10;AI-generated content may be incorrect.">
            <a:extLst>
              <a:ext uri="{FF2B5EF4-FFF2-40B4-BE49-F238E27FC236}">
                <a16:creationId xmlns:a16="http://schemas.microsoft.com/office/drawing/2014/main" id="{111FAE7C-D733-3009-CFA4-0C77636192B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85989" y="3228795"/>
            <a:ext cx="7227132" cy="3388080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F0F003-0E33-E76A-0201-D77EE49CE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852055"/>
            <a:ext cx="9666259" cy="3698983"/>
          </a:xfrm>
          <a:effectLst>
            <a:softEdge rad="152400"/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15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396064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0"/>
    </mc:Choice>
    <mc:Fallback xmlns="">
      <p:transition advClick="0" advTm="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185</TotalTime>
  <Words>1234</Words>
  <Application>Microsoft Office PowerPoint</Application>
  <PresentationFormat>Widescreen</PresentationFormat>
  <Paragraphs>179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Arial</vt:lpstr>
      <vt:lpstr>Arial,Sans-Serif</vt:lpstr>
      <vt:lpstr>Avenir Next LT Pro</vt:lpstr>
      <vt:lpstr>Calibri</vt:lpstr>
      <vt:lpstr>Calibri Light</vt:lpstr>
      <vt:lpstr>Office 2013 - 2022 Theme</vt:lpstr>
      <vt:lpstr>Business Communication and Team Dynamics </vt:lpstr>
      <vt:lpstr>Overview of the presentation</vt:lpstr>
      <vt:lpstr>Introduction</vt:lpstr>
      <vt:lpstr>The Problems</vt:lpstr>
      <vt:lpstr>Factory Conditions</vt:lpstr>
      <vt:lpstr>Staff and Communication </vt:lpstr>
      <vt:lpstr>Communication Barriers</vt:lpstr>
      <vt:lpstr>Shannon and Weaver’s Model of Communication to the Flight Foods scenario</vt:lpstr>
      <vt:lpstr>Food Safety Incident</vt:lpstr>
      <vt:lpstr>Main Challenges at Flight</vt:lpstr>
      <vt:lpstr>Recommendations for Flight Foods </vt:lpstr>
      <vt:lpstr>Conclusion</vt:lpstr>
      <vt:lpstr>References</vt:lpstr>
      <vt:lpstr>Thank 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Arshed Saddique</dc:creator>
  <cp:lastModifiedBy>Arshed Saddique</cp:lastModifiedBy>
  <cp:revision>328</cp:revision>
  <dcterms:created xsi:type="dcterms:W3CDTF">2025-11-01T08:13:24Z</dcterms:created>
  <dcterms:modified xsi:type="dcterms:W3CDTF">2025-11-09T11:41:51Z</dcterms:modified>
</cp:coreProperties>
</file>