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10.fntdata" ContentType="application/x-fontdata"/>
  <Override PartName="/ppt/fonts/font11.fntdata" ContentType="application/x-fontdata"/>
  <Override PartName="/ppt/fonts/font12.fntdata" ContentType="application/x-fontdata"/>
  <Override PartName="/ppt/fonts/font13.fntdata" ContentType="application/x-fontdata"/>
  <Override PartName="/ppt/fonts/font14.fntdata" ContentType="application/x-fontdata"/>
  <Override PartName="/ppt/fonts/font15.fntdata" ContentType="application/x-fontdata"/>
  <Override PartName="/ppt/fonts/font16.fntdata" ContentType="application/x-fontdata"/>
  <Override PartName="/ppt/fonts/font17.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4"/>
  </p:notesMasterIdLst>
  <p:sldIdLst>
    <p:sldId id="256" r:id="rId3"/>
    <p:sldId id="258" r:id="rId5"/>
    <p:sldId id="276" r:id="rId6"/>
    <p:sldId id="259" r:id="rId7"/>
    <p:sldId id="257" r:id="rId8"/>
    <p:sldId id="262" r:id="rId9"/>
    <p:sldId id="260" r:id="rId10"/>
    <p:sldId id="261" r:id="rId11"/>
    <p:sldId id="263" r:id="rId12"/>
    <p:sldId id="274" r:id="rId13"/>
    <p:sldId id="264" r:id="rId14"/>
    <p:sldId id="265" r:id="rId15"/>
    <p:sldId id="266" r:id="rId16"/>
    <p:sldId id="275" r:id="rId17"/>
    <p:sldId id="267" r:id="rId18"/>
    <p:sldId id="268" r:id="rId19"/>
    <p:sldId id="269" r:id="rId20"/>
    <p:sldId id="271" r:id="rId21"/>
    <p:sldId id="277" r:id="rId22"/>
  </p:sldIdLst>
  <p:sldSz cx="9144000" cy="5143500" type="screen16x9"/>
  <p:notesSz cx="6858000" cy="9144000"/>
  <p:embeddedFontLst>
    <p:embeddedFont>
      <p:font typeface="Londrina Solid" panose="00000500000000000000"/>
      <p:regular r:id="rId26"/>
    </p:embeddedFont>
    <p:embeddedFont>
      <p:font typeface="Arvo" panose="02000000000000000000"/>
      <p:regular r:id="rId27"/>
      <p:bold r:id="rId28"/>
      <p:italic r:id="rId29"/>
      <p:boldItalic r:id="rId30"/>
    </p:embeddedFont>
    <p:embeddedFont>
      <p:font typeface="Comic Sans MS" panose="030F0702030302020204" pitchFamily="66" charset="0"/>
      <p:regular r:id="rId31"/>
      <p:bold r:id="rId32"/>
      <p:italic r:id="rId33"/>
      <p:boldItalic r:id="rId34"/>
    </p:embeddedFont>
    <p:embeddedFont>
      <p:font typeface="Corbel" panose="020B0503020204020204" pitchFamily="34" charset="0"/>
      <p:regular r:id="rId35"/>
      <p:bold r:id="rId36"/>
      <p:italic r:id="rId37"/>
      <p:boldItalic r:id="rId38"/>
    </p:embeddedFont>
    <p:embeddedFont>
      <p:font typeface="Arvo" panose="02000000000000000000" charset="0"/>
      <p:regular r:id="rId39"/>
      <p:bold r:id="rId40"/>
      <p:italic r:id="rId41"/>
      <p:boldItalic r:id="rId4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15:guide id="1" orient="horz" pos="1620" userDrawn="1">
          <p15:clr>
            <a:srgbClr val="747775"/>
          </p15:clr>
        </p15:guide>
        <p15:guide id="2" pos="2880" userDrawn="1">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D2A55"/>
    <a:srgbClr val="4D9F54"/>
    <a:srgbClr val="FFE99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104" d="100"/>
          <a:sy n="104" d="100"/>
        </p:scale>
        <p:origin x="850" y="250"/>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2" Type="http://schemas.openxmlformats.org/officeDocument/2006/relationships/font" Target="fonts/font17.fntdata"/><Relationship Id="rId41" Type="http://schemas.openxmlformats.org/officeDocument/2006/relationships/font" Target="fonts/font16.fntdata"/><Relationship Id="rId40" Type="http://schemas.openxmlformats.org/officeDocument/2006/relationships/font" Target="fonts/font15.fntdata"/><Relationship Id="rId4" Type="http://schemas.openxmlformats.org/officeDocument/2006/relationships/notesMaster" Target="notesMasters/notesMaster1.xml"/><Relationship Id="rId39" Type="http://schemas.openxmlformats.org/officeDocument/2006/relationships/font" Target="fonts/font14.fntdata"/><Relationship Id="rId38" Type="http://schemas.openxmlformats.org/officeDocument/2006/relationships/font" Target="fonts/font13.fntdata"/><Relationship Id="rId37" Type="http://schemas.openxmlformats.org/officeDocument/2006/relationships/font" Target="fonts/font12.fntdata"/><Relationship Id="rId36" Type="http://schemas.openxmlformats.org/officeDocument/2006/relationships/font" Target="fonts/font11.fntdata"/><Relationship Id="rId35" Type="http://schemas.openxmlformats.org/officeDocument/2006/relationships/font" Target="fonts/font10.fntdata"/><Relationship Id="rId34" Type="http://schemas.openxmlformats.org/officeDocument/2006/relationships/font" Target="fonts/font9.fntdata"/><Relationship Id="rId33" Type="http://schemas.openxmlformats.org/officeDocument/2006/relationships/font" Target="fonts/font8.fntdata"/><Relationship Id="rId32" Type="http://schemas.openxmlformats.org/officeDocument/2006/relationships/font" Target="fonts/font7.fntdata"/><Relationship Id="rId31" Type="http://schemas.openxmlformats.org/officeDocument/2006/relationships/font" Target="fonts/font6.fntdata"/><Relationship Id="rId30" Type="http://schemas.openxmlformats.org/officeDocument/2006/relationships/font" Target="fonts/font5.fntdata"/><Relationship Id="rId3" Type="http://schemas.openxmlformats.org/officeDocument/2006/relationships/slide" Target="slides/slide1.xml"/><Relationship Id="rId29" Type="http://schemas.openxmlformats.org/officeDocument/2006/relationships/font" Target="fonts/font4.fntdata"/><Relationship Id="rId28" Type="http://schemas.openxmlformats.org/officeDocument/2006/relationships/font" Target="fonts/font3.fntdata"/><Relationship Id="rId27" Type="http://schemas.openxmlformats.org/officeDocument/2006/relationships/font" Target="fonts/font2.fntdata"/><Relationship Id="rId26" Type="http://schemas.openxmlformats.org/officeDocument/2006/relationships/font" Target="fonts/font1.fntdata"/><Relationship Id="rId25" Type="http://schemas.openxmlformats.org/officeDocument/2006/relationships/tableStyles" Target="tableStyles.xml"/><Relationship Id="rId24" Type="http://schemas.openxmlformats.org/officeDocument/2006/relationships/viewProps" Target="viewProps.xml"/><Relationship Id="rId23" Type="http://schemas.openxmlformats.org/officeDocument/2006/relationships/presProps" Target="presProps.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56"/>
        <p:cNvGrpSpPr/>
        <p:nvPr/>
      </p:nvGrpSpPr>
      <p:grpSpPr>
        <a:xfrm>
          <a:off x="0" y="0"/>
          <a:ext cx="0" cy="0"/>
          <a:chOff x="0" y="0"/>
          <a:chExt cx="0" cy="0"/>
        </a:xfrm>
      </p:grpSpPr>
      <p:sp>
        <p:nvSpPr>
          <p:cNvPr id="57" name="Google Shape;57;g2a4051ae5cf_1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58" name="Google Shape;58;g2a4051ae5cf_1_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84"/>
        <p:cNvGrpSpPr/>
        <p:nvPr/>
      </p:nvGrpSpPr>
      <p:grpSpPr>
        <a:xfrm>
          <a:off x="0" y="0"/>
          <a:ext cx="0" cy="0"/>
          <a:chOff x="0" y="0"/>
          <a:chExt cx="0" cy="0"/>
        </a:xfrm>
      </p:grpSpPr>
      <p:sp>
        <p:nvSpPr>
          <p:cNvPr id="85" name="Google Shape;85;g2a4051ae5cf_1_1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86" name="Google Shape;86;g2a4051ae5cf_1_1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7"/>
        <p:cNvGrpSpPr/>
        <p:nvPr/>
      </p:nvGrpSpPr>
      <p:grpSpPr>
        <a:xfrm>
          <a:off x="0" y="0"/>
          <a:ext cx="0" cy="0"/>
          <a:chOff x="0" y="0"/>
          <a:chExt cx="0" cy="0"/>
        </a:xfrm>
      </p:grpSpPr>
      <p:sp>
        <p:nvSpPr>
          <p:cNvPr id="98" name="Google Shape;98;g2a4051ae5cf_1_1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99" name="Google Shape;99;g2a4051ae5cf_1_1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67"/>
        <p:cNvGrpSpPr/>
        <p:nvPr/>
      </p:nvGrpSpPr>
      <p:grpSpPr>
        <a:xfrm>
          <a:off x="0" y="0"/>
          <a:ext cx="0" cy="0"/>
          <a:chOff x="0" y="0"/>
          <a:chExt cx="0" cy="0"/>
        </a:xfrm>
      </p:grpSpPr>
      <p:sp>
        <p:nvSpPr>
          <p:cNvPr id="68" name="Google Shape;68;g2a4051ae5cf_1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69" name="Google Shape;69;g2a4051ae5cf_1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44"/>
        <p:cNvGrpSpPr/>
        <p:nvPr/>
      </p:nvGrpSpPr>
      <p:grpSpPr>
        <a:xfrm>
          <a:off x="0" y="0"/>
          <a:ext cx="0" cy="0"/>
          <a:chOff x="0" y="0"/>
          <a:chExt cx="0" cy="0"/>
        </a:xfrm>
      </p:grpSpPr>
      <p:sp>
        <p:nvSpPr>
          <p:cNvPr id="145" name="Google Shape;145;g2a4051ae5cf_1_1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46" name="Google Shape;146;g2a4051ae5cf_1_1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06"/>
        <p:cNvGrpSpPr/>
        <p:nvPr/>
      </p:nvGrpSpPr>
      <p:grpSpPr>
        <a:xfrm>
          <a:off x="0" y="0"/>
          <a:ext cx="0" cy="0"/>
          <a:chOff x="0" y="0"/>
          <a:chExt cx="0" cy="0"/>
        </a:xfrm>
      </p:grpSpPr>
      <p:sp>
        <p:nvSpPr>
          <p:cNvPr id="107" name="Google Shape;107;g2a4051ae5cf_1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08" name="Google Shape;108;g2a4051ae5cf_1_1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34"/>
        <p:cNvGrpSpPr/>
        <p:nvPr/>
      </p:nvGrpSpPr>
      <p:grpSpPr>
        <a:xfrm>
          <a:off x="0" y="0"/>
          <a:ext cx="0" cy="0"/>
          <a:chOff x="0" y="0"/>
          <a:chExt cx="0" cy="0"/>
        </a:xfrm>
      </p:grpSpPr>
      <p:sp>
        <p:nvSpPr>
          <p:cNvPr id="135" name="Google Shape;135;g2a4051ae5cf_1_1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36" name="Google Shape;136;g2a4051ae5cf_1_1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53"/>
        <p:cNvGrpSpPr/>
        <p:nvPr/>
      </p:nvGrpSpPr>
      <p:grpSpPr>
        <a:xfrm>
          <a:off x="0" y="0"/>
          <a:ext cx="0" cy="0"/>
          <a:chOff x="0" y="0"/>
          <a:chExt cx="0" cy="0"/>
        </a:xfrm>
      </p:grpSpPr>
      <p:sp>
        <p:nvSpPr>
          <p:cNvPr id="154" name="Google Shape;154;g2a4051ae5cf_1_1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55" name="Google Shape;155;g2a4051ae5cf_1_1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44"/>
        <p:cNvGrpSpPr/>
        <p:nvPr/>
      </p:nvGrpSpPr>
      <p:grpSpPr>
        <a:xfrm>
          <a:off x="0" y="0"/>
          <a:ext cx="0" cy="0"/>
          <a:chOff x="0" y="0"/>
          <a:chExt cx="0" cy="0"/>
        </a:xfrm>
      </p:grpSpPr>
      <p:sp>
        <p:nvSpPr>
          <p:cNvPr id="145" name="Google Shape;145;g2a4051ae5cf_1_1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46" name="Google Shape;146;g2a4051ae5cf_1_1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72"/>
        <p:cNvGrpSpPr/>
        <p:nvPr/>
      </p:nvGrpSpPr>
      <p:grpSpPr>
        <a:xfrm>
          <a:off x="0" y="0"/>
          <a:ext cx="0" cy="0"/>
          <a:chOff x="0" y="0"/>
          <a:chExt cx="0" cy="0"/>
        </a:xfrm>
      </p:grpSpPr>
      <p:sp>
        <p:nvSpPr>
          <p:cNvPr id="173" name="Google Shape;173;g2a4051ae5cf_1_1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74" name="Google Shape;174;g2a4051ae5cf_1_1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81"/>
        <p:cNvGrpSpPr/>
        <p:nvPr/>
      </p:nvGrpSpPr>
      <p:grpSpPr>
        <a:xfrm>
          <a:off x="0" y="0"/>
          <a:ext cx="0" cy="0"/>
          <a:chOff x="0" y="0"/>
          <a:chExt cx="0" cy="0"/>
        </a:xfrm>
      </p:grpSpPr>
      <p:sp>
        <p:nvSpPr>
          <p:cNvPr id="182" name="Google Shape;182;g2a4051ae5cf_1_1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83" name="Google Shape;183;g2a4051ae5cf_1_1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93"/>
        <p:cNvGrpSpPr/>
        <p:nvPr/>
      </p:nvGrpSpPr>
      <p:grpSpPr>
        <a:xfrm>
          <a:off x="0" y="0"/>
          <a:ext cx="0" cy="0"/>
          <a:chOff x="0" y="0"/>
          <a:chExt cx="0" cy="0"/>
        </a:xfrm>
      </p:grpSpPr>
      <p:sp>
        <p:nvSpPr>
          <p:cNvPr id="194" name="Google Shape;194;g2a4051ae5cf_1_2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95" name="Google Shape;195;g2a4051ae5cf_1_2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44"/>
        <p:cNvGrpSpPr/>
        <p:nvPr/>
      </p:nvGrpSpPr>
      <p:grpSpPr>
        <a:xfrm>
          <a:off x="0" y="0"/>
          <a:ext cx="0" cy="0"/>
          <a:chOff x="0" y="0"/>
          <a:chExt cx="0" cy="0"/>
        </a:xfrm>
      </p:grpSpPr>
      <p:sp>
        <p:nvSpPr>
          <p:cNvPr id="145" name="Google Shape;145;g2a4051ae5cf_1_1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46" name="Google Shape;146;g2a4051ae5cf_1_1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03"/>
        <p:cNvGrpSpPr/>
        <p:nvPr/>
      </p:nvGrpSpPr>
      <p:grpSpPr>
        <a:xfrm>
          <a:off x="0" y="0"/>
          <a:ext cx="0" cy="0"/>
          <a:chOff x="0" y="0"/>
          <a:chExt cx="0" cy="0"/>
        </a:xfrm>
      </p:grpSpPr>
      <p:sp>
        <p:nvSpPr>
          <p:cNvPr id="204" name="Google Shape;204;g2a4051ae5cf_1_2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05" name="Google Shape;205;g2a4051ae5cf_1_2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27"/>
        <p:cNvGrpSpPr/>
        <p:nvPr/>
      </p:nvGrpSpPr>
      <p:grpSpPr>
        <a:xfrm>
          <a:off x="0" y="0"/>
          <a:ext cx="0" cy="0"/>
          <a:chOff x="0" y="0"/>
          <a:chExt cx="0" cy="0"/>
        </a:xfrm>
      </p:grpSpPr>
      <p:sp>
        <p:nvSpPr>
          <p:cNvPr id="228" name="Google Shape;228;g2a4051ae5cf_1_2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29" name="Google Shape;229;g2a4051ae5cf_1_2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38"/>
        <p:cNvGrpSpPr/>
        <p:nvPr/>
      </p:nvGrpSpPr>
      <p:grpSpPr>
        <a:xfrm>
          <a:off x="0" y="0"/>
          <a:ext cx="0" cy="0"/>
          <a:chOff x="0" y="0"/>
          <a:chExt cx="0" cy="0"/>
        </a:xfrm>
      </p:grpSpPr>
      <p:sp>
        <p:nvSpPr>
          <p:cNvPr id="239" name="Google Shape;239;g2a4051ae5cf_1_2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40" name="Google Shape;240;g2a4051ae5cf_1_2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278"/>
        <p:cNvGrpSpPr/>
        <p:nvPr/>
      </p:nvGrpSpPr>
      <p:grpSpPr>
        <a:xfrm>
          <a:off x="0" y="0"/>
          <a:ext cx="0" cy="0"/>
          <a:chOff x="0" y="0"/>
          <a:chExt cx="0" cy="0"/>
        </a:xfrm>
      </p:grpSpPr>
      <p:sp>
        <p:nvSpPr>
          <p:cNvPr id="279" name="Google Shape;279;g2a4051ae5cf_1_2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80" name="Google Shape;280;g2a4051ae5cf_1_2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image" Target="../media/image12.png"/><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pic>
        <p:nvPicPr>
          <p:cNvPr id="13" name="Google Shape;13;p2"/>
          <p:cNvPicPr preferRelativeResize="0"/>
          <p:nvPr/>
        </p:nvPicPr>
        <p:blipFill>
          <a:blip r:embed="rId2"/>
          <a:stretch>
            <a:fillRect/>
          </a:stretch>
        </p:blipFill>
        <p:spPr>
          <a:xfrm>
            <a:off x="-406799" y="-1234275"/>
            <a:ext cx="11047400" cy="5520450"/>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spTree>
      <p:nvGrpSpPr>
        <p:cNvPr id="1" name="Shape 14"/>
        <p:cNvGrpSpPr/>
        <p:nvPr/>
      </p:nvGrpSpPr>
      <p:grpSpPr>
        <a:xfrm>
          <a:off x="0" y="0"/>
          <a:ext cx="0" cy="0"/>
          <a:chOff x="0" y="0"/>
          <a:chExt cx="0" cy="0"/>
        </a:xfrm>
      </p:grpSpPr>
      <p:sp>
        <p:nvSpPr>
          <p:cNvPr id="15" name="Google Shape;15;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6" name="Google Shape;16;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
        <p:nvSpPr>
          <p:cNvPr id="17" name="Google Shape;17;p3"/>
          <p:cNvSpPr/>
          <p:nvPr/>
        </p:nvSpPr>
        <p:spPr>
          <a:xfrm rot="900295">
            <a:off x="6413761" y="1872069"/>
            <a:ext cx="3779778" cy="4350823"/>
          </a:xfrm>
          <a:custGeom>
            <a:avLst/>
            <a:gdLst/>
            <a:ahLst/>
            <a:cxnLst/>
            <a:rect l="l" t="t" r="r" b="b"/>
            <a:pathLst>
              <a:path w="7527631" h="8664899" extrusionOk="0">
                <a:moveTo>
                  <a:pt x="0" y="0"/>
                </a:moveTo>
                <a:lnTo>
                  <a:pt x="7527631" y="0"/>
                </a:lnTo>
                <a:lnTo>
                  <a:pt x="7527631" y="8664898"/>
                </a:lnTo>
                <a:lnTo>
                  <a:pt x="0" y="8664898"/>
                </a:lnTo>
                <a:lnTo>
                  <a:pt x="0" y="0"/>
                </a:lnTo>
                <a:close/>
              </a:path>
            </a:pathLst>
          </a:custGeom>
          <a:blipFill rotWithShape="1">
            <a:blip r:embed="rId2"/>
            <a:stretch>
              <a:fillRect/>
            </a:stretch>
          </a:blipFill>
          <a:ln>
            <a:noFill/>
          </a:ln>
        </p:spPr>
      </p:sp>
      <p:sp>
        <p:nvSpPr>
          <p:cNvPr id="18" name="Google Shape;18;p3"/>
          <p:cNvSpPr/>
          <p:nvPr/>
        </p:nvSpPr>
        <p:spPr>
          <a:xfrm rot="465910">
            <a:off x="-1133853" y="2075406"/>
            <a:ext cx="3315890" cy="3575084"/>
          </a:xfrm>
          <a:custGeom>
            <a:avLst/>
            <a:gdLst/>
            <a:ahLst/>
            <a:cxnLst/>
            <a:rect l="l" t="t" r="r" b="b"/>
            <a:pathLst>
              <a:path w="6637341" h="7156163" extrusionOk="0">
                <a:moveTo>
                  <a:pt x="0" y="0"/>
                </a:moveTo>
                <a:lnTo>
                  <a:pt x="6637342" y="0"/>
                </a:lnTo>
                <a:lnTo>
                  <a:pt x="6637342" y="7156164"/>
                </a:lnTo>
                <a:lnTo>
                  <a:pt x="0" y="7156164"/>
                </a:lnTo>
                <a:lnTo>
                  <a:pt x="0" y="0"/>
                </a:lnTo>
                <a:close/>
              </a:path>
            </a:pathLst>
          </a:custGeom>
          <a:blipFill rotWithShape="1">
            <a:blip r:embed="rId3"/>
            <a:stretch>
              <a:fillRect/>
            </a:stretch>
          </a:blipFill>
          <a:ln>
            <a:no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 matchingName="Title and body">
  <p:cSld name="TITLE_AND_BODY">
    <p:spTree>
      <p:nvGrpSpPr>
        <p:cNvPr id="1" name="Shape 19"/>
        <p:cNvGrpSpPr/>
        <p:nvPr/>
      </p:nvGrpSpPr>
      <p:grpSpPr>
        <a:xfrm>
          <a:off x="0" y="0"/>
          <a:ext cx="0" cy="0"/>
          <a:chOff x="0" y="0"/>
          <a:chExt cx="0" cy="0"/>
        </a:xfrm>
      </p:grpSpPr>
      <p:sp>
        <p:nvSpPr>
          <p:cNvPr id="20" name="Google Shape;20;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1" name="Google Shape;21;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p:txBody>
      </p:sp>
      <p:sp>
        <p:nvSpPr>
          <p:cNvPr id="22" name="Google Shape;22;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
        <p:nvSpPr>
          <p:cNvPr id="23" name="Google Shape;23;p4"/>
          <p:cNvSpPr/>
          <p:nvPr/>
        </p:nvSpPr>
        <p:spPr>
          <a:xfrm rot="-897518">
            <a:off x="268644" y="3255920"/>
            <a:ext cx="1490546" cy="2277223"/>
          </a:xfrm>
          <a:custGeom>
            <a:avLst/>
            <a:gdLst/>
            <a:ahLst/>
            <a:cxnLst/>
            <a:rect l="l" t="t" r="r" b="b"/>
            <a:pathLst>
              <a:path w="4397052" h="6717719" extrusionOk="0">
                <a:moveTo>
                  <a:pt x="0" y="0"/>
                </a:moveTo>
                <a:lnTo>
                  <a:pt x="4397052" y="0"/>
                </a:lnTo>
                <a:lnTo>
                  <a:pt x="4397052" y="6717719"/>
                </a:lnTo>
                <a:lnTo>
                  <a:pt x="0" y="6717719"/>
                </a:lnTo>
                <a:lnTo>
                  <a:pt x="0" y="0"/>
                </a:lnTo>
                <a:close/>
              </a:path>
            </a:pathLst>
          </a:custGeom>
          <a:blipFill rotWithShape="1">
            <a:blip r:embed="rId2"/>
            <a:stretch>
              <a:fillRect/>
            </a:stretch>
          </a:blipFill>
          <a:ln>
            <a:noFill/>
          </a:ln>
        </p:spPr>
      </p:sp>
      <p:sp>
        <p:nvSpPr>
          <p:cNvPr id="24" name="Google Shape;24;p4"/>
          <p:cNvSpPr/>
          <p:nvPr/>
        </p:nvSpPr>
        <p:spPr>
          <a:xfrm rot="2784518">
            <a:off x="5933839" y="2639658"/>
            <a:ext cx="2972408" cy="2994870"/>
          </a:xfrm>
          <a:custGeom>
            <a:avLst/>
            <a:gdLst/>
            <a:ahLst/>
            <a:cxnLst/>
            <a:rect l="l" t="t" r="r" b="b"/>
            <a:pathLst>
              <a:path w="6889098" h="6941156" extrusionOk="0">
                <a:moveTo>
                  <a:pt x="0" y="0"/>
                </a:moveTo>
                <a:lnTo>
                  <a:pt x="6889098" y="0"/>
                </a:lnTo>
                <a:lnTo>
                  <a:pt x="6889098" y="6941157"/>
                </a:lnTo>
                <a:lnTo>
                  <a:pt x="0" y="6941157"/>
                </a:lnTo>
                <a:lnTo>
                  <a:pt x="0" y="0"/>
                </a:lnTo>
                <a:close/>
              </a:path>
            </a:pathLst>
          </a:custGeom>
          <a:blipFill rotWithShape="1">
            <a:blip r:embed="rId3"/>
            <a:stretch>
              <a:fillRect/>
            </a:stretch>
          </a:blipFill>
          <a:ln>
            <a:no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ColTx" matchingName="Title and two columns">
  <p:cSld name="TITLE_AND_TWO_COLUMNS">
    <p:spTree>
      <p:nvGrpSpPr>
        <p:cNvPr id="1" name="Shape 25"/>
        <p:cNvGrpSpPr/>
        <p:nvPr/>
      </p:nvGrpSpPr>
      <p:grpSpPr>
        <a:xfrm>
          <a:off x="0" y="0"/>
          <a:ext cx="0" cy="0"/>
          <a:chOff x="0" y="0"/>
          <a:chExt cx="0" cy="0"/>
        </a:xfrm>
      </p:grpSpPr>
      <p:sp>
        <p:nvSpPr>
          <p:cNvPr id="26" name="Google Shape;26;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p:txBody>
      </p:sp>
      <p:sp>
        <p:nvSpPr>
          <p:cNvPr id="28" name="Google Shape;28;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p:txBody>
      </p:sp>
      <p:sp>
        <p:nvSpPr>
          <p:cNvPr id="29" name="Google Shape;29;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
        <p:nvSpPr>
          <p:cNvPr id="30" name="Google Shape;30;p5"/>
          <p:cNvSpPr/>
          <p:nvPr/>
        </p:nvSpPr>
        <p:spPr>
          <a:xfrm rot="2700000">
            <a:off x="531875" y="1102609"/>
            <a:ext cx="8080249" cy="8276824"/>
          </a:xfrm>
          <a:custGeom>
            <a:avLst/>
            <a:gdLst/>
            <a:ahLst/>
            <a:cxnLst/>
            <a:rect l="l" t="t" r="r" b="b"/>
            <a:pathLst>
              <a:path w="16094645" h="16486192" extrusionOk="0">
                <a:moveTo>
                  <a:pt x="0" y="0"/>
                </a:moveTo>
                <a:lnTo>
                  <a:pt x="16094645" y="0"/>
                </a:lnTo>
                <a:lnTo>
                  <a:pt x="16094645" y="16486192"/>
                </a:lnTo>
                <a:lnTo>
                  <a:pt x="0" y="16486192"/>
                </a:lnTo>
                <a:lnTo>
                  <a:pt x="0" y="0"/>
                </a:lnTo>
                <a:close/>
              </a:path>
            </a:pathLst>
          </a:custGeom>
          <a:blipFill rotWithShape="1">
            <a:blip r:embed="rId2"/>
            <a:stretch>
              <a:fillRect/>
            </a:stretch>
          </a:blipFill>
          <a:ln>
            <a:no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1" name="Shape 31"/>
        <p:cNvGrpSpPr/>
        <p:nvPr/>
      </p:nvGrpSpPr>
      <p:grpSpPr>
        <a:xfrm>
          <a:off x="0" y="0"/>
          <a:ext cx="0" cy="0"/>
          <a:chOff x="0" y="0"/>
          <a:chExt cx="0" cy="0"/>
        </a:xfrm>
      </p:grpSpPr>
      <p:sp>
        <p:nvSpPr>
          <p:cNvPr id="32" name="Google Shape;32;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33" name="Google Shape;33;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
        <p:nvSpPr>
          <p:cNvPr id="34" name="Google Shape;34;p6"/>
          <p:cNvSpPr/>
          <p:nvPr/>
        </p:nvSpPr>
        <p:spPr>
          <a:xfrm rot="6162920">
            <a:off x="-85894" y="1217575"/>
            <a:ext cx="6510253" cy="6944271"/>
          </a:xfrm>
          <a:custGeom>
            <a:avLst/>
            <a:gdLst/>
            <a:ahLst/>
            <a:cxnLst/>
            <a:rect l="l" t="t" r="r" b="b"/>
            <a:pathLst>
              <a:path w="13026859" h="13895317" extrusionOk="0">
                <a:moveTo>
                  <a:pt x="0" y="0"/>
                </a:moveTo>
                <a:lnTo>
                  <a:pt x="13026860" y="0"/>
                </a:lnTo>
                <a:lnTo>
                  <a:pt x="13026860" y="13895316"/>
                </a:lnTo>
                <a:lnTo>
                  <a:pt x="0" y="13895316"/>
                </a:lnTo>
                <a:lnTo>
                  <a:pt x="0" y="0"/>
                </a:lnTo>
                <a:close/>
              </a:path>
            </a:pathLst>
          </a:custGeom>
          <a:blipFill rotWithShape="1">
            <a:blip r:embed="rId2"/>
            <a:stretch>
              <a:fillRect/>
            </a:stretch>
          </a:blipFill>
          <a:ln>
            <a:noFill/>
          </a:ln>
        </p:spPr>
      </p:sp>
      <p:sp>
        <p:nvSpPr>
          <p:cNvPr id="35" name="Google Shape;35;p6"/>
          <p:cNvSpPr/>
          <p:nvPr/>
        </p:nvSpPr>
        <p:spPr>
          <a:xfrm>
            <a:off x="4440055" y="0"/>
            <a:ext cx="4189595" cy="5064346"/>
          </a:xfrm>
          <a:custGeom>
            <a:avLst/>
            <a:gdLst/>
            <a:ahLst/>
            <a:cxnLst/>
            <a:rect l="l" t="t" r="r" b="b"/>
            <a:pathLst>
              <a:path w="8379189" h="10128691" extrusionOk="0">
                <a:moveTo>
                  <a:pt x="0" y="0"/>
                </a:moveTo>
                <a:lnTo>
                  <a:pt x="8379189" y="0"/>
                </a:lnTo>
                <a:lnTo>
                  <a:pt x="8379189" y="10128691"/>
                </a:lnTo>
                <a:lnTo>
                  <a:pt x="0" y="10128691"/>
                </a:lnTo>
                <a:lnTo>
                  <a:pt x="0" y="0"/>
                </a:lnTo>
                <a:close/>
              </a:path>
            </a:pathLst>
          </a:custGeom>
          <a:blipFill rotWithShape="1">
            <a:blip r:embed="rId3"/>
            <a:stretch>
              <a:fillRect/>
            </a:stretch>
          </a:blipFill>
          <a:ln>
            <a:no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6"/>
        <p:cNvGrpSpPr/>
        <p:nvPr/>
      </p:nvGrpSpPr>
      <p:grpSpPr>
        <a:xfrm>
          <a:off x="0" y="0"/>
          <a:ext cx="0" cy="0"/>
          <a:chOff x="0" y="0"/>
          <a:chExt cx="0" cy="0"/>
        </a:xfrm>
      </p:grpSpPr>
      <p:sp>
        <p:nvSpPr>
          <p:cNvPr id="37" name="Google Shape;37;p7"/>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8" name="Google Shape;3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
        <p:nvSpPr>
          <p:cNvPr id="39" name="Google Shape;39;p7"/>
          <p:cNvSpPr/>
          <p:nvPr/>
        </p:nvSpPr>
        <p:spPr>
          <a:xfrm rot="-921333">
            <a:off x="5884899" y="990971"/>
            <a:ext cx="4145804" cy="3990336"/>
          </a:xfrm>
          <a:custGeom>
            <a:avLst/>
            <a:gdLst/>
            <a:ahLst/>
            <a:cxnLst/>
            <a:rect l="l" t="t" r="r" b="b"/>
            <a:pathLst>
              <a:path w="8285603" h="7974892" extrusionOk="0">
                <a:moveTo>
                  <a:pt x="0" y="0"/>
                </a:moveTo>
                <a:lnTo>
                  <a:pt x="8285603" y="0"/>
                </a:lnTo>
                <a:lnTo>
                  <a:pt x="8285603" y="7974892"/>
                </a:lnTo>
                <a:lnTo>
                  <a:pt x="0" y="7974892"/>
                </a:lnTo>
                <a:lnTo>
                  <a:pt x="0" y="0"/>
                </a:lnTo>
                <a:close/>
              </a:path>
            </a:pathLst>
          </a:custGeom>
          <a:blipFill rotWithShape="1">
            <a:blip r:embed="rId2"/>
            <a:stretch>
              <a:fillRect/>
            </a:stretch>
          </a:blipFill>
          <a:ln>
            <a:no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0"/>
        <p:cNvGrpSpPr/>
        <p:nvPr/>
      </p:nvGrpSpPr>
      <p:grpSpPr>
        <a:xfrm>
          <a:off x="0" y="0"/>
          <a:ext cx="0" cy="0"/>
          <a:chOff x="0" y="0"/>
          <a:chExt cx="0" cy="0"/>
        </a:xfrm>
      </p:grpSpPr>
      <p:sp>
        <p:nvSpPr>
          <p:cNvPr id="41" name="Google Shape;41;p8"/>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42" name="Google Shape;42;p8"/>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43" name="Google Shape;43;p8"/>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44" name="Google Shape;44;p8"/>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p:txBody>
      </p:sp>
      <p:sp>
        <p:nvSpPr>
          <p:cNvPr id="45" name="Google Shape;45;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
        <p:nvSpPr>
          <p:cNvPr id="46" name="Google Shape;46;p8"/>
          <p:cNvSpPr/>
          <p:nvPr/>
        </p:nvSpPr>
        <p:spPr>
          <a:xfrm>
            <a:off x="3031473" y="3386525"/>
            <a:ext cx="3081065" cy="3230475"/>
          </a:xfrm>
          <a:custGeom>
            <a:avLst/>
            <a:gdLst/>
            <a:ahLst/>
            <a:cxnLst/>
            <a:rect l="l" t="t" r="r" b="b"/>
            <a:pathLst>
              <a:path w="8271316" h="8672415" extrusionOk="0">
                <a:moveTo>
                  <a:pt x="0" y="0"/>
                </a:moveTo>
                <a:lnTo>
                  <a:pt x="8271316" y="0"/>
                </a:lnTo>
                <a:lnTo>
                  <a:pt x="8271316" y="8672415"/>
                </a:lnTo>
                <a:lnTo>
                  <a:pt x="0" y="8672415"/>
                </a:lnTo>
                <a:lnTo>
                  <a:pt x="0" y="0"/>
                </a:lnTo>
                <a:close/>
              </a:path>
            </a:pathLst>
          </a:custGeom>
          <a:blipFill rotWithShape="1">
            <a:blip r:embed="rId2"/>
            <a:stretch>
              <a:fillRect/>
            </a:stretch>
          </a:blipFill>
          <a:ln>
            <a:noFill/>
          </a:ln>
        </p:spPr>
      </p:sp>
      <p:sp>
        <p:nvSpPr>
          <p:cNvPr id="47" name="Google Shape;47;p8"/>
          <p:cNvSpPr/>
          <p:nvPr/>
        </p:nvSpPr>
        <p:spPr>
          <a:xfrm>
            <a:off x="583756" y="4125783"/>
            <a:ext cx="1044630" cy="790120"/>
          </a:xfrm>
          <a:custGeom>
            <a:avLst/>
            <a:gdLst/>
            <a:ahLst/>
            <a:cxnLst/>
            <a:rect l="l" t="t" r="r" b="b"/>
            <a:pathLst>
              <a:path w="2089260" h="1580240" extrusionOk="0">
                <a:moveTo>
                  <a:pt x="0" y="0"/>
                </a:moveTo>
                <a:lnTo>
                  <a:pt x="2089260" y="0"/>
                </a:lnTo>
                <a:lnTo>
                  <a:pt x="2089260" y="1580241"/>
                </a:lnTo>
                <a:lnTo>
                  <a:pt x="0" y="1580241"/>
                </a:lnTo>
                <a:lnTo>
                  <a:pt x="0" y="0"/>
                </a:lnTo>
                <a:close/>
              </a:path>
            </a:pathLst>
          </a:custGeom>
          <a:blipFill rotWithShape="1">
            <a:blip r:embed="rId3"/>
            <a:stretch>
              <a:fillRect/>
            </a:stretch>
          </a:blipFill>
          <a:ln>
            <a:noFill/>
          </a:ln>
        </p:spPr>
      </p:sp>
      <p:sp>
        <p:nvSpPr>
          <p:cNvPr id="48" name="Google Shape;48;p8"/>
          <p:cNvSpPr/>
          <p:nvPr/>
        </p:nvSpPr>
        <p:spPr>
          <a:xfrm>
            <a:off x="7254054" y="271895"/>
            <a:ext cx="1635245" cy="1236840"/>
          </a:xfrm>
          <a:custGeom>
            <a:avLst/>
            <a:gdLst/>
            <a:ahLst/>
            <a:cxnLst/>
            <a:rect l="l" t="t" r="r" b="b"/>
            <a:pathLst>
              <a:path w="5687808" h="4302051" extrusionOk="0">
                <a:moveTo>
                  <a:pt x="0" y="0"/>
                </a:moveTo>
                <a:lnTo>
                  <a:pt x="5687808" y="0"/>
                </a:lnTo>
                <a:lnTo>
                  <a:pt x="5687808" y="4302051"/>
                </a:lnTo>
                <a:lnTo>
                  <a:pt x="0" y="4302051"/>
                </a:lnTo>
                <a:lnTo>
                  <a:pt x="0" y="0"/>
                </a:lnTo>
                <a:close/>
              </a:path>
            </a:pathLst>
          </a:custGeom>
          <a:blipFill rotWithShape="1">
            <a:blip r:embed="rId4"/>
            <a:stretch>
              <a:fillRect/>
            </a:stretch>
          </a:blipFill>
          <a:ln>
            <a:no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9"/>
        <p:cNvGrpSpPr/>
        <p:nvPr/>
      </p:nvGrpSpPr>
      <p:grpSpPr>
        <a:xfrm>
          <a:off x="0" y="0"/>
          <a:ext cx="0" cy="0"/>
          <a:chOff x="0" y="0"/>
          <a:chExt cx="0" cy="0"/>
        </a:xfrm>
      </p:grpSpPr>
      <p:sp>
        <p:nvSpPr>
          <p:cNvPr id="50" name="Google Shape;50;p9"/>
          <p:cNvSpPr/>
          <p:nvPr/>
        </p:nvSpPr>
        <p:spPr>
          <a:xfrm>
            <a:off x="3659705" y="-947159"/>
            <a:ext cx="6139935" cy="6289305"/>
          </a:xfrm>
          <a:custGeom>
            <a:avLst/>
            <a:gdLst/>
            <a:ahLst/>
            <a:cxnLst/>
            <a:rect l="l" t="t" r="r" b="b"/>
            <a:pathLst>
              <a:path w="12279869" h="12578611" extrusionOk="0">
                <a:moveTo>
                  <a:pt x="0" y="0"/>
                </a:moveTo>
                <a:lnTo>
                  <a:pt x="12279869" y="0"/>
                </a:lnTo>
                <a:lnTo>
                  <a:pt x="12279869" y="12578611"/>
                </a:lnTo>
                <a:lnTo>
                  <a:pt x="0" y="12578611"/>
                </a:lnTo>
                <a:lnTo>
                  <a:pt x="0" y="0"/>
                </a:lnTo>
                <a:close/>
              </a:path>
            </a:pathLst>
          </a:custGeom>
          <a:blipFill rotWithShape="1">
            <a:blip r:embed="rId2"/>
            <a:stretch>
              <a:fillRect/>
            </a:stretch>
          </a:blipFill>
          <a:ln>
            <a:noFill/>
          </a:ln>
        </p:spPr>
      </p:sp>
      <p:sp>
        <p:nvSpPr>
          <p:cNvPr id="51" name="Google Shape;51;p9"/>
          <p:cNvSpPr/>
          <p:nvPr/>
        </p:nvSpPr>
        <p:spPr>
          <a:xfrm>
            <a:off x="-1665051" y="-453673"/>
            <a:ext cx="5745127" cy="6128135"/>
          </a:xfrm>
          <a:custGeom>
            <a:avLst/>
            <a:gdLst/>
            <a:ahLst/>
            <a:cxnLst/>
            <a:rect l="l" t="t" r="r" b="b"/>
            <a:pathLst>
              <a:path w="11490254" h="12256270" extrusionOk="0">
                <a:moveTo>
                  <a:pt x="0" y="0"/>
                </a:moveTo>
                <a:lnTo>
                  <a:pt x="11490254" y="0"/>
                </a:lnTo>
                <a:lnTo>
                  <a:pt x="11490254" y="12256270"/>
                </a:lnTo>
                <a:lnTo>
                  <a:pt x="0" y="12256270"/>
                </a:lnTo>
                <a:lnTo>
                  <a:pt x="0" y="0"/>
                </a:lnTo>
                <a:close/>
              </a:path>
            </a:pathLst>
          </a:custGeom>
          <a:blipFill rotWithShape="1">
            <a:blip r:embed="rId3"/>
            <a:stretch>
              <a:fillRect/>
            </a:stretch>
          </a:blipFill>
          <a:ln>
            <a:noFill/>
          </a:ln>
        </p:spPr>
      </p:sp>
      <p:sp>
        <p:nvSpPr>
          <p:cNvPr id="52" name="Google Shape;52;p9"/>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p:txBody>
      </p:sp>
      <p:sp>
        <p:nvSpPr>
          <p:cNvPr id="53" name="Google Shape;53;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1" name="Shape 54"/>
        <p:cNvGrpSpPr/>
        <p:nvPr/>
      </p:nvGrpSpPr>
      <p:grpSpPr>
        <a:xfrm>
          <a:off x="0" y="0"/>
          <a:ext cx="0" cy="0"/>
          <a:chOff x="0" y="0"/>
          <a:chExt cx="0" cy="0"/>
        </a:xfrm>
      </p:grpSpPr>
      <p:sp>
        <p:nvSpPr>
          <p:cNvPr id="55" name="Google Shape;55;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0"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Font typeface="Londrina Solid" panose="00000500000000000000"/>
              <a:buNone/>
              <a:defRPr sz="2800">
                <a:solidFill>
                  <a:schemeClr val="dk1"/>
                </a:solidFill>
                <a:latin typeface="Londrina Solid" panose="00000500000000000000"/>
                <a:ea typeface="Londrina Solid" panose="00000500000000000000"/>
                <a:cs typeface="Londrina Solid" panose="00000500000000000000"/>
                <a:sym typeface="Londrina Solid" panose="00000500000000000000"/>
              </a:defRPr>
            </a:lvl1pPr>
            <a:lvl2pPr lvl="1">
              <a:spcBef>
                <a:spcPts val="0"/>
              </a:spcBef>
              <a:spcAft>
                <a:spcPts val="0"/>
              </a:spcAft>
              <a:buClr>
                <a:schemeClr val="dk1"/>
              </a:buClr>
              <a:buSzPts val="2800"/>
              <a:buFont typeface="Londrina Solid" panose="00000500000000000000"/>
              <a:buNone/>
              <a:defRPr sz="2800">
                <a:solidFill>
                  <a:schemeClr val="dk1"/>
                </a:solidFill>
                <a:latin typeface="Londrina Solid" panose="00000500000000000000"/>
                <a:ea typeface="Londrina Solid" panose="00000500000000000000"/>
                <a:cs typeface="Londrina Solid" panose="00000500000000000000"/>
                <a:sym typeface="Londrina Solid" panose="00000500000000000000"/>
              </a:defRPr>
            </a:lvl2pPr>
            <a:lvl3pPr lvl="2">
              <a:spcBef>
                <a:spcPts val="0"/>
              </a:spcBef>
              <a:spcAft>
                <a:spcPts val="0"/>
              </a:spcAft>
              <a:buClr>
                <a:schemeClr val="dk1"/>
              </a:buClr>
              <a:buSzPts val="2800"/>
              <a:buFont typeface="Londrina Solid" panose="00000500000000000000"/>
              <a:buNone/>
              <a:defRPr sz="2800">
                <a:solidFill>
                  <a:schemeClr val="dk1"/>
                </a:solidFill>
                <a:latin typeface="Londrina Solid" panose="00000500000000000000"/>
                <a:ea typeface="Londrina Solid" panose="00000500000000000000"/>
                <a:cs typeface="Londrina Solid" panose="00000500000000000000"/>
                <a:sym typeface="Londrina Solid" panose="00000500000000000000"/>
              </a:defRPr>
            </a:lvl3pPr>
            <a:lvl4pPr lvl="3">
              <a:spcBef>
                <a:spcPts val="0"/>
              </a:spcBef>
              <a:spcAft>
                <a:spcPts val="0"/>
              </a:spcAft>
              <a:buClr>
                <a:schemeClr val="dk1"/>
              </a:buClr>
              <a:buSzPts val="2800"/>
              <a:buFont typeface="Londrina Solid" panose="00000500000000000000"/>
              <a:buNone/>
              <a:defRPr sz="2800">
                <a:solidFill>
                  <a:schemeClr val="dk1"/>
                </a:solidFill>
                <a:latin typeface="Londrina Solid" panose="00000500000000000000"/>
                <a:ea typeface="Londrina Solid" panose="00000500000000000000"/>
                <a:cs typeface="Londrina Solid" panose="00000500000000000000"/>
                <a:sym typeface="Londrina Solid" panose="00000500000000000000"/>
              </a:defRPr>
            </a:lvl4pPr>
            <a:lvl5pPr lvl="4">
              <a:spcBef>
                <a:spcPts val="0"/>
              </a:spcBef>
              <a:spcAft>
                <a:spcPts val="0"/>
              </a:spcAft>
              <a:buClr>
                <a:schemeClr val="dk1"/>
              </a:buClr>
              <a:buSzPts val="2800"/>
              <a:buFont typeface="Londrina Solid" panose="00000500000000000000"/>
              <a:buNone/>
              <a:defRPr sz="2800">
                <a:solidFill>
                  <a:schemeClr val="dk1"/>
                </a:solidFill>
                <a:latin typeface="Londrina Solid" panose="00000500000000000000"/>
                <a:ea typeface="Londrina Solid" panose="00000500000000000000"/>
                <a:cs typeface="Londrina Solid" panose="00000500000000000000"/>
                <a:sym typeface="Londrina Solid" panose="00000500000000000000"/>
              </a:defRPr>
            </a:lvl5pPr>
            <a:lvl6pPr lvl="5">
              <a:spcBef>
                <a:spcPts val="0"/>
              </a:spcBef>
              <a:spcAft>
                <a:spcPts val="0"/>
              </a:spcAft>
              <a:buClr>
                <a:schemeClr val="dk1"/>
              </a:buClr>
              <a:buSzPts val="2800"/>
              <a:buFont typeface="Londrina Solid" panose="00000500000000000000"/>
              <a:buNone/>
              <a:defRPr sz="2800">
                <a:solidFill>
                  <a:schemeClr val="dk1"/>
                </a:solidFill>
                <a:latin typeface="Londrina Solid" panose="00000500000000000000"/>
                <a:ea typeface="Londrina Solid" panose="00000500000000000000"/>
                <a:cs typeface="Londrina Solid" panose="00000500000000000000"/>
                <a:sym typeface="Londrina Solid" panose="00000500000000000000"/>
              </a:defRPr>
            </a:lvl6pPr>
            <a:lvl7pPr lvl="6">
              <a:spcBef>
                <a:spcPts val="0"/>
              </a:spcBef>
              <a:spcAft>
                <a:spcPts val="0"/>
              </a:spcAft>
              <a:buClr>
                <a:schemeClr val="dk1"/>
              </a:buClr>
              <a:buSzPts val="2800"/>
              <a:buFont typeface="Londrina Solid" panose="00000500000000000000"/>
              <a:buNone/>
              <a:defRPr sz="2800">
                <a:solidFill>
                  <a:schemeClr val="dk1"/>
                </a:solidFill>
                <a:latin typeface="Londrina Solid" panose="00000500000000000000"/>
                <a:ea typeface="Londrina Solid" panose="00000500000000000000"/>
                <a:cs typeface="Londrina Solid" panose="00000500000000000000"/>
                <a:sym typeface="Londrina Solid" panose="00000500000000000000"/>
              </a:defRPr>
            </a:lvl7pPr>
            <a:lvl8pPr lvl="7">
              <a:spcBef>
                <a:spcPts val="0"/>
              </a:spcBef>
              <a:spcAft>
                <a:spcPts val="0"/>
              </a:spcAft>
              <a:buClr>
                <a:schemeClr val="dk1"/>
              </a:buClr>
              <a:buSzPts val="2800"/>
              <a:buFont typeface="Londrina Solid" panose="00000500000000000000"/>
              <a:buNone/>
              <a:defRPr sz="2800">
                <a:solidFill>
                  <a:schemeClr val="dk1"/>
                </a:solidFill>
                <a:latin typeface="Londrina Solid" panose="00000500000000000000"/>
                <a:ea typeface="Londrina Solid" panose="00000500000000000000"/>
                <a:cs typeface="Londrina Solid" panose="00000500000000000000"/>
                <a:sym typeface="Londrina Solid" panose="00000500000000000000"/>
              </a:defRPr>
            </a:lvl8pPr>
            <a:lvl9pPr lvl="8">
              <a:spcBef>
                <a:spcPts val="0"/>
              </a:spcBef>
              <a:spcAft>
                <a:spcPts val="0"/>
              </a:spcAft>
              <a:buClr>
                <a:schemeClr val="dk1"/>
              </a:buClr>
              <a:buSzPts val="2800"/>
              <a:buFont typeface="Londrina Solid" panose="00000500000000000000"/>
              <a:buNone/>
              <a:defRPr sz="2800">
                <a:solidFill>
                  <a:schemeClr val="dk1"/>
                </a:solidFill>
                <a:latin typeface="Londrina Solid" panose="00000500000000000000"/>
                <a:ea typeface="Londrina Solid" panose="00000500000000000000"/>
                <a:cs typeface="Londrina Solid" panose="00000500000000000000"/>
                <a:sym typeface="Londrina Solid" panose="00000500000000000000"/>
              </a:defRPr>
            </a:lvl9pPr>
          </a:lstStyle>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Londrina Solid" panose="00000500000000000000"/>
              <a:buChar char="●"/>
              <a:defRPr sz="1800">
                <a:solidFill>
                  <a:schemeClr val="dk2"/>
                </a:solidFill>
                <a:latin typeface="Londrina Solid" panose="00000500000000000000"/>
                <a:ea typeface="Londrina Solid" panose="00000500000000000000"/>
                <a:cs typeface="Londrina Solid" panose="00000500000000000000"/>
                <a:sym typeface="Londrina Solid" panose="00000500000000000000"/>
              </a:defRPr>
            </a:lvl1pPr>
            <a:lvl2pPr marL="914400" lvl="1" indent="-317500">
              <a:lnSpc>
                <a:spcPct val="115000"/>
              </a:lnSpc>
              <a:spcBef>
                <a:spcPts val="0"/>
              </a:spcBef>
              <a:spcAft>
                <a:spcPts val="0"/>
              </a:spcAft>
              <a:buClr>
                <a:schemeClr val="dk2"/>
              </a:buClr>
              <a:buSzPts val="1400"/>
              <a:buFont typeface="Arvo" panose="02000000000000000000"/>
              <a:buChar char="○"/>
              <a:defRPr b="1">
                <a:solidFill>
                  <a:schemeClr val="dk2"/>
                </a:solidFill>
                <a:latin typeface="Arvo" panose="02000000000000000000"/>
                <a:ea typeface="Arvo" panose="02000000000000000000"/>
                <a:cs typeface="Arvo" panose="02000000000000000000"/>
                <a:sym typeface="Arvo" panose="02000000000000000000"/>
              </a:defRPr>
            </a:lvl2pPr>
            <a:lvl3pPr marL="1371600" lvl="2" indent="-317500">
              <a:lnSpc>
                <a:spcPct val="115000"/>
              </a:lnSpc>
              <a:spcBef>
                <a:spcPts val="0"/>
              </a:spcBef>
              <a:spcAft>
                <a:spcPts val="0"/>
              </a:spcAft>
              <a:buClr>
                <a:schemeClr val="dk2"/>
              </a:buClr>
              <a:buSzPts val="1400"/>
              <a:buFont typeface="Arvo" panose="02000000000000000000"/>
              <a:buChar char="■"/>
              <a:defRPr>
                <a:solidFill>
                  <a:schemeClr val="dk2"/>
                </a:solidFill>
                <a:latin typeface="Arvo" panose="02000000000000000000"/>
                <a:ea typeface="Arvo" panose="02000000000000000000"/>
                <a:cs typeface="Arvo" panose="02000000000000000000"/>
                <a:sym typeface="Arvo" panose="02000000000000000000"/>
              </a:defRPr>
            </a:lvl3pPr>
            <a:lvl4pPr marL="1828800" lvl="3" indent="-317500">
              <a:lnSpc>
                <a:spcPct val="115000"/>
              </a:lnSpc>
              <a:spcBef>
                <a:spcPts val="0"/>
              </a:spcBef>
              <a:spcAft>
                <a:spcPts val="0"/>
              </a:spcAft>
              <a:buClr>
                <a:schemeClr val="dk2"/>
              </a:buClr>
              <a:buSzPts val="1400"/>
              <a:buFont typeface="Arvo" panose="02000000000000000000"/>
              <a:buChar char="●"/>
              <a:defRPr>
                <a:solidFill>
                  <a:schemeClr val="dk2"/>
                </a:solidFill>
                <a:latin typeface="Arvo" panose="02000000000000000000"/>
                <a:ea typeface="Arvo" panose="02000000000000000000"/>
                <a:cs typeface="Arvo" panose="02000000000000000000"/>
                <a:sym typeface="Arvo" panose="02000000000000000000"/>
              </a:defRPr>
            </a:lvl4pPr>
            <a:lvl5pPr marL="2286000" lvl="4" indent="-317500">
              <a:lnSpc>
                <a:spcPct val="115000"/>
              </a:lnSpc>
              <a:spcBef>
                <a:spcPts val="0"/>
              </a:spcBef>
              <a:spcAft>
                <a:spcPts val="0"/>
              </a:spcAft>
              <a:buClr>
                <a:schemeClr val="dk2"/>
              </a:buClr>
              <a:buSzPts val="1400"/>
              <a:buFont typeface="Arvo" panose="02000000000000000000"/>
              <a:buChar char="○"/>
              <a:defRPr>
                <a:solidFill>
                  <a:schemeClr val="dk2"/>
                </a:solidFill>
                <a:latin typeface="Arvo" panose="02000000000000000000"/>
                <a:ea typeface="Arvo" panose="02000000000000000000"/>
                <a:cs typeface="Arvo" panose="02000000000000000000"/>
                <a:sym typeface="Arvo" panose="02000000000000000000"/>
              </a:defRPr>
            </a:lvl5pPr>
            <a:lvl6pPr marL="2743200" lvl="5" indent="-317500">
              <a:lnSpc>
                <a:spcPct val="115000"/>
              </a:lnSpc>
              <a:spcBef>
                <a:spcPts val="0"/>
              </a:spcBef>
              <a:spcAft>
                <a:spcPts val="0"/>
              </a:spcAft>
              <a:buClr>
                <a:schemeClr val="dk2"/>
              </a:buClr>
              <a:buSzPts val="1400"/>
              <a:buFont typeface="Arvo" panose="02000000000000000000"/>
              <a:buChar char="■"/>
              <a:defRPr>
                <a:solidFill>
                  <a:schemeClr val="dk2"/>
                </a:solidFill>
                <a:latin typeface="Arvo" panose="02000000000000000000"/>
                <a:ea typeface="Arvo" panose="02000000000000000000"/>
                <a:cs typeface="Arvo" panose="02000000000000000000"/>
                <a:sym typeface="Arvo" panose="02000000000000000000"/>
              </a:defRPr>
            </a:lvl6pPr>
            <a:lvl7pPr marL="3200400" lvl="6" indent="-317500">
              <a:lnSpc>
                <a:spcPct val="115000"/>
              </a:lnSpc>
              <a:spcBef>
                <a:spcPts val="0"/>
              </a:spcBef>
              <a:spcAft>
                <a:spcPts val="0"/>
              </a:spcAft>
              <a:buClr>
                <a:schemeClr val="dk2"/>
              </a:buClr>
              <a:buSzPts val="1400"/>
              <a:buFont typeface="Arvo" panose="02000000000000000000"/>
              <a:buChar char="●"/>
              <a:defRPr>
                <a:solidFill>
                  <a:schemeClr val="dk2"/>
                </a:solidFill>
                <a:latin typeface="Arvo" panose="02000000000000000000"/>
                <a:ea typeface="Arvo" panose="02000000000000000000"/>
                <a:cs typeface="Arvo" panose="02000000000000000000"/>
                <a:sym typeface="Arvo" panose="02000000000000000000"/>
              </a:defRPr>
            </a:lvl7pPr>
            <a:lvl8pPr marL="3657600" lvl="7" indent="-317500">
              <a:lnSpc>
                <a:spcPct val="115000"/>
              </a:lnSpc>
              <a:spcBef>
                <a:spcPts val="0"/>
              </a:spcBef>
              <a:spcAft>
                <a:spcPts val="0"/>
              </a:spcAft>
              <a:buClr>
                <a:schemeClr val="dk2"/>
              </a:buClr>
              <a:buSzPts val="1400"/>
              <a:buFont typeface="Arvo" panose="02000000000000000000"/>
              <a:buChar char="○"/>
              <a:defRPr>
                <a:solidFill>
                  <a:schemeClr val="dk2"/>
                </a:solidFill>
                <a:latin typeface="Arvo" panose="02000000000000000000"/>
                <a:ea typeface="Arvo" panose="02000000000000000000"/>
                <a:cs typeface="Arvo" panose="02000000000000000000"/>
                <a:sym typeface="Arvo" panose="02000000000000000000"/>
              </a:defRPr>
            </a:lvl8pPr>
            <a:lvl9pPr marL="4114800" lvl="8" indent="-317500">
              <a:lnSpc>
                <a:spcPct val="115000"/>
              </a:lnSpc>
              <a:spcBef>
                <a:spcPts val="0"/>
              </a:spcBef>
              <a:spcAft>
                <a:spcPts val="0"/>
              </a:spcAft>
              <a:buClr>
                <a:schemeClr val="dk2"/>
              </a:buClr>
              <a:buSzPts val="1400"/>
              <a:buFont typeface="Arvo" panose="02000000000000000000"/>
              <a:buChar char="■"/>
              <a:defRPr>
                <a:solidFill>
                  <a:schemeClr val="dk2"/>
                </a:solidFill>
                <a:latin typeface="Arvo" panose="02000000000000000000"/>
                <a:ea typeface="Arvo" panose="02000000000000000000"/>
                <a:cs typeface="Arvo" panose="02000000000000000000"/>
                <a:sym typeface="Arvo" panose="02000000000000000000"/>
              </a:defRPr>
            </a:lvl9pPr>
          </a:lstStyle>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fld>
            <a:endParaRPr lang="en-GB"/>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notesSlide" Target="../notesSlides/notesSlide1.xml"/><Relationship Id="rId8" Type="http://schemas.openxmlformats.org/officeDocument/2006/relationships/slideLayout" Target="../slideLayouts/slideLayout9.xml"/><Relationship Id="rId7" Type="http://schemas.openxmlformats.org/officeDocument/2006/relationships/image" Target="../media/image18.png"/><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image" Target="../media/image6.png"/></Relationships>
</file>

<file path=ppt/slides/_rels/slide2.xml.rels><?xml version="1.0" encoding="UTF-8" standalone="yes"?>
<Relationships xmlns="http://schemas.openxmlformats.org/package/2006/relationships"><Relationship Id="rId4" Type="http://schemas.openxmlformats.org/officeDocument/2006/relationships/notesSlide" Target="../notesSlides/notesSlide2.xml"/><Relationship Id="rId3" Type="http://schemas.openxmlformats.org/officeDocument/2006/relationships/slideLayout" Target="../slideLayouts/slideLayout9.xml"/><Relationship Id="rId2" Type="http://schemas.openxmlformats.org/officeDocument/2006/relationships/image" Target="../media/image5.png"/><Relationship Id="rId1" Type="http://schemas.openxmlformats.org/officeDocument/2006/relationships/image" Target="../media/image19.png"/></Relationships>
</file>

<file path=ppt/slides/_rels/slide3.xml.rels><?xml version="1.0" encoding="UTF-8" standalone="yes"?>
<Relationships xmlns="http://schemas.openxmlformats.org/package/2006/relationships"><Relationship Id="rId5" Type="http://schemas.openxmlformats.org/officeDocument/2006/relationships/slideLayout" Target="../slideLayouts/slideLayout9.xml"/><Relationship Id="rId4" Type="http://schemas.openxmlformats.org/officeDocument/2006/relationships/image" Target="../media/image23.png"/><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image" Target="../media/image20.png"/></Relationships>
</file>

<file path=ppt/slides/_rels/slide4.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9.xml"/><Relationship Id="rId2" Type="http://schemas.openxmlformats.org/officeDocument/2006/relationships/image" Target="../media/image3.png"/><Relationship Id="rId1" Type="http://schemas.openxmlformats.org/officeDocument/2006/relationships/image" Target="../media/image2.png"/></Relationships>
</file>

<file path=ppt/slides/_rels/slide5.xml.rels><?xml version="1.0" encoding="UTF-8" standalone="yes"?>
<Relationships xmlns="http://schemas.openxmlformats.org/package/2006/relationships"><Relationship Id="rId6" Type="http://schemas.openxmlformats.org/officeDocument/2006/relationships/notesSlide" Target="../notesSlides/notesSlide4.xml"/><Relationship Id="rId5" Type="http://schemas.openxmlformats.org/officeDocument/2006/relationships/slideLayout" Target="../slideLayouts/slideLayout9.xml"/><Relationship Id="rId4" Type="http://schemas.openxmlformats.org/officeDocument/2006/relationships/image" Target="../media/image27.png"/><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image" Target="../media/image24.png"/></Relationships>
</file>

<file path=ppt/slides/_rels/slide6.xml.rels><?xml version="1.0" encoding="UTF-8" standalone="yes"?>
<Relationships xmlns="http://schemas.openxmlformats.org/package/2006/relationships"><Relationship Id="rId5" Type="http://schemas.openxmlformats.org/officeDocument/2006/relationships/notesSlide" Target="../notesSlides/notesSlide5.xml"/><Relationship Id="rId4" Type="http://schemas.openxmlformats.org/officeDocument/2006/relationships/slideLayout" Target="../slideLayouts/slideLayout9.xml"/><Relationship Id="rId3" Type="http://schemas.openxmlformats.org/officeDocument/2006/relationships/image" Target="../media/image28.png"/><Relationship Id="rId2" Type="http://schemas.openxmlformats.org/officeDocument/2006/relationships/image" Target="../media/image8.png"/><Relationship Id="rId1" Type="http://schemas.openxmlformats.org/officeDocument/2006/relationships/image" Target="../media/image7.png"/></Relationships>
</file>

<file path=ppt/slides/_rels/slide7.xml.rels><?xml version="1.0" encoding="UTF-8" standalone="yes"?>
<Relationships xmlns="http://schemas.openxmlformats.org/package/2006/relationships"><Relationship Id="rId9" Type="http://schemas.openxmlformats.org/officeDocument/2006/relationships/notesSlide" Target="../notesSlides/notesSlide6.xml"/><Relationship Id="rId8" Type="http://schemas.openxmlformats.org/officeDocument/2006/relationships/slideLayout" Target="../slideLayouts/slideLayout9.xml"/><Relationship Id="rId7" Type="http://schemas.openxmlformats.org/officeDocument/2006/relationships/image" Target="../media/image15.png"/><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png"/></Relationships>
</file>

<file path=ppt/slides/_rels/slide8.xml.rels><?xml version="1.0" encoding="UTF-8" standalone="yes"?>
<Relationships xmlns="http://schemas.openxmlformats.org/package/2006/relationships"><Relationship Id="rId4" Type="http://schemas.openxmlformats.org/officeDocument/2006/relationships/notesSlide" Target="../notesSlides/notesSlide7.xml"/><Relationship Id="rId3" Type="http://schemas.openxmlformats.org/officeDocument/2006/relationships/slideLayout" Target="../slideLayouts/slideLayout9.xml"/><Relationship Id="rId2" Type="http://schemas.openxmlformats.org/officeDocument/2006/relationships/image" Target="../media/image35.png"/><Relationship Id="rId1" Type="http://schemas.openxmlformats.org/officeDocument/2006/relationships/image" Target="../media/image29.png"/></Relationships>
</file>

<file path=ppt/slides/_rels/slide9.xml.rels><?xml version="1.0" encoding="UTF-8" standalone="yes"?>
<Relationships xmlns="http://schemas.openxmlformats.org/package/2006/relationships"><Relationship Id="rId8" Type="http://schemas.openxmlformats.org/officeDocument/2006/relationships/notesSlide" Target="../notesSlides/notesSlide8.xml"/><Relationship Id="rId7" Type="http://schemas.openxmlformats.org/officeDocument/2006/relationships/slideLayout" Target="../slideLayouts/slideLayout9.xml"/><Relationship Id="rId6" Type="http://schemas.openxmlformats.org/officeDocument/2006/relationships/image" Target="../media/image38.png"/><Relationship Id="rId5" Type="http://schemas.openxmlformats.org/officeDocument/2006/relationships/image" Target="../media/image26.png"/><Relationship Id="rId4" Type="http://schemas.openxmlformats.org/officeDocument/2006/relationships/image" Target="../media/image25.png"/><Relationship Id="rId3" Type="http://schemas.openxmlformats.org/officeDocument/2006/relationships/image" Target="../media/image24.png"/><Relationship Id="rId2" Type="http://schemas.openxmlformats.org/officeDocument/2006/relationships/image" Target="../media/image37.png"/><Relationship Id="rId1" Type="http://schemas.openxmlformats.org/officeDocument/2006/relationships/image" Target="../media/image36.png"/></Relationships>
</file>

<file path=ppt/slides/_rels/slide10.xml.rels><?xml version="1.0" encoding="UTF-8" standalone="yes"?>
<Relationships xmlns="http://schemas.openxmlformats.org/package/2006/relationships"><Relationship Id="rId5" Type="http://schemas.openxmlformats.org/officeDocument/2006/relationships/notesSlide" Target="../notesSlides/notesSlide9.xml"/><Relationship Id="rId4" Type="http://schemas.openxmlformats.org/officeDocument/2006/relationships/slideLayout" Target="../slideLayouts/slideLayout9.xml"/><Relationship Id="rId3" Type="http://schemas.openxmlformats.org/officeDocument/2006/relationships/image" Target="../media/image28.png"/><Relationship Id="rId2" Type="http://schemas.openxmlformats.org/officeDocument/2006/relationships/image" Target="../media/image8.png"/><Relationship Id="rId1" Type="http://schemas.openxmlformats.org/officeDocument/2006/relationships/image" Target="../media/image7.png"/></Relationships>
</file>

<file path=ppt/slides/_rels/slide11.xml.rels><?xml version="1.0" encoding="UTF-8" standalone="yes"?>
<Relationships xmlns="http://schemas.openxmlformats.org/package/2006/relationships"><Relationship Id="rId5" Type="http://schemas.openxmlformats.org/officeDocument/2006/relationships/notesSlide" Target="../notesSlides/notesSlide10.xml"/><Relationship Id="rId4" Type="http://schemas.openxmlformats.org/officeDocument/2006/relationships/slideLayout" Target="../slideLayouts/slideLayout9.xml"/><Relationship Id="rId3" Type="http://schemas.openxmlformats.org/officeDocument/2006/relationships/image" Target="../media/image39.png"/><Relationship Id="rId2" Type="http://schemas.openxmlformats.org/officeDocument/2006/relationships/image" Target="../media/image7.png"/><Relationship Id="rId1" Type="http://schemas.openxmlformats.org/officeDocument/2006/relationships/image" Target="../media/image6.png"/></Relationships>
</file>

<file path=ppt/slides/_rels/slide12.xml.rels><?xml version="1.0" encoding="UTF-8" standalone="yes"?>
<Relationships xmlns="http://schemas.openxmlformats.org/package/2006/relationships"><Relationship Id="rId4" Type="http://schemas.openxmlformats.org/officeDocument/2006/relationships/notesSlide" Target="../notesSlides/notesSlide11.xml"/><Relationship Id="rId3" Type="http://schemas.openxmlformats.org/officeDocument/2006/relationships/slideLayout" Target="../slideLayouts/slideLayout9.xml"/><Relationship Id="rId2" Type="http://schemas.openxmlformats.org/officeDocument/2006/relationships/image" Target="../media/image40.png"/><Relationship Id="rId1" Type="http://schemas.openxmlformats.org/officeDocument/2006/relationships/image" Target="../media/image29.png"/></Relationships>
</file>

<file path=ppt/slides/_rels/slide13.xml.rels><?xml version="1.0" encoding="UTF-8" standalone="yes"?>
<Relationships xmlns="http://schemas.openxmlformats.org/package/2006/relationships"><Relationship Id="rId6" Type="http://schemas.openxmlformats.org/officeDocument/2006/relationships/notesSlide" Target="../notesSlides/notesSlide12.xml"/><Relationship Id="rId5" Type="http://schemas.openxmlformats.org/officeDocument/2006/relationships/slideLayout" Target="../slideLayouts/slideLayout9.xml"/><Relationship Id="rId4" Type="http://schemas.openxmlformats.org/officeDocument/2006/relationships/image" Target="../media/image12.png"/><Relationship Id="rId3" Type="http://schemas.openxmlformats.org/officeDocument/2006/relationships/image" Target="../media/image11.png"/><Relationship Id="rId2" Type="http://schemas.openxmlformats.org/officeDocument/2006/relationships/image" Target="../media/image41.png"/><Relationship Id="rId1" Type="http://schemas.openxmlformats.org/officeDocument/2006/relationships/image" Target="../media/image29.png"/></Relationships>
</file>

<file path=ppt/slides/_rels/slide14.xml.rels><?xml version="1.0" encoding="UTF-8" standalone="yes"?>
<Relationships xmlns="http://schemas.openxmlformats.org/package/2006/relationships"><Relationship Id="rId5" Type="http://schemas.openxmlformats.org/officeDocument/2006/relationships/notesSlide" Target="../notesSlides/notesSlide13.xml"/><Relationship Id="rId4" Type="http://schemas.openxmlformats.org/officeDocument/2006/relationships/slideLayout" Target="../slideLayouts/slideLayout9.xml"/><Relationship Id="rId3" Type="http://schemas.openxmlformats.org/officeDocument/2006/relationships/image" Target="../media/image28.png"/><Relationship Id="rId2" Type="http://schemas.openxmlformats.org/officeDocument/2006/relationships/image" Target="../media/image8.png"/><Relationship Id="rId1" Type="http://schemas.openxmlformats.org/officeDocument/2006/relationships/image" Target="../media/image7.png"/></Relationships>
</file>

<file path=ppt/slides/_rels/slide15.xml.rels><?xml version="1.0" encoding="UTF-8" standalone="yes"?>
<Relationships xmlns="http://schemas.openxmlformats.org/package/2006/relationships"><Relationship Id="rId7" Type="http://schemas.openxmlformats.org/officeDocument/2006/relationships/notesSlide" Target="../notesSlides/notesSlide14.xml"/><Relationship Id="rId6" Type="http://schemas.openxmlformats.org/officeDocument/2006/relationships/slideLayout" Target="../slideLayouts/slideLayout9.xml"/><Relationship Id="rId5" Type="http://schemas.openxmlformats.org/officeDocument/2006/relationships/image" Target="../media/image24.png"/><Relationship Id="rId4" Type="http://schemas.openxmlformats.org/officeDocument/2006/relationships/image" Target="../media/image44.png"/><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image" Target="../media/image29.png"/></Relationships>
</file>

<file path=ppt/slides/_rels/slide16.xml.rels><?xml version="1.0" encoding="UTF-8" standalone="yes"?>
<Relationships xmlns="http://schemas.openxmlformats.org/package/2006/relationships"><Relationship Id="rId4" Type="http://schemas.openxmlformats.org/officeDocument/2006/relationships/notesSlide" Target="../notesSlides/notesSlide15.xml"/><Relationship Id="rId3" Type="http://schemas.openxmlformats.org/officeDocument/2006/relationships/slideLayout" Target="../slideLayouts/slideLayout9.xml"/><Relationship Id="rId2" Type="http://schemas.openxmlformats.org/officeDocument/2006/relationships/image" Target="../media/image46.png"/><Relationship Id="rId1" Type="http://schemas.openxmlformats.org/officeDocument/2006/relationships/image" Target="../media/image45.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9.xml"/><Relationship Id="rId1" Type="http://schemas.openxmlformats.org/officeDocument/2006/relationships/image" Target="../media/image1.png"/></Relationships>
</file>

<file path=ppt/slides/_rels/slide18.xml.rels><?xml version="1.0" encoding="UTF-8" standalone="yes"?>
<Relationships xmlns="http://schemas.openxmlformats.org/package/2006/relationships"><Relationship Id="rId4" Type="http://schemas.openxmlformats.org/officeDocument/2006/relationships/notesSlide" Target="../notesSlides/notesSlide17.xml"/><Relationship Id="rId3" Type="http://schemas.openxmlformats.org/officeDocument/2006/relationships/slideLayout" Target="../slideLayouts/slideLayout9.xml"/><Relationship Id="rId2" Type="http://schemas.openxmlformats.org/officeDocument/2006/relationships/image" Target="../media/image29.png"/><Relationship Id="rId1" Type="http://schemas.openxmlformats.org/officeDocument/2006/relationships/image" Target="../media/image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8CE4D"/>
        </a:solidFill>
        <a:effectLst/>
      </p:bgPr>
    </p:bg>
    <p:spTree>
      <p:nvGrpSpPr>
        <p:cNvPr id="1" name="Shape 59"/>
        <p:cNvGrpSpPr/>
        <p:nvPr/>
      </p:nvGrpSpPr>
      <p:grpSpPr>
        <a:xfrm>
          <a:off x="0" y="0"/>
          <a:ext cx="0" cy="0"/>
          <a:chOff x="0" y="0"/>
          <a:chExt cx="0" cy="0"/>
        </a:xfrm>
      </p:grpSpPr>
      <p:sp>
        <p:nvSpPr>
          <p:cNvPr id="60" name="Google Shape;60;p11"/>
          <p:cNvSpPr/>
          <p:nvPr/>
        </p:nvSpPr>
        <p:spPr>
          <a:xfrm>
            <a:off x="3155341" y="-289714"/>
            <a:ext cx="6172454" cy="6322617"/>
          </a:xfrm>
          <a:custGeom>
            <a:avLst/>
            <a:gdLst/>
            <a:ahLst/>
            <a:cxnLst/>
            <a:rect l="l" t="t" r="r" b="b"/>
            <a:pathLst>
              <a:path w="12344908" h="12645233" extrusionOk="0">
                <a:moveTo>
                  <a:pt x="0" y="0"/>
                </a:moveTo>
                <a:lnTo>
                  <a:pt x="12344908" y="0"/>
                </a:lnTo>
                <a:lnTo>
                  <a:pt x="12344908" y="12645232"/>
                </a:lnTo>
                <a:lnTo>
                  <a:pt x="0" y="12645232"/>
                </a:lnTo>
                <a:lnTo>
                  <a:pt x="0" y="0"/>
                </a:lnTo>
                <a:close/>
              </a:path>
            </a:pathLst>
          </a:custGeom>
          <a:blipFill rotWithShape="1">
            <a:blip r:embed="rId1"/>
            <a:stretch>
              <a:fillRect/>
            </a:stretch>
          </a:blipFill>
          <a:ln>
            <a:noFill/>
          </a:ln>
        </p:spPr>
      </p:sp>
      <p:sp>
        <p:nvSpPr>
          <p:cNvPr id="61" name="Google Shape;61;p11"/>
          <p:cNvSpPr/>
          <p:nvPr/>
        </p:nvSpPr>
        <p:spPr>
          <a:xfrm rot="-460600">
            <a:off x="-843634" y="705961"/>
            <a:ext cx="10831266" cy="3899256"/>
          </a:xfrm>
          <a:custGeom>
            <a:avLst/>
            <a:gdLst/>
            <a:ahLst/>
            <a:cxnLst/>
            <a:rect l="l" t="t" r="r" b="b"/>
            <a:pathLst>
              <a:path w="21662532" h="7798512" extrusionOk="0">
                <a:moveTo>
                  <a:pt x="0" y="0"/>
                </a:moveTo>
                <a:lnTo>
                  <a:pt x="21662532" y="0"/>
                </a:lnTo>
                <a:lnTo>
                  <a:pt x="21662532" y="7798512"/>
                </a:lnTo>
                <a:lnTo>
                  <a:pt x="0" y="7798512"/>
                </a:lnTo>
                <a:lnTo>
                  <a:pt x="0" y="0"/>
                </a:lnTo>
                <a:close/>
              </a:path>
            </a:pathLst>
          </a:custGeom>
          <a:blipFill rotWithShape="1">
            <a:blip r:embed="rId2"/>
            <a:stretch>
              <a:fillRect/>
            </a:stretch>
          </a:blipFill>
          <a:ln>
            <a:noFill/>
          </a:ln>
        </p:spPr>
      </p:sp>
      <p:sp>
        <p:nvSpPr>
          <p:cNvPr id="62" name="Google Shape;62;p11"/>
          <p:cNvSpPr txBox="1"/>
          <p:nvPr/>
        </p:nvSpPr>
        <p:spPr>
          <a:xfrm>
            <a:off x="945975" y="1857844"/>
            <a:ext cx="7480500" cy="357790"/>
          </a:xfrm>
          <a:prstGeom prst="rect">
            <a:avLst/>
          </a:prstGeom>
          <a:noFill/>
          <a:ln>
            <a:noFill/>
          </a:ln>
        </p:spPr>
        <p:txBody>
          <a:bodyPr spcFirstLastPara="1" wrap="square" lIns="0" tIns="0" rIns="0" bIns="0" anchor="t" anchorCtr="0">
            <a:spAutoFit/>
          </a:bodyPr>
          <a:lstStyle/>
          <a:p>
            <a:pPr lvl="0" algn="ctr">
              <a:lnSpc>
                <a:spcPct val="93000"/>
              </a:lnSpc>
            </a:pPr>
            <a:r>
              <a:rPr lang="en-US" sz="2500" dirty="0">
                <a:solidFill>
                  <a:srgbClr val="DD2A55"/>
                </a:solidFill>
                <a:latin typeface="Londrina Solid" panose="00000500000000000000"/>
                <a:ea typeface="Londrina Solid" panose="00000500000000000000"/>
                <a:cs typeface="Londrina Solid" panose="00000500000000000000"/>
                <a:sym typeface="Londrina Solid" panose="00000500000000000000"/>
              </a:rPr>
              <a:t>Population Health and Digital Health Promotion</a:t>
            </a:r>
            <a:endParaRPr sz="2500" dirty="0"/>
          </a:p>
        </p:txBody>
      </p:sp>
      <p:sp>
        <p:nvSpPr>
          <p:cNvPr id="63" name="Google Shape;63;p11"/>
          <p:cNvSpPr/>
          <p:nvPr/>
        </p:nvSpPr>
        <p:spPr>
          <a:xfrm rot="-1155691" flipH="1">
            <a:off x="-354809" y="3344073"/>
            <a:ext cx="2188931" cy="1825021"/>
          </a:xfrm>
          <a:custGeom>
            <a:avLst/>
            <a:gdLst/>
            <a:ahLst/>
            <a:cxnLst/>
            <a:rect l="l" t="t" r="r" b="b"/>
            <a:pathLst>
              <a:path w="4377862" h="3650043" extrusionOk="0">
                <a:moveTo>
                  <a:pt x="4377862" y="0"/>
                </a:moveTo>
                <a:lnTo>
                  <a:pt x="0" y="0"/>
                </a:lnTo>
                <a:lnTo>
                  <a:pt x="0" y="3650043"/>
                </a:lnTo>
                <a:lnTo>
                  <a:pt x="4377862" y="3650043"/>
                </a:lnTo>
                <a:lnTo>
                  <a:pt x="4377862" y="0"/>
                </a:lnTo>
                <a:close/>
              </a:path>
            </a:pathLst>
          </a:custGeom>
          <a:blipFill rotWithShape="1">
            <a:blip r:embed="rId3"/>
            <a:stretch>
              <a:fillRect/>
            </a:stretch>
          </a:blipFill>
          <a:ln>
            <a:noFill/>
          </a:ln>
        </p:spPr>
      </p:sp>
      <p:sp>
        <p:nvSpPr>
          <p:cNvPr id="64" name="Google Shape;64;p11"/>
          <p:cNvSpPr/>
          <p:nvPr/>
        </p:nvSpPr>
        <p:spPr>
          <a:xfrm>
            <a:off x="377940" y="90217"/>
            <a:ext cx="1975022" cy="1787395"/>
          </a:xfrm>
          <a:custGeom>
            <a:avLst/>
            <a:gdLst/>
            <a:ahLst/>
            <a:cxnLst/>
            <a:rect l="l" t="t" r="r" b="b"/>
            <a:pathLst>
              <a:path w="3950044" h="3574790" extrusionOk="0">
                <a:moveTo>
                  <a:pt x="0" y="0"/>
                </a:moveTo>
                <a:lnTo>
                  <a:pt x="3950044" y="0"/>
                </a:lnTo>
                <a:lnTo>
                  <a:pt x="3950044" y="3574789"/>
                </a:lnTo>
                <a:lnTo>
                  <a:pt x="0" y="3574789"/>
                </a:lnTo>
                <a:lnTo>
                  <a:pt x="0" y="0"/>
                </a:lnTo>
                <a:close/>
              </a:path>
            </a:pathLst>
          </a:custGeom>
          <a:blipFill rotWithShape="1">
            <a:blip r:embed="rId4"/>
            <a:stretch>
              <a:fillRect/>
            </a:stretch>
          </a:blipFill>
          <a:ln>
            <a:noFill/>
          </a:ln>
        </p:spPr>
      </p:sp>
      <p:sp>
        <p:nvSpPr>
          <p:cNvPr id="65" name="Google Shape;65;p11"/>
          <p:cNvSpPr/>
          <p:nvPr/>
        </p:nvSpPr>
        <p:spPr>
          <a:xfrm>
            <a:off x="7158224" y="3485856"/>
            <a:ext cx="1845874" cy="1302180"/>
          </a:xfrm>
          <a:custGeom>
            <a:avLst/>
            <a:gdLst/>
            <a:ahLst/>
            <a:cxnLst/>
            <a:rect l="l" t="t" r="r" b="b"/>
            <a:pathLst>
              <a:path w="3691747" h="2604360" extrusionOk="0">
                <a:moveTo>
                  <a:pt x="0" y="0"/>
                </a:moveTo>
                <a:lnTo>
                  <a:pt x="3691747" y="0"/>
                </a:lnTo>
                <a:lnTo>
                  <a:pt x="3691747" y="2604360"/>
                </a:lnTo>
                <a:lnTo>
                  <a:pt x="0" y="2604360"/>
                </a:lnTo>
                <a:lnTo>
                  <a:pt x="0" y="0"/>
                </a:lnTo>
                <a:close/>
              </a:path>
            </a:pathLst>
          </a:custGeom>
          <a:blipFill rotWithShape="1">
            <a:blip r:embed="rId5"/>
            <a:stretch>
              <a:fillRect/>
            </a:stretch>
          </a:blipFill>
          <a:ln>
            <a:noFill/>
          </a:ln>
        </p:spPr>
      </p:sp>
      <p:sp>
        <p:nvSpPr>
          <p:cNvPr id="2" name="Rectangle 1"/>
          <p:cNvSpPr/>
          <p:nvPr/>
        </p:nvSpPr>
        <p:spPr>
          <a:xfrm>
            <a:off x="2750828" y="2371695"/>
            <a:ext cx="3642344" cy="400110"/>
          </a:xfrm>
          <a:prstGeom prst="rect">
            <a:avLst/>
          </a:prstGeom>
        </p:spPr>
        <p:txBody>
          <a:bodyPr wrap="none">
            <a:spAutoFit/>
          </a:bodyPr>
          <a:lstStyle/>
          <a:p>
            <a:r>
              <a:rPr lang="en-US" sz="2000" b="1" dirty="0">
                <a:solidFill>
                  <a:schemeClr val="accent1">
                    <a:lumMod val="75000"/>
                  </a:schemeClr>
                </a:solidFill>
                <a:latin typeface="Comic Sans MS" panose="030F0702030302020204" pitchFamily="66" charset="0"/>
              </a:rPr>
              <a:t>Group Project Presentation </a:t>
            </a:r>
            <a:endParaRPr lang="en-US" sz="2000" b="1" dirty="0">
              <a:solidFill>
                <a:schemeClr val="accent1">
                  <a:lumMod val="75000"/>
                </a:schemeClr>
              </a:solidFill>
              <a:latin typeface="Comic Sans MS" panose="030F0702030302020204" pitchFamily="66" charset="0"/>
            </a:endParaRPr>
          </a:p>
        </p:txBody>
      </p:sp>
      <p:sp>
        <p:nvSpPr>
          <p:cNvPr id="3" name="Rectangle 2"/>
          <p:cNvSpPr/>
          <p:nvPr/>
        </p:nvSpPr>
        <p:spPr>
          <a:xfrm>
            <a:off x="1150621" y="2871057"/>
            <a:ext cx="7275854" cy="307777"/>
          </a:xfrm>
          <a:prstGeom prst="rect">
            <a:avLst/>
          </a:prstGeom>
        </p:spPr>
        <p:txBody>
          <a:bodyPr wrap="square">
            <a:spAutoFit/>
          </a:bodyPr>
          <a:lstStyle/>
          <a:p>
            <a:r>
              <a:rPr lang="en-US" dirty="0">
                <a:solidFill>
                  <a:srgbClr val="00B050"/>
                </a:solidFill>
                <a:latin typeface="Comic Sans MS" panose="030F0702030302020204" pitchFamily="66" charset="0"/>
              </a:rPr>
              <a:t>Improving Healthcare Access for LGBTQ+ Individuals: A Digital Health Approach</a:t>
            </a:r>
            <a:endParaRPr lang="en-US" dirty="0">
              <a:solidFill>
                <a:srgbClr val="00B050"/>
              </a:solidFill>
              <a:latin typeface="Comic Sans MS" panose="030F0702030302020204" pitchFamily="66" charset="0"/>
            </a:endParaRPr>
          </a:p>
        </p:txBody>
      </p:sp>
      <p:sp>
        <p:nvSpPr>
          <p:cNvPr id="11" name="Rectangle 10"/>
          <p:cNvSpPr/>
          <p:nvPr/>
        </p:nvSpPr>
        <p:spPr>
          <a:xfrm>
            <a:off x="1783088" y="3139586"/>
            <a:ext cx="5613400" cy="398780"/>
          </a:xfrm>
          <a:prstGeom prst="rect">
            <a:avLst/>
          </a:prstGeom>
        </p:spPr>
        <p:txBody>
          <a:bodyPr wrap="none">
            <a:spAutoFit/>
          </a:bodyPr>
          <a:lstStyle/>
          <a:p>
            <a:r>
              <a:rPr lang="en-US" sz="2000" b="1" dirty="0">
                <a:solidFill>
                  <a:schemeClr val="accent1">
                    <a:lumMod val="75000"/>
                  </a:schemeClr>
                </a:solidFill>
                <a:latin typeface="Comic Sans MS" panose="030F0702030302020204" pitchFamily="66" charset="0"/>
              </a:rPr>
              <a:t>Presented by:</a:t>
            </a:r>
            <a:r>
              <a:rPr lang="en-IN" altLang="en-US" sz="2000" b="1" dirty="0">
                <a:solidFill>
                  <a:schemeClr val="accent1">
                    <a:lumMod val="75000"/>
                  </a:schemeClr>
                </a:solidFill>
                <a:latin typeface="Comic Sans MS" panose="030F0702030302020204" pitchFamily="66" charset="0"/>
              </a:rPr>
              <a:t> Vatsal, Khushi, Rupna, Vinal</a:t>
            </a:r>
            <a:r>
              <a:rPr lang="en-US" sz="2000" b="1" dirty="0">
                <a:solidFill>
                  <a:schemeClr val="accent1">
                    <a:lumMod val="75000"/>
                  </a:schemeClr>
                </a:solidFill>
                <a:latin typeface="Comic Sans MS" panose="030F0702030302020204" pitchFamily="66" charset="0"/>
              </a:rPr>
              <a:t> </a:t>
            </a:r>
            <a:endParaRPr lang="en-US" sz="2000" b="1" dirty="0">
              <a:solidFill>
                <a:schemeClr val="accent1">
                  <a:lumMod val="75000"/>
                </a:schemeClr>
              </a:solidFill>
              <a:latin typeface="Comic Sans MS" panose="030F0702030302020204" pitchFamily="66" charset="0"/>
            </a:endParaRPr>
          </a:p>
        </p:txBody>
      </p:sp>
      <p:pic>
        <p:nvPicPr>
          <p:cNvPr id="4" name="Picture 3"/>
          <p:cNvPicPr>
            <a:picLocks noChangeAspect="1"/>
          </p:cNvPicPr>
          <p:nvPr/>
        </p:nvPicPr>
        <p:blipFill>
          <a:blip r:embed="rId6"/>
          <a:stretch>
            <a:fillRect/>
          </a:stretch>
        </p:blipFill>
        <p:spPr>
          <a:xfrm>
            <a:off x="6038905" y="-15419"/>
            <a:ext cx="3288890" cy="1850001"/>
          </a:xfrm>
          <a:prstGeom prst="rect">
            <a:avLst/>
          </a:prstGeom>
          <a:ln>
            <a:noFill/>
          </a:ln>
          <a:effectLst>
            <a:softEdge rad="112500"/>
          </a:effectLst>
        </p:spPr>
      </p:pic>
      <p:pic>
        <p:nvPicPr>
          <p:cNvPr id="6" name="Picture 5"/>
          <p:cNvPicPr>
            <a:picLocks noChangeAspect="1"/>
          </p:cNvPicPr>
          <p:nvPr/>
        </p:nvPicPr>
        <p:blipFill>
          <a:blip r:embed="rId7"/>
          <a:stretch>
            <a:fillRect/>
          </a:stretch>
        </p:blipFill>
        <p:spPr>
          <a:xfrm>
            <a:off x="2905432" y="120607"/>
            <a:ext cx="3133473" cy="1645074"/>
          </a:xfrm>
          <a:prstGeom prst="rect">
            <a:avLst/>
          </a:prstGeom>
          <a:ln>
            <a:noFill/>
          </a:ln>
          <a:effectLst>
            <a:softEdge rad="112500"/>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3D81DB"/>
        </a:solidFill>
        <a:effectLst/>
      </p:bgPr>
    </p:bg>
    <p:spTree>
      <p:nvGrpSpPr>
        <p:cNvPr id="1" name="Shape 87"/>
        <p:cNvGrpSpPr/>
        <p:nvPr/>
      </p:nvGrpSpPr>
      <p:grpSpPr>
        <a:xfrm>
          <a:off x="0" y="0"/>
          <a:ext cx="0" cy="0"/>
          <a:chOff x="0" y="0"/>
          <a:chExt cx="0" cy="0"/>
        </a:xfrm>
      </p:grpSpPr>
      <p:sp>
        <p:nvSpPr>
          <p:cNvPr id="88" name="Google Shape;88;p13"/>
          <p:cNvSpPr/>
          <p:nvPr/>
        </p:nvSpPr>
        <p:spPr>
          <a:xfrm rot="-5465705">
            <a:off x="809288" y="-1255447"/>
            <a:ext cx="5244235" cy="7548509"/>
          </a:xfrm>
          <a:custGeom>
            <a:avLst/>
            <a:gdLst/>
            <a:ahLst/>
            <a:cxnLst/>
            <a:rect l="l" t="t" r="r" b="b"/>
            <a:pathLst>
              <a:path w="24436427" h="12484792" extrusionOk="0">
                <a:moveTo>
                  <a:pt x="0" y="0"/>
                </a:moveTo>
                <a:lnTo>
                  <a:pt x="24436426" y="0"/>
                </a:lnTo>
                <a:lnTo>
                  <a:pt x="24436426" y="12484792"/>
                </a:lnTo>
                <a:lnTo>
                  <a:pt x="0" y="12484792"/>
                </a:lnTo>
                <a:lnTo>
                  <a:pt x="0" y="0"/>
                </a:lnTo>
                <a:close/>
              </a:path>
            </a:pathLst>
          </a:custGeom>
          <a:blipFill rotWithShape="1">
            <a:blip r:embed="rId1"/>
            <a:stretch>
              <a:fillRect/>
            </a:stretch>
          </a:blipFill>
          <a:ln>
            <a:noFill/>
          </a:ln>
        </p:spPr>
      </p:sp>
      <p:sp>
        <p:nvSpPr>
          <p:cNvPr id="90" name="Google Shape;90;p13"/>
          <p:cNvSpPr txBox="1"/>
          <p:nvPr/>
        </p:nvSpPr>
        <p:spPr>
          <a:xfrm>
            <a:off x="1287281" y="199152"/>
            <a:ext cx="3869100" cy="384721"/>
          </a:xfrm>
          <a:prstGeom prst="rect">
            <a:avLst/>
          </a:prstGeom>
          <a:noFill/>
          <a:ln>
            <a:noFill/>
          </a:ln>
        </p:spPr>
        <p:txBody>
          <a:bodyPr spcFirstLastPara="1" wrap="square" lIns="0" tIns="0" rIns="0" bIns="0" anchor="t" anchorCtr="0">
            <a:spAutoFit/>
          </a:bodyPr>
          <a:lstStyle/>
          <a:p>
            <a:pPr lvl="0" algn="ctr"/>
            <a:r>
              <a:rPr lang="en-US" sz="2500" dirty="0">
                <a:solidFill>
                  <a:srgbClr val="B07ACC"/>
                </a:solidFill>
                <a:latin typeface="Londrina Solid" panose="00000500000000000000"/>
                <a:ea typeface="Londrina Solid" panose="00000500000000000000"/>
                <a:cs typeface="Londrina Solid" panose="00000500000000000000"/>
                <a:sym typeface="Londrina Solid" panose="00000500000000000000"/>
              </a:rPr>
              <a:t>Activity Aim and Content</a:t>
            </a:r>
            <a:endParaRPr sz="2500" dirty="0"/>
          </a:p>
        </p:txBody>
      </p:sp>
      <p:sp>
        <p:nvSpPr>
          <p:cNvPr id="91" name="Google Shape;91;p13"/>
          <p:cNvSpPr txBox="1"/>
          <p:nvPr/>
        </p:nvSpPr>
        <p:spPr>
          <a:xfrm>
            <a:off x="342901" y="662454"/>
            <a:ext cx="6415088" cy="4001095"/>
          </a:xfrm>
          <a:prstGeom prst="rect">
            <a:avLst/>
          </a:prstGeom>
          <a:noFill/>
          <a:ln>
            <a:noFill/>
          </a:ln>
        </p:spPr>
        <p:txBody>
          <a:bodyPr spcFirstLastPara="1" wrap="square" lIns="0" tIns="0" rIns="0" bIns="0" anchor="t" anchorCtr="0">
            <a:spAutoFit/>
          </a:bodyPr>
          <a:lstStyle/>
          <a:p>
            <a:pPr algn="ctr"/>
            <a:r>
              <a:rPr lang="en-US" sz="1300" b="1" dirty="0"/>
              <a:t>Aim of the Activity</a:t>
            </a:r>
            <a:endParaRPr lang="en-US" sz="1300" b="1" dirty="0"/>
          </a:p>
          <a:p>
            <a:pPr algn="ctr"/>
            <a:endParaRPr lang="en-US" sz="1300" b="1" dirty="0"/>
          </a:p>
          <a:p>
            <a:pPr marL="285750" indent="-285750">
              <a:buFont typeface="Arial" panose="020B0604020202020204" pitchFamily="34" charset="0"/>
              <a:buChar char="•"/>
            </a:pPr>
            <a:r>
              <a:rPr lang="en-US" sz="1300" b="1" dirty="0"/>
              <a:t>Addressing Health Disparities</a:t>
            </a:r>
            <a:r>
              <a:rPr lang="en-US" sz="1300" dirty="0"/>
              <a:t>: Enhance healthcare access and equity for LGBT+ individuals, focusing on the barriers they face in accessing quality health care.</a:t>
            </a:r>
            <a:endParaRPr lang="en-US" sz="1300" dirty="0"/>
          </a:p>
          <a:p>
            <a:pPr marL="285750" indent="-285750">
              <a:buFont typeface="Arial" panose="020B0604020202020204" pitchFamily="34" charset="0"/>
              <a:buChar char="•"/>
            </a:pPr>
            <a:r>
              <a:rPr lang="en-US" sz="1300" b="1" dirty="0"/>
              <a:t>Promote Digital Health Literacy</a:t>
            </a:r>
            <a:r>
              <a:rPr lang="en-US" sz="1300" dirty="0"/>
              <a:t>: Educate LGBT+ individuals on utilizing digital tools like telehealth and online health platforms to improve health outcomes.</a:t>
            </a:r>
            <a:endParaRPr lang="en-US" sz="1300" dirty="0"/>
          </a:p>
          <a:p>
            <a:pPr marL="285750" indent="-285750">
              <a:buFont typeface="Arial" panose="020B0604020202020204" pitchFamily="34" charset="0"/>
              <a:buChar char="•"/>
            </a:pPr>
            <a:r>
              <a:rPr lang="en-US" sz="1300" b="1" dirty="0"/>
              <a:t>Empower the Community</a:t>
            </a:r>
            <a:r>
              <a:rPr lang="en-US" sz="1300" dirty="0"/>
              <a:t>: Raise awareness on health rights, preventive care, and mental health support for the LGBT+ population.</a:t>
            </a:r>
            <a:endParaRPr lang="en-US" sz="1300" dirty="0"/>
          </a:p>
          <a:p>
            <a:pPr marL="285750" indent="-285750">
              <a:buFont typeface="Arial" panose="020B0604020202020204" pitchFamily="34" charset="0"/>
              <a:buChar char="•"/>
            </a:pPr>
            <a:endParaRPr lang="en-US" sz="1300" dirty="0"/>
          </a:p>
          <a:p>
            <a:pPr algn="ctr"/>
            <a:r>
              <a:rPr lang="en-US" sz="1300" b="1" dirty="0"/>
              <a:t>Content of the Activity</a:t>
            </a:r>
            <a:endParaRPr lang="en-US" sz="1300" b="1" dirty="0"/>
          </a:p>
          <a:p>
            <a:pPr algn="ctr"/>
            <a:endParaRPr lang="en-US" sz="1300" b="1" dirty="0"/>
          </a:p>
          <a:p>
            <a:pPr marL="285750" indent="-285750">
              <a:buFont typeface="Arial" panose="020B0604020202020204" pitchFamily="34" charset="0"/>
              <a:buChar char="•"/>
            </a:pPr>
            <a:r>
              <a:rPr lang="en-US" sz="1300" b="1" dirty="0"/>
              <a:t>Interactive Workshops:</a:t>
            </a:r>
            <a:r>
              <a:rPr lang="en-US" sz="1300" dirty="0"/>
              <a:t> Online, engaging sessions to educate LGBT+ individuals on navigating healthcare systems and effectively using digital tools for health management.</a:t>
            </a:r>
            <a:endParaRPr lang="en-US" sz="1300" dirty="0"/>
          </a:p>
          <a:p>
            <a:pPr marL="285750" indent="-285750">
              <a:buFont typeface="Arial" panose="020B0604020202020204" pitchFamily="34" charset="0"/>
              <a:buChar char="•"/>
            </a:pPr>
            <a:r>
              <a:rPr lang="en-US" sz="1300" b="1" dirty="0"/>
              <a:t>Telehealth Guidance: </a:t>
            </a:r>
            <a:r>
              <a:rPr lang="en-US" sz="1300" dirty="0"/>
              <a:t>Practical instructions on how to access and utilize telehealth services, with a focus on LGBTQ+-friendly providers.</a:t>
            </a:r>
            <a:endParaRPr lang="en-US" sz="1300" dirty="0"/>
          </a:p>
          <a:p>
            <a:pPr marL="285750" indent="-285750">
              <a:buFont typeface="Arial" panose="020B0604020202020204" pitchFamily="34" charset="0"/>
              <a:buChar char="•"/>
            </a:pPr>
            <a:r>
              <a:rPr lang="en-US" sz="1300" b="1" dirty="0"/>
              <a:t>Digital Health Platforms</a:t>
            </a:r>
            <a:r>
              <a:rPr lang="en-US" sz="1300" dirty="0"/>
              <a:t>: Introduction to key online tools (e.g., prescription services, wellness apps) tailored to meet LGBT+ healthcare needs.</a:t>
            </a:r>
            <a:endParaRPr lang="en-US" sz="1300" dirty="0"/>
          </a:p>
          <a:p>
            <a:pPr marL="285750" indent="-285750">
              <a:buFont typeface="Arial" panose="020B0604020202020204" pitchFamily="34" charset="0"/>
              <a:buChar char="•"/>
            </a:pPr>
            <a:r>
              <a:rPr lang="en-US" sz="1300" b="1" dirty="0"/>
              <a:t>Building Community Support: </a:t>
            </a:r>
            <a:r>
              <a:rPr lang="en-US" sz="1300" dirty="0"/>
              <a:t>Creating a safe space for individuals to share experiences and foster connections, encouraging ongoing peer support.</a:t>
            </a:r>
            <a:endParaRPr lang="en-US" sz="1300" dirty="0"/>
          </a:p>
        </p:txBody>
      </p:sp>
      <p:sp>
        <p:nvSpPr>
          <p:cNvPr id="96" name="Google Shape;96;p13"/>
          <p:cNvSpPr/>
          <p:nvPr/>
        </p:nvSpPr>
        <p:spPr>
          <a:xfrm rot="2788216">
            <a:off x="6184450" y="1208510"/>
            <a:ext cx="3444549" cy="3470578"/>
          </a:xfrm>
          <a:custGeom>
            <a:avLst/>
            <a:gdLst/>
            <a:ahLst/>
            <a:cxnLst/>
            <a:rect l="l" t="t" r="r" b="b"/>
            <a:pathLst>
              <a:path w="6889098" h="6941156" extrusionOk="0">
                <a:moveTo>
                  <a:pt x="0" y="0"/>
                </a:moveTo>
                <a:lnTo>
                  <a:pt x="6889098" y="0"/>
                </a:lnTo>
                <a:lnTo>
                  <a:pt x="6889098" y="6941157"/>
                </a:lnTo>
                <a:lnTo>
                  <a:pt x="0" y="6941157"/>
                </a:lnTo>
                <a:lnTo>
                  <a:pt x="0" y="0"/>
                </a:lnTo>
                <a:close/>
              </a:path>
            </a:pathLst>
          </a:custGeom>
          <a:blipFill rotWithShape="1">
            <a:blip r:embed="rId2"/>
            <a:stretch>
              <a:fillRect/>
            </a:stretch>
          </a:blipFill>
          <a:ln>
            <a:noFill/>
          </a:ln>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1"/>
          <a:stretch>
            <a:fillRect/>
          </a:stretch>
        </p:blipFill>
        <p:spPr>
          <a:xfrm>
            <a:off x="0" y="0"/>
            <a:ext cx="4693920" cy="2571750"/>
          </a:xfrm>
          <a:prstGeom prst="rect">
            <a:avLst/>
          </a:prstGeom>
        </p:spPr>
      </p:pic>
      <p:pic>
        <p:nvPicPr>
          <p:cNvPr id="5" name="Picture 4"/>
          <p:cNvPicPr>
            <a:picLocks noChangeAspect="1"/>
          </p:cNvPicPr>
          <p:nvPr/>
        </p:nvPicPr>
        <p:blipFill>
          <a:blip r:embed="rId2"/>
          <a:stretch>
            <a:fillRect/>
          </a:stretch>
        </p:blipFill>
        <p:spPr>
          <a:xfrm>
            <a:off x="0" y="2571750"/>
            <a:ext cx="4693920" cy="2571750"/>
          </a:xfrm>
          <a:prstGeom prst="rect">
            <a:avLst/>
          </a:prstGeom>
        </p:spPr>
      </p:pic>
      <p:pic>
        <p:nvPicPr>
          <p:cNvPr id="7" name="Picture 6"/>
          <p:cNvPicPr>
            <a:picLocks noChangeAspect="1"/>
          </p:cNvPicPr>
          <p:nvPr/>
        </p:nvPicPr>
        <p:blipFill>
          <a:blip r:embed="rId3"/>
          <a:stretch>
            <a:fillRect/>
          </a:stretch>
        </p:blipFill>
        <p:spPr>
          <a:xfrm>
            <a:off x="4640580" y="0"/>
            <a:ext cx="4503420" cy="2571750"/>
          </a:xfrm>
          <a:prstGeom prst="rect">
            <a:avLst/>
          </a:prstGeom>
        </p:spPr>
      </p:pic>
      <p:pic>
        <p:nvPicPr>
          <p:cNvPr id="9" name="Picture 8"/>
          <p:cNvPicPr>
            <a:picLocks noChangeAspect="1"/>
          </p:cNvPicPr>
          <p:nvPr/>
        </p:nvPicPr>
        <p:blipFill>
          <a:blip r:embed="rId4"/>
          <a:stretch>
            <a:fillRect/>
          </a:stretch>
        </p:blipFill>
        <p:spPr>
          <a:xfrm>
            <a:off x="4693920" y="2571750"/>
            <a:ext cx="4450080" cy="257175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100"/>
        <p:cNvGrpSpPr/>
        <p:nvPr/>
      </p:nvGrpSpPr>
      <p:grpSpPr>
        <a:xfrm>
          <a:off x="0" y="0"/>
          <a:ext cx="0" cy="0"/>
          <a:chOff x="0" y="0"/>
          <a:chExt cx="0" cy="0"/>
        </a:xfrm>
      </p:grpSpPr>
      <p:sp>
        <p:nvSpPr>
          <p:cNvPr id="102" name="Google Shape;102;p14"/>
          <p:cNvSpPr/>
          <p:nvPr/>
        </p:nvSpPr>
        <p:spPr>
          <a:xfrm rot="1171056">
            <a:off x="6939278" y="329520"/>
            <a:ext cx="2050946" cy="2030073"/>
          </a:xfrm>
          <a:custGeom>
            <a:avLst/>
            <a:gdLst/>
            <a:ahLst/>
            <a:cxnLst/>
            <a:rect l="l" t="t" r="r" b="b"/>
            <a:pathLst>
              <a:path w="7527631" h="8664899" extrusionOk="0">
                <a:moveTo>
                  <a:pt x="0" y="0"/>
                </a:moveTo>
                <a:lnTo>
                  <a:pt x="7527631" y="0"/>
                </a:lnTo>
                <a:lnTo>
                  <a:pt x="7527631" y="8664898"/>
                </a:lnTo>
                <a:lnTo>
                  <a:pt x="0" y="8664898"/>
                </a:lnTo>
                <a:lnTo>
                  <a:pt x="0" y="0"/>
                </a:lnTo>
                <a:close/>
              </a:path>
            </a:pathLst>
          </a:custGeom>
          <a:blipFill rotWithShape="1">
            <a:blip r:embed="rId1"/>
            <a:stretch>
              <a:fillRect/>
            </a:stretch>
          </a:blipFill>
          <a:ln>
            <a:noFill/>
          </a:ln>
        </p:spPr>
      </p:sp>
      <p:sp>
        <p:nvSpPr>
          <p:cNvPr id="103" name="Google Shape;103;p14"/>
          <p:cNvSpPr txBox="1"/>
          <p:nvPr/>
        </p:nvSpPr>
        <p:spPr>
          <a:xfrm>
            <a:off x="2484919" y="652059"/>
            <a:ext cx="4397142" cy="1384995"/>
          </a:xfrm>
          <a:prstGeom prst="rect">
            <a:avLst/>
          </a:prstGeom>
          <a:noFill/>
          <a:ln>
            <a:noFill/>
          </a:ln>
        </p:spPr>
        <p:txBody>
          <a:bodyPr spcFirstLastPara="1" wrap="square" lIns="0" tIns="0" rIns="0" bIns="0" anchor="t" anchorCtr="0">
            <a:spAutoFit/>
          </a:bodyPr>
          <a:lstStyle/>
          <a:p>
            <a:pPr lvl="0" algn="ctr">
              <a:lnSpc>
                <a:spcPct val="120000"/>
              </a:lnSpc>
            </a:pPr>
            <a:r>
              <a:rPr lang="en-US" sz="2500" dirty="0">
                <a:solidFill>
                  <a:srgbClr val="B07ACC"/>
                </a:solidFill>
                <a:latin typeface="Londrina Solid" panose="00000500000000000000"/>
                <a:ea typeface="Londrina Solid" panose="00000500000000000000"/>
                <a:cs typeface="Londrina Solid" panose="00000500000000000000"/>
                <a:sym typeface="Londrina Solid" panose="00000500000000000000"/>
              </a:rPr>
              <a:t>Chosen Digital Health Technology: AI-powered Virtual Mental Health Assistants</a:t>
            </a:r>
            <a:endParaRPr sz="2500" dirty="0"/>
          </a:p>
        </p:txBody>
      </p:sp>
      <p:sp>
        <p:nvSpPr>
          <p:cNvPr id="105" name="Google Shape;105;p14"/>
          <p:cNvSpPr/>
          <p:nvPr/>
        </p:nvSpPr>
        <p:spPr>
          <a:xfrm rot="3887827">
            <a:off x="-17549" y="-92890"/>
            <a:ext cx="2330436" cy="2573034"/>
          </a:xfrm>
          <a:custGeom>
            <a:avLst/>
            <a:gdLst/>
            <a:ahLst/>
            <a:cxnLst/>
            <a:rect l="l" t="t" r="r" b="b"/>
            <a:pathLst>
              <a:path w="6637341" h="7156163" extrusionOk="0">
                <a:moveTo>
                  <a:pt x="0" y="0"/>
                </a:moveTo>
                <a:lnTo>
                  <a:pt x="6637342" y="0"/>
                </a:lnTo>
                <a:lnTo>
                  <a:pt x="6637342" y="7156164"/>
                </a:lnTo>
                <a:lnTo>
                  <a:pt x="0" y="7156164"/>
                </a:lnTo>
                <a:lnTo>
                  <a:pt x="0" y="0"/>
                </a:lnTo>
                <a:close/>
              </a:path>
            </a:pathLst>
          </a:custGeom>
          <a:blipFill rotWithShape="1">
            <a:blip r:embed="rId2"/>
            <a:stretch>
              <a:fillRect/>
            </a:stretch>
          </a:blipFill>
          <a:ln>
            <a:noFill/>
          </a:ln>
        </p:spPr>
      </p:sp>
      <p:sp>
        <p:nvSpPr>
          <p:cNvPr id="2" name="Rectangle 1"/>
          <p:cNvSpPr>
            <a:spLocks noChangeArrowheads="1"/>
          </p:cNvSpPr>
          <p:nvPr/>
        </p:nvSpPr>
        <p:spPr bwMode="auto">
          <a:xfrm>
            <a:off x="1301545" y="2472018"/>
            <a:ext cx="7514304" cy="20928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pPr marL="285750" lvl="0" indent="-285750" eaLnBrk="0" fontAlgn="base" hangingPunct="0">
              <a:spcBef>
                <a:spcPct val="0"/>
              </a:spcBef>
              <a:spcAft>
                <a:spcPct val="0"/>
              </a:spcAft>
              <a:buClrTx/>
              <a:buFont typeface="Arial" panose="020B0604020202020204" pitchFamily="34" charset="0"/>
              <a:buChar char="•"/>
            </a:pPr>
            <a:r>
              <a:rPr lang="en-US" altLang="en-US" sz="1600" b="1" dirty="0">
                <a:solidFill>
                  <a:srgbClr val="FF0000"/>
                </a:solidFill>
                <a:latin typeface="Corbel" panose="020B0503020204020204" pitchFamily="34" charset="0"/>
              </a:rPr>
              <a:t>Scalable Support: </a:t>
            </a:r>
            <a:r>
              <a:rPr lang="en-US" altLang="en-US" sz="1600" dirty="0">
                <a:solidFill>
                  <a:srgbClr val="FF0000"/>
                </a:solidFill>
                <a:latin typeface="Corbel" panose="020B0503020204020204" pitchFamily="34" charset="0"/>
              </a:rPr>
              <a:t>Provides immediate, accessible mental health care, overcoming barriers like long wait times and limited professionals, especially in underserved areas (</a:t>
            </a:r>
            <a:r>
              <a:rPr lang="en-US" altLang="en-US" sz="1600" dirty="0" err="1">
                <a:solidFill>
                  <a:srgbClr val="FF0000"/>
                </a:solidFill>
                <a:latin typeface="Corbel" panose="020B0503020204020204" pitchFamily="34" charset="0"/>
              </a:rPr>
              <a:t>Mongelli</a:t>
            </a:r>
            <a:r>
              <a:rPr lang="en-US" altLang="en-US" sz="1600" dirty="0">
                <a:solidFill>
                  <a:srgbClr val="FF0000"/>
                </a:solidFill>
                <a:latin typeface="Corbel" panose="020B0503020204020204" pitchFamily="34" charset="0"/>
              </a:rPr>
              <a:t>, </a:t>
            </a:r>
            <a:r>
              <a:rPr lang="en-US" altLang="en-US" sz="1600" dirty="0" err="1">
                <a:solidFill>
                  <a:srgbClr val="FF0000"/>
                </a:solidFill>
                <a:latin typeface="Corbel" panose="020B0503020204020204" pitchFamily="34" charset="0"/>
              </a:rPr>
              <a:t>Georgakopoulos</a:t>
            </a:r>
            <a:r>
              <a:rPr lang="en-US" altLang="en-US" sz="1600" dirty="0">
                <a:solidFill>
                  <a:srgbClr val="FF0000"/>
                </a:solidFill>
                <a:latin typeface="Corbel" panose="020B0503020204020204" pitchFamily="34" charset="0"/>
              </a:rPr>
              <a:t> and </a:t>
            </a:r>
            <a:r>
              <a:rPr lang="en-US" altLang="en-US" sz="1600" dirty="0" err="1">
                <a:solidFill>
                  <a:srgbClr val="FF0000"/>
                </a:solidFill>
                <a:latin typeface="Corbel" panose="020B0503020204020204" pitchFamily="34" charset="0"/>
              </a:rPr>
              <a:t>Pato</a:t>
            </a:r>
            <a:r>
              <a:rPr lang="en-US" altLang="en-US" sz="1600" dirty="0">
                <a:solidFill>
                  <a:srgbClr val="FF0000"/>
                </a:solidFill>
                <a:latin typeface="Corbel" panose="020B0503020204020204" pitchFamily="34" charset="0"/>
              </a:rPr>
              <a:t>, 2020).</a:t>
            </a:r>
            <a:endParaRPr lang="en-US" altLang="en-US" sz="1600" dirty="0">
              <a:solidFill>
                <a:srgbClr val="FF0000"/>
              </a:solidFill>
              <a:latin typeface="Corbel" panose="020B0503020204020204" pitchFamily="34" charset="0"/>
            </a:endParaRPr>
          </a:p>
          <a:p>
            <a:pPr marL="285750" lvl="0" indent="-285750" eaLnBrk="0" fontAlgn="base" hangingPunct="0">
              <a:spcBef>
                <a:spcPct val="0"/>
              </a:spcBef>
              <a:spcAft>
                <a:spcPct val="0"/>
              </a:spcAft>
              <a:buClrTx/>
              <a:buFont typeface="Arial" panose="020B0604020202020204" pitchFamily="34" charset="0"/>
              <a:buChar char="•"/>
            </a:pPr>
            <a:r>
              <a:rPr lang="en-US" altLang="en-US" sz="1600" b="1" dirty="0">
                <a:solidFill>
                  <a:srgbClr val="FF0000"/>
                </a:solidFill>
                <a:latin typeface="Corbel" panose="020B0503020204020204" pitchFamily="34" charset="0"/>
              </a:rPr>
              <a:t>Privacy and Anonymity: </a:t>
            </a:r>
            <a:r>
              <a:rPr lang="en-US" altLang="en-US" sz="1600" dirty="0">
                <a:solidFill>
                  <a:srgbClr val="FF0000"/>
                </a:solidFill>
                <a:latin typeface="Corbel" panose="020B0503020204020204" pitchFamily="34" charset="0"/>
              </a:rPr>
              <a:t>Ensures confidential, stigma-free mental health support, crucial for LGBTQ+ individuals facing discrimination (Ho et al., 2024).</a:t>
            </a:r>
            <a:endParaRPr lang="en-US" altLang="en-US" sz="1600" dirty="0">
              <a:solidFill>
                <a:srgbClr val="FF0000"/>
              </a:solidFill>
              <a:latin typeface="Corbel" panose="020B0503020204020204" pitchFamily="34" charset="0"/>
            </a:endParaRPr>
          </a:p>
          <a:p>
            <a:pPr marL="285750" lvl="0" indent="-285750" eaLnBrk="0" fontAlgn="base" hangingPunct="0">
              <a:spcBef>
                <a:spcPct val="0"/>
              </a:spcBef>
              <a:spcAft>
                <a:spcPct val="0"/>
              </a:spcAft>
              <a:buClrTx/>
              <a:buFont typeface="Arial" panose="020B0604020202020204" pitchFamily="34" charset="0"/>
              <a:buChar char="•"/>
            </a:pPr>
            <a:r>
              <a:rPr lang="en-US" altLang="en-US" sz="1600" b="1" dirty="0">
                <a:solidFill>
                  <a:srgbClr val="FF0000"/>
                </a:solidFill>
                <a:latin typeface="Corbel" panose="020B0503020204020204" pitchFamily="34" charset="0"/>
              </a:rPr>
              <a:t>Personalized Care: </a:t>
            </a:r>
            <a:r>
              <a:rPr lang="en-US" altLang="en-US" sz="1600" dirty="0">
                <a:solidFill>
                  <a:srgbClr val="FF0000"/>
                </a:solidFill>
                <a:latin typeface="Corbel" panose="020B0503020204020204" pitchFamily="34" charset="0"/>
              </a:rPr>
              <a:t>Offers tailored mental health resources and insights based on individual interactions, enhancing user engagement and support (Crockett, Martínez and </a:t>
            </a:r>
            <a:r>
              <a:rPr lang="en-US" altLang="en-US" sz="1600" dirty="0" err="1">
                <a:solidFill>
                  <a:srgbClr val="FF0000"/>
                </a:solidFill>
                <a:latin typeface="Corbel" panose="020B0503020204020204" pitchFamily="34" charset="0"/>
              </a:rPr>
              <a:t>Caviedes</a:t>
            </a:r>
            <a:r>
              <a:rPr lang="en-US" altLang="en-US" sz="1600" dirty="0">
                <a:solidFill>
                  <a:srgbClr val="FF0000"/>
                </a:solidFill>
                <a:latin typeface="Corbel" panose="020B0503020204020204" pitchFamily="34" charset="0"/>
              </a:rPr>
              <a:t>, 2022)</a:t>
            </a:r>
            <a:r>
              <a:rPr kumimoji="0" lang="en-US" altLang="en-US" sz="1800" i="0" u="none" strike="noStrike" cap="none" normalizeH="0" baseline="0" dirty="0">
                <a:ln>
                  <a:noFill/>
                </a:ln>
                <a:solidFill>
                  <a:srgbClr val="FF0000"/>
                </a:solidFill>
                <a:effectLst/>
                <a:latin typeface="Corbel" panose="020B0503020204020204" pitchFamily="34" charset="0"/>
              </a:rPr>
              <a:t>. </a:t>
            </a:r>
            <a:endParaRPr kumimoji="0" lang="en-US" altLang="en-US" sz="1800" i="0" u="none" strike="noStrike" cap="none" normalizeH="0" baseline="0" dirty="0">
              <a:ln>
                <a:noFill/>
              </a:ln>
              <a:solidFill>
                <a:srgbClr val="FF0000"/>
              </a:solidFill>
              <a:effectLst/>
              <a:latin typeface="Corbel" panose="020B0503020204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70"/>
        <p:cNvGrpSpPr/>
        <p:nvPr/>
      </p:nvGrpSpPr>
      <p:grpSpPr>
        <a:xfrm>
          <a:off x="0" y="0"/>
          <a:ext cx="0" cy="0"/>
          <a:chOff x="0" y="0"/>
          <a:chExt cx="0" cy="0"/>
        </a:xfrm>
      </p:grpSpPr>
      <p:sp>
        <p:nvSpPr>
          <p:cNvPr id="71" name="Google Shape;71;p12"/>
          <p:cNvSpPr/>
          <p:nvPr/>
        </p:nvSpPr>
        <p:spPr>
          <a:xfrm rot="-5465705">
            <a:off x="2713982" y="1527158"/>
            <a:ext cx="4007570" cy="3221630"/>
          </a:xfrm>
          <a:custGeom>
            <a:avLst/>
            <a:gdLst/>
            <a:ahLst/>
            <a:cxnLst/>
            <a:rect l="l" t="t" r="r" b="b"/>
            <a:pathLst>
              <a:path w="12611362" h="6443259" extrusionOk="0">
                <a:moveTo>
                  <a:pt x="0" y="0"/>
                </a:moveTo>
                <a:lnTo>
                  <a:pt x="12611362" y="0"/>
                </a:lnTo>
                <a:lnTo>
                  <a:pt x="12611362" y="6443260"/>
                </a:lnTo>
                <a:lnTo>
                  <a:pt x="0" y="6443260"/>
                </a:lnTo>
                <a:lnTo>
                  <a:pt x="0" y="0"/>
                </a:lnTo>
                <a:close/>
              </a:path>
            </a:pathLst>
          </a:custGeom>
          <a:blipFill rotWithShape="1">
            <a:blip r:embed="rId1"/>
            <a:stretch>
              <a:fillRect/>
            </a:stretch>
          </a:blipFill>
          <a:ln>
            <a:noFill/>
          </a:ln>
        </p:spPr>
      </p:sp>
      <p:sp>
        <p:nvSpPr>
          <p:cNvPr id="72" name="Google Shape;72;p12"/>
          <p:cNvSpPr/>
          <p:nvPr/>
        </p:nvSpPr>
        <p:spPr>
          <a:xfrm rot="-5465705">
            <a:off x="5585784" y="1551260"/>
            <a:ext cx="4150028" cy="3055076"/>
          </a:xfrm>
          <a:custGeom>
            <a:avLst/>
            <a:gdLst/>
            <a:ahLst/>
            <a:cxnLst/>
            <a:rect l="l" t="t" r="r" b="b"/>
            <a:pathLst>
              <a:path w="13181758" h="6734680" extrusionOk="0">
                <a:moveTo>
                  <a:pt x="0" y="0"/>
                </a:moveTo>
                <a:lnTo>
                  <a:pt x="13181758" y="0"/>
                </a:lnTo>
                <a:lnTo>
                  <a:pt x="13181758" y="6734680"/>
                </a:lnTo>
                <a:lnTo>
                  <a:pt x="0" y="6734680"/>
                </a:lnTo>
                <a:lnTo>
                  <a:pt x="0" y="0"/>
                </a:lnTo>
                <a:close/>
              </a:path>
            </a:pathLst>
          </a:custGeom>
          <a:blipFill rotWithShape="1">
            <a:blip r:embed="rId2"/>
            <a:stretch>
              <a:fillRect/>
            </a:stretch>
          </a:blipFill>
          <a:ln>
            <a:noFill/>
          </a:ln>
        </p:spPr>
      </p:sp>
      <p:sp>
        <p:nvSpPr>
          <p:cNvPr id="74" name="Google Shape;74;p12"/>
          <p:cNvSpPr/>
          <p:nvPr/>
        </p:nvSpPr>
        <p:spPr>
          <a:xfrm rot="-5465705">
            <a:off x="-410196" y="1465661"/>
            <a:ext cx="4004266" cy="3343653"/>
          </a:xfrm>
          <a:custGeom>
            <a:avLst/>
            <a:gdLst/>
            <a:ahLst/>
            <a:cxnLst/>
            <a:rect l="l" t="t" r="r" b="b"/>
            <a:pathLst>
              <a:path w="13089030" h="6687305" extrusionOk="0">
                <a:moveTo>
                  <a:pt x="0" y="0"/>
                </a:moveTo>
                <a:lnTo>
                  <a:pt x="13089031" y="0"/>
                </a:lnTo>
                <a:lnTo>
                  <a:pt x="13089031" y="6687304"/>
                </a:lnTo>
                <a:lnTo>
                  <a:pt x="0" y="6687304"/>
                </a:lnTo>
                <a:lnTo>
                  <a:pt x="0" y="0"/>
                </a:lnTo>
                <a:close/>
              </a:path>
            </a:pathLst>
          </a:custGeom>
          <a:blipFill rotWithShape="1">
            <a:blip r:embed="rId3"/>
            <a:stretch>
              <a:fillRect/>
            </a:stretch>
          </a:blipFill>
          <a:ln>
            <a:noFill/>
          </a:ln>
        </p:spPr>
      </p:sp>
      <p:sp>
        <p:nvSpPr>
          <p:cNvPr id="75" name="Google Shape;75;p12"/>
          <p:cNvSpPr/>
          <p:nvPr/>
        </p:nvSpPr>
        <p:spPr>
          <a:xfrm>
            <a:off x="63705" y="196150"/>
            <a:ext cx="1344453" cy="1206647"/>
          </a:xfrm>
          <a:custGeom>
            <a:avLst/>
            <a:gdLst/>
            <a:ahLst/>
            <a:cxnLst/>
            <a:rect l="l" t="t" r="r" b="b"/>
            <a:pathLst>
              <a:path w="2688906" h="2413293" extrusionOk="0">
                <a:moveTo>
                  <a:pt x="0" y="0"/>
                </a:moveTo>
                <a:lnTo>
                  <a:pt x="2688907" y="0"/>
                </a:lnTo>
                <a:lnTo>
                  <a:pt x="2688907" y="2413294"/>
                </a:lnTo>
                <a:lnTo>
                  <a:pt x="0" y="2413294"/>
                </a:lnTo>
                <a:lnTo>
                  <a:pt x="0" y="0"/>
                </a:lnTo>
                <a:close/>
              </a:path>
            </a:pathLst>
          </a:custGeom>
          <a:blipFill rotWithShape="1">
            <a:blip r:embed="rId4"/>
            <a:stretch>
              <a:fillRect/>
            </a:stretch>
          </a:blipFill>
          <a:ln>
            <a:noFill/>
          </a:ln>
        </p:spPr>
      </p:sp>
      <p:sp>
        <p:nvSpPr>
          <p:cNvPr id="76" name="Google Shape;76;p12"/>
          <p:cNvSpPr txBox="1"/>
          <p:nvPr/>
        </p:nvSpPr>
        <p:spPr>
          <a:xfrm>
            <a:off x="1190625" y="351717"/>
            <a:ext cx="6908959" cy="923330"/>
          </a:xfrm>
          <a:prstGeom prst="rect">
            <a:avLst/>
          </a:prstGeom>
          <a:noFill/>
          <a:ln>
            <a:noFill/>
          </a:ln>
        </p:spPr>
        <p:txBody>
          <a:bodyPr spcFirstLastPara="1" wrap="square" lIns="0" tIns="0" rIns="0" bIns="0" anchor="t" anchorCtr="0">
            <a:spAutoFit/>
          </a:bodyPr>
          <a:lstStyle/>
          <a:p>
            <a:pPr lvl="0" algn="ctr">
              <a:lnSpc>
                <a:spcPct val="120000"/>
              </a:lnSpc>
            </a:pPr>
            <a:r>
              <a:rPr lang="en-US" sz="2500" dirty="0">
                <a:solidFill>
                  <a:srgbClr val="B07ACC"/>
                </a:solidFill>
                <a:latin typeface="Londrina Solid" panose="00000500000000000000"/>
                <a:ea typeface="Londrina Solid" panose="00000500000000000000"/>
                <a:cs typeface="Londrina Solid" panose="00000500000000000000"/>
                <a:sym typeface="Londrina Solid" panose="00000500000000000000"/>
              </a:rPr>
              <a:t>Justification for Target Group: LGBTQ+ Community and Access to Healthcare</a:t>
            </a:r>
            <a:endParaRPr sz="2500" dirty="0"/>
          </a:p>
        </p:txBody>
      </p:sp>
      <p:sp>
        <p:nvSpPr>
          <p:cNvPr id="77" name="Google Shape;77;p12"/>
          <p:cNvSpPr txBox="1"/>
          <p:nvPr/>
        </p:nvSpPr>
        <p:spPr>
          <a:xfrm>
            <a:off x="541728" y="2835569"/>
            <a:ext cx="2289000" cy="1911292"/>
          </a:xfrm>
          <a:prstGeom prst="rect">
            <a:avLst/>
          </a:prstGeom>
          <a:noFill/>
          <a:ln>
            <a:noFill/>
          </a:ln>
        </p:spPr>
        <p:txBody>
          <a:bodyPr spcFirstLastPara="1" wrap="square" lIns="0" tIns="0" rIns="0" bIns="0" anchor="t" anchorCtr="0">
            <a:spAutoFit/>
          </a:bodyPr>
          <a:lstStyle/>
          <a:p>
            <a:pPr lvl="0" algn="ctr">
              <a:lnSpc>
                <a:spcPct val="115000"/>
              </a:lnSpc>
            </a:pPr>
            <a:r>
              <a:rPr lang="en-US" sz="1200" dirty="0">
                <a:solidFill>
                  <a:schemeClr val="bg1">
                    <a:lumMod val="20000"/>
                    <a:lumOff val="80000"/>
                  </a:schemeClr>
                </a:solidFill>
                <a:latin typeface="Arvo" panose="02000000000000000000" charset="0"/>
              </a:rPr>
              <a:t>Compared to non-LGBTQ+ populations, LGBTQ+ individuals report poorer health outcomes, including higher rates of mental health conditions and substance abuse, often due to discrimination and stigma (KKF, 2024).</a:t>
            </a:r>
            <a:endParaRPr sz="1200" dirty="0">
              <a:solidFill>
                <a:schemeClr val="bg1">
                  <a:lumMod val="20000"/>
                  <a:lumOff val="80000"/>
                </a:schemeClr>
              </a:solidFill>
              <a:latin typeface="Arvo" panose="02000000000000000000" charset="0"/>
            </a:endParaRPr>
          </a:p>
        </p:txBody>
      </p:sp>
      <p:sp>
        <p:nvSpPr>
          <p:cNvPr id="78" name="Google Shape;78;p12"/>
          <p:cNvSpPr txBox="1"/>
          <p:nvPr/>
        </p:nvSpPr>
        <p:spPr>
          <a:xfrm>
            <a:off x="336432" y="1631738"/>
            <a:ext cx="2570651" cy="1080296"/>
          </a:xfrm>
          <a:prstGeom prst="rect">
            <a:avLst/>
          </a:prstGeom>
          <a:noFill/>
          <a:ln>
            <a:noFill/>
          </a:ln>
        </p:spPr>
        <p:txBody>
          <a:bodyPr spcFirstLastPara="1" wrap="square" lIns="0" tIns="0" rIns="0" bIns="0" anchor="t" anchorCtr="0">
            <a:spAutoFit/>
          </a:bodyPr>
          <a:lstStyle/>
          <a:p>
            <a:pPr lvl="0" algn="ctr">
              <a:lnSpc>
                <a:spcPct val="130000"/>
              </a:lnSpc>
            </a:pPr>
            <a:r>
              <a:rPr lang="en-US" sz="1800" dirty="0">
                <a:solidFill>
                  <a:srgbClr val="FFFFFF"/>
                </a:solidFill>
                <a:latin typeface="Londrina Solid" panose="00000500000000000000"/>
                <a:ea typeface="Londrina Solid" panose="00000500000000000000"/>
                <a:cs typeface="Londrina Solid" panose="00000500000000000000"/>
                <a:sym typeface="Londrina Solid" panose="00000500000000000000"/>
              </a:rPr>
              <a:t>LGBTQ+ individuals experience higher rates of health disparities</a:t>
            </a:r>
            <a:endParaRPr sz="700" dirty="0"/>
          </a:p>
        </p:txBody>
      </p:sp>
      <p:sp>
        <p:nvSpPr>
          <p:cNvPr id="79" name="Google Shape;79;p12"/>
          <p:cNvSpPr txBox="1"/>
          <p:nvPr/>
        </p:nvSpPr>
        <p:spPr>
          <a:xfrm>
            <a:off x="3740001" y="2791566"/>
            <a:ext cx="2112000" cy="1911292"/>
          </a:xfrm>
          <a:prstGeom prst="rect">
            <a:avLst/>
          </a:prstGeom>
          <a:noFill/>
          <a:ln>
            <a:noFill/>
          </a:ln>
        </p:spPr>
        <p:txBody>
          <a:bodyPr spcFirstLastPara="1" wrap="square" lIns="0" tIns="0" rIns="0" bIns="0" anchor="t" anchorCtr="0">
            <a:spAutoFit/>
          </a:bodyPr>
          <a:lstStyle/>
          <a:p>
            <a:pPr lvl="0" algn="ctr">
              <a:lnSpc>
                <a:spcPct val="115000"/>
              </a:lnSpc>
            </a:pPr>
            <a:r>
              <a:rPr lang="en-US" sz="1200" dirty="0">
                <a:solidFill>
                  <a:srgbClr val="FFFFFF"/>
                </a:solidFill>
                <a:latin typeface="Arvo" panose="02000000000000000000"/>
                <a:ea typeface="Arvo" panose="02000000000000000000"/>
                <a:cs typeface="Arvo" panose="02000000000000000000"/>
                <a:sym typeface="Arvo" panose="02000000000000000000"/>
              </a:rPr>
              <a:t>They are less likely to have a regular healthcare provider (72% vs. 77% among non-LGBTQ+), and face higher rates of uninsured status (36% among LGBTQ+ vs. 12% of non-LGBTQ+ individuals) (Lampe et al., 2023)).</a:t>
            </a:r>
            <a:endParaRPr sz="1200" dirty="0"/>
          </a:p>
        </p:txBody>
      </p:sp>
      <p:sp>
        <p:nvSpPr>
          <p:cNvPr id="80" name="Google Shape;80;p12"/>
          <p:cNvSpPr txBox="1"/>
          <p:nvPr/>
        </p:nvSpPr>
        <p:spPr>
          <a:xfrm>
            <a:off x="3495074" y="1631738"/>
            <a:ext cx="2570650" cy="720197"/>
          </a:xfrm>
          <a:prstGeom prst="rect">
            <a:avLst/>
          </a:prstGeom>
          <a:noFill/>
          <a:ln>
            <a:noFill/>
          </a:ln>
        </p:spPr>
        <p:txBody>
          <a:bodyPr spcFirstLastPara="1" wrap="square" lIns="0" tIns="0" rIns="0" bIns="0" anchor="t" anchorCtr="0">
            <a:spAutoFit/>
          </a:bodyPr>
          <a:lstStyle/>
          <a:p>
            <a:pPr lvl="0" algn="ctr">
              <a:lnSpc>
                <a:spcPct val="130000"/>
              </a:lnSpc>
            </a:pPr>
            <a:r>
              <a:rPr lang="en-US" sz="1800" dirty="0">
                <a:solidFill>
                  <a:srgbClr val="FFFFFF"/>
                </a:solidFill>
                <a:latin typeface="Londrina Solid" panose="00000500000000000000"/>
                <a:ea typeface="Londrina Solid" panose="00000500000000000000"/>
                <a:cs typeface="Londrina Solid" panose="00000500000000000000"/>
                <a:sym typeface="Londrina Solid" panose="00000500000000000000"/>
              </a:rPr>
              <a:t>LGBTQ+ individuals face lower healthcare access</a:t>
            </a:r>
            <a:endParaRPr sz="700" dirty="0"/>
          </a:p>
        </p:txBody>
      </p:sp>
      <p:sp>
        <p:nvSpPr>
          <p:cNvPr id="81" name="Google Shape;81;p12"/>
          <p:cNvSpPr txBox="1"/>
          <p:nvPr/>
        </p:nvSpPr>
        <p:spPr>
          <a:xfrm>
            <a:off x="6804862" y="2897749"/>
            <a:ext cx="2208725" cy="1698927"/>
          </a:xfrm>
          <a:prstGeom prst="rect">
            <a:avLst/>
          </a:prstGeom>
          <a:noFill/>
          <a:ln>
            <a:noFill/>
          </a:ln>
        </p:spPr>
        <p:txBody>
          <a:bodyPr spcFirstLastPara="1" wrap="square" lIns="0" tIns="0" rIns="0" bIns="0" anchor="t" anchorCtr="0">
            <a:spAutoFit/>
          </a:bodyPr>
          <a:lstStyle/>
          <a:p>
            <a:pPr lvl="0" algn="ctr">
              <a:lnSpc>
                <a:spcPct val="115000"/>
              </a:lnSpc>
            </a:pPr>
            <a:r>
              <a:rPr lang="en-US" sz="1200" dirty="0">
                <a:solidFill>
                  <a:srgbClr val="FFFFFF"/>
                </a:solidFill>
                <a:latin typeface="Arvo" panose="02000000000000000000"/>
                <a:ea typeface="Arvo" panose="02000000000000000000"/>
                <a:cs typeface="Arvo" panose="02000000000000000000"/>
                <a:sym typeface="Arvo" panose="02000000000000000000"/>
              </a:rPr>
              <a:t>Nearly 45% of LGBTQ+ individuals report discrimination or negative healthcare experiences, significantly affecting their willingness to seek medical help (The Trevor Project, 2023).</a:t>
            </a:r>
            <a:endParaRPr sz="1200" dirty="0"/>
          </a:p>
        </p:txBody>
      </p:sp>
      <p:sp>
        <p:nvSpPr>
          <p:cNvPr id="82" name="Google Shape;82;p12"/>
          <p:cNvSpPr txBox="1"/>
          <p:nvPr/>
        </p:nvSpPr>
        <p:spPr>
          <a:xfrm>
            <a:off x="6633302" y="1563127"/>
            <a:ext cx="2570650" cy="1080296"/>
          </a:xfrm>
          <a:prstGeom prst="rect">
            <a:avLst/>
          </a:prstGeom>
          <a:noFill/>
          <a:ln>
            <a:noFill/>
          </a:ln>
        </p:spPr>
        <p:txBody>
          <a:bodyPr spcFirstLastPara="1" wrap="square" lIns="0" tIns="0" rIns="0" bIns="0" anchor="t" anchorCtr="0">
            <a:spAutoFit/>
          </a:bodyPr>
          <a:lstStyle/>
          <a:p>
            <a:pPr lvl="0" algn="ctr">
              <a:lnSpc>
                <a:spcPct val="130000"/>
              </a:lnSpc>
            </a:pPr>
            <a:r>
              <a:rPr lang="en-US" sz="1800" dirty="0">
                <a:solidFill>
                  <a:srgbClr val="FFFFFF"/>
                </a:solidFill>
                <a:latin typeface="Londrina Solid" panose="00000500000000000000"/>
                <a:ea typeface="Londrina Solid" panose="00000500000000000000"/>
                <a:cs typeface="Londrina Solid" panose="00000500000000000000"/>
                <a:sym typeface="Londrina Solid" panose="00000500000000000000"/>
              </a:rPr>
              <a:t>Discrimination and negative healthcare experiences are prevalent</a:t>
            </a:r>
            <a:endParaRPr sz="700" dirty="0"/>
          </a:p>
        </p:txBody>
      </p:sp>
      <p:sp>
        <p:nvSpPr>
          <p:cNvPr id="83" name="Google Shape;83;p12"/>
          <p:cNvSpPr/>
          <p:nvPr/>
        </p:nvSpPr>
        <p:spPr>
          <a:xfrm flipH="1">
            <a:off x="7752141" y="356480"/>
            <a:ext cx="1344453" cy="1206647"/>
          </a:xfrm>
          <a:custGeom>
            <a:avLst/>
            <a:gdLst/>
            <a:ahLst/>
            <a:cxnLst/>
            <a:rect l="l" t="t" r="r" b="b"/>
            <a:pathLst>
              <a:path w="2688906" h="2413293" extrusionOk="0">
                <a:moveTo>
                  <a:pt x="2688906" y="0"/>
                </a:moveTo>
                <a:lnTo>
                  <a:pt x="0" y="0"/>
                </a:lnTo>
                <a:lnTo>
                  <a:pt x="0" y="2413293"/>
                </a:lnTo>
                <a:lnTo>
                  <a:pt x="2688906" y="2413293"/>
                </a:lnTo>
                <a:lnTo>
                  <a:pt x="2688906" y="0"/>
                </a:lnTo>
                <a:close/>
              </a:path>
            </a:pathLst>
          </a:custGeom>
          <a:blipFill rotWithShape="1">
            <a:blip r:embed="rId4"/>
            <a:stretch>
              <a:fillRect/>
            </a:stretch>
          </a:blipFill>
          <a:ln>
            <a:noFill/>
          </a:ln>
        </p:spPr>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147"/>
        <p:cNvGrpSpPr/>
        <p:nvPr/>
      </p:nvGrpSpPr>
      <p:grpSpPr>
        <a:xfrm>
          <a:off x="0" y="0"/>
          <a:ext cx="0" cy="0"/>
          <a:chOff x="0" y="0"/>
          <a:chExt cx="0" cy="0"/>
        </a:xfrm>
      </p:grpSpPr>
      <p:sp>
        <p:nvSpPr>
          <p:cNvPr id="148" name="Google Shape;148;p17"/>
          <p:cNvSpPr/>
          <p:nvPr/>
        </p:nvSpPr>
        <p:spPr>
          <a:xfrm rot="6161247">
            <a:off x="-88310" y="1219056"/>
            <a:ext cx="6513430" cy="6947659"/>
          </a:xfrm>
          <a:custGeom>
            <a:avLst/>
            <a:gdLst/>
            <a:ahLst/>
            <a:cxnLst/>
            <a:rect l="l" t="t" r="r" b="b"/>
            <a:pathLst>
              <a:path w="13026859" h="13895317" extrusionOk="0">
                <a:moveTo>
                  <a:pt x="0" y="0"/>
                </a:moveTo>
                <a:lnTo>
                  <a:pt x="13026860" y="0"/>
                </a:lnTo>
                <a:lnTo>
                  <a:pt x="13026860" y="13895316"/>
                </a:lnTo>
                <a:lnTo>
                  <a:pt x="0" y="13895316"/>
                </a:lnTo>
                <a:lnTo>
                  <a:pt x="0" y="0"/>
                </a:lnTo>
                <a:close/>
              </a:path>
            </a:pathLst>
          </a:custGeom>
          <a:blipFill rotWithShape="1">
            <a:blip r:embed="rId1"/>
            <a:stretch>
              <a:fillRect/>
            </a:stretch>
          </a:blipFill>
          <a:ln>
            <a:noFill/>
          </a:ln>
        </p:spPr>
      </p:sp>
      <p:sp>
        <p:nvSpPr>
          <p:cNvPr id="149" name="Google Shape;149;p17"/>
          <p:cNvSpPr txBox="1"/>
          <p:nvPr/>
        </p:nvSpPr>
        <p:spPr>
          <a:xfrm>
            <a:off x="514350" y="647989"/>
            <a:ext cx="3255900" cy="692497"/>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sz="4500" b="0" i="0" u="none" strike="noStrike" cap="none" dirty="0">
                <a:solidFill>
                  <a:srgbClr val="B07ACC"/>
                </a:solidFill>
                <a:latin typeface="Londrina Solid" panose="00000500000000000000"/>
                <a:ea typeface="Londrina Solid" panose="00000500000000000000"/>
                <a:cs typeface="Londrina Solid" panose="00000500000000000000"/>
                <a:sym typeface="Londrina Solid" panose="00000500000000000000"/>
              </a:rPr>
              <a:t>Application</a:t>
            </a:r>
            <a:endParaRPr sz="700" dirty="0"/>
          </a:p>
        </p:txBody>
      </p:sp>
      <p:sp>
        <p:nvSpPr>
          <p:cNvPr id="150" name="Google Shape;150;p17"/>
          <p:cNvSpPr/>
          <p:nvPr/>
        </p:nvSpPr>
        <p:spPr>
          <a:xfrm>
            <a:off x="4440055" y="0"/>
            <a:ext cx="4189595" cy="5064346"/>
          </a:xfrm>
          <a:custGeom>
            <a:avLst/>
            <a:gdLst/>
            <a:ahLst/>
            <a:cxnLst/>
            <a:rect l="l" t="t" r="r" b="b"/>
            <a:pathLst>
              <a:path w="8379189" h="10128691" extrusionOk="0">
                <a:moveTo>
                  <a:pt x="0" y="0"/>
                </a:moveTo>
                <a:lnTo>
                  <a:pt x="8379189" y="0"/>
                </a:lnTo>
                <a:lnTo>
                  <a:pt x="8379189" y="10128691"/>
                </a:lnTo>
                <a:lnTo>
                  <a:pt x="0" y="10128691"/>
                </a:lnTo>
                <a:lnTo>
                  <a:pt x="0" y="0"/>
                </a:lnTo>
                <a:close/>
              </a:path>
            </a:pathLst>
          </a:custGeom>
          <a:blipFill rotWithShape="1">
            <a:blip r:embed="rId2"/>
            <a:stretch>
              <a:fillRect/>
            </a:stretch>
          </a:blipFill>
          <a:ln>
            <a:noFill/>
          </a:ln>
        </p:spPr>
      </p:sp>
      <p:sp>
        <p:nvSpPr>
          <p:cNvPr id="151" name="Google Shape;151;p17"/>
          <p:cNvSpPr/>
          <p:nvPr/>
        </p:nvSpPr>
        <p:spPr>
          <a:xfrm rot="-9155799">
            <a:off x="7976153" y="196066"/>
            <a:ext cx="1044630" cy="790120"/>
          </a:xfrm>
          <a:custGeom>
            <a:avLst/>
            <a:gdLst/>
            <a:ahLst/>
            <a:cxnLst/>
            <a:rect l="l" t="t" r="r" b="b"/>
            <a:pathLst>
              <a:path w="2089260" h="1580240" extrusionOk="0">
                <a:moveTo>
                  <a:pt x="0" y="0"/>
                </a:moveTo>
                <a:lnTo>
                  <a:pt x="2089260" y="0"/>
                </a:lnTo>
                <a:lnTo>
                  <a:pt x="2089260" y="1580240"/>
                </a:lnTo>
                <a:lnTo>
                  <a:pt x="0" y="1580240"/>
                </a:lnTo>
                <a:lnTo>
                  <a:pt x="0" y="0"/>
                </a:lnTo>
                <a:close/>
              </a:path>
            </a:pathLst>
          </a:custGeom>
          <a:blipFill rotWithShape="1">
            <a:blip r:embed="rId3"/>
            <a:stretch>
              <a:fillRect/>
            </a:stretch>
          </a:blipFill>
          <a:ln>
            <a:noFill/>
          </a:ln>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109"/>
        <p:cNvGrpSpPr/>
        <p:nvPr/>
      </p:nvGrpSpPr>
      <p:grpSpPr>
        <a:xfrm>
          <a:off x="0" y="0"/>
          <a:ext cx="0" cy="0"/>
          <a:chOff x="0" y="0"/>
          <a:chExt cx="0" cy="0"/>
        </a:xfrm>
      </p:grpSpPr>
      <p:grpSp>
        <p:nvGrpSpPr>
          <p:cNvPr id="110" name="Google Shape;110;p15"/>
          <p:cNvGrpSpPr/>
          <p:nvPr/>
        </p:nvGrpSpPr>
        <p:grpSpPr>
          <a:xfrm>
            <a:off x="944129" y="2066323"/>
            <a:ext cx="1404227" cy="1404227"/>
            <a:chOff x="0" y="0"/>
            <a:chExt cx="812800" cy="812800"/>
          </a:xfrm>
        </p:grpSpPr>
        <p:sp>
          <p:nvSpPr>
            <p:cNvPr id="111" name="Google Shape;111;p15"/>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E991"/>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112" name="Google Shape;112;p15"/>
            <p:cNvSpPr txBox="1"/>
            <p:nvPr/>
          </p:nvSpPr>
          <p:spPr>
            <a:xfrm>
              <a:off x="76200" y="19050"/>
              <a:ext cx="660400" cy="717550"/>
            </a:xfrm>
            <a:prstGeom prst="rect">
              <a:avLst/>
            </a:prstGeom>
            <a:noFill/>
            <a:ln>
              <a:noFill/>
            </a:ln>
          </p:spPr>
          <p:txBody>
            <a:bodyPr spcFirstLastPara="1" wrap="square" lIns="25400" tIns="25400" rIns="25400" bIns="25400" anchor="ctr" anchorCtr="0">
              <a:noAutofit/>
            </a:bodyPr>
            <a:lstStyle/>
            <a:p>
              <a:pPr marL="0" marR="0" lvl="0" indent="0" algn="ctr" rtl="0">
                <a:lnSpc>
                  <a:spcPct val="163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113" name="Google Shape;113;p15"/>
          <p:cNvGrpSpPr/>
          <p:nvPr/>
        </p:nvGrpSpPr>
        <p:grpSpPr>
          <a:xfrm>
            <a:off x="6784330" y="2131462"/>
            <a:ext cx="1370301" cy="1370301"/>
            <a:chOff x="0" y="0"/>
            <a:chExt cx="812800" cy="812800"/>
          </a:xfrm>
        </p:grpSpPr>
        <p:sp>
          <p:nvSpPr>
            <p:cNvPr id="114" name="Google Shape;114;p15"/>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E991"/>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115" name="Google Shape;115;p15"/>
            <p:cNvSpPr txBox="1"/>
            <p:nvPr/>
          </p:nvSpPr>
          <p:spPr>
            <a:xfrm>
              <a:off x="76200" y="19050"/>
              <a:ext cx="660400" cy="717550"/>
            </a:xfrm>
            <a:prstGeom prst="rect">
              <a:avLst/>
            </a:prstGeom>
            <a:noFill/>
            <a:ln>
              <a:noFill/>
            </a:ln>
          </p:spPr>
          <p:txBody>
            <a:bodyPr spcFirstLastPara="1" wrap="square" lIns="25400" tIns="25400" rIns="25400" bIns="25400" anchor="ctr" anchorCtr="0">
              <a:noAutofit/>
            </a:bodyPr>
            <a:lstStyle/>
            <a:p>
              <a:pPr marL="0" marR="0" lvl="0" indent="0" algn="ctr" rtl="0">
                <a:lnSpc>
                  <a:spcPct val="163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116" name="Google Shape;116;p15"/>
          <p:cNvGrpSpPr/>
          <p:nvPr/>
        </p:nvGrpSpPr>
        <p:grpSpPr>
          <a:xfrm>
            <a:off x="3885583" y="2163578"/>
            <a:ext cx="1372834" cy="1372834"/>
            <a:chOff x="0" y="0"/>
            <a:chExt cx="812800" cy="812800"/>
          </a:xfrm>
        </p:grpSpPr>
        <p:sp>
          <p:nvSpPr>
            <p:cNvPr id="117" name="Google Shape;117;p15"/>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E991"/>
            </a:solidFill>
            <a:ln>
              <a:noFill/>
            </a:ln>
          </p:spPr>
          <p:txBody>
            <a:bodyPr spcFirstLastPara="1" wrap="square" lIns="45725" tIns="45725" rIns="45725" bIns="45725" anchor="ctr" anchorCtr="0">
              <a:noAutofit/>
            </a:bodyPr>
            <a:lstStyle/>
            <a:p>
              <a:pPr marL="0" lvl="0" indent="0" algn="l" rtl="0">
                <a:spcBef>
                  <a:spcPts val="0"/>
                </a:spcBef>
                <a:spcAft>
                  <a:spcPts val="0"/>
                </a:spcAft>
                <a:buNone/>
              </a:pPr>
            </a:p>
          </p:txBody>
        </p:sp>
        <p:sp>
          <p:nvSpPr>
            <p:cNvPr id="118" name="Google Shape;118;p15"/>
            <p:cNvSpPr txBox="1"/>
            <p:nvPr/>
          </p:nvSpPr>
          <p:spPr>
            <a:xfrm>
              <a:off x="76200" y="19050"/>
              <a:ext cx="660400" cy="717550"/>
            </a:xfrm>
            <a:prstGeom prst="rect">
              <a:avLst/>
            </a:prstGeom>
            <a:noFill/>
            <a:ln>
              <a:noFill/>
            </a:ln>
          </p:spPr>
          <p:txBody>
            <a:bodyPr spcFirstLastPara="1" wrap="square" lIns="25400" tIns="25400" rIns="25400" bIns="25400" anchor="ctr" anchorCtr="0">
              <a:noAutofit/>
            </a:bodyPr>
            <a:lstStyle/>
            <a:p>
              <a:pPr marL="0" marR="0" lvl="0" indent="0" algn="ctr" rtl="0">
                <a:lnSpc>
                  <a:spcPct val="163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sp>
        <p:nvSpPr>
          <p:cNvPr id="119" name="Google Shape;119;p15"/>
          <p:cNvSpPr txBox="1"/>
          <p:nvPr/>
        </p:nvSpPr>
        <p:spPr>
          <a:xfrm>
            <a:off x="2348356" y="530249"/>
            <a:ext cx="5382780" cy="769441"/>
          </a:xfrm>
          <a:prstGeom prst="rect">
            <a:avLst/>
          </a:prstGeom>
          <a:noFill/>
          <a:ln>
            <a:noFill/>
          </a:ln>
        </p:spPr>
        <p:txBody>
          <a:bodyPr spcFirstLastPara="1" wrap="square" lIns="0" tIns="0" rIns="0" bIns="0" anchor="t" anchorCtr="0">
            <a:spAutoFit/>
          </a:bodyPr>
          <a:lstStyle/>
          <a:p>
            <a:pPr lvl="0" algn="ctr"/>
            <a:r>
              <a:rPr lang="en-US" sz="2500" dirty="0">
                <a:solidFill>
                  <a:srgbClr val="B07ACC"/>
                </a:solidFill>
                <a:latin typeface="Londrina Solid" panose="00000500000000000000"/>
                <a:ea typeface="Londrina Solid" panose="00000500000000000000"/>
                <a:cs typeface="Londrina Solid" panose="00000500000000000000"/>
                <a:sym typeface="Londrina Solid" panose="00000500000000000000"/>
              </a:rPr>
              <a:t>Health Promotion Intervention: Digital Health Solution</a:t>
            </a:r>
            <a:r>
              <a:rPr lang="en-GB" sz="2500" b="0" i="0" u="none" strike="noStrike" cap="none" dirty="0">
                <a:solidFill>
                  <a:srgbClr val="B07ACC"/>
                </a:solidFill>
                <a:latin typeface="Londrina Solid" panose="00000500000000000000"/>
                <a:ea typeface="Londrina Solid" panose="00000500000000000000"/>
                <a:cs typeface="Londrina Solid" panose="00000500000000000000"/>
                <a:sym typeface="Londrina Solid" panose="00000500000000000000"/>
              </a:rPr>
              <a:t>topic or idea</a:t>
            </a:r>
            <a:endParaRPr sz="2500" dirty="0"/>
          </a:p>
        </p:txBody>
      </p:sp>
      <p:sp>
        <p:nvSpPr>
          <p:cNvPr id="120" name="Google Shape;120;p15"/>
          <p:cNvSpPr/>
          <p:nvPr/>
        </p:nvSpPr>
        <p:spPr>
          <a:xfrm rot="-10651713">
            <a:off x="-628452" y="-969529"/>
            <a:ext cx="3145164" cy="3432649"/>
          </a:xfrm>
          <a:custGeom>
            <a:avLst/>
            <a:gdLst/>
            <a:ahLst/>
            <a:cxnLst/>
            <a:rect l="l" t="t" r="r" b="b"/>
            <a:pathLst>
              <a:path w="6290328" h="6865297" extrusionOk="0">
                <a:moveTo>
                  <a:pt x="0" y="0"/>
                </a:moveTo>
                <a:lnTo>
                  <a:pt x="6290328" y="0"/>
                </a:lnTo>
                <a:lnTo>
                  <a:pt x="6290328" y="6865297"/>
                </a:lnTo>
                <a:lnTo>
                  <a:pt x="0" y="6865297"/>
                </a:lnTo>
                <a:lnTo>
                  <a:pt x="0" y="0"/>
                </a:lnTo>
                <a:close/>
              </a:path>
            </a:pathLst>
          </a:custGeom>
          <a:blipFill rotWithShape="1">
            <a:blip r:embed="rId1"/>
            <a:stretch>
              <a:fillRect/>
            </a:stretch>
          </a:blipFill>
          <a:ln>
            <a:noFill/>
          </a:ln>
        </p:spPr>
      </p:sp>
      <p:sp>
        <p:nvSpPr>
          <p:cNvPr id="121" name="Google Shape;121;p15"/>
          <p:cNvSpPr/>
          <p:nvPr/>
        </p:nvSpPr>
        <p:spPr>
          <a:xfrm rot="10236325">
            <a:off x="7800267" y="-391873"/>
            <a:ext cx="1630489" cy="2057400"/>
          </a:xfrm>
          <a:custGeom>
            <a:avLst/>
            <a:gdLst/>
            <a:ahLst/>
            <a:cxnLst/>
            <a:rect l="l" t="t" r="r" b="b"/>
            <a:pathLst>
              <a:path w="3260979" h="4114800" extrusionOk="0">
                <a:moveTo>
                  <a:pt x="0" y="0"/>
                </a:moveTo>
                <a:lnTo>
                  <a:pt x="3260979" y="0"/>
                </a:lnTo>
                <a:lnTo>
                  <a:pt x="3260979" y="4114800"/>
                </a:lnTo>
                <a:lnTo>
                  <a:pt x="0" y="4114800"/>
                </a:lnTo>
                <a:lnTo>
                  <a:pt x="0" y="0"/>
                </a:lnTo>
                <a:close/>
              </a:path>
            </a:pathLst>
          </a:custGeom>
          <a:blipFill rotWithShape="1">
            <a:blip r:embed="rId2"/>
            <a:stretch>
              <a:fillRect/>
            </a:stretch>
          </a:blipFill>
          <a:ln>
            <a:noFill/>
          </a:ln>
        </p:spPr>
      </p:sp>
      <p:sp>
        <p:nvSpPr>
          <p:cNvPr id="122" name="Google Shape;122;p15"/>
          <p:cNvSpPr/>
          <p:nvPr/>
        </p:nvSpPr>
        <p:spPr>
          <a:xfrm>
            <a:off x="1412865" y="1217920"/>
            <a:ext cx="763775" cy="747111"/>
          </a:xfrm>
          <a:custGeom>
            <a:avLst/>
            <a:gdLst/>
            <a:ahLst/>
            <a:cxnLst/>
            <a:rect l="l" t="t" r="r" b="b"/>
            <a:pathLst>
              <a:path w="1527551" h="1494223" extrusionOk="0">
                <a:moveTo>
                  <a:pt x="0" y="0"/>
                </a:moveTo>
                <a:lnTo>
                  <a:pt x="1527552" y="0"/>
                </a:lnTo>
                <a:lnTo>
                  <a:pt x="1527552" y="1494223"/>
                </a:lnTo>
                <a:lnTo>
                  <a:pt x="0" y="1494223"/>
                </a:lnTo>
                <a:lnTo>
                  <a:pt x="0" y="0"/>
                </a:lnTo>
                <a:close/>
              </a:path>
            </a:pathLst>
          </a:custGeom>
          <a:blipFill rotWithShape="1">
            <a:blip r:embed="rId3"/>
            <a:stretch>
              <a:fillRect/>
            </a:stretch>
          </a:blipFill>
          <a:ln>
            <a:noFill/>
          </a:ln>
        </p:spPr>
      </p:sp>
      <p:sp>
        <p:nvSpPr>
          <p:cNvPr id="124" name="Google Shape;124;p15"/>
          <p:cNvSpPr/>
          <p:nvPr/>
        </p:nvSpPr>
        <p:spPr>
          <a:xfrm flipH="1">
            <a:off x="6784330" y="1217920"/>
            <a:ext cx="763776" cy="747111"/>
          </a:xfrm>
          <a:custGeom>
            <a:avLst/>
            <a:gdLst/>
            <a:ahLst/>
            <a:cxnLst/>
            <a:rect l="l" t="t" r="r" b="b"/>
            <a:pathLst>
              <a:path w="1527551" h="1494223" extrusionOk="0">
                <a:moveTo>
                  <a:pt x="1527551" y="0"/>
                </a:moveTo>
                <a:lnTo>
                  <a:pt x="0" y="0"/>
                </a:lnTo>
                <a:lnTo>
                  <a:pt x="0" y="1494223"/>
                </a:lnTo>
                <a:lnTo>
                  <a:pt x="1527551" y="1494223"/>
                </a:lnTo>
                <a:lnTo>
                  <a:pt x="1527551" y="0"/>
                </a:lnTo>
                <a:close/>
              </a:path>
            </a:pathLst>
          </a:custGeom>
          <a:blipFill rotWithShape="1">
            <a:blip r:embed="rId4"/>
            <a:stretch>
              <a:fillRect/>
            </a:stretch>
          </a:blipFill>
          <a:ln>
            <a:noFill/>
          </a:ln>
        </p:spPr>
      </p:sp>
      <p:sp>
        <p:nvSpPr>
          <p:cNvPr id="125" name="Google Shape;125;p15"/>
          <p:cNvSpPr/>
          <p:nvPr/>
        </p:nvSpPr>
        <p:spPr>
          <a:xfrm>
            <a:off x="4680723" y="2030023"/>
            <a:ext cx="591827" cy="407135"/>
          </a:xfrm>
          <a:custGeom>
            <a:avLst/>
            <a:gdLst/>
            <a:ahLst/>
            <a:cxnLst/>
            <a:rect l="l" t="t" r="r" b="b"/>
            <a:pathLst>
              <a:path w="4144957" h="2347082" extrusionOk="0">
                <a:moveTo>
                  <a:pt x="0" y="0"/>
                </a:moveTo>
                <a:lnTo>
                  <a:pt x="4144958" y="0"/>
                </a:lnTo>
                <a:lnTo>
                  <a:pt x="4144958" y="2347082"/>
                </a:lnTo>
                <a:lnTo>
                  <a:pt x="0" y="2347082"/>
                </a:lnTo>
                <a:lnTo>
                  <a:pt x="0" y="0"/>
                </a:lnTo>
                <a:close/>
              </a:path>
            </a:pathLst>
          </a:custGeom>
          <a:blipFill rotWithShape="1">
            <a:blip r:embed="rId5"/>
            <a:stretch>
              <a:fillRect/>
            </a:stretch>
          </a:blipFill>
          <a:ln>
            <a:noFill/>
          </a:ln>
        </p:spPr>
      </p:sp>
      <p:sp>
        <p:nvSpPr>
          <p:cNvPr id="126" name="Google Shape;126;p15"/>
          <p:cNvSpPr/>
          <p:nvPr/>
        </p:nvSpPr>
        <p:spPr>
          <a:xfrm>
            <a:off x="1458643" y="2019710"/>
            <a:ext cx="468736" cy="361959"/>
          </a:xfrm>
          <a:custGeom>
            <a:avLst/>
            <a:gdLst/>
            <a:ahLst/>
            <a:cxnLst/>
            <a:rect l="l" t="t" r="r" b="b"/>
            <a:pathLst>
              <a:path w="3135171" h="2613949" extrusionOk="0">
                <a:moveTo>
                  <a:pt x="0" y="0"/>
                </a:moveTo>
                <a:lnTo>
                  <a:pt x="3135171" y="0"/>
                </a:lnTo>
                <a:lnTo>
                  <a:pt x="3135171" y="2613948"/>
                </a:lnTo>
                <a:lnTo>
                  <a:pt x="0" y="2613948"/>
                </a:lnTo>
                <a:lnTo>
                  <a:pt x="0" y="0"/>
                </a:lnTo>
                <a:close/>
              </a:path>
            </a:pathLst>
          </a:custGeom>
          <a:blipFill rotWithShape="1">
            <a:blip r:embed="rId6"/>
            <a:stretch>
              <a:fillRect/>
            </a:stretch>
          </a:blipFill>
          <a:ln>
            <a:noFill/>
          </a:ln>
        </p:spPr>
      </p:sp>
      <p:sp>
        <p:nvSpPr>
          <p:cNvPr id="127" name="Google Shape;127;p15"/>
          <p:cNvSpPr/>
          <p:nvPr/>
        </p:nvSpPr>
        <p:spPr>
          <a:xfrm>
            <a:off x="7227253" y="1987924"/>
            <a:ext cx="641705" cy="393745"/>
          </a:xfrm>
          <a:custGeom>
            <a:avLst/>
            <a:gdLst/>
            <a:ahLst/>
            <a:cxnLst/>
            <a:rect l="l" t="t" r="r" b="b"/>
            <a:pathLst>
              <a:path w="3065955" h="2774689" extrusionOk="0">
                <a:moveTo>
                  <a:pt x="0" y="0"/>
                </a:moveTo>
                <a:lnTo>
                  <a:pt x="3065955" y="0"/>
                </a:lnTo>
                <a:lnTo>
                  <a:pt x="3065955" y="2774689"/>
                </a:lnTo>
                <a:lnTo>
                  <a:pt x="0" y="2774689"/>
                </a:lnTo>
                <a:lnTo>
                  <a:pt x="0" y="0"/>
                </a:lnTo>
                <a:close/>
              </a:path>
            </a:pathLst>
          </a:custGeom>
          <a:blipFill rotWithShape="1">
            <a:blip r:embed="rId7"/>
            <a:stretch>
              <a:fillRect/>
            </a:stretch>
          </a:blipFill>
          <a:ln>
            <a:noFill/>
          </a:ln>
        </p:spPr>
      </p:sp>
      <p:sp>
        <p:nvSpPr>
          <p:cNvPr id="2" name="Rectangle 1"/>
          <p:cNvSpPr/>
          <p:nvPr/>
        </p:nvSpPr>
        <p:spPr>
          <a:xfrm>
            <a:off x="653578" y="2599172"/>
            <a:ext cx="2583844" cy="1815882"/>
          </a:xfrm>
          <a:prstGeom prst="rect">
            <a:avLst/>
          </a:prstGeom>
        </p:spPr>
        <p:txBody>
          <a:bodyPr wrap="square">
            <a:spAutoFit/>
          </a:bodyPr>
          <a:lstStyle/>
          <a:p>
            <a:pPr algn="just"/>
            <a:r>
              <a:rPr lang="en-US" b="1" dirty="0"/>
              <a:t>Telehealth as a primary tool</a:t>
            </a:r>
            <a:r>
              <a:rPr lang="en-US" dirty="0"/>
              <a:t>: Increased use of telehealth among LGBTQ+ populations, with 63% of LGBTQ+ individuals accessing care remotely, offers a convenient, stigma-free platform for health interventions (Liu et al., 2023).</a:t>
            </a:r>
            <a:endParaRPr lang="en-US" dirty="0"/>
          </a:p>
        </p:txBody>
      </p:sp>
      <p:sp>
        <p:nvSpPr>
          <p:cNvPr id="3" name="Rectangle 2"/>
          <p:cNvSpPr/>
          <p:nvPr/>
        </p:nvSpPr>
        <p:spPr>
          <a:xfrm>
            <a:off x="3638394" y="2591915"/>
            <a:ext cx="2583844" cy="2246769"/>
          </a:xfrm>
          <a:prstGeom prst="rect">
            <a:avLst/>
          </a:prstGeom>
        </p:spPr>
        <p:txBody>
          <a:bodyPr wrap="square">
            <a:spAutoFit/>
          </a:bodyPr>
          <a:lstStyle/>
          <a:p>
            <a:pPr algn="just"/>
            <a:r>
              <a:rPr lang="en-US" b="1" dirty="0"/>
              <a:t>Online Health Platforms</a:t>
            </a:r>
            <a:r>
              <a:rPr lang="en-US" dirty="0"/>
              <a:t>: Utilizing digital health platforms like </a:t>
            </a:r>
            <a:r>
              <a:rPr lang="en-US" i="1" dirty="0" err="1"/>
              <a:t>Nurx</a:t>
            </a:r>
            <a:r>
              <a:rPr lang="en-US" dirty="0"/>
              <a:t> or </a:t>
            </a:r>
            <a:r>
              <a:rPr lang="en-US" i="1" dirty="0"/>
              <a:t>The Pill Club</a:t>
            </a:r>
            <a:r>
              <a:rPr lang="en-US" dirty="0"/>
              <a:t>, which have gained popularity for providing LGBTQ+ inclusive services and ease of access for prescriptions and healthcare consultations (Wong et al., 2022).</a:t>
            </a:r>
            <a:endParaRPr lang="en-US" dirty="0"/>
          </a:p>
        </p:txBody>
      </p:sp>
      <p:sp>
        <p:nvSpPr>
          <p:cNvPr id="4" name="Rectangle 3"/>
          <p:cNvSpPr/>
          <p:nvPr/>
        </p:nvSpPr>
        <p:spPr>
          <a:xfrm>
            <a:off x="6630510" y="2484194"/>
            <a:ext cx="2476895" cy="2462213"/>
          </a:xfrm>
          <a:prstGeom prst="rect">
            <a:avLst/>
          </a:prstGeom>
        </p:spPr>
        <p:txBody>
          <a:bodyPr wrap="square">
            <a:spAutoFit/>
          </a:bodyPr>
          <a:lstStyle/>
          <a:p>
            <a:r>
              <a:rPr lang="en-US" b="1" dirty="0"/>
              <a:t>Mobile Health Apps for Mental Health</a:t>
            </a:r>
            <a:r>
              <a:rPr lang="en-US" dirty="0"/>
              <a:t>: Incorporating apps tailored to LGBTQ+ mental health needs, providing real-time support and resources for managing anxiety, depression, and stress, which are prevalent in this community </a:t>
            </a:r>
            <a:r>
              <a:rPr lang="it-IT" dirty="0"/>
              <a:t>(Diano, Luigia Simona Sica and Michela Ponticorvo, 2023)</a:t>
            </a:r>
            <a:r>
              <a:rPr lang="en-US" dirty="0"/>
              <a:t>.</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137"/>
        <p:cNvGrpSpPr/>
        <p:nvPr/>
      </p:nvGrpSpPr>
      <p:grpSpPr>
        <a:xfrm>
          <a:off x="0" y="0"/>
          <a:ext cx="0" cy="0"/>
          <a:chOff x="0" y="0"/>
          <a:chExt cx="0" cy="0"/>
        </a:xfrm>
      </p:grpSpPr>
      <p:sp>
        <p:nvSpPr>
          <p:cNvPr id="138" name="Google Shape;138;p16"/>
          <p:cNvSpPr/>
          <p:nvPr/>
        </p:nvSpPr>
        <p:spPr>
          <a:xfrm rot="-6394596">
            <a:off x="4515163" y="-1619658"/>
            <a:ext cx="6270379" cy="6843524"/>
          </a:xfrm>
          <a:custGeom>
            <a:avLst/>
            <a:gdLst/>
            <a:ahLst/>
            <a:cxnLst/>
            <a:rect l="l" t="t" r="r" b="b"/>
            <a:pathLst>
              <a:path w="12540758" h="13687048" extrusionOk="0">
                <a:moveTo>
                  <a:pt x="0" y="0"/>
                </a:moveTo>
                <a:lnTo>
                  <a:pt x="12540757" y="0"/>
                </a:lnTo>
                <a:lnTo>
                  <a:pt x="12540757" y="13687048"/>
                </a:lnTo>
                <a:lnTo>
                  <a:pt x="0" y="13687048"/>
                </a:lnTo>
                <a:lnTo>
                  <a:pt x="0" y="0"/>
                </a:lnTo>
                <a:close/>
              </a:path>
            </a:pathLst>
          </a:custGeom>
          <a:blipFill rotWithShape="1">
            <a:blip r:embed="rId1"/>
            <a:stretch>
              <a:fillRect/>
            </a:stretch>
          </a:blipFill>
          <a:ln>
            <a:noFill/>
          </a:ln>
        </p:spPr>
      </p:sp>
      <p:pic>
        <p:nvPicPr>
          <p:cNvPr id="139" name="Google Shape;139;p16"/>
          <p:cNvPicPr preferRelativeResize="0"/>
          <p:nvPr/>
        </p:nvPicPr>
        <p:blipFill>
          <a:blip r:embed="rId2"/>
          <a:stretch>
            <a:fillRect/>
          </a:stretch>
        </p:blipFill>
        <p:spPr>
          <a:xfrm>
            <a:off x="6110822" y="286125"/>
            <a:ext cx="3079060" cy="4644600"/>
          </a:xfrm>
          <a:prstGeom prst="flowChartAlternateProcess">
            <a:avLst/>
          </a:prstGeom>
          <a:noFill/>
          <a:ln>
            <a:noFill/>
          </a:ln>
        </p:spPr>
      </p:pic>
      <p:sp>
        <p:nvSpPr>
          <p:cNvPr id="140" name="Google Shape;140;p16"/>
          <p:cNvSpPr/>
          <p:nvPr/>
        </p:nvSpPr>
        <p:spPr>
          <a:xfrm rot="-6394596">
            <a:off x="-2620839" y="2999967"/>
            <a:ext cx="6270379" cy="6843524"/>
          </a:xfrm>
          <a:custGeom>
            <a:avLst/>
            <a:gdLst/>
            <a:ahLst/>
            <a:cxnLst/>
            <a:rect l="l" t="t" r="r" b="b"/>
            <a:pathLst>
              <a:path w="12540758" h="13687048" extrusionOk="0">
                <a:moveTo>
                  <a:pt x="0" y="0"/>
                </a:moveTo>
                <a:lnTo>
                  <a:pt x="12540758" y="0"/>
                </a:lnTo>
                <a:lnTo>
                  <a:pt x="12540758" y="13687048"/>
                </a:lnTo>
                <a:lnTo>
                  <a:pt x="0" y="13687048"/>
                </a:lnTo>
                <a:lnTo>
                  <a:pt x="0" y="0"/>
                </a:lnTo>
                <a:close/>
              </a:path>
            </a:pathLst>
          </a:custGeom>
          <a:blipFill rotWithShape="1">
            <a:blip r:embed="rId1"/>
            <a:stretch>
              <a:fillRect/>
            </a:stretch>
          </a:blipFill>
          <a:ln>
            <a:noFill/>
          </a:ln>
        </p:spPr>
      </p:sp>
      <p:sp>
        <p:nvSpPr>
          <p:cNvPr id="142" name="Google Shape;142;p16"/>
          <p:cNvSpPr txBox="1"/>
          <p:nvPr/>
        </p:nvSpPr>
        <p:spPr>
          <a:xfrm>
            <a:off x="0" y="77008"/>
            <a:ext cx="3765487" cy="615553"/>
          </a:xfrm>
          <a:prstGeom prst="rect">
            <a:avLst/>
          </a:prstGeom>
          <a:noFill/>
          <a:ln>
            <a:noFill/>
          </a:ln>
        </p:spPr>
        <p:txBody>
          <a:bodyPr spcFirstLastPara="1" wrap="square" lIns="0" tIns="0" rIns="0" bIns="0" anchor="t" anchorCtr="0">
            <a:spAutoFit/>
          </a:bodyPr>
          <a:lstStyle/>
          <a:p>
            <a:pPr lvl="0" algn="ctr"/>
            <a:r>
              <a:rPr lang="en-US" sz="2000" dirty="0">
                <a:solidFill>
                  <a:srgbClr val="3D81DB"/>
                </a:solidFill>
                <a:latin typeface="Londrina Solid" panose="00000500000000000000"/>
                <a:ea typeface="Londrina Solid" panose="00000500000000000000"/>
                <a:cs typeface="Londrina Solid" panose="00000500000000000000"/>
                <a:sym typeface="Londrina Solid" panose="00000500000000000000"/>
              </a:rPr>
              <a:t>Chosen Planning Model: Health Belief Model (HBM)</a:t>
            </a:r>
            <a:endParaRPr sz="2000" dirty="0"/>
          </a:p>
        </p:txBody>
      </p:sp>
      <p:sp>
        <p:nvSpPr>
          <p:cNvPr id="2" name="Rectangle 1"/>
          <p:cNvSpPr/>
          <p:nvPr/>
        </p:nvSpPr>
        <p:spPr>
          <a:xfrm>
            <a:off x="0" y="1011208"/>
            <a:ext cx="5860068" cy="3323987"/>
          </a:xfrm>
          <a:prstGeom prst="rect">
            <a:avLst/>
          </a:prstGeom>
          <a:solidFill>
            <a:srgbClr val="FFE991"/>
          </a:solidFill>
        </p:spPr>
        <p:txBody>
          <a:bodyPr wrap="square">
            <a:spAutoFit/>
          </a:bodyPr>
          <a:lstStyle/>
          <a:p>
            <a:r>
              <a:rPr lang="en-US" b="1" dirty="0"/>
              <a:t>1. Focus on Perceptions and Behavior Change</a:t>
            </a:r>
            <a:endParaRPr lang="en-US" b="1" dirty="0"/>
          </a:p>
          <a:p>
            <a:pPr marL="285750" indent="-285750">
              <a:buFont typeface="Arial" panose="020B0604020202020204" pitchFamily="34" charset="0"/>
              <a:buChar char="•"/>
            </a:pPr>
            <a:r>
              <a:rPr lang="en-US" dirty="0"/>
              <a:t>HBM centers on individuals' perceptions of health risks, severity, benefits, and barriers, aiming to drive behavior change by addressing psychological factors rather than solely relying on educational content.</a:t>
            </a:r>
            <a:endParaRPr lang="en-US" dirty="0"/>
          </a:p>
          <a:p>
            <a:r>
              <a:rPr lang="en-US" b="1" dirty="0"/>
              <a:t>2. Tailored to Risk and Benefit Perception</a:t>
            </a:r>
            <a:endParaRPr lang="en-US" b="1" dirty="0"/>
          </a:p>
          <a:p>
            <a:pPr marL="285750" indent="-285750">
              <a:buFont typeface="Arial" panose="020B0604020202020204" pitchFamily="34" charset="0"/>
              <a:buChar char="•"/>
            </a:pPr>
            <a:r>
              <a:rPr lang="en-US" dirty="0"/>
              <a:t>This model focuses on identifying how vulnerable individuals feel towards specific health risks (e.g., HIV, mental health issues) and emphasizing the personal benefits of taking preventive action (e.g., using the intervention for regular check-ins or therapy sessions).</a:t>
            </a:r>
            <a:endParaRPr lang="en-US" dirty="0"/>
          </a:p>
          <a:p>
            <a:r>
              <a:rPr lang="en-US" b="1" dirty="0"/>
              <a:t>3. Adaptability for Digital Health Tools</a:t>
            </a:r>
            <a:endParaRPr lang="en-US" b="1" dirty="0"/>
          </a:p>
          <a:p>
            <a:pPr marL="285750" indent="-285750">
              <a:buFont typeface="Arial" panose="020B0604020202020204" pitchFamily="34" charset="0"/>
              <a:buChar char="•"/>
            </a:pPr>
            <a:r>
              <a:rPr lang="en-US" dirty="0"/>
              <a:t>The HBM can be efficiently integrated with digital health tools, where personalized risk assessments, feedback loops, and real-time reminders can be automated and tailored, addressing the unique needs of the LGBTQ+ community (</a:t>
            </a:r>
            <a:r>
              <a:rPr lang="en-US" dirty="0" err="1"/>
              <a:t>LaMorte</a:t>
            </a:r>
            <a:r>
              <a:rPr lang="en-US" dirty="0"/>
              <a:t>, 2022).</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156"/>
        <p:cNvGrpSpPr/>
        <p:nvPr/>
      </p:nvGrpSpPr>
      <p:grpSpPr>
        <a:xfrm>
          <a:off x="0" y="0"/>
          <a:ext cx="0" cy="0"/>
          <a:chOff x="0" y="0"/>
          <a:chExt cx="0" cy="0"/>
        </a:xfrm>
      </p:grpSpPr>
      <p:pic>
        <p:nvPicPr>
          <p:cNvPr id="157" name="Google Shape;157;p18"/>
          <p:cNvPicPr preferRelativeResize="0"/>
          <p:nvPr/>
        </p:nvPicPr>
        <p:blipFill rotWithShape="1">
          <a:blip r:embed="rId1"/>
          <a:srcRect r="45094"/>
          <a:stretch>
            <a:fillRect/>
          </a:stretch>
        </p:blipFill>
        <p:spPr>
          <a:xfrm>
            <a:off x="-171025" y="-366100"/>
            <a:ext cx="5511175" cy="5509600"/>
          </a:xfrm>
          <a:prstGeom prst="rect">
            <a:avLst/>
          </a:prstGeom>
          <a:noFill/>
          <a:ln>
            <a:noFill/>
          </a:ln>
        </p:spPr>
      </p:pic>
      <p:pic>
        <p:nvPicPr>
          <p:cNvPr id="158" name="Google Shape;158;p18"/>
          <p:cNvPicPr preferRelativeResize="0"/>
          <p:nvPr/>
        </p:nvPicPr>
        <p:blipFill>
          <a:blip r:embed="rId2"/>
          <a:stretch>
            <a:fillRect/>
          </a:stretch>
        </p:blipFill>
        <p:spPr>
          <a:xfrm>
            <a:off x="85225" y="404538"/>
            <a:ext cx="4443300" cy="4334400"/>
          </a:xfrm>
          <a:prstGeom prst="flowChartAlternateProcess">
            <a:avLst/>
          </a:prstGeom>
          <a:noFill/>
          <a:ln>
            <a:noFill/>
          </a:ln>
        </p:spPr>
      </p:pic>
      <p:sp>
        <p:nvSpPr>
          <p:cNvPr id="159" name="Google Shape;159;p18"/>
          <p:cNvSpPr/>
          <p:nvPr/>
        </p:nvSpPr>
        <p:spPr>
          <a:xfrm rot="10800000">
            <a:off x="4130786" y="931629"/>
            <a:ext cx="2418727" cy="2114315"/>
          </a:xfrm>
          <a:custGeom>
            <a:avLst/>
            <a:gdLst/>
            <a:ahLst/>
            <a:cxnLst/>
            <a:rect l="l" t="t" r="r" b="b"/>
            <a:pathLst>
              <a:path w="4837453" h="2471499" extrusionOk="0">
                <a:moveTo>
                  <a:pt x="0" y="0"/>
                </a:moveTo>
                <a:lnTo>
                  <a:pt x="4837453" y="0"/>
                </a:lnTo>
                <a:lnTo>
                  <a:pt x="4837453" y="2471498"/>
                </a:lnTo>
                <a:lnTo>
                  <a:pt x="0" y="2471498"/>
                </a:lnTo>
                <a:lnTo>
                  <a:pt x="0" y="0"/>
                </a:lnTo>
                <a:close/>
              </a:path>
            </a:pathLst>
          </a:custGeom>
          <a:blipFill rotWithShape="1">
            <a:blip r:embed="rId3"/>
            <a:stretch>
              <a:fillRect/>
            </a:stretch>
          </a:blipFill>
          <a:ln>
            <a:noFill/>
          </a:ln>
        </p:spPr>
      </p:sp>
      <p:sp>
        <p:nvSpPr>
          <p:cNvPr id="160" name="Google Shape;160;p18"/>
          <p:cNvSpPr/>
          <p:nvPr/>
        </p:nvSpPr>
        <p:spPr>
          <a:xfrm rot="10800000">
            <a:off x="6572334" y="2992646"/>
            <a:ext cx="2418727" cy="2150853"/>
          </a:xfrm>
          <a:custGeom>
            <a:avLst/>
            <a:gdLst/>
            <a:ahLst/>
            <a:cxnLst/>
            <a:rect l="l" t="t" r="r" b="b"/>
            <a:pathLst>
              <a:path w="4837453" h="2471499" extrusionOk="0">
                <a:moveTo>
                  <a:pt x="0" y="0"/>
                </a:moveTo>
                <a:lnTo>
                  <a:pt x="4837453" y="0"/>
                </a:lnTo>
                <a:lnTo>
                  <a:pt x="4837453" y="2471499"/>
                </a:lnTo>
                <a:lnTo>
                  <a:pt x="0" y="2471499"/>
                </a:lnTo>
                <a:lnTo>
                  <a:pt x="0" y="0"/>
                </a:lnTo>
                <a:close/>
              </a:path>
            </a:pathLst>
          </a:custGeom>
          <a:blipFill rotWithShape="1">
            <a:blip r:embed="rId4"/>
            <a:stretch>
              <a:fillRect/>
            </a:stretch>
          </a:blipFill>
          <a:ln>
            <a:noFill/>
          </a:ln>
        </p:spPr>
      </p:sp>
      <p:sp>
        <p:nvSpPr>
          <p:cNvPr id="161" name="Google Shape;161;p18"/>
          <p:cNvSpPr/>
          <p:nvPr/>
        </p:nvSpPr>
        <p:spPr>
          <a:xfrm rot="-10683653" flipH="1">
            <a:off x="4209069" y="2924166"/>
            <a:ext cx="2418726" cy="2278198"/>
          </a:xfrm>
          <a:custGeom>
            <a:avLst/>
            <a:gdLst/>
            <a:ahLst/>
            <a:cxnLst/>
            <a:rect l="l" t="t" r="r" b="b"/>
            <a:pathLst>
              <a:path w="4837453" h="2471499" extrusionOk="0">
                <a:moveTo>
                  <a:pt x="4837453" y="0"/>
                </a:moveTo>
                <a:lnTo>
                  <a:pt x="0" y="0"/>
                </a:lnTo>
                <a:lnTo>
                  <a:pt x="0" y="2471499"/>
                </a:lnTo>
                <a:lnTo>
                  <a:pt x="4837453" y="2471499"/>
                </a:lnTo>
                <a:lnTo>
                  <a:pt x="4837453" y="0"/>
                </a:lnTo>
                <a:close/>
              </a:path>
            </a:pathLst>
          </a:custGeom>
          <a:blipFill rotWithShape="1">
            <a:blip r:embed="rId5"/>
            <a:stretch>
              <a:fillRect/>
            </a:stretch>
          </a:blipFill>
          <a:ln>
            <a:noFill/>
          </a:ln>
        </p:spPr>
      </p:sp>
      <p:sp>
        <p:nvSpPr>
          <p:cNvPr id="162" name="Google Shape;162;p18"/>
          <p:cNvSpPr txBox="1"/>
          <p:nvPr/>
        </p:nvSpPr>
        <p:spPr>
          <a:xfrm>
            <a:off x="5340149" y="99944"/>
            <a:ext cx="3477000" cy="615553"/>
          </a:xfrm>
          <a:prstGeom prst="rect">
            <a:avLst/>
          </a:prstGeom>
          <a:noFill/>
          <a:ln>
            <a:noFill/>
          </a:ln>
        </p:spPr>
        <p:txBody>
          <a:bodyPr spcFirstLastPara="1" wrap="square" lIns="0" tIns="0" rIns="0" bIns="0" anchor="t" anchorCtr="0">
            <a:spAutoFit/>
          </a:bodyPr>
          <a:lstStyle/>
          <a:p>
            <a:pPr lvl="0" algn="ctr"/>
            <a:r>
              <a:rPr lang="en-US" sz="2000" dirty="0">
                <a:solidFill>
                  <a:srgbClr val="E78FCD"/>
                </a:solidFill>
                <a:latin typeface="Londrina Solid" panose="00000500000000000000"/>
                <a:ea typeface="Londrina Solid" panose="00000500000000000000"/>
                <a:cs typeface="Londrina Solid" panose="00000500000000000000"/>
                <a:sym typeface="Londrina Solid" panose="00000500000000000000"/>
              </a:rPr>
              <a:t>How the Health Belief Model Will Be Used for Intervention Delivery</a:t>
            </a:r>
            <a:endParaRPr sz="2000" dirty="0"/>
          </a:p>
        </p:txBody>
      </p:sp>
      <p:sp>
        <p:nvSpPr>
          <p:cNvPr id="163" name="Google Shape;163;p18"/>
          <p:cNvSpPr/>
          <p:nvPr/>
        </p:nvSpPr>
        <p:spPr>
          <a:xfrm rot="10800000">
            <a:off x="6549512" y="988495"/>
            <a:ext cx="2418727" cy="2105854"/>
          </a:xfrm>
          <a:custGeom>
            <a:avLst/>
            <a:gdLst/>
            <a:ahLst/>
            <a:cxnLst/>
            <a:rect l="l" t="t" r="r" b="b"/>
            <a:pathLst>
              <a:path w="4837453" h="2471499" extrusionOk="0">
                <a:moveTo>
                  <a:pt x="0" y="0"/>
                </a:moveTo>
                <a:lnTo>
                  <a:pt x="4837453" y="0"/>
                </a:lnTo>
                <a:lnTo>
                  <a:pt x="4837453" y="2471498"/>
                </a:lnTo>
                <a:lnTo>
                  <a:pt x="0" y="2471498"/>
                </a:lnTo>
                <a:lnTo>
                  <a:pt x="0" y="0"/>
                </a:lnTo>
                <a:close/>
              </a:path>
            </a:pathLst>
          </a:custGeom>
          <a:blipFill rotWithShape="1">
            <a:blip r:embed="rId6"/>
            <a:stretch>
              <a:fillRect/>
            </a:stretch>
          </a:blipFill>
          <a:ln>
            <a:noFill/>
          </a:ln>
        </p:spPr>
      </p:sp>
      <p:sp>
        <p:nvSpPr>
          <p:cNvPr id="170" name="Google Shape;170;p18"/>
          <p:cNvSpPr txBox="1"/>
          <p:nvPr/>
        </p:nvSpPr>
        <p:spPr>
          <a:xfrm>
            <a:off x="4468080" y="3173352"/>
            <a:ext cx="1996389" cy="1477328"/>
          </a:xfrm>
          <a:prstGeom prst="rect">
            <a:avLst/>
          </a:prstGeom>
          <a:noFill/>
          <a:ln>
            <a:noFill/>
          </a:ln>
        </p:spPr>
        <p:txBody>
          <a:bodyPr spcFirstLastPara="1" wrap="square" lIns="0" tIns="0" rIns="0" bIns="0" anchor="t" anchorCtr="0">
            <a:spAutoFit/>
          </a:bodyPr>
          <a:lstStyle/>
          <a:p>
            <a:r>
              <a:rPr lang="en-US" sz="1200" b="1" dirty="0"/>
              <a:t>Timely Engagement Prompts: </a:t>
            </a:r>
            <a:r>
              <a:rPr lang="en-US" sz="1200" dirty="0"/>
              <a:t>Push notifications will serve as action cues, encouraging users to engage with health-promoting behaviors at optimal times, ensuring consistency and involvement.</a:t>
            </a:r>
            <a:endParaRPr lang="en-US" sz="1200" dirty="0"/>
          </a:p>
        </p:txBody>
      </p:sp>
      <p:sp>
        <p:nvSpPr>
          <p:cNvPr id="171" name="Google Shape;171;p18"/>
          <p:cNvSpPr txBox="1"/>
          <p:nvPr/>
        </p:nvSpPr>
        <p:spPr>
          <a:xfrm>
            <a:off x="6793430" y="3358018"/>
            <a:ext cx="2174809" cy="1292662"/>
          </a:xfrm>
          <a:prstGeom prst="rect">
            <a:avLst/>
          </a:prstGeom>
          <a:noFill/>
          <a:ln>
            <a:noFill/>
          </a:ln>
        </p:spPr>
        <p:txBody>
          <a:bodyPr spcFirstLastPara="1" wrap="square" lIns="0" tIns="0" rIns="0" bIns="0" anchor="t" anchorCtr="0">
            <a:spAutoFit/>
          </a:bodyPr>
          <a:lstStyle/>
          <a:p>
            <a:r>
              <a:rPr lang="en-US" sz="1200" b="1" dirty="0"/>
              <a:t>Self-Efficacy Building: </a:t>
            </a:r>
            <a:r>
              <a:rPr lang="en-US" sz="1200" dirty="0"/>
              <a:t>Step-by-step support, tutorials, and real-time feedback will help users feel capable of managing their health, reinforcing confidence and engagement with the intervention.</a:t>
            </a:r>
            <a:endParaRPr lang="en-US" sz="1200" dirty="0"/>
          </a:p>
        </p:txBody>
      </p:sp>
      <p:sp>
        <p:nvSpPr>
          <p:cNvPr id="2" name="Rectangle 1"/>
          <p:cNvSpPr/>
          <p:nvPr/>
        </p:nvSpPr>
        <p:spPr>
          <a:xfrm>
            <a:off x="4323096" y="1113408"/>
            <a:ext cx="2277428" cy="1754326"/>
          </a:xfrm>
          <a:prstGeom prst="rect">
            <a:avLst/>
          </a:prstGeom>
        </p:spPr>
        <p:txBody>
          <a:bodyPr wrap="square">
            <a:spAutoFit/>
          </a:bodyPr>
          <a:lstStyle/>
          <a:p>
            <a:r>
              <a:rPr lang="en-US" sz="1200" b="1" dirty="0"/>
              <a:t>Personalized Risk Assessment: </a:t>
            </a:r>
            <a:r>
              <a:rPr lang="en-US" sz="1200" dirty="0"/>
              <a:t>Digital tools will provide customized risk profiles based on users' self-reported health conditions, focusing on specific vulnerabilities (e.g., mental health, HIV), offering relevant content (Soo et al., 2023).</a:t>
            </a:r>
            <a:endParaRPr lang="en-US" sz="1200" dirty="0"/>
          </a:p>
        </p:txBody>
      </p:sp>
      <p:sp>
        <p:nvSpPr>
          <p:cNvPr id="3" name="Rectangle 2"/>
          <p:cNvSpPr/>
          <p:nvPr/>
        </p:nvSpPr>
        <p:spPr>
          <a:xfrm>
            <a:off x="6816252" y="1108974"/>
            <a:ext cx="2242523" cy="1754326"/>
          </a:xfrm>
          <a:prstGeom prst="rect">
            <a:avLst/>
          </a:prstGeom>
        </p:spPr>
        <p:txBody>
          <a:bodyPr wrap="square">
            <a:spAutoFit/>
          </a:bodyPr>
          <a:lstStyle/>
          <a:p>
            <a:r>
              <a:rPr lang="en-US" sz="1200" b="1" dirty="0"/>
              <a:t>Tailored Benefits and Barriers</a:t>
            </a:r>
            <a:endParaRPr lang="en-US" sz="1200" b="1" dirty="0"/>
          </a:p>
          <a:p>
            <a:r>
              <a:rPr lang="en-US" sz="1200" dirty="0"/>
              <a:t>The intervention will highlight </a:t>
            </a:r>
            <a:r>
              <a:rPr lang="en-US" sz="1200" b="1" dirty="0"/>
              <a:t>personal benefits</a:t>
            </a:r>
            <a:r>
              <a:rPr lang="en-US" sz="1200" dirty="0"/>
              <a:t> (e.g., health improvement) and address barriers (e.g., privacy concerns), ensuring the content resonates with users’ perceived outcomes.</a:t>
            </a:r>
            <a:endParaRPr lang="en-US"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7"/>
          <p:cNvSpPr/>
          <p:nvPr/>
        </p:nvSpPr>
        <p:spPr>
          <a:xfrm rot="6161247">
            <a:off x="-88310" y="1219056"/>
            <a:ext cx="6513430" cy="6947659"/>
          </a:xfrm>
          <a:custGeom>
            <a:avLst/>
            <a:gdLst/>
            <a:ahLst/>
            <a:cxnLst/>
            <a:rect l="l" t="t" r="r" b="b"/>
            <a:pathLst>
              <a:path w="13026859" h="13895317" extrusionOk="0">
                <a:moveTo>
                  <a:pt x="0" y="0"/>
                </a:moveTo>
                <a:lnTo>
                  <a:pt x="13026860" y="0"/>
                </a:lnTo>
                <a:lnTo>
                  <a:pt x="13026860" y="13895316"/>
                </a:lnTo>
                <a:lnTo>
                  <a:pt x="0" y="13895316"/>
                </a:lnTo>
                <a:lnTo>
                  <a:pt x="0" y="0"/>
                </a:lnTo>
                <a:close/>
              </a:path>
            </a:pathLst>
          </a:custGeom>
          <a:blipFill rotWithShape="1">
            <a:blip r:embed="rId1"/>
            <a:stretch>
              <a:fillRect/>
            </a:stretch>
          </a:blipFill>
          <a:ln>
            <a:noFill/>
          </a:ln>
        </p:spPr>
      </p:sp>
      <p:sp>
        <p:nvSpPr>
          <p:cNvPr id="149" name="Google Shape;149;p17"/>
          <p:cNvSpPr txBox="1"/>
          <p:nvPr/>
        </p:nvSpPr>
        <p:spPr>
          <a:xfrm>
            <a:off x="514350" y="647989"/>
            <a:ext cx="3255900" cy="692497"/>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sz="4500" b="0" i="0" u="none" strike="noStrike" cap="none" dirty="0">
                <a:solidFill>
                  <a:srgbClr val="B07ACC"/>
                </a:solidFill>
                <a:latin typeface="Londrina Solid" panose="00000500000000000000"/>
                <a:ea typeface="Londrina Solid" panose="00000500000000000000"/>
                <a:cs typeface="Londrina Solid" panose="00000500000000000000"/>
                <a:sym typeface="Londrina Solid" panose="00000500000000000000"/>
              </a:rPr>
              <a:t>Barriers</a:t>
            </a:r>
            <a:endParaRPr sz="700" dirty="0"/>
          </a:p>
        </p:txBody>
      </p:sp>
      <p:sp>
        <p:nvSpPr>
          <p:cNvPr id="150" name="Google Shape;150;p17"/>
          <p:cNvSpPr/>
          <p:nvPr/>
        </p:nvSpPr>
        <p:spPr>
          <a:xfrm>
            <a:off x="4440055" y="0"/>
            <a:ext cx="4189595" cy="5064346"/>
          </a:xfrm>
          <a:custGeom>
            <a:avLst/>
            <a:gdLst/>
            <a:ahLst/>
            <a:cxnLst/>
            <a:rect l="l" t="t" r="r" b="b"/>
            <a:pathLst>
              <a:path w="8379189" h="10128691" extrusionOk="0">
                <a:moveTo>
                  <a:pt x="0" y="0"/>
                </a:moveTo>
                <a:lnTo>
                  <a:pt x="8379189" y="0"/>
                </a:lnTo>
                <a:lnTo>
                  <a:pt x="8379189" y="10128691"/>
                </a:lnTo>
                <a:lnTo>
                  <a:pt x="0" y="10128691"/>
                </a:lnTo>
                <a:lnTo>
                  <a:pt x="0" y="0"/>
                </a:lnTo>
                <a:close/>
              </a:path>
            </a:pathLst>
          </a:custGeom>
          <a:blipFill rotWithShape="1">
            <a:blip r:embed="rId2"/>
            <a:stretch>
              <a:fillRect/>
            </a:stretch>
          </a:blipFill>
          <a:ln>
            <a:noFill/>
          </a:ln>
        </p:spPr>
      </p:sp>
      <p:sp>
        <p:nvSpPr>
          <p:cNvPr id="151" name="Google Shape;151;p17"/>
          <p:cNvSpPr/>
          <p:nvPr/>
        </p:nvSpPr>
        <p:spPr>
          <a:xfrm rot="-9155799">
            <a:off x="7976153" y="196066"/>
            <a:ext cx="1044630" cy="790120"/>
          </a:xfrm>
          <a:custGeom>
            <a:avLst/>
            <a:gdLst/>
            <a:ahLst/>
            <a:cxnLst/>
            <a:rect l="l" t="t" r="r" b="b"/>
            <a:pathLst>
              <a:path w="2089260" h="1580240" extrusionOk="0">
                <a:moveTo>
                  <a:pt x="0" y="0"/>
                </a:moveTo>
                <a:lnTo>
                  <a:pt x="2089260" y="0"/>
                </a:lnTo>
                <a:lnTo>
                  <a:pt x="2089260" y="1580240"/>
                </a:lnTo>
                <a:lnTo>
                  <a:pt x="0" y="1580240"/>
                </a:lnTo>
                <a:lnTo>
                  <a:pt x="0" y="0"/>
                </a:lnTo>
                <a:close/>
              </a:path>
            </a:pathLst>
          </a:custGeom>
          <a:blipFill rotWithShape="1">
            <a:blip r:embed="rId3"/>
            <a:stretch>
              <a:fillRect/>
            </a:stretch>
          </a:blipFill>
          <a:ln>
            <a:noFill/>
          </a:ln>
        </p:spPr>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175"/>
        <p:cNvGrpSpPr/>
        <p:nvPr/>
      </p:nvGrpSpPr>
      <p:grpSpPr>
        <a:xfrm>
          <a:off x="0" y="0"/>
          <a:ext cx="0" cy="0"/>
          <a:chOff x="0" y="0"/>
          <a:chExt cx="0" cy="0"/>
        </a:xfrm>
      </p:grpSpPr>
      <p:sp>
        <p:nvSpPr>
          <p:cNvPr id="176" name="Google Shape;176;p19"/>
          <p:cNvSpPr/>
          <p:nvPr/>
        </p:nvSpPr>
        <p:spPr>
          <a:xfrm>
            <a:off x="3213556" y="0"/>
            <a:ext cx="5874029" cy="5226877"/>
          </a:xfrm>
          <a:custGeom>
            <a:avLst/>
            <a:gdLst/>
            <a:ahLst/>
            <a:cxnLst/>
            <a:rect l="l" t="t" r="r" b="b"/>
            <a:pathLst>
              <a:path w="12279869" h="12578611" extrusionOk="0">
                <a:moveTo>
                  <a:pt x="0" y="0"/>
                </a:moveTo>
                <a:lnTo>
                  <a:pt x="12279869" y="0"/>
                </a:lnTo>
                <a:lnTo>
                  <a:pt x="12279869" y="12578611"/>
                </a:lnTo>
                <a:lnTo>
                  <a:pt x="0" y="12578611"/>
                </a:lnTo>
                <a:lnTo>
                  <a:pt x="0" y="0"/>
                </a:lnTo>
                <a:close/>
              </a:path>
            </a:pathLst>
          </a:custGeom>
          <a:blipFill rotWithShape="1">
            <a:blip r:embed="rId1"/>
            <a:stretch>
              <a:fillRect/>
            </a:stretch>
          </a:blipFill>
          <a:ln>
            <a:noFill/>
          </a:ln>
        </p:spPr>
      </p:sp>
      <p:sp>
        <p:nvSpPr>
          <p:cNvPr id="177" name="Google Shape;177;p19"/>
          <p:cNvSpPr/>
          <p:nvPr/>
        </p:nvSpPr>
        <p:spPr>
          <a:xfrm>
            <a:off x="60830" y="0"/>
            <a:ext cx="4089600" cy="4977829"/>
          </a:xfrm>
          <a:custGeom>
            <a:avLst/>
            <a:gdLst/>
            <a:ahLst/>
            <a:cxnLst/>
            <a:rect l="l" t="t" r="r" b="b"/>
            <a:pathLst>
              <a:path w="11490254" h="12256270" extrusionOk="0">
                <a:moveTo>
                  <a:pt x="0" y="0"/>
                </a:moveTo>
                <a:lnTo>
                  <a:pt x="11490254" y="0"/>
                </a:lnTo>
                <a:lnTo>
                  <a:pt x="11490254" y="12256270"/>
                </a:lnTo>
                <a:lnTo>
                  <a:pt x="0" y="12256270"/>
                </a:lnTo>
                <a:lnTo>
                  <a:pt x="0" y="0"/>
                </a:lnTo>
                <a:close/>
              </a:path>
            </a:pathLst>
          </a:custGeom>
          <a:blipFill rotWithShape="1">
            <a:blip r:embed="rId2"/>
            <a:stretch>
              <a:fillRect/>
            </a:stretch>
          </a:blipFill>
          <a:ln>
            <a:noFill/>
          </a:ln>
        </p:spPr>
      </p:sp>
      <p:sp>
        <p:nvSpPr>
          <p:cNvPr id="178" name="Google Shape;178;p19"/>
          <p:cNvSpPr/>
          <p:nvPr/>
        </p:nvSpPr>
        <p:spPr>
          <a:xfrm>
            <a:off x="1161047" y="849925"/>
            <a:ext cx="6821886" cy="4376952"/>
          </a:xfrm>
          <a:custGeom>
            <a:avLst/>
            <a:gdLst/>
            <a:ahLst/>
            <a:cxnLst/>
            <a:rect l="l" t="t" r="r" b="b"/>
            <a:pathLst>
              <a:path w="13643771" h="9004889" extrusionOk="0">
                <a:moveTo>
                  <a:pt x="0" y="0"/>
                </a:moveTo>
                <a:lnTo>
                  <a:pt x="13643770" y="0"/>
                </a:lnTo>
                <a:lnTo>
                  <a:pt x="13643770" y="9004889"/>
                </a:lnTo>
                <a:lnTo>
                  <a:pt x="0" y="9004889"/>
                </a:lnTo>
                <a:lnTo>
                  <a:pt x="0" y="0"/>
                </a:lnTo>
                <a:close/>
              </a:path>
            </a:pathLst>
          </a:custGeom>
          <a:blipFill rotWithShape="1">
            <a:blip r:embed="rId3"/>
            <a:stretch>
              <a:fillRect/>
            </a:stretch>
          </a:blipFill>
          <a:ln>
            <a:noFill/>
          </a:ln>
        </p:spPr>
      </p:sp>
      <p:sp>
        <p:nvSpPr>
          <p:cNvPr id="179" name="Google Shape;179;p19"/>
          <p:cNvSpPr txBox="1"/>
          <p:nvPr/>
        </p:nvSpPr>
        <p:spPr>
          <a:xfrm>
            <a:off x="3040074" y="80484"/>
            <a:ext cx="4089600" cy="769441"/>
          </a:xfrm>
          <a:prstGeom prst="rect">
            <a:avLst/>
          </a:prstGeom>
          <a:noFill/>
          <a:ln>
            <a:noFill/>
          </a:ln>
        </p:spPr>
        <p:txBody>
          <a:bodyPr spcFirstLastPara="1" wrap="square" lIns="0" tIns="0" rIns="0" bIns="0" anchor="t" anchorCtr="0">
            <a:spAutoFit/>
          </a:bodyPr>
          <a:lstStyle/>
          <a:p>
            <a:pPr lvl="0" algn="ctr"/>
            <a:r>
              <a:rPr lang="en-US" sz="2500" dirty="0">
                <a:solidFill>
                  <a:srgbClr val="B07ACC"/>
                </a:solidFill>
                <a:latin typeface="Londrina Solid" panose="00000500000000000000"/>
                <a:ea typeface="Londrina Solid" panose="00000500000000000000"/>
                <a:cs typeface="Londrina Solid" panose="00000500000000000000"/>
                <a:sym typeface="Londrina Solid" panose="00000500000000000000"/>
              </a:rPr>
              <a:t>Key Stakeholders in LGBTQ+ Digital Health</a:t>
            </a:r>
            <a:endParaRPr sz="2500" dirty="0"/>
          </a:p>
        </p:txBody>
      </p:sp>
      <p:sp>
        <p:nvSpPr>
          <p:cNvPr id="180" name="Google Shape;180;p19"/>
          <p:cNvSpPr txBox="1"/>
          <p:nvPr/>
        </p:nvSpPr>
        <p:spPr>
          <a:xfrm>
            <a:off x="1419795" y="1386810"/>
            <a:ext cx="6304390" cy="1938992"/>
          </a:xfrm>
          <a:prstGeom prst="rect">
            <a:avLst/>
          </a:prstGeom>
          <a:noFill/>
          <a:ln>
            <a:noFill/>
          </a:ln>
        </p:spPr>
        <p:txBody>
          <a:bodyPr spcFirstLastPara="1" wrap="square" lIns="0" tIns="0" rIns="0" bIns="0" anchor="t" anchorCtr="0">
            <a:spAutoFit/>
          </a:bodyPr>
          <a:lstStyle/>
          <a:p>
            <a:pPr marL="285750" indent="-285750">
              <a:buFont typeface="Arial" panose="020B0604020202020204" pitchFamily="34" charset="0"/>
              <a:buChar char="•"/>
            </a:pPr>
            <a:r>
              <a:rPr lang="en-US" dirty="0"/>
              <a:t>Healthcare Providers: Healthcare professionals influence LGBTQ+ engagement with digital tools through cultural competence and trust-building.</a:t>
            </a:r>
            <a:endParaRPr lang="en-US" dirty="0"/>
          </a:p>
          <a:p>
            <a:pPr marL="285750" indent="-285750">
              <a:buFont typeface="Arial" panose="020B0604020202020204" pitchFamily="34" charset="0"/>
              <a:buChar char="•"/>
            </a:pPr>
            <a:r>
              <a:rPr lang="en-US" dirty="0"/>
              <a:t>Tech Companies: Tech platforms must prioritize user-centered design to meet LGBTQ+ health needs, ensuring integration with inclusive healthcare practices (</a:t>
            </a:r>
            <a:r>
              <a:rPr lang="en-US" dirty="0" err="1"/>
              <a:t>Nowaskie</a:t>
            </a:r>
            <a:r>
              <a:rPr lang="en-US" dirty="0"/>
              <a:t>, 2021).</a:t>
            </a:r>
            <a:endParaRPr lang="en-US" dirty="0"/>
          </a:p>
          <a:p>
            <a:pPr marL="285750" indent="-285750">
              <a:buFont typeface="Arial" panose="020B0604020202020204" pitchFamily="34" charset="0"/>
              <a:buChar char="•"/>
            </a:pPr>
            <a:r>
              <a:rPr lang="en-US" dirty="0"/>
              <a:t>Patient Advocacy Groups: LGBTQ+ advocacy groups ensure digital tools are accessible and culturally sensitive, addressing health disparities and social determinants (Yu et al., 2023).</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184"/>
        <p:cNvGrpSpPr/>
        <p:nvPr/>
      </p:nvGrpSpPr>
      <p:grpSpPr>
        <a:xfrm>
          <a:off x="0" y="0"/>
          <a:ext cx="0" cy="0"/>
          <a:chOff x="0" y="0"/>
          <a:chExt cx="0" cy="0"/>
        </a:xfrm>
      </p:grpSpPr>
      <p:sp>
        <p:nvSpPr>
          <p:cNvPr id="185" name="Google Shape;185;p20"/>
          <p:cNvSpPr/>
          <p:nvPr/>
        </p:nvSpPr>
        <p:spPr>
          <a:xfrm rot="-1989380">
            <a:off x="5761281" y="187365"/>
            <a:ext cx="3844692" cy="4250811"/>
          </a:xfrm>
          <a:custGeom>
            <a:avLst/>
            <a:gdLst/>
            <a:ahLst/>
            <a:cxnLst/>
            <a:rect l="l" t="t" r="r" b="b"/>
            <a:pathLst>
              <a:path w="13051865" h="14244873" extrusionOk="0">
                <a:moveTo>
                  <a:pt x="0" y="0"/>
                </a:moveTo>
                <a:lnTo>
                  <a:pt x="13051865" y="0"/>
                </a:lnTo>
                <a:lnTo>
                  <a:pt x="13051865" y="14244873"/>
                </a:lnTo>
                <a:lnTo>
                  <a:pt x="0" y="14244873"/>
                </a:lnTo>
                <a:lnTo>
                  <a:pt x="0" y="0"/>
                </a:lnTo>
                <a:close/>
              </a:path>
            </a:pathLst>
          </a:custGeom>
          <a:blipFill rotWithShape="1">
            <a:blip r:embed="rId1"/>
            <a:stretch>
              <a:fillRect/>
            </a:stretch>
          </a:blipFill>
          <a:ln>
            <a:noFill/>
          </a:ln>
        </p:spPr>
      </p:sp>
      <p:sp>
        <p:nvSpPr>
          <p:cNvPr id="188" name="Google Shape;188;p20"/>
          <p:cNvSpPr/>
          <p:nvPr/>
        </p:nvSpPr>
        <p:spPr>
          <a:xfrm flipH="1">
            <a:off x="-1551307" y="1850621"/>
            <a:ext cx="5910343" cy="6450578"/>
          </a:xfrm>
          <a:custGeom>
            <a:avLst/>
            <a:gdLst/>
            <a:ahLst/>
            <a:cxnLst/>
            <a:rect l="l" t="t" r="r" b="b"/>
            <a:pathLst>
              <a:path w="11820685" h="12901156" extrusionOk="0">
                <a:moveTo>
                  <a:pt x="11820685" y="0"/>
                </a:moveTo>
                <a:lnTo>
                  <a:pt x="0" y="0"/>
                </a:lnTo>
                <a:lnTo>
                  <a:pt x="0" y="12901157"/>
                </a:lnTo>
                <a:lnTo>
                  <a:pt x="11820685" y="12901157"/>
                </a:lnTo>
                <a:lnTo>
                  <a:pt x="11820685" y="0"/>
                </a:lnTo>
                <a:close/>
              </a:path>
            </a:pathLst>
          </a:custGeom>
          <a:blipFill rotWithShape="1">
            <a:blip r:embed="rId1"/>
            <a:stretch>
              <a:fillRect/>
            </a:stretch>
          </a:blipFill>
          <a:ln>
            <a:noFill/>
          </a:ln>
        </p:spPr>
      </p:sp>
      <p:sp>
        <p:nvSpPr>
          <p:cNvPr id="189" name="Google Shape;189;p20"/>
          <p:cNvSpPr/>
          <p:nvPr/>
        </p:nvSpPr>
        <p:spPr>
          <a:xfrm rot="10800000">
            <a:off x="0" y="-754038"/>
            <a:ext cx="4965222" cy="2536777"/>
          </a:xfrm>
          <a:custGeom>
            <a:avLst/>
            <a:gdLst/>
            <a:ahLst/>
            <a:cxnLst/>
            <a:rect l="l" t="t" r="r" b="b"/>
            <a:pathLst>
              <a:path w="9930444" h="5073554" extrusionOk="0">
                <a:moveTo>
                  <a:pt x="0" y="0"/>
                </a:moveTo>
                <a:lnTo>
                  <a:pt x="9930444" y="0"/>
                </a:lnTo>
                <a:lnTo>
                  <a:pt x="9930444" y="5073554"/>
                </a:lnTo>
                <a:lnTo>
                  <a:pt x="0" y="5073554"/>
                </a:lnTo>
                <a:lnTo>
                  <a:pt x="0" y="0"/>
                </a:lnTo>
                <a:close/>
              </a:path>
            </a:pathLst>
          </a:custGeom>
          <a:blipFill rotWithShape="1">
            <a:blip r:embed="rId2"/>
            <a:stretch>
              <a:fillRect/>
            </a:stretch>
          </a:blipFill>
          <a:ln>
            <a:noFill/>
          </a:ln>
        </p:spPr>
      </p:sp>
      <p:sp>
        <p:nvSpPr>
          <p:cNvPr id="190" name="Google Shape;190;p20"/>
          <p:cNvSpPr txBox="1"/>
          <p:nvPr/>
        </p:nvSpPr>
        <p:spPr>
          <a:xfrm>
            <a:off x="453786" y="166704"/>
            <a:ext cx="4057650" cy="830997"/>
          </a:xfrm>
          <a:prstGeom prst="rect">
            <a:avLst/>
          </a:prstGeom>
          <a:noFill/>
          <a:ln>
            <a:noFill/>
          </a:ln>
        </p:spPr>
        <p:txBody>
          <a:bodyPr spcFirstLastPara="1" wrap="square" lIns="0" tIns="0" rIns="0" bIns="0" anchor="t" anchorCtr="0">
            <a:spAutoFit/>
          </a:bodyPr>
          <a:lstStyle/>
          <a:p>
            <a:pPr lvl="0" algn="ctr">
              <a:lnSpc>
                <a:spcPct val="120000"/>
              </a:lnSpc>
            </a:pPr>
            <a:r>
              <a:rPr lang="en-US" sz="4500" dirty="0">
                <a:solidFill>
                  <a:srgbClr val="B07ACC"/>
                </a:solidFill>
                <a:latin typeface="Londrina Solid" panose="00000500000000000000"/>
                <a:ea typeface="Londrina Solid" panose="00000500000000000000"/>
                <a:cs typeface="Londrina Solid" panose="00000500000000000000"/>
                <a:sym typeface="Londrina Solid" panose="00000500000000000000"/>
              </a:rPr>
              <a:t>Potential Barriers</a:t>
            </a:r>
            <a:endParaRPr sz="700" dirty="0"/>
          </a:p>
        </p:txBody>
      </p:sp>
      <p:sp>
        <p:nvSpPr>
          <p:cNvPr id="2" name="Rectangle 1"/>
          <p:cNvSpPr>
            <a:spLocks noChangeArrowheads="1"/>
          </p:cNvSpPr>
          <p:nvPr/>
        </p:nvSpPr>
        <p:spPr bwMode="auto">
          <a:xfrm>
            <a:off x="1325880" y="1908333"/>
            <a:ext cx="5547360" cy="2462213"/>
          </a:xfrm>
          <a:prstGeom prst="rect">
            <a:avLst/>
          </a:prstGeom>
          <a:solidFill>
            <a:srgbClr val="FFE991"/>
          </a:solidFill>
          <a:ln>
            <a:noFill/>
          </a:ln>
          <a:effectLst/>
        </p:spPr>
        <p:txBody>
          <a:bodyPr vert="horz" wrap="square" lIns="91440" tIns="45720" rIns="91440" bIns="45720" numCol="1" anchor="ctr" anchorCtr="0" compatLnSpc="1">
            <a:spAutoFit/>
          </a:bodyPr>
          <a:lstStyle/>
          <a:p>
            <a:pPr marL="285750" marR="0" lvl="0" indent="-285750" algn="just" defTabSz="914400" rtl="0" eaLnBrk="0" fontAlgn="base" latinLnBrk="0" hangingPunct="0">
              <a:lnSpc>
                <a:spcPct val="100000"/>
              </a:lnSpc>
              <a:spcBef>
                <a:spcPct val="0"/>
              </a:spcBef>
              <a:spcAft>
                <a:spcPct val="0"/>
              </a:spcAft>
              <a:buClrTx/>
              <a:buSzTx/>
              <a:buFont typeface="Arial" panose="020B0604020202020204" pitchFamily="34" charset="0"/>
              <a:buChar char="•"/>
            </a:pPr>
            <a:r>
              <a:rPr kumimoji="0" lang="en-US" altLang="en-US" i="0" u="none" strike="noStrike" cap="none" normalizeH="0" baseline="0" dirty="0">
                <a:ln>
                  <a:noFill/>
                </a:ln>
                <a:solidFill>
                  <a:schemeClr val="bg2"/>
                </a:solidFill>
                <a:effectLst/>
                <a:latin typeface="Arial" panose="020B0604020202020204" pitchFamily="34" charset="0"/>
              </a:rPr>
              <a:t>Digital illiteracy remains a significant barrier, particularly in populations with lower education and income levels</a:t>
            </a:r>
            <a:r>
              <a:rPr kumimoji="0" lang="en-US" altLang="en-US" b="0" i="0" u="none" strike="noStrike" cap="none" normalizeH="0" baseline="0" dirty="0">
                <a:ln>
                  <a:noFill/>
                </a:ln>
                <a:solidFill>
                  <a:schemeClr val="bg2"/>
                </a:solidFill>
                <a:effectLst/>
                <a:latin typeface="Arial" panose="020B0604020202020204" pitchFamily="34" charset="0"/>
              </a:rPr>
              <a:t>.</a:t>
            </a:r>
            <a:endParaRPr kumimoji="0" lang="en-US" altLang="en-US" b="0" i="0" u="none" strike="noStrike" cap="none" normalizeH="0" baseline="0" dirty="0">
              <a:ln>
                <a:noFill/>
              </a:ln>
              <a:solidFill>
                <a:schemeClr val="bg2"/>
              </a:solidFill>
              <a:effectLst/>
              <a:latin typeface="Arial" panose="020B0604020202020204" pitchFamily="34" charset="0"/>
            </a:endParaRPr>
          </a:p>
          <a:p>
            <a:pPr marL="285750" lvl="0" indent="-285750" algn="just" eaLnBrk="0" fontAlgn="base" hangingPunct="0">
              <a:spcBef>
                <a:spcPct val="0"/>
              </a:spcBef>
              <a:spcAft>
                <a:spcPct val="0"/>
              </a:spcAft>
              <a:buClrTx/>
              <a:buFont typeface="Arial" panose="020B0604020202020204" pitchFamily="34" charset="0"/>
              <a:buChar char="•"/>
            </a:pPr>
            <a:r>
              <a:rPr kumimoji="0" lang="en-US" altLang="en-US" b="1" i="0" u="none" strike="noStrike" cap="none" normalizeH="0" baseline="0" dirty="0">
                <a:ln>
                  <a:noFill/>
                </a:ln>
                <a:solidFill>
                  <a:schemeClr val="bg2"/>
                </a:solidFill>
                <a:effectLst/>
                <a:latin typeface="Arial" panose="020B0604020202020204" pitchFamily="34" charset="0"/>
              </a:rPr>
              <a:t>H</a:t>
            </a:r>
            <a:r>
              <a:rPr kumimoji="0" lang="en-US" altLang="en-US" i="0" u="none" strike="noStrike" cap="none" normalizeH="0" baseline="0" dirty="0">
                <a:ln>
                  <a:noFill/>
                </a:ln>
                <a:solidFill>
                  <a:schemeClr val="bg2"/>
                </a:solidFill>
                <a:effectLst/>
                <a:latin typeface="Arial" panose="020B0604020202020204" pitchFamily="34" charset="0"/>
              </a:rPr>
              <a:t>ealth data privacy concerns are amplified with increasing scrutiny over data breaches, </a:t>
            </a:r>
            <a:r>
              <a:rPr lang="en-US" altLang="en-US" dirty="0">
                <a:solidFill>
                  <a:schemeClr val="bg2"/>
                </a:solidFill>
                <a:latin typeface="Arial" panose="020B0604020202020204" pitchFamily="34" charset="0"/>
              </a:rPr>
              <a:t>with Alder (2024) </a:t>
            </a:r>
            <a:r>
              <a:rPr kumimoji="0" lang="en-US" altLang="en-US" i="0" u="none" strike="noStrike" cap="none" normalizeH="0" baseline="0" dirty="0">
                <a:ln>
                  <a:noFill/>
                </a:ln>
                <a:solidFill>
                  <a:schemeClr val="bg2"/>
                </a:solidFill>
                <a:effectLst/>
                <a:latin typeface="Arial" panose="020B0604020202020204" pitchFamily="34" charset="0"/>
              </a:rPr>
              <a:t>noting 65% of users are concerned about how their health data is used, leading to decreased trust in digital health interventions.</a:t>
            </a:r>
            <a:endParaRPr kumimoji="0" lang="en-US" altLang="en-US" i="0" u="none" strike="noStrike" cap="none" normalizeH="0" baseline="0" dirty="0">
              <a:ln>
                <a:noFill/>
              </a:ln>
              <a:solidFill>
                <a:schemeClr val="bg2"/>
              </a:solidFill>
              <a:effectLst/>
              <a:latin typeface="Arial" panose="020B0604020202020204" pitchFamily="34" charset="0"/>
            </a:endParaRPr>
          </a:p>
          <a:p>
            <a:pPr marL="285750" lvl="0" indent="-285750" algn="just" eaLnBrk="0" fontAlgn="base" hangingPunct="0">
              <a:spcBef>
                <a:spcPct val="0"/>
              </a:spcBef>
              <a:spcAft>
                <a:spcPct val="0"/>
              </a:spcAft>
              <a:buClrTx/>
              <a:buFont typeface="Arial" panose="020B0604020202020204" pitchFamily="34" charset="0"/>
              <a:buChar char="•"/>
            </a:pPr>
            <a:r>
              <a:rPr kumimoji="0" lang="en-US" altLang="en-US" i="0" u="none" strike="noStrike" cap="none" normalizeH="0" baseline="0" dirty="0">
                <a:ln>
                  <a:noFill/>
                </a:ln>
                <a:solidFill>
                  <a:schemeClr val="bg2"/>
                </a:solidFill>
                <a:effectLst/>
                <a:latin typeface="Arial" panose="020B0604020202020204" pitchFamily="34" charset="0"/>
              </a:rPr>
              <a:t>Unequal access to technology in underserved areas is a significant challenge, where a study by </a:t>
            </a:r>
            <a:r>
              <a:rPr lang="en-US" altLang="en-US" dirty="0">
                <a:solidFill>
                  <a:schemeClr val="bg2"/>
                </a:solidFill>
                <a:latin typeface="Arial" panose="020B0604020202020204" pitchFamily="34" charset="0"/>
              </a:rPr>
              <a:t>Kruk et al. (2019)</a:t>
            </a:r>
            <a:r>
              <a:rPr kumimoji="0" lang="en-US" altLang="en-US" i="0" u="none" strike="noStrike" cap="none" normalizeH="0" baseline="0" dirty="0">
                <a:ln>
                  <a:noFill/>
                </a:ln>
                <a:solidFill>
                  <a:schemeClr val="bg2"/>
                </a:solidFill>
                <a:effectLst/>
                <a:latin typeface="Arial" panose="020B0604020202020204" pitchFamily="34" charset="0"/>
              </a:rPr>
              <a:t> found nearly half of rural populations in low-income countries lack reliable internet, thereby hindering the intervention’s scalability and inclusivity. </a:t>
            </a:r>
            <a:endParaRPr kumimoji="0" lang="en-US" altLang="en-US" i="0" u="none" strike="noStrike" cap="none" normalizeH="0" baseline="0" dirty="0">
              <a:ln>
                <a:noFill/>
              </a:ln>
              <a:solidFill>
                <a:schemeClr val="bg2"/>
              </a:solidFill>
              <a:effectLst/>
              <a:latin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BC837"/>
        </a:solidFill>
        <a:effectLst/>
      </p:bgPr>
    </p:bg>
    <p:spTree>
      <p:nvGrpSpPr>
        <p:cNvPr id="1" name="Shape 196"/>
        <p:cNvGrpSpPr/>
        <p:nvPr/>
      </p:nvGrpSpPr>
      <p:grpSpPr>
        <a:xfrm>
          <a:off x="0" y="0"/>
          <a:ext cx="0" cy="0"/>
          <a:chOff x="0" y="0"/>
          <a:chExt cx="0" cy="0"/>
        </a:xfrm>
      </p:grpSpPr>
      <p:sp>
        <p:nvSpPr>
          <p:cNvPr id="198" name="Google Shape;198;p21"/>
          <p:cNvSpPr/>
          <p:nvPr/>
        </p:nvSpPr>
        <p:spPr>
          <a:xfrm flipH="1">
            <a:off x="-542018" y="-565839"/>
            <a:ext cx="6070344" cy="6625205"/>
          </a:xfrm>
          <a:custGeom>
            <a:avLst/>
            <a:gdLst/>
            <a:ahLst/>
            <a:cxnLst/>
            <a:rect l="l" t="t" r="r" b="b"/>
            <a:pathLst>
              <a:path w="12140688" h="13250410" extrusionOk="0">
                <a:moveTo>
                  <a:pt x="12140688" y="0"/>
                </a:moveTo>
                <a:lnTo>
                  <a:pt x="0" y="0"/>
                </a:lnTo>
                <a:lnTo>
                  <a:pt x="0" y="13250411"/>
                </a:lnTo>
                <a:lnTo>
                  <a:pt x="12140688" y="13250411"/>
                </a:lnTo>
                <a:lnTo>
                  <a:pt x="12140688" y="0"/>
                </a:lnTo>
                <a:close/>
              </a:path>
            </a:pathLst>
          </a:custGeom>
          <a:blipFill rotWithShape="1">
            <a:blip r:embed="rId1"/>
            <a:stretch>
              <a:fillRect/>
            </a:stretch>
          </a:blipFill>
          <a:ln>
            <a:noFill/>
          </a:ln>
        </p:spPr>
      </p:sp>
      <p:sp>
        <p:nvSpPr>
          <p:cNvPr id="199" name="Google Shape;199;p21"/>
          <p:cNvSpPr/>
          <p:nvPr/>
        </p:nvSpPr>
        <p:spPr>
          <a:xfrm rot="-670742">
            <a:off x="198341" y="1012284"/>
            <a:ext cx="3029677" cy="1790129"/>
          </a:xfrm>
          <a:custGeom>
            <a:avLst/>
            <a:gdLst/>
            <a:ahLst/>
            <a:cxnLst/>
            <a:rect l="l" t="t" r="r" b="b"/>
            <a:pathLst>
              <a:path w="9921764" h="7329703" extrusionOk="0">
                <a:moveTo>
                  <a:pt x="0" y="0"/>
                </a:moveTo>
                <a:lnTo>
                  <a:pt x="9921764" y="0"/>
                </a:lnTo>
                <a:lnTo>
                  <a:pt x="9921764" y="7329702"/>
                </a:lnTo>
                <a:lnTo>
                  <a:pt x="0" y="7329702"/>
                </a:lnTo>
                <a:lnTo>
                  <a:pt x="0" y="0"/>
                </a:lnTo>
                <a:close/>
              </a:path>
            </a:pathLst>
          </a:custGeom>
          <a:blipFill rotWithShape="1">
            <a:blip r:embed="rId2"/>
            <a:stretch>
              <a:fillRect/>
            </a:stretch>
          </a:blipFill>
          <a:ln>
            <a:noFill/>
          </a:ln>
        </p:spPr>
      </p:sp>
      <p:sp>
        <p:nvSpPr>
          <p:cNvPr id="200" name="Google Shape;200;p21"/>
          <p:cNvSpPr/>
          <p:nvPr/>
        </p:nvSpPr>
        <p:spPr>
          <a:xfrm>
            <a:off x="5046907" y="805583"/>
            <a:ext cx="1044630" cy="790120"/>
          </a:xfrm>
          <a:custGeom>
            <a:avLst/>
            <a:gdLst/>
            <a:ahLst/>
            <a:cxnLst/>
            <a:rect l="l" t="t" r="r" b="b"/>
            <a:pathLst>
              <a:path w="2089260" h="1580240" extrusionOk="0">
                <a:moveTo>
                  <a:pt x="0" y="0"/>
                </a:moveTo>
                <a:lnTo>
                  <a:pt x="2089260" y="0"/>
                </a:lnTo>
                <a:lnTo>
                  <a:pt x="2089260" y="1580241"/>
                </a:lnTo>
                <a:lnTo>
                  <a:pt x="0" y="1580241"/>
                </a:lnTo>
                <a:lnTo>
                  <a:pt x="0" y="0"/>
                </a:lnTo>
                <a:close/>
              </a:path>
            </a:pathLst>
          </a:custGeom>
          <a:blipFill rotWithShape="1">
            <a:blip r:embed="rId3"/>
            <a:stretch>
              <a:fillRect/>
            </a:stretch>
          </a:blipFill>
          <a:ln>
            <a:noFill/>
          </a:ln>
        </p:spPr>
      </p:sp>
      <p:sp>
        <p:nvSpPr>
          <p:cNvPr id="201" name="Google Shape;201;p21"/>
          <p:cNvSpPr/>
          <p:nvPr/>
        </p:nvSpPr>
        <p:spPr>
          <a:xfrm>
            <a:off x="7145208" y="61913"/>
            <a:ext cx="2843904" cy="2151026"/>
          </a:xfrm>
          <a:custGeom>
            <a:avLst/>
            <a:gdLst/>
            <a:ahLst/>
            <a:cxnLst/>
            <a:rect l="l" t="t" r="r" b="b"/>
            <a:pathLst>
              <a:path w="5687808" h="4302051" extrusionOk="0">
                <a:moveTo>
                  <a:pt x="0" y="0"/>
                </a:moveTo>
                <a:lnTo>
                  <a:pt x="5687808" y="0"/>
                </a:lnTo>
                <a:lnTo>
                  <a:pt x="5687808" y="4302051"/>
                </a:lnTo>
                <a:lnTo>
                  <a:pt x="0" y="4302051"/>
                </a:lnTo>
                <a:lnTo>
                  <a:pt x="0" y="0"/>
                </a:lnTo>
                <a:close/>
              </a:path>
            </a:pathLst>
          </a:custGeom>
          <a:blipFill rotWithShape="1">
            <a:blip r:embed="rId4"/>
            <a:stretch>
              <a:fillRect/>
            </a:stretch>
          </a:blipFill>
          <a:ln>
            <a:noFill/>
          </a:ln>
        </p:spPr>
      </p:sp>
      <p:sp>
        <p:nvSpPr>
          <p:cNvPr id="202" name="Google Shape;202;p21"/>
          <p:cNvSpPr txBox="1"/>
          <p:nvPr/>
        </p:nvSpPr>
        <p:spPr>
          <a:xfrm rot="-859081">
            <a:off x="367069" y="1445683"/>
            <a:ext cx="2692220" cy="923330"/>
          </a:xfrm>
          <a:prstGeom prst="rect">
            <a:avLst/>
          </a:prstGeom>
          <a:noFill/>
          <a:ln>
            <a:noFill/>
          </a:ln>
        </p:spPr>
        <p:txBody>
          <a:bodyPr spcFirstLastPara="1" wrap="square" lIns="0" tIns="0" rIns="0" bIns="0" anchor="t" anchorCtr="0">
            <a:spAutoFit/>
          </a:bodyPr>
          <a:lstStyle/>
          <a:p>
            <a:pPr lvl="0" algn="ctr"/>
            <a:r>
              <a:rPr lang="en-US" sz="2000" dirty="0">
                <a:solidFill>
                  <a:srgbClr val="FFFFFF"/>
                </a:solidFill>
                <a:latin typeface="Londrina Solid" panose="00000500000000000000"/>
                <a:ea typeface="Londrina Solid" panose="00000500000000000000"/>
                <a:cs typeface="Londrina Solid" panose="00000500000000000000"/>
                <a:sym typeface="Londrina Solid" panose="00000500000000000000"/>
              </a:rPr>
              <a:t>Legal and Ethical Issues for LGBTQ+ in Digital Health Interventions</a:t>
            </a:r>
            <a:endParaRPr sz="2000" dirty="0"/>
          </a:p>
        </p:txBody>
      </p:sp>
      <p:sp>
        <p:nvSpPr>
          <p:cNvPr id="3" name="Rectangle 2"/>
          <p:cNvSpPr/>
          <p:nvPr/>
        </p:nvSpPr>
        <p:spPr>
          <a:xfrm>
            <a:off x="3245908" y="1907348"/>
            <a:ext cx="5844540" cy="2893100"/>
          </a:xfrm>
          <a:prstGeom prst="rect">
            <a:avLst/>
          </a:prstGeom>
          <a:solidFill>
            <a:srgbClr val="4D9F54"/>
          </a:solidFill>
        </p:spPr>
        <p:txBody>
          <a:bodyPr wrap="square">
            <a:spAutoFit/>
          </a:bodyPr>
          <a:lstStyle/>
          <a:p>
            <a:pPr marL="285750" indent="-285750">
              <a:buFont typeface="Arial" panose="020B0604020202020204" pitchFamily="34" charset="0"/>
              <a:buChar char="•"/>
            </a:pPr>
            <a:r>
              <a:rPr lang="en-US" dirty="0"/>
              <a:t>Data Privacy Violations: LGBTQ+ individuals face heightened risks of data exposure or outing, especially on platforms lacking robust encryption. Without strict confidentiality measures, digital tools can compromise trust and drive users away.</a:t>
            </a:r>
            <a:endParaRPr lang="en-US" dirty="0"/>
          </a:p>
          <a:p>
            <a:pPr marL="285750" indent="-285750">
              <a:buFont typeface="Arial" panose="020B0604020202020204" pitchFamily="34" charset="0"/>
              <a:buChar char="•"/>
            </a:pPr>
            <a:r>
              <a:rPr lang="en-US" dirty="0"/>
              <a:t>Discrimination and Stigma: Discriminatory practices in digital healthcare settings can marginalize LGBTQ+ users further. Many individuals avoid services if platforms fail to incorporate inclusive language and address specific healthcare needs</a:t>
            </a:r>
            <a:endParaRPr lang="en-US" dirty="0"/>
          </a:p>
          <a:p>
            <a:pPr marL="285750" indent="-285750">
              <a:buFont typeface="Arial" panose="020B0604020202020204" pitchFamily="34" charset="0"/>
              <a:buChar char="•"/>
            </a:pPr>
            <a:r>
              <a:rPr lang="en-US" dirty="0"/>
              <a:t>Informed Consent Challenges: Lack of transparency in digital consent forms, especially regarding data use, can lead to misunderstandings or unintentional harm. LGBTQ+ users may not fully grasp the implications of data sharing, risking unwitting disclosure (Internet Society, 2024).</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7"/>
          <p:cNvSpPr/>
          <p:nvPr/>
        </p:nvSpPr>
        <p:spPr>
          <a:xfrm rot="6161247">
            <a:off x="-88310" y="1188576"/>
            <a:ext cx="6513430" cy="6947659"/>
          </a:xfrm>
          <a:custGeom>
            <a:avLst/>
            <a:gdLst/>
            <a:ahLst/>
            <a:cxnLst/>
            <a:rect l="l" t="t" r="r" b="b"/>
            <a:pathLst>
              <a:path w="13026859" h="13895317" extrusionOk="0">
                <a:moveTo>
                  <a:pt x="0" y="0"/>
                </a:moveTo>
                <a:lnTo>
                  <a:pt x="13026860" y="0"/>
                </a:lnTo>
                <a:lnTo>
                  <a:pt x="13026860" y="13895316"/>
                </a:lnTo>
                <a:lnTo>
                  <a:pt x="0" y="13895316"/>
                </a:lnTo>
                <a:lnTo>
                  <a:pt x="0" y="0"/>
                </a:lnTo>
                <a:close/>
              </a:path>
            </a:pathLst>
          </a:custGeom>
          <a:blipFill rotWithShape="1">
            <a:blip r:embed="rId1"/>
            <a:stretch>
              <a:fillRect/>
            </a:stretch>
          </a:blipFill>
          <a:ln>
            <a:noFill/>
          </a:ln>
        </p:spPr>
      </p:sp>
      <p:sp>
        <p:nvSpPr>
          <p:cNvPr id="149" name="Google Shape;149;p17"/>
          <p:cNvSpPr txBox="1"/>
          <p:nvPr/>
        </p:nvSpPr>
        <p:spPr>
          <a:xfrm>
            <a:off x="514350" y="647989"/>
            <a:ext cx="3255900" cy="692497"/>
          </a:xfrm>
          <a:prstGeom prst="rect">
            <a:avLst/>
          </a:prstGeom>
          <a:noFill/>
          <a:ln>
            <a:noFill/>
          </a:ln>
        </p:spPr>
        <p:txBody>
          <a:bodyPr spcFirstLastPara="1" wrap="square" lIns="0" tIns="0" rIns="0" bIns="0" anchor="t" anchorCtr="0">
            <a:spAutoFit/>
          </a:bodyPr>
          <a:lstStyle/>
          <a:p>
            <a:pPr lvl="0"/>
            <a:r>
              <a:rPr lang="en-US" sz="4500" dirty="0">
                <a:solidFill>
                  <a:srgbClr val="B07ACC"/>
                </a:solidFill>
                <a:latin typeface="Londrina Solid" panose="00000500000000000000"/>
                <a:ea typeface="Londrina Solid" panose="00000500000000000000"/>
                <a:cs typeface="Londrina Solid" panose="00000500000000000000"/>
                <a:sym typeface="Londrina Solid" panose="00000500000000000000"/>
              </a:rPr>
              <a:t> Benefits </a:t>
            </a:r>
            <a:endParaRPr lang="en-US" sz="4500" dirty="0">
              <a:solidFill>
                <a:srgbClr val="B07ACC"/>
              </a:solidFill>
              <a:latin typeface="Londrina Solid" panose="00000500000000000000"/>
              <a:ea typeface="Londrina Solid" panose="00000500000000000000"/>
              <a:cs typeface="Londrina Solid" panose="00000500000000000000"/>
              <a:sym typeface="Londrina Solid" panose="00000500000000000000"/>
            </a:endParaRPr>
          </a:p>
        </p:txBody>
      </p:sp>
      <p:sp>
        <p:nvSpPr>
          <p:cNvPr id="150" name="Google Shape;150;p17"/>
          <p:cNvSpPr/>
          <p:nvPr/>
        </p:nvSpPr>
        <p:spPr>
          <a:xfrm>
            <a:off x="4440055" y="0"/>
            <a:ext cx="4189595" cy="5064346"/>
          </a:xfrm>
          <a:custGeom>
            <a:avLst/>
            <a:gdLst/>
            <a:ahLst/>
            <a:cxnLst/>
            <a:rect l="l" t="t" r="r" b="b"/>
            <a:pathLst>
              <a:path w="8379189" h="10128691" extrusionOk="0">
                <a:moveTo>
                  <a:pt x="0" y="0"/>
                </a:moveTo>
                <a:lnTo>
                  <a:pt x="8379189" y="0"/>
                </a:lnTo>
                <a:lnTo>
                  <a:pt x="8379189" y="10128691"/>
                </a:lnTo>
                <a:lnTo>
                  <a:pt x="0" y="10128691"/>
                </a:lnTo>
                <a:lnTo>
                  <a:pt x="0" y="0"/>
                </a:lnTo>
                <a:close/>
              </a:path>
            </a:pathLst>
          </a:custGeom>
          <a:blipFill rotWithShape="1">
            <a:blip r:embed="rId2"/>
            <a:stretch>
              <a:fillRect/>
            </a:stretch>
          </a:blipFill>
          <a:ln>
            <a:noFill/>
          </a:ln>
        </p:spPr>
      </p:sp>
      <p:sp>
        <p:nvSpPr>
          <p:cNvPr id="151" name="Google Shape;151;p17"/>
          <p:cNvSpPr/>
          <p:nvPr/>
        </p:nvSpPr>
        <p:spPr>
          <a:xfrm rot="-9155799">
            <a:off x="7976153" y="196066"/>
            <a:ext cx="1044630" cy="790120"/>
          </a:xfrm>
          <a:custGeom>
            <a:avLst/>
            <a:gdLst/>
            <a:ahLst/>
            <a:cxnLst/>
            <a:rect l="l" t="t" r="r" b="b"/>
            <a:pathLst>
              <a:path w="2089260" h="1580240" extrusionOk="0">
                <a:moveTo>
                  <a:pt x="0" y="0"/>
                </a:moveTo>
                <a:lnTo>
                  <a:pt x="2089260" y="0"/>
                </a:lnTo>
                <a:lnTo>
                  <a:pt x="2089260" y="1580240"/>
                </a:lnTo>
                <a:lnTo>
                  <a:pt x="0" y="1580240"/>
                </a:lnTo>
                <a:lnTo>
                  <a:pt x="0" y="0"/>
                </a:lnTo>
                <a:close/>
              </a:path>
            </a:pathLst>
          </a:custGeom>
          <a:blipFill rotWithShape="1">
            <a:blip r:embed="rId3"/>
            <a:stretch>
              <a:fillRect/>
            </a:stretch>
          </a:blipFill>
          <a:ln>
            <a:noFill/>
          </a:ln>
        </p:spPr>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206"/>
        <p:cNvGrpSpPr/>
        <p:nvPr/>
      </p:nvGrpSpPr>
      <p:grpSpPr>
        <a:xfrm>
          <a:off x="0" y="0"/>
          <a:ext cx="0" cy="0"/>
          <a:chOff x="0" y="0"/>
          <a:chExt cx="0" cy="0"/>
        </a:xfrm>
      </p:grpSpPr>
      <p:sp>
        <p:nvSpPr>
          <p:cNvPr id="207" name="Google Shape;207;p22"/>
          <p:cNvSpPr/>
          <p:nvPr/>
        </p:nvSpPr>
        <p:spPr>
          <a:xfrm rot="-7889484">
            <a:off x="874548" y="-620244"/>
            <a:ext cx="2406451" cy="3372079"/>
          </a:xfrm>
          <a:custGeom>
            <a:avLst/>
            <a:gdLst/>
            <a:ahLst/>
            <a:cxnLst/>
            <a:rect l="l" t="t" r="r" b="b"/>
            <a:pathLst>
              <a:path w="9337604" h="10191110" extrusionOk="0">
                <a:moveTo>
                  <a:pt x="0" y="0"/>
                </a:moveTo>
                <a:lnTo>
                  <a:pt x="9337605" y="0"/>
                </a:lnTo>
                <a:lnTo>
                  <a:pt x="9337605" y="10191110"/>
                </a:lnTo>
                <a:lnTo>
                  <a:pt x="0" y="10191110"/>
                </a:lnTo>
                <a:lnTo>
                  <a:pt x="0" y="0"/>
                </a:lnTo>
                <a:close/>
              </a:path>
            </a:pathLst>
          </a:custGeom>
          <a:blipFill rotWithShape="1">
            <a:blip r:embed="rId1"/>
            <a:stretch>
              <a:fillRect/>
            </a:stretch>
          </a:blipFill>
          <a:ln>
            <a:noFill/>
          </a:ln>
        </p:spPr>
      </p:sp>
      <p:sp>
        <p:nvSpPr>
          <p:cNvPr id="208" name="Google Shape;208;p22"/>
          <p:cNvSpPr/>
          <p:nvPr/>
        </p:nvSpPr>
        <p:spPr>
          <a:xfrm rot="7093331">
            <a:off x="256797" y="2140174"/>
            <a:ext cx="1876203" cy="2999276"/>
          </a:xfrm>
          <a:custGeom>
            <a:avLst/>
            <a:gdLst/>
            <a:ahLst/>
            <a:cxnLst/>
            <a:rect l="l" t="t" r="r" b="b"/>
            <a:pathLst>
              <a:path w="9337604" h="10191110" extrusionOk="0">
                <a:moveTo>
                  <a:pt x="0" y="0"/>
                </a:moveTo>
                <a:lnTo>
                  <a:pt x="9337605" y="0"/>
                </a:lnTo>
                <a:lnTo>
                  <a:pt x="9337605" y="10191110"/>
                </a:lnTo>
                <a:lnTo>
                  <a:pt x="0" y="10191110"/>
                </a:lnTo>
                <a:lnTo>
                  <a:pt x="0" y="0"/>
                </a:lnTo>
                <a:close/>
              </a:path>
            </a:pathLst>
          </a:custGeom>
          <a:blipFill rotWithShape="1">
            <a:blip r:embed="rId1"/>
            <a:stretch>
              <a:fillRect/>
            </a:stretch>
          </a:blipFill>
          <a:ln>
            <a:noFill/>
          </a:ln>
        </p:spPr>
      </p:sp>
      <p:sp>
        <p:nvSpPr>
          <p:cNvPr id="209" name="Google Shape;209;p22"/>
          <p:cNvSpPr txBox="1"/>
          <p:nvPr/>
        </p:nvSpPr>
        <p:spPr>
          <a:xfrm>
            <a:off x="2791337" y="1881188"/>
            <a:ext cx="3561300" cy="923330"/>
          </a:xfrm>
          <a:prstGeom prst="rect">
            <a:avLst/>
          </a:prstGeom>
          <a:noFill/>
          <a:ln>
            <a:noFill/>
          </a:ln>
        </p:spPr>
        <p:txBody>
          <a:bodyPr spcFirstLastPara="1" wrap="square" lIns="0" tIns="0" rIns="0" bIns="0" anchor="t" anchorCtr="0">
            <a:spAutoFit/>
          </a:bodyPr>
          <a:lstStyle/>
          <a:p>
            <a:pPr lvl="0" algn="ctr"/>
            <a:r>
              <a:rPr lang="en-US" sz="2000" dirty="0">
                <a:solidFill>
                  <a:srgbClr val="31A15F"/>
                </a:solidFill>
                <a:latin typeface="Londrina Solid" panose="00000500000000000000"/>
                <a:ea typeface="Londrina Solid" panose="00000500000000000000"/>
                <a:cs typeface="Londrina Solid" panose="00000500000000000000"/>
                <a:sym typeface="Londrina Solid" panose="00000500000000000000"/>
              </a:rPr>
              <a:t>Potential Benefits of the Digital Health Promotion Intervention for LGBTQ+ Individuals</a:t>
            </a:r>
            <a:endParaRPr sz="2000" dirty="0"/>
          </a:p>
        </p:txBody>
      </p:sp>
      <p:sp>
        <p:nvSpPr>
          <p:cNvPr id="210" name="Google Shape;210;p22"/>
          <p:cNvSpPr/>
          <p:nvPr/>
        </p:nvSpPr>
        <p:spPr>
          <a:xfrm rot="-6718647" flipH="1">
            <a:off x="6145708" y="1711989"/>
            <a:ext cx="3654679" cy="2574540"/>
          </a:xfrm>
          <a:custGeom>
            <a:avLst/>
            <a:gdLst/>
            <a:ahLst/>
            <a:cxnLst/>
            <a:rect l="l" t="t" r="r" b="b"/>
            <a:pathLst>
              <a:path w="9337604" h="10191110" extrusionOk="0">
                <a:moveTo>
                  <a:pt x="9337604" y="0"/>
                </a:moveTo>
                <a:lnTo>
                  <a:pt x="0" y="0"/>
                </a:lnTo>
                <a:lnTo>
                  <a:pt x="0" y="10191109"/>
                </a:lnTo>
                <a:lnTo>
                  <a:pt x="9337604" y="10191109"/>
                </a:lnTo>
                <a:lnTo>
                  <a:pt x="9337604" y="0"/>
                </a:lnTo>
                <a:close/>
              </a:path>
            </a:pathLst>
          </a:custGeom>
          <a:blipFill rotWithShape="1">
            <a:blip r:embed="rId1"/>
            <a:stretch>
              <a:fillRect/>
            </a:stretch>
          </a:blipFill>
          <a:ln>
            <a:noFill/>
          </a:ln>
        </p:spPr>
      </p:sp>
      <p:sp>
        <p:nvSpPr>
          <p:cNvPr id="211" name="Google Shape;211;p22"/>
          <p:cNvSpPr/>
          <p:nvPr/>
        </p:nvSpPr>
        <p:spPr>
          <a:xfrm rot="-10005612">
            <a:off x="932998" y="2835449"/>
            <a:ext cx="2956183" cy="1880139"/>
          </a:xfrm>
          <a:custGeom>
            <a:avLst/>
            <a:gdLst/>
            <a:ahLst/>
            <a:cxnLst/>
            <a:rect l="l" t="t" r="r" b="b"/>
            <a:pathLst>
              <a:path w="5912365" h="3020681" extrusionOk="0">
                <a:moveTo>
                  <a:pt x="0" y="0"/>
                </a:moveTo>
                <a:lnTo>
                  <a:pt x="5912365" y="0"/>
                </a:lnTo>
                <a:lnTo>
                  <a:pt x="5912365" y="3020681"/>
                </a:lnTo>
                <a:lnTo>
                  <a:pt x="0" y="3020681"/>
                </a:lnTo>
                <a:lnTo>
                  <a:pt x="0" y="0"/>
                </a:lnTo>
                <a:close/>
              </a:path>
            </a:pathLst>
          </a:custGeom>
          <a:blipFill rotWithShape="1">
            <a:blip r:embed="rId2"/>
            <a:stretch>
              <a:fillRect/>
            </a:stretch>
          </a:blipFill>
          <a:ln>
            <a:noFill/>
          </a:ln>
        </p:spPr>
      </p:sp>
      <p:sp>
        <p:nvSpPr>
          <p:cNvPr id="212" name="Google Shape;212;p22"/>
          <p:cNvSpPr/>
          <p:nvPr/>
        </p:nvSpPr>
        <p:spPr>
          <a:xfrm rot="9970961">
            <a:off x="333405" y="160162"/>
            <a:ext cx="2956183" cy="2088802"/>
          </a:xfrm>
          <a:custGeom>
            <a:avLst/>
            <a:gdLst/>
            <a:ahLst/>
            <a:cxnLst/>
            <a:rect l="l" t="t" r="r" b="b"/>
            <a:pathLst>
              <a:path w="5912365" h="3020681" extrusionOk="0">
                <a:moveTo>
                  <a:pt x="0" y="0"/>
                </a:moveTo>
                <a:lnTo>
                  <a:pt x="5912365" y="0"/>
                </a:lnTo>
                <a:lnTo>
                  <a:pt x="5912365" y="3020681"/>
                </a:lnTo>
                <a:lnTo>
                  <a:pt x="0" y="3020681"/>
                </a:lnTo>
                <a:lnTo>
                  <a:pt x="0" y="0"/>
                </a:lnTo>
                <a:close/>
              </a:path>
            </a:pathLst>
          </a:custGeom>
          <a:blipFill rotWithShape="1">
            <a:blip r:embed="rId3"/>
            <a:stretch>
              <a:fillRect/>
            </a:stretch>
          </a:blipFill>
          <a:ln>
            <a:noFill/>
          </a:ln>
        </p:spPr>
      </p:sp>
      <p:sp>
        <p:nvSpPr>
          <p:cNvPr id="213" name="Google Shape;213;p22"/>
          <p:cNvSpPr/>
          <p:nvPr/>
        </p:nvSpPr>
        <p:spPr>
          <a:xfrm rot="-9768301">
            <a:off x="5795330" y="327210"/>
            <a:ext cx="2956183" cy="2054197"/>
          </a:xfrm>
          <a:custGeom>
            <a:avLst/>
            <a:gdLst/>
            <a:ahLst/>
            <a:cxnLst/>
            <a:rect l="l" t="t" r="r" b="b"/>
            <a:pathLst>
              <a:path w="5912365" h="3020681" extrusionOk="0">
                <a:moveTo>
                  <a:pt x="0" y="0"/>
                </a:moveTo>
                <a:lnTo>
                  <a:pt x="5912365" y="0"/>
                </a:lnTo>
                <a:lnTo>
                  <a:pt x="5912365" y="3020681"/>
                </a:lnTo>
                <a:lnTo>
                  <a:pt x="0" y="3020681"/>
                </a:lnTo>
                <a:lnTo>
                  <a:pt x="0" y="0"/>
                </a:lnTo>
                <a:close/>
              </a:path>
            </a:pathLst>
          </a:custGeom>
          <a:blipFill rotWithShape="1">
            <a:blip r:embed="rId4"/>
            <a:stretch>
              <a:fillRect/>
            </a:stretch>
          </a:blipFill>
          <a:ln>
            <a:noFill/>
          </a:ln>
        </p:spPr>
      </p:sp>
      <p:sp>
        <p:nvSpPr>
          <p:cNvPr id="214" name="Google Shape;214;p22"/>
          <p:cNvSpPr/>
          <p:nvPr/>
        </p:nvSpPr>
        <p:spPr>
          <a:xfrm rot="9757101">
            <a:off x="5393884" y="2861224"/>
            <a:ext cx="2956182" cy="1883727"/>
          </a:xfrm>
          <a:custGeom>
            <a:avLst/>
            <a:gdLst/>
            <a:ahLst/>
            <a:cxnLst/>
            <a:rect l="l" t="t" r="r" b="b"/>
            <a:pathLst>
              <a:path w="5912365" h="3020681" extrusionOk="0">
                <a:moveTo>
                  <a:pt x="0" y="0"/>
                </a:moveTo>
                <a:lnTo>
                  <a:pt x="5912365" y="0"/>
                </a:lnTo>
                <a:lnTo>
                  <a:pt x="5912365" y="3020681"/>
                </a:lnTo>
                <a:lnTo>
                  <a:pt x="0" y="3020681"/>
                </a:lnTo>
                <a:lnTo>
                  <a:pt x="0" y="0"/>
                </a:lnTo>
                <a:close/>
              </a:path>
            </a:pathLst>
          </a:custGeom>
          <a:blipFill rotWithShape="1">
            <a:blip r:embed="rId5"/>
            <a:stretch>
              <a:fillRect/>
            </a:stretch>
          </a:blipFill>
          <a:ln>
            <a:noFill/>
          </a:ln>
        </p:spPr>
      </p:sp>
      <p:sp>
        <p:nvSpPr>
          <p:cNvPr id="217" name="Google Shape;217;p22"/>
          <p:cNvSpPr txBox="1"/>
          <p:nvPr/>
        </p:nvSpPr>
        <p:spPr>
          <a:xfrm rot="794387">
            <a:off x="1171477" y="2987188"/>
            <a:ext cx="2690157" cy="1508105"/>
          </a:xfrm>
          <a:prstGeom prst="rect">
            <a:avLst/>
          </a:prstGeom>
          <a:noFill/>
          <a:ln>
            <a:noFill/>
          </a:ln>
        </p:spPr>
        <p:txBody>
          <a:bodyPr spcFirstLastPara="1" wrap="square" lIns="0" tIns="0" rIns="0" bIns="0" anchor="t" anchorCtr="0">
            <a:spAutoFit/>
          </a:bodyPr>
          <a:lstStyle/>
          <a:p>
            <a:pPr lvl="0" algn="ctr"/>
            <a:r>
              <a:rPr lang="en-US" dirty="0">
                <a:solidFill>
                  <a:srgbClr val="FFFFFF"/>
                </a:solidFill>
                <a:latin typeface="Arvo" panose="02000000000000000000"/>
                <a:ea typeface="Arvo" panose="02000000000000000000"/>
                <a:cs typeface="Arvo" panose="02000000000000000000"/>
                <a:sym typeface="Arvo" panose="02000000000000000000"/>
              </a:rPr>
              <a:t>Personalized care through digital tools can address specific health needs, including mental health, sexual health, and preventive care tailored to LGBTQ+ experiences.</a:t>
            </a:r>
            <a:endParaRPr dirty="0"/>
          </a:p>
        </p:txBody>
      </p:sp>
      <p:sp>
        <p:nvSpPr>
          <p:cNvPr id="220" name="Google Shape;220;p22"/>
          <p:cNvSpPr txBox="1"/>
          <p:nvPr/>
        </p:nvSpPr>
        <p:spPr>
          <a:xfrm rot="20770962">
            <a:off x="826863" y="309367"/>
            <a:ext cx="1978650" cy="1723549"/>
          </a:xfrm>
          <a:prstGeom prst="rect">
            <a:avLst/>
          </a:prstGeom>
          <a:noFill/>
          <a:ln>
            <a:noFill/>
          </a:ln>
        </p:spPr>
        <p:txBody>
          <a:bodyPr spcFirstLastPara="1" wrap="square" lIns="0" tIns="0" rIns="0" bIns="0" anchor="t" anchorCtr="0">
            <a:spAutoFit/>
          </a:bodyPr>
          <a:lstStyle/>
          <a:p>
            <a:pPr lvl="0" algn="ctr"/>
            <a:r>
              <a:rPr lang="en-US" dirty="0">
                <a:solidFill>
                  <a:srgbClr val="FFFFFF"/>
                </a:solidFill>
                <a:latin typeface="Arvo" panose="02000000000000000000"/>
                <a:ea typeface="Arvo" panose="02000000000000000000"/>
                <a:cs typeface="Arvo" panose="02000000000000000000"/>
                <a:sym typeface="Arvo" panose="02000000000000000000"/>
              </a:rPr>
              <a:t>Digital tools enable LGBTQ+ individuals to access health services remotely and confidentially, overcoming barriers like geographic location and stigma.</a:t>
            </a:r>
            <a:endParaRPr lang="en-US" dirty="0"/>
          </a:p>
        </p:txBody>
      </p:sp>
      <p:sp>
        <p:nvSpPr>
          <p:cNvPr id="223" name="Google Shape;223;p22"/>
          <p:cNvSpPr txBox="1"/>
          <p:nvPr/>
        </p:nvSpPr>
        <p:spPr>
          <a:xfrm rot="1031698">
            <a:off x="6066973" y="782854"/>
            <a:ext cx="2597818" cy="1292662"/>
          </a:xfrm>
          <a:prstGeom prst="rect">
            <a:avLst/>
          </a:prstGeom>
          <a:noFill/>
          <a:ln>
            <a:noFill/>
          </a:ln>
        </p:spPr>
        <p:txBody>
          <a:bodyPr spcFirstLastPara="1" wrap="square" lIns="0" tIns="0" rIns="0" bIns="0" anchor="t" anchorCtr="0">
            <a:spAutoFit/>
          </a:bodyPr>
          <a:lstStyle/>
          <a:p>
            <a:pPr lvl="0" algn="ctr"/>
            <a:r>
              <a:rPr lang="en-US" dirty="0">
                <a:solidFill>
                  <a:srgbClr val="FFFFFF"/>
                </a:solidFill>
                <a:latin typeface="Arvo" panose="02000000000000000000"/>
                <a:ea typeface="Arvo" panose="02000000000000000000"/>
                <a:cs typeface="Arvo" panose="02000000000000000000"/>
                <a:sym typeface="Arvo" panose="02000000000000000000"/>
              </a:rPr>
              <a:t>Digital platforms can provide LGBTQ+ communities with targeted educational resources, promoting health awareness and empowering self-management.</a:t>
            </a:r>
            <a:endParaRPr dirty="0"/>
          </a:p>
        </p:txBody>
      </p:sp>
      <p:sp>
        <p:nvSpPr>
          <p:cNvPr id="226" name="Google Shape;226;p22"/>
          <p:cNvSpPr txBox="1"/>
          <p:nvPr/>
        </p:nvSpPr>
        <p:spPr>
          <a:xfrm rot="20557102">
            <a:off x="5739638" y="3129187"/>
            <a:ext cx="2474940" cy="1292662"/>
          </a:xfrm>
          <a:prstGeom prst="rect">
            <a:avLst/>
          </a:prstGeom>
          <a:noFill/>
          <a:ln>
            <a:noFill/>
          </a:ln>
        </p:spPr>
        <p:txBody>
          <a:bodyPr spcFirstLastPara="1" wrap="square" lIns="0" tIns="0" rIns="0" bIns="0" anchor="t" anchorCtr="0">
            <a:spAutoFit/>
          </a:bodyPr>
          <a:lstStyle/>
          <a:p>
            <a:pPr lvl="0" algn="ctr"/>
            <a:r>
              <a:rPr lang="en-US" dirty="0">
                <a:solidFill>
                  <a:srgbClr val="FFFFFF"/>
                </a:solidFill>
                <a:latin typeface="Arvo" panose="02000000000000000000"/>
                <a:ea typeface="Arvo" panose="02000000000000000000"/>
                <a:cs typeface="Arvo" panose="02000000000000000000"/>
                <a:sym typeface="Arvo" panose="02000000000000000000"/>
              </a:rPr>
              <a:t>The intervention can help bridge gaps in healthcare access, reducing health disparities by addressing cultural competency in digital health delivery.</a:t>
            </a:r>
            <a:endParaRPr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230"/>
        <p:cNvGrpSpPr/>
        <p:nvPr/>
      </p:nvGrpSpPr>
      <p:grpSpPr>
        <a:xfrm>
          <a:off x="0" y="0"/>
          <a:ext cx="0" cy="0"/>
          <a:chOff x="0" y="0"/>
          <a:chExt cx="0" cy="0"/>
        </a:xfrm>
      </p:grpSpPr>
      <p:sp>
        <p:nvSpPr>
          <p:cNvPr id="232" name="Google Shape;232;p23"/>
          <p:cNvSpPr/>
          <p:nvPr/>
        </p:nvSpPr>
        <p:spPr>
          <a:xfrm>
            <a:off x="2465162" y="2071722"/>
            <a:ext cx="4213676" cy="980885"/>
          </a:xfrm>
          <a:custGeom>
            <a:avLst/>
            <a:gdLst/>
            <a:ahLst/>
            <a:cxnLst/>
            <a:rect l="l" t="t" r="r" b="b"/>
            <a:pathLst>
              <a:path w="2219549" h="516680" extrusionOk="0">
                <a:moveTo>
                  <a:pt x="0" y="0"/>
                </a:moveTo>
                <a:lnTo>
                  <a:pt x="2219549" y="0"/>
                </a:lnTo>
                <a:lnTo>
                  <a:pt x="2219549" y="516680"/>
                </a:lnTo>
                <a:lnTo>
                  <a:pt x="0" y="516680"/>
                </a:lnTo>
                <a:close/>
              </a:path>
            </a:pathLst>
          </a:custGeom>
          <a:solidFill>
            <a:srgbClr val="000000">
              <a:alpha val="0"/>
            </a:srgbClr>
          </a:solidFill>
          <a:ln>
            <a:noFill/>
          </a:ln>
        </p:spPr>
      </p:sp>
      <p:sp>
        <p:nvSpPr>
          <p:cNvPr id="234" name="Google Shape;234;p23"/>
          <p:cNvSpPr/>
          <p:nvPr/>
        </p:nvSpPr>
        <p:spPr>
          <a:xfrm>
            <a:off x="-2167348" y="-149958"/>
            <a:ext cx="4468806" cy="5474801"/>
          </a:xfrm>
          <a:custGeom>
            <a:avLst/>
            <a:gdLst/>
            <a:ahLst/>
            <a:cxnLst/>
            <a:rect l="l" t="t" r="r" b="b"/>
            <a:pathLst>
              <a:path w="8937612" h="10949601" extrusionOk="0">
                <a:moveTo>
                  <a:pt x="0" y="0"/>
                </a:moveTo>
                <a:lnTo>
                  <a:pt x="8937612" y="0"/>
                </a:lnTo>
                <a:lnTo>
                  <a:pt x="8937612" y="10949601"/>
                </a:lnTo>
                <a:lnTo>
                  <a:pt x="0" y="10949601"/>
                </a:lnTo>
                <a:lnTo>
                  <a:pt x="0" y="0"/>
                </a:lnTo>
                <a:close/>
              </a:path>
            </a:pathLst>
          </a:custGeom>
          <a:blipFill rotWithShape="1">
            <a:blip r:embed="rId1"/>
            <a:stretch>
              <a:fillRect/>
            </a:stretch>
          </a:blipFill>
          <a:ln>
            <a:noFill/>
          </a:ln>
        </p:spPr>
      </p:sp>
      <p:sp>
        <p:nvSpPr>
          <p:cNvPr id="235" name="Google Shape;235;p23"/>
          <p:cNvSpPr/>
          <p:nvPr/>
        </p:nvSpPr>
        <p:spPr>
          <a:xfrm>
            <a:off x="7075745" y="514350"/>
            <a:ext cx="4314686" cy="4875352"/>
          </a:xfrm>
          <a:custGeom>
            <a:avLst/>
            <a:gdLst/>
            <a:ahLst/>
            <a:cxnLst/>
            <a:rect l="l" t="t" r="r" b="b"/>
            <a:pathLst>
              <a:path w="8629372" h="9750703" extrusionOk="0">
                <a:moveTo>
                  <a:pt x="0" y="0"/>
                </a:moveTo>
                <a:lnTo>
                  <a:pt x="8629372" y="0"/>
                </a:lnTo>
                <a:lnTo>
                  <a:pt x="8629372" y="9750703"/>
                </a:lnTo>
                <a:lnTo>
                  <a:pt x="0" y="9750703"/>
                </a:lnTo>
                <a:lnTo>
                  <a:pt x="0" y="0"/>
                </a:lnTo>
                <a:close/>
              </a:path>
            </a:pathLst>
          </a:custGeom>
          <a:blipFill rotWithShape="1">
            <a:blip r:embed="rId2"/>
            <a:stretch>
              <a:fillRect/>
            </a:stretch>
          </a:blipFill>
          <a:ln>
            <a:noFill/>
          </a:ln>
        </p:spPr>
      </p:sp>
      <p:sp>
        <p:nvSpPr>
          <p:cNvPr id="236" name="Google Shape;236;p23"/>
          <p:cNvSpPr txBox="1"/>
          <p:nvPr/>
        </p:nvSpPr>
        <p:spPr>
          <a:xfrm>
            <a:off x="1755085" y="471260"/>
            <a:ext cx="4213676" cy="517065"/>
          </a:xfrm>
          <a:prstGeom prst="rect">
            <a:avLst/>
          </a:prstGeom>
          <a:noFill/>
          <a:ln>
            <a:noFill/>
          </a:ln>
        </p:spPr>
        <p:txBody>
          <a:bodyPr spcFirstLastPara="1" wrap="square" lIns="0" tIns="0" rIns="0" bIns="0" anchor="t" anchorCtr="0">
            <a:spAutoFit/>
          </a:bodyPr>
          <a:lstStyle/>
          <a:p>
            <a:pPr lvl="0" algn="ctr">
              <a:lnSpc>
                <a:spcPct val="120000"/>
              </a:lnSpc>
            </a:pPr>
            <a:r>
              <a:rPr lang="en-US" sz="2800" dirty="0">
                <a:solidFill>
                  <a:srgbClr val="1F2C33"/>
                </a:solidFill>
                <a:latin typeface="Arvo" panose="02000000000000000000"/>
                <a:ea typeface="Arvo" panose="02000000000000000000"/>
                <a:cs typeface="Arvo" panose="02000000000000000000"/>
                <a:sym typeface="Arvo" panose="02000000000000000000"/>
              </a:rPr>
              <a:t>Implications on Policies</a:t>
            </a:r>
            <a:endParaRPr sz="1000" dirty="0"/>
          </a:p>
        </p:txBody>
      </p:sp>
      <p:sp>
        <p:nvSpPr>
          <p:cNvPr id="2" name="Rectangle 1"/>
          <p:cNvSpPr/>
          <p:nvPr/>
        </p:nvSpPr>
        <p:spPr>
          <a:xfrm>
            <a:off x="1828800" y="1580768"/>
            <a:ext cx="5189220" cy="3108543"/>
          </a:xfrm>
          <a:prstGeom prst="rect">
            <a:avLst/>
          </a:prstGeom>
        </p:spPr>
        <p:txBody>
          <a:bodyPr wrap="square">
            <a:spAutoFit/>
          </a:bodyPr>
          <a:lstStyle/>
          <a:p>
            <a:pPr marL="342900" indent="-342900">
              <a:buFont typeface="+mj-lt"/>
              <a:buAutoNum type="arabicPeriod"/>
            </a:pPr>
            <a:r>
              <a:rPr lang="en-US" b="1" dirty="0"/>
              <a:t>Shaping Health Policies</a:t>
            </a:r>
            <a:br>
              <a:rPr lang="en-US" dirty="0"/>
            </a:br>
            <a:r>
              <a:rPr lang="en-US" dirty="0"/>
              <a:t>The success of LGBTQ+ digital health interventions may prompt </a:t>
            </a:r>
            <a:r>
              <a:rPr lang="en-US" b="1" dirty="0"/>
              <a:t>inclusive policy frameworks</a:t>
            </a:r>
            <a:r>
              <a:rPr lang="en-US" dirty="0"/>
              <a:t> that ensure equitable healthcare access for all marginalized communities.</a:t>
            </a:r>
            <a:endParaRPr lang="en-US" dirty="0"/>
          </a:p>
          <a:p>
            <a:pPr marL="342900" indent="-342900">
              <a:buFont typeface="+mj-lt"/>
              <a:buAutoNum type="arabicPeriod"/>
            </a:pPr>
            <a:r>
              <a:rPr lang="en-US" b="1" dirty="0"/>
              <a:t>Policy Adjustments for Telehealth</a:t>
            </a:r>
            <a:br>
              <a:rPr lang="en-US" dirty="0"/>
            </a:br>
            <a:r>
              <a:rPr lang="en-US" dirty="0"/>
              <a:t>Digital health adoption could push for more </a:t>
            </a:r>
            <a:r>
              <a:rPr lang="en-US" b="1" dirty="0"/>
              <a:t>telehealth-friendly</a:t>
            </a:r>
            <a:r>
              <a:rPr lang="en-US" dirty="0"/>
              <a:t> policies, making remote consultations more accessible and reimbursable for LGBTQ+ populations.</a:t>
            </a:r>
            <a:endParaRPr lang="en-US" dirty="0"/>
          </a:p>
          <a:p>
            <a:pPr marL="342900" indent="-342900">
              <a:buFont typeface="+mj-lt"/>
              <a:buAutoNum type="arabicPeriod"/>
            </a:pPr>
            <a:r>
              <a:rPr lang="en-US" b="1" dirty="0"/>
              <a:t>Strengthening LGBTQ+ Health Protections</a:t>
            </a:r>
            <a:br>
              <a:rPr lang="en-US" dirty="0"/>
            </a:br>
            <a:r>
              <a:rPr lang="en-US" dirty="0"/>
              <a:t>Evidence from digital health programs could advocate for </a:t>
            </a:r>
            <a:r>
              <a:rPr lang="en-US" b="1" dirty="0"/>
              <a:t>anti-discrimination policies</a:t>
            </a:r>
            <a:r>
              <a:rPr lang="en-US" dirty="0"/>
              <a:t>, reinforcing legal protections for LGBTQ+ individuals within the healthcare system (</a:t>
            </a:r>
            <a:r>
              <a:rPr lang="en-US" dirty="0" err="1"/>
              <a:t>Gustavson</a:t>
            </a:r>
            <a:r>
              <a:rPr lang="en-US" dirty="0"/>
              <a:t> et al., 2022).</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241"/>
        <p:cNvGrpSpPr/>
        <p:nvPr/>
      </p:nvGrpSpPr>
      <p:grpSpPr>
        <a:xfrm>
          <a:off x="0" y="0"/>
          <a:ext cx="0" cy="0"/>
          <a:chOff x="0" y="0"/>
          <a:chExt cx="0" cy="0"/>
        </a:xfrm>
      </p:grpSpPr>
      <p:pic>
        <p:nvPicPr>
          <p:cNvPr id="242" name="Google Shape;242;p24"/>
          <p:cNvPicPr preferRelativeResize="0"/>
          <p:nvPr/>
        </p:nvPicPr>
        <p:blipFill>
          <a:blip r:embed="rId1"/>
          <a:stretch>
            <a:fillRect/>
          </a:stretch>
        </p:blipFill>
        <p:spPr>
          <a:xfrm>
            <a:off x="-219390" y="-704075"/>
            <a:ext cx="10808099" cy="5400849"/>
          </a:xfrm>
          <a:prstGeom prst="rect">
            <a:avLst/>
          </a:prstGeom>
          <a:noFill/>
          <a:ln>
            <a:noFill/>
          </a:ln>
        </p:spPr>
      </p:pic>
      <p:sp>
        <p:nvSpPr>
          <p:cNvPr id="258" name="Google Shape;258;p24"/>
          <p:cNvSpPr txBox="1"/>
          <p:nvPr/>
        </p:nvSpPr>
        <p:spPr>
          <a:xfrm>
            <a:off x="806124" y="319292"/>
            <a:ext cx="7543808" cy="461665"/>
          </a:xfrm>
          <a:prstGeom prst="rect">
            <a:avLst/>
          </a:prstGeom>
          <a:noFill/>
          <a:ln>
            <a:noFill/>
          </a:ln>
        </p:spPr>
        <p:txBody>
          <a:bodyPr spcFirstLastPara="1" wrap="square" lIns="0" tIns="0" rIns="0" bIns="0" anchor="t" anchorCtr="0">
            <a:spAutoFit/>
          </a:bodyPr>
          <a:lstStyle/>
          <a:p>
            <a:pPr lvl="0" algn="ctr">
              <a:lnSpc>
                <a:spcPct val="120000"/>
              </a:lnSpc>
            </a:pPr>
            <a:r>
              <a:rPr lang="en-US" sz="2500" dirty="0">
                <a:solidFill>
                  <a:srgbClr val="FFFFFF"/>
                </a:solidFill>
                <a:latin typeface="Londrina Solid" panose="00000500000000000000"/>
                <a:ea typeface="Londrina Solid" panose="00000500000000000000"/>
                <a:cs typeface="Londrina Solid" panose="00000500000000000000"/>
                <a:sym typeface="Londrina Solid" panose="00000500000000000000"/>
              </a:rPr>
              <a:t>Implications on Research and Education</a:t>
            </a:r>
            <a:endParaRPr sz="2500" dirty="0"/>
          </a:p>
        </p:txBody>
      </p:sp>
      <p:sp>
        <p:nvSpPr>
          <p:cNvPr id="2" name="Rectangle 1"/>
          <p:cNvSpPr>
            <a:spLocks noChangeArrowheads="1"/>
          </p:cNvSpPr>
          <p:nvPr/>
        </p:nvSpPr>
        <p:spPr bwMode="auto">
          <a:xfrm>
            <a:off x="0" y="2401907"/>
            <a:ext cx="8702040"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pPr>
            <a:r>
              <a:rPr kumimoji="0" lang="en-US" altLang="en-US" b="1" i="0" u="none" strike="noStrike" cap="none" normalizeH="0" baseline="0" dirty="0">
                <a:ln>
                  <a:noFill/>
                </a:ln>
                <a:solidFill>
                  <a:srgbClr val="DD2A55"/>
                </a:solidFill>
                <a:effectLst/>
                <a:latin typeface="Arial" panose="020B0604020202020204" pitchFamily="34" charset="0"/>
              </a:rPr>
              <a:t>Advancing Research on LGBTQ+ Health</a:t>
            </a:r>
            <a:br>
              <a:rPr kumimoji="0" lang="en-US" altLang="en-US" b="0" i="0" u="none" strike="noStrike" cap="none" normalizeH="0" baseline="0" dirty="0">
                <a:ln>
                  <a:noFill/>
                </a:ln>
                <a:solidFill>
                  <a:srgbClr val="DD2A55"/>
                </a:solidFill>
                <a:effectLst/>
                <a:latin typeface="Arial" panose="020B0604020202020204" pitchFamily="34" charset="0"/>
              </a:rPr>
            </a:br>
            <a:r>
              <a:rPr kumimoji="0" lang="en-US" altLang="en-US" b="0" i="0" u="none" strike="noStrike" cap="none" normalizeH="0" baseline="0" dirty="0">
                <a:ln>
                  <a:noFill/>
                </a:ln>
                <a:solidFill>
                  <a:srgbClr val="DD2A55"/>
                </a:solidFill>
                <a:effectLst/>
                <a:latin typeface="Arial" panose="020B0604020202020204" pitchFamily="34" charset="0"/>
              </a:rPr>
              <a:t>The intervention provides an opportunity for </a:t>
            </a:r>
            <a:r>
              <a:rPr kumimoji="0" lang="en-US" altLang="en-US" b="1" i="0" u="none" strike="noStrike" cap="none" normalizeH="0" baseline="0" dirty="0">
                <a:ln>
                  <a:noFill/>
                </a:ln>
                <a:solidFill>
                  <a:srgbClr val="DD2A55"/>
                </a:solidFill>
                <a:effectLst/>
                <a:latin typeface="Arial" panose="020B0604020202020204" pitchFamily="34" charset="0"/>
              </a:rPr>
              <a:t>data-driven insights</a:t>
            </a:r>
            <a:r>
              <a:rPr kumimoji="0" lang="en-US" altLang="en-US" b="0" i="0" u="none" strike="noStrike" cap="none" normalizeH="0" baseline="0" dirty="0">
                <a:ln>
                  <a:noFill/>
                </a:ln>
                <a:solidFill>
                  <a:srgbClr val="DD2A55"/>
                </a:solidFill>
                <a:effectLst/>
                <a:latin typeface="Arial" panose="020B0604020202020204" pitchFamily="34" charset="0"/>
              </a:rPr>
              <a:t> into LGBTQ+ health needs, driving </a:t>
            </a:r>
            <a:r>
              <a:rPr kumimoji="0" lang="en-US" altLang="en-US" b="1" i="0" u="none" strike="noStrike" cap="none" normalizeH="0" baseline="0" dirty="0">
                <a:ln>
                  <a:noFill/>
                </a:ln>
                <a:solidFill>
                  <a:srgbClr val="DD2A55"/>
                </a:solidFill>
                <a:effectLst/>
                <a:latin typeface="Arial" panose="020B0604020202020204" pitchFamily="34" charset="0"/>
              </a:rPr>
              <a:t>innovative research</a:t>
            </a:r>
            <a:r>
              <a:rPr kumimoji="0" lang="en-US" altLang="en-US" b="0" i="0" u="none" strike="noStrike" cap="none" normalizeH="0" baseline="0" dirty="0">
                <a:ln>
                  <a:noFill/>
                </a:ln>
                <a:solidFill>
                  <a:srgbClr val="DD2A55"/>
                </a:solidFill>
                <a:effectLst/>
                <a:latin typeface="Arial" panose="020B0604020202020204" pitchFamily="34" charset="0"/>
              </a:rPr>
              <a:t> on mental and physical health disparities.</a:t>
            </a:r>
            <a:endParaRPr kumimoji="0" lang="en-US" altLang="en-US" b="0" i="0" u="none" strike="noStrike" cap="none" normalizeH="0" baseline="0" dirty="0">
              <a:ln>
                <a:noFill/>
              </a:ln>
              <a:solidFill>
                <a:srgbClr val="DD2A55"/>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pPr>
            <a:r>
              <a:rPr kumimoji="0" lang="en-US" altLang="en-US" b="1" i="0" u="none" strike="noStrike" cap="none" normalizeH="0" baseline="0" dirty="0">
                <a:ln>
                  <a:noFill/>
                </a:ln>
                <a:solidFill>
                  <a:srgbClr val="DD2A55"/>
                </a:solidFill>
                <a:effectLst/>
                <a:latin typeface="Arial" panose="020B0604020202020204" pitchFamily="34" charset="0"/>
              </a:rPr>
              <a:t>Promoting Inclusive Education</a:t>
            </a:r>
            <a:br>
              <a:rPr kumimoji="0" lang="en-US" altLang="en-US" b="0" i="0" u="none" strike="noStrike" cap="none" normalizeH="0" baseline="0" dirty="0">
                <a:ln>
                  <a:noFill/>
                </a:ln>
                <a:solidFill>
                  <a:srgbClr val="DD2A55"/>
                </a:solidFill>
                <a:effectLst/>
                <a:latin typeface="Arial" panose="020B0604020202020204" pitchFamily="34" charset="0"/>
              </a:rPr>
            </a:br>
            <a:r>
              <a:rPr kumimoji="0" lang="en-US" altLang="en-US" b="0" i="0" u="none" strike="noStrike" cap="none" normalizeH="0" baseline="0" dirty="0">
                <a:ln>
                  <a:noFill/>
                </a:ln>
                <a:solidFill>
                  <a:srgbClr val="DD2A55"/>
                </a:solidFill>
                <a:effectLst/>
                <a:latin typeface="Arial" panose="020B0604020202020204" pitchFamily="34" charset="0"/>
              </a:rPr>
              <a:t>It encourages the inclusion of </a:t>
            </a:r>
            <a:r>
              <a:rPr kumimoji="0" lang="en-US" altLang="en-US" b="1" i="0" u="none" strike="noStrike" cap="none" normalizeH="0" baseline="0" dirty="0">
                <a:ln>
                  <a:noFill/>
                </a:ln>
                <a:solidFill>
                  <a:srgbClr val="DD2A55"/>
                </a:solidFill>
                <a:effectLst/>
                <a:latin typeface="Arial" panose="020B0604020202020204" pitchFamily="34" charset="0"/>
              </a:rPr>
              <a:t>LGBTQ+ health</a:t>
            </a:r>
            <a:r>
              <a:rPr kumimoji="0" lang="en-US" altLang="en-US" b="0" i="0" u="none" strike="noStrike" cap="none" normalizeH="0" baseline="0" dirty="0">
                <a:ln>
                  <a:noFill/>
                </a:ln>
                <a:solidFill>
                  <a:srgbClr val="DD2A55"/>
                </a:solidFill>
                <a:effectLst/>
                <a:latin typeface="Arial" panose="020B0604020202020204" pitchFamily="34" charset="0"/>
              </a:rPr>
              <a:t> in medical curricula, raising awareness and </a:t>
            </a:r>
            <a:r>
              <a:rPr kumimoji="0" lang="en-US" altLang="en-US" b="1" i="0" u="none" strike="noStrike" cap="none" normalizeH="0" baseline="0" dirty="0">
                <a:ln>
                  <a:noFill/>
                </a:ln>
                <a:solidFill>
                  <a:srgbClr val="DD2A55"/>
                </a:solidFill>
                <a:effectLst/>
                <a:latin typeface="Arial" panose="020B0604020202020204" pitchFamily="34" charset="0"/>
              </a:rPr>
              <a:t>cultural competency</a:t>
            </a:r>
            <a:r>
              <a:rPr kumimoji="0" lang="en-US" altLang="en-US" b="0" i="0" u="none" strike="noStrike" cap="none" normalizeH="0" baseline="0" dirty="0">
                <a:ln>
                  <a:noFill/>
                </a:ln>
                <a:solidFill>
                  <a:srgbClr val="DD2A55"/>
                </a:solidFill>
                <a:effectLst/>
                <a:latin typeface="Arial" panose="020B0604020202020204" pitchFamily="34" charset="0"/>
              </a:rPr>
              <a:t> among healthcare professionals.</a:t>
            </a:r>
            <a:endParaRPr kumimoji="0" lang="en-US" altLang="en-US" b="0" i="0" u="none" strike="noStrike" cap="none" normalizeH="0" baseline="0" dirty="0">
              <a:ln>
                <a:noFill/>
              </a:ln>
              <a:solidFill>
                <a:srgbClr val="DD2A55"/>
              </a:solidFill>
              <a:effectLst/>
              <a:latin typeface="Arial" panose="020B0604020202020204" pitchFamily="34" charset="0"/>
            </a:endParaRPr>
          </a:p>
          <a:p>
            <a:pPr marL="285750" lvl="0" indent="-285750" eaLnBrk="0" fontAlgn="base" hangingPunct="0">
              <a:spcBef>
                <a:spcPct val="0"/>
              </a:spcBef>
              <a:spcAft>
                <a:spcPct val="0"/>
              </a:spcAft>
              <a:buClrTx/>
              <a:buFont typeface="Arial" panose="020B0604020202020204" pitchFamily="34" charset="0"/>
              <a:buChar char="•"/>
            </a:pPr>
            <a:r>
              <a:rPr kumimoji="0" lang="en-US" altLang="en-US" b="1" i="0" u="none" strike="noStrike" cap="none" normalizeH="0" baseline="0" dirty="0">
                <a:ln>
                  <a:noFill/>
                </a:ln>
                <a:solidFill>
                  <a:srgbClr val="DD2A55"/>
                </a:solidFill>
                <a:effectLst/>
                <a:latin typeface="Arial" panose="020B0604020202020204" pitchFamily="34" charset="0"/>
              </a:rPr>
              <a:t>Fostering Evidence-Based Practices</a:t>
            </a:r>
            <a:br>
              <a:rPr kumimoji="0" lang="en-US" altLang="en-US" b="0" i="0" u="none" strike="noStrike" cap="none" normalizeH="0" baseline="0" dirty="0">
                <a:ln>
                  <a:noFill/>
                </a:ln>
                <a:solidFill>
                  <a:srgbClr val="DD2A55"/>
                </a:solidFill>
                <a:effectLst/>
                <a:latin typeface="Arial" panose="020B0604020202020204" pitchFamily="34" charset="0"/>
              </a:rPr>
            </a:br>
            <a:r>
              <a:rPr kumimoji="0" lang="en-US" altLang="en-US" b="0" i="0" u="none" strike="noStrike" cap="none" normalizeH="0" baseline="0" dirty="0">
                <a:ln>
                  <a:noFill/>
                </a:ln>
                <a:solidFill>
                  <a:srgbClr val="DD2A55"/>
                </a:solidFill>
                <a:effectLst/>
                <a:latin typeface="Arial" panose="020B0604020202020204" pitchFamily="34" charset="0"/>
              </a:rPr>
              <a:t>Continuous feedback and data collection from digital tools can inform </a:t>
            </a:r>
            <a:r>
              <a:rPr kumimoji="0" lang="en-US" altLang="en-US" b="1" i="0" u="none" strike="noStrike" cap="none" normalizeH="0" baseline="0" dirty="0">
                <a:ln>
                  <a:noFill/>
                </a:ln>
                <a:solidFill>
                  <a:srgbClr val="DD2A55"/>
                </a:solidFill>
                <a:effectLst/>
                <a:latin typeface="Arial" panose="020B0604020202020204" pitchFamily="34" charset="0"/>
              </a:rPr>
              <a:t>evidence-based approaches</a:t>
            </a:r>
            <a:r>
              <a:rPr kumimoji="0" lang="en-US" altLang="en-US" b="0" i="0" u="none" strike="noStrike" cap="none" normalizeH="0" baseline="0" dirty="0">
                <a:ln>
                  <a:noFill/>
                </a:ln>
                <a:solidFill>
                  <a:srgbClr val="DD2A55"/>
                </a:solidFill>
                <a:effectLst/>
                <a:latin typeface="Arial" panose="020B0604020202020204" pitchFamily="34" charset="0"/>
              </a:rPr>
              <a:t>, optimizing health interventions and policies for LGBTQ</a:t>
            </a:r>
            <a:r>
              <a:rPr lang="en-US" altLang="en-US" dirty="0">
                <a:solidFill>
                  <a:srgbClr val="DD2A55"/>
                </a:solidFill>
                <a:latin typeface="Arial" panose="020B0604020202020204" pitchFamily="34" charset="0"/>
              </a:rPr>
              <a:t>+ individuals (Lampe et al., 2023).</a:t>
            </a:r>
            <a:endParaRPr kumimoji="0" lang="en-US" altLang="en-US" b="0" i="0" u="none" strike="noStrike" cap="none" normalizeH="0" baseline="0" dirty="0">
              <a:ln>
                <a:noFill/>
              </a:ln>
              <a:solidFill>
                <a:srgbClr val="DD2A55"/>
              </a:solidFill>
              <a:effectLst/>
              <a:latin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E991"/>
        </a:solidFill>
        <a:effectLst/>
      </p:bgPr>
    </p:bg>
    <p:spTree>
      <p:nvGrpSpPr>
        <p:cNvPr id="1" name="Shape 281"/>
        <p:cNvGrpSpPr/>
        <p:nvPr/>
      </p:nvGrpSpPr>
      <p:grpSpPr>
        <a:xfrm>
          <a:off x="0" y="0"/>
          <a:ext cx="0" cy="0"/>
          <a:chOff x="0" y="0"/>
          <a:chExt cx="0" cy="0"/>
        </a:xfrm>
      </p:grpSpPr>
      <p:sp>
        <p:nvSpPr>
          <p:cNvPr id="282" name="Google Shape;282;p26"/>
          <p:cNvSpPr/>
          <p:nvPr/>
        </p:nvSpPr>
        <p:spPr>
          <a:xfrm rot="-921092">
            <a:off x="5884474" y="991598"/>
            <a:ext cx="4142802" cy="3987446"/>
          </a:xfrm>
          <a:custGeom>
            <a:avLst/>
            <a:gdLst/>
            <a:ahLst/>
            <a:cxnLst/>
            <a:rect l="l" t="t" r="r" b="b"/>
            <a:pathLst>
              <a:path w="8285603" h="7974892" extrusionOk="0">
                <a:moveTo>
                  <a:pt x="0" y="0"/>
                </a:moveTo>
                <a:lnTo>
                  <a:pt x="8285603" y="0"/>
                </a:lnTo>
                <a:lnTo>
                  <a:pt x="8285603" y="7974892"/>
                </a:lnTo>
                <a:lnTo>
                  <a:pt x="0" y="7974892"/>
                </a:lnTo>
                <a:lnTo>
                  <a:pt x="0" y="0"/>
                </a:lnTo>
                <a:close/>
              </a:path>
            </a:pathLst>
          </a:custGeom>
          <a:blipFill rotWithShape="1">
            <a:blip r:embed="rId1"/>
            <a:stretch>
              <a:fillRect/>
            </a:stretch>
          </a:blipFill>
          <a:ln>
            <a:noFill/>
          </a:ln>
        </p:spPr>
      </p:sp>
      <p:grpSp>
        <p:nvGrpSpPr>
          <p:cNvPr id="283" name="Google Shape;283;p26"/>
          <p:cNvGrpSpPr/>
          <p:nvPr/>
        </p:nvGrpSpPr>
        <p:grpSpPr>
          <a:xfrm>
            <a:off x="2777032" y="1808000"/>
            <a:ext cx="3589936" cy="1067918"/>
            <a:chOff x="0" y="-9525"/>
            <a:chExt cx="9573163" cy="2847782"/>
          </a:xfrm>
        </p:grpSpPr>
        <p:sp>
          <p:nvSpPr>
            <p:cNvPr id="284" name="Google Shape;284;p26"/>
            <p:cNvSpPr txBox="1"/>
            <p:nvPr/>
          </p:nvSpPr>
          <p:spPr>
            <a:xfrm>
              <a:off x="0" y="-9525"/>
              <a:ext cx="9573163" cy="1838237"/>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GB" sz="4500" b="0" i="0" u="none" strike="noStrike" cap="none" dirty="0">
                  <a:solidFill>
                    <a:srgbClr val="3D81DB"/>
                  </a:solidFill>
                  <a:latin typeface="Londrina Solid" panose="00000500000000000000"/>
                  <a:ea typeface="Londrina Solid" panose="00000500000000000000"/>
                  <a:cs typeface="Londrina Solid" panose="00000500000000000000"/>
                  <a:sym typeface="Londrina Solid" panose="00000500000000000000"/>
                </a:rPr>
                <a:t>Thank you!</a:t>
              </a:r>
              <a:endParaRPr sz="700" dirty="0"/>
            </a:p>
          </p:txBody>
        </p:sp>
        <p:sp>
          <p:nvSpPr>
            <p:cNvPr id="285" name="Google Shape;285;p26"/>
            <p:cNvSpPr txBox="1"/>
            <p:nvPr/>
          </p:nvSpPr>
          <p:spPr>
            <a:xfrm>
              <a:off x="567827" y="2436094"/>
              <a:ext cx="8437512" cy="402163"/>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endParaRPr sz="700" dirty="0"/>
            </a:p>
          </p:txBody>
        </p:sp>
      </p:grpSp>
      <p:sp>
        <p:nvSpPr>
          <p:cNvPr id="286" name="Google Shape;286;p26"/>
          <p:cNvSpPr/>
          <p:nvPr/>
        </p:nvSpPr>
        <p:spPr>
          <a:xfrm rot="5323157" flipH="1">
            <a:off x="-372174" y="-584340"/>
            <a:ext cx="4027324" cy="4395442"/>
          </a:xfrm>
          <a:custGeom>
            <a:avLst/>
            <a:gdLst/>
            <a:ahLst/>
            <a:cxnLst/>
            <a:rect l="l" t="t" r="r" b="b"/>
            <a:pathLst>
              <a:path w="8054647" h="8790884" extrusionOk="0">
                <a:moveTo>
                  <a:pt x="8054647" y="0"/>
                </a:moveTo>
                <a:lnTo>
                  <a:pt x="0" y="0"/>
                </a:lnTo>
                <a:lnTo>
                  <a:pt x="0" y="8790884"/>
                </a:lnTo>
                <a:lnTo>
                  <a:pt x="8054647" y="8790884"/>
                </a:lnTo>
                <a:lnTo>
                  <a:pt x="8054647" y="0"/>
                </a:lnTo>
                <a:close/>
              </a:path>
            </a:pathLst>
          </a:custGeom>
          <a:blipFill rotWithShape="1">
            <a:blip r:embed="rId2"/>
            <a:stretch>
              <a:fillRect/>
            </a:stretch>
          </a:blipFill>
          <a:ln>
            <a:noFill/>
          </a:ln>
        </p:spPr>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175260" y="902970"/>
            <a:ext cx="8595360" cy="39395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spAutoFit/>
          </a:bodyPr>
          <a:lstStyle/>
          <a:p>
            <a:pPr marL="0" marR="0" lvl="0" indent="0" algn="l" defTabSz="914400" rtl="0" eaLnBrk="0" fontAlgn="base" latinLnBrk="0" hangingPunct="0">
              <a:lnSpc>
                <a:spcPct val="100000"/>
              </a:lnSpc>
              <a:spcBef>
                <a:spcPct val="0"/>
              </a:spcBef>
              <a:spcAft>
                <a:spcPct val="0"/>
              </a:spcAft>
              <a:buClrTx/>
              <a:buSzTx/>
              <a:buFontTx/>
              <a:buNone/>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Alder, S. (2024).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Healthcare data breach statistics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HIPAA Journal. Available at: https://www.hipaajournal.com/healthcare-data-breach-statistics/.</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Crockett, M.A., Martínez, V. and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Caviedes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 (2022). Barriers and Facilitators to Mental Health Help-Seeking and Experiences with Service Use among LGBT+ University Students in Chile.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Journal of Environmental Research and Public Health</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19(24), p.16520.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://doi.org/10.3390/ijerph192416520.</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Diano</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F.,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Luigia</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Simona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Sica</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and Michela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Ponticorvo</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(2023). Empower Psychotherapy with mHealth Apps: The Design of ‘Safer’, an Emotion Regulation Application.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Information</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14(6), pp.308–308.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://doi.org/10.3390/info14060308.</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Gustavson</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Lewinski, A., Fitzsimmons-Craft, E., Coronado, G.,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Linke</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O’Malley, D., Adams, A., Glasgow, R. and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Klesges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 (2022). Strategies to bridge equitable implementation of telehealth: a commentary (Preprint).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Interactive Journal of Medical Research</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://doi.org/10.2196/40358.</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Ho, S.H.,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Shamsudin</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A.H.,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Liow</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J.W.,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Juhari</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J.A., Ling, S.A. and Tan, K. (2024). Mental Healthcare Needs and Experiences of LGBT+ Individuals in Malaysia: Utility, Enablers, and Barriers.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Healthcare</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12(10), p.998.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://doi.org/10.3390/healthcare12100998.</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Internet Society (2024).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Encryption: Essential for the LGBTQ+ Community - Internet Society</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Internet Society. Available at: https://www.internetsociety.org/resources/doc/2019/encryption-factsheet-essential-for-lgbtq-community/ [Accessed 7 Dec. 2024].</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KKF (2024).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LGBTQ+ Health Policy | KFF</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KFF. Available at: https://www.kff.org/health-policy-101-lgbtq-health-policy/?entry=table-of-contents-stigma-amp-discrimination.</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Kruk, M.E., Gage, A.D., Arsenault, C., Jordan, K., Leslie, H.H.,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Roder-DeWan</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Adeyi</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 Barker, P.,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Daelmans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B.,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Doubova</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S.V., English, M.,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Elorrio</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E.G.,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Guanais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F.,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Gureje</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 Hirschhorn, L.R., Jiang, L., Kelley, E.,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Lemango</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E.T.,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Liljestrand</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 and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Malata</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(2019). High-quality health systems in the Sustainable Development Goals era: time for a revolution.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Lancet Global Health</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6(11), pp.e1196–e1252.</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LaMorte</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W. (2022).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Health Belief Model</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Behavioral Change Models. Available at: https://sphweb.bumc.bu.edu/otlt/MPH-Modules/SB/BehavioralChangeTheories/BehavioralChangeTheories2.html.</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Lampe, N.M., Barbee, H., Tran, N.M.,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Bastow</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and McKay, T. (2023). Health Disparities Among Lesbian, Gay, Bisexual, Transgender, and Queer Older Adults: A Structural Competency Approach.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International Journal of Aging and Human Development</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98(1), p.009141502311718-009141502311718.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://doi.org/10.1177/00914150231171838.</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Liu, Y., Wu, Y., Fu, H., Guo, W. and Wang, X.T. (2023). Digital intervention in improving the outcomes of mental health among LGBTQ+ youth: a systematic review.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Frontiers in Psychology</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14.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://doi.org/10.3389/fpsyg.2023.1242928.</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Mongelli</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F.,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Georgakopoulos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 and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Pato</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M.T. (2020). Challenges and opportunities to meet the mental health needs of underserved and disenfranchised populations in the united states.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Focus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18(1), pp.16–24.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://doi.org/10.1176/appi.focus.20190028.</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Nowaskie</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D.Z. (2021). Development, Implementation, and Effectiveness of a Self-sustaining, Web-Based LGBTQ+ National Platform: A Framework for Centralizing Local Health Care Resources and Culturally Competent Providers.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JMIR Formative Research</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5(9), p.e17913.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://doi.org/10.2196/17913.</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Soo, C.L., Bhatnagar, S., Bartlett, S.J.,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Esmail</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Keertan</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Dheda</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and Pai, N.P. (2023). Development and Evaluation of a Digital HIV Risk Assessment Tool Incorporated Within an App-Based Self-Testing Program.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JAIDS Journal of Acquired Immune Deficiency Syndromes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93(5), pp.387–394.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://doi.org/10.1097/qai.0000000000003210.</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Trevor Project (2023).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2023 U.S. National Survey on the Mental Health of LGBTQ Young People</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The Trevor Project. Available at: https://www.thetrevorproject.org/survey-2023/.</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Wong, H.T.H.,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Prankumar</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S.K., Cui, J.,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Tumwine</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 Addo, I.Y., Kan, W. and Noor, M.N. (2022). Information and communication technology-based health interventions for transgender people: A scoping review.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PLOS Global Public Health</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2(9), p.e0001054.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://doi.org/10.1371/journal.pgph.0001054.</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Yu, H., Flores, D.,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Bonett</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and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Bauermeister</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J.A. (2023). LGBTQ + cultural competency training for health professionals: a systematic review.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BMC Medical Education</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23(1).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://doi.org/10.1186/s12909-023-04373-3.</a:t>
            </a:r>
            <a:endParaRPr kumimoji="0" lang="en-US" altLang="en-US" sz="800" b="0" i="0" u="none" strike="noStrike" cap="none" normalizeH="0" baseline="0" dirty="0">
              <a:ln>
                <a:noFill/>
              </a:ln>
              <a:solidFill>
                <a:schemeClr val="tx1"/>
              </a:solidFill>
              <a:effectLst/>
              <a:latin typeface="Arial" panose="020B0604020202020204" pitchFamily="34" charset="0"/>
            </a:endParaRPr>
          </a:p>
        </p:txBody>
      </p:sp>
      <p:sp>
        <p:nvSpPr>
          <p:cNvPr id="3" name="Google Shape;284;p26"/>
          <p:cNvSpPr txBox="1"/>
          <p:nvPr/>
        </p:nvSpPr>
        <p:spPr>
          <a:xfrm>
            <a:off x="2677972" y="0"/>
            <a:ext cx="3589936" cy="830997"/>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500" b="0" i="0" u="none" strike="noStrike" cap="none" dirty="0">
                <a:solidFill>
                  <a:srgbClr val="3D81DB"/>
                </a:solidFill>
                <a:latin typeface="Londrina Solid" panose="00000500000000000000"/>
                <a:ea typeface="Londrina Solid" panose="00000500000000000000"/>
                <a:cs typeface="Londrina Solid" panose="00000500000000000000"/>
                <a:sym typeface="Londrina Solid" panose="00000500000000000000"/>
              </a:rPr>
              <a:t>References</a:t>
            </a:r>
            <a:endParaRPr sz="700" dirty="0"/>
          </a:p>
        </p:txBody>
      </p:sp>
    </p:spTree>
  </p:cSld>
  <p:clrMapOvr>
    <a:masterClrMapping/>
  </p:clrMapOvr>
</p:sld>
</file>

<file path=ppt/theme/theme1.xml><?xml version="1.0" encoding="utf-8"?>
<a:theme xmlns:a="http://schemas.openxmlformats.org/drawingml/2006/main" name="Simple Light">
  <a:themeElements>
    <a:clrScheme name="Simple Light">
      <a:dk1>
        <a:srgbClr val="3D81DB"/>
      </a:dk1>
      <a:lt1>
        <a:srgbClr val="FFE991"/>
      </a:lt1>
      <a:dk2>
        <a:srgbClr val="1F2C33"/>
      </a:dk2>
      <a:lt2>
        <a:srgbClr val="3D81DB"/>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13899</Words>
  <Application>WPS Presentation</Application>
  <PresentationFormat>On-screen Show (16:9)</PresentationFormat>
  <Paragraphs>139</Paragraphs>
  <Slides>19</Slides>
  <Notes>17</Notes>
  <HiddenSlides>0</HiddenSlides>
  <MMClips>0</MMClips>
  <ScaleCrop>false</ScaleCrop>
  <HeadingPairs>
    <vt:vector size="6" baseType="variant">
      <vt:variant>
        <vt:lpstr>已用的字体</vt:lpstr>
      </vt:variant>
      <vt:variant>
        <vt:i4>13</vt:i4>
      </vt:variant>
      <vt:variant>
        <vt:lpstr>主题</vt:lpstr>
      </vt:variant>
      <vt:variant>
        <vt:i4>1</vt:i4>
      </vt:variant>
      <vt:variant>
        <vt:lpstr>幻灯片标题</vt:lpstr>
      </vt:variant>
      <vt:variant>
        <vt:i4>19</vt:i4>
      </vt:variant>
    </vt:vector>
  </HeadingPairs>
  <TitlesOfParts>
    <vt:vector size="33" baseType="lpstr">
      <vt:lpstr>Arial</vt:lpstr>
      <vt:lpstr>SimSun</vt:lpstr>
      <vt:lpstr>Wingdings</vt:lpstr>
      <vt:lpstr>Arial</vt:lpstr>
      <vt:lpstr>Londrina Solid</vt:lpstr>
      <vt:lpstr>Arvo</vt:lpstr>
      <vt:lpstr>Comic Sans MS</vt:lpstr>
      <vt:lpstr>Corbel</vt:lpstr>
      <vt:lpstr>Arvo</vt:lpstr>
      <vt:lpstr>Calibri</vt:lpstr>
      <vt:lpstr>Times New Roman</vt:lpstr>
      <vt:lpstr>Microsoft YaHei</vt:lpstr>
      <vt:lpstr>Arial Unicode MS</vt:lpstr>
      <vt:lpstr>Simple Light</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info soft</dc:creator>
  <cp:lastModifiedBy>Vatsal Khandelwal</cp:lastModifiedBy>
  <cp:revision>19</cp:revision>
  <dcterms:created xsi:type="dcterms:W3CDTF">2024-12-09T18:04:51Z</dcterms:created>
  <dcterms:modified xsi:type="dcterms:W3CDTF">2024-12-09T18:05:42Z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42B64D256F3A4DA3A21E22409D9ED20E_12</vt:lpwstr>
  </property>
  <property fmtid="{D5CDD505-2E9C-101B-9397-08002B2CF9AE}" pid="3" name="KSOProductBuildVer">
    <vt:lpwstr>1033-12.2.0.19307</vt:lpwstr>
  </property>
</Properties>
</file>