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3" r:id="rId1"/>
  </p:sldMasterIdLst>
  <p:sldIdLst>
    <p:sldId id="256" r:id="rId2"/>
    <p:sldId id="257" r:id="rId3"/>
    <p:sldId id="258" r:id="rId4"/>
    <p:sldId id="259" r:id="rId5"/>
    <p:sldId id="260" r:id="rId6"/>
    <p:sldId id="261" r:id="rId7"/>
    <p:sldId id="262" r:id="rId8"/>
    <p:sldId id="266"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76" d="100"/>
          <a:sy n="76" d="100"/>
        </p:scale>
        <p:origin x="917"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embeddings/oleObject2.bin"/><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embeddings/oleObject3.bin"/><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embeddings/oleObject4.bin"/><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embeddings/oleObject5.bin"/><Relationship Id="rId2" Type="http://schemas.microsoft.com/office/2011/relationships/chartColorStyle" Target="colors5.xml"/><Relationship Id="rId1" Type="http://schemas.microsoft.com/office/2011/relationships/chartStyle" Target="style5.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A57B-4590-AD90-8F4914A61240}"/>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A57B-4590-AD90-8F4914A61240}"/>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Sheet1!$A$44:$A$45</c:f>
              <c:strCache>
                <c:ptCount val="2"/>
                <c:pt idx="0">
                  <c:v>a)     Yes</c:v>
                </c:pt>
                <c:pt idx="1">
                  <c:v>b)     No</c:v>
                </c:pt>
              </c:strCache>
            </c:strRef>
          </c:cat>
          <c:val>
            <c:numRef>
              <c:f>Sheet1!$B$44:$B$45</c:f>
              <c:numCache>
                <c:formatCode>General</c:formatCode>
                <c:ptCount val="2"/>
                <c:pt idx="0">
                  <c:v>30</c:v>
                </c:pt>
                <c:pt idx="1">
                  <c:v>10</c:v>
                </c:pt>
              </c:numCache>
            </c:numRef>
          </c:val>
          <c:extLst>
            <c:ext xmlns:c16="http://schemas.microsoft.com/office/drawing/2014/chart" uri="{C3380CC4-5D6E-409C-BE32-E72D297353CC}">
              <c16:uniqueId val="{00000004-A57B-4590-AD90-8F4914A61240}"/>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938F-4FAB-BEFE-67D08343AA04}"/>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938F-4FAB-BEFE-67D08343AA04}"/>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Sheet1!$A$27:$A$28</c:f>
              <c:strCache>
                <c:ptCount val="2"/>
                <c:pt idx="0">
                  <c:v>a)     Yes</c:v>
                </c:pt>
                <c:pt idx="1">
                  <c:v>b)     No</c:v>
                </c:pt>
              </c:strCache>
            </c:strRef>
          </c:cat>
          <c:val>
            <c:numRef>
              <c:f>Sheet1!$B$27:$B$28</c:f>
              <c:numCache>
                <c:formatCode>General</c:formatCode>
                <c:ptCount val="2"/>
                <c:pt idx="0">
                  <c:v>35</c:v>
                </c:pt>
                <c:pt idx="1">
                  <c:v>5</c:v>
                </c:pt>
              </c:numCache>
            </c:numRef>
          </c:val>
          <c:extLst>
            <c:ext xmlns:c16="http://schemas.microsoft.com/office/drawing/2014/chart" uri="{C3380CC4-5D6E-409C-BE32-E72D297353CC}">
              <c16:uniqueId val="{00000004-938F-4FAB-BEFE-67D08343AA04}"/>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A0DF-4508-B118-143B21D90434}"/>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A0DF-4508-B118-143B21D90434}"/>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A0DF-4508-B118-143B21D90434}"/>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Sheet1!$A$21:$A$23</c:f>
              <c:strCache>
                <c:ptCount val="3"/>
                <c:pt idx="0">
                  <c:v>a)     Watching DIY videos</c:v>
                </c:pt>
                <c:pt idx="1">
                  <c:v>b)     Taking help of your friends and family</c:v>
                </c:pt>
                <c:pt idx="2">
                  <c:v>c)     Home Services provided by the company</c:v>
                </c:pt>
              </c:strCache>
            </c:strRef>
          </c:cat>
          <c:val>
            <c:numRef>
              <c:f>Sheet1!$B$21:$B$23</c:f>
              <c:numCache>
                <c:formatCode>General</c:formatCode>
                <c:ptCount val="3"/>
                <c:pt idx="0">
                  <c:v>20</c:v>
                </c:pt>
                <c:pt idx="1">
                  <c:v>10</c:v>
                </c:pt>
                <c:pt idx="2">
                  <c:v>10</c:v>
                </c:pt>
              </c:numCache>
            </c:numRef>
          </c:val>
          <c:extLst>
            <c:ext xmlns:c16="http://schemas.microsoft.com/office/drawing/2014/chart" uri="{C3380CC4-5D6E-409C-BE32-E72D297353CC}">
              <c16:uniqueId val="{00000006-A0DF-4508-B118-143B21D90434}"/>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0B7C-4376-A67A-53ADE3DC1D2C}"/>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0B7C-4376-A67A-53ADE3DC1D2C}"/>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Sheet1!$A$15:$A$16</c:f>
              <c:strCache>
                <c:ptCount val="2"/>
                <c:pt idx="0">
                  <c:v>a)     Yes</c:v>
                </c:pt>
                <c:pt idx="1">
                  <c:v>b)     No</c:v>
                </c:pt>
              </c:strCache>
            </c:strRef>
          </c:cat>
          <c:val>
            <c:numRef>
              <c:f>Sheet1!$B$15:$B$16</c:f>
              <c:numCache>
                <c:formatCode>General</c:formatCode>
                <c:ptCount val="2"/>
                <c:pt idx="0">
                  <c:v>30</c:v>
                </c:pt>
                <c:pt idx="1">
                  <c:v>10</c:v>
                </c:pt>
              </c:numCache>
            </c:numRef>
          </c:val>
          <c:extLst>
            <c:ext xmlns:c16="http://schemas.microsoft.com/office/drawing/2014/chart" uri="{C3380CC4-5D6E-409C-BE32-E72D297353CC}">
              <c16:uniqueId val="{00000004-0B7C-4376-A67A-53ADE3DC1D2C}"/>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AE84-405E-80C2-54D52A2999D4}"/>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AE84-405E-80C2-54D52A2999D4}"/>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AE84-405E-80C2-54D52A2999D4}"/>
              </c:ext>
            </c:extLst>
          </c:dPt>
          <c:cat>
            <c:strRef>
              <c:f>Sheet1!$A$1:$A$3</c:f>
              <c:strCache>
                <c:ptCount val="3"/>
                <c:pt idx="0">
                  <c:v>a)     Homecare Service</c:v>
                </c:pt>
                <c:pt idx="1">
                  <c:v>b)     Online Services</c:v>
                </c:pt>
                <c:pt idx="2">
                  <c:v>c)     Selling of products of respective brands.</c:v>
                </c:pt>
              </c:strCache>
            </c:strRef>
          </c:cat>
          <c:val>
            <c:numRef>
              <c:f>Sheet1!$B$1:$B$3</c:f>
              <c:numCache>
                <c:formatCode>General</c:formatCode>
                <c:ptCount val="3"/>
                <c:pt idx="0">
                  <c:v>15</c:v>
                </c:pt>
                <c:pt idx="1">
                  <c:v>15</c:v>
                </c:pt>
                <c:pt idx="2">
                  <c:v>10</c:v>
                </c:pt>
              </c:numCache>
            </c:numRef>
          </c:val>
          <c:extLst>
            <c:ext xmlns:c16="http://schemas.microsoft.com/office/drawing/2014/chart" uri="{C3380CC4-5D6E-409C-BE32-E72D297353CC}">
              <c16:uniqueId val="{00000006-AE84-405E-80C2-54D52A2999D4}"/>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7F05A7-348B-4EEF-B54F-E7DA0C44D6A3}"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AD17DB7B-7F65-4CF1-BAD3-4F80EEF8FF14}">
      <dgm:prSet/>
      <dgm:spPr/>
      <dgm:t>
        <a:bodyPr/>
        <a:lstStyle/>
        <a:p>
          <a:r>
            <a:rPr lang="en-GB" b="0" i="0" baseline="0"/>
            <a:t>INTRODUCTION</a:t>
          </a:r>
          <a:endParaRPr lang="en-US"/>
        </a:p>
      </dgm:t>
    </dgm:pt>
    <dgm:pt modelId="{9D718292-6978-49E3-9162-9478FD3076CC}" type="parTrans" cxnId="{033E7552-D355-4363-AEAC-8082083F840E}">
      <dgm:prSet/>
      <dgm:spPr/>
      <dgm:t>
        <a:bodyPr/>
        <a:lstStyle/>
        <a:p>
          <a:endParaRPr lang="en-US"/>
        </a:p>
      </dgm:t>
    </dgm:pt>
    <dgm:pt modelId="{B9FCA26D-52A1-4E37-9C9B-A4DC71E273FF}" type="sibTrans" cxnId="{033E7552-D355-4363-AEAC-8082083F840E}">
      <dgm:prSet/>
      <dgm:spPr/>
      <dgm:t>
        <a:bodyPr/>
        <a:lstStyle/>
        <a:p>
          <a:endParaRPr lang="en-US"/>
        </a:p>
      </dgm:t>
    </dgm:pt>
    <dgm:pt modelId="{45846FE6-5CEE-497C-88BF-60F52A772724}">
      <dgm:prSet/>
      <dgm:spPr/>
      <dgm:t>
        <a:bodyPr/>
        <a:lstStyle/>
        <a:p>
          <a:r>
            <a:rPr lang="en-GB" b="0" i="0" baseline="0"/>
            <a:t>LITERATURE REVIEW</a:t>
          </a:r>
          <a:endParaRPr lang="en-US"/>
        </a:p>
      </dgm:t>
    </dgm:pt>
    <dgm:pt modelId="{0BB772EA-9CB9-4AF4-AB1C-EBCAE9B2F4BA}" type="parTrans" cxnId="{EC29D0DA-E029-4D50-82D7-34093D6F413F}">
      <dgm:prSet/>
      <dgm:spPr/>
      <dgm:t>
        <a:bodyPr/>
        <a:lstStyle/>
        <a:p>
          <a:endParaRPr lang="en-US"/>
        </a:p>
      </dgm:t>
    </dgm:pt>
    <dgm:pt modelId="{C4383F69-16A3-4B30-A1D4-275810586E17}" type="sibTrans" cxnId="{EC29D0DA-E029-4D50-82D7-34093D6F413F}">
      <dgm:prSet/>
      <dgm:spPr/>
      <dgm:t>
        <a:bodyPr/>
        <a:lstStyle/>
        <a:p>
          <a:endParaRPr lang="en-US"/>
        </a:p>
      </dgm:t>
    </dgm:pt>
    <dgm:pt modelId="{0E671CF4-EEC3-4D99-AAB6-994C10BBFC54}">
      <dgm:prSet/>
      <dgm:spPr/>
      <dgm:t>
        <a:bodyPr/>
        <a:lstStyle/>
        <a:p>
          <a:r>
            <a:rPr lang="en-GB" b="0" i="0" baseline="0"/>
            <a:t>RESEARCH METHODOLOGY5</a:t>
          </a:r>
          <a:endParaRPr lang="en-US"/>
        </a:p>
      </dgm:t>
    </dgm:pt>
    <dgm:pt modelId="{05246303-6B16-489A-9C1F-CD96E4C894DF}" type="parTrans" cxnId="{2CBF01AD-4A77-4C9C-AE75-2CCE77F13BBE}">
      <dgm:prSet/>
      <dgm:spPr/>
      <dgm:t>
        <a:bodyPr/>
        <a:lstStyle/>
        <a:p>
          <a:endParaRPr lang="en-US"/>
        </a:p>
      </dgm:t>
    </dgm:pt>
    <dgm:pt modelId="{FD998A1D-7704-4495-B041-AA0A1C24B7E6}" type="sibTrans" cxnId="{2CBF01AD-4A77-4C9C-AE75-2CCE77F13BBE}">
      <dgm:prSet/>
      <dgm:spPr/>
      <dgm:t>
        <a:bodyPr/>
        <a:lstStyle/>
        <a:p>
          <a:endParaRPr lang="en-US"/>
        </a:p>
      </dgm:t>
    </dgm:pt>
    <dgm:pt modelId="{505BD04E-8FD7-45EF-9BB2-A8631CCB74CE}">
      <dgm:prSet/>
      <dgm:spPr/>
      <dgm:t>
        <a:bodyPr/>
        <a:lstStyle/>
        <a:p>
          <a:r>
            <a:rPr lang="en-GB" b="0" i="0" baseline="0"/>
            <a:t>DATA COLLECTION6</a:t>
          </a:r>
          <a:endParaRPr lang="en-US"/>
        </a:p>
      </dgm:t>
    </dgm:pt>
    <dgm:pt modelId="{4A885B8C-97DD-4E24-A7FA-85377ED184E6}" type="parTrans" cxnId="{7859611D-8F94-4232-947D-5B3E6DE03993}">
      <dgm:prSet/>
      <dgm:spPr/>
      <dgm:t>
        <a:bodyPr/>
        <a:lstStyle/>
        <a:p>
          <a:endParaRPr lang="en-US"/>
        </a:p>
      </dgm:t>
    </dgm:pt>
    <dgm:pt modelId="{520C40C3-A283-40A8-8345-379F05E124C9}" type="sibTrans" cxnId="{7859611D-8F94-4232-947D-5B3E6DE03993}">
      <dgm:prSet/>
      <dgm:spPr/>
      <dgm:t>
        <a:bodyPr/>
        <a:lstStyle/>
        <a:p>
          <a:endParaRPr lang="en-US"/>
        </a:p>
      </dgm:t>
    </dgm:pt>
    <dgm:pt modelId="{A682975F-F5D6-428E-9FE9-B8811B77DB57}">
      <dgm:prSet/>
      <dgm:spPr/>
      <dgm:t>
        <a:bodyPr/>
        <a:lstStyle/>
        <a:p>
          <a:r>
            <a:rPr lang="en-GB" b="0" i="0" baseline="0"/>
            <a:t>CONCLUSION</a:t>
          </a:r>
          <a:endParaRPr lang="en-US"/>
        </a:p>
      </dgm:t>
    </dgm:pt>
    <dgm:pt modelId="{A193104D-6665-4FA9-84DA-D78F7C33A62F}" type="parTrans" cxnId="{E4088DAE-C1C3-414F-BE2A-BD16BD266089}">
      <dgm:prSet/>
      <dgm:spPr/>
      <dgm:t>
        <a:bodyPr/>
        <a:lstStyle/>
        <a:p>
          <a:endParaRPr lang="en-US"/>
        </a:p>
      </dgm:t>
    </dgm:pt>
    <dgm:pt modelId="{131C3770-1F9F-4590-BC6F-6C420CBFA3C9}" type="sibTrans" cxnId="{E4088DAE-C1C3-414F-BE2A-BD16BD266089}">
      <dgm:prSet/>
      <dgm:spPr/>
      <dgm:t>
        <a:bodyPr/>
        <a:lstStyle/>
        <a:p>
          <a:endParaRPr lang="en-US"/>
        </a:p>
      </dgm:t>
    </dgm:pt>
    <dgm:pt modelId="{C81ADB1D-4741-40A4-8E5E-300993FC8E00}">
      <dgm:prSet/>
      <dgm:spPr/>
      <dgm:t>
        <a:bodyPr/>
        <a:lstStyle/>
        <a:p>
          <a:r>
            <a:rPr lang="en-GB" b="0" i="0" baseline="0"/>
            <a:t>RECOMMENDATION</a:t>
          </a:r>
          <a:endParaRPr lang="en-US"/>
        </a:p>
      </dgm:t>
    </dgm:pt>
    <dgm:pt modelId="{2E83C2EE-B9A8-42FF-8A05-26602393A37A}" type="parTrans" cxnId="{0BFB2B78-92B8-4F6B-9FCC-15E32A201246}">
      <dgm:prSet/>
      <dgm:spPr/>
      <dgm:t>
        <a:bodyPr/>
        <a:lstStyle/>
        <a:p>
          <a:endParaRPr lang="en-US"/>
        </a:p>
      </dgm:t>
    </dgm:pt>
    <dgm:pt modelId="{ED3D398A-DE6B-45EE-BF6F-15FBFA3A2A5F}" type="sibTrans" cxnId="{0BFB2B78-92B8-4F6B-9FCC-15E32A201246}">
      <dgm:prSet/>
      <dgm:spPr/>
      <dgm:t>
        <a:bodyPr/>
        <a:lstStyle/>
        <a:p>
          <a:endParaRPr lang="en-US"/>
        </a:p>
      </dgm:t>
    </dgm:pt>
    <dgm:pt modelId="{D5831475-73E8-43CE-8513-BCC0A68E7578}">
      <dgm:prSet/>
      <dgm:spPr/>
      <dgm:t>
        <a:bodyPr/>
        <a:lstStyle/>
        <a:p>
          <a:r>
            <a:rPr lang="en-GB" b="0" i="0" baseline="0"/>
            <a:t>REFERENCES</a:t>
          </a:r>
          <a:endParaRPr lang="en-US"/>
        </a:p>
      </dgm:t>
    </dgm:pt>
    <dgm:pt modelId="{3A071BDD-0001-404B-B26E-B0684158563A}" type="parTrans" cxnId="{CABBC754-5C08-4E76-8678-3E2FE63E07DD}">
      <dgm:prSet/>
      <dgm:spPr/>
      <dgm:t>
        <a:bodyPr/>
        <a:lstStyle/>
        <a:p>
          <a:endParaRPr lang="en-US"/>
        </a:p>
      </dgm:t>
    </dgm:pt>
    <dgm:pt modelId="{D6600254-BAAE-4939-9761-12ADD3F2CD71}" type="sibTrans" cxnId="{CABBC754-5C08-4E76-8678-3E2FE63E07DD}">
      <dgm:prSet/>
      <dgm:spPr/>
      <dgm:t>
        <a:bodyPr/>
        <a:lstStyle/>
        <a:p>
          <a:endParaRPr lang="en-US"/>
        </a:p>
      </dgm:t>
    </dgm:pt>
    <dgm:pt modelId="{0D7FB2CA-6EAA-4930-9DDB-2725F79981B2}" type="pres">
      <dgm:prSet presAssocID="{227F05A7-348B-4EEF-B54F-E7DA0C44D6A3}" presName="diagram" presStyleCnt="0">
        <dgm:presLayoutVars>
          <dgm:dir/>
          <dgm:resizeHandles val="exact"/>
        </dgm:presLayoutVars>
      </dgm:prSet>
      <dgm:spPr/>
    </dgm:pt>
    <dgm:pt modelId="{FAEB2591-E1CD-4AF3-8EFD-07EC7C206ECB}" type="pres">
      <dgm:prSet presAssocID="{AD17DB7B-7F65-4CF1-BAD3-4F80EEF8FF14}" presName="node" presStyleLbl="node1" presStyleIdx="0" presStyleCnt="7">
        <dgm:presLayoutVars>
          <dgm:bulletEnabled val="1"/>
        </dgm:presLayoutVars>
      </dgm:prSet>
      <dgm:spPr/>
    </dgm:pt>
    <dgm:pt modelId="{4BF44782-9FE5-4682-9055-7ADA27C58741}" type="pres">
      <dgm:prSet presAssocID="{B9FCA26D-52A1-4E37-9C9B-A4DC71E273FF}" presName="sibTrans" presStyleCnt="0"/>
      <dgm:spPr/>
    </dgm:pt>
    <dgm:pt modelId="{C8278DFB-5A57-45C3-82B5-C4938574656F}" type="pres">
      <dgm:prSet presAssocID="{45846FE6-5CEE-497C-88BF-60F52A772724}" presName="node" presStyleLbl="node1" presStyleIdx="1" presStyleCnt="7">
        <dgm:presLayoutVars>
          <dgm:bulletEnabled val="1"/>
        </dgm:presLayoutVars>
      </dgm:prSet>
      <dgm:spPr/>
    </dgm:pt>
    <dgm:pt modelId="{3FDF8E92-61C6-456E-B8AC-01461EDF0F87}" type="pres">
      <dgm:prSet presAssocID="{C4383F69-16A3-4B30-A1D4-275810586E17}" presName="sibTrans" presStyleCnt="0"/>
      <dgm:spPr/>
    </dgm:pt>
    <dgm:pt modelId="{C52A7BCA-A0B8-413A-ADD3-A719550B9E57}" type="pres">
      <dgm:prSet presAssocID="{0E671CF4-EEC3-4D99-AAB6-994C10BBFC54}" presName="node" presStyleLbl="node1" presStyleIdx="2" presStyleCnt="7">
        <dgm:presLayoutVars>
          <dgm:bulletEnabled val="1"/>
        </dgm:presLayoutVars>
      </dgm:prSet>
      <dgm:spPr/>
    </dgm:pt>
    <dgm:pt modelId="{E2C8A3A6-58A6-468E-A80E-30B02439B492}" type="pres">
      <dgm:prSet presAssocID="{FD998A1D-7704-4495-B041-AA0A1C24B7E6}" presName="sibTrans" presStyleCnt="0"/>
      <dgm:spPr/>
    </dgm:pt>
    <dgm:pt modelId="{00F2CEBD-B8B4-4709-90E2-24BFC2F82C6F}" type="pres">
      <dgm:prSet presAssocID="{505BD04E-8FD7-45EF-9BB2-A8631CCB74CE}" presName="node" presStyleLbl="node1" presStyleIdx="3" presStyleCnt="7">
        <dgm:presLayoutVars>
          <dgm:bulletEnabled val="1"/>
        </dgm:presLayoutVars>
      </dgm:prSet>
      <dgm:spPr/>
    </dgm:pt>
    <dgm:pt modelId="{AD59CF8B-C787-4966-B1B0-8948F701EE70}" type="pres">
      <dgm:prSet presAssocID="{520C40C3-A283-40A8-8345-379F05E124C9}" presName="sibTrans" presStyleCnt="0"/>
      <dgm:spPr/>
    </dgm:pt>
    <dgm:pt modelId="{1C11776A-6A8F-4128-A8F4-9C09F59D319C}" type="pres">
      <dgm:prSet presAssocID="{A682975F-F5D6-428E-9FE9-B8811B77DB57}" presName="node" presStyleLbl="node1" presStyleIdx="4" presStyleCnt="7">
        <dgm:presLayoutVars>
          <dgm:bulletEnabled val="1"/>
        </dgm:presLayoutVars>
      </dgm:prSet>
      <dgm:spPr/>
    </dgm:pt>
    <dgm:pt modelId="{5C3D0FBC-F6D9-4583-B4C4-55D61365CC98}" type="pres">
      <dgm:prSet presAssocID="{131C3770-1F9F-4590-BC6F-6C420CBFA3C9}" presName="sibTrans" presStyleCnt="0"/>
      <dgm:spPr/>
    </dgm:pt>
    <dgm:pt modelId="{EA62160B-E1C9-4EB8-AED6-7A0B8CAD8302}" type="pres">
      <dgm:prSet presAssocID="{C81ADB1D-4741-40A4-8E5E-300993FC8E00}" presName="node" presStyleLbl="node1" presStyleIdx="5" presStyleCnt="7">
        <dgm:presLayoutVars>
          <dgm:bulletEnabled val="1"/>
        </dgm:presLayoutVars>
      </dgm:prSet>
      <dgm:spPr/>
    </dgm:pt>
    <dgm:pt modelId="{9ECDA3BA-A027-4498-AF43-097602FABDD3}" type="pres">
      <dgm:prSet presAssocID="{ED3D398A-DE6B-45EE-BF6F-15FBFA3A2A5F}" presName="sibTrans" presStyleCnt="0"/>
      <dgm:spPr/>
    </dgm:pt>
    <dgm:pt modelId="{12FDA7BE-9B16-42D3-BDE0-DA62B7881EBF}" type="pres">
      <dgm:prSet presAssocID="{D5831475-73E8-43CE-8513-BCC0A68E7578}" presName="node" presStyleLbl="node1" presStyleIdx="6" presStyleCnt="7">
        <dgm:presLayoutVars>
          <dgm:bulletEnabled val="1"/>
        </dgm:presLayoutVars>
      </dgm:prSet>
      <dgm:spPr/>
    </dgm:pt>
  </dgm:ptLst>
  <dgm:cxnLst>
    <dgm:cxn modelId="{7859611D-8F94-4232-947D-5B3E6DE03993}" srcId="{227F05A7-348B-4EEF-B54F-E7DA0C44D6A3}" destId="{505BD04E-8FD7-45EF-9BB2-A8631CCB74CE}" srcOrd="3" destOrd="0" parTransId="{4A885B8C-97DD-4E24-A7FA-85377ED184E6}" sibTransId="{520C40C3-A283-40A8-8345-379F05E124C9}"/>
    <dgm:cxn modelId="{AD77891E-7D45-4B06-8776-8DCE447BE029}" type="presOf" srcId="{0E671CF4-EEC3-4D99-AAB6-994C10BBFC54}" destId="{C52A7BCA-A0B8-413A-ADD3-A719550B9E57}" srcOrd="0" destOrd="0" presId="urn:microsoft.com/office/officeart/2005/8/layout/default"/>
    <dgm:cxn modelId="{2C66C823-A915-42FD-B09C-56365A00DBDA}" type="presOf" srcId="{227F05A7-348B-4EEF-B54F-E7DA0C44D6A3}" destId="{0D7FB2CA-6EAA-4930-9DDB-2725F79981B2}" srcOrd="0" destOrd="0" presId="urn:microsoft.com/office/officeart/2005/8/layout/default"/>
    <dgm:cxn modelId="{C0B50141-19E1-4E60-8799-193F8DFFFB21}" type="presOf" srcId="{45846FE6-5CEE-497C-88BF-60F52A772724}" destId="{C8278DFB-5A57-45C3-82B5-C4938574656F}" srcOrd="0" destOrd="0" presId="urn:microsoft.com/office/officeart/2005/8/layout/default"/>
    <dgm:cxn modelId="{CF898050-BFCF-49A7-9B03-940727ECE1A1}" type="presOf" srcId="{D5831475-73E8-43CE-8513-BCC0A68E7578}" destId="{12FDA7BE-9B16-42D3-BDE0-DA62B7881EBF}" srcOrd="0" destOrd="0" presId="urn:microsoft.com/office/officeart/2005/8/layout/default"/>
    <dgm:cxn modelId="{033E7552-D355-4363-AEAC-8082083F840E}" srcId="{227F05A7-348B-4EEF-B54F-E7DA0C44D6A3}" destId="{AD17DB7B-7F65-4CF1-BAD3-4F80EEF8FF14}" srcOrd="0" destOrd="0" parTransId="{9D718292-6978-49E3-9162-9478FD3076CC}" sibTransId="{B9FCA26D-52A1-4E37-9C9B-A4DC71E273FF}"/>
    <dgm:cxn modelId="{CABBC754-5C08-4E76-8678-3E2FE63E07DD}" srcId="{227F05A7-348B-4EEF-B54F-E7DA0C44D6A3}" destId="{D5831475-73E8-43CE-8513-BCC0A68E7578}" srcOrd="6" destOrd="0" parTransId="{3A071BDD-0001-404B-B26E-B0684158563A}" sibTransId="{D6600254-BAAE-4939-9761-12ADD3F2CD71}"/>
    <dgm:cxn modelId="{0BFB2B78-92B8-4F6B-9FCC-15E32A201246}" srcId="{227F05A7-348B-4EEF-B54F-E7DA0C44D6A3}" destId="{C81ADB1D-4741-40A4-8E5E-300993FC8E00}" srcOrd="5" destOrd="0" parTransId="{2E83C2EE-B9A8-42FF-8A05-26602393A37A}" sibTransId="{ED3D398A-DE6B-45EE-BF6F-15FBFA3A2A5F}"/>
    <dgm:cxn modelId="{3EBD7080-0C18-4010-82A0-00E5172D05BF}" type="presOf" srcId="{AD17DB7B-7F65-4CF1-BAD3-4F80EEF8FF14}" destId="{FAEB2591-E1CD-4AF3-8EFD-07EC7C206ECB}" srcOrd="0" destOrd="0" presId="urn:microsoft.com/office/officeart/2005/8/layout/default"/>
    <dgm:cxn modelId="{A0778B80-2F4A-4637-B052-C372225405C5}" type="presOf" srcId="{505BD04E-8FD7-45EF-9BB2-A8631CCB74CE}" destId="{00F2CEBD-B8B4-4709-90E2-24BFC2F82C6F}" srcOrd="0" destOrd="0" presId="urn:microsoft.com/office/officeart/2005/8/layout/default"/>
    <dgm:cxn modelId="{E7DA5E89-94DF-4963-BE08-BDCF6AE19DF0}" type="presOf" srcId="{C81ADB1D-4741-40A4-8E5E-300993FC8E00}" destId="{EA62160B-E1C9-4EB8-AED6-7A0B8CAD8302}" srcOrd="0" destOrd="0" presId="urn:microsoft.com/office/officeart/2005/8/layout/default"/>
    <dgm:cxn modelId="{DB8C119A-6E02-4C4F-9284-4690C355DF5D}" type="presOf" srcId="{A682975F-F5D6-428E-9FE9-B8811B77DB57}" destId="{1C11776A-6A8F-4128-A8F4-9C09F59D319C}" srcOrd="0" destOrd="0" presId="urn:microsoft.com/office/officeart/2005/8/layout/default"/>
    <dgm:cxn modelId="{2CBF01AD-4A77-4C9C-AE75-2CCE77F13BBE}" srcId="{227F05A7-348B-4EEF-B54F-E7DA0C44D6A3}" destId="{0E671CF4-EEC3-4D99-AAB6-994C10BBFC54}" srcOrd="2" destOrd="0" parTransId="{05246303-6B16-489A-9C1F-CD96E4C894DF}" sibTransId="{FD998A1D-7704-4495-B041-AA0A1C24B7E6}"/>
    <dgm:cxn modelId="{E4088DAE-C1C3-414F-BE2A-BD16BD266089}" srcId="{227F05A7-348B-4EEF-B54F-E7DA0C44D6A3}" destId="{A682975F-F5D6-428E-9FE9-B8811B77DB57}" srcOrd="4" destOrd="0" parTransId="{A193104D-6665-4FA9-84DA-D78F7C33A62F}" sibTransId="{131C3770-1F9F-4590-BC6F-6C420CBFA3C9}"/>
    <dgm:cxn modelId="{EC29D0DA-E029-4D50-82D7-34093D6F413F}" srcId="{227F05A7-348B-4EEF-B54F-E7DA0C44D6A3}" destId="{45846FE6-5CEE-497C-88BF-60F52A772724}" srcOrd="1" destOrd="0" parTransId="{0BB772EA-9CB9-4AF4-AB1C-EBCAE9B2F4BA}" sibTransId="{C4383F69-16A3-4B30-A1D4-275810586E17}"/>
    <dgm:cxn modelId="{05EAF619-D13F-41E3-A355-D0B607DA5816}" type="presParOf" srcId="{0D7FB2CA-6EAA-4930-9DDB-2725F79981B2}" destId="{FAEB2591-E1CD-4AF3-8EFD-07EC7C206ECB}" srcOrd="0" destOrd="0" presId="urn:microsoft.com/office/officeart/2005/8/layout/default"/>
    <dgm:cxn modelId="{5B5A2838-E033-412E-A6A2-489A3AC5F634}" type="presParOf" srcId="{0D7FB2CA-6EAA-4930-9DDB-2725F79981B2}" destId="{4BF44782-9FE5-4682-9055-7ADA27C58741}" srcOrd="1" destOrd="0" presId="urn:microsoft.com/office/officeart/2005/8/layout/default"/>
    <dgm:cxn modelId="{F0F98324-CEEF-416F-B7DB-D63A7C725C38}" type="presParOf" srcId="{0D7FB2CA-6EAA-4930-9DDB-2725F79981B2}" destId="{C8278DFB-5A57-45C3-82B5-C4938574656F}" srcOrd="2" destOrd="0" presId="urn:microsoft.com/office/officeart/2005/8/layout/default"/>
    <dgm:cxn modelId="{5D5091F9-6EB7-42B7-9648-475814F87EE2}" type="presParOf" srcId="{0D7FB2CA-6EAA-4930-9DDB-2725F79981B2}" destId="{3FDF8E92-61C6-456E-B8AC-01461EDF0F87}" srcOrd="3" destOrd="0" presId="urn:microsoft.com/office/officeart/2005/8/layout/default"/>
    <dgm:cxn modelId="{C8D6F376-5256-4A2F-8ADF-3F074E10F324}" type="presParOf" srcId="{0D7FB2CA-6EAA-4930-9DDB-2725F79981B2}" destId="{C52A7BCA-A0B8-413A-ADD3-A719550B9E57}" srcOrd="4" destOrd="0" presId="urn:microsoft.com/office/officeart/2005/8/layout/default"/>
    <dgm:cxn modelId="{B9ADF263-6FB9-4B07-9F16-79FDEBC7E2FC}" type="presParOf" srcId="{0D7FB2CA-6EAA-4930-9DDB-2725F79981B2}" destId="{E2C8A3A6-58A6-468E-A80E-30B02439B492}" srcOrd="5" destOrd="0" presId="urn:microsoft.com/office/officeart/2005/8/layout/default"/>
    <dgm:cxn modelId="{E8EE20CD-C785-4171-AE36-C89DF86E7E65}" type="presParOf" srcId="{0D7FB2CA-6EAA-4930-9DDB-2725F79981B2}" destId="{00F2CEBD-B8B4-4709-90E2-24BFC2F82C6F}" srcOrd="6" destOrd="0" presId="urn:microsoft.com/office/officeart/2005/8/layout/default"/>
    <dgm:cxn modelId="{4D137AD9-B8CF-4349-A756-36E03145001C}" type="presParOf" srcId="{0D7FB2CA-6EAA-4930-9DDB-2725F79981B2}" destId="{AD59CF8B-C787-4966-B1B0-8948F701EE70}" srcOrd="7" destOrd="0" presId="urn:microsoft.com/office/officeart/2005/8/layout/default"/>
    <dgm:cxn modelId="{DEDCEFF8-AD76-4E6B-90E1-BBD078521E59}" type="presParOf" srcId="{0D7FB2CA-6EAA-4930-9DDB-2725F79981B2}" destId="{1C11776A-6A8F-4128-A8F4-9C09F59D319C}" srcOrd="8" destOrd="0" presId="urn:microsoft.com/office/officeart/2005/8/layout/default"/>
    <dgm:cxn modelId="{E241D813-6814-4A8C-81A5-5980D3651539}" type="presParOf" srcId="{0D7FB2CA-6EAA-4930-9DDB-2725F79981B2}" destId="{5C3D0FBC-F6D9-4583-B4C4-55D61365CC98}" srcOrd="9" destOrd="0" presId="urn:microsoft.com/office/officeart/2005/8/layout/default"/>
    <dgm:cxn modelId="{B7136E8D-9458-454F-8593-6CD25184EE18}" type="presParOf" srcId="{0D7FB2CA-6EAA-4930-9DDB-2725F79981B2}" destId="{EA62160B-E1C9-4EB8-AED6-7A0B8CAD8302}" srcOrd="10" destOrd="0" presId="urn:microsoft.com/office/officeart/2005/8/layout/default"/>
    <dgm:cxn modelId="{7233BB16-A0FD-4FE2-A65D-5EF3C6728CD2}" type="presParOf" srcId="{0D7FB2CA-6EAA-4930-9DDB-2725F79981B2}" destId="{9ECDA3BA-A027-4498-AF43-097602FABDD3}" srcOrd="11" destOrd="0" presId="urn:microsoft.com/office/officeart/2005/8/layout/default"/>
    <dgm:cxn modelId="{CD0B02C7-26A1-471C-A88A-611DE60B0F75}" type="presParOf" srcId="{0D7FB2CA-6EAA-4930-9DDB-2725F79981B2}" destId="{12FDA7BE-9B16-42D3-BDE0-DA62B7881EBF}"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F00033-E287-42BA-9131-C6D6BB26EEB5}" type="doc">
      <dgm:prSet loTypeId="urn:microsoft.com/office/officeart/2016/7/layout/BasicProcessNew" loCatId="process" qsTypeId="urn:microsoft.com/office/officeart/2005/8/quickstyle/simple1" qsCatId="simple" csTypeId="urn:microsoft.com/office/officeart/2005/8/colors/colorful2" csCatId="colorful" phldr="1"/>
      <dgm:spPr/>
      <dgm:t>
        <a:bodyPr/>
        <a:lstStyle/>
        <a:p>
          <a:endParaRPr lang="en-US"/>
        </a:p>
      </dgm:t>
    </dgm:pt>
    <dgm:pt modelId="{E6076CB3-38B3-4306-A20C-0874C8FD0633}">
      <dgm:prSet custT="1"/>
      <dgm:spPr/>
      <dgm:t>
        <a:bodyPr/>
        <a:lstStyle/>
        <a:p>
          <a:r>
            <a:rPr lang="en-GB" sz="1200" b="1" u="sng" dirty="0"/>
            <a:t>Research Approach:</a:t>
          </a:r>
          <a:r>
            <a:rPr lang="en-GB" sz="1200" dirty="0"/>
            <a:t> It is considered to be a provided blueprint that helps in taking the research into the right track thus, it can be said that with the use of research approach a philosophical foundation can be developed. Generally, deductive and inductive are the two elements that are being considered in this, but deductive approach will be undertaken for doing this research because it will further assist in developing a relationship between two or more variables.</a:t>
          </a:r>
          <a:endParaRPr lang="en-US" sz="1200" dirty="0"/>
        </a:p>
      </dgm:t>
    </dgm:pt>
    <dgm:pt modelId="{156E8D15-DA88-4105-B9A1-56814E0CDF0E}" type="parTrans" cxnId="{443289B5-97AB-4ACC-81BD-79FF46C30EA2}">
      <dgm:prSet/>
      <dgm:spPr/>
      <dgm:t>
        <a:bodyPr/>
        <a:lstStyle/>
        <a:p>
          <a:endParaRPr lang="en-US"/>
        </a:p>
      </dgm:t>
    </dgm:pt>
    <dgm:pt modelId="{EC837CF7-1BD9-42FE-A1BE-EFFFAF5B7177}" type="sibTrans" cxnId="{443289B5-97AB-4ACC-81BD-79FF46C30EA2}">
      <dgm:prSet/>
      <dgm:spPr/>
      <dgm:t>
        <a:bodyPr/>
        <a:lstStyle/>
        <a:p>
          <a:endParaRPr lang="en-US"/>
        </a:p>
      </dgm:t>
    </dgm:pt>
    <dgm:pt modelId="{A5E70CAB-7CC4-4339-9832-D0870EF31322}">
      <dgm:prSet/>
      <dgm:spPr/>
      <dgm:t>
        <a:bodyPr/>
        <a:lstStyle/>
        <a:p>
          <a:r>
            <a:rPr lang="en-GB" b="1" u="sng" dirty="0"/>
            <a:t>Data collection method:</a:t>
          </a:r>
          <a:r>
            <a:rPr lang="en-GB" dirty="0"/>
            <a:t> There are two types of data collection method. Primary methods: which is used to get fresh information for the specific research topic Another type of data collection method is secondary: under which the information are gathered from sources such as books, journals, newspaper etc., provided by different scholars. </a:t>
          </a:r>
          <a:endParaRPr lang="en-US" dirty="0"/>
        </a:p>
      </dgm:t>
    </dgm:pt>
    <dgm:pt modelId="{F26B5B03-2AC0-4277-A55C-50993D2B2845}" type="parTrans" cxnId="{839F9CDC-12E8-44F4-A400-AF597909CAC3}">
      <dgm:prSet/>
      <dgm:spPr/>
      <dgm:t>
        <a:bodyPr/>
        <a:lstStyle/>
        <a:p>
          <a:endParaRPr lang="en-US"/>
        </a:p>
      </dgm:t>
    </dgm:pt>
    <dgm:pt modelId="{C35A8B4E-916C-4C0F-AF30-7A82616C355A}" type="sibTrans" cxnId="{839F9CDC-12E8-44F4-A400-AF597909CAC3}">
      <dgm:prSet/>
      <dgm:spPr/>
      <dgm:t>
        <a:bodyPr/>
        <a:lstStyle/>
        <a:p>
          <a:endParaRPr lang="en-US"/>
        </a:p>
      </dgm:t>
    </dgm:pt>
    <dgm:pt modelId="{3BA97161-E79A-4C64-91BF-32EB1C7D3984}">
      <dgm:prSet custT="1"/>
      <dgm:spPr/>
      <dgm:t>
        <a:bodyPr/>
        <a:lstStyle/>
        <a:p>
          <a:r>
            <a:rPr lang="en-GB" sz="1200" b="1" u="sng" dirty="0"/>
            <a:t>Research Choice:</a:t>
          </a:r>
          <a:r>
            <a:rPr lang="en-GB" sz="1200" dirty="0"/>
            <a:t> There are many choices that are available for doing the research in an effective manner and sometimes it can create problem for researcher to choose any one for doing the research, because based on the choice positive and negative impact can be gained (Gosling, Scott and Hall, 2020. </a:t>
          </a:r>
          <a:endParaRPr lang="en-US" sz="1200" dirty="0"/>
        </a:p>
      </dgm:t>
    </dgm:pt>
    <dgm:pt modelId="{675DEBD7-3D38-4D9E-BCAE-DDE0152D6734}" type="parTrans" cxnId="{506175D3-0121-4BCB-A1FB-9150CC01E20B}">
      <dgm:prSet/>
      <dgm:spPr/>
      <dgm:t>
        <a:bodyPr/>
        <a:lstStyle/>
        <a:p>
          <a:endParaRPr lang="en-US"/>
        </a:p>
      </dgm:t>
    </dgm:pt>
    <dgm:pt modelId="{1DDA2FF1-7B1F-4098-B267-02D1085D9893}" type="sibTrans" cxnId="{506175D3-0121-4BCB-A1FB-9150CC01E20B}">
      <dgm:prSet/>
      <dgm:spPr/>
      <dgm:t>
        <a:bodyPr/>
        <a:lstStyle/>
        <a:p>
          <a:endParaRPr lang="en-US"/>
        </a:p>
      </dgm:t>
    </dgm:pt>
    <dgm:pt modelId="{72B2B6F1-217F-4171-9AB1-366886B0595F}">
      <dgm:prSet custT="1"/>
      <dgm:spPr/>
      <dgm:t>
        <a:bodyPr/>
        <a:lstStyle/>
        <a:p>
          <a:r>
            <a:rPr lang="en-GB" sz="1200" b="1" u="sng" dirty="0"/>
            <a:t>Research philosophy:</a:t>
          </a:r>
          <a:r>
            <a:rPr lang="en-GB" sz="1200" dirty="0"/>
            <a:t> this is considered to be a general phenomenon that includes all the measures that researcher can adopt for doing the research in an effective manner. (Nicola and et. Al., 2020). In order to do this researcher, investigator chose positivist approach because the result which is obtain is rational and it becomes easier for the research to explain the outcomes in a better manner. </a:t>
          </a:r>
          <a:endParaRPr lang="en-US" sz="1200" dirty="0"/>
        </a:p>
      </dgm:t>
    </dgm:pt>
    <dgm:pt modelId="{B29EF0BB-A0FF-4700-A006-A7F8626461E7}" type="sibTrans" cxnId="{88AB7CEB-827E-477A-B559-1F52B8EB1246}">
      <dgm:prSet/>
      <dgm:spPr/>
      <dgm:t>
        <a:bodyPr/>
        <a:lstStyle/>
        <a:p>
          <a:endParaRPr lang="en-US"/>
        </a:p>
      </dgm:t>
    </dgm:pt>
    <dgm:pt modelId="{EEE643E1-A797-42FB-A2A5-ACED6B98DA49}" type="parTrans" cxnId="{88AB7CEB-827E-477A-B559-1F52B8EB1246}">
      <dgm:prSet/>
      <dgm:spPr/>
      <dgm:t>
        <a:bodyPr/>
        <a:lstStyle/>
        <a:p>
          <a:endParaRPr lang="en-US"/>
        </a:p>
      </dgm:t>
    </dgm:pt>
    <dgm:pt modelId="{24FF6912-E5C7-4C0F-919F-A502B7FDB441}" type="pres">
      <dgm:prSet presAssocID="{6AF00033-E287-42BA-9131-C6D6BB26EEB5}" presName="Name0" presStyleCnt="0">
        <dgm:presLayoutVars>
          <dgm:dir/>
          <dgm:resizeHandles val="exact"/>
        </dgm:presLayoutVars>
      </dgm:prSet>
      <dgm:spPr/>
    </dgm:pt>
    <dgm:pt modelId="{AC948C8D-5584-4A50-ADFF-BF34212DDE32}" type="pres">
      <dgm:prSet presAssocID="{72B2B6F1-217F-4171-9AB1-366886B0595F}" presName="node" presStyleLbl="node1" presStyleIdx="0" presStyleCnt="7" custLinFactX="5509" custLinFactNeighborX="100000" custLinFactNeighborY="1753">
        <dgm:presLayoutVars>
          <dgm:bulletEnabled val="1"/>
        </dgm:presLayoutVars>
      </dgm:prSet>
      <dgm:spPr/>
    </dgm:pt>
    <dgm:pt modelId="{7BC87FAB-1F84-49C2-BEB9-DD51F591257A}" type="pres">
      <dgm:prSet presAssocID="{B29EF0BB-A0FF-4700-A006-A7F8626461E7}" presName="sibTransSpacerBeforeConnector" presStyleCnt="0"/>
      <dgm:spPr/>
    </dgm:pt>
    <dgm:pt modelId="{9758AD35-D142-461A-827F-4B1BA7D38265}" type="pres">
      <dgm:prSet presAssocID="{B29EF0BB-A0FF-4700-A006-A7F8626461E7}" presName="sibTrans" presStyleLbl="node1" presStyleIdx="1" presStyleCnt="7"/>
      <dgm:spPr/>
    </dgm:pt>
    <dgm:pt modelId="{43BCA345-E1A2-4902-939A-7FD16435B244}" type="pres">
      <dgm:prSet presAssocID="{B29EF0BB-A0FF-4700-A006-A7F8626461E7}" presName="sibTransSpacerAfterConnector" presStyleCnt="0"/>
      <dgm:spPr/>
    </dgm:pt>
    <dgm:pt modelId="{CEE72F55-7214-4814-9A14-D9489E338A06}" type="pres">
      <dgm:prSet presAssocID="{E6076CB3-38B3-4306-A20C-0874C8FD0633}" presName="node" presStyleLbl="node1" presStyleIdx="2" presStyleCnt="7">
        <dgm:presLayoutVars>
          <dgm:bulletEnabled val="1"/>
        </dgm:presLayoutVars>
      </dgm:prSet>
      <dgm:spPr/>
    </dgm:pt>
    <dgm:pt modelId="{1E67163E-D420-468B-9072-D77ACF338476}" type="pres">
      <dgm:prSet presAssocID="{EC837CF7-1BD9-42FE-A1BE-EFFFAF5B7177}" presName="sibTransSpacerBeforeConnector" presStyleCnt="0"/>
      <dgm:spPr/>
    </dgm:pt>
    <dgm:pt modelId="{BC03479C-CE61-4B72-B35D-4B59CBEC4613}" type="pres">
      <dgm:prSet presAssocID="{EC837CF7-1BD9-42FE-A1BE-EFFFAF5B7177}" presName="sibTrans" presStyleLbl="node1" presStyleIdx="3" presStyleCnt="7"/>
      <dgm:spPr/>
    </dgm:pt>
    <dgm:pt modelId="{C8F123C8-AD9D-4A8C-8A75-A5FDEE8F65F6}" type="pres">
      <dgm:prSet presAssocID="{EC837CF7-1BD9-42FE-A1BE-EFFFAF5B7177}" presName="sibTransSpacerAfterConnector" presStyleCnt="0"/>
      <dgm:spPr/>
    </dgm:pt>
    <dgm:pt modelId="{E5B8DC66-8EE2-489D-AC69-6B42726C662A}" type="pres">
      <dgm:prSet presAssocID="{A5E70CAB-7CC4-4339-9832-D0870EF31322}" presName="node" presStyleLbl="node1" presStyleIdx="4" presStyleCnt="7">
        <dgm:presLayoutVars>
          <dgm:bulletEnabled val="1"/>
        </dgm:presLayoutVars>
      </dgm:prSet>
      <dgm:spPr/>
    </dgm:pt>
    <dgm:pt modelId="{4A0A161A-9C66-48A4-A061-25321134CBB2}" type="pres">
      <dgm:prSet presAssocID="{C35A8B4E-916C-4C0F-AF30-7A82616C355A}" presName="sibTransSpacerBeforeConnector" presStyleCnt="0"/>
      <dgm:spPr/>
    </dgm:pt>
    <dgm:pt modelId="{53AD8114-F2BF-4A54-9E48-26750D6AA9AD}" type="pres">
      <dgm:prSet presAssocID="{C35A8B4E-916C-4C0F-AF30-7A82616C355A}" presName="sibTrans" presStyleLbl="node1" presStyleIdx="5" presStyleCnt="7"/>
      <dgm:spPr/>
    </dgm:pt>
    <dgm:pt modelId="{A2082CF2-8892-45C7-9737-B92155586972}" type="pres">
      <dgm:prSet presAssocID="{C35A8B4E-916C-4C0F-AF30-7A82616C355A}" presName="sibTransSpacerAfterConnector" presStyleCnt="0"/>
      <dgm:spPr/>
    </dgm:pt>
    <dgm:pt modelId="{A4079F37-CF7D-4AB3-88E4-1DDE2CB8AF84}" type="pres">
      <dgm:prSet presAssocID="{3BA97161-E79A-4C64-91BF-32EB1C7D3984}" presName="node" presStyleLbl="node1" presStyleIdx="6" presStyleCnt="7" custLinFactNeighborX="51772">
        <dgm:presLayoutVars>
          <dgm:bulletEnabled val="1"/>
        </dgm:presLayoutVars>
      </dgm:prSet>
      <dgm:spPr/>
    </dgm:pt>
  </dgm:ptLst>
  <dgm:cxnLst>
    <dgm:cxn modelId="{12536322-12B8-412A-A2BE-EF3F0AE92B1B}" type="presOf" srcId="{E6076CB3-38B3-4306-A20C-0874C8FD0633}" destId="{CEE72F55-7214-4814-9A14-D9489E338A06}" srcOrd="0" destOrd="0" presId="urn:microsoft.com/office/officeart/2016/7/layout/BasicProcessNew"/>
    <dgm:cxn modelId="{4FDCB42F-74C5-419D-B4DC-9153C2473F34}" type="presOf" srcId="{72B2B6F1-217F-4171-9AB1-366886B0595F}" destId="{AC948C8D-5584-4A50-ADFF-BF34212DDE32}" srcOrd="0" destOrd="0" presId="urn:microsoft.com/office/officeart/2016/7/layout/BasicProcessNew"/>
    <dgm:cxn modelId="{B8985663-CBED-4256-A527-680802286F58}" type="presOf" srcId="{EC837CF7-1BD9-42FE-A1BE-EFFFAF5B7177}" destId="{BC03479C-CE61-4B72-B35D-4B59CBEC4613}" srcOrd="0" destOrd="0" presId="urn:microsoft.com/office/officeart/2016/7/layout/BasicProcessNew"/>
    <dgm:cxn modelId="{443289B5-97AB-4ACC-81BD-79FF46C30EA2}" srcId="{6AF00033-E287-42BA-9131-C6D6BB26EEB5}" destId="{E6076CB3-38B3-4306-A20C-0874C8FD0633}" srcOrd="1" destOrd="0" parTransId="{156E8D15-DA88-4105-B9A1-56814E0CDF0E}" sibTransId="{EC837CF7-1BD9-42FE-A1BE-EFFFAF5B7177}"/>
    <dgm:cxn modelId="{FC035FC2-FA06-4FAF-A942-899045B9E769}" type="presOf" srcId="{A5E70CAB-7CC4-4339-9832-D0870EF31322}" destId="{E5B8DC66-8EE2-489D-AC69-6B42726C662A}" srcOrd="0" destOrd="0" presId="urn:microsoft.com/office/officeart/2016/7/layout/BasicProcessNew"/>
    <dgm:cxn modelId="{2CA739D3-5535-42B9-BD38-DD1B7DF54EF7}" type="presOf" srcId="{C35A8B4E-916C-4C0F-AF30-7A82616C355A}" destId="{53AD8114-F2BF-4A54-9E48-26750D6AA9AD}" srcOrd="0" destOrd="0" presId="urn:microsoft.com/office/officeart/2016/7/layout/BasicProcessNew"/>
    <dgm:cxn modelId="{506175D3-0121-4BCB-A1FB-9150CC01E20B}" srcId="{6AF00033-E287-42BA-9131-C6D6BB26EEB5}" destId="{3BA97161-E79A-4C64-91BF-32EB1C7D3984}" srcOrd="3" destOrd="0" parTransId="{675DEBD7-3D38-4D9E-BCAE-DDE0152D6734}" sibTransId="{1DDA2FF1-7B1F-4098-B267-02D1085D9893}"/>
    <dgm:cxn modelId="{839F9CDC-12E8-44F4-A400-AF597909CAC3}" srcId="{6AF00033-E287-42BA-9131-C6D6BB26EEB5}" destId="{A5E70CAB-7CC4-4339-9832-D0870EF31322}" srcOrd="2" destOrd="0" parTransId="{F26B5B03-2AC0-4277-A55C-50993D2B2845}" sibTransId="{C35A8B4E-916C-4C0F-AF30-7A82616C355A}"/>
    <dgm:cxn modelId="{39D4FEDF-A44B-4322-A499-A194DAC8D864}" type="presOf" srcId="{3BA97161-E79A-4C64-91BF-32EB1C7D3984}" destId="{A4079F37-CF7D-4AB3-88E4-1DDE2CB8AF84}" srcOrd="0" destOrd="0" presId="urn:microsoft.com/office/officeart/2016/7/layout/BasicProcessNew"/>
    <dgm:cxn modelId="{E0A522E2-FDF2-41EB-BAF8-1F479DE002F5}" type="presOf" srcId="{6AF00033-E287-42BA-9131-C6D6BB26EEB5}" destId="{24FF6912-E5C7-4C0F-919F-A502B7FDB441}" srcOrd="0" destOrd="0" presId="urn:microsoft.com/office/officeart/2016/7/layout/BasicProcessNew"/>
    <dgm:cxn modelId="{88AB7CEB-827E-477A-B559-1F52B8EB1246}" srcId="{6AF00033-E287-42BA-9131-C6D6BB26EEB5}" destId="{72B2B6F1-217F-4171-9AB1-366886B0595F}" srcOrd="0" destOrd="0" parTransId="{EEE643E1-A797-42FB-A2A5-ACED6B98DA49}" sibTransId="{B29EF0BB-A0FF-4700-A006-A7F8626461E7}"/>
    <dgm:cxn modelId="{7CDCECEC-6A19-4FE7-A4C8-44EC005887FA}" type="presOf" srcId="{B29EF0BB-A0FF-4700-A006-A7F8626461E7}" destId="{9758AD35-D142-461A-827F-4B1BA7D38265}" srcOrd="0" destOrd="0" presId="urn:microsoft.com/office/officeart/2016/7/layout/BasicProcessNew"/>
    <dgm:cxn modelId="{F2622CDC-4926-4903-9FCC-19E30E8D1756}" type="presParOf" srcId="{24FF6912-E5C7-4C0F-919F-A502B7FDB441}" destId="{AC948C8D-5584-4A50-ADFF-BF34212DDE32}" srcOrd="0" destOrd="0" presId="urn:microsoft.com/office/officeart/2016/7/layout/BasicProcessNew"/>
    <dgm:cxn modelId="{DFA11D35-2AF6-4D65-B201-A6B5487632DB}" type="presParOf" srcId="{24FF6912-E5C7-4C0F-919F-A502B7FDB441}" destId="{7BC87FAB-1F84-49C2-BEB9-DD51F591257A}" srcOrd="1" destOrd="0" presId="urn:microsoft.com/office/officeart/2016/7/layout/BasicProcessNew"/>
    <dgm:cxn modelId="{4E35B8B6-7189-4C6D-8608-857C5FAE4642}" type="presParOf" srcId="{24FF6912-E5C7-4C0F-919F-A502B7FDB441}" destId="{9758AD35-D142-461A-827F-4B1BA7D38265}" srcOrd="2" destOrd="0" presId="urn:microsoft.com/office/officeart/2016/7/layout/BasicProcessNew"/>
    <dgm:cxn modelId="{10DDEBEB-9191-4E68-8AE7-D4458A4145FA}" type="presParOf" srcId="{24FF6912-E5C7-4C0F-919F-A502B7FDB441}" destId="{43BCA345-E1A2-4902-939A-7FD16435B244}" srcOrd="3" destOrd="0" presId="urn:microsoft.com/office/officeart/2016/7/layout/BasicProcessNew"/>
    <dgm:cxn modelId="{68828531-12ED-4B65-B39C-2BFA95060F37}" type="presParOf" srcId="{24FF6912-E5C7-4C0F-919F-A502B7FDB441}" destId="{CEE72F55-7214-4814-9A14-D9489E338A06}" srcOrd="4" destOrd="0" presId="urn:microsoft.com/office/officeart/2016/7/layout/BasicProcessNew"/>
    <dgm:cxn modelId="{2F86622E-67A8-486A-980D-53021B3DFB7C}" type="presParOf" srcId="{24FF6912-E5C7-4C0F-919F-A502B7FDB441}" destId="{1E67163E-D420-468B-9072-D77ACF338476}" srcOrd="5" destOrd="0" presId="urn:microsoft.com/office/officeart/2016/7/layout/BasicProcessNew"/>
    <dgm:cxn modelId="{A661903F-A0C5-4AE2-8EC2-5D46D371279A}" type="presParOf" srcId="{24FF6912-E5C7-4C0F-919F-A502B7FDB441}" destId="{BC03479C-CE61-4B72-B35D-4B59CBEC4613}" srcOrd="6" destOrd="0" presId="urn:microsoft.com/office/officeart/2016/7/layout/BasicProcessNew"/>
    <dgm:cxn modelId="{2E771189-E240-4D65-A37D-8F4BD3661A40}" type="presParOf" srcId="{24FF6912-E5C7-4C0F-919F-A502B7FDB441}" destId="{C8F123C8-AD9D-4A8C-8A75-A5FDEE8F65F6}" srcOrd="7" destOrd="0" presId="urn:microsoft.com/office/officeart/2016/7/layout/BasicProcessNew"/>
    <dgm:cxn modelId="{9C9C26D9-EE79-409A-8E2D-D9C2277EF522}" type="presParOf" srcId="{24FF6912-E5C7-4C0F-919F-A502B7FDB441}" destId="{E5B8DC66-8EE2-489D-AC69-6B42726C662A}" srcOrd="8" destOrd="0" presId="urn:microsoft.com/office/officeart/2016/7/layout/BasicProcessNew"/>
    <dgm:cxn modelId="{46DC54C4-5C69-48AE-B4B2-142865AAF011}" type="presParOf" srcId="{24FF6912-E5C7-4C0F-919F-A502B7FDB441}" destId="{4A0A161A-9C66-48A4-A061-25321134CBB2}" srcOrd="9" destOrd="0" presId="urn:microsoft.com/office/officeart/2016/7/layout/BasicProcessNew"/>
    <dgm:cxn modelId="{7BADF5C5-9005-4C84-87CA-D56BE7856580}" type="presParOf" srcId="{24FF6912-E5C7-4C0F-919F-A502B7FDB441}" destId="{53AD8114-F2BF-4A54-9E48-26750D6AA9AD}" srcOrd="10" destOrd="0" presId="urn:microsoft.com/office/officeart/2016/7/layout/BasicProcessNew"/>
    <dgm:cxn modelId="{FEC7D587-8D96-4918-A83A-708A27DE624C}" type="presParOf" srcId="{24FF6912-E5C7-4C0F-919F-A502B7FDB441}" destId="{A2082CF2-8892-45C7-9737-B92155586972}" srcOrd="11" destOrd="0" presId="urn:microsoft.com/office/officeart/2016/7/layout/BasicProcessNew"/>
    <dgm:cxn modelId="{80E08EEC-6164-4ACB-9714-9FE9EF0147E9}" type="presParOf" srcId="{24FF6912-E5C7-4C0F-919F-A502B7FDB441}" destId="{A4079F37-CF7D-4AB3-88E4-1DDE2CB8AF84}" srcOrd="12"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EB2591-E1CD-4AF3-8EFD-07EC7C206ECB}">
      <dsp:nvSpPr>
        <dsp:cNvPr id="0" name=""/>
        <dsp:cNvSpPr/>
      </dsp:nvSpPr>
      <dsp:spPr>
        <a:xfrm>
          <a:off x="3033" y="385011"/>
          <a:ext cx="2406420" cy="1443852"/>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baseline="0"/>
            <a:t>INTRODUCTION</a:t>
          </a:r>
          <a:endParaRPr lang="en-US" sz="1800" kern="1200"/>
        </a:p>
      </dsp:txBody>
      <dsp:txXfrm>
        <a:off x="3033" y="385011"/>
        <a:ext cx="2406420" cy="1443852"/>
      </dsp:txXfrm>
    </dsp:sp>
    <dsp:sp modelId="{C8278DFB-5A57-45C3-82B5-C4938574656F}">
      <dsp:nvSpPr>
        <dsp:cNvPr id="0" name=""/>
        <dsp:cNvSpPr/>
      </dsp:nvSpPr>
      <dsp:spPr>
        <a:xfrm>
          <a:off x="2650095" y="385011"/>
          <a:ext cx="2406420" cy="1443852"/>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baseline="0"/>
            <a:t>LITERATURE REVIEW</a:t>
          </a:r>
          <a:endParaRPr lang="en-US" sz="1800" kern="1200"/>
        </a:p>
      </dsp:txBody>
      <dsp:txXfrm>
        <a:off x="2650095" y="385011"/>
        <a:ext cx="2406420" cy="1443852"/>
      </dsp:txXfrm>
    </dsp:sp>
    <dsp:sp modelId="{C52A7BCA-A0B8-413A-ADD3-A719550B9E57}">
      <dsp:nvSpPr>
        <dsp:cNvPr id="0" name=""/>
        <dsp:cNvSpPr/>
      </dsp:nvSpPr>
      <dsp:spPr>
        <a:xfrm>
          <a:off x="5297158" y="385011"/>
          <a:ext cx="2406420" cy="1443852"/>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baseline="0"/>
            <a:t>RESEARCH METHODOLOGY5</a:t>
          </a:r>
          <a:endParaRPr lang="en-US" sz="1800" kern="1200"/>
        </a:p>
      </dsp:txBody>
      <dsp:txXfrm>
        <a:off x="5297158" y="385011"/>
        <a:ext cx="2406420" cy="1443852"/>
      </dsp:txXfrm>
    </dsp:sp>
    <dsp:sp modelId="{00F2CEBD-B8B4-4709-90E2-24BFC2F82C6F}">
      <dsp:nvSpPr>
        <dsp:cNvPr id="0" name=""/>
        <dsp:cNvSpPr/>
      </dsp:nvSpPr>
      <dsp:spPr>
        <a:xfrm>
          <a:off x="7944221" y="385011"/>
          <a:ext cx="2406420" cy="1443852"/>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baseline="0"/>
            <a:t>DATA COLLECTION6</a:t>
          </a:r>
          <a:endParaRPr lang="en-US" sz="1800" kern="1200"/>
        </a:p>
      </dsp:txBody>
      <dsp:txXfrm>
        <a:off x="7944221" y="385011"/>
        <a:ext cx="2406420" cy="1443852"/>
      </dsp:txXfrm>
    </dsp:sp>
    <dsp:sp modelId="{1C11776A-6A8F-4128-A8F4-9C09F59D319C}">
      <dsp:nvSpPr>
        <dsp:cNvPr id="0" name=""/>
        <dsp:cNvSpPr/>
      </dsp:nvSpPr>
      <dsp:spPr>
        <a:xfrm>
          <a:off x="1326564" y="2069505"/>
          <a:ext cx="2406420" cy="1443852"/>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baseline="0"/>
            <a:t>CONCLUSION</a:t>
          </a:r>
          <a:endParaRPr lang="en-US" sz="1800" kern="1200"/>
        </a:p>
      </dsp:txBody>
      <dsp:txXfrm>
        <a:off x="1326564" y="2069505"/>
        <a:ext cx="2406420" cy="1443852"/>
      </dsp:txXfrm>
    </dsp:sp>
    <dsp:sp modelId="{EA62160B-E1C9-4EB8-AED6-7A0B8CAD8302}">
      <dsp:nvSpPr>
        <dsp:cNvPr id="0" name=""/>
        <dsp:cNvSpPr/>
      </dsp:nvSpPr>
      <dsp:spPr>
        <a:xfrm>
          <a:off x="3973627" y="2069505"/>
          <a:ext cx="2406420" cy="1443852"/>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baseline="0"/>
            <a:t>RECOMMENDATION</a:t>
          </a:r>
          <a:endParaRPr lang="en-US" sz="1800" kern="1200"/>
        </a:p>
      </dsp:txBody>
      <dsp:txXfrm>
        <a:off x="3973627" y="2069505"/>
        <a:ext cx="2406420" cy="1443852"/>
      </dsp:txXfrm>
    </dsp:sp>
    <dsp:sp modelId="{12FDA7BE-9B16-42D3-BDE0-DA62B7881EBF}">
      <dsp:nvSpPr>
        <dsp:cNvPr id="0" name=""/>
        <dsp:cNvSpPr/>
      </dsp:nvSpPr>
      <dsp:spPr>
        <a:xfrm>
          <a:off x="6620689" y="2069505"/>
          <a:ext cx="2406420" cy="1443852"/>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baseline="0"/>
            <a:t>REFERENCES</a:t>
          </a:r>
          <a:endParaRPr lang="en-US" sz="1800" kern="1200"/>
        </a:p>
      </dsp:txBody>
      <dsp:txXfrm>
        <a:off x="6620689" y="2069505"/>
        <a:ext cx="2406420" cy="14438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948C8D-5584-4A50-ADFF-BF34212DDE32}">
      <dsp:nvSpPr>
        <dsp:cNvPr id="0" name=""/>
        <dsp:cNvSpPr/>
      </dsp:nvSpPr>
      <dsp:spPr>
        <a:xfrm>
          <a:off x="182965" y="548962"/>
          <a:ext cx="2593597" cy="334330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533400">
            <a:lnSpc>
              <a:spcPct val="90000"/>
            </a:lnSpc>
            <a:spcBef>
              <a:spcPct val="0"/>
            </a:spcBef>
            <a:spcAft>
              <a:spcPct val="35000"/>
            </a:spcAft>
            <a:buNone/>
          </a:pPr>
          <a:r>
            <a:rPr lang="en-GB" sz="1200" b="1" u="sng" kern="1200" dirty="0"/>
            <a:t>Research philosophy:</a:t>
          </a:r>
          <a:r>
            <a:rPr lang="en-GB" sz="1200" kern="1200" dirty="0"/>
            <a:t> this is considered to be a general phenomenon that includes all the measures that researcher can adopt for doing the research in an effective manner. (Nicola and et. Al., 2020). In order to do this researcher, investigator chose positivist approach because the result which is obtain is rational and it becomes easier for the research to explain the outcomes in a better manner. </a:t>
          </a:r>
          <a:endParaRPr lang="en-US" sz="1200" kern="1200" dirty="0"/>
        </a:p>
      </dsp:txBody>
      <dsp:txXfrm>
        <a:off x="182965" y="548962"/>
        <a:ext cx="2593597" cy="3343309"/>
      </dsp:txXfrm>
    </dsp:sp>
    <dsp:sp modelId="{9758AD35-D142-461A-827F-4B1BA7D38265}">
      <dsp:nvSpPr>
        <dsp:cNvPr id="0" name=""/>
        <dsp:cNvSpPr/>
      </dsp:nvSpPr>
      <dsp:spPr>
        <a:xfrm>
          <a:off x="2633682" y="2040509"/>
          <a:ext cx="389039" cy="243000"/>
        </a:xfrm>
        <a:prstGeom prst="rightArrow">
          <a:avLst>
            <a:gd name="adj1" fmla="val 50000"/>
            <a:gd name="adj2" fmla="val 50000"/>
          </a:avLst>
        </a:prstGeom>
        <a:solidFill>
          <a:schemeClr val="accent2">
            <a:hueOff val="191582"/>
            <a:satOff val="-3129"/>
            <a:lumOff val="19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E72F55-7214-4814-9A14-D9489E338A06}">
      <dsp:nvSpPr>
        <dsp:cNvPr id="0" name=""/>
        <dsp:cNvSpPr/>
      </dsp:nvSpPr>
      <dsp:spPr>
        <a:xfrm>
          <a:off x="3058436" y="490354"/>
          <a:ext cx="2593597" cy="3343309"/>
        </a:xfrm>
        <a:prstGeom prst="rect">
          <a:avLst/>
        </a:prstGeom>
        <a:solidFill>
          <a:schemeClr val="accent2">
            <a:hueOff val="383163"/>
            <a:satOff val="-6257"/>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533400">
            <a:lnSpc>
              <a:spcPct val="90000"/>
            </a:lnSpc>
            <a:spcBef>
              <a:spcPct val="0"/>
            </a:spcBef>
            <a:spcAft>
              <a:spcPct val="35000"/>
            </a:spcAft>
            <a:buNone/>
          </a:pPr>
          <a:r>
            <a:rPr lang="en-GB" sz="1200" b="1" u="sng" kern="1200" dirty="0"/>
            <a:t>Research Approach:</a:t>
          </a:r>
          <a:r>
            <a:rPr lang="en-GB" sz="1200" kern="1200" dirty="0"/>
            <a:t> It is considered to be a provided blueprint that helps in taking the research into the right track thus, it can be said that with the use of research approach a philosophical foundation can be developed. Generally, deductive and inductive are the two elements that are being considered in this, but deductive approach will be undertaken for doing this research because it will further assist in developing a relationship between two or more variables.</a:t>
          </a:r>
          <a:endParaRPr lang="en-US" sz="1200" kern="1200" dirty="0"/>
        </a:p>
      </dsp:txBody>
      <dsp:txXfrm>
        <a:off x="3058436" y="490354"/>
        <a:ext cx="2593597" cy="3343309"/>
      </dsp:txXfrm>
    </dsp:sp>
    <dsp:sp modelId="{BC03479C-CE61-4B72-B35D-4B59CBEC4613}">
      <dsp:nvSpPr>
        <dsp:cNvPr id="0" name=""/>
        <dsp:cNvSpPr/>
      </dsp:nvSpPr>
      <dsp:spPr>
        <a:xfrm>
          <a:off x="5687748" y="2040509"/>
          <a:ext cx="389039" cy="243000"/>
        </a:xfrm>
        <a:prstGeom prst="rightArrow">
          <a:avLst>
            <a:gd name="adj1" fmla="val 50000"/>
            <a:gd name="adj2" fmla="val 50000"/>
          </a:avLst>
        </a:prstGeom>
        <a:solidFill>
          <a:schemeClr val="accent2">
            <a:hueOff val="574745"/>
            <a:satOff val="-9386"/>
            <a:lumOff val="58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B8DC66-8EE2-489D-AC69-6B42726C662A}">
      <dsp:nvSpPr>
        <dsp:cNvPr id="0" name=""/>
        <dsp:cNvSpPr/>
      </dsp:nvSpPr>
      <dsp:spPr>
        <a:xfrm>
          <a:off x="6112502" y="490354"/>
          <a:ext cx="2593597" cy="3343309"/>
        </a:xfrm>
        <a:prstGeom prst="rect">
          <a:avLst/>
        </a:prstGeom>
        <a:solidFill>
          <a:schemeClr val="accent2">
            <a:hueOff val="766327"/>
            <a:satOff val="-12515"/>
            <a:lumOff val="78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622300">
            <a:lnSpc>
              <a:spcPct val="90000"/>
            </a:lnSpc>
            <a:spcBef>
              <a:spcPct val="0"/>
            </a:spcBef>
            <a:spcAft>
              <a:spcPct val="35000"/>
            </a:spcAft>
            <a:buNone/>
          </a:pPr>
          <a:r>
            <a:rPr lang="en-GB" sz="1400" b="1" u="sng" kern="1200" dirty="0"/>
            <a:t>Data collection method:</a:t>
          </a:r>
          <a:r>
            <a:rPr lang="en-GB" sz="1400" kern="1200" dirty="0"/>
            <a:t> There are two types of data collection method. Primary methods: which is used to get fresh information for the specific research topic Another type of data collection method is secondary: under which the information are gathered from sources such as books, journals, newspaper etc., provided by different scholars. </a:t>
          </a:r>
          <a:endParaRPr lang="en-US" sz="1400" kern="1200" dirty="0"/>
        </a:p>
      </dsp:txBody>
      <dsp:txXfrm>
        <a:off x="6112502" y="490354"/>
        <a:ext cx="2593597" cy="3343309"/>
      </dsp:txXfrm>
    </dsp:sp>
    <dsp:sp modelId="{53AD8114-F2BF-4A54-9E48-26750D6AA9AD}">
      <dsp:nvSpPr>
        <dsp:cNvPr id="0" name=""/>
        <dsp:cNvSpPr/>
      </dsp:nvSpPr>
      <dsp:spPr>
        <a:xfrm>
          <a:off x="8741814" y="2040509"/>
          <a:ext cx="389039" cy="243000"/>
        </a:xfrm>
        <a:prstGeom prst="rightArrow">
          <a:avLst>
            <a:gd name="adj1" fmla="val 50000"/>
            <a:gd name="adj2" fmla="val 50000"/>
          </a:avLst>
        </a:prstGeom>
        <a:solidFill>
          <a:schemeClr val="accent2">
            <a:hueOff val="957908"/>
            <a:satOff val="-15643"/>
            <a:lumOff val="98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079F37-CF7D-4AB3-88E4-1DDE2CB8AF84}">
      <dsp:nvSpPr>
        <dsp:cNvPr id="0" name=""/>
        <dsp:cNvSpPr/>
      </dsp:nvSpPr>
      <dsp:spPr>
        <a:xfrm>
          <a:off x="9170938" y="490354"/>
          <a:ext cx="2593597" cy="3343309"/>
        </a:xfrm>
        <a:prstGeom prst="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533400">
            <a:lnSpc>
              <a:spcPct val="90000"/>
            </a:lnSpc>
            <a:spcBef>
              <a:spcPct val="0"/>
            </a:spcBef>
            <a:spcAft>
              <a:spcPct val="35000"/>
            </a:spcAft>
            <a:buNone/>
          </a:pPr>
          <a:r>
            <a:rPr lang="en-GB" sz="1200" b="1" u="sng" kern="1200" dirty="0"/>
            <a:t>Research Choice:</a:t>
          </a:r>
          <a:r>
            <a:rPr lang="en-GB" sz="1200" kern="1200" dirty="0"/>
            <a:t> There are many choices that are available for doing the research in an effective manner and sometimes it can create problem for researcher to choose any one for doing the research, because based on the choice positive and negative impact can be gained (Gosling, Scott and Hall, 2020. </a:t>
          </a:r>
          <a:endParaRPr lang="en-US" sz="1200" kern="1200" dirty="0"/>
        </a:p>
      </dsp:txBody>
      <dsp:txXfrm>
        <a:off x="9170938" y="490354"/>
        <a:ext cx="2593597" cy="334330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72345051-2045-45DA-935E-2E3CA1A69ADC}" type="datetimeFigureOut">
              <a:rPr lang="en-US" smtClean="0"/>
              <a:t>7/16/2020</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782771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45086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2345051-2045-45DA-935E-2E3CA1A69ADC}" type="datetimeFigureOut">
              <a:rPr lang="en-US" smtClean="0"/>
              <a:t>7/16/2020</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07537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7/16/2020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888069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7/16/2020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06445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7/16/2020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8147850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7/16/2020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285342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7/16/2020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911776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7/16/2020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50987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7/16/2020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134572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2345051-2045-45DA-935E-2E3CA1A69ADC}" type="datetimeFigureOut">
              <a:rPr lang="en-US" smtClean="0"/>
              <a:t>7/16/2020</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75714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2345051-2045-45DA-935E-2E3CA1A69ADC}" type="datetimeFigureOut">
              <a:rPr lang="en-US" smtClean="0"/>
              <a:t>7/16/2020</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A7CD31F4-64FA-4BA0-9498-67783267A8C8}"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9054093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72345051-2045-45DA-935E-2E3CA1A69ADC}" type="datetimeFigureOut">
              <a:rPr lang="en-US" smtClean="0"/>
              <a:t>7/16/2020</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9423328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2345051-2045-45DA-935E-2E3CA1A69ADC}" type="datetimeFigureOut">
              <a:rPr lang="en-US" smtClean="0"/>
              <a:t>7/16/2020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2065499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2345051-2045-45DA-935E-2E3CA1A69ADC}" type="datetimeFigureOut">
              <a:rPr lang="en-US" smtClean="0"/>
              <a:t>7/16/2020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4146945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6525968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72345051-2045-45DA-935E-2E3CA1A69ADC}" type="datetimeFigureOut">
              <a:rPr lang="en-US" smtClean="0"/>
              <a:t>7/16/2020</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778890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2345051-2045-45DA-935E-2E3CA1A69ADC}" type="datetimeFigureOut">
              <a:rPr lang="en-US" smtClean="0"/>
              <a:t>7/16/2020</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1906307239"/>
      </p:ext>
    </p:extLst>
  </p:cSld>
  <p:clrMap bg1="dk1" tx1="lt1" bg2="dk2" tx2="lt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 id="2147483845" r:id="rId12"/>
    <p:sldLayoutId id="2147483846" r:id="rId13"/>
    <p:sldLayoutId id="2147483847" r:id="rId14"/>
    <p:sldLayoutId id="2147483848" r:id="rId15"/>
    <p:sldLayoutId id="2147483849" r:id="rId16"/>
    <p:sldLayoutId id="2147483850"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2.xml"/><Relationship Id="rId4" Type="http://schemas.openxmlformats.org/officeDocument/2006/relationships/chart" Target="../charts/chart3.xml"/></Relationships>
</file>

<file path=ppt/slides/_rels/slide8.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chart" Target="../charts/chart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pdgroup.co.uk/wps/portal/npd/uk/news/press-releases/nail-care-the-new-lipstick-effect-amid-covid-19-outbreak-in-the-uk-reports-the-npd-group/"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077D6507-8E8D-40E1-A7B9-63012EF94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
            <a:extLst>
              <a:ext uri="{FF2B5EF4-FFF2-40B4-BE49-F238E27FC236}">
                <a16:creationId xmlns:a16="http://schemas.microsoft.com/office/drawing/2014/main" id="{3B5408DE-7B96-430F-8902-74E6DC8790DC}"/>
              </a:ext>
            </a:extLst>
          </p:cNvPr>
          <p:cNvPicPr>
            <a:picLocks noChangeAspect="1"/>
          </p:cNvPicPr>
          <p:nvPr/>
        </p:nvPicPr>
        <p:blipFill rotWithShape="1">
          <a:blip r:embed="rId2">
            <a:alphaModFix amt="40000"/>
          </a:blip>
          <a:srcRect t="16512" r="9091"/>
          <a:stretch/>
        </p:blipFill>
        <p:spPr>
          <a:xfrm>
            <a:off x="0" y="-522504"/>
            <a:ext cx="12191980" cy="6857990"/>
          </a:xfrm>
          <a:prstGeom prst="rect">
            <a:avLst/>
          </a:prstGeom>
        </p:spPr>
      </p:pic>
      <p:pic>
        <p:nvPicPr>
          <p:cNvPr id="28" name="Picture 27">
            <a:extLst>
              <a:ext uri="{FF2B5EF4-FFF2-40B4-BE49-F238E27FC236}">
                <a16:creationId xmlns:a16="http://schemas.microsoft.com/office/drawing/2014/main" id="{23FF3D86-2916-4F9F-9752-304810CF59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30" name="Picture 29">
            <a:extLst>
              <a:ext uri="{FF2B5EF4-FFF2-40B4-BE49-F238E27FC236}">
                <a16:creationId xmlns:a16="http://schemas.microsoft.com/office/drawing/2014/main" id="{AB048875-14D1-4CC7-8AC3-7ABC73AAAF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4679B1E7-77FC-4272-AFBB-72BB824FF34A}"/>
              </a:ext>
            </a:extLst>
          </p:cNvPr>
          <p:cNvSpPr>
            <a:spLocks noGrp="1"/>
          </p:cNvSpPr>
          <p:nvPr>
            <p:ph type="ctrTitle"/>
          </p:nvPr>
        </p:nvSpPr>
        <p:spPr>
          <a:xfrm>
            <a:off x="1783583" y="1662095"/>
            <a:ext cx="9448800" cy="3275763"/>
          </a:xfrm>
        </p:spPr>
        <p:txBody>
          <a:bodyPr>
            <a:normAutofit/>
          </a:bodyPr>
          <a:lstStyle/>
          <a:p>
            <a:r>
              <a:rPr lang="en-GB" sz="2800" b="1" i="1" u="sng" dirty="0"/>
              <a:t>Contemporary themes in the hotel and hospitality sector</a:t>
            </a:r>
            <a:br>
              <a:rPr lang="en-GB" sz="2800" dirty="0"/>
            </a:br>
            <a:r>
              <a:rPr lang="en-GB" sz="2400" b="1" i="1" dirty="0"/>
              <a:t> </a:t>
            </a:r>
            <a:br>
              <a:rPr lang="en-GB" sz="2400" dirty="0"/>
            </a:br>
            <a:r>
              <a:rPr lang="en-GB" sz="2400" dirty="0"/>
              <a:t>Student Name: </a:t>
            </a:r>
            <a:r>
              <a:rPr lang="en-GB" sz="2400" dirty="0" err="1"/>
              <a:t>Iuliana</a:t>
            </a:r>
            <a:r>
              <a:rPr lang="en-GB" sz="2400" dirty="0"/>
              <a:t> </a:t>
            </a:r>
            <a:r>
              <a:rPr lang="en-GB" sz="2400" dirty="0" err="1"/>
              <a:t>Andronic</a:t>
            </a:r>
            <a:br>
              <a:rPr lang="en-GB" sz="2400" dirty="0"/>
            </a:br>
            <a:r>
              <a:rPr lang="en-GB" sz="2400" dirty="0"/>
              <a:t>Student Number: 1813619</a:t>
            </a:r>
            <a:br>
              <a:rPr lang="en-GB" sz="2400" dirty="0"/>
            </a:br>
            <a:r>
              <a:rPr lang="en-GB" sz="2400" dirty="0"/>
              <a:t>Lecturer’s Name: Abdi Rahman</a:t>
            </a:r>
            <a:br>
              <a:rPr lang="en-GB" sz="2400" dirty="0"/>
            </a:br>
            <a:r>
              <a:rPr lang="en-GB" sz="2400" dirty="0"/>
              <a:t>Module Code:M6X01931</a:t>
            </a:r>
            <a:br>
              <a:rPr lang="en-GB" sz="1500" dirty="0"/>
            </a:br>
            <a:endParaRPr lang="en-GB" sz="1500" dirty="0"/>
          </a:p>
        </p:txBody>
      </p:sp>
    </p:spTree>
    <p:extLst>
      <p:ext uri="{BB962C8B-B14F-4D97-AF65-F5344CB8AC3E}">
        <p14:creationId xmlns:p14="http://schemas.microsoft.com/office/powerpoint/2010/main" val="47760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A2150-D572-415F-BB5A-86E3AD72A822}"/>
              </a:ext>
            </a:extLst>
          </p:cNvPr>
          <p:cNvSpPr>
            <a:spLocks noGrp="1"/>
          </p:cNvSpPr>
          <p:nvPr>
            <p:ph type="title"/>
          </p:nvPr>
        </p:nvSpPr>
        <p:spPr/>
        <p:txBody>
          <a:bodyPr>
            <a:normAutofit/>
          </a:bodyPr>
          <a:lstStyle/>
          <a:p>
            <a:r>
              <a:rPr lang="en-GB" dirty="0"/>
              <a:t>Contents:</a:t>
            </a:r>
          </a:p>
        </p:txBody>
      </p:sp>
      <p:graphicFrame>
        <p:nvGraphicFramePr>
          <p:cNvPr id="16" name="Rectangle 1">
            <a:extLst>
              <a:ext uri="{FF2B5EF4-FFF2-40B4-BE49-F238E27FC236}">
                <a16:creationId xmlns:a16="http://schemas.microsoft.com/office/drawing/2014/main" id="{E167C30F-1FA1-4D22-8F3F-619077E9368C}"/>
              </a:ext>
            </a:extLst>
          </p:cNvPr>
          <p:cNvGraphicFramePr>
            <a:graphicFrameLocks noGrp="1"/>
          </p:cNvGraphicFramePr>
          <p:nvPr>
            <p:ph idx="1"/>
            <p:extLst>
              <p:ext uri="{D42A27DB-BD31-4B8C-83A1-F6EECF244321}">
                <p14:modId xmlns:p14="http://schemas.microsoft.com/office/powerpoint/2010/main" val="4155353894"/>
              </p:ext>
            </p:extLst>
          </p:nvPr>
        </p:nvGraphicFramePr>
        <p:xfrm>
          <a:off x="914400" y="1892830"/>
          <a:ext cx="10353675" cy="38983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1967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1E4917B9-5D95-4999-9E13-3568EDD423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4032" y="2187576"/>
            <a:ext cx="6857999" cy="2482850"/>
          </a:xfrm>
          <a:prstGeom prst="rect">
            <a:avLst/>
          </a:prstGeom>
        </p:spPr>
      </p:pic>
      <p:sp>
        <p:nvSpPr>
          <p:cNvPr id="3" name="Content Placeholder 2">
            <a:extLst>
              <a:ext uri="{FF2B5EF4-FFF2-40B4-BE49-F238E27FC236}">
                <a16:creationId xmlns:a16="http://schemas.microsoft.com/office/drawing/2014/main" id="{1C10D98F-6268-4508-8EA3-222FF1379435}"/>
              </a:ext>
            </a:extLst>
          </p:cNvPr>
          <p:cNvSpPr>
            <a:spLocks noGrp="1"/>
          </p:cNvSpPr>
          <p:nvPr>
            <p:ph idx="1"/>
          </p:nvPr>
        </p:nvSpPr>
        <p:spPr>
          <a:xfrm>
            <a:off x="3492230" y="223737"/>
            <a:ext cx="8699769" cy="6498076"/>
          </a:xfrm>
        </p:spPr>
        <p:txBody>
          <a:bodyPr>
            <a:normAutofit fontScale="85000" lnSpcReduction="10000"/>
          </a:bodyPr>
          <a:lstStyle/>
          <a:p>
            <a:pPr lvl="0"/>
            <a:r>
              <a:rPr lang="en-GB" sz="2300" b="1" dirty="0">
                <a:effectLst/>
              </a:rPr>
              <a:t>INTRODUCTION</a:t>
            </a:r>
          </a:p>
          <a:p>
            <a:pPr marL="0" indent="0">
              <a:buNone/>
            </a:pPr>
            <a:r>
              <a:rPr lang="en-GB" sz="1800" dirty="0">
                <a:effectLst/>
              </a:rPr>
              <a:t>Everyone in this world wants to look good and beautiful because it helps in changing their emotions in a positive manner. Being beautiful gives a unique expression and moreover, reflects the personality of a person. During this pandemic, the business of cosmetic salon has constantly dropped because of considering the health of people and lockdown as well (Hasan at and et. Al., 2020). </a:t>
            </a:r>
          </a:p>
          <a:p>
            <a:pPr marL="36900" indent="0">
              <a:buNone/>
            </a:pPr>
            <a:r>
              <a:rPr lang="en-GB" sz="1800" dirty="0">
                <a:effectLst/>
              </a:rPr>
              <a:t> </a:t>
            </a:r>
          </a:p>
          <a:p>
            <a:r>
              <a:rPr lang="en-GB" sz="1800" b="1" u="sng" dirty="0">
                <a:effectLst/>
              </a:rPr>
              <a:t>Research Aims:</a:t>
            </a:r>
            <a:r>
              <a:rPr lang="en-GB" sz="1800" dirty="0">
                <a:effectLst/>
              </a:rPr>
              <a:t> “</a:t>
            </a:r>
          </a:p>
          <a:p>
            <a:endParaRPr lang="en-GB" sz="1800" dirty="0"/>
          </a:p>
          <a:p>
            <a:r>
              <a:rPr lang="en-GB" sz="1800" dirty="0">
                <a:effectLst/>
              </a:rPr>
              <a:t>To investigate the impact of COVID-19 on the business of cosmetic salon”- A Case study on a Petite Nail Bar Company.</a:t>
            </a:r>
          </a:p>
          <a:p>
            <a:pPr marL="36900" indent="0">
              <a:buNone/>
            </a:pPr>
            <a:r>
              <a:rPr lang="en-GB" sz="1800" dirty="0">
                <a:effectLst/>
              </a:rPr>
              <a:t> </a:t>
            </a:r>
          </a:p>
          <a:p>
            <a:r>
              <a:rPr lang="en-GB" sz="1800" b="1" u="sng" dirty="0">
                <a:effectLst/>
              </a:rPr>
              <a:t>Research Objectives:</a:t>
            </a:r>
          </a:p>
          <a:p>
            <a:endParaRPr lang="en-GB" sz="1800" dirty="0">
              <a:effectLst/>
            </a:endParaRPr>
          </a:p>
          <a:p>
            <a:pPr lvl="0"/>
            <a:r>
              <a:rPr lang="en-GB" sz="1800" dirty="0">
                <a:effectLst/>
              </a:rPr>
              <a:t>To understand the effect of COVID-19 on the sales of the Cosmetic Salons in United Kingdom. </a:t>
            </a:r>
          </a:p>
          <a:p>
            <a:pPr lvl="0"/>
            <a:r>
              <a:rPr lang="en-GB" sz="1800" dirty="0">
                <a:effectLst/>
              </a:rPr>
              <a:t>To determine the ways Petite Bail Bar company can adopt to cope up with the decreased sales.</a:t>
            </a:r>
          </a:p>
          <a:p>
            <a:pPr marL="36900" indent="0">
              <a:buNone/>
            </a:pPr>
            <a:r>
              <a:rPr lang="en-GB" sz="1800" dirty="0">
                <a:effectLst/>
              </a:rPr>
              <a:t> </a:t>
            </a:r>
          </a:p>
          <a:p>
            <a:r>
              <a:rPr lang="en-GB" sz="1800" b="1" u="sng" dirty="0">
                <a:effectLst/>
              </a:rPr>
              <a:t>Rationale of the Research:</a:t>
            </a:r>
          </a:p>
          <a:p>
            <a:endParaRPr lang="en-GB" sz="1800" dirty="0">
              <a:effectLst/>
            </a:endParaRPr>
          </a:p>
          <a:p>
            <a:r>
              <a:rPr lang="en-GB" sz="1800" dirty="0">
                <a:effectLst/>
              </a:rPr>
              <a:t>	COVID-19, raised a sudden pandemic caused by Corona Virus has changed the entire scenario of the global market, businesses are going down and companies are coping difficult in dealing with the situation (Haleem and et. Al., 2020). </a:t>
            </a:r>
            <a:endParaRPr lang="en-GB" sz="500" dirty="0"/>
          </a:p>
        </p:txBody>
      </p:sp>
    </p:spTree>
    <p:extLst>
      <p:ext uri="{BB962C8B-B14F-4D97-AF65-F5344CB8AC3E}">
        <p14:creationId xmlns:p14="http://schemas.microsoft.com/office/powerpoint/2010/main" val="421814511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642174-03B4-4B8C-AEB6-C4A312CE2B71}"/>
              </a:ext>
            </a:extLst>
          </p:cNvPr>
          <p:cNvSpPr>
            <a:spLocks noGrp="1"/>
          </p:cNvSpPr>
          <p:nvPr>
            <p:ph type="title"/>
          </p:nvPr>
        </p:nvSpPr>
        <p:spPr>
          <a:xfrm>
            <a:off x="4090507" y="764372"/>
            <a:ext cx="7434070" cy="1432289"/>
          </a:xfrm>
        </p:spPr>
        <p:txBody>
          <a:bodyPr>
            <a:normAutofit/>
          </a:bodyPr>
          <a:lstStyle/>
          <a:p>
            <a:r>
              <a:rPr lang="en-GB" b="1" dirty="0">
                <a:effectLst/>
              </a:rPr>
              <a:t>LITERATURE REVIEW</a:t>
            </a:r>
            <a:br>
              <a:rPr lang="en-GB" b="1" dirty="0">
                <a:effectLst/>
              </a:rPr>
            </a:br>
            <a:endParaRPr lang="en-GB" dirty="0"/>
          </a:p>
        </p:txBody>
      </p:sp>
      <p:sp>
        <p:nvSpPr>
          <p:cNvPr id="37" name="Rectangle 36">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39" name="Picture 38">
            <a:extLst>
              <a:ext uri="{FF2B5EF4-FFF2-40B4-BE49-F238E27FC236}">
                <a16:creationId xmlns:a16="http://schemas.microsoft.com/office/drawing/2014/main" id="{1E4917B9-5D95-4999-9E13-3568EDD423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4032" y="2187576"/>
            <a:ext cx="6857999" cy="2482850"/>
          </a:xfrm>
          <a:prstGeom prst="rect">
            <a:avLst/>
          </a:prstGeom>
        </p:spPr>
      </p:pic>
      <p:sp>
        <p:nvSpPr>
          <p:cNvPr id="3" name="Content Placeholder 2">
            <a:extLst>
              <a:ext uri="{FF2B5EF4-FFF2-40B4-BE49-F238E27FC236}">
                <a16:creationId xmlns:a16="http://schemas.microsoft.com/office/drawing/2014/main" id="{1EA2DE80-616E-46BE-8036-B7AB4B71B8F6}"/>
              </a:ext>
            </a:extLst>
          </p:cNvPr>
          <p:cNvSpPr>
            <a:spLocks noGrp="1"/>
          </p:cNvSpPr>
          <p:nvPr>
            <p:ph idx="1"/>
          </p:nvPr>
        </p:nvSpPr>
        <p:spPr>
          <a:xfrm>
            <a:off x="3406393" y="1449421"/>
            <a:ext cx="8785607" cy="5330757"/>
          </a:xfrm>
        </p:spPr>
        <p:txBody>
          <a:bodyPr>
            <a:normAutofit/>
          </a:bodyPr>
          <a:lstStyle/>
          <a:p>
            <a:pPr marL="36900" indent="0">
              <a:buNone/>
            </a:pPr>
            <a:endParaRPr lang="en-GB" sz="1000" b="1" dirty="0">
              <a:effectLst/>
            </a:endParaRPr>
          </a:p>
          <a:p>
            <a:r>
              <a:rPr lang="en-GB" sz="1400" b="1" u="sng" dirty="0">
                <a:effectLst/>
              </a:rPr>
              <a:t>Effect of COVID-19 on the sales of the Cosmetic Salons in United Kingdom</a:t>
            </a:r>
            <a:endParaRPr lang="en-GB" sz="1400" dirty="0">
              <a:effectLst/>
            </a:endParaRPr>
          </a:p>
          <a:p>
            <a:pPr marL="0" indent="0">
              <a:buNone/>
            </a:pPr>
            <a:r>
              <a:rPr lang="en-GB" sz="1400" dirty="0">
                <a:effectLst/>
              </a:rPr>
              <a:t>The infectious disease caused through coronavirus and it is primarily spread through droplets of saliva of the victim and carrying the virus. During the pre-lockdown situation, the sales of beauty products and its services increased by 24 percent but after the couple months the revenue of beauty industry has fallen up to 35 percent after the lockdown. Therefore, the reason being is lockdown and safety regarding the health of an individual (Nail Care: The new ‘Lipstick Effect’ amid COVID-19 Outbreak in the UK, reports the NDP Group, 2020).  </a:t>
            </a:r>
          </a:p>
          <a:p>
            <a:r>
              <a:rPr lang="en-GB" sz="1400" b="1" u="sng" dirty="0">
                <a:effectLst/>
              </a:rPr>
              <a:t>Ways Petite Nail Bar company can adopt to cope up with the decreased </a:t>
            </a:r>
            <a:r>
              <a:rPr lang="en-GB" sz="1400" b="1" u="sng" dirty="0" err="1">
                <a:effectLst/>
              </a:rPr>
              <a:t>sales:</a:t>
            </a:r>
            <a:r>
              <a:rPr lang="en-GB" sz="1400" dirty="0" err="1">
                <a:effectLst/>
              </a:rPr>
              <a:t>Company</a:t>
            </a:r>
            <a:r>
              <a:rPr lang="en-GB" sz="1400" dirty="0">
                <a:effectLst/>
              </a:rPr>
              <a:t> can think of providing:</a:t>
            </a:r>
          </a:p>
          <a:p>
            <a:r>
              <a:rPr lang="en-GB" sz="1400" dirty="0">
                <a:effectLst/>
              </a:rPr>
              <a:t> </a:t>
            </a:r>
            <a:r>
              <a:rPr lang="en-GB" sz="1400" b="1" dirty="0">
                <a:effectLst/>
              </a:rPr>
              <a:t>Homecare service:</a:t>
            </a:r>
            <a:r>
              <a:rPr lang="en-GB" sz="1400" dirty="0">
                <a:effectLst/>
              </a:rPr>
              <a:t> in this, nail bars can give appointments to their valuable customers and following all the precautionary measures they can help them in maintaining the salon results at home. Moreover, by seeing the increase in the popularity of video conferencing company and use of other social networking sites, with the help of their core service providers they can provide their assistance.</a:t>
            </a:r>
          </a:p>
          <a:p>
            <a:r>
              <a:rPr lang="en-GB" sz="1400" dirty="0">
                <a:effectLst/>
              </a:rPr>
              <a:t> </a:t>
            </a:r>
            <a:r>
              <a:rPr lang="en-GB" sz="1400" b="1" dirty="0">
                <a:effectLst/>
              </a:rPr>
              <a:t>Collaborate with suppliers:</a:t>
            </a:r>
            <a:r>
              <a:rPr lang="en-GB" sz="1400" dirty="0">
                <a:effectLst/>
              </a:rPr>
              <a:t> this can prove to be an effective move because selling the products can give a rise to decreased sales. On the other hand, posting a product of a particular brand can compensate in the sales. </a:t>
            </a:r>
            <a:endParaRPr lang="en-GB" sz="1000" dirty="0"/>
          </a:p>
        </p:txBody>
      </p:sp>
    </p:spTree>
    <p:extLst>
      <p:ext uri="{BB962C8B-B14F-4D97-AF65-F5344CB8AC3E}">
        <p14:creationId xmlns:p14="http://schemas.microsoft.com/office/powerpoint/2010/main" val="117011018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6">
            <a:extLst>
              <a:ext uri="{FF2B5EF4-FFF2-40B4-BE49-F238E27FC236}">
                <a16:creationId xmlns:a16="http://schemas.microsoft.com/office/drawing/2014/main" id="{4BA1B667-1542-4631-929E-714A41E9E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18">
            <a:extLst>
              <a:ext uri="{FF2B5EF4-FFF2-40B4-BE49-F238E27FC236}">
                <a16:creationId xmlns:a16="http://schemas.microsoft.com/office/drawing/2014/main" id="{359BA665-866B-4988-8C5D-0B272F82BF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b="15805"/>
          <a:stretch/>
        </p:blipFill>
        <p:spPr>
          <a:xfrm>
            <a:off x="0" y="4767552"/>
            <a:ext cx="12192000" cy="2090448"/>
          </a:xfrm>
          <a:prstGeom prst="rect">
            <a:avLst/>
          </a:prstGeom>
        </p:spPr>
      </p:pic>
      <p:sp>
        <p:nvSpPr>
          <p:cNvPr id="2" name="Title 1">
            <a:extLst>
              <a:ext uri="{FF2B5EF4-FFF2-40B4-BE49-F238E27FC236}">
                <a16:creationId xmlns:a16="http://schemas.microsoft.com/office/drawing/2014/main" id="{4B00321F-4E9E-4A3B-BB51-EDFC0E1B09E0}"/>
              </a:ext>
            </a:extLst>
          </p:cNvPr>
          <p:cNvSpPr>
            <a:spLocks noGrp="1"/>
          </p:cNvSpPr>
          <p:nvPr>
            <p:ph type="title"/>
          </p:nvPr>
        </p:nvSpPr>
        <p:spPr>
          <a:xfrm>
            <a:off x="-262054" y="5508702"/>
            <a:ext cx="10820400" cy="756956"/>
          </a:xfrm>
        </p:spPr>
        <p:txBody>
          <a:bodyPr>
            <a:normAutofit fontScale="90000"/>
          </a:bodyPr>
          <a:lstStyle/>
          <a:p>
            <a:pPr algn="ctr"/>
            <a:r>
              <a:rPr lang="en-GB" b="1" dirty="0"/>
              <a:t>RESEARCH METHODOLOGY</a:t>
            </a:r>
            <a:br>
              <a:rPr lang="en-US" dirty="0"/>
            </a:br>
            <a:endParaRPr lang="en-GB" dirty="0"/>
          </a:p>
        </p:txBody>
      </p:sp>
      <p:graphicFrame>
        <p:nvGraphicFramePr>
          <p:cNvPr id="12" name="Content Placeholder 2">
            <a:extLst>
              <a:ext uri="{FF2B5EF4-FFF2-40B4-BE49-F238E27FC236}">
                <a16:creationId xmlns:a16="http://schemas.microsoft.com/office/drawing/2014/main" id="{D3203BCB-F1DB-4BDA-8686-B0825AA48584}"/>
              </a:ext>
            </a:extLst>
          </p:cNvPr>
          <p:cNvGraphicFramePr>
            <a:graphicFrameLocks noGrp="1"/>
          </p:cNvGraphicFramePr>
          <p:nvPr>
            <p:ph idx="1"/>
            <p:extLst>
              <p:ext uri="{D42A27DB-BD31-4B8C-83A1-F6EECF244321}">
                <p14:modId xmlns:p14="http://schemas.microsoft.com/office/powerpoint/2010/main" val="1675441531"/>
              </p:ext>
            </p:extLst>
          </p:nvPr>
        </p:nvGraphicFramePr>
        <p:xfrm>
          <a:off x="245327" y="592342"/>
          <a:ext cx="11764536" cy="43240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1620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6" name="Picture 15">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895997B-BD91-4C2C-91AB-5EC592B26DCF}"/>
              </a:ext>
            </a:extLst>
          </p:cNvPr>
          <p:cNvSpPr>
            <a:spLocks noGrp="1"/>
          </p:cNvSpPr>
          <p:nvPr>
            <p:ph type="title"/>
          </p:nvPr>
        </p:nvSpPr>
        <p:spPr>
          <a:xfrm>
            <a:off x="685800" y="1066163"/>
            <a:ext cx="3306744" cy="5148371"/>
          </a:xfrm>
        </p:spPr>
        <p:txBody>
          <a:bodyPr>
            <a:normAutofit/>
          </a:bodyPr>
          <a:lstStyle/>
          <a:p>
            <a:pPr marL="0" marR="0" lvl="0" indent="0" defTabSz="914400" rtl="0" eaLnBrk="0" fontAlgn="base" latinLnBrk="0" hangingPunct="0">
              <a:spcBef>
                <a:spcPct val="0"/>
              </a:spcBef>
              <a:spcAft>
                <a:spcPct val="0"/>
              </a:spcAft>
              <a:buClrTx/>
              <a:buSzTx/>
              <a:buFontTx/>
              <a:buNone/>
              <a:tabLst/>
            </a:pPr>
            <a:r>
              <a:rPr kumimoji="0" lang="en-GB" altLang="en-US" sz="3400" b="1"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D</a:t>
            </a:r>
            <a:r>
              <a:rPr kumimoji="0" lang="en-GB" altLang="en-US" sz="3400" b="1" i="0" u="none" strike="noStrike" cap="none" normalizeH="0" baseline="0" dirty="0" bmk="">
                <a:ln>
                  <a:noFill/>
                </a:ln>
                <a:solidFill>
                  <a:schemeClr val="bg1"/>
                </a:solidFill>
                <a:effectLst/>
                <a:latin typeface="Times New Roman" panose="02020603050405020304" pitchFamily="18" charset="0"/>
                <a:cs typeface="Times New Roman" panose="02020603050405020304" pitchFamily="18" charset="0"/>
              </a:rPr>
              <a:t>ATA COLLECTION</a:t>
            </a:r>
            <a:endParaRPr kumimoji="0" lang="en-GB" altLang="en-US" sz="3400" b="1"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ct val="0"/>
              </a:spcAft>
              <a:buClrTx/>
              <a:buSzTx/>
              <a:buFontTx/>
              <a:buNone/>
              <a:tabLst/>
            </a:pPr>
            <a:endParaRPr kumimoji="0" lang="en-GB" altLang="en-US" sz="3400" b="0" i="0" u="none" strike="noStrike" cap="none" normalizeH="0" baseline="0" dirty="0">
              <a:ln>
                <a:noFill/>
              </a:ln>
              <a:solidFill>
                <a:schemeClr val="bg1"/>
              </a:solidFill>
              <a:effectLst/>
              <a:latin typeface="Arial" panose="020B0604020202020204" pitchFamily="34" charset="0"/>
            </a:endParaRPr>
          </a:p>
        </p:txBody>
      </p:sp>
      <p:graphicFrame>
        <p:nvGraphicFramePr>
          <p:cNvPr id="4" name="Content Placeholder 3">
            <a:extLst>
              <a:ext uri="{FF2B5EF4-FFF2-40B4-BE49-F238E27FC236}">
                <a16:creationId xmlns:a16="http://schemas.microsoft.com/office/drawing/2014/main" id="{CE0E5DFE-2386-4EA7-AF9F-8C3A59635D47}"/>
              </a:ext>
            </a:extLst>
          </p:cNvPr>
          <p:cNvGraphicFramePr>
            <a:graphicFrameLocks noGrp="1"/>
          </p:cNvGraphicFramePr>
          <p:nvPr>
            <p:ph idx="1"/>
            <p:extLst>
              <p:ext uri="{D42A27DB-BD31-4B8C-83A1-F6EECF244321}">
                <p14:modId xmlns:p14="http://schemas.microsoft.com/office/powerpoint/2010/main" val="2186112652"/>
              </p:ext>
            </p:extLst>
          </p:nvPr>
        </p:nvGraphicFramePr>
        <p:xfrm>
          <a:off x="5279472" y="443345"/>
          <a:ext cx="5964875" cy="5750525"/>
        </p:xfrm>
        <a:graphic>
          <a:graphicData uri="http://schemas.openxmlformats.org/drawingml/2006/table">
            <a:tbl>
              <a:tblPr firstRow="1" firstCol="1" bandRow="1">
                <a:tableStyleId>{5C22544A-7EE6-4342-B048-85BDC9FD1C3A}</a:tableStyleId>
              </a:tblPr>
              <a:tblGrid>
                <a:gridCol w="5964875">
                  <a:extLst>
                    <a:ext uri="{9D8B030D-6E8A-4147-A177-3AD203B41FA5}">
                      <a16:colId xmlns:a16="http://schemas.microsoft.com/office/drawing/2014/main" val="176578448"/>
                    </a:ext>
                  </a:extLst>
                </a:gridCol>
              </a:tblGrid>
              <a:tr h="5750525">
                <a:tc>
                  <a:txBody>
                    <a:bodyPr/>
                    <a:lstStyle/>
                    <a:p>
                      <a:pPr algn="just">
                        <a:lnSpc>
                          <a:spcPct val="150000"/>
                        </a:lnSpc>
                        <a:spcAft>
                          <a:spcPts val="0"/>
                        </a:spcAft>
                      </a:pPr>
                      <a:r>
                        <a:rPr lang="en-GB" sz="1100" dirty="0">
                          <a:effectLst/>
                        </a:rPr>
                        <a:t>Q1) According to you does, COVID-19 has put an impact on the global market?</a:t>
                      </a:r>
                    </a:p>
                    <a:p>
                      <a:pPr marL="342900" lvl="0" indent="-342900" algn="just">
                        <a:lnSpc>
                          <a:spcPct val="150000"/>
                        </a:lnSpc>
                        <a:spcAft>
                          <a:spcPts val="0"/>
                        </a:spcAft>
                        <a:buFont typeface="+mj-lt"/>
                        <a:buAutoNum type="alphaLcParenR"/>
                      </a:pPr>
                      <a:r>
                        <a:rPr lang="en-GB" sz="1100" dirty="0">
                          <a:effectLst/>
                        </a:rPr>
                        <a:t>Yes</a:t>
                      </a:r>
                    </a:p>
                    <a:p>
                      <a:pPr marL="342900" lvl="0" indent="-342900" algn="just">
                        <a:lnSpc>
                          <a:spcPct val="150000"/>
                        </a:lnSpc>
                        <a:spcAft>
                          <a:spcPts val="0"/>
                        </a:spcAft>
                        <a:buFont typeface="+mj-lt"/>
                        <a:buAutoNum type="alphaLcParenR"/>
                      </a:pPr>
                      <a:r>
                        <a:rPr lang="en-GB" sz="1100" dirty="0">
                          <a:effectLst/>
                        </a:rPr>
                        <a:t>No</a:t>
                      </a:r>
                    </a:p>
                    <a:p>
                      <a:pPr algn="just">
                        <a:lnSpc>
                          <a:spcPct val="150000"/>
                        </a:lnSpc>
                        <a:spcAft>
                          <a:spcPts val="0"/>
                        </a:spcAft>
                      </a:pPr>
                      <a:r>
                        <a:rPr lang="en-GB" sz="1100" dirty="0">
                          <a:effectLst/>
                        </a:rPr>
                        <a:t>Q2) During this pandemic, is the sales of cosmetic salons have decreased?</a:t>
                      </a:r>
                    </a:p>
                    <a:p>
                      <a:pPr marL="342900" lvl="0" indent="-342900" algn="just">
                        <a:lnSpc>
                          <a:spcPct val="150000"/>
                        </a:lnSpc>
                        <a:spcAft>
                          <a:spcPts val="0"/>
                        </a:spcAft>
                        <a:buFont typeface="+mj-lt"/>
                        <a:buAutoNum type="alphaLcParenR"/>
                      </a:pPr>
                      <a:r>
                        <a:rPr lang="en-GB" sz="1100" dirty="0">
                          <a:effectLst/>
                        </a:rPr>
                        <a:t>Yes </a:t>
                      </a:r>
                    </a:p>
                    <a:p>
                      <a:pPr marL="342900" lvl="0" indent="-342900" algn="just">
                        <a:lnSpc>
                          <a:spcPct val="150000"/>
                        </a:lnSpc>
                        <a:spcAft>
                          <a:spcPts val="0"/>
                        </a:spcAft>
                        <a:buFont typeface="+mj-lt"/>
                        <a:buAutoNum type="alphaLcParenR"/>
                      </a:pPr>
                      <a:r>
                        <a:rPr lang="en-GB" sz="1100" dirty="0">
                          <a:effectLst/>
                        </a:rPr>
                        <a:t>No</a:t>
                      </a:r>
                    </a:p>
                    <a:p>
                      <a:pPr algn="just">
                        <a:lnSpc>
                          <a:spcPct val="150000"/>
                        </a:lnSpc>
                        <a:spcAft>
                          <a:spcPts val="0"/>
                        </a:spcAft>
                      </a:pPr>
                      <a:r>
                        <a:rPr lang="en-GB" sz="1100" dirty="0">
                          <a:effectLst/>
                        </a:rPr>
                        <a:t>Q3) Meantime, during the period of lockdown how you are managing to groom up yourself?</a:t>
                      </a:r>
                    </a:p>
                    <a:p>
                      <a:pPr marL="342900" lvl="0" indent="-342900" algn="just">
                        <a:lnSpc>
                          <a:spcPct val="150000"/>
                        </a:lnSpc>
                        <a:spcAft>
                          <a:spcPts val="0"/>
                        </a:spcAft>
                        <a:buFont typeface="+mj-lt"/>
                        <a:buAutoNum type="alphaLcParenR"/>
                      </a:pPr>
                      <a:r>
                        <a:rPr lang="en-GB" sz="1100" dirty="0">
                          <a:effectLst/>
                        </a:rPr>
                        <a:t>Watching DIY videos</a:t>
                      </a:r>
                    </a:p>
                    <a:p>
                      <a:pPr marL="342900" lvl="0" indent="-342900" algn="just">
                        <a:lnSpc>
                          <a:spcPct val="150000"/>
                        </a:lnSpc>
                        <a:spcAft>
                          <a:spcPts val="0"/>
                        </a:spcAft>
                        <a:buFont typeface="+mj-lt"/>
                        <a:buAutoNum type="alphaLcParenR"/>
                      </a:pPr>
                      <a:r>
                        <a:rPr lang="en-GB" sz="1100" dirty="0">
                          <a:effectLst/>
                        </a:rPr>
                        <a:t>Taking help of your friends and family</a:t>
                      </a:r>
                    </a:p>
                    <a:p>
                      <a:pPr marL="342900" lvl="0" indent="-342900" algn="just">
                        <a:lnSpc>
                          <a:spcPct val="150000"/>
                        </a:lnSpc>
                        <a:spcAft>
                          <a:spcPts val="0"/>
                        </a:spcAft>
                        <a:buFont typeface="+mj-lt"/>
                        <a:buAutoNum type="alphaLcParenR"/>
                      </a:pPr>
                      <a:r>
                        <a:rPr lang="en-GB" sz="1100" dirty="0">
                          <a:effectLst/>
                        </a:rPr>
                        <a:t>Home Services provided by the company</a:t>
                      </a:r>
                    </a:p>
                    <a:p>
                      <a:pPr algn="just">
                        <a:lnSpc>
                          <a:spcPct val="150000"/>
                        </a:lnSpc>
                        <a:spcAft>
                          <a:spcPts val="0"/>
                        </a:spcAft>
                      </a:pPr>
                      <a:r>
                        <a:rPr lang="en-GB" sz="1100" dirty="0">
                          <a:effectLst/>
                        </a:rPr>
                        <a:t>Q4) Do you feel like Nail Bars and other cosmetic salons should be opened?</a:t>
                      </a:r>
                    </a:p>
                    <a:p>
                      <a:pPr marL="342900" lvl="0" indent="-342900" algn="just">
                        <a:lnSpc>
                          <a:spcPct val="150000"/>
                        </a:lnSpc>
                        <a:spcAft>
                          <a:spcPts val="0"/>
                        </a:spcAft>
                        <a:buFont typeface="+mj-lt"/>
                        <a:buAutoNum type="alphaLcParenR"/>
                      </a:pPr>
                      <a:r>
                        <a:rPr lang="en-GB" sz="1100" dirty="0">
                          <a:effectLst/>
                        </a:rPr>
                        <a:t>Yes </a:t>
                      </a:r>
                    </a:p>
                    <a:p>
                      <a:pPr marL="342900" lvl="0" indent="-342900" algn="just">
                        <a:lnSpc>
                          <a:spcPct val="150000"/>
                        </a:lnSpc>
                        <a:spcAft>
                          <a:spcPts val="0"/>
                        </a:spcAft>
                        <a:buFont typeface="+mj-lt"/>
                        <a:buAutoNum type="alphaLcParenR"/>
                      </a:pPr>
                      <a:r>
                        <a:rPr lang="en-GB" sz="1100" dirty="0">
                          <a:effectLst/>
                        </a:rPr>
                        <a:t>No</a:t>
                      </a:r>
                    </a:p>
                    <a:p>
                      <a:pPr algn="just">
                        <a:lnSpc>
                          <a:spcPct val="150000"/>
                        </a:lnSpc>
                        <a:spcAft>
                          <a:spcPts val="0"/>
                        </a:spcAft>
                      </a:pPr>
                      <a:r>
                        <a:rPr lang="en-GB" sz="1100" dirty="0">
                          <a:effectLst/>
                        </a:rPr>
                        <a:t>Q5) According to you, what kind of alternative methods company can use for increasing its sales?</a:t>
                      </a:r>
                    </a:p>
                    <a:p>
                      <a:pPr marL="342900" lvl="0" indent="-342900" algn="just">
                        <a:lnSpc>
                          <a:spcPct val="150000"/>
                        </a:lnSpc>
                        <a:spcAft>
                          <a:spcPts val="0"/>
                        </a:spcAft>
                        <a:buFont typeface="+mj-lt"/>
                        <a:buAutoNum type="alphaLcParenR"/>
                      </a:pPr>
                      <a:r>
                        <a:rPr lang="en-GB" sz="1100" dirty="0">
                          <a:effectLst/>
                        </a:rPr>
                        <a:t>Homecare Service</a:t>
                      </a:r>
                    </a:p>
                    <a:p>
                      <a:pPr marL="342900" lvl="0" indent="-342900" algn="just">
                        <a:lnSpc>
                          <a:spcPct val="150000"/>
                        </a:lnSpc>
                        <a:spcAft>
                          <a:spcPts val="0"/>
                        </a:spcAft>
                        <a:buFont typeface="+mj-lt"/>
                        <a:buAutoNum type="alphaLcParenR"/>
                      </a:pPr>
                      <a:r>
                        <a:rPr lang="en-GB" sz="1100" dirty="0">
                          <a:effectLst/>
                        </a:rPr>
                        <a:t>Online Services</a:t>
                      </a:r>
                    </a:p>
                    <a:p>
                      <a:pPr marL="342900" lvl="0" indent="-342900" algn="just">
                        <a:lnSpc>
                          <a:spcPct val="150000"/>
                        </a:lnSpc>
                        <a:spcAft>
                          <a:spcPts val="0"/>
                        </a:spcAft>
                        <a:buFont typeface="+mj-lt"/>
                        <a:buAutoNum type="alphaLcParenR"/>
                      </a:pPr>
                      <a:r>
                        <a:rPr lang="en-GB" sz="1100" dirty="0">
                          <a:effectLst/>
                        </a:rPr>
                        <a:t>Selling of products of respective brands.</a:t>
                      </a:r>
                    </a:p>
                    <a:p>
                      <a:pPr algn="just">
                        <a:lnSpc>
                          <a:spcPct val="150000"/>
                        </a:lnSpc>
                        <a:spcAft>
                          <a:spcPts val="0"/>
                        </a:spcAft>
                      </a:pPr>
                      <a:r>
                        <a:rPr lang="en-GB" sz="1100" dirty="0">
                          <a:effectLst/>
                        </a:rPr>
                        <a:t>Q6) Recommendations, you need to provide to the company for providing better services. </a:t>
                      </a:r>
                      <a:endParaRPr lang="en-GB" sz="1100" dirty="0">
                        <a:solidFill>
                          <a:srgbClr val="000000"/>
                        </a:solidFill>
                        <a:effectLst/>
                        <a:latin typeface="Times New Roman" panose="02020603050405020304" pitchFamily="18" charset="0"/>
                        <a:ea typeface="Calibri" panose="020F0502020204030204" pitchFamily="34" charset="0"/>
                      </a:endParaRPr>
                    </a:p>
                  </a:txBody>
                  <a:tcPr marL="60358" marR="60358" marT="0" marB="0"/>
                </a:tc>
                <a:extLst>
                  <a:ext uri="{0D108BD9-81ED-4DB2-BD59-A6C34878D82A}">
                    <a16:rowId xmlns:a16="http://schemas.microsoft.com/office/drawing/2014/main" val="811528440"/>
                  </a:ext>
                </a:extLst>
              </a:tr>
            </a:tbl>
          </a:graphicData>
        </a:graphic>
      </p:graphicFrame>
    </p:spTree>
    <p:extLst>
      <p:ext uri="{BB962C8B-B14F-4D97-AF65-F5344CB8AC3E}">
        <p14:creationId xmlns:p14="http://schemas.microsoft.com/office/powerpoint/2010/main" val="4289290875"/>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1DF644AD-4D7E-44DA-A915-F5B1558CFCB8}"/>
              </a:ext>
            </a:extLst>
          </p:cNvPr>
          <p:cNvGraphicFramePr>
            <a:graphicFrameLocks noGrp="1"/>
          </p:cNvGraphicFramePr>
          <p:nvPr>
            <p:ph idx="1"/>
            <p:extLst>
              <p:ext uri="{D42A27DB-BD31-4B8C-83A1-F6EECF244321}">
                <p14:modId xmlns:p14="http://schemas.microsoft.com/office/powerpoint/2010/main" val="1002153706"/>
              </p:ext>
            </p:extLst>
          </p:nvPr>
        </p:nvGraphicFramePr>
        <p:xfrm>
          <a:off x="227156" y="1551774"/>
          <a:ext cx="5937250" cy="997395"/>
        </p:xfrm>
        <a:graphic>
          <a:graphicData uri="http://schemas.openxmlformats.org/drawingml/2006/table">
            <a:tbl>
              <a:tblPr firstRow="1" firstCol="1" bandRow="1">
                <a:tableStyleId>{5C22544A-7EE6-4342-B048-85BDC9FD1C3A}</a:tableStyleId>
              </a:tblPr>
              <a:tblGrid>
                <a:gridCol w="4227830">
                  <a:extLst>
                    <a:ext uri="{9D8B030D-6E8A-4147-A177-3AD203B41FA5}">
                      <a16:colId xmlns:a16="http://schemas.microsoft.com/office/drawing/2014/main" val="2198402122"/>
                    </a:ext>
                  </a:extLst>
                </a:gridCol>
                <a:gridCol w="1709420">
                  <a:extLst>
                    <a:ext uri="{9D8B030D-6E8A-4147-A177-3AD203B41FA5}">
                      <a16:colId xmlns:a16="http://schemas.microsoft.com/office/drawing/2014/main" val="239508324"/>
                    </a:ext>
                  </a:extLst>
                </a:gridCol>
              </a:tblGrid>
              <a:tr h="0">
                <a:tc>
                  <a:txBody>
                    <a:bodyPr/>
                    <a:lstStyle/>
                    <a:p>
                      <a:pPr algn="just">
                        <a:lnSpc>
                          <a:spcPct val="150000"/>
                        </a:lnSpc>
                        <a:spcAft>
                          <a:spcPts val="0"/>
                        </a:spcAft>
                      </a:pPr>
                      <a:r>
                        <a:rPr lang="en-GB" sz="1200">
                          <a:effectLst/>
                        </a:rPr>
                        <a:t>Q1) According to you does, COVID-19 has put an impact on the global market?</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algn="just">
                        <a:lnSpc>
                          <a:spcPct val="150000"/>
                        </a:lnSpc>
                        <a:spcAft>
                          <a:spcPts val="0"/>
                        </a:spcAft>
                      </a:pPr>
                      <a:r>
                        <a:rPr lang="en-GB" sz="1200" dirty="0">
                          <a:effectLst/>
                        </a:rPr>
                        <a:t>Frequency</a:t>
                      </a:r>
                      <a:endParaRPr lang="en-GB" sz="1200" dirty="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1366538003"/>
                  </a:ext>
                </a:extLst>
              </a:tr>
              <a:tr h="0">
                <a:tc>
                  <a:txBody>
                    <a:bodyPr/>
                    <a:lstStyle/>
                    <a:p>
                      <a:pPr marL="342900" lvl="0" indent="-342900" algn="just">
                        <a:lnSpc>
                          <a:spcPct val="150000"/>
                        </a:lnSpc>
                        <a:spcAft>
                          <a:spcPts val="0"/>
                        </a:spcAft>
                        <a:buFont typeface="+mj-lt"/>
                        <a:buAutoNum type="alphaLcParenR"/>
                      </a:pPr>
                      <a:r>
                        <a:rPr lang="en-GB" sz="1200">
                          <a:effectLst/>
                        </a:rPr>
                        <a:t>Yes</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algn="just">
                        <a:lnSpc>
                          <a:spcPct val="150000"/>
                        </a:lnSpc>
                        <a:spcAft>
                          <a:spcPts val="0"/>
                        </a:spcAft>
                      </a:pPr>
                      <a:r>
                        <a:rPr lang="en-GB" sz="1200">
                          <a:effectLst/>
                        </a:rPr>
                        <a:t>30</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2274046933"/>
                  </a:ext>
                </a:extLst>
              </a:tr>
              <a:tr h="0">
                <a:tc>
                  <a:txBody>
                    <a:bodyPr/>
                    <a:lstStyle/>
                    <a:p>
                      <a:pPr marL="342900" lvl="0" indent="-342900" algn="just">
                        <a:lnSpc>
                          <a:spcPct val="150000"/>
                        </a:lnSpc>
                        <a:spcAft>
                          <a:spcPts val="0"/>
                        </a:spcAft>
                        <a:buFont typeface="+mj-lt"/>
                        <a:buAutoNum type="alphaLcParenR"/>
                      </a:pPr>
                      <a:r>
                        <a:rPr lang="en-GB" sz="1200">
                          <a:effectLst/>
                        </a:rPr>
                        <a:t>No</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algn="just">
                        <a:lnSpc>
                          <a:spcPct val="150000"/>
                        </a:lnSpc>
                        <a:spcAft>
                          <a:spcPts val="0"/>
                        </a:spcAft>
                      </a:pPr>
                      <a:r>
                        <a:rPr lang="en-GB" sz="1200" dirty="0">
                          <a:effectLst/>
                        </a:rPr>
                        <a:t>10</a:t>
                      </a:r>
                      <a:endParaRPr lang="en-GB" sz="1200" dirty="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2487005288"/>
                  </a:ext>
                </a:extLst>
              </a:tr>
            </a:tbl>
          </a:graphicData>
        </a:graphic>
      </p:graphicFrame>
      <p:sp>
        <p:nvSpPr>
          <p:cNvPr id="5" name="Rectangle 1">
            <a:extLst>
              <a:ext uri="{FF2B5EF4-FFF2-40B4-BE49-F238E27FC236}">
                <a16:creationId xmlns:a16="http://schemas.microsoft.com/office/drawing/2014/main" id="{639467EB-2E6B-4068-A722-27485054A654}"/>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7" name="Chart 6">
            <a:extLst>
              <a:ext uri="{FF2B5EF4-FFF2-40B4-BE49-F238E27FC236}">
                <a16:creationId xmlns:a16="http://schemas.microsoft.com/office/drawing/2014/main" id="{B0E7FB28-C5DC-4932-876A-AE4CD71E808B}"/>
              </a:ext>
            </a:extLst>
          </p:cNvPr>
          <p:cNvGraphicFramePr/>
          <p:nvPr>
            <p:extLst>
              <p:ext uri="{D42A27DB-BD31-4B8C-83A1-F6EECF244321}">
                <p14:modId xmlns:p14="http://schemas.microsoft.com/office/powerpoint/2010/main" val="2637372288"/>
              </p:ext>
            </p:extLst>
          </p:nvPr>
        </p:nvGraphicFramePr>
        <p:xfrm>
          <a:off x="6096000" y="457200"/>
          <a:ext cx="3902363" cy="1999539"/>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9" name="Table 8">
            <a:extLst>
              <a:ext uri="{FF2B5EF4-FFF2-40B4-BE49-F238E27FC236}">
                <a16:creationId xmlns:a16="http://schemas.microsoft.com/office/drawing/2014/main" id="{8A167A21-F0B7-4E82-A565-087E99AEC6CB}"/>
              </a:ext>
            </a:extLst>
          </p:cNvPr>
          <p:cNvGraphicFramePr>
            <a:graphicFrameLocks noGrp="1"/>
          </p:cNvGraphicFramePr>
          <p:nvPr>
            <p:extLst>
              <p:ext uri="{D42A27DB-BD31-4B8C-83A1-F6EECF244321}">
                <p14:modId xmlns:p14="http://schemas.microsoft.com/office/powerpoint/2010/main" val="860349325"/>
              </p:ext>
            </p:extLst>
          </p:nvPr>
        </p:nvGraphicFramePr>
        <p:xfrm>
          <a:off x="227156" y="3200601"/>
          <a:ext cx="5937250" cy="997395"/>
        </p:xfrm>
        <a:graphic>
          <a:graphicData uri="http://schemas.openxmlformats.org/drawingml/2006/table">
            <a:tbl>
              <a:tblPr firstRow="1" firstCol="1" bandRow="1">
                <a:tableStyleId>{5C22544A-7EE6-4342-B048-85BDC9FD1C3A}</a:tableStyleId>
              </a:tblPr>
              <a:tblGrid>
                <a:gridCol w="4227830">
                  <a:extLst>
                    <a:ext uri="{9D8B030D-6E8A-4147-A177-3AD203B41FA5}">
                      <a16:colId xmlns:a16="http://schemas.microsoft.com/office/drawing/2014/main" val="1613572951"/>
                    </a:ext>
                  </a:extLst>
                </a:gridCol>
                <a:gridCol w="1709420">
                  <a:extLst>
                    <a:ext uri="{9D8B030D-6E8A-4147-A177-3AD203B41FA5}">
                      <a16:colId xmlns:a16="http://schemas.microsoft.com/office/drawing/2014/main" val="280511250"/>
                    </a:ext>
                  </a:extLst>
                </a:gridCol>
              </a:tblGrid>
              <a:tr h="0">
                <a:tc>
                  <a:txBody>
                    <a:bodyPr/>
                    <a:lstStyle/>
                    <a:p>
                      <a:pPr algn="just">
                        <a:lnSpc>
                          <a:spcPct val="150000"/>
                        </a:lnSpc>
                        <a:spcAft>
                          <a:spcPts val="0"/>
                        </a:spcAft>
                      </a:pPr>
                      <a:r>
                        <a:rPr lang="en-GB" sz="1200">
                          <a:effectLst/>
                        </a:rPr>
                        <a:t>Q2) During this pandemic, is the sales of cosmetic salons have decreased?</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algn="just">
                        <a:lnSpc>
                          <a:spcPct val="150000"/>
                        </a:lnSpc>
                        <a:spcAft>
                          <a:spcPts val="0"/>
                        </a:spcAft>
                      </a:pPr>
                      <a:r>
                        <a:rPr lang="en-GB" sz="1200">
                          <a:effectLst/>
                        </a:rPr>
                        <a:t>Frequency</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2388630109"/>
                  </a:ext>
                </a:extLst>
              </a:tr>
              <a:tr h="0">
                <a:tc>
                  <a:txBody>
                    <a:bodyPr/>
                    <a:lstStyle/>
                    <a:p>
                      <a:pPr marL="342900" lvl="0" indent="-342900" algn="just">
                        <a:lnSpc>
                          <a:spcPct val="150000"/>
                        </a:lnSpc>
                        <a:spcAft>
                          <a:spcPts val="0"/>
                        </a:spcAft>
                        <a:buFont typeface="+mj-lt"/>
                        <a:buAutoNum type="alphaLcParenR"/>
                      </a:pPr>
                      <a:r>
                        <a:rPr lang="en-GB" sz="1200">
                          <a:effectLst/>
                        </a:rPr>
                        <a:t>Yes </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algn="just">
                        <a:lnSpc>
                          <a:spcPct val="150000"/>
                        </a:lnSpc>
                        <a:spcAft>
                          <a:spcPts val="0"/>
                        </a:spcAft>
                      </a:pPr>
                      <a:r>
                        <a:rPr lang="en-GB" sz="1200">
                          <a:effectLst/>
                        </a:rPr>
                        <a:t>35</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3120249025"/>
                  </a:ext>
                </a:extLst>
              </a:tr>
              <a:tr h="0">
                <a:tc>
                  <a:txBody>
                    <a:bodyPr/>
                    <a:lstStyle/>
                    <a:p>
                      <a:pPr marL="342900" lvl="0" indent="-342900" algn="just">
                        <a:lnSpc>
                          <a:spcPct val="150000"/>
                        </a:lnSpc>
                        <a:spcAft>
                          <a:spcPts val="0"/>
                        </a:spcAft>
                        <a:buFont typeface="+mj-lt"/>
                        <a:buAutoNum type="alphaLcParenR"/>
                      </a:pPr>
                      <a:r>
                        <a:rPr lang="en-GB" sz="1200">
                          <a:effectLst/>
                        </a:rPr>
                        <a:t>No</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algn="just">
                        <a:lnSpc>
                          <a:spcPct val="150000"/>
                        </a:lnSpc>
                        <a:spcAft>
                          <a:spcPts val="0"/>
                        </a:spcAft>
                      </a:pPr>
                      <a:r>
                        <a:rPr lang="en-GB" sz="1200" dirty="0">
                          <a:effectLst/>
                        </a:rPr>
                        <a:t>5</a:t>
                      </a:r>
                      <a:endParaRPr lang="en-GB" sz="1200" dirty="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1294609644"/>
                  </a:ext>
                </a:extLst>
              </a:tr>
            </a:tbl>
          </a:graphicData>
        </a:graphic>
      </p:graphicFrame>
      <p:sp>
        <p:nvSpPr>
          <p:cNvPr id="10" name="Rectangle 2">
            <a:extLst>
              <a:ext uri="{FF2B5EF4-FFF2-40B4-BE49-F238E27FC236}">
                <a16:creationId xmlns:a16="http://schemas.microsoft.com/office/drawing/2014/main" id="{DE5EF869-9001-402E-B74A-6295A4003283}"/>
              </a:ext>
            </a:extLst>
          </p:cNvPr>
          <p:cNvSpPr>
            <a:spLocks noChangeArrowheads="1"/>
          </p:cNvSpPr>
          <p:nvPr/>
        </p:nvSpPr>
        <p:spPr bwMode="auto">
          <a:xfrm>
            <a:off x="227156" y="320063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11" name="Chart 10">
            <a:extLst>
              <a:ext uri="{FF2B5EF4-FFF2-40B4-BE49-F238E27FC236}">
                <a16:creationId xmlns:a16="http://schemas.microsoft.com/office/drawing/2014/main" id="{9F37891E-E910-44D6-BDC2-AA8415CFE0E2}"/>
              </a:ext>
            </a:extLst>
          </p:cNvPr>
          <p:cNvGraphicFramePr/>
          <p:nvPr>
            <p:extLst>
              <p:ext uri="{D42A27DB-BD31-4B8C-83A1-F6EECF244321}">
                <p14:modId xmlns:p14="http://schemas.microsoft.com/office/powerpoint/2010/main" val="1675708310"/>
              </p:ext>
            </p:extLst>
          </p:nvPr>
        </p:nvGraphicFramePr>
        <p:xfrm>
          <a:off x="5769985" y="2309293"/>
          <a:ext cx="4622800" cy="1999539"/>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2" name="Table 11">
            <a:extLst>
              <a:ext uri="{FF2B5EF4-FFF2-40B4-BE49-F238E27FC236}">
                <a16:creationId xmlns:a16="http://schemas.microsoft.com/office/drawing/2014/main" id="{7CB68F17-C638-4BEE-9994-C9C7D63425BF}"/>
              </a:ext>
            </a:extLst>
          </p:cNvPr>
          <p:cNvGraphicFramePr>
            <a:graphicFrameLocks noGrp="1"/>
          </p:cNvGraphicFramePr>
          <p:nvPr>
            <p:extLst>
              <p:ext uri="{D42A27DB-BD31-4B8C-83A1-F6EECF244321}">
                <p14:modId xmlns:p14="http://schemas.microsoft.com/office/powerpoint/2010/main" val="4117510051"/>
              </p:ext>
            </p:extLst>
          </p:nvPr>
        </p:nvGraphicFramePr>
        <p:xfrm>
          <a:off x="227156" y="5075502"/>
          <a:ext cx="5937250" cy="1238441"/>
        </p:xfrm>
        <a:graphic>
          <a:graphicData uri="http://schemas.openxmlformats.org/drawingml/2006/table">
            <a:tbl>
              <a:tblPr firstRow="1" firstCol="1" bandRow="1">
                <a:tableStyleId>{5C22544A-7EE6-4342-B048-85BDC9FD1C3A}</a:tableStyleId>
              </a:tblPr>
              <a:tblGrid>
                <a:gridCol w="4227830">
                  <a:extLst>
                    <a:ext uri="{9D8B030D-6E8A-4147-A177-3AD203B41FA5}">
                      <a16:colId xmlns:a16="http://schemas.microsoft.com/office/drawing/2014/main" val="1218986051"/>
                    </a:ext>
                  </a:extLst>
                </a:gridCol>
                <a:gridCol w="1709420">
                  <a:extLst>
                    <a:ext uri="{9D8B030D-6E8A-4147-A177-3AD203B41FA5}">
                      <a16:colId xmlns:a16="http://schemas.microsoft.com/office/drawing/2014/main" val="4284422882"/>
                    </a:ext>
                  </a:extLst>
                </a:gridCol>
              </a:tblGrid>
              <a:tr h="0">
                <a:tc>
                  <a:txBody>
                    <a:bodyPr/>
                    <a:lstStyle/>
                    <a:p>
                      <a:pPr algn="just">
                        <a:lnSpc>
                          <a:spcPct val="150000"/>
                        </a:lnSpc>
                        <a:spcAft>
                          <a:spcPts val="0"/>
                        </a:spcAft>
                      </a:pPr>
                      <a:r>
                        <a:rPr lang="en-GB" sz="1200">
                          <a:effectLst/>
                        </a:rPr>
                        <a:t>Q3) Meantime, during the period of lockdown how you are managing to groom up yourself?</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algn="just">
                        <a:lnSpc>
                          <a:spcPct val="150000"/>
                        </a:lnSpc>
                        <a:spcAft>
                          <a:spcPts val="0"/>
                        </a:spcAft>
                      </a:pPr>
                      <a:r>
                        <a:rPr lang="en-GB" sz="1200">
                          <a:effectLst/>
                        </a:rPr>
                        <a:t>Frequency </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1079803708"/>
                  </a:ext>
                </a:extLst>
              </a:tr>
              <a:tr h="0">
                <a:tc>
                  <a:txBody>
                    <a:bodyPr/>
                    <a:lstStyle/>
                    <a:p>
                      <a:pPr marL="342900" lvl="0" indent="-342900" algn="just">
                        <a:lnSpc>
                          <a:spcPct val="150000"/>
                        </a:lnSpc>
                        <a:spcAft>
                          <a:spcPts val="0"/>
                        </a:spcAft>
                        <a:buFont typeface="+mj-lt"/>
                        <a:buAutoNum type="alphaLcParenR"/>
                      </a:pPr>
                      <a:r>
                        <a:rPr lang="en-GB" sz="1200">
                          <a:effectLst/>
                        </a:rPr>
                        <a:t>Watching DIY videos</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algn="just">
                        <a:lnSpc>
                          <a:spcPct val="150000"/>
                        </a:lnSpc>
                        <a:spcAft>
                          <a:spcPts val="0"/>
                        </a:spcAft>
                      </a:pPr>
                      <a:r>
                        <a:rPr lang="en-GB" sz="1200">
                          <a:effectLst/>
                        </a:rPr>
                        <a:t>20</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3802859035"/>
                  </a:ext>
                </a:extLst>
              </a:tr>
              <a:tr h="0">
                <a:tc>
                  <a:txBody>
                    <a:bodyPr/>
                    <a:lstStyle/>
                    <a:p>
                      <a:pPr marL="342900" lvl="0" indent="-342900" algn="just">
                        <a:lnSpc>
                          <a:spcPct val="150000"/>
                        </a:lnSpc>
                        <a:spcAft>
                          <a:spcPts val="0"/>
                        </a:spcAft>
                        <a:buFont typeface="+mj-lt"/>
                        <a:buAutoNum type="alphaLcParenR"/>
                      </a:pPr>
                      <a:r>
                        <a:rPr lang="en-GB" sz="1200">
                          <a:effectLst/>
                        </a:rPr>
                        <a:t>Taking help of your friends and family</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algn="just">
                        <a:lnSpc>
                          <a:spcPct val="150000"/>
                        </a:lnSpc>
                        <a:spcAft>
                          <a:spcPts val="0"/>
                        </a:spcAft>
                      </a:pPr>
                      <a:r>
                        <a:rPr lang="en-GB" sz="1200">
                          <a:effectLst/>
                        </a:rPr>
                        <a:t>10</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837502397"/>
                  </a:ext>
                </a:extLst>
              </a:tr>
              <a:tr h="0">
                <a:tc>
                  <a:txBody>
                    <a:bodyPr/>
                    <a:lstStyle/>
                    <a:p>
                      <a:pPr marL="342900" lvl="0" indent="-342900" algn="just">
                        <a:lnSpc>
                          <a:spcPct val="150000"/>
                        </a:lnSpc>
                        <a:spcAft>
                          <a:spcPts val="0"/>
                        </a:spcAft>
                        <a:buFont typeface="+mj-lt"/>
                        <a:buAutoNum type="alphaLcParenR"/>
                      </a:pPr>
                      <a:r>
                        <a:rPr lang="en-GB" sz="1200">
                          <a:effectLst/>
                        </a:rPr>
                        <a:t>Home Services provided by the company</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algn="just">
                        <a:lnSpc>
                          <a:spcPct val="150000"/>
                        </a:lnSpc>
                        <a:spcAft>
                          <a:spcPts val="0"/>
                        </a:spcAft>
                      </a:pPr>
                      <a:r>
                        <a:rPr lang="en-GB" sz="1200" dirty="0">
                          <a:effectLst/>
                        </a:rPr>
                        <a:t>10</a:t>
                      </a:r>
                      <a:endParaRPr lang="en-GB" sz="1200" dirty="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1118125818"/>
                  </a:ext>
                </a:extLst>
              </a:tr>
            </a:tbl>
          </a:graphicData>
        </a:graphic>
      </p:graphicFrame>
      <p:graphicFrame>
        <p:nvGraphicFramePr>
          <p:cNvPr id="13" name="Chart 12">
            <a:extLst>
              <a:ext uri="{FF2B5EF4-FFF2-40B4-BE49-F238E27FC236}">
                <a16:creationId xmlns:a16="http://schemas.microsoft.com/office/drawing/2014/main" id="{D9DB5D6E-3B98-464A-83AB-9E7F31C20178}"/>
              </a:ext>
            </a:extLst>
          </p:cNvPr>
          <p:cNvGraphicFramePr/>
          <p:nvPr>
            <p:extLst>
              <p:ext uri="{D42A27DB-BD31-4B8C-83A1-F6EECF244321}">
                <p14:modId xmlns:p14="http://schemas.microsoft.com/office/powerpoint/2010/main" val="3016954059"/>
              </p:ext>
            </p:extLst>
          </p:nvPr>
        </p:nvGraphicFramePr>
        <p:xfrm>
          <a:off x="7620000" y="3598450"/>
          <a:ext cx="4572000" cy="274320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1454318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39A8A0ED-C10F-4567-B69F-4674C9862385}"/>
              </a:ext>
            </a:extLst>
          </p:cNvPr>
          <p:cNvGraphicFramePr>
            <a:graphicFrameLocks noGrp="1"/>
          </p:cNvGraphicFramePr>
          <p:nvPr>
            <p:ph idx="1"/>
            <p:extLst>
              <p:ext uri="{D42A27DB-BD31-4B8C-83A1-F6EECF244321}">
                <p14:modId xmlns:p14="http://schemas.microsoft.com/office/powerpoint/2010/main" val="1094825794"/>
              </p:ext>
            </p:extLst>
          </p:nvPr>
        </p:nvGraphicFramePr>
        <p:xfrm>
          <a:off x="384175" y="1748349"/>
          <a:ext cx="5937250" cy="997395"/>
        </p:xfrm>
        <a:graphic>
          <a:graphicData uri="http://schemas.openxmlformats.org/drawingml/2006/table">
            <a:tbl>
              <a:tblPr firstRow="1" firstCol="1" bandRow="1">
                <a:tableStyleId>{5C22544A-7EE6-4342-B048-85BDC9FD1C3A}</a:tableStyleId>
              </a:tblPr>
              <a:tblGrid>
                <a:gridCol w="4227830">
                  <a:extLst>
                    <a:ext uri="{9D8B030D-6E8A-4147-A177-3AD203B41FA5}">
                      <a16:colId xmlns:a16="http://schemas.microsoft.com/office/drawing/2014/main" val="585634467"/>
                    </a:ext>
                  </a:extLst>
                </a:gridCol>
                <a:gridCol w="1709420">
                  <a:extLst>
                    <a:ext uri="{9D8B030D-6E8A-4147-A177-3AD203B41FA5}">
                      <a16:colId xmlns:a16="http://schemas.microsoft.com/office/drawing/2014/main" val="1101255380"/>
                    </a:ext>
                  </a:extLst>
                </a:gridCol>
              </a:tblGrid>
              <a:tr h="0">
                <a:tc>
                  <a:txBody>
                    <a:bodyPr/>
                    <a:lstStyle/>
                    <a:p>
                      <a:pPr algn="just">
                        <a:lnSpc>
                          <a:spcPct val="150000"/>
                        </a:lnSpc>
                        <a:spcAft>
                          <a:spcPts val="0"/>
                        </a:spcAft>
                      </a:pPr>
                      <a:r>
                        <a:rPr lang="en-GB" sz="1200">
                          <a:effectLst/>
                        </a:rPr>
                        <a:t>Q4) Do you feel like Nail Bars and other cosmetic salons should be opened?</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algn="just">
                        <a:lnSpc>
                          <a:spcPct val="150000"/>
                        </a:lnSpc>
                        <a:spcAft>
                          <a:spcPts val="0"/>
                        </a:spcAft>
                      </a:pPr>
                      <a:r>
                        <a:rPr lang="en-GB" sz="1200" dirty="0">
                          <a:effectLst/>
                        </a:rPr>
                        <a:t>Frequency</a:t>
                      </a:r>
                      <a:endParaRPr lang="en-GB" sz="1200" dirty="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4250442209"/>
                  </a:ext>
                </a:extLst>
              </a:tr>
              <a:tr h="0">
                <a:tc>
                  <a:txBody>
                    <a:bodyPr/>
                    <a:lstStyle/>
                    <a:p>
                      <a:pPr marL="342900" lvl="0" indent="-342900" algn="just">
                        <a:lnSpc>
                          <a:spcPct val="150000"/>
                        </a:lnSpc>
                        <a:spcAft>
                          <a:spcPts val="0"/>
                        </a:spcAft>
                        <a:buFont typeface="+mj-lt"/>
                        <a:buAutoNum type="alphaLcParenR"/>
                      </a:pPr>
                      <a:r>
                        <a:rPr lang="en-GB" sz="1200">
                          <a:effectLst/>
                        </a:rPr>
                        <a:t>Yes </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algn="just">
                        <a:lnSpc>
                          <a:spcPct val="150000"/>
                        </a:lnSpc>
                        <a:spcAft>
                          <a:spcPts val="0"/>
                        </a:spcAft>
                      </a:pPr>
                      <a:r>
                        <a:rPr lang="en-GB" sz="1200">
                          <a:effectLst/>
                        </a:rPr>
                        <a:t>30</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305010200"/>
                  </a:ext>
                </a:extLst>
              </a:tr>
              <a:tr h="0">
                <a:tc>
                  <a:txBody>
                    <a:bodyPr/>
                    <a:lstStyle/>
                    <a:p>
                      <a:pPr marL="342900" lvl="0" indent="-342900" algn="just">
                        <a:lnSpc>
                          <a:spcPct val="150000"/>
                        </a:lnSpc>
                        <a:spcAft>
                          <a:spcPts val="0"/>
                        </a:spcAft>
                        <a:buFont typeface="+mj-lt"/>
                        <a:buAutoNum type="alphaLcParenR"/>
                      </a:pPr>
                      <a:r>
                        <a:rPr lang="en-GB" sz="1200" dirty="0">
                          <a:effectLst/>
                        </a:rPr>
                        <a:t>No</a:t>
                      </a:r>
                      <a:endParaRPr lang="en-GB" sz="1200" dirty="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algn="just">
                        <a:lnSpc>
                          <a:spcPct val="150000"/>
                        </a:lnSpc>
                        <a:spcAft>
                          <a:spcPts val="0"/>
                        </a:spcAft>
                      </a:pPr>
                      <a:r>
                        <a:rPr lang="en-GB" sz="1200" dirty="0">
                          <a:effectLst/>
                        </a:rPr>
                        <a:t>10</a:t>
                      </a:r>
                      <a:endParaRPr lang="en-GB" sz="1200" dirty="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652714673"/>
                  </a:ext>
                </a:extLst>
              </a:tr>
            </a:tbl>
          </a:graphicData>
        </a:graphic>
      </p:graphicFrame>
      <p:sp>
        <p:nvSpPr>
          <p:cNvPr id="5" name="Rectangle 1">
            <a:extLst>
              <a:ext uri="{FF2B5EF4-FFF2-40B4-BE49-F238E27FC236}">
                <a16:creationId xmlns:a16="http://schemas.microsoft.com/office/drawing/2014/main" id="{B9E753CE-5792-48A8-8AE9-F80AB0D30A2D}"/>
              </a:ext>
            </a:extLst>
          </p:cNvPr>
          <p:cNvSpPr>
            <a:spLocks noChangeArrowheads="1"/>
          </p:cNvSpPr>
          <p:nvPr/>
        </p:nvSpPr>
        <p:spPr bwMode="auto">
          <a:xfrm>
            <a:off x="-2743200" y="-1154546"/>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6" name="Chart 5">
            <a:extLst>
              <a:ext uri="{FF2B5EF4-FFF2-40B4-BE49-F238E27FC236}">
                <a16:creationId xmlns:a16="http://schemas.microsoft.com/office/drawing/2014/main" id="{8B7DCF42-745B-4022-AD9C-4591CB44D9C9}"/>
              </a:ext>
            </a:extLst>
          </p:cNvPr>
          <p:cNvGraphicFramePr/>
          <p:nvPr>
            <p:extLst>
              <p:ext uri="{D42A27DB-BD31-4B8C-83A1-F6EECF244321}">
                <p14:modId xmlns:p14="http://schemas.microsoft.com/office/powerpoint/2010/main" val="2013510900"/>
              </p:ext>
            </p:extLst>
          </p:nvPr>
        </p:nvGraphicFramePr>
        <p:xfrm>
          <a:off x="6460837" y="231112"/>
          <a:ext cx="4572000" cy="2130251"/>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7" name="Table 6">
            <a:extLst>
              <a:ext uri="{FF2B5EF4-FFF2-40B4-BE49-F238E27FC236}">
                <a16:creationId xmlns:a16="http://schemas.microsoft.com/office/drawing/2014/main" id="{821C9F3C-77FA-4D3A-9006-6024292EDC50}"/>
              </a:ext>
            </a:extLst>
          </p:cNvPr>
          <p:cNvGraphicFramePr>
            <a:graphicFrameLocks noGrp="1"/>
          </p:cNvGraphicFramePr>
          <p:nvPr>
            <p:extLst>
              <p:ext uri="{D42A27DB-BD31-4B8C-83A1-F6EECF244321}">
                <p14:modId xmlns:p14="http://schemas.microsoft.com/office/powerpoint/2010/main" val="2128447178"/>
              </p:ext>
            </p:extLst>
          </p:nvPr>
        </p:nvGraphicFramePr>
        <p:xfrm>
          <a:off x="384175" y="3731935"/>
          <a:ext cx="5937250" cy="1238441"/>
        </p:xfrm>
        <a:graphic>
          <a:graphicData uri="http://schemas.openxmlformats.org/drawingml/2006/table">
            <a:tbl>
              <a:tblPr firstRow="1" firstCol="1" bandRow="1">
                <a:tableStyleId>{5C22544A-7EE6-4342-B048-85BDC9FD1C3A}</a:tableStyleId>
              </a:tblPr>
              <a:tblGrid>
                <a:gridCol w="4227830">
                  <a:extLst>
                    <a:ext uri="{9D8B030D-6E8A-4147-A177-3AD203B41FA5}">
                      <a16:colId xmlns:a16="http://schemas.microsoft.com/office/drawing/2014/main" val="3108942441"/>
                    </a:ext>
                  </a:extLst>
                </a:gridCol>
                <a:gridCol w="1709420">
                  <a:extLst>
                    <a:ext uri="{9D8B030D-6E8A-4147-A177-3AD203B41FA5}">
                      <a16:colId xmlns:a16="http://schemas.microsoft.com/office/drawing/2014/main" val="1354040046"/>
                    </a:ext>
                  </a:extLst>
                </a:gridCol>
              </a:tblGrid>
              <a:tr h="497229">
                <a:tc>
                  <a:txBody>
                    <a:bodyPr/>
                    <a:lstStyle/>
                    <a:p>
                      <a:pPr algn="just">
                        <a:lnSpc>
                          <a:spcPct val="150000"/>
                        </a:lnSpc>
                        <a:spcAft>
                          <a:spcPts val="0"/>
                        </a:spcAft>
                      </a:pPr>
                      <a:r>
                        <a:rPr lang="en-GB" sz="1200">
                          <a:effectLst/>
                        </a:rPr>
                        <a:t>Q5) According to you, what kind of alternative methods company can use for increasing its sales?</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algn="just">
                        <a:lnSpc>
                          <a:spcPct val="150000"/>
                        </a:lnSpc>
                        <a:spcAft>
                          <a:spcPts val="0"/>
                        </a:spcAft>
                      </a:pPr>
                      <a:r>
                        <a:rPr lang="en-GB" sz="1200">
                          <a:effectLst/>
                        </a:rPr>
                        <a:t>Frequency</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2093346825"/>
                  </a:ext>
                </a:extLst>
              </a:tr>
              <a:tr h="0">
                <a:tc>
                  <a:txBody>
                    <a:bodyPr/>
                    <a:lstStyle/>
                    <a:p>
                      <a:pPr marL="342900" lvl="0" indent="-342900" algn="just">
                        <a:lnSpc>
                          <a:spcPct val="150000"/>
                        </a:lnSpc>
                        <a:spcAft>
                          <a:spcPts val="0"/>
                        </a:spcAft>
                        <a:buFont typeface="+mj-lt"/>
                        <a:buAutoNum type="alphaLcParenR"/>
                      </a:pPr>
                      <a:r>
                        <a:rPr lang="en-GB" sz="1200">
                          <a:effectLst/>
                        </a:rPr>
                        <a:t>Homecare Service</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algn="just">
                        <a:lnSpc>
                          <a:spcPct val="150000"/>
                        </a:lnSpc>
                        <a:spcAft>
                          <a:spcPts val="0"/>
                        </a:spcAft>
                      </a:pPr>
                      <a:r>
                        <a:rPr lang="en-GB" sz="1200">
                          <a:effectLst/>
                        </a:rPr>
                        <a:t>15</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745694922"/>
                  </a:ext>
                </a:extLst>
              </a:tr>
              <a:tr h="0">
                <a:tc>
                  <a:txBody>
                    <a:bodyPr/>
                    <a:lstStyle/>
                    <a:p>
                      <a:pPr marL="342900" lvl="0" indent="-342900" algn="just">
                        <a:lnSpc>
                          <a:spcPct val="150000"/>
                        </a:lnSpc>
                        <a:spcAft>
                          <a:spcPts val="0"/>
                        </a:spcAft>
                        <a:buFont typeface="+mj-lt"/>
                        <a:buAutoNum type="alphaLcParenR"/>
                      </a:pPr>
                      <a:r>
                        <a:rPr lang="en-GB" sz="1200">
                          <a:effectLst/>
                        </a:rPr>
                        <a:t>Online Services</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algn="just">
                        <a:lnSpc>
                          <a:spcPct val="150000"/>
                        </a:lnSpc>
                        <a:spcAft>
                          <a:spcPts val="0"/>
                        </a:spcAft>
                      </a:pPr>
                      <a:r>
                        <a:rPr lang="en-GB" sz="1200" dirty="0">
                          <a:effectLst/>
                        </a:rPr>
                        <a:t>15</a:t>
                      </a:r>
                      <a:endParaRPr lang="en-GB" sz="1200" dirty="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3634766691"/>
                  </a:ext>
                </a:extLst>
              </a:tr>
              <a:tr h="0">
                <a:tc>
                  <a:txBody>
                    <a:bodyPr/>
                    <a:lstStyle/>
                    <a:p>
                      <a:pPr marL="342900" lvl="0" indent="-342900" algn="just">
                        <a:lnSpc>
                          <a:spcPct val="150000"/>
                        </a:lnSpc>
                        <a:spcAft>
                          <a:spcPts val="0"/>
                        </a:spcAft>
                        <a:buFont typeface="+mj-lt"/>
                        <a:buAutoNum type="alphaLcParenR"/>
                      </a:pPr>
                      <a:r>
                        <a:rPr lang="en-GB" sz="1200">
                          <a:effectLst/>
                        </a:rPr>
                        <a:t>Selling of products of respective brands.</a:t>
                      </a:r>
                      <a:endParaRPr lang="en-GB" sz="120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algn="just">
                        <a:lnSpc>
                          <a:spcPct val="150000"/>
                        </a:lnSpc>
                        <a:spcAft>
                          <a:spcPts val="0"/>
                        </a:spcAft>
                      </a:pPr>
                      <a:r>
                        <a:rPr lang="en-GB" sz="1200" dirty="0">
                          <a:effectLst/>
                        </a:rPr>
                        <a:t>10</a:t>
                      </a:r>
                      <a:endParaRPr lang="en-GB" sz="1200" dirty="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823869127"/>
                  </a:ext>
                </a:extLst>
              </a:tr>
            </a:tbl>
          </a:graphicData>
        </a:graphic>
      </p:graphicFrame>
      <p:graphicFrame>
        <p:nvGraphicFramePr>
          <p:cNvPr id="8" name="Chart 7">
            <a:extLst>
              <a:ext uri="{FF2B5EF4-FFF2-40B4-BE49-F238E27FC236}">
                <a16:creationId xmlns:a16="http://schemas.microsoft.com/office/drawing/2014/main" id="{D74581CB-2C96-44E8-8EE0-6C86B79D6EB8}"/>
              </a:ext>
            </a:extLst>
          </p:cNvPr>
          <p:cNvGraphicFramePr/>
          <p:nvPr>
            <p:extLst>
              <p:ext uri="{D42A27DB-BD31-4B8C-83A1-F6EECF244321}">
                <p14:modId xmlns:p14="http://schemas.microsoft.com/office/powerpoint/2010/main" val="1264073731"/>
              </p:ext>
            </p:extLst>
          </p:nvPr>
        </p:nvGraphicFramePr>
        <p:xfrm>
          <a:off x="6673779" y="2760817"/>
          <a:ext cx="4891873" cy="288890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295168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8F8AC6-653E-41E8-AF33-CF160C0974D5}"/>
              </a:ext>
            </a:extLst>
          </p:cNvPr>
          <p:cNvSpPr>
            <a:spLocks noGrp="1"/>
          </p:cNvSpPr>
          <p:nvPr>
            <p:ph idx="1"/>
          </p:nvPr>
        </p:nvSpPr>
        <p:spPr>
          <a:xfrm>
            <a:off x="685800" y="1597688"/>
            <a:ext cx="10820400" cy="4933741"/>
          </a:xfrm>
        </p:spPr>
        <p:txBody>
          <a:bodyPr>
            <a:normAutofit/>
          </a:bodyPr>
          <a:lstStyle/>
          <a:p>
            <a:pPr lvl="0"/>
            <a:r>
              <a:rPr lang="en-GB" b="1" dirty="0">
                <a:effectLst/>
              </a:rPr>
              <a:t>CONCLUSION</a:t>
            </a:r>
          </a:p>
          <a:p>
            <a:pPr lvl="0"/>
            <a:endParaRPr lang="en-GB" b="1" dirty="0">
              <a:effectLst/>
            </a:endParaRPr>
          </a:p>
          <a:p>
            <a:r>
              <a:rPr lang="en-GB" dirty="0">
                <a:effectLst/>
              </a:rPr>
              <a:t>From the above report it has been concluded that, the period of COVID-19 pandemic, a sudden change in the performing the business operations can be seen. People have become more conscious about the health of themselves and family members. Unlike other companies Nail Bars have also faced the consequences of COVID-19 because in the pre-stage of lockdown sales increased rapidly but gradually, when the time passed a downfall in their sales was seen. Instead of going to the nearby Nail Bars for grooming their customers preferred online DIY (Do It Yourself) videos. However, companies have provided homecare services to their valuable guest so that engagement with customers can be made. </a:t>
            </a:r>
            <a:endParaRPr lang="en-GB" dirty="0"/>
          </a:p>
        </p:txBody>
      </p:sp>
    </p:spTree>
    <p:extLst>
      <p:ext uri="{BB962C8B-B14F-4D97-AF65-F5344CB8AC3E}">
        <p14:creationId xmlns:p14="http://schemas.microsoft.com/office/powerpoint/2010/main" val="3145655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40B403-1792-47A0-8E5F-087812382434}"/>
              </a:ext>
            </a:extLst>
          </p:cNvPr>
          <p:cNvSpPr>
            <a:spLocks noGrp="1"/>
          </p:cNvSpPr>
          <p:nvPr>
            <p:ph idx="1"/>
          </p:nvPr>
        </p:nvSpPr>
        <p:spPr>
          <a:xfrm>
            <a:off x="1135464" y="1095270"/>
            <a:ext cx="10520624" cy="5657222"/>
          </a:xfrm>
          <a:effectLst/>
        </p:spPr>
        <p:txBody>
          <a:bodyPr anchor="ctr">
            <a:normAutofit/>
          </a:bodyPr>
          <a:lstStyle/>
          <a:p>
            <a:pPr lvl="0">
              <a:lnSpc>
                <a:spcPct val="90000"/>
              </a:lnSpc>
            </a:pPr>
            <a:r>
              <a:rPr lang="en-GB" sz="1600" b="1" dirty="0">
                <a:solidFill>
                  <a:schemeClr val="tx1"/>
                </a:solidFill>
                <a:effectLst/>
              </a:rPr>
              <a:t>RECOMMENDATION</a:t>
            </a:r>
          </a:p>
          <a:p>
            <a:pPr marL="0" indent="0">
              <a:lnSpc>
                <a:spcPct val="90000"/>
              </a:lnSpc>
              <a:buNone/>
            </a:pPr>
            <a:r>
              <a:rPr lang="en-GB" sz="1600" dirty="0">
                <a:solidFill>
                  <a:schemeClr val="tx1"/>
                </a:solidFill>
                <a:effectLst/>
              </a:rPr>
              <a:t> </a:t>
            </a:r>
          </a:p>
          <a:p>
            <a:pPr>
              <a:lnSpc>
                <a:spcPct val="90000"/>
              </a:lnSpc>
            </a:pPr>
            <a:r>
              <a:rPr lang="en-GB" sz="1600" dirty="0">
                <a:solidFill>
                  <a:schemeClr val="tx1"/>
                </a:solidFill>
                <a:effectLst/>
              </a:rPr>
              <a:t>With a compulsory implementation of lockdown and social distancing more than half of the population is being affected and so as the economy worldwide. Implications of COVID -19 is not confined to the economy but it has also changed the behaviour of human life. Therefore, after analysing the report, some point of recommendations is mentioned below for better understanding:</a:t>
            </a:r>
          </a:p>
          <a:p>
            <a:pPr marL="0" indent="0">
              <a:lnSpc>
                <a:spcPct val="90000"/>
              </a:lnSpc>
              <a:buNone/>
            </a:pPr>
            <a:r>
              <a:rPr lang="en-GB" sz="1600" dirty="0">
                <a:solidFill>
                  <a:schemeClr val="tx1"/>
                </a:solidFill>
                <a:effectLst/>
              </a:rPr>
              <a:t> </a:t>
            </a:r>
          </a:p>
          <a:p>
            <a:pPr lvl="0">
              <a:lnSpc>
                <a:spcPct val="90000"/>
              </a:lnSpc>
            </a:pPr>
            <a:r>
              <a:rPr lang="en-GB" sz="1600" dirty="0">
                <a:solidFill>
                  <a:schemeClr val="tx1"/>
                </a:solidFill>
                <a:effectLst/>
              </a:rPr>
              <a:t>Companies that are operating their business under cosmetic salon can think of “touch me not business”, where without any physical contacts directly, service providers can give their service. </a:t>
            </a:r>
          </a:p>
          <a:p>
            <a:pPr marL="0" indent="0">
              <a:lnSpc>
                <a:spcPct val="90000"/>
              </a:lnSpc>
              <a:buNone/>
            </a:pPr>
            <a:r>
              <a:rPr lang="en-GB" sz="1600" dirty="0">
                <a:solidFill>
                  <a:schemeClr val="tx1"/>
                </a:solidFill>
                <a:effectLst/>
              </a:rPr>
              <a:t> </a:t>
            </a:r>
          </a:p>
          <a:p>
            <a:pPr lvl="0">
              <a:lnSpc>
                <a:spcPct val="90000"/>
              </a:lnSpc>
            </a:pPr>
            <a:r>
              <a:rPr lang="en-GB" sz="1600" dirty="0">
                <a:solidFill>
                  <a:schemeClr val="tx1"/>
                </a:solidFill>
                <a:effectLst/>
              </a:rPr>
              <a:t>Increase in the use of social media platforms company can create their own YouTube channel for delivering the basic information of taking care of their nails. Moreover, they can also provide tutorials for different designs which customers can opt for changing their style. </a:t>
            </a:r>
          </a:p>
          <a:p>
            <a:pPr marL="0" indent="0">
              <a:lnSpc>
                <a:spcPct val="90000"/>
              </a:lnSpc>
              <a:buNone/>
            </a:pPr>
            <a:r>
              <a:rPr lang="en-GB" sz="1600" dirty="0">
                <a:solidFill>
                  <a:schemeClr val="tx1"/>
                </a:solidFill>
                <a:effectLst/>
              </a:rPr>
              <a:t> </a:t>
            </a:r>
          </a:p>
          <a:p>
            <a:pPr lvl="0">
              <a:lnSpc>
                <a:spcPct val="90000"/>
              </a:lnSpc>
            </a:pPr>
            <a:r>
              <a:rPr lang="en-GB" sz="1600" dirty="0">
                <a:solidFill>
                  <a:schemeClr val="tx1"/>
                </a:solidFill>
                <a:effectLst/>
              </a:rPr>
              <a:t>Moreover, with all the precautionary measures such as wearing masks, gloves, disposable tools, disinfected machineries workers of the company can provide home service until the salons are reopened. </a:t>
            </a:r>
          </a:p>
          <a:p>
            <a:pPr>
              <a:lnSpc>
                <a:spcPct val="90000"/>
              </a:lnSpc>
            </a:pPr>
            <a:endParaRPr lang="en-GB" sz="1300" dirty="0">
              <a:solidFill>
                <a:schemeClr val="tx1"/>
              </a:solidFill>
            </a:endParaRPr>
          </a:p>
        </p:txBody>
      </p:sp>
    </p:spTree>
    <p:extLst>
      <p:ext uri="{BB962C8B-B14F-4D97-AF65-F5344CB8AC3E}">
        <p14:creationId xmlns:p14="http://schemas.microsoft.com/office/powerpoint/2010/main" val="453246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0040E-8DFD-4DDC-A8AF-0D860DD377CB}"/>
              </a:ext>
            </a:extLst>
          </p:cNvPr>
          <p:cNvSpPr>
            <a:spLocks noGrp="1"/>
          </p:cNvSpPr>
          <p:nvPr>
            <p:ph type="title"/>
          </p:nvPr>
        </p:nvSpPr>
        <p:spPr>
          <a:xfrm>
            <a:off x="845701" y="124258"/>
            <a:ext cx="10353762" cy="1164772"/>
          </a:xfrm>
        </p:spPr>
        <p:txBody>
          <a:bodyPr>
            <a:normAutofit/>
          </a:bodyPr>
          <a:lstStyle/>
          <a:p>
            <a:r>
              <a:rPr lang="en-GB" dirty="0"/>
              <a:t>References :</a:t>
            </a:r>
          </a:p>
        </p:txBody>
      </p:sp>
      <p:sp>
        <p:nvSpPr>
          <p:cNvPr id="3" name="Content Placeholder 2">
            <a:extLst>
              <a:ext uri="{FF2B5EF4-FFF2-40B4-BE49-F238E27FC236}">
                <a16:creationId xmlns:a16="http://schemas.microsoft.com/office/drawing/2014/main" id="{815065A4-0BA1-4F65-802A-1E20DC010FF1}"/>
              </a:ext>
            </a:extLst>
          </p:cNvPr>
          <p:cNvSpPr>
            <a:spLocks noGrp="1"/>
          </p:cNvSpPr>
          <p:nvPr>
            <p:ph idx="1"/>
          </p:nvPr>
        </p:nvSpPr>
        <p:spPr>
          <a:xfrm>
            <a:off x="431980" y="1289030"/>
            <a:ext cx="11760020" cy="5471693"/>
          </a:xfrm>
        </p:spPr>
        <p:txBody>
          <a:bodyPr>
            <a:normAutofit fontScale="77500" lnSpcReduction="20000"/>
          </a:bodyPr>
          <a:lstStyle/>
          <a:p>
            <a:pPr marL="36900" indent="0">
              <a:lnSpc>
                <a:spcPct val="90000"/>
              </a:lnSpc>
              <a:buNone/>
            </a:pPr>
            <a:r>
              <a:rPr lang="en-GB" sz="2600" b="1" u="sng" dirty="0">
                <a:effectLst/>
              </a:rPr>
              <a:t>Books and Journals</a:t>
            </a:r>
            <a:endParaRPr lang="en-GB" sz="2600" b="1" dirty="0">
              <a:effectLst/>
            </a:endParaRPr>
          </a:p>
          <a:p>
            <a:pPr>
              <a:lnSpc>
                <a:spcPct val="90000"/>
              </a:lnSpc>
            </a:pPr>
            <a:r>
              <a:rPr lang="en-GB" sz="1800" dirty="0">
                <a:effectLst/>
              </a:rPr>
              <a:t>Nicola, M. and et. Al., 2020. The socio-economic implications of the coronavirus and COVID-19 pandemic: a review. International Journal of Surgery.</a:t>
            </a:r>
          </a:p>
          <a:p>
            <a:pPr>
              <a:lnSpc>
                <a:spcPct val="90000"/>
              </a:lnSpc>
            </a:pPr>
            <a:r>
              <a:rPr lang="en-GB" sz="1800" dirty="0">
                <a:effectLst/>
              </a:rPr>
              <a:t>Gosling, S., Scott, D. and Hall, C.M., 2020. Pandemics, tourism and global change: a rapid assessment of COVID-19. Journal of Sustainable Tourism, pp.1-20.</a:t>
            </a:r>
          </a:p>
          <a:p>
            <a:pPr>
              <a:lnSpc>
                <a:spcPct val="90000"/>
              </a:lnSpc>
            </a:pPr>
            <a:r>
              <a:rPr lang="en-GB" sz="1800" dirty="0">
                <a:effectLst/>
              </a:rPr>
              <a:t>Barea, S., 2020. Understanding Corona omics: The economic implications of the coronavirus 7(COVID-19) pandemic. SSRN Electronic Journal https://doi org/10/ggq92n.</a:t>
            </a:r>
          </a:p>
          <a:p>
            <a:pPr>
              <a:lnSpc>
                <a:spcPct val="90000"/>
              </a:lnSpc>
            </a:pPr>
            <a:r>
              <a:rPr lang="en-GB" sz="1800" dirty="0">
                <a:effectLst/>
              </a:rPr>
              <a:t>Sohrab, C. and et. Al., 2020. World Health Organization declares global emergency: A review of the 2019 novel coronavirus (COVID-19). International Journal of Surgery.</a:t>
            </a:r>
          </a:p>
          <a:p>
            <a:pPr>
              <a:lnSpc>
                <a:spcPct val="90000"/>
              </a:lnSpc>
            </a:pPr>
            <a:r>
              <a:rPr lang="en-GB" sz="1800" dirty="0">
                <a:effectLst/>
              </a:rPr>
              <a:t>Haleem, A. and et. Al., 2020. Areas of academic research with the impact of COVID-19. The American Journal of Emergency Medicine.</a:t>
            </a:r>
          </a:p>
          <a:p>
            <a:pPr>
              <a:lnSpc>
                <a:spcPct val="90000"/>
              </a:lnSpc>
            </a:pPr>
            <a:r>
              <a:rPr lang="en-GB" sz="1800" dirty="0">
                <a:effectLst/>
              </a:rPr>
              <a:t>Hasan at, M.W. and et. Al., 2020. The Impact of Coronavirus (Covid-19) on E-Business in Malaysia. Asian Journal of Multidisciplinary Studies, 3(1), pp.85-90.</a:t>
            </a:r>
          </a:p>
          <a:p>
            <a:pPr>
              <a:lnSpc>
                <a:spcPct val="90000"/>
              </a:lnSpc>
            </a:pPr>
            <a:r>
              <a:rPr lang="en-GB" sz="1800" dirty="0">
                <a:effectLst/>
              </a:rPr>
              <a:t>Kooning, L.M., 2020. Novel coronavirus disease (COVID-19) outbreak: Now is the time to refresh pandemic plans. Journal of business continuity &amp; emergency planning, 13(4), pp.1-15.</a:t>
            </a:r>
          </a:p>
          <a:p>
            <a:pPr>
              <a:lnSpc>
                <a:spcPct val="90000"/>
              </a:lnSpc>
            </a:pPr>
            <a:r>
              <a:rPr lang="en-GB" sz="1800" dirty="0">
                <a:effectLst/>
              </a:rPr>
              <a:t>Fermina, E.M., 2020. The financial impact of COVID-19 on our practice. Journal of Oral and Maxillofacial Surgery.</a:t>
            </a:r>
          </a:p>
          <a:p>
            <a:pPr>
              <a:lnSpc>
                <a:spcPct val="90000"/>
              </a:lnSpc>
            </a:pPr>
            <a:r>
              <a:rPr lang="en-GB" sz="1800" dirty="0">
                <a:effectLst/>
              </a:rPr>
              <a:t>Lau, H. and et. Al., 2020. The positive impact of lockdown in Wuhan on containing the COVID-19 outbreak in China. Journal of travel medicine, 27(3), p. taaa037.</a:t>
            </a:r>
          </a:p>
          <a:p>
            <a:pPr>
              <a:lnSpc>
                <a:spcPct val="90000"/>
              </a:lnSpc>
            </a:pPr>
            <a:r>
              <a:rPr lang="en-GB" sz="1800" dirty="0">
                <a:effectLst/>
              </a:rPr>
              <a:t>Bradbury‐Jones, C. and Ishim, L., 2020. The pandemic paradox: The consequences of COVID‐19 on domestic violence. Journal of clinical nursing.</a:t>
            </a:r>
          </a:p>
          <a:p>
            <a:pPr>
              <a:lnSpc>
                <a:spcPct val="90000"/>
              </a:lnSpc>
            </a:pPr>
            <a:r>
              <a:rPr lang="en-GB" sz="1800" u="sng" dirty="0">
                <a:effectLst/>
              </a:rPr>
              <a:t>Online</a:t>
            </a:r>
            <a:endParaRPr lang="en-GB" sz="1800" dirty="0">
              <a:effectLst/>
            </a:endParaRPr>
          </a:p>
          <a:p>
            <a:pPr>
              <a:lnSpc>
                <a:spcPct val="90000"/>
              </a:lnSpc>
            </a:pPr>
            <a:r>
              <a:rPr lang="en-GB" sz="1800" dirty="0">
                <a:effectLst/>
              </a:rPr>
              <a:t>Nail Care: The new ‘Lipstick Effect’ amid COVID-19 Outbreak in the UK, reports the NDP Group. 2020. [Online]. Available Through: &lt;</a:t>
            </a:r>
            <a:r>
              <a:rPr lang="en-GB" sz="1800" u="sng" dirty="0">
                <a:effectLst/>
                <a:hlinkClick r:id="rId3"/>
              </a:rPr>
              <a:t>https://www.npdgroup.co.uk/wps/portal/npd/uk/news/press-releases/nail-care-the-new-lipstick-effect-amid-covid-19-outbreak-in-the-uk-reports-the-npd-group/</a:t>
            </a:r>
            <a:r>
              <a:rPr lang="en-GB" sz="1800" dirty="0">
                <a:effectLst/>
              </a:rPr>
              <a:t>&gt;.</a:t>
            </a:r>
          </a:p>
          <a:p>
            <a:pPr>
              <a:lnSpc>
                <a:spcPct val="90000"/>
              </a:lnSpc>
            </a:pPr>
            <a:endParaRPr lang="en-GB" sz="800" dirty="0"/>
          </a:p>
        </p:txBody>
      </p:sp>
    </p:spTree>
    <p:extLst>
      <p:ext uri="{BB962C8B-B14F-4D97-AF65-F5344CB8AC3E}">
        <p14:creationId xmlns:p14="http://schemas.microsoft.com/office/powerpoint/2010/main" val="142395051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otalTime>20</TotalTime>
  <Words>1722</Words>
  <Application>Microsoft Office PowerPoint</Application>
  <PresentationFormat>Widescreen</PresentationFormat>
  <Paragraphs>115</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Times New Roman</vt:lpstr>
      <vt:lpstr>Vapor Trail</vt:lpstr>
      <vt:lpstr>Contemporary themes in the hotel and hospitality sector   Student Name: Iuliana Andronic Student Number: 1813619 Lecturer’s Name: Abdi Rahman Module Code:M6X01931 </vt:lpstr>
      <vt:lpstr>Contents:</vt:lpstr>
      <vt:lpstr>PowerPoint Presentation</vt:lpstr>
      <vt:lpstr>LITERATURE REVIEW </vt:lpstr>
      <vt:lpstr>RESEARCH METHODOLOGY </vt:lpstr>
      <vt:lpstr>DATA COLLECTION </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Contemporary themes in the hotel and hospitality sector   Student Name: Iuliana Andronic Student Number: 1813619 Lecturer’s Name: Abdi Rahman Module Code:M6X01931 </dc:title>
  <dc:creator>georg</dc:creator>
  <cp:lastModifiedBy>georg</cp:lastModifiedBy>
  <cp:revision>3</cp:revision>
  <dcterms:created xsi:type="dcterms:W3CDTF">2020-07-16T11:59:59Z</dcterms:created>
  <dcterms:modified xsi:type="dcterms:W3CDTF">2020-07-16T12:20:28Z</dcterms:modified>
</cp:coreProperties>
</file>