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7" r:id="rId4"/>
    <p:sldId id="259" r:id="rId5"/>
    <p:sldId id="260" r:id="rId6"/>
    <p:sldId id="261" r:id="rId7"/>
    <p:sldId id="264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9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703BB9-BED9-41A5-923A-E9612292DBFC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159CCD-44B5-4A63-BA23-0DCEC8EA4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793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zh-CN" altLang="en-US"/>
              <a:t>禹卫书法行书简体</a:t>
            </a:r>
          </a:p>
        </p:txBody>
      </p:sp>
      <p:sp>
        <p:nvSpPr>
          <p:cNvPr id="41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0CADA0B-BAD0-4801-B6AC-DA70516EF4C2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6920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159CCD-44B5-4A63-BA23-0DCEC8EA484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993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430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826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536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925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452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353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153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345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427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9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068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3AF4B8-4F77-405C-88C3-D0FFA6EC57C4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2650B0-0800-41AB-A2DC-43CD1364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974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Box 2"/>
          <p:cNvSpPr txBox="1">
            <a:spLocks noChangeArrowheads="1"/>
          </p:cNvSpPr>
          <p:nvPr/>
        </p:nvSpPr>
        <p:spPr bwMode="auto">
          <a:xfrm>
            <a:off x="3090862" y="4435475"/>
            <a:ext cx="791191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400" b="1" dirty="0" smtClean="0">
                <a:solidFill>
                  <a:srgbClr val="40404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你要茶</a:t>
            </a:r>
            <a:r>
              <a:rPr lang="zh-CN" altLang="en-US" sz="4400" b="1" dirty="0">
                <a:solidFill>
                  <a:srgbClr val="40404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还</a:t>
            </a:r>
            <a:r>
              <a:rPr lang="zh-CN" altLang="en-US" sz="4400" b="1" dirty="0" smtClean="0">
                <a:solidFill>
                  <a:srgbClr val="40404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4400" b="1" dirty="0">
                <a:solidFill>
                  <a:srgbClr val="40404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咖啡</a:t>
            </a:r>
            <a:endParaRPr lang="zh-CN" altLang="en-US" sz="4400" b="1" dirty="0">
              <a:solidFill>
                <a:srgbClr val="40404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89013" y="4435475"/>
            <a:ext cx="2303462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第</a:t>
            </a:r>
            <a:r>
              <a:rPr lang="en-US" altLang="zh-CN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12</a:t>
            </a:r>
            <a:r>
              <a:rPr lang="zh-CN" altLang="en-US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课</a:t>
            </a:r>
            <a:endParaRPr lang="zh-CN" altLang="en-US" sz="4400" b="1" dirty="0">
              <a:solidFill>
                <a:schemeClr val="tx1">
                  <a:lumMod val="75000"/>
                  <a:lumOff val="25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4865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zh-CN" altLang="en-US" dirty="0" smtClean="0"/>
              <a:t>新鲜 </a:t>
            </a:r>
            <a:r>
              <a:rPr lang="en-GB" altLang="zh-CN" dirty="0" err="1" smtClean="0"/>
              <a:t>xīn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xiān</a:t>
            </a:r>
            <a:r>
              <a:rPr lang="en-GB" altLang="zh-CN" dirty="0" smtClean="0"/>
              <a:t> </a:t>
            </a:r>
            <a:endParaRPr lang="en-US" altLang="zh-CN" dirty="0" smtClean="0"/>
          </a:p>
          <a:p>
            <a:r>
              <a:rPr lang="zh-CN" altLang="en-US" dirty="0" smtClean="0"/>
              <a:t>冷 </a:t>
            </a:r>
            <a:r>
              <a:rPr lang="en-GB" altLang="zh-CN" dirty="0" err="1" smtClean="0"/>
              <a:t>lěng</a:t>
            </a:r>
            <a:r>
              <a:rPr lang="en-GB" altLang="zh-CN" dirty="0" smtClean="0"/>
              <a:t> </a:t>
            </a:r>
            <a:endParaRPr lang="en-US" altLang="zh-CN" dirty="0" smtClean="0"/>
          </a:p>
          <a:p>
            <a:r>
              <a:rPr lang="zh-CN" altLang="en-US" dirty="0" smtClean="0"/>
              <a:t>累 </a:t>
            </a:r>
            <a:r>
              <a:rPr lang="en-GB" altLang="zh-CN" dirty="0" err="1" smtClean="0"/>
              <a:t>lèi</a:t>
            </a:r>
            <a:r>
              <a:rPr lang="en-GB" altLang="zh-CN" dirty="0" smtClean="0"/>
              <a:t> </a:t>
            </a:r>
            <a:endParaRPr lang="en-US" altLang="zh-CN" dirty="0" smtClean="0"/>
          </a:p>
          <a:p>
            <a:r>
              <a:rPr lang="zh-CN" altLang="en-US" dirty="0" smtClean="0"/>
              <a:t>忙 </a:t>
            </a:r>
            <a:r>
              <a:rPr lang="en-GB" altLang="zh-CN" dirty="0" err="1" smtClean="0"/>
              <a:t>máng</a:t>
            </a:r>
            <a:endParaRPr lang="en-US" altLang="zh-CN" dirty="0" smtClean="0"/>
          </a:p>
          <a:p>
            <a:r>
              <a:rPr lang="zh-CN" altLang="en-US" dirty="0" smtClean="0"/>
              <a:t>漂亮 </a:t>
            </a:r>
            <a:r>
              <a:rPr lang="en-GB" altLang="zh-CN" dirty="0" err="1" smtClean="0"/>
              <a:t>piào</a:t>
            </a:r>
            <a:r>
              <a:rPr lang="en-GB" altLang="zh-CN" dirty="0" smtClean="0"/>
              <a:t> li</a:t>
            </a:r>
            <a:r>
              <a:rPr lang="en-US" altLang="zh-CN" dirty="0" smtClean="0"/>
              <a:t>a</a:t>
            </a:r>
            <a:r>
              <a:rPr lang="en-GB" altLang="zh-CN" dirty="0" smtClean="0"/>
              <a:t>ng </a:t>
            </a:r>
            <a:endParaRPr lang="en-US" altLang="zh-CN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zh-CN" dirty="0" smtClean="0"/>
              <a:t>Cold</a:t>
            </a:r>
          </a:p>
          <a:p>
            <a:r>
              <a:rPr lang="en-US" dirty="0" smtClean="0"/>
              <a:t>Busy</a:t>
            </a:r>
          </a:p>
          <a:p>
            <a:r>
              <a:rPr lang="en-US" dirty="0" smtClean="0"/>
              <a:t>Fresh</a:t>
            </a:r>
          </a:p>
          <a:p>
            <a:r>
              <a:rPr lang="en-US" dirty="0" smtClean="0"/>
              <a:t>Beautiful</a:t>
            </a:r>
          </a:p>
          <a:p>
            <a:r>
              <a:rPr lang="en-US" dirty="0" smtClean="0"/>
              <a:t>tired</a:t>
            </a:r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8529320" y="504825"/>
            <a:ext cx="3067685" cy="12687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复习</a:t>
            </a:r>
          </a:p>
          <a:p>
            <a:pPr algn="ctr"/>
            <a:r>
              <a:rPr lang="en-US" altLang="zh-CN" sz="2800"/>
              <a:t>Review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3086819" y="2104845"/>
            <a:ext cx="2932981" cy="8971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2277374" y="2087503"/>
            <a:ext cx="3933645" cy="5348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2023614" y="3087486"/>
            <a:ext cx="4015596" cy="9993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2536166" y="2605177"/>
            <a:ext cx="3674853" cy="10351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3480758" y="3649879"/>
            <a:ext cx="2652623" cy="4472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303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64956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r>
              <a:rPr lang="zh-CN" altLang="en-US" b="1" dirty="0" smtClean="0"/>
              <a:t>    空气新鲜不新鲜？</a:t>
            </a:r>
            <a:endParaRPr lang="en-US" altLang="zh-CN" b="1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r>
              <a:rPr lang="zh-CN" altLang="en-US" b="1" dirty="0" smtClean="0"/>
              <a:t>                                                                              它累不累？</a:t>
            </a:r>
            <a:endParaRPr lang="en-US" b="1" dirty="0"/>
          </a:p>
          <a:p>
            <a:pPr marL="0" indent="0">
              <a:buNone/>
            </a:pPr>
            <a:r>
              <a:rPr lang="zh-CN" altLang="en-US" dirty="0" smtClean="0"/>
              <a:t>       </a:t>
            </a:r>
            <a:r>
              <a:rPr lang="zh-CN" altLang="en-US" b="1" dirty="0" smtClean="0"/>
              <a:t>他忙不忙？</a:t>
            </a:r>
            <a:endParaRPr lang="en-GB" b="1" dirty="0"/>
          </a:p>
        </p:txBody>
      </p:sp>
      <p:sp>
        <p:nvSpPr>
          <p:cNvPr id="4" name="Oval 3"/>
          <p:cNvSpPr/>
          <p:nvPr/>
        </p:nvSpPr>
        <p:spPr>
          <a:xfrm>
            <a:off x="8529320" y="504825"/>
            <a:ext cx="3067685" cy="12687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复习</a:t>
            </a:r>
          </a:p>
          <a:p>
            <a:pPr algn="ctr"/>
            <a:r>
              <a:rPr lang="en-US" altLang="zh-CN" sz="2800" dirty="0"/>
              <a:t>Review</a:t>
            </a:r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765" y="375292"/>
            <a:ext cx="3688241" cy="2269687"/>
          </a:xfrm>
          <a:prstGeom prst="rect">
            <a:avLst/>
          </a:prstGeom>
        </p:spPr>
      </p:pic>
      <p:pic>
        <p:nvPicPr>
          <p:cNvPr id="6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0802" y="3434218"/>
            <a:ext cx="3156165" cy="236712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6536" y="2235119"/>
            <a:ext cx="4017157" cy="273369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399344" y="184066"/>
            <a:ext cx="1806128" cy="181588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altLang="zh-CN" sz="2800" b="1" dirty="0" err="1" smtClean="0">
                <a:solidFill>
                  <a:srgbClr val="0070C0"/>
                </a:solidFill>
              </a:rPr>
              <a:t>adj</a:t>
            </a:r>
            <a:r>
              <a:rPr lang="zh-CN" altLang="en-US" sz="2800" b="1" dirty="0" smtClean="0">
                <a:solidFill>
                  <a:srgbClr val="0070C0"/>
                </a:solidFill>
              </a:rPr>
              <a:t>不</a:t>
            </a:r>
            <a:r>
              <a:rPr lang="en-US" altLang="zh-CN" sz="2800" b="1" dirty="0" err="1" smtClean="0">
                <a:solidFill>
                  <a:srgbClr val="0070C0"/>
                </a:solidFill>
              </a:rPr>
              <a:t>adj</a:t>
            </a:r>
            <a:endParaRPr lang="en-US" altLang="zh-CN" sz="2800" b="1" dirty="0" smtClean="0">
              <a:solidFill>
                <a:srgbClr val="0070C0"/>
              </a:solidFill>
            </a:endParaRPr>
          </a:p>
          <a:p>
            <a:endParaRPr lang="en-US" altLang="zh-CN" sz="2400" b="1" dirty="0" smtClean="0">
              <a:solidFill>
                <a:srgbClr val="0070C0"/>
              </a:solidFill>
            </a:endParaRPr>
          </a:p>
          <a:p>
            <a:r>
              <a:rPr lang="zh-CN" altLang="en-US" sz="2000" b="1" dirty="0" smtClean="0"/>
              <a:t>很 </a:t>
            </a:r>
            <a:r>
              <a:rPr lang="en-GB" altLang="zh-CN" sz="2000" b="1" dirty="0" err="1" smtClean="0"/>
              <a:t>hěn</a:t>
            </a:r>
            <a:endParaRPr lang="en-US" altLang="zh-CN" sz="2000" b="1" dirty="0" smtClean="0"/>
          </a:p>
          <a:p>
            <a:r>
              <a:rPr lang="zh-CN" altLang="en-US" sz="2000" b="1" dirty="0"/>
              <a:t>非</a:t>
            </a:r>
            <a:r>
              <a:rPr lang="zh-CN" altLang="en-US" sz="2000" b="1" dirty="0" smtClean="0"/>
              <a:t>常 </a:t>
            </a:r>
            <a:r>
              <a:rPr lang="en-GB" altLang="zh-CN" sz="2000" b="1" dirty="0" err="1" smtClean="0"/>
              <a:t>fēi</a:t>
            </a:r>
            <a:r>
              <a:rPr lang="en-GB" altLang="zh-CN" sz="2000" b="1" dirty="0" smtClean="0"/>
              <a:t> </a:t>
            </a:r>
            <a:r>
              <a:rPr lang="en-GB" altLang="zh-CN" sz="2000" b="1" dirty="0" err="1" smtClean="0"/>
              <a:t>cháng</a:t>
            </a:r>
            <a:endParaRPr lang="en-GB" altLang="zh-CN" sz="2000" b="1" dirty="0" smtClean="0"/>
          </a:p>
          <a:p>
            <a:r>
              <a:rPr lang="zh-CN" altLang="en-US" sz="2000" b="1" dirty="0"/>
              <a:t>不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1360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19" y="186606"/>
            <a:ext cx="5041307" cy="4351338"/>
          </a:xfrm>
        </p:spPr>
      </p:pic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210" y="480353"/>
            <a:ext cx="5747264" cy="4023085"/>
          </a:xfrm>
        </p:spPr>
      </p:pic>
      <p:sp>
        <p:nvSpPr>
          <p:cNvPr id="14" name="TextBox 13"/>
          <p:cNvSpPr txBox="1"/>
          <p:nvPr/>
        </p:nvSpPr>
        <p:spPr>
          <a:xfrm>
            <a:off x="735819" y="4796720"/>
            <a:ext cx="48023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 smtClean="0"/>
              <a:t>天气冷不冷？</a:t>
            </a:r>
            <a:endParaRPr lang="en-US" altLang="zh-CN" sz="2800" b="1" dirty="0" smtClean="0"/>
          </a:p>
          <a:p>
            <a:endParaRPr lang="en-US" altLang="zh-CN" sz="2800" b="1" dirty="0" smtClean="0"/>
          </a:p>
          <a:p>
            <a:r>
              <a:rPr lang="zh-CN" altLang="en-US" sz="2800" b="1" dirty="0" smtClean="0"/>
              <a:t>她冷不冷？</a:t>
            </a:r>
            <a:endParaRPr lang="en-GB" sz="28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6469811" y="5227608"/>
            <a:ext cx="531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 smtClean="0"/>
              <a:t>景色漂亮不漂亮？</a:t>
            </a:r>
            <a:endParaRPr lang="en-GB" sz="28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3877572" y="4937084"/>
            <a:ext cx="1899554" cy="187743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altLang="zh-CN" sz="2800" b="1" dirty="0" err="1" smtClean="0">
                <a:solidFill>
                  <a:srgbClr val="0070C0"/>
                </a:solidFill>
              </a:rPr>
              <a:t>adj</a:t>
            </a:r>
            <a:r>
              <a:rPr lang="zh-CN" altLang="en-US" sz="2800" b="1" dirty="0" smtClean="0">
                <a:solidFill>
                  <a:srgbClr val="0070C0"/>
                </a:solidFill>
              </a:rPr>
              <a:t>不</a:t>
            </a:r>
            <a:r>
              <a:rPr lang="en-US" altLang="zh-CN" sz="2800" b="1" dirty="0" err="1" smtClean="0">
                <a:solidFill>
                  <a:srgbClr val="0070C0"/>
                </a:solidFill>
              </a:rPr>
              <a:t>adj</a:t>
            </a:r>
            <a:endParaRPr lang="en-US" altLang="zh-CN" sz="2800" b="1" dirty="0" smtClean="0">
              <a:solidFill>
                <a:srgbClr val="0070C0"/>
              </a:solidFill>
            </a:endParaRPr>
          </a:p>
          <a:p>
            <a:endParaRPr lang="en-US" altLang="zh-CN" sz="2800" b="1" dirty="0" smtClean="0">
              <a:solidFill>
                <a:srgbClr val="0070C0"/>
              </a:solidFill>
            </a:endParaRPr>
          </a:p>
          <a:p>
            <a:r>
              <a:rPr lang="zh-CN" altLang="en-US" sz="2000" b="1" dirty="0" smtClean="0"/>
              <a:t>很 </a:t>
            </a:r>
            <a:r>
              <a:rPr lang="en-GB" altLang="zh-CN" sz="2000" b="1" dirty="0" err="1" smtClean="0"/>
              <a:t>hěn</a:t>
            </a:r>
            <a:endParaRPr lang="en-US" altLang="zh-CN" sz="2000" b="1" dirty="0" smtClean="0"/>
          </a:p>
          <a:p>
            <a:r>
              <a:rPr lang="zh-CN" altLang="en-US" sz="2000" b="1" dirty="0"/>
              <a:t>非</a:t>
            </a:r>
            <a:r>
              <a:rPr lang="zh-CN" altLang="en-US" sz="2000" b="1" dirty="0" smtClean="0"/>
              <a:t>常 </a:t>
            </a:r>
            <a:r>
              <a:rPr lang="en-GB" altLang="zh-CN" sz="2000" b="1" dirty="0" err="1" smtClean="0"/>
              <a:t>fēi</a:t>
            </a:r>
            <a:r>
              <a:rPr lang="en-GB" altLang="zh-CN" sz="2000" b="1" dirty="0" smtClean="0"/>
              <a:t> </a:t>
            </a:r>
            <a:r>
              <a:rPr lang="en-GB" altLang="zh-CN" sz="2000" b="1" dirty="0" err="1" smtClean="0"/>
              <a:t>cháng</a:t>
            </a:r>
            <a:endParaRPr lang="en-GB" altLang="zh-CN" sz="2000" b="1" dirty="0" smtClean="0"/>
          </a:p>
          <a:p>
            <a:r>
              <a:rPr lang="zh-CN" altLang="en-US" sz="2000" b="1" dirty="0"/>
              <a:t>不</a:t>
            </a:r>
            <a:endParaRPr lang="en-GB" sz="2000" b="1" dirty="0"/>
          </a:p>
        </p:txBody>
      </p:sp>
      <p:sp>
        <p:nvSpPr>
          <p:cNvPr id="17" name="Oval 16"/>
          <p:cNvSpPr/>
          <p:nvPr/>
        </p:nvSpPr>
        <p:spPr>
          <a:xfrm>
            <a:off x="9749588" y="4956591"/>
            <a:ext cx="2262696" cy="10652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复习</a:t>
            </a:r>
          </a:p>
          <a:p>
            <a:pPr algn="ctr"/>
            <a:r>
              <a:rPr lang="en-US" altLang="zh-CN" sz="2800" dirty="0"/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110800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V</a:t>
            </a:r>
            <a:r>
              <a:rPr lang="zh-CN" altLang="en-US" dirty="0" smtClean="0"/>
              <a:t>不</a:t>
            </a:r>
            <a:r>
              <a:rPr lang="en-US" altLang="zh-CN" dirty="0" smtClean="0"/>
              <a:t>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zh-CN" altLang="en-US" dirty="0" smtClean="0"/>
              <a:t>喝不喝</a:t>
            </a:r>
            <a:endParaRPr lang="en-US" altLang="zh-CN" dirty="0" smtClean="0"/>
          </a:p>
          <a:p>
            <a:r>
              <a:rPr lang="zh-CN" altLang="en-US" dirty="0" smtClean="0"/>
              <a:t>看不看</a:t>
            </a:r>
            <a:endParaRPr lang="en-US" altLang="zh-CN" dirty="0" smtClean="0"/>
          </a:p>
          <a:p>
            <a:r>
              <a:rPr lang="zh-CN" altLang="en-US" dirty="0" smtClean="0"/>
              <a:t>去不去</a:t>
            </a:r>
            <a:endParaRPr lang="en-US" altLang="zh-CN" dirty="0" smtClean="0"/>
          </a:p>
          <a:p>
            <a:r>
              <a:rPr lang="zh-CN" altLang="en-US" dirty="0" smtClean="0"/>
              <a:t>买不买</a:t>
            </a:r>
            <a:endParaRPr lang="en-US" altLang="zh-CN" dirty="0" smtClean="0"/>
          </a:p>
          <a:p>
            <a:r>
              <a:rPr lang="zh-CN" altLang="en-US" dirty="0" smtClean="0"/>
              <a:t>是不是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dirty="0" smtClean="0"/>
              <a:t>超市 </a:t>
            </a:r>
            <a:r>
              <a:rPr lang="en-GB" altLang="zh-CN" dirty="0" err="1" smtClean="0"/>
              <a:t>chāo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shì</a:t>
            </a:r>
            <a:r>
              <a:rPr lang="en-GB" altLang="zh-CN" dirty="0" smtClean="0"/>
              <a:t> </a:t>
            </a:r>
            <a:endParaRPr lang="en-US" altLang="zh-CN" dirty="0" smtClean="0"/>
          </a:p>
          <a:p>
            <a:r>
              <a:rPr lang="zh-CN" altLang="en-US" dirty="0"/>
              <a:t>电</a:t>
            </a:r>
            <a:r>
              <a:rPr lang="zh-CN" altLang="en-US" dirty="0" smtClean="0"/>
              <a:t>脑 </a:t>
            </a:r>
            <a:r>
              <a:rPr lang="en-GB" altLang="zh-CN" dirty="0" err="1" smtClean="0"/>
              <a:t>diàn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nǎo</a:t>
            </a:r>
            <a:endParaRPr lang="en-US" altLang="zh-CN" dirty="0" smtClean="0"/>
          </a:p>
          <a:p>
            <a:r>
              <a:rPr lang="zh-CN" altLang="en-US" dirty="0" smtClean="0"/>
              <a:t>英国人 </a:t>
            </a:r>
            <a:r>
              <a:rPr lang="en-GB" altLang="zh-CN" dirty="0" err="1" smtClean="0"/>
              <a:t>yīng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guó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rén</a:t>
            </a:r>
            <a:r>
              <a:rPr lang="en-GB" altLang="zh-CN" dirty="0" smtClean="0"/>
              <a:t> </a:t>
            </a:r>
            <a:endParaRPr lang="en-US" altLang="zh-CN" dirty="0" smtClean="0"/>
          </a:p>
          <a:p>
            <a:r>
              <a:rPr lang="zh-CN" altLang="en-US" dirty="0"/>
              <a:t>电</a:t>
            </a:r>
            <a:r>
              <a:rPr lang="zh-CN" altLang="en-US" dirty="0" smtClean="0"/>
              <a:t>影 </a:t>
            </a:r>
            <a:r>
              <a:rPr lang="en-GB" altLang="zh-CN" dirty="0" err="1" smtClean="0"/>
              <a:t>diàn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yǐng</a:t>
            </a:r>
            <a:endParaRPr lang="en-US" altLang="zh-CN" dirty="0" smtClean="0"/>
          </a:p>
          <a:p>
            <a:r>
              <a:rPr lang="zh-CN" altLang="en-US" dirty="0" smtClean="0"/>
              <a:t>茶 </a:t>
            </a:r>
            <a:r>
              <a:rPr lang="en-GB" altLang="zh-CN" dirty="0" err="1" smtClean="0"/>
              <a:t>chá</a:t>
            </a:r>
            <a:endParaRPr lang="en-GB" dirty="0"/>
          </a:p>
        </p:txBody>
      </p:sp>
      <p:cxnSp>
        <p:nvCxnSpPr>
          <p:cNvPr id="6" name="Straight Connector 5"/>
          <p:cNvCxnSpPr>
            <a:endCxn id="4" idx="1"/>
          </p:cNvCxnSpPr>
          <p:nvPr/>
        </p:nvCxnSpPr>
        <p:spPr>
          <a:xfrm>
            <a:off x="2363638" y="2018581"/>
            <a:ext cx="3808562" cy="19827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311879" y="2553419"/>
            <a:ext cx="3860321" cy="10006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2363638" y="2018581"/>
            <a:ext cx="3808562" cy="1069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2363638" y="2553419"/>
            <a:ext cx="3808562" cy="10006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2311879" y="3009937"/>
            <a:ext cx="3912080" cy="10617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al 15"/>
          <p:cNvSpPr/>
          <p:nvPr/>
        </p:nvSpPr>
        <p:spPr>
          <a:xfrm>
            <a:off x="8529320" y="504825"/>
            <a:ext cx="3067685" cy="12687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复习</a:t>
            </a:r>
          </a:p>
          <a:p>
            <a:pPr algn="ctr"/>
            <a:r>
              <a:rPr lang="en-US" altLang="zh-CN" sz="2800" dirty="0"/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1083449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044351" cy="2700727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9464" y="0"/>
            <a:ext cx="4562536" cy="228126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2529" y="3489563"/>
            <a:ext cx="4841012" cy="2545871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0995" y="0"/>
            <a:ext cx="3171825" cy="4762500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3393" y="3380386"/>
            <a:ext cx="4494678" cy="276422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0" y="2905948"/>
            <a:ext cx="4044351" cy="37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你买不买电脑？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89781" y="6144613"/>
            <a:ext cx="3854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他是不是英国人？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399472" y="4917057"/>
            <a:ext cx="3023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你去不去看电影</a:t>
            </a:r>
            <a:r>
              <a:rPr lang="zh-CN" altLang="en-US" dirty="0"/>
              <a:t>？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7663393" y="2381250"/>
            <a:ext cx="4494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你去不去超市？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663393" y="6329279"/>
            <a:ext cx="4361830" cy="382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你喝不喝茶？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048386" y="5743046"/>
            <a:ext cx="1577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 smtClean="0">
                <a:solidFill>
                  <a:srgbClr val="0070C0"/>
                </a:solidFill>
              </a:rPr>
              <a:t>V</a:t>
            </a:r>
            <a:r>
              <a:rPr lang="zh-CN" altLang="en-US" sz="3200" b="1" dirty="0" smtClean="0">
                <a:solidFill>
                  <a:srgbClr val="0070C0"/>
                </a:solidFill>
              </a:rPr>
              <a:t>不</a:t>
            </a:r>
            <a:r>
              <a:rPr lang="en-US" altLang="zh-CN" sz="3200" b="1" dirty="0" smtClean="0">
                <a:solidFill>
                  <a:srgbClr val="0070C0"/>
                </a:solidFill>
              </a:rPr>
              <a:t>V</a:t>
            </a:r>
            <a:endParaRPr lang="en-US" altLang="zh-CN" sz="3200" b="1" dirty="0">
              <a:solidFill>
                <a:srgbClr val="0070C0"/>
              </a:solidFill>
            </a:endParaRPr>
          </a:p>
        </p:txBody>
      </p:sp>
      <p:sp>
        <p:nvSpPr>
          <p:cNvPr id="16" name="Oval 15"/>
          <p:cNvSpPr/>
          <p:nvPr/>
        </p:nvSpPr>
        <p:spPr>
          <a:xfrm>
            <a:off x="9670159" y="2309455"/>
            <a:ext cx="2487912" cy="9748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 dirty="0"/>
              <a:t>复习</a:t>
            </a:r>
          </a:p>
          <a:p>
            <a:pPr algn="ctr"/>
            <a:r>
              <a:rPr lang="en-US" altLang="zh-CN" sz="2800" dirty="0"/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216113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220864" cy="877079"/>
          </a:xfrm>
        </p:spPr>
        <p:txBody>
          <a:bodyPr/>
          <a:lstStyle/>
          <a:p>
            <a:r>
              <a:rPr lang="zh-CN" altLang="en-US" dirty="0"/>
              <a:t>生词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58970" y="1483744"/>
            <a:ext cx="2491596" cy="5175848"/>
          </a:xfrm>
        </p:spPr>
        <p:txBody>
          <a:bodyPr>
            <a:normAutofit fontScale="85000" lnSpcReduction="20000"/>
          </a:bodyPr>
          <a:lstStyle/>
          <a:p>
            <a:r>
              <a:rPr lang="zh-CN" altLang="en-US" b="1" dirty="0" smtClean="0"/>
              <a:t>学期</a:t>
            </a:r>
            <a:r>
              <a:rPr lang="en-GB" altLang="zh-CN" dirty="0" err="1" smtClean="0"/>
              <a:t>xué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qī</a:t>
            </a:r>
            <a:endParaRPr lang="en-US" altLang="zh-CN" dirty="0" smtClean="0"/>
          </a:p>
          <a:p>
            <a:endParaRPr lang="en-US" altLang="zh-CN" b="1" dirty="0" smtClean="0"/>
          </a:p>
          <a:p>
            <a:r>
              <a:rPr lang="zh-CN" altLang="en-US" b="1" dirty="0" smtClean="0"/>
              <a:t>课</a:t>
            </a:r>
            <a:r>
              <a:rPr lang="en-GB" altLang="zh-CN" dirty="0" err="1" smtClean="0"/>
              <a:t>kè</a:t>
            </a:r>
            <a:endParaRPr lang="en-US" altLang="zh-CN" dirty="0" smtClean="0"/>
          </a:p>
          <a:p>
            <a:r>
              <a:rPr lang="en-US" altLang="zh-CN" b="1" dirty="0" smtClean="0"/>
              <a:t>(</a:t>
            </a:r>
            <a:r>
              <a:rPr lang="zh-CN" altLang="en-US" b="1" dirty="0" smtClean="0"/>
              <a:t>一</a:t>
            </a:r>
            <a:r>
              <a:rPr lang="en-US" altLang="zh-CN" b="1" dirty="0" smtClean="0"/>
              <a:t>)</a:t>
            </a:r>
            <a:r>
              <a:rPr lang="zh-CN" altLang="en-US" b="1" dirty="0" smtClean="0"/>
              <a:t>门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)</a:t>
            </a:r>
            <a:r>
              <a:rPr lang="en-GB" altLang="zh-CN" dirty="0" err="1" smtClean="0"/>
              <a:t>mén</a:t>
            </a:r>
            <a:endParaRPr lang="en-GB" altLang="zh-CN" dirty="0" smtClean="0"/>
          </a:p>
          <a:p>
            <a:r>
              <a:rPr lang="zh-CN" altLang="en-US" b="1" dirty="0"/>
              <a:t>兴</a:t>
            </a:r>
            <a:r>
              <a:rPr lang="zh-CN" altLang="en-US" b="1" dirty="0" smtClean="0"/>
              <a:t>趣</a:t>
            </a:r>
            <a:r>
              <a:rPr lang="en-GB" altLang="zh-CN" dirty="0" err="1" smtClean="0"/>
              <a:t>xìng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qù</a:t>
            </a:r>
            <a:r>
              <a:rPr lang="en-GB" altLang="zh-CN" dirty="0" smtClean="0"/>
              <a:t> </a:t>
            </a:r>
            <a:endParaRPr lang="en-US" altLang="zh-CN" dirty="0" smtClean="0"/>
          </a:p>
          <a:p>
            <a:endParaRPr lang="en-US" altLang="zh-CN" b="1" dirty="0" smtClean="0"/>
          </a:p>
          <a:p>
            <a:r>
              <a:rPr lang="zh-CN" altLang="en-US" b="1" dirty="0" smtClean="0"/>
              <a:t>可是</a:t>
            </a:r>
            <a:r>
              <a:rPr lang="en-GB" altLang="zh-CN" dirty="0" err="1" smtClean="0"/>
              <a:t>kě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shì</a:t>
            </a:r>
            <a:r>
              <a:rPr lang="en-GB" altLang="zh-CN" dirty="0" smtClean="0"/>
              <a:t> </a:t>
            </a:r>
            <a:endParaRPr lang="en-US" altLang="zh-CN" dirty="0" smtClean="0"/>
          </a:p>
          <a:p>
            <a:r>
              <a:rPr lang="zh-CN" altLang="en-US" b="1" dirty="0" smtClean="0"/>
              <a:t>一样</a:t>
            </a:r>
            <a:r>
              <a:rPr lang="en-GB" altLang="zh-CN" dirty="0" err="1" smtClean="0"/>
              <a:t>yí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yàng</a:t>
            </a:r>
            <a:endParaRPr lang="en-US" altLang="zh-CN" dirty="0" smtClean="0"/>
          </a:p>
          <a:p>
            <a:r>
              <a:rPr lang="zh-CN" altLang="en-US" b="1" dirty="0" smtClean="0"/>
              <a:t>选</a:t>
            </a:r>
            <a:r>
              <a:rPr lang="en-GB" altLang="zh-CN" dirty="0" err="1" smtClean="0"/>
              <a:t>xuǎn</a:t>
            </a:r>
            <a:r>
              <a:rPr lang="en-GB" altLang="zh-CN" dirty="0" smtClean="0"/>
              <a:t> </a:t>
            </a:r>
            <a:endParaRPr lang="en-US" altLang="zh-CN" dirty="0" smtClean="0"/>
          </a:p>
          <a:p>
            <a:endParaRPr lang="en-US" altLang="zh-CN" b="1" dirty="0" smtClean="0"/>
          </a:p>
          <a:p>
            <a:endParaRPr lang="en-US" altLang="zh-CN" b="1" dirty="0" smtClean="0"/>
          </a:p>
          <a:p>
            <a:r>
              <a:rPr lang="zh-CN" altLang="en-US" b="1" dirty="0"/>
              <a:t>还</a:t>
            </a:r>
            <a:r>
              <a:rPr lang="zh-CN" altLang="en-US" b="1" dirty="0" smtClean="0"/>
              <a:t>是</a:t>
            </a:r>
            <a:r>
              <a:rPr lang="en-GB" altLang="zh-CN" dirty="0" err="1" smtClean="0"/>
              <a:t>hái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shì</a:t>
            </a:r>
            <a:r>
              <a:rPr lang="en-GB" altLang="zh-CN" dirty="0" smtClean="0"/>
              <a:t> </a:t>
            </a:r>
            <a:endParaRPr lang="en-US" altLang="zh-CN" dirty="0" smtClean="0"/>
          </a:p>
          <a:p>
            <a:endParaRPr lang="en-US" altLang="zh-CN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57832" y="1483744"/>
            <a:ext cx="4561217" cy="5175848"/>
          </a:xfrm>
        </p:spPr>
        <p:txBody>
          <a:bodyPr>
            <a:normAutofit fontScale="85000" lnSpcReduction="20000"/>
          </a:bodyPr>
          <a:lstStyle/>
          <a:p>
            <a:r>
              <a:rPr lang="zh-CN" altLang="en-US" dirty="0" smtClean="0"/>
              <a:t>这学期</a:t>
            </a:r>
            <a:r>
              <a:rPr lang="zh-CN" altLang="en-US" dirty="0"/>
              <a:t>；</a:t>
            </a:r>
            <a:r>
              <a:rPr lang="zh-CN" altLang="en-US" dirty="0" smtClean="0"/>
              <a:t>下学期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这门课；下门课</a:t>
            </a:r>
            <a:endParaRPr lang="en-US" altLang="zh-CN" dirty="0" smtClean="0"/>
          </a:p>
          <a:p>
            <a:r>
              <a:rPr lang="zh-CN" altLang="en-US" dirty="0" smtClean="0"/>
              <a:t>一门课；五门课</a:t>
            </a:r>
            <a:endParaRPr lang="en-US" altLang="zh-CN" dirty="0" smtClean="0"/>
          </a:p>
          <a:p>
            <a:r>
              <a:rPr lang="zh-CN" altLang="en-US" dirty="0"/>
              <a:t>兴</a:t>
            </a:r>
            <a:r>
              <a:rPr lang="zh-CN" altLang="en-US" dirty="0" smtClean="0"/>
              <a:t>趣课；六门兴趣课</a:t>
            </a:r>
            <a:endParaRPr lang="en-US" altLang="zh-CN" dirty="0" smtClean="0"/>
          </a:p>
          <a:p>
            <a:endParaRPr lang="en-US" dirty="0" smtClean="0"/>
          </a:p>
          <a:p>
            <a:r>
              <a:rPr lang="zh-CN" altLang="en-US" dirty="0"/>
              <a:t>时间一</a:t>
            </a:r>
            <a:r>
              <a:rPr lang="zh-CN" altLang="en-US" dirty="0" smtClean="0"/>
              <a:t>样；日期一样</a:t>
            </a:r>
            <a:endParaRPr lang="en-US" altLang="zh-CN" dirty="0"/>
          </a:p>
          <a:p>
            <a:r>
              <a:rPr lang="zh-CN" altLang="en-US" dirty="0" smtClean="0"/>
              <a:t>可是上课时间一样，</a:t>
            </a:r>
            <a:endParaRPr lang="en-US" dirty="0"/>
          </a:p>
          <a:p>
            <a:r>
              <a:rPr lang="zh-CN" altLang="en-US" dirty="0" smtClean="0"/>
              <a:t>选哪门课好？</a:t>
            </a:r>
            <a:endParaRPr lang="en-US" altLang="zh-CN" dirty="0" smtClean="0"/>
          </a:p>
          <a:p>
            <a:r>
              <a:rPr lang="zh-CN" altLang="en-US" dirty="0" smtClean="0"/>
              <a:t>选那门课</a:t>
            </a:r>
            <a:r>
              <a:rPr lang="zh-CN" altLang="en-US" dirty="0"/>
              <a:t>好</a:t>
            </a:r>
            <a:r>
              <a:rPr lang="zh-CN" altLang="en-US" dirty="0" smtClean="0">
                <a:solidFill>
                  <a:srgbClr val="C00000"/>
                </a:solidFill>
              </a:rPr>
              <a:t>呢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endParaRPr lang="en-US" dirty="0"/>
          </a:p>
          <a:p>
            <a:r>
              <a:rPr lang="zh-CN" altLang="en-US" dirty="0" smtClean="0"/>
              <a:t>是选这门课还是那门课？</a:t>
            </a:r>
            <a:endParaRPr lang="en-US" altLang="zh-CN" dirty="0" smtClean="0"/>
          </a:p>
          <a:p>
            <a:r>
              <a:rPr lang="zh-CN" altLang="en-US" dirty="0" smtClean="0"/>
              <a:t>是选这门课</a:t>
            </a:r>
            <a:r>
              <a:rPr lang="zh-CN" altLang="en-US" dirty="0"/>
              <a:t>还</a:t>
            </a:r>
            <a:r>
              <a:rPr lang="zh-CN" altLang="en-US" dirty="0" smtClean="0"/>
              <a:t>是那门课</a:t>
            </a:r>
            <a:r>
              <a:rPr lang="zh-CN" altLang="en-US" dirty="0" smtClean="0">
                <a:solidFill>
                  <a:srgbClr val="C00000"/>
                </a:solidFill>
              </a:rPr>
              <a:t>呢</a:t>
            </a:r>
            <a:r>
              <a:rPr lang="zh-CN" altLang="en-US" dirty="0"/>
              <a:t>？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453887" y="1483744"/>
            <a:ext cx="3295290" cy="418576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zh-CN" altLang="en-US" sz="2400" dirty="0" smtClean="0">
                <a:solidFill>
                  <a:srgbClr val="C00000"/>
                </a:solidFill>
              </a:rPr>
              <a:t>呢 </a:t>
            </a:r>
            <a:r>
              <a:rPr lang="en-US" altLang="zh-CN" sz="2400" dirty="0" smtClean="0"/>
              <a:t>ne</a:t>
            </a:r>
          </a:p>
          <a:p>
            <a:endParaRPr lang="en-US" dirty="0"/>
          </a:p>
          <a:p>
            <a:r>
              <a:rPr lang="zh-CN" altLang="en-US" sz="2800" dirty="0"/>
              <a:t>这</a:t>
            </a:r>
            <a:r>
              <a:rPr lang="zh-CN" altLang="en-US" sz="2800" dirty="0" smtClean="0"/>
              <a:t>是谁的书</a:t>
            </a:r>
            <a:r>
              <a:rPr lang="en-US" altLang="zh-CN" sz="2800" dirty="0" smtClean="0"/>
              <a:t>?</a:t>
            </a:r>
          </a:p>
          <a:p>
            <a:r>
              <a:rPr lang="zh-CN" altLang="en-US" sz="2800" dirty="0" smtClean="0"/>
              <a:t>这是谁的书</a:t>
            </a:r>
            <a:r>
              <a:rPr lang="zh-CN" altLang="en-US" sz="2800" dirty="0" smtClean="0">
                <a:solidFill>
                  <a:srgbClr val="C00000"/>
                </a:solidFill>
              </a:rPr>
              <a:t>呢</a:t>
            </a:r>
            <a:r>
              <a:rPr lang="zh-CN" altLang="en-US" sz="2800" dirty="0" smtClean="0"/>
              <a:t>？</a:t>
            </a:r>
            <a:endParaRPr lang="en-US" altLang="zh-CN" sz="2800" dirty="0" smtClean="0"/>
          </a:p>
          <a:p>
            <a:endParaRPr lang="en-US" sz="2800" dirty="0"/>
          </a:p>
          <a:p>
            <a:r>
              <a:rPr lang="zh-CN" altLang="en-US" sz="2800" dirty="0" smtClean="0"/>
              <a:t>我去还是不去？</a:t>
            </a:r>
            <a:endParaRPr lang="en-US" altLang="zh-CN" sz="2800" dirty="0" smtClean="0"/>
          </a:p>
          <a:p>
            <a:r>
              <a:rPr lang="zh-CN" altLang="en-US" sz="2800" dirty="0" smtClean="0"/>
              <a:t>我去还是不去</a:t>
            </a:r>
            <a:r>
              <a:rPr lang="zh-CN" altLang="en-US" sz="2800" dirty="0" smtClean="0">
                <a:solidFill>
                  <a:srgbClr val="C00000"/>
                </a:solidFill>
              </a:rPr>
              <a:t>呢</a:t>
            </a:r>
            <a:r>
              <a:rPr lang="zh-CN" altLang="en-US" sz="2800" dirty="0" smtClean="0"/>
              <a:t>？</a:t>
            </a:r>
            <a:endParaRPr lang="en-US" altLang="zh-CN" sz="2800" dirty="0" smtClean="0"/>
          </a:p>
          <a:p>
            <a:endParaRPr lang="en-US" sz="2800" dirty="0"/>
          </a:p>
          <a:p>
            <a:r>
              <a:rPr lang="zh-CN" altLang="en-US" sz="2800" dirty="0" smtClean="0"/>
              <a:t>我买，你买不买？</a:t>
            </a:r>
            <a:endParaRPr lang="en-US" altLang="zh-CN" sz="2800" dirty="0" smtClean="0"/>
          </a:p>
          <a:p>
            <a:r>
              <a:rPr lang="zh-CN" altLang="en-US" sz="2800" dirty="0" smtClean="0"/>
              <a:t>我买，你买不买</a:t>
            </a:r>
            <a:r>
              <a:rPr lang="zh-CN" altLang="en-US" sz="2800" dirty="0" smtClean="0">
                <a:solidFill>
                  <a:srgbClr val="C00000"/>
                </a:solidFill>
              </a:rPr>
              <a:t>呢</a:t>
            </a:r>
            <a:r>
              <a:rPr lang="zh-CN" altLang="en-US" sz="2800" dirty="0"/>
              <a:t>？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3568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>
                <a:solidFill>
                  <a:srgbClr val="0070C0"/>
                </a:solidFill>
              </a:rPr>
              <a:t>对</a:t>
            </a:r>
            <a:r>
              <a:rPr lang="en-GB" altLang="zh-CN" dirty="0" err="1" smtClean="0"/>
              <a:t>duì</a:t>
            </a:r>
            <a:r>
              <a:rPr lang="en-GB" altLang="zh-CN" dirty="0" smtClean="0"/>
              <a:t>	</a:t>
            </a:r>
            <a:r>
              <a:rPr lang="zh-CN" altLang="en-US" dirty="0" smtClean="0"/>
              <a:t> </a:t>
            </a:r>
            <a:r>
              <a:rPr lang="en-US" altLang="zh-CN" dirty="0" smtClean="0"/>
              <a:t>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3"/>
            <a:ext cx="5181600" cy="3885063"/>
          </a:xfrm>
        </p:spPr>
        <p:txBody>
          <a:bodyPr>
            <a:normAutofit fontScale="92500" lnSpcReduction="20000"/>
          </a:bodyPr>
          <a:lstStyle/>
          <a:p>
            <a:pPr algn="just"/>
            <a:endParaRPr lang="en-US" altLang="zh-CN" dirty="0" smtClean="0">
              <a:solidFill>
                <a:srgbClr val="0070C0"/>
              </a:solidFill>
            </a:endParaRPr>
          </a:p>
          <a:p>
            <a:pPr algn="just"/>
            <a:endParaRPr lang="en-US" altLang="zh-CN" dirty="0">
              <a:solidFill>
                <a:srgbClr val="0070C0"/>
              </a:solidFill>
            </a:endParaRPr>
          </a:p>
          <a:p>
            <a:pPr algn="just"/>
            <a:r>
              <a:rPr lang="zh-CN" altLang="en-US" dirty="0" smtClean="0">
                <a:solidFill>
                  <a:srgbClr val="0070C0"/>
                </a:solidFill>
              </a:rPr>
              <a:t>书法 </a:t>
            </a:r>
            <a:r>
              <a:rPr lang="en-GB" altLang="zh-CN" dirty="0" err="1" smtClean="0"/>
              <a:t>shū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fǎ</a:t>
            </a:r>
            <a:r>
              <a:rPr lang="en-GB" altLang="zh-CN" dirty="0" smtClean="0"/>
              <a:t> </a:t>
            </a:r>
            <a:r>
              <a:rPr lang="en-GB" altLang="zh-CN" dirty="0"/>
              <a:t> </a:t>
            </a:r>
            <a:r>
              <a:rPr lang="en-GB" altLang="zh-CN" dirty="0" smtClean="0"/>
              <a:t>                 calligraphy</a:t>
            </a:r>
            <a:endParaRPr lang="en-US" altLang="zh-CN" dirty="0" smtClean="0"/>
          </a:p>
          <a:p>
            <a:r>
              <a:rPr lang="zh-CN" altLang="en-US" dirty="0">
                <a:solidFill>
                  <a:srgbClr val="0070C0"/>
                </a:solidFill>
              </a:rPr>
              <a:t>太</a:t>
            </a:r>
            <a:r>
              <a:rPr lang="zh-CN" altLang="en-US" dirty="0">
                <a:solidFill>
                  <a:srgbClr val="0070C0"/>
                </a:solidFill>
              </a:rPr>
              <a:t>极拳 </a:t>
            </a:r>
            <a:r>
              <a:rPr lang="en-GB" altLang="zh-CN" dirty="0" err="1" smtClean="0"/>
              <a:t>tài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jí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quán</a:t>
            </a:r>
            <a:r>
              <a:rPr lang="en-GB" altLang="zh-CN" dirty="0" smtClean="0"/>
              <a:t>        </a:t>
            </a:r>
            <a:r>
              <a:rPr lang="en-GB" altLang="zh-CN" dirty="0" err="1" smtClean="0"/>
              <a:t>Taichi</a:t>
            </a:r>
            <a:endParaRPr lang="en-US" altLang="zh-CN" dirty="0" smtClean="0"/>
          </a:p>
          <a:p>
            <a:r>
              <a:rPr lang="zh-CN" altLang="en-US" dirty="0">
                <a:solidFill>
                  <a:srgbClr val="0070C0"/>
                </a:solidFill>
              </a:rPr>
              <a:t>运</a:t>
            </a:r>
            <a:r>
              <a:rPr lang="zh-CN" altLang="en-US" dirty="0" smtClean="0">
                <a:solidFill>
                  <a:srgbClr val="0070C0"/>
                </a:solidFill>
              </a:rPr>
              <a:t>动 </a:t>
            </a:r>
            <a:r>
              <a:rPr lang="en-GB" altLang="zh-CN" dirty="0" err="1" smtClean="0"/>
              <a:t>yùn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dòng</a:t>
            </a:r>
            <a:r>
              <a:rPr lang="en-GB" altLang="zh-CN" dirty="0" smtClean="0"/>
              <a:t>             </a:t>
            </a:r>
            <a:r>
              <a:rPr lang="en-GB" altLang="zh-CN" dirty="0" err="1" smtClean="0"/>
              <a:t>Excercises</a:t>
            </a:r>
            <a:endParaRPr lang="en-US" altLang="zh-CN" dirty="0" smtClean="0"/>
          </a:p>
          <a:p>
            <a:r>
              <a:rPr lang="zh-CN" altLang="en-US" dirty="0">
                <a:solidFill>
                  <a:srgbClr val="0070C0"/>
                </a:solidFill>
              </a:rPr>
              <a:t>跑</a:t>
            </a:r>
            <a:r>
              <a:rPr lang="zh-CN" altLang="en-US" dirty="0" smtClean="0">
                <a:solidFill>
                  <a:srgbClr val="0070C0"/>
                </a:solidFill>
              </a:rPr>
              <a:t>步 </a:t>
            </a:r>
            <a:r>
              <a:rPr lang="en-GB" altLang="zh-CN" dirty="0" err="1" smtClean="0"/>
              <a:t>pǎo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bù</a:t>
            </a:r>
            <a:r>
              <a:rPr lang="en-GB" altLang="zh-CN" dirty="0" smtClean="0"/>
              <a:t>                 Jogging</a:t>
            </a:r>
            <a:endParaRPr lang="en-US" altLang="zh-CN" dirty="0" smtClean="0"/>
          </a:p>
          <a:p>
            <a:r>
              <a:rPr lang="zh-CN" altLang="en-US" dirty="0">
                <a:solidFill>
                  <a:srgbClr val="0070C0"/>
                </a:solidFill>
              </a:rPr>
              <a:t>足</a:t>
            </a:r>
            <a:r>
              <a:rPr lang="zh-CN" altLang="en-US" dirty="0" smtClean="0">
                <a:solidFill>
                  <a:srgbClr val="0070C0"/>
                </a:solidFill>
              </a:rPr>
              <a:t>球 </a:t>
            </a:r>
            <a:r>
              <a:rPr lang="en-GB" altLang="zh-CN" dirty="0" err="1" smtClean="0"/>
              <a:t>zú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qiú</a:t>
            </a:r>
            <a:r>
              <a:rPr lang="en-GB" altLang="zh-CN" dirty="0" smtClean="0"/>
              <a:t>           Playing football</a:t>
            </a:r>
            <a:endParaRPr lang="en-US" altLang="zh-CN" dirty="0" smtClean="0"/>
          </a:p>
          <a:p>
            <a:r>
              <a:rPr lang="zh-CN" altLang="en-US" dirty="0" smtClean="0">
                <a:solidFill>
                  <a:srgbClr val="0070C0"/>
                </a:solidFill>
              </a:rPr>
              <a:t>篮球 </a:t>
            </a:r>
            <a:r>
              <a:rPr lang="en-GB" altLang="zh-CN" dirty="0" err="1" smtClean="0"/>
              <a:t>lán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qiú</a:t>
            </a:r>
            <a:r>
              <a:rPr lang="en-GB" altLang="zh-CN" dirty="0" smtClean="0"/>
              <a:t>     Playing Basketball</a:t>
            </a:r>
            <a:endParaRPr lang="en-US" altLang="zh-CN" dirty="0" smtClean="0"/>
          </a:p>
          <a:p>
            <a:r>
              <a:rPr lang="zh-CN" altLang="en-US" dirty="0" smtClean="0">
                <a:solidFill>
                  <a:srgbClr val="0070C0"/>
                </a:solidFill>
              </a:rPr>
              <a:t>身体 </a:t>
            </a:r>
            <a:r>
              <a:rPr lang="en-GB" altLang="zh-CN" dirty="0" err="1" smtClean="0"/>
              <a:t>shēn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tǐ</a:t>
            </a:r>
            <a:r>
              <a:rPr lang="en-GB" altLang="zh-CN" dirty="0" smtClean="0"/>
              <a:t>                  Body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zh-CN" altLang="en-US" dirty="0" smtClean="0">
                <a:solidFill>
                  <a:srgbClr val="C00000"/>
                </a:solidFill>
              </a:rPr>
              <a:t>感兴趣 </a:t>
            </a:r>
            <a:r>
              <a:rPr lang="en-GB" altLang="zh-CN" dirty="0" err="1" smtClean="0">
                <a:solidFill>
                  <a:srgbClr val="C00000"/>
                </a:solidFill>
              </a:rPr>
              <a:t>gǎn</a:t>
            </a:r>
            <a:r>
              <a:rPr lang="en-GB" altLang="zh-CN" dirty="0" smtClean="0">
                <a:solidFill>
                  <a:srgbClr val="C00000"/>
                </a:solidFill>
              </a:rPr>
              <a:t> </a:t>
            </a:r>
            <a:r>
              <a:rPr lang="en-GB" altLang="zh-CN" dirty="0" err="1" smtClean="0">
                <a:solidFill>
                  <a:srgbClr val="C00000"/>
                </a:solidFill>
              </a:rPr>
              <a:t>xìng</a:t>
            </a:r>
            <a:r>
              <a:rPr lang="en-GB" altLang="zh-CN" dirty="0" smtClean="0">
                <a:solidFill>
                  <a:srgbClr val="C00000"/>
                </a:solidFill>
              </a:rPr>
              <a:t> </a:t>
            </a:r>
            <a:r>
              <a:rPr lang="en-GB" altLang="zh-CN" dirty="0" err="1" smtClean="0">
                <a:solidFill>
                  <a:srgbClr val="C00000"/>
                </a:solidFill>
              </a:rPr>
              <a:t>qù</a:t>
            </a:r>
            <a:r>
              <a:rPr lang="en-GB" altLang="zh-CN" dirty="0" smtClean="0">
                <a:solidFill>
                  <a:srgbClr val="C00000"/>
                </a:solidFill>
              </a:rPr>
              <a:t> </a:t>
            </a:r>
          </a:p>
          <a:p>
            <a:r>
              <a:rPr lang="zh-CN" altLang="en-US" dirty="0" smtClean="0">
                <a:solidFill>
                  <a:srgbClr val="C00000"/>
                </a:solidFill>
              </a:rPr>
              <a:t>不</a:t>
            </a:r>
            <a:r>
              <a:rPr lang="zh-CN" altLang="en-US" dirty="0">
                <a:solidFill>
                  <a:srgbClr val="C00000"/>
                </a:solidFill>
              </a:rPr>
              <a:t>感兴</a:t>
            </a:r>
            <a:r>
              <a:rPr lang="zh-CN" altLang="en-US" dirty="0" smtClean="0">
                <a:solidFill>
                  <a:srgbClr val="C00000"/>
                </a:solidFill>
              </a:rPr>
              <a:t>趣</a:t>
            </a:r>
            <a:endParaRPr lang="en-US" altLang="zh-CN" dirty="0" smtClean="0">
              <a:solidFill>
                <a:srgbClr val="C00000"/>
              </a:solidFill>
            </a:endParaRPr>
          </a:p>
          <a:p>
            <a:r>
              <a:rPr lang="zh-CN" altLang="en-US" dirty="0" smtClean="0">
                <a:solidFill>
                  <a:srgbClr val="C00000"/>
                </a:solidFill>
              </a:rPr>
              <a:t>好</a:t>
            </a:r>
            <a:endParaRPr lang="en-US" altLang="zh-CN" dirty="0" smtClean="0">
              <a:solidFill>
                <a:srgbClr val="C00000"/>
              </a:solidFill>
            </a:endParaRPr>
          </a:p>
          <a:p>
            <a:r>
              <a:rPr lang="zh-CN" altLang="en-US" dirty="0" smtClean="0">
                <a:solidFill>
                  <a:srgbClr val="C00000"/>
                </a:solidFill>
              </a:rPr>
              <a:t>不好</a:t>
            </a:r>
            <a:endParaRPr lang="en-US" altLang="zh-CN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zh-CN" altLang="en-US" dirty="0" smtClean="0">
                <a:solidFill>
                  <a:srgbClr val="C00000"/>
                </a:solidFill>
              </a:rPr>
              <a:t>（很</a:t>
            </a:r>
            <a:r>
              <a:rPr lang="en-US" altLang="zh-CN" dirty="0" smtClean="0">
                <a:solidFill>
                  <a:srgbClr val="C00000"/>
                </a:solidFill>
              </a:rPr>
              <a:t>/</a:t>
            </a:r>
            <a:r>
              <a:rPr lang="zh-CN" altLang="en-US" dirty="0" smtClean="0">
                <a:solidFill>
                  <a:srgbClr val="C00000"/>
                </a:solidFill>
              </a:rPr>
              <a:t>非常）</a:t>
            </a:r>
            <a:endParaRPr lang="en-US" altLang="zh-CN" dirty="0" smtClean="0">
              <a:solidFill>
                <a:srgbClr val="C00000"/>
              </a:solidFill>
            </a:endParaRPr>
          </a:p>
          <a:p>
            <a:endParaRPr lang="en-US" altLang="zh-CN" dirty="0"/>
          </a:p>
          <a:p>
            <a:r>
              <a:rPr lang="zh-CN" altLang="en-US" dirty="0" smtClean="0"/>
              <a:t>例：</a:t>
            </a:r>
            <a:endParaRPr lang="en-US" altLang="zh-CN" dirty="0" smtClean="0"/>
          </a:p>
          <a:p>
            <a:r>
              <a:rPr lang="zh-CN" altLang="en-US" sz="3500" dirty="0" smtClean="0"/>
              <a:t>我</a:t>
            </a:r>
            <a:r>
              <a:rPr lang="zh-CN" altLang="en-US" sz="3500" dirty="0" smtClean="0">
                <a:solidFill>
                  <a:srgbClr val="0070C0"/>
                </a:solidFill>
              </a:rPr>
              <a:t>对书法</a:t>
            </a:r>
            <a:r>
              <a:rPr lang="zh-CN" altLang="en-US" sz="3500" dirty="0" smtClean="0">
                <a:solidFill>
                  <a:srgbClr val="C00000"/>
                </a:solidFill>
              </a:rPr>
              <a:t>感兴趣</a:t>
            </a:r>
            <a:endParaRPr lang="en-US" altLang="zh-CN" sz="3500" dirty="0" smtClean="0">
              <a:solidFill>
                <a:srgbClr val="C00000"/>
              </a:solidFill>
            </a:endParaRPr>
          </a:p>
          <a:p>
            <a:r>
              <a:rPr lang="zh-CN" altLang="en-US" sz="3500" dirty="0" smtClean="0"/>
              <a:t>他</a:t>
            </a:r>
            <a:r>
              <a:rPr lang="zh-CN" altLang="en-US" sz="3500" dirty="0" smtClean="0">
                <a:solidFill>
                  <a:srgbClr val="0070C0"/>
                </a:solidFill>
              </a:rPr>
              <a:t>对太极拳</a:t>
            </a:r>
            <a:r>
              <a:rPr lang="zh-CN" altLang="en-US" sz="3500" dirty="0" smtClean="0">
                <a:solidFill>
                  <a:srgbClr val="C00000"/>
                </a:solidFill>
              </a:rPr>
              <a:t>不感兴趣</a:t>
            </a:r>
            <a:endParaRPr lang="en-US" altLang="zh-CN" sz="3500" dirty="0" smtClean="0">
              <a:solidFill>
                <a:srgbClr val="C00000"/>
              </a:solidFill>
            </a:endParaRPr>
          </a:p>
          <a:p>
            <a:r>
              <a:rPr lang="zh-CN" altLang="en-US" sz="3500" dirty="0" smtClean="0"/>
              <a:t>跑步</a:t>
            </a:r>
            <a:r>
              <a:rPr lang="zh-CN" altLang="en-US" sz="3500" dirty="0" smtClean="0">
                <a:solidFill>
                  <a:srgbClr val="0070C0"/>
                </a:solidFill>
              </a:rPr>
              <a:t>对身体</a:t>
            </a:r>
            <a:r>
              <a:rPr lang="zh-CN" altLang="en-US" sz="3500" dirty="0" smtClean="0">
                <a:solidFill>
                  <a:srgbClr val="C00000"/>
                </a:solidFill>
              </a:rPr>
              <a:t>很好</a:t>
            </a:r>
            <a:endParaRPr lang="en-GB" sz="3500" dirty="0" smtClean="0">
              <a:solidFill>
                <a:srgbClr val="C00000"/>
              </a:solidFill>
            </a:endParaRP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783347" y="735518"/>
            <a:ext cx="2777706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altLang="zh-CN" sz="3200" dirty="0" smtClean="0"/>
              <a:t>S+</a:t>
            </a:r>
            <a:r>
              <a:rPr lang="zh-CN" altLang="en-US" sz="3200" dirty="0" smtClean="0">
                <a:solidFill>
                  <a:srgbClr val="0070C0"/>
                </a:solidFill>
              </a:rPr>
              <a:t>对</a:t>
            </a:r>
            <a:r>
              <a:rPr lang="en-US" altLang="zh-CN" sz="3200" dirty="0" smtClean="0">
                <a:solidFill>
                  <a:srgbClr val="0070C0"/>
                </a:solidFill>
              </a:rPr>
              <a:t>…</a:t>
            </a:r>
            <a:r>
              <a:rPr lang="en-US" altLang="zh-CN" sz="3200" dirty="0" smtClean="0"/>
              <a:t>+</a:t>
            </a:r>
            <a:r>
              <a:rPr lang="en-US" altLang="zh-CN" sz="3200" dirty="0" smtClean="0">
                <a:solidFill>
                  <a:srgbClr val="C00000"/>
                </a:solidFill>
              </a:rPr>
              <a:t>V/</a:t>
            </a:r>
            <a:r>
              <a:rPr lang="en-US" altLang="zh-CN" sz="3200" dirty="0" err="1" smtClean="0">
                <a:solidFill>
                  <a:srgbClr val="C00000"/>
                </a:solidFill>
              </a:rPr>
              <a:t>Adj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2155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rgbClr val="0070C0"/>
                </a:solidFill>
              </a:rPr>
              <a:t>还</a:t>
            </a:r>
            <a:r>
              <a:rPr lang="zh-CN" altLang="en-US" dirty="0" smtClean="0">
                <a:solidFill>
                  <a:srgbClr val="0070C0"/>
                </a:solidFill>
              </a:rPr>
              <a:t>是</a:t>
            </a:r>
            <a:r>
              <a:rPr lang="en-GB" altLang="zh-CN" dirty="0" err="1" smtClean="0"/>
              <a:t>hái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shì</a:t>
            </a:r>
            <a:r>
              <a:rPr lang="en-GB" altLang="zh-CN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4172" y="1856958"/>
            <a:ext cx="3917828" cy="3246707"/>
          </a:xfrm>
        </p:spPr>
        <p:txBody>
          <a:bodyPr>
            <a:normAutofit/>
          </a:bodyPr>
          <a:lstStyle/>
          <a:p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例：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/>
          </a:p>
          <a:p>
            <a:r>
              <a:rPr lang="zh-CN" altLang="en-US" sz="2400" dirty="0" smtClean="0"/>
              <a:t>你</a:t>
            </a:r>
            <a:r>
              <a:rPr lang="zh-CN" altLang="en-US" sz="2400" dirty="0" smtClean="0">
                <a:solidFill>
                  <a:schemeClr val="accent2"/>
                </a:solidFill>
              </a:rPr>
              <a:t>是</a:t>
            </a:r>
            <a:r>
              <a:rPr lang="zh-CN" altLang="en-US" sz="2400" dirty="0" smtClean="0"/>
              <a:t>老师</a:t>
            </a:r>
            <a:r>
              <a:rPr lang="zh-CN" altLang="en-US" sz="2400" dirty="0" smtClean="0">
                <a:solidFill>
                  <a:srgbClr val="0070C0"/>
                </a:solidFill>
              </a:rPr>
              <a:t>还是</a:t>
            </a:r>
            <a:r>
              <a:rPr lang="zh-CN" altLang="en-US" sz="2400" dirty="0" smtClean="0"/>
              <a:t>学生？</a:t>
            </a:r>
            <a:endParaRPr lang="en-US" altLang="zh-CN" sz="2400" dirty="0" smtClean="0"/>
          </a:p>
          <a:p>
            <a:r>
              <a:rPr lang="zh-CN" altLang="en-US" sz="2400" dirty="0" smtClean="0"/>
              <a:t>你</a:t>
            </a:r>
            <a:r>
              <a:rPr lang="zh-CN" altLang="en-US" sz="2400" dirty="0">
                <a:solidFill>
                  <a:schemeClr val="accent2"/>
                </a:solidFill>
              </a:rPr>
              <a:t>喝</a:t>
            </a:r>
            <a:r>
              <a:rPr lang="zh-CN" altLang="en-US" sz="2400" dirty="0" smtClean="0"/>
              <a:t>茶</a:t>
            </a:r>
            <a:r>
              <a:rPr lang="zh-CN" altLang="en-US" sz="2400" dirty="0" smtClean="0">
                <a:solidFill>
                  <a:srgbClr val="0070C0"/>
                </a:solidFill>
              </a:rPr>
              <a:t>还是</a:t>
            </a:r>
            <a:r>
              <a:rPr lang="zh-CN" altLang="en-US" sz="2400" dirty="0"/>
              <a:t>（</a:t>
            </a:r>
            <a:r>
              <a:rPr lang="zh-CN" altLang="en-US" sz="2400" dirty="0" smtClean="0">
                <a:solidFill>
                  <a:schemeClr val="accent2"/>
                </a:solidFill>
              </a:rPr>
              <a:t>喝</a:t>
            </a:r>
            <a:r>
              <a:rPr lang="zh-CN" altLang="en-US" sz="2400" dirty="0"/>
              <a:t>）</a:t>
            </a:r>
            <a:r>
              <a:rPr lang="zh-CN" altLang="en-US" sz="2400" dirty="0" smtClean="0"/>
              <a:t>咖啡</a:t>
            </a:r>
            <a:endParaRPr lang="en-US" altLang="zh-CN" sz="2400" dirty="0" smtClean="0"/>
          </a:p>
          <a:p>
            <a:r>
              <a:rPr lang="zh-CN" altLang="en-US" sz="2400" dirty="0" smtClean="0"/>
              <a:t>你早上跑步</a:t>
            </a:r>
            <a:r>
              <a:rPr lang="zh-CN" altLang="en-US" sz="2400" dirty="0" smtClean="0">
                <a:solidFill>
                  <a:srgbClr val="0070C0"/>
                </a:solidFill>
              </a:rPr>
              <a:t>还是</a:t>
            </a:r>
            <a:r>
              <a:rPr lang="zh-CN" altLang="en-US" sz="2400" dirty="0" smtClean="0"/>
              <a:t>晚上跑步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5348380" y="766296"/>
            <a:ext cx="2087592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800" dirty="0" err="1" smtClean="0"/>
              <a:t>S+</a:t>
            </a:r>
            <a:r>
              <a:rPr lang="en-US" sz="2800" dirty="0" err="1" smtClean="0">
                <a:solidFill>
                  <a:srgbClr val="C00000"/>
                </a:solidFill>
              </a:rPr>
              <a:t>v</a:t>
            </a:r>
            <a:r>
              <a:rPr lang="en-US" sz="2800" dirty="0" err="1" smtClean="0"/>
              <a:t>+A</a:t>
            </a:r>
            <a:r>
              <a:rPr lang="zh-CN" altLang="en-US" sz="2800" dirty="0">
                <a:solidFill>
                  <a:srgbClr val="0070C0"/>
                </a:solidFill>
              </a:rPr>
              <a:t>还</a:t>
            </a:r>
            <a:r>
              <a:rPr lang="zh-CN" altLang="en-US" sz="2800" dirty="0" smtClean="0">
                <a:solidFill>
                  <a:srgbClr val="0070C0"/>
                </a:solidFill>
              </a:rPr>
              <a:t>是</a:t>
            </a:r>
            <a:r>
              <a:rPr lang="en-US" altLang="zh-CN" sz="2800" dirty="0" smtClean="0"/>
              <a:t>B</a:t>
            </a:r>
            <a:endParaRPr lang="en-GB" sz="2800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85615910"/>
              </p:ext>
            </p:extLst>
          </p:nvPr>
        </p:nvGraphicFramePr>
        <p:xfrm>
          <a:off x="838200" y="1825626"/>
          <a:ext cx="7435972" cy="4661437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1749725"/>
                <a:gridCol w="3041769"/>
                <a:gridCol w="2644478"/>
              </a:tblGrid>
              <a:tr h="484047"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solidFill>
                            <a:srgbClr val="C00000"/>
                          </a:solidFill>
                        </a:rPr>
                        <a:t>V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</a:t>
                      </a:r>
                      <a:endParaRPr lang="en-GB" dirty="0"/>
                    </a:p>
                  </a:txBody>
                  <a:tcPr/>
                </a:tc>
              </a:tr>
              <a:tr h="596770">
                <a:tc>
                  <a:txBody>
                    <a:bodyPr/>
                    <a:lstStyle/>
                    <a:p>
                      <a:r>
                        <a:rPr lang="zh-CN" altLang="en-US" sz="2400" dirty="0" smtClean="0">
                          <a:solidFill>
                            <a:srgbClr val="C00000"/>
                          </a:solidFill>
                        </a:rPr>
                        <a:t>是</a:t>
                      </a:r>
                      <a:endParaRPr lang="en-GB" sz="24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老</a:t>
                      </a:r>
                      <a:r>
                        <a:rPr lang="zh-CN" altLang="en-US" sz="2000" dirty="0" smtClean="0"/>
                        <a:t>师</a:t>
                      </a:r>
                      <a:r>
                        <a:rPr lang="en-GB" altLang="zh-CN" sz="2000" dirty="0" err="1" smtClean="0"/>
                        <a:t>lǎo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shī</a:t>
                      </a:r>
                      <a:r>
                        <a:rPr lang="en-GB" altLang="zh-CN" sz="2000" dirty="0" smtClean="0"/>
                        <a:t> 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学</a:t>
                      </a:r>
                      <a:r>
                        <a:rPr lang="zh-CN" altLang="en-US" sz="2000" dirty="0" smtClean="0"/>
                        <a:t>生</a:t>
                      </a:r>
                      <a:r>
                        <a:rPr lang="en-GB" altLang="zh-CN" sz="2000" dirty="0" err="1" smtClean="0"/>
                        <a:t>xué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shēng</a:t>
                      </a:r>
                      <a:endParaRPr lang="en-GB" sz="2000" dirty="0"/>
                    </a:p>
                  </a:txBody>
                  <a:tcPr/>
                </a:tc>
              </a:tr>
              <a:tr h="596770">
                <a:tc>
                  <a:txBody>
                    <a:bodyPr/>
                    <a:lstStyle/>
                    <a:p>
                      <a:r>
                        <a:rPr lang="zh-CN" altLang="en-US" sz="2400" dirty="0" smtClean="0">
                          <a:solidFill>
                            <a:srgbClr val="C00000"/>
                          </a:solidFill>
                        </a:rPr>
                        <a:t>喝</a:t>
                      </a:r>
                      <a:r>
                        <a:rPr lang="en-GB" altLang="zh-CN" sz="2400" dirty="0" err="1" smtClean="0">
                          <a:solidFill>
                            <a:schemeClr val="tx1"/>
                          </a:solidFill>
                        </a:rPr>
                        <a:t>hē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茶</a:t>
                      </a:r>
                      <a:r>
                        <a:rPr lang="en-GB" altLang="zh-CN" sz="2000" dirty="0" err="1" smtClean="0"/>
                        <a:t>chá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咖</a:t>
                      </a:r>
                      <a:r>
                        <a:rPr lang="zh-CN" altLang="en-US" sz="2000" dirty="0" smtClean="0"/>
                        <a:t>啡</a:t>
                      </a:r>
                      <a:r>
                        <a:rPr lang="en-GB" altLang="zh-CN" sz="2000" dirty="0" err="1" smtClean="0"/>
                        <a:t>kā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fēi</a:t>
                      </a:r>
                      <a:r>
                        <a:rPr lang="en-GB" altLang="zh-CN" sz="2000" dirty="0" smtClean="0"/>
                        <a:t> </a:t>
                      </a:r>
                      <a:endParaRPr lang="en-GB" sz="2000" dirty="0"/>
                    </a:p>
                  </a:txBody>
                  <a:tcPr/>
                </a:tc>
              </a:tr>
              <a:tr h="596770"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早</a:t>
                      </a:r>
                      <a:r>
                        <a:rPr lang="zh-CN" altLang="en-US" sz="2000" dirty="0" smtClean="0"/>
                        <a:t>上</a:t>
                      </a:r>
                      <a:r>
                        <a:rPr lang="en-GB" altLang="zh-CN" sz="2000" dirty="0" err="1" smtClean="0"/>
                        <a:t>zǎo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shàng</a:t>
                      </a:r>
                      <a:r>
                        <a:rPr lang="zh-CN" altLang="en-US" sz="2000" dirty="0" smtClean="0"/>
                        <a:t>跑步</a:t>
                      </a:r>
                      <a:r>
                        <a:rPr lang="en-GB" altLang="zh-CN" sz="2000" dirty="0" err="1" smtClean="0"/>
                        <a:t>pǎo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bù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晚</a:t>
                      </a:r>
                      <a:r>
                        <a:rPr lang="zh-CN" altLang="en-US" sz="2000" dirty="0" smtClean="0"/>
                        <a:t>上</a:t>
                      </a:r>
                      <a:r>
                        <a:rPr lang="en-GB" altLang="zh-CN" sz="2000" dirty="0" err="1" smtClean="0"/>
                        <a:t>wǎn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shàng</a:t>
                      </a:r>
                      <a:r>
                        <a:rPr lang="zh-CN" altLang="en-US" sz="2000" dirty="0" smtClean="0"/>
                        <a:t>跑</a:t>
                      </a:r>
                      <a:r>
                        <a:rPr lang="zh-CN" altLang="en-US" sz="2000" dirty="0" smtClean="0"/>
                        <a:t>步</a:t>
                      </a:r>
                      <a:endParaRPr lang="en-GB" sz="2000" dirty="0"/>
                    </a:p>
                  </a:txBody>
                  <a:tcPr/>
                </a:tc>
              </a:tr>
              <a:tr h="596770">
                <a:tc>
                  <a:txBody>
                    <a:bodyPr/>
                    <a:lstStyle/>
                    <a:p>
                      <a:r>
                        <a:rPr lang="zh-CN" altLang="en-US" sz="2400" dirty="0" smtClean="0">
                          <a:solidFill>
                            <a:srgbClr val="C00000"/>
                          </a:solidFill>
                        </a:rPr>
                        <a:t>喜</a:t>
                      </a:r>
                      <a:r>
                        <a:rPr lang="zh-CN" altLang="en-US" sz="2400" dirty="0" smtClean="0">
                          <a:solidFill>
                            <a:srgbClr val="C00000"/>
                          </a:solidFill>
                        </a:rPr>
                        <a:t>欢</a:t>
                      </a:r>
                      <a:r>
                        <a:rPr lang="en-GB" altLang="zh-CN" sz="2400" dirty="0" err="1" smtClean="0">
                          <a:solidFill>
                            <a:schemeClr val="tx1"/>
                          </a:solidFill>
                        </a:rPr>
                        <a:t>xǐ</a:t>
                      </a:r>
                      <a:r>
                        <a:rPr lang="en-GB" altLang="zh-CN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altLang="zh-CN" sz="2400" dirty="0" err="1" smtClean="0">
                          <a:solidFill>
                            <a:schemeClr val="tx1"/>
                          </a:solidFill>
                        </a:rPr>
                        <a:t>huān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唱</a:t>
                      </a:r>
                      <a:r>
                        <a:rPr lang="zh-CN" altLang="en-US" sz="2000" dirty="0" smtClean="0"/>
                        <a:t>歌</a:t>
                      </a:r>
                      <a:r>
                        <a:rPr lang="en-GB" altLang="zh-CN" sz="2000" dirty="0" err="1" smtClean="0"/>
                        <a:t>chàng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gē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跳</a:t>
                      </a:r>
                      <a:r>
                        <a:rPr lang="zh-CN" altLang="en-US" sz="2000" dirty="0" smtClean="0"/>
                        <a:t>舞</a:t>
                      </a:r>
                      <a:r>
                        <a:rPr lang="en-GB" altLang="zh-CN" sz="2000" dirty="0" err="1" smtClean="0"/>
                        <a:t>tiào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wǔ</a:t>
                      </a:r>
                      <a:r>
                        <a:rPr lang="en-GB" altLang="zh-CN" sz="2000" dirty="0" smtClean="0"/>
                        <a:t> </a:t>
                      </a:r>
                      <a:endParaRPr lang="en-GB" sz="2000" dirty="0"/>
                    </a:p>
                  </a:txBody>
                  <a:tcPr/>
                </a:tc>
              </a:tr>
              <a:tr h="596770">
                <a:tc>
                  <a:txBody>
                    <a:bodyPr/>
                    <a:lstStyle/>
                    <a:p>
                      <a:r>
                        <a:rPr lang="zh-CN" altLang="en-US" sz="2400" dirty="0" smtClean="0">
                          <a:solidFill>
                            <a:srgbClr val="C00000"/>
                          </a:solidFill>
                        </a:rPr>
                        <a:t>会打</a:t>
                      </a:r>
                      <a:r>
                        <a:rPr lang="en-GB" altLang="zh-CN" sz="2400" dirty="0" err="1" smtClean="0">
                          <a:solidFill>
                            <a:schemeClr val="tx1"/>
                          </a:solidFill>
                        </a:rPr>
                        <a:t>dǎ</a:t>
                      </a:r>
                      <a:r>
                        <a:rPr lang="en-GB" altLang="zh-CN" sz="2400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endParaRPr lang="en-GB" sz="24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排球</a:t>
                      </a:r>
                      <a:r>
                        <a:rPr lang="en-GB" altLang="zh-CN" sz="2000" dirty="0" err="1" smtClean="0"/>
                        <a:t>pái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qiú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网球</a:t>
                      </a:r>
                      <a:r>
                        <a:rPr lang="en-GB" altLang="zh-CN" sz="2000" dirty="0" err="1" smtClean="0"/>
                        <a:t>wǎng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qiú</a:t>
                      </a:r>
                      <a:endParaRPr lang="en-GB" sz="2000" dirty="0"/>
                    </a:p>
                  </a:txBody>
                  <a:tcPr/>
                </a:tc>
              </a:tr>
              <a:tr h="596770">
                <a:tc>
                  <a:txBody>
                    <a:bodyPr/>
                    <a:lstStyle/>
                    <a:p>
                      <a:r>
                        <a:rPr lang="zh-CN" altLang="en-US" sz="2400" dirty="0" smtClean="0">
                          <a:solidFill>
                            <a:srgbClr val="C00000"/>
                          </a:solidFill>
                        </a:rPr>
                        <a:t>吃</a:t>
                      </a:r>
                      <a:endParaRPr lang="en-GB" sz="24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中国菜</a:t>
                      </a:r>
                      <a:r>
                        <a:rPr lang="en-GB" altLang="zh-CN" sz="2000" dirty="0" err="1" smtClean="0"/>
                        <a:t>zhōng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guó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cài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韩国菜</a:t>
                      </a:r>
                      <a:r>
                        <a:rPr lang="en-GB" altLang="zh-CN" sz="2000" dirty="0" err="1" smtClean="0"/>
                        <a:t>hán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guó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cài</a:t>
                      </a:r>
                      <a:r>
                        <a:rPr lang="en-GB" altLang="zh-CN" sz="2000" dirty="0" smtClean="0"/>
                        <a:t> </a:t>
                      </a:r>
                      <a:endParaRPr lang="en-GB" sz="2000" dirty="0"/>
                    </a:p>
                  </a:txBody>
                  <a:tcPr/>
                </a:tc>
              </a:tr>
              <a:tr h="596770">
                <a:tc>
                  <a:txBody>
                    <a:bodyPr/>
                    <a:lstStyle/>
                    <a:p>
                      <a:r>
                        <a:rPr lang="zh-CN" altLang="en-US" sz="2400" dirty="0" smtClean="0">
                          <a:solidFill>
                            <a:srgbClr val="C00000"/>
                          </a:solidFill>
                        </a:rPr>
                        <a:t>去</a:t>
                      </a:r>
                      <a:endParaRPr lang="en-GB" sz="24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看书</a:t>
                      </a:r>
                      <a:r>
                        <a:rPr lang="en-GB" altLang="zh-CN" sz="2000" dirty="0" err="1" smtClean="0"/>
                        <a:t>kàn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shū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000" dirty="0" smtClean="0"/>
                        <a:t>看电影</a:t>
                      </a:r>
                      <a:r>
                        <a:rPr lang="en-GB" altLang="zh-CN" sz="2000" dirty="0" err="1" smtClean="0"/>
                        <a:t>kàn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diàn</a:t>
                      </a:r>
                      <a:r>
                        <a:rPr lang="en-GB" altLang="zh-CN" sz="2000" dirty="0" smtClean="0"/>
                        <a:t> </a:t>
                      </a:r>
                      <a:r>
                        <a:rPr lang="en-GB" altLang="zh-CN" sz="2000" dirty="0" err="1" smtClean="0"/>
                        <a:t>yǐng</a:t>
                      </a:r>
                      <a:r>
                        <a:rPr lang="en-GB" altLang="zh-CN" sz="2000" dirty="0" smtClean="0"/>
                        <a:t> </a:t>
                      </a:r>
                      <a:endParaRPr lang="en-GB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6037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>
                <a:solidFill>
                  <a:srgbClr val="0070C0"/>
                </a:solidFill>
              </a:rPr>
              <a:t>还</a:t>
            </a:r>
            <a:r>
              <a:rPr lang="en-GB" altLang="zh-CN" dirty="0" err="1" smtClean="0"/>
              <a:t>hái</a:t>
            </a:r>
            <a:r>
              <a:rPr lang="en-GB" altLang="zh-CN" dirty="0" smtClean="0"/>
              <a:t> </a:t>
            </a:r>
            <a:r>
              <a:rPr lang="zh-CN" altLang="en-US" dirty="0" smtClean="0"/>
              <a:t>，</a:t>
            </a:r>
            <a:r>
              <a:rPr lang="zh-CN" altLang="en-US" dirty="0" smtClean="0">
                <a:solidFill>
                  <a:schemeClr val="accent2"/>
                </a:solidFill>
              </a:rPr>
              <a:t>最</a:t>
            </a:r>
            <a:r>
              <a:rPr lang="en-GB" altLang="zh-CN" dirty="0" err="1" smtClean="0"/>
              <a:t>zuì</a:t>
            </a:r>
            <a:r>
              <a:rPr lang="en-GB" altLang="zh-CN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134600" cy="4351338"/>
          </a:xfrm>
        </p:spPr>
        <p:txBody>
          <a:bodyPr>
            <a:normAutofit lnSpcReduction="10000"/>
          </a:bodyPr>
          <a:lstStyle/>
          <a:p>
            <a:r>
              <a:rPr lang="zh-CN" altLang="en-US" dirty="0" smtClean="0"/>
              <a:t>我喜欢吃，</a:t>
            </a:r>
            <a:r>
              <a:rPr lang="zh-CN" altLang="en-US" dirty="0" smtClean="0">
                <a:solidFill>
                  <a:srgbClr val="0070C0"/>
                </a:solidFill>
              </a:rPr>
              <a:t>还</a:t>
            </a:r>
            <a:r>
              <a:rPr lang="zh-CN" altLang="en-US" dirty="0" smtClean="0"/>
              <a:t>喜欢喝，</a:t>
            </a:r>
            <a:r>
              <a:rPr lang="zh-CN" altLang="en-US" dirty="0" smtClean="0">
                <a:solidFill>
                  <a:schemeClr val="accent2"/>
                </a:solidFill>
              </a:rPr>
              <a:t>最</a:t>
            </a:r>
            <a:r>
              <a:rPr lang="zh-CN" altLang="en-US" dirty="0" smtClean="0"/>
              <a:t>喜欢睡</a:t>
            </a:r>
            <a:endParaRPr lang="en-US" altLang="zh-CN" dirty="0" smtClean="0"/>
          </a:p>
          <a:p>
            <a:r>
              <a:rPr lang="zh-CN" altLang="en-US" dirty="0" smtClean="0"/>
              <a:t>他</a:t>
            </a:r>
            <a:r>
              <a:rPr lang="zh-CN" altLang="en-US" dirty="0"/>
              <a:t>喜</a:t>
            </a:r>
            <a:r>
              <a:rPr lang="zh-CN" altLang="en-US" dirty="0" smtClean="0"/>
              <a:t>欢足球，</a:t>
            </a:r>
            <a:r>
              <a:rPr lang="zh-CN" altLang="en-US" dirty="0" smtClean="0">
                <a:solidFill>
                  <a:srgbClr val="0070C0"/>
                </a:solidFill>
              </a:rPr>
              <a:t>还</a:t>
            </a:r>
            <a:r>
              <a:rPr lang="zh-CN" altLang="en-US" dirty="0" smtClean="0"/>
              <a:t>喜欢篮球，</a:t>
            </a:r>
            <a:r>
              <a:rPr lang="zh-CN" altLang="en-US" dirty="0" smtClean="0">
                <a:solidFill>
                  <a:schemeClr val="accent2"/>
                </a:solidFill>
              </a:rPr>
              <a:t>最</a:t>
            </a:r>
            <a:r>
              <a:rPr lang="zh-CN" altLang="en-US" dirty="0" smtClean="0"/>
              <a:t>喜欢网球</a:t>
            </a:r>
            <a:endParaRPr lang="en-US" altLang="zh-CN" dirty="0" smtClean="0"/>
          </a:p>
          <a:p>
            <a:endParaRPr lang="en-US" dirty="0" smtClean="0"/>
          </a:p>
          <a:p>
            <a:r>
              <a:rPr lang="zh-CN" altLang="en-US" dirty="0" smtClean="0"/>
              <a:t>我不喜欢喝咖啡，</a:t>
            </a:r>
            <a:r>
              <a:rPr lang="zh-CN" altLang="en-US" dirty="0" smtClean="0">
                <a:solidFill>
                  <a:srgbClr val="0070C0"/>
                </a:solidFill>
              </a:rPr>
              <a:t>还</a:t>
            </a:r>
            <a:r>
              <a:rPr lang="zh-CN" altLang="en-US" dirty="0" smtClean="0"/>
              <a:t>不喜欢喝茶，</a:t>
            </a:r>
            <a:r>
              <a:rPr lang="zh-CN" altLang="en-US" dirty="0" smtClean="0">
                <a:solidFill>
                  <a:schemeClr val="accent2"/>
                </a:solidFill>
              </a:rPr>
              <a:t>最</a:t>
            </a:r>
            <a:r>
              <a:rPr lang="zh-CN" altLang="en-US" dirty="0" smtClean="0"/>
              <a:t>不喜欢喝水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我对语言</a:t>
            </a:r>
            <a:r>
              <a:rPr lang="en-GB" altLang="zh-CN" dirty="0" err="1" smtClean="0"/>
              <a:t>yǔ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yán</a:t>
            </a:r>
            <a:r>
              <a:rPr lang="zh-CN" altLang="en-US" dirty="0" smtClean="0"/>
              <a:t>感兴趣，</a:t>
            </a:r>
            <a:r>
              <a:rPr lang="zh-CN" altLang="en-US" dirty="0" smtClean="0">
                <a:solidFill>
                  <a:srgbClr val="0070C0"/>
                </a:solidFill>
              </a:rPr>
              <a:t>还</a:t>
            </a:r>
            <a:r>
              <a:rPr lang="zh-CN" altLang="en-US" dirty="0" smtClean="0"/>
              <a:t>对文化</a:t>
            </a:r>
            <a:r>
              <a:rPr lang="en-GB" altLang="zh-CN" dirty="0" err="1" smtClean="0"/>
              <a:t>wén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huà</a:t>
            </a:r>
            <a:r>
              <a:rPr lang="zh-CN" altLang="en-US" dirty="0" smtClean="0"/>
              <a:t>感兴趣，对历史</a:t>
            </a:r>
            <a:r>
              <a:rPr lang="en-GB" altLang="zh-CN" dirty="0" err="1" smtClean="0"/>
              <a:t>lì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shǐ</a:t>
            </a:r>
            <a:r>
              <a:rPr lang="zh-CN" altLang="en-US" dirty="0" smtClean="0">
                <a:solidFill>
                  <a:schemeClr val="accent2"/>
                </a:solidFill>
              </a:rPr>
              <a:t>最</a:t>
            </a:r>
            <a:r>
              <a:rPr lang="zh-CN" altLang="en-US" dirty="0" smtClean="0"/>
              <a:t>感兴趣</a:t>
            </a:r>
            <a:endParaRPr lang="en-US" altLang="zh-CN" dirty="0" smtClean="0"/>
          </a:p>
          <a:p>
            <a:endParaRPr lang="en-US" dirty="0"/>
          </a:p>
          <a:p>
            <a:r>
              <a:rPr lang="zh-CN" altLang="en-US" dirty="0" smtClean="0"/>
              <a:t>我的爱好</a:t>
            </a:r>
            <a:r>
              <a:rPr lang="en-GB" altLang="zh-CN" dirty="0" err="1" smtClean="0"/>
              <a:t>ài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hào</a:t>
            </a:r>
            <a:r>
              <a:rPr lang="zh-CN" altLang="en-US" dirty="0" smtClean="0"/>
              <a:t>是</a:t>
            </a:r>
            <a:r>
              <a:rPr lang="en-US" altLang="zh-CN" dirty="0" smtClean="0"/>
              <a:t>……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286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663</Words>
  <Application>Microsoft Office PowerPoint</Application>
  <PresentationFormat>Widescreen</PresentationFormat>
  <Paragraphs>163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KaiTi</vt:lpstr>
      <vt:lpstr>宋体</vt:lpstr>
      <vt:lpstr>宋体</vt:lpstr>
      <vt:lpstr>Arial</vt:lpstr>
      <vt:lpstr>Calibri</vt:lpstr>
      <vt:lpstr>Calibri Light</vt:lpstr>
      <vt:lpstr>Office Theme</vt:lpstr>
      <vt:lpstr>PowerPoint Presentation</vt:lpstr>
      <vt:lpstr>PowerPoint Presentation</vt:lpstr>
      <vt:lpstr> </vt:lpstr>
      <vt:lpstr>PowerPoint Presentation</vt:lpstr>
      <vt:lpstr>V不V</vt:lpstr>
      <vt:lpstr>PowerPoint Presentation</vt:lpstr>
      <vt:lpstr>生词</vt:lpstr>
      <vt:lpstr>对duì   </vt:lpstr>
      <vt:lpstr>还是hái shì </vt:lpstr>
      <vt:lpstr>还hái ，最zuì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Yiying Jiao</dc:creator>
  <cp:lastModifiedBy>Yiying Jiao</cp:lastModifiedBy>
  <cp:revision>15</cp:revision>
  <dcterms:created xsi:type="dcterms:W3CDTF">2018-10-08T09:17:08Z</dcterms:created>
  <dcterms:modified xsi:type="dcterms:W3CDTF">2018-10-08T11:14:45Z</dcterms:modified>
</cp:coreProperties>
</file>