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4"/>
  </p:notesMasterIdLst>
  <p:sldIdLst>
    <p:sldId id="342" r:id="rId2"/>
    <p:sldId id="421" r:id="rId3"/>
    <p:sldId id="471" r:id="rId4"/>
    <p:sldId id="470" r:id="rId5"/>
    <p:sldId id="472" r:id="rId6"/>
    <p:sldId id="473" r:id="rId7"/>
    <p:sldId id="474" r:id="rId8"/>
    <p:sldId id="475" r:id="rId9"/>
    <p:sldId id="468" r:id="rId10"/>
    <p:sldId id="469" r:id="rId11"/>
    <p:sldId id="465" r:id="rId12"/>
    <p:sldId id="47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9659" autoAdjust="0"/>
  </p:normalViewPr>
  <p:slideViewPr>
    <p:cSldViewPr snapToGrid="0">
      <p:cViewPr varScale="1">
        <p:scale>
          <a:sx n="100" d="100"/>
          <a:sy n="100" d="100"/>
        </p:scale>
        <p:origin x="189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83598-E19B-4528-94CA-FD9CB073F4AF}" type="datetimeFigureOut">
              <a:rPr lang="en-GB" smtClean="0"/>
              <a:t>22/07/2024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7724D-926C-431E-8EFA-03FCC795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0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2945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C7900372-11C4-6C6B-21C8-9358AC3A2A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E0AC3C7F-95FF-F056-81ED-63A21936D7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Robbins and Coulter, 2021, p. 495</a:t>
            </a:r>
          </a:p>
          <a:p>
            <a:r>
              <a:rPr lang="en-GB" altLang="en-US" dirty="0"/>
              <a:t>Legitimate power: the power a leader has a result of his or her position in the organisation</a:t>
            </a:r>
          </a:p>
          <a:p>
            <a:r>
              <a:rPr lang="en-GB" altLang="en-US" dirty="0"/>
              <a:t>Coercive power: the power a leader has to punish or control</a:t>
            </a:r>
          </a:p>
          <a:p>
            <a:r>
              <a:rPr lang="en-GB" altLang="en-US" dirty="0"/>
              <a:t>Reward power: : the power a leader has to give positive rewards</a:t>
            </a:r>
          </a:p>
          <a:p>
            <a:r>
              <a:rPr lang="en-GB" altLang="en-US" dirty="0"/>
              <a:t>Expert power: power that’s based on expertise, special skills, or knowledge</a:t>
            </a:r>
          </a:p>
          <a:p>
            <a:r>
              <a:rPr lang="en-GB" altLang="en-US" dirty="0"/>
              <a:t>Referent </a:t>
            </a:r>
            <a:r>
              <a:rPr lang="en-GB" altLang="en-US" dirty="0" err="1"/>
              <a:t>powr</a:t>
            </a:r>
            <a:r>
              <a:rPr lang="en-GB" altLang="en-US" dirty="0"/>
              <a:t>: Power that arises because of a person’s desirable resources or personal traits</a:t>
            </a:r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C32398A-7F32-D59A-169D-86D6DC07FE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644B00B-8F8A-4062-807F-FC0E53B884AB}" type="slidenum">
              <a:rPr lang="en-GB" altLang="en-US" smtClean="0">
                <a:latin typeface="Verdana" panose="020B0604030504040204" pitchFamily="34" charset="0"/>
              </a:rPr>
              <a:pPr/>
              <a:t>10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2754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2BBB84-BE31-0B55-0CE7-6058F7094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107ADC7B-A702-CFE1-51D8-10D9B32D9E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7DD99164-6C13-3F2F-6F96-ECB488D9DA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E14D52A7-9C45-F00D-6448-CABC89A936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644B00B-8F8A-4062-807F-FC0E53B884AB}" type="slidenum">
              <a:rPr lang="en-GB" altLang="en-US" smtClean="0">
                <a:latin typeface="Verdana" panose="020B0604030504040204" pitchFamily="34" charset="0"/>
              </a:rPr>
              <a:pPr/>
              <a:t>11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9523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2BBB84-BE31-0B55-0CE7-6058F7094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107ADC7B-A702-CFE1-51D8-10D9B32D9E7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7DD99164-6C13-3F2F-6F96-ECB488D9DA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E14D52A7-9C45-F00D-6448-CABC89A936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644B00B-8F8A-4062-807F-FC0E53B884AB}" type="slidenum">
              <a:rPr lang="en-GB" altLang="en-US" smtClean="0">
                <a:latin typeface="Verdana" panose="020B0604030504040204" pitchFamily="34" charset="0"/>
              </a:rPr>
              <a:pPr/>
              <a:t>12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1688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C6A5AC8B-D83E-DA2C-B371-3191EDB7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EE7328A-7AFC-5A70-26CA-1FC24C1E5B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4" name="Subtitle 4">
            <a:extLst>
              <a:ext uri="{FF2B5EF4-FFF2-40B4-BE49-F238E27FC236}">
                <a16:creationId xmlns:a16="http://schemas.microsoft.com/office/drawing/2014/main" id="{A3648278-0377-1DB2-E191-49A4B3EDB40A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B52F4A-0375-0F86-2522-006E243285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0250" y="3816421"/>
            <a:ext cx="7096857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Week 10: 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Revision and Feedback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460373"/>
          </a:xfrm>
        </p:spPr>
        <p:txBody>
          <a:bodyPr/>
          <a:lstStyle/>
          <a:p>
            <a:r>
              <a:rPr lang="en-US" altLang="en-US" dirty="0"/>
              <a:t>Areas Covered in the Module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574672"/>
            <a:ext cx="8867775" cy="4941892"/>
          </a:xfrm>
        </p:spPr>
        <p:txBody>
          <a:bodyPr/>
          <a:lstStyle/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 looked at the following areas: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organisations and what they do and why they are important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endParaRPr lang="en-US" sz="2600" kern="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 looked organizational Structure and various ways in which organisations can be structured including mechanistic and organic structure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endParaRPr lang="en-US" sz="2600" kern="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 looked at organisation culture and what it is, and why it is relevant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 looked at management and leadership</a:t>
            </a:r>
            <a:endParaRPr lang="en-GB" sz="2600" kern="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22/07/2024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460373"/>
          </a:xfrm>
        </p:spPr>
        <p:txBody>
          <a:bodyPr/>
          <a:lstStyle/>
          <a:p>
            <a:r>
              <a:rPr lang="en-US" altLang="en-US" dirty="0"/>
              <a:t>What is an organisation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574672"/>
            <a:ext cx="8867775" cy="4941892"/>
          </a:xfrm>
        </p:spPr>
        <p:txBody>
          <a:bodyPr/>
          <a:lstStyle/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Organisations are an organized group of people with a structure and a common goal</a:t>
            </a:r>
          </a:p>
          <a:p>
            <a:pPr marL="0" indent="0" algn="just" eaLnBrk="1" hangingPunct="1">
              <a:buNone/>
              <a:defRPr/>
            </a:pPr>
            <a:endParaRPr lang="en-US" sz="2600" kern="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 need organisations because it would be difficult for individuals to produce all what they want for themselves</a:t>
            </a:r>
          </a:p>
          <a:p>
            <a:pPr marL="0" indent="0" algn="just" eaLnBrk="1" hangingPunct="1">
              <a:buNone/>
              <a:defRPr/>
            </a:pPr>
            <a:endParaRPr lang="en-US" sz="2600" kern="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So, organisations allows society to pull resources together in order to produce goods and services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Organisations can be formally created or informally created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They can also be either PUBLIC or PRIVATE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22/07/2024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9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866777"/>
          </a:xfrm>
        </p:spPr>
        <p:txBody>
          <a:bodyPr/>
          <a:lstStyle/>
          <a:p>
            <a:r>
              <a:rPr lang="en-US" altLang="en-US" dirty="0"/>
              <a:t>What is Organisation structure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1200150"/>
            <a:ext cx="8867775" cy="4316414"/>
          </a:xfrm>
        </p:spPr>
        <p:txBody>
          <a:bodyPr/>
          <a:lstStyle/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b="1" dirty="0"/>
              <a:t>Organisational structure </a:t>
            </a:r>
            <a:r>
              <a:rPr lang="en-US" dirty="0"/>
              <a:t>is the formal system of task and authority relationships that controls how people are to cooperate and use resources to achieve the organization’s goals.</a:t>
            </a:r>
          </a:p>
          <a:p>
            <a:pPr marL="0" lvl="0" indent="0">
              <a:spcBef>
                <a:spcPts val="479"/>
              </a:spcBef>
              <a:spcAft>
                <a:spcPts val="0"/>
              </a:spcAft>
              <a:buNone/>
            </a:pPr>
            <a:endParaRPr lang="en-US" dirty="0"/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dirty="0"/>
              <a:t>And we use…..,:</a:t>
            </a:r>
          </a:p>
          <a:p>
            <a:pPr lvl="0">
              <a:spcBef>
                <a:spcPts val="479"/>
              </a:spcBef>
              <a:spcAft>
                <a:spcPts val="0"/>
              </a:spcAft>
              <a:buFont typeface="Arial" pitchFamily="32"/>
              <a:buChar char="•"/>
            </a:pPr>
            <a:r>
              <a:rPr lang="en-US" b="1" dirty="0"/>
              <a:t>Organisational chart </a:t>
            </a:r>
            <a:r>
              <a:rPr lang="en-US" dirty="0"/>
              <a:t>to visual description of the organizational structure.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endParaRPr lang="en-US" sz="2600" kern="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22/07/2024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817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866777"/>
          </a:xfrm>
        </p:spPr>
        <p:txBody>
          <a:bodyPr/>
          <a:lstStyle/>
          <a:p>
            <a:r>
              <a:rPr lang="en-US" altLang="en-US" dirty="0"/>
              <a:t>What is Organisation Culture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1200150"/>
            <a:ext cx="8867775" cy="4316414"/>
          </a:xfrm>
        </p:spPr>
        <p:txBody>
          <a:bodyPr/>
          <a:lstStyle/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dirty="0"/>
              <a:t>the shared values, principles, traditions, and ways of doing things that influence the way organizational members act and that distinguish the organization from other organizations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Some organisations have strong culture while others have weak cultures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There are also three layers/level of culture manifested in organisations including artefacts, Values and Beliefs and Basic Assumptions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22/07/2024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04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5"/>
            <a:ext cx="8229600" cy="438149"/>
          </a:xfrm>
        </p:spPr>
        <p:txBody>
          <a:bodyPr/>
          <a:lstStyle/>
          <a:p>
            <a:r>
              <a:rPr lang="en-US" altLang="en-US" dirty="0"/>
              <a:t>What is Organisation Culture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22/07/2024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ED9F6DBB-6FF4-BCBC-E388-3ECB90B65D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lum/>
            <a:alphaModFix/>
          </a:blip>
          <a:srcRect t="2311" r="4" b="8724"/>
          <a:stretch>
            <a:fillRect/>
          </a:stretch>
        </p:blipFill>
        <p:spPr>
          <a:xfrm>
            <a:off x="0" y="552445"/>
            <a:ext cx="8924925" cy="5495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4422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8"/>
            <a:ext cx="8229600" cy="866777"/>
          </a:xfrm>
        </p:spPr>
        <p:txBody>
          <a:bodyPr/>
          <a:lstStyle/>
          <a:p>
            <a:r>
              <a:rPr lang="en-US" altLang="en-US" dirty="0"/>
              <a:t>What is Management</a:t>
            </a:r>
            <a:endParaRPr lang="en-GB" altLang="en-US" dirty="0"/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" y="1200150"/>
            <a:ext cx="8867775" cy="4316414"/>
          </a:xfrm>
        </p:spPr>
        <p:txBody>
          <a:bodyPr/>
          <a:lstStyle/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many definitions</a:t>
            </a:r>
          </a:p>
          <a:p>
            <a:pPr algn="just" eaLnBrk="1" hangingPunct="1">
              <a:buFont typeface="Wingdings" panose="05000000000000000000" pitchFamily="2" charset="2"/>
              <a:buChar char="§"/>
              <a:defRPr/>
            </a:pPr>
            <a:r>
              <a:rPr lang="en-US" sz="2600" kern="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It is the process of planning, organizing, leading and controlling Organisational activities with a view to achieve Organisational objectives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22/07/2024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89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299"/>
            <a:ext cx="8229600" cy="552452"/>
          </a:xfrm>
        </p:spPr>
        <p:txBody>
          <a:bodyPr/>
          <a:lstStyle/>
          <a:p>
            <a:r>
              <a:rPr lang="en-US" altLang="en-US" dirty="0"/>
              <a:t>What is Management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22/07/2024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2" name="Picture Placeholder 6" descr="A chart lists the four functions of management.&#10;Long description is available in notes,&#10;press F6">
            <a:extLst>
              <a:ext uri="{FF2B5EF4-FFF2-40B4-BE49-F238E27FC236}">
                <a16:creationId xmlns:a16="http://schemas.microsoft.com/office/drawing/2014/main" id="{2234E384-4BA6-6269-2D4F-B6607A63DBC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5" y="581026"/>
            <a:ext cx="9058275" cy="5305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7677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US" altLang="en-US" dirty="0"/>
              <a:t>Leadership vs Management</a:t>
            </a: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826" y="1200150"/>
            <a:ext cx="3331029" cy="3916363"/>
          </a:xfrm>
        </p:spPr>
        <p:txBody>
          <a:bodyPr/>
          <a:lstStyle/>
          <a:p>
            <a:r>
              <a:rPr lang="en-US" dirty="0"/>
              <a:t>T</a:t>
            </a:r>
            <a:r>
              <a:rPr lang="en-GB" dirty="0"/>
              <a:t>here are some similarities and differences between leadership and management.</a:t>
            </a:r>
          </a:p>
        </p:txBody>
      </p:sp>
      <p:pic>
        <p:nvPicPr>
          <p:cNvPr id="2052" name="Picture 4" descr="Are You a Manager or a Leader? – Lead Today">
            <a:extLst>
              <a:ext uri="{FF2B5EF4-FFF2-40B4-BE49-F238E27FC236}">
                <a16:creationId xmlns:a16="http://schemas.microsoft.com/office/drawing/2014/main" id="{F765CE1E-BCEF-D6CC-3207-25BC40127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229" y="1836833"/>
            <a:ext cx="5045945" cy="3184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03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3BA1848-0371-E0EC-9198-CCC8D75A8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Sources of leadership power</a:t>
            </a:r>
            <a:endParaRPr lang="en-GB" altLang="en-US" dirty="0"/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94C597B6-8B78-CEC4-AE7B-B982B5B1D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5915000" cy="3916363"/>
          </a:xfrm>
        </p:spPr>
        <p:txBody>
          <a:bodyPr/>
          <a:lstStyle/>
          <a:p>
            <a:pPr hangingPunct="1">
              <a:spcBef>
                <a:spcPts val="600"/>
              </a:spcBef>
            </a:pPr>
            <a:r>
              <a:rPr lang="en-GB" altLang="en-US" sz="2800" dirty="0"/>
              <a:t>Legitimate power</a:t>
            </a:r>
          </a:p>
          <a:p>
            <a:pPr hangingPunct="1">
              <a:spcBef>
                <a:spcPts val="600"/>
              </a:spcBef>
            </a:pPr>
            <a:r>
              <a:rPr lang="en-GB" altLang="en-US" sz="2800" dirty="0"/>
              <a:t>Coercive power</a:t>
            </a:r>
          </a:p>
          <a:p>
            <a:pPr hangingPunct="1">
              <a:spcBef>
                <a:spcPts val="600"/>
              </a:spcBef>
            </a:pPr>
            <a:r>
              <a:rPr lang="en-GB" altLang="en-US" sz="2800" dirty="0"/>
              <a:t>Reward power</a:t>
            </a:r>
          </a:p>
          <a:p>
            <a:pPr hangingPunct="1">
              <a:spcBef>
                <a:spcPts val="600"/>
              </a:spcBef>
            </a:pPr>
            <a:r>
              <a:rPr lang="en-GB" altLang="en-US" sz="2800" dirty="0"/>
              <a:t>Expert power</a:t>
            </a:r>
          </a:p>
          <a:p>
            <a:pPr hangingPunct="1">
              <a:spcBef>
                <a:spcPts val="600"/>
              </a:spcBef>
            </a:pPr>
            <a:r>
              <a:rPr lang="en-GB" altLang="en-US" sz="2800" dirty="0"/>
              <a:t>Referent power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1F72B-C11A-5247-DBB6-70083DC7E42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22/07/2024</a:t>
            </a:fld>
            <a:endParaRPr lang="en-GB" altLang="en-US"/>
          </a:p>
        </p:txBody>
      </p:sp>
      <p:sp>
        <p:nvSpPr>
          <p:cNvPr id="29701" name="Slide Number Placeholder 4">
            <a:extLst>
              <a:ext uri="{FF2B5EF4-FFF2-40B4-BE49-F238E27FC236}">
                <a16:creationId xmlns:a16="http://schemas.microsoft.com/office/drawing/2014/main" id="{468F9D8B-09A0-0272-8F9A-6675562461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BE72539-E473-4772-B0C6-735E2B5F5D5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00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6324A-2316-F98D-83D5-F366CAB59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D7DF4A4C-FC8C-A4E9-019D-80856CA9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altLang="en-US" dirty="0"/>
              <a:t>Styles of leadership</a:t>
            </a:r>
            <a:endParaRPr lang="en-GB" alt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38DDE8-368E-1F65-0B31-9F8E944E7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GB" altLang="en-US" dirty="0"/>
              <a:t>Authoritarian (autocratic) style: A leader who dictates work methods, makes unilateral decisions, and limits employee participation.</a:t>
            </a:r>
          </a:p>
          <a:p>
            <a:r>
              <a:rPr lang="en-GB" altLang="en-US" dirty="0"/>
              <a:t>Democratic style: A leader who involves employees in decision making, delegates authority, and uses feedback as an opportunity for coaching employees</a:t>
            </a:r>
          </a:p>
          <a:p>
            <a:r>
              <a:rPr lang="en-GB" altLang="en-US" dirty="0"/>
              <a:t>Laissez-faire (genuine) style: A leader who lets the group make decisions and complete the work in whatever way it sees fit.</a:t>
            </a:r>
          </a:p>
          <a:p>
            <a:endParaRPr lang="en-GB" alt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E1C6F-A54F-4F40-0F21-6E22BA1AB2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22/07/2024</a:t>
            </a:fld>
            <a:endParaRPr lang="en-GB" altLang="en-US"/>
          </a:p>
        </p:txBody>
      </p:sp>
      <p:sp>
        <p:nvSpPr>
          <p:cNvPr id="29701" name="Slide Number Placeholder 4">
            <a:extLst>
              <a:ext uri="{FF2B5EF4-FFF2-40B4-BE49-F238E27FC236}">
                <a16:creationId xmlns:a16="http://schemas.microsoft.com/office/drawing/2014/main" id="{F7C5AC14-99A1-5CEC-F001-319A224617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0BE72539-E473-4772-B0C6-735E2B5F5D52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905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6324A-2316-F98D-83D5-F366CAB59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D7DF4A4C-FC8C-A4E9-019D-80856CA9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0712"/>
          </a:xfrm>
        </p:spPr>
        <p:txBody>
          <a:bodyPr/>
          <a:lstStyle/>
          <a:p>
            <a:r>
              <a:rPr lang="en-US" altLang="en-US" dirty="0"/>
              <a:t>Summary</a:t>
            </a:r>
            <a:endParaRPr lang="en-GB" alt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38DDE8-368E-1F65-0B31-9F8E944E76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r>
              <a:rPr lang="en-GB" altLang="en-US" dirty="0"/>
              <a:t>You should know and define;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What organisations are and why they are important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Know what is organisational structure and culture is</a:t>
            </a:r>
          </a:p>
          <a:p>
            <a:pPr marL="0" indent="0">
              <a:buNone/>
            </a:pPr>
            <a:endParaRPr lang="en-GB" altLang="en-US" dirty="0"/>
          </a:p>
          <a:p>
            <a:r>
              <a:rPr lang="en-GB" altLang="en-US" dirty="0"/>
              <a:t>Know what leadership and management is and soe of their differences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E1C6F-A54F-4F40-0F21-6E22BA1AB2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7"/>
            <a:ext cx="971550" cy="219075"/>
          </a:xfrm>
        </p:spPr>
        <p:txBody>
          <a:bodyPr/>
          <a:lstStyle/>
          <a:p>
            <a:fld id="{D2A88EF9-FD6A-4E22-AD5B-99F4A855266A}" type="datetime1">
              <a:rPr lang="en-GB" altLang="en-US" smtClean="0"/>
              <a:pPr/>
              <a:t>22/07/2024</a:t>
            </a:fld>
            <a:endParaRPr lang="en-GB" altLang="en-US"/>
          </a:p>
        </p:txBody>
      </p:sp>
      <p:sp>
        <p:nvSpPr>
          <p:cNvPr id="29701" name="Slide Number Placeholder 4">
            <a:extLst>
              <a:ext uri="{FF2B5EF4-FFF2-40B4-BE49-F238E27FC236}">
                <a16:creationId xmlns:a16="http://schemas.microsoft.com/office/drawing/2014/main" id="{F7C5AC14-99A1-5CEC-F001-319A224617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2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0BE72539-E473-4772-B0C6-735E2B5F5D52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5659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528</Words>
  <Application>Microsoft Office PowerPoint</Application>
  <PresentationFormat>On-screen Show (4:3)</PresentationFormat>
  <Paragraphs>84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Aharoni</vt:lpstr>
      <vt:lpstr>Arial</vt:lpstr>
      <vt:lpstr>Calibri</vt:lpstr>
      <vt:lpstr>Myriad Pro</vt:lpstr>
      <vt:lpstr>Verdana</vt:lpstr>
      <vt:lpstr>Wingdings</vt:lpstr>
      <vt:lpstr>20140311PresentationUWTSDTemplate</vt:lpstr>
      <vt:lpstr>LCBB4009</vt:lpstr>
      <vt:lpstr>Areas Covered in the Module</vt:lpstr>
      <vt:lpstr>What is an organisation</vt:lpstr>
      <vt:lpstr>What is Organisation structure</vt:lpstr>
      <vt:lpstr>What is Organisation Culture</vt:lpstr>
      <vt:lpstr>What is Organisation Culture</vt:lpstr>
      <vt:lpstr>What is Management</vt:lpstr>
      <vt:lpstr>What is Management</vt:lpstr>
      <vt:lpstr>Leadership vs Management</vt:lpstr>
      <vt:lpstr>Sources of leadership power</vt:lpstr>
      <vt:lpstr>Styles of leadership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Essa Bah</cp:lastModifiedBy>
  <cp:revision>4</cp:revision>
  <dcterms:created xsi:type="dcterms:W3CDTF">2023-09-20T11:13:31Z</dcterms:created>
  <dcterms:modified xsi:type="dcterms:W3CDTF">2024-07-22T11:41:33Z</dcterms:modified>
</cp:coreProperties>
</file>