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823" r:id="rId1"/>
  </p:sldMasterIdLst>
  <p:sldIdLst>
    <p:sldId id="278" r:id="rId2"/>
    <p:sldId id="277" r:id="rId3"/>
    <p:sldId id="259" r:id="rId4"/>
    <p:sldId id="262" r:id="rId5"/>
    <p:sldId id="266" r:id="rId6"/>
    <p:sldId id="264" r:id="rId7"/>
    <p:sldId id="258" r:id="rId8"/>
    <p:sldId id="261" r:id="rId9"/>
    <p:sldId id="260" r:id="rId10"/>
    <p:sldId id="279" r:id="rId11"/>
    <p:sldId id="263" r:id="rId12"/>
  </p:sldIdLst>
  <p:sldSz cx="18288000" cy="10287000"/>
  <p:notesSz cx="18288000" cy="10287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294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3820" y="3771901"/>
            <a:ext cx="13373099" cy="3394172"/>
          </a:xfrm>
        </p:spPr>
        <p:txBody>
          <a:bodyPr anchor="b">
            <a:normAutofit/>
          </a:bodyPr>
          <a:lstStyle>
            <a:lvl1pPr>
              <a:defRPr sz="8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3820" y="7166069"/>
            <a:ext cx="13373099" cy="1689425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6485716"/>
            <a:ext cx="2616978" cy="1167884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679431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557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9388" y="936165"/>
            <a:ext cx="13367531" cy="192133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3818" y="3200400"/>
            <a:ext cx="13373100" cy="566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785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3088125"/>
            <a:ext cx="13373099" cy="2203200"/>
          </a:xfrm>
        </p:spPr>
        <p:txBody>
          <a:bodyPr anchor="b"/>
          <a:lstStyle>
            <a:lvl1pPr algn="l">
              <a:defRPr sz="6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9" y="5295194"/>
            <a:ext cx="13373099" cy="1290600"/>
          </a:xfrm>
        </p:spPr>
        <p:txBody>
          <a:bodyPr anchor="t"/>
          <a:lstStyle>
            <a:lvl1pPr marL="0" indent="0" algn="l">
              <a:buNone/>
              <a:defRPr sz="3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47672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4866209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08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83818" y="3200400"/>
            <a:ext cx="6470796" cy="56664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86121" y="3189333"/>
            <a:ext cx="6470796" cy="56664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1181674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869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09060" y="2959055"/>
            <a:ext cx="5989098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83819" y="3823449"/>
            <a:ext cx="6514340" cy="503109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259944" y="2954213"/>
            <a:ext cx="5998502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750436" y="3818607"/>
            <a:ext cx="6508011" cy="503109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1181674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280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24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42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669132"/>
            <a:ext cx="5257799" cy="1464468"/>
          </a:xfrm>
        </p:spPr>
        <p:txBody>
          <a:bodyPr anchor="b"/>
          <a:lstStyle>
            <a:lvl1pPr algn="l"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4518" y="669133"/>
            <a:ext cx="7772400" cy="812244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19" y="2397920"/>
            <a:ext cx="5257799" cy="6393654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243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20" y="7200900"/>
            <a:ext cx="13373100" cy="85010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3818" y="952448"/>
            <a:ext cx="13373100" cy="578245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8051007"/>
            <a:ext cx="13373100" cy="74056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428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914400"/>
            <a:ext cx="13373099" cy="4675560"/>
          </a:xfrm>
        </p:spPr>
        <p:txBody>
          <a:bodyPr anchor="ctr">
            <a:normAutofit/>
          </a:bodyPr>
          <a:lstStyle>
            <a:lvl1pPr algn="l">
              <a:defRPr sz="7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9" y="6531069"/>
            <a:ext cx="13373099" cy="2333796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47672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4866209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33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4924" y="914400"/>
            <a:ext cx="12590889" cy="4343400"/>
          </a:xfrm>
        </p:spPr>
        <p:txBody>
          <a:bodyPr anchor="ctr">
            <a:normAutofit/>
          </a:bodyPr>
          <a:lstStyle>
            <a:lvl1pPr algn="l">
              <a:defRPr sz="7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912518" y="5257800"/>
            <a:ext cx="11304831" cy="5715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9" y="6531069"/>
            <a:ext cx="13373099" cy="2333796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6283" y="47672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4866209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701478" y="972008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672278" y="4357959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7717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20" y="3657601"/>
            <a:ext cx="13373100" cy="4087268"/>
          </a:xfrm>
        </p:spPr>
        <p:txBody>
          <a:bodyPr anchor="b">
            <a:normAutofit/>
          </a:bodyPr>
          <a:lstStyle>
            <a:lvl1pPr algn="l"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7772400"/>
            <a:ext cx="13373100" cy="10944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1158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274924" y="914400"/>
            <a:ext cx="12590889" cy="4343400"/>
          </a:xfrm>
        </p:spPr>
        <p:txBody>
          <a:bodyPr anchor="ctr">
            <a:normAutofit/>
          </a:bodyPr>
          <a:lstStyle>
            <a:lvl1pPr algn="l">
              <a:defRPr sz="7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883818" y="6515100"/>
            <a:ext cx="13373100" cy="12573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accent1"/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7772400"/>
            <a:ext cx="13373100" cy="10944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701478" y="972008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672278" y="4357959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94155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941111"/>
            <a:ext cx="13373099" cy="4320030"/>
          </a:xfrm>
        </p:spPr>
        <p:txBody>
          <a:bodyPr anchor="ctr">
            <a:normAutofit/>
          </a:bodyPr>
          <a:lstStyle>
            <a:lvl1pPr algn="l"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883818" y="6515100"/>
            <a:ext cx="13373100" cy="12573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accent1"/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7772400"/>
            <a:ext cx="13373100" cy="10944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438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125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942219" y="941108"/>
            <a:ext cx="3311402" cy="7925726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83818" y="941108"/>
            <a:ext cx="9715500" cy="7925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14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2" y="342900"/>
            <a:ext cx="4277274" cy="9957942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40832" y="-1179"/>
            <a:ext cx="3535011" cy="1028105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274320" cy="10287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89387" y="936165"/>
            <a:ext cx="13367531" cy="19213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8" y="3200400"/>
            <a:ext cx="13373100" cy="5829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542419" y="9195656"/>
            <a:ext cx="1719425" cy="5555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83819" y="9203713"/>
            <a:ext cx="11429999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97719" y="1181674"/>
            <a:ext cx="1169651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000">
                <a:solidFill>
                  <a:srgbClr val="FEFFFF"/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2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25" r:id="rId2"/>
    <p:sldLayoutId id="2147483826" r:id="rId3"/>
    <p:sldLayoutId id="2147483827" r:id="rId4"/>
    <p:sldLayoutId id="2147483828" r:id="rId5"/>
    <p:sldLayoutId id="2147483829" r:id="rId6"/>
    <p:sldLayoutId id="2147483830" r:id="rId7"/>
    <p:sldLayoutId id="2147483831" r:id="rId8"/>
    <p:sldLayoutId id="2147483832" r:id="rId9"/>
    <p:sldLayoutId id="2147483833" r:id="rId10"/>
    <p:sldLayoutId id="2147483834" r:id="rId11"/>
    <p:sldLayoutId id="2147483835" r:id="rId12"/>
    <p:sldLayoutId id="2147483836" r:id="rId13"/>
    <p:sldLayoutId id="2147483837" r:id="rId14"/>
    <p:sldLayoutId id="2147483838" r:id="rId15"/>
    <p:sldLayoutId id="2147483839" r:id="rId16"/>
  </p:sldLayoutIdLst>
  <p:txStyles>
    <p:titleStyle>
      <a:lvl1pPr algn="l" defTabSz="6858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514350" indent="-51435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114425" indent="-428625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714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400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0861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7719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4577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5143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829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17B59-703C-DDCC-7C52-925445A8E8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0" y="1028700"/>
            <a:ext cx="13373099" cy="3394172"/>
          </a:xfrm>
        </p:spPr>
        <p:txBody>
          <a:bodyPr/>
          <a:lstStyle/>
          <a:p>
            <a:r>
              <a:rPr lang="en-GB" dirty="0"/>
              <a:t>Assignment Workshop - Presentations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3289EA-C463-97E1-F11F-FB657C22B5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6200" y="5163312"/>
            <a:ext cx="13373099" cy="1689425"/>
          </a:xfrm>
        </p:spPr>
        <p:txBody>
          <a:bodyPr/>
          <a:lstStyle/>
          <a:p>
            <a:r>
              <a:rPr lang="en-GB" dirty="0"/>
              <a:t>BMGM5005 Professional Service</a:t>
            </a:r>
          </a:p>
          <a:p>
            <a:r>
              <a:rPr lang="en-GB" dirty="0"/>
              <a:t>Jemma Smith</a:t>
            </a:r>
          </a:p>
        </p:txBody>
      </p:sp>
    </p:spTree>
    <p:extLst>
      <p:ext uri="{BB962C8B-B14F-4D97-AF65-F5344CB8AC3E}">
        <p14:creationId xmlns:p14="http://schemas.microsoft.com/office/powerpoint/2010/main" val="3525982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5">
            <a:extLst>
              <a:ext uri="{FF2B5EF4-FFF2-40B4-BE49-F238E27FC236}">
                <a16:creationId xmlns:a16="http://schemas.microsoft.com/office/drawing/2014/main" id="{693E1A99-9176-8AE6-E68B-D8454F16EA1D}"/>
              </a:ext>
            </a:extLst>
          </p:cNvPr>
          <p:cNvSpPr txBox="1">
            <a:spLocks/>
          </p:cNvSpPr>
          <p:nvPr/>
        </p:nvSpPr>
        <p:spPr>
          <a:xfrm>
            <a:off x="4419600" y="1333500"/>
            <a:ext cx="9822180" cy="130175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2700" rIns="0" bIns="0" rtlCol="0">
            <a:spAutoFit/>
          </a:bodyPr>
          <a:lstStyle>
            <a:lvl1pPr algn="l" defTabSz="6858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241550" marR="5080" indent="-2229485">
              <a:lnSpc>
                <a:spcPct val="116300"/>
              </a:lnSpc>
              <a:spcBef>
                <a:spcPts val="100"/>
              </a:spcBef>
            </a:pPr>
            <a:r>
              <a:rPr lang="en-US" sz="3600">
                <a:solidFill>
                  <a:srgbClr val="004AAC"/>
                </a:solidFill>
                <a:latin typeface="Lucida Sans Unicode"/>
                <a:cs typeface="Lucida Sans Unicode"/>
              </a:rPr>
              <a:t>How</a:t>
            </a:r>
            <a:r>
              <a:rPr lang="en-US" sz="3600" spc="-245">
                <a:solidFill>
                  <a:srgbClr val="004AAC"/>
                </a:solidFill>
                <a:latin typeface="Lucida Sans Unicode"/>
                <a:cs typeface="Lucida Sans Unicode"/>
              </a:rPr>
              <a:t> </a:t>
            </a:r>
            <a:r>
              <a:rPr lang="en-US" sz="3600" spc="-65">
                <a:solidFill>
                  <a:srgbClr val="004AAC"/>
                </a:solidFill>
                <a:latin typeface="Lucida Sans Unicode"/>
                <a:cs typeface="Lucida Sans Unicode"/>
              </a:rPr>
              <a:t>to</a:t>
            </a:r>
            <a:r>
              <a:rPr lang="en-US" sz="3600" spc="-215">
                <a:solidFill>
                  <a:srgbClr val="004AAC"/>
                </a:solidFill>
                <a:latin typeface="Lucida Sans Unicode"/>
                <a:cs typeface="Lucida Sans Unicode"/>
              </a:rPr>
              <a:t> </a:t>
            </a:r>
            <a:r>
              <a:rPr lang="en-US" sz="3600" spc="-60">
                <a:solidFill>
                  <a:srgbClr val="004AAC"/>
                </a:solidFill>
                <a:latin typeface="Lucida Sans Unicode"/>
                <a:cs typeface="Lucida Sans Unicode"/>
              </a:rPr>
              <a:t>Create</a:t>
            </a:r>
            <a:r>
              <a:rPr lang="en-US" sz="3600" spc="-225">
                <a:solidFill>
                  <a:srgbClr val="004AAC"/>
                </a:solidFill>
                <a:latin typeface="Lucida Sans Unicode"/>
                <a:cs typeface="Lucida Sans Unicode"/>
              </a:rPr>
              <a:t> </a:t>
            </a:r>
            <a:r>
              <a:rPr lang="en-US" sz="3600">
                <a:solidFill>
                  <a:srgbClr val="004AAC"/>
                </a:solidFill>
                <a:latin typeface="Lucida Sans Unicode"/>
                <a:cs typeface="Lucida Sans Unicode"/>
              </a:rPr>
              <a:t>an</a:t>
            </a:r>
            <a:r>
              <a:rPr lang="en-US" sz="3600" spc="-225">
                <a:solidFill>
                  <a:srgbClr val="004AAC"/>
                </a:solidFill>
                <a:latin typeface="Lucida Sans Unicode"/>
                <a:cs typeface="Lucida Sans Unicode"/>
              </a:rPr>
              <a:t> </a:t>
            </a:r>
            <a:r>
              <a:rPr lang="en-US" sz="3600" spc="-70">
                <a:solidFill>
                  <a:srgbClr val="004AAC"/>
                </a:solidFill>
                <a:latin typeface="Lucida Sans Unicode"/>
                <a:cs typeface="Lucida Sans Unicode"/>
              </a:rPr>
              <a:t>Interesting</a:t>
            </a:r>
            <a:r>
              <a:rPr lang="en-US" sz="3600" spc="-215">
                <a:solidFill>
                  <a:srgbClr val="004AAC"/>
                </a:solidFill>
                <a:latin typeface="Lucida Sans Unicode"/>
                <a:cs typeface="Lucida Sans Unicode"/>
              </a:rPr>
              <a:t> </a:t>
            </a:r>
            <a:r>
              <a:rPr lang="en-US" sz="3600" spc="-35">
                <a:solidFill>
                  <a:srgbClr val="004AAC"/>
                </a:solidFill>
                <a:latin typeface="Lucida Sans Unicode"/>
                <a:cs typeface="Lucida Sans Unicode"/>
              </a:rPr>
              <a:t>and</a:t>
            </a:r>
            <a:r>
              <a:rPr lang="en-US" sz="3600" spc="-225">
                <a:solidFill>
                  <a:srgbClr val="004AAC"/>
                </a:solidFill>
                <a:latin typeface="Lucida Sans Unicode"/>
                <a:cs typeface="Lucida Sans Unicode"/>
              </a:rPr>
              <a:t> </a:t>
            </a:r>
            <a:r>
              <a:rPr lang="en-US" sz="3600" spc="-25">
                <a:solidFill>
                  <a:srgbClr val="004AAC"/>
                </a:solidFill>
                <a:latin typeface="Lucida Sans Unicode"/>
                <a:cs typeface="Lucida Sans Unicode"/>
              </a:rPr>
              <a:t>Professional </a:t>
            </a:r>
            <a:r>
              <a:rPr lang="en-US" sz="3600" spc="-105">
                <a:solidFill>
                  <a:srgbClr val="004AAC"/>
                </a:solidFill>
                <a:latin typeface="Lucida Sans Unicode"/>
                <a:cs typeface="Lucida Sans Unicode"/>
              </a:rPr>
              <a:t>Assignment</a:t>
            </a:r>
            <a:r>
              <a:rPr lang="en-US" sz="3600" spc="-190">
                <a:solidFill>
                  <a:srgbClr val="004AAC"/>
                </a:solidFill>
                <a:latin typeface="Lucida Sans Unicode"/>
                <a:cs typeface="Lucida Sans Unicode"/>
              </a:rPr>
              <a:t> </a:t>
            </a:r>
            <a:r>
              <a:rPr lang="en-US" sz="3600" spc="-10">
                <a:solidFill>
                  <a:srgbClr val="004AAC"/>
                </a:solidFill>
                <a:latin typeface="Lucida Sans Unicode"/>
                <a:cs typeface="Lucida Sans Unicode"/>
              </a:rPr>
              <a:t>Presentation</a:t>
            </a:r>
            <a:endParaRPr lang="en-US" sz="3600" dirty="0">
              <a:latin typeface="Lucida Sans Unicode"/>
              <a:cs typeface="Lucida Sans Unicode"/>
            </a:endParaRPr>
          </a:p>
        </p:txBody>
      </p:sp>
      <p:sp>
        <p:nvSpPr>
          <p:cNvPr id="3" name="object 13">
            <a:extLst>
              <a:ext uri="{FF2B5EF4-FFF2-40B4-BE49-F238E27FC236}">
                <a16:creationId xmlns:a16="http://schemas.microsoft.com/office/drawing/2014/main" id="{1C1D902F-718C-9EA7-8F8E-21B76AB6F7D4}"/>
              </a:ext>
            </a:extLst>
          </p:cNvPr>
          <p:cNvSpPr txBox="1"/>
          <p:nvPr/>
        </p:nvSpPr>
        <p:spPr>
          <a:xfrm>
            <a:off x="5638800" y="4991100"/>
            <a:ext cx="6801484" cy="1625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065" marR="5080" indent="-635" algn="ctr">
              <a:lnSpc>
                <a:spcPct val="116700"/>
              </a:lnSpc>
              <a:spcBef>
                <a:spcPts val="90"/>
              </a:spcBef>
            </a:pPr>
            <a:r>
              <a:rPr sz="3000" spc="50" dirty="0">
                <a:solidFill>
                  <a:srgbClr val="004AAC"/>
                </a:solidFill>
                <a:latin typeface="Verdana"/>
                <a:cs typeface="Verdana"/>
              </a:rPr>
              <a:t>PRACTICAL</a:t>
            </a:r>
            <a:r>
              <a:rPr sz="3000" spc="-235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004AAC"/>
                </a:solidFill>
                <a:latin typeface="Verdana"/>
                <a:cs typeface="Verdana"/>
              </a:rPr>
              <a:t>STEPS</a:t>
            </a:r>
            <a:r>
              <a:rPr sz="3000" spc="-235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spc="165" dirty="0">
                <a:solidFill>
                  <a:srgbClr val="004AAC"/>
                </a:solidFill>
                <a:latin typeface="Verdana"/>
                <a:cs typeface="Verdana"/>
              </a:rPr>
              <a:t>AND</a:t>
            </a:r>
            <a:r>
              <a:rPr sz="3000" spc="-235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004AAC"/>
                </a:solidFill>
                <a:latin typeface="Verdana"/>
                <a:cs typeface="Verdana"/>
              </a:rPr>
              <a:t>DESIGN </a:t>
            </a:r>
            <a:r>
              <a:rPr sz="3000" spc="-80" dirty="0">
                <a:solidFill>
                  <a:srgbClr val="004AAC"/>
                </a:solidFill>
                <a:latin typeface="Verdana"/>
                <a:cs typeface="Verdana"/>
              </a:rPr>
              <a:t>TIPS</a:t>
            </a:r>
            <a:r>
              <a:rPr sz="3000" spc="-240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dirty="0">
                <a:solidFill>
                  <a:srgbClr val="004AAC"/>
                </a:solidFill>
                <a:latin typeface="Verdana"/>
                <a:cs typeface="Verdana"/>
              </a:rPr>
              <a:t>TO</a:t>
            </a:r>
            <a:r>
              <a:rPr sz="3000" spc="-235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spc="165" dirty="0">
                <a:solidFill>
                  <a:srgbClr val="004AAC"/>
                </a:solidFill>
                <a:latin typeface="Verdana"/>
                <a:cs typeface="Verdana"/>
              </a:rPr>
              <a:t>MAKE</a:t>
            </a:r>
            <a:r>
              <a:rPr sz="3000" spc="-240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spc="130" dirty="0">
                <a:solidFill>
                  <a:srgbClr val="004AAC"/>
                </a:solidFill>
                <a:latin typeface="Verdana"/>
                <a:cs typeface="Verdana"/>
              </a:rPr>
              <a:t>YOUR</a:t>
            </a:r>
            <a:r>
              <a:rPr sz="3000" spc="-235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004AAC"/>
                </a:solidFill>
                <a:latin typeface="Verdana"/>
                <a:cs typeface="Verdana"/>
              </a:rPr>
              <a:t>ASSIGNMENT </a:t>
            </a:r>
            <a:r>
              <a:rPr sz="3000" spc="50" dirty="0">
                <a:solidFill>
                  <a:srgbClr val="004AAC"/>
                </a:solidFill>
                <a:latin typeface="Verdana"/>
                <a:cs typeface="Verdana"/>
              </a:rPr>
              <a:t>PRESENTATION</a:t>
            </a:r>
            <a:r>
              <a:rPr sz="3000" spc="-250" dirty="0">
                <a:solidFill>
                  <a:srgbClr val="004AAC"/>
                </a:solidFill>
                <a:latin typeface="Verdana"/>
                <a:cs typeface="Verdana"/>
              </a:rPr>
              <a:t> </a:t>
            </a:r>
            <a:r>
              <a:rPr sz="3000" spc="-10" dirty="0">
                <a:solidFill>
                  <a:srgbClr val="004AAC"/>
                </a:solidFill>
                <a:latin typeface="Verdana"/>
                <a:cs typeface="Verdana"/>
              </a:rPr>
              <a:t>ENGAGING,</a:t>
            </a:r>
            <a:endParaRPr sz="3000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665197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406258" y="3213099"/>
            <a:ext cx="5224142" cy="3835401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2768598" y="3086100"/>
            <a:ext cx="6113145" cy="529401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62990">
              <a:lnSpc>
                <a:spcPct val="116300"/>
              </a:lnSpc>
              <a:spcBef>
                <a:spcPts val="100"/>
              </a:spcBef>
            </a:pP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Define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the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85" dirty="0">
                <a:solidFill>
                  <a:srgbClr val="5B4A3B"/>
                </a:solidFill>
                <a:latin typeface="Verdana"/>
                <a:cs typeface="Verdana"/>
              </a:rPr>
              <a:t>goal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65" dirty="0">
                <a:solidFill>
                  <a:srgbClr val="5B4A3B"/>
                </a:solidFill>
                <a:latin typeface="Verdana"/>
                <a:cs typeface="Verdana"/>
              </a:rPr>
              <a:t>of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0" dirty="0">
                <a:solidFill>
                  <a:srgbClr val="5B4A3B"/>
                </a:solidFill>
                <a:latin typeface="Verdana"/>
                <a:cs typeface="Verdana"/>
              </a:rPr>
              <a:t>your </a:t>
            </a:r>
            <a:r>
              <a:rPr sz="3600" spc="-100" dirty="0">
                <a:solidFill>
                  <a:srgbClr val="5B4A3B"/>
                </a:solidFill>
                <a:latin typeface="Verdana"/>
                <a:cs typeface="Verdana"/>
              </a:rPr>
              <a:t>presentation:</a:t>
            </a:r>
            <a:r>
              <a:rPr sz="3600" spc="-30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endParaRPr lang="en-GB" sz="3600" spc="-300" dirty="0">
              <a:solidFill>
                <a:srgbClr val="5B4A3B"/>
              </a:solidFill>
              <a:latin typeface="Verdana"/>
              <a:cs typeface="Verdana"/>
            </a:endParaRPr>
          </a:p>
          <a:p>
            <a:pPr marL="12700" marR="1062990">
              <a:lnSpc>
                <a:spcPct val="116300"/>
              </a:lnSpc>
              <a:spcBef>
                <a:spcPts val="100"/>
              </a:spcBef>
            </a:pP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inform,</a:t>
            </a:r>
            <a:endParaRPr sz="3600" dirty="0">
              <a:latin typeface="Verdana"/>
              <a:cs typeface="Verdana"/>
            </a:endParaRPr>
          </a:p>
          <a:p>
            <a:pPr marL="12700" marR="817880">
              <a:lnSpc>
                <a:spcPct val="116300"/>
              </a:lnSpc>
            </a:pPr>
            <a:r>
              <a:rPr sz="3600" spc="-105" dirty="0">
                <a:solidFill>
                  <a:srgbClr val="5B4A3B"/>
                </a:solidFill>
                <a:latin typeface="Verdana"/>
                <a:cs typeface="Verdana"/>
              </a:rPr>
              <a:t>persuade,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or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5" dirty="0" err="1">
                <a:solidFill>
                  <a:srgbClr val="5B4A3B"/>
                </a:solidFill>
                <a:latin typeface="Verdana"/>
                <a:cs typeface="Verdana"/>
              </a:rPr>
              <a:t>summari</a:t>
            </a:r>
            <a:r>
              <a:rPr lang="en-GB" sz="3600" spc="-105" dirty="0">
                <a:solidFill>
                  <a:srgbClr val="5B4A3B"/>
                </a:solidFill>
                <a:latin typeface="Verdana"/>
                <a:cs typeface="Verdana"/>
              </a:rPr>
              <a:t>s</a:t>
            </a:r>
            <a:r>
              <a:rPr sz="3600" spc="-105" dirty="0">
                <a:solidFill>
                  <a:srgbClr val="5B4A3B"/>
                </a:solidFill>
                <a:latin typeface="Verdana"/>
                <a:cs typeface="Verdana"/>
              </a:rPr>
              <a:t>e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research.</a:t>
            </a:r>
            <a:endParaRPr sz="3600" dirty="0">
              <a:latin typeface="Verdana"/>
              <a:cs typeface="Verdana"/>
            </a:endParaRPr>
          </a:p>
          <a:p>
            <a:pPr marL="12700" marR="5080">
              <a:lnSpc>
                <a:spcPct val="116300"/>
              </a:lnSpc>
              <a:spcBef>
                <a:spcPts val="1500"/>
              </a:spcBef>
            </a:pPr>
            <a:r>
              <a:rPr sz="3600" spc="-85" dirty="0">
                <a:solidFill>
                  <a:srgbClr val="5B4A3B"/>
                </a:solidFill>
                <a:latin typeface="Verdana"/>
                <a:cs typeface="Verdana"/>
              </a:rPr>
              <a:t>State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the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20" dirty="0">
                <a:solidFill>
                  <a:srgbClr val="5B4A3B"/>
                </a:solidFill>
                <a:latin typeface="Verdana"/>
                <a:cs typeface="Verdana"/>
              </a:rPr>
              <a:t>main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35" dirty="0">
                <a:solidFill>
                  <a:srgbClr val="5B4A3B"/>
                </a:solidFill>
                <a:latin typeface="Verdana"/>
                <a:cs typeface="Verdana"/>
              </a:rPr>
              <a:t>takeaway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in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one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sentence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so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90" dirty="0">
                <a:solidFill>
                  <a:srgbClr val="5B4A3B"/>
                </a:solidFill>
                <a:latin typeface="Verdana"/>
                <a:cs typeface="Verdana"/>
              </a:rPr>
              <a:t>every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slide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supports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that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35" dirty="0">
                <a:solidFill>
                  <a:srgbClr val="5B4A3B"/>
                </a:solidFill>
                <a:latin typeface="Verdana"/>
                <a:cs typeface="Verdana"/>
              </a:rPr>
              <a:t>message.</a:t>
            </a:r>
            <a:endParaRPr sz="3600" dirty="0">
              <a:latin typeface="Verdana"/>
              <a:cs typeface="Verdana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030856" y="1104900"/>
            <a:ext cx="10075544" cy="789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900"/>
              </a:lnSpc>
              <a:spcBef>
                <a:spcPts val="100"/>
              </a:spcBef>
            </a:pPr>
            <a:r>
              <a:rPr sz="4800" b="1" spc="-105" dirty="0">
                <a:solidFill>
                  <a:srgbClr val="5B4A3B"/>
                </a:solidFill>
              </a:rPr>
              <a:t>Start</a:t>
            </a:r>
            <a:r>
              <a:rPr sz="4800" b="1" spc="-484" dirty="0">
                <a:solidFill>
                  <a:srgbClr val="5B4A3B"/>
                </a:solidFill>
              </a:rPr>
              <a:t> </a:t>
            </a:r>
            <a:r>
              <a:rPr sz="4800" b="1" spc="-60" dirty="0">
                <a:solidFill>
                  <a:srgbClr val="5B4A3B"/>
                </a:solidFill>
              </a:rPr>
              <a:t>with</a:t>
            </a:r>
            <a:r>
              <a:rPr sz="4800" b="1" spc="-484" dirty="0">
                <a:solidFill>
                  <a:srgbClr val="5B4A3B"/>
                </a:solidFill>
              </a:rPr>
              <a:t> </a:t>
            </a:r>
            <a:r>
              <a:rPr sz="4800" b="1" spc="-240" dirty="0">
                <a:solidFill>
                  <a:srgbClr val="5B4A3B"/>
                </a:solidFill>
              </a:rPr>
              <a:t>a</a:t>
            </a:r>
            <a:r>
              <a:rPr sz="4800" b="1" spc="-484" dirty="0">
                <a:solidFill>
                  <a:srgbClr val="5B4A3B"/>
                </a:solidFill>
              </a:rPr>
              <a:t> </a:t>
            </a:r>
            <a:r>
              <a:rPr sz="4800" b="1" spc="-50" dirty="0">
                <a:solidFill>
                  <a:srgbClr val="5B4A3B"/>
                </a:solidFill>
              </a:rPr>
              <a:t>Clear </a:t>
            </a:r>
            <a:r>
              <a:rPr sz="4800" b="1" spc="-10" dirty="0">
                <a:solidFill>
                  <a:srgbClr val="5B4A3B"/>
                </a:solidFill>
              </a:rPr>
              <a:t>Purpose</a:t>
            </a:r>
            <a:endParaRPr sz="48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7E052DF-251F-6245-F934-48F20A643F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7906" y="3562349"/>
            <a:ext cx="4694836" cy="3124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286250" y="4305300"/>
            <a:ext cx="1809749" cy="180974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4935635" y="4627880"/>
            <a:ext cx="779365" cy="204414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936230" algn="l"/>
              </a:tabLst>
            </a:pPr>
            <a:r>
              <a:rPr sz="6600" spc="-765" dirty="0">
                <a:solidFill>
                  <a:srgbClr val="FFFFFF"/>
                </a:solidFill>
                <a:latin typeface="Verdana"/>
                <a:cs typeface="Verdana"/>
              </a:rPr>
              <a:t>1</a:t>
            </a:r>
            <a:r>
              <a:rPr sz="6600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endParaRPr sz="6600" dirty="0">
              <a:latin typeface="Verdana"/>
              <a:cs typeface="Verdan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467600" y="3924300"/>
            <a:ext cx="2884170" cy="385445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05"/>
              </a:spcBef>
            </a:pP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Introduction</a:t>
            </a:r>
            <a:endParaRPr sz="3600" dirty="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3600" spc="-760" dirty="0">
                <a:solidFill>
                  <a:srgbClr val="5B4A3B"/>
                </a:solidFill>
                <a:latin typeface="Verdana"/>
                <a:cs typeface="Verdana"/>
              </a:rPr>
              <a:t>—</a:t>
            </a:r>
            <a:r>
              <a:rPr sz="3600" spc="-38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0" dirty="0">
                <a:solidFill>
                  <a:srgbClr val="5B4A3B"/>
                </a:solidFill>
                <a:latin typeface="Verdana"/>
                <a:cs typeface="Verdana"/>
              </a:rPr>
              <a:t>hook,</a:t>
            </a:r>
            <a:endParaRPr sz="3600" dirty="0">
              <a:latin typeface="Verdana"/>
              <a:cs typeface="Verdana"/>
            </a:endParaRPr>
          </a:p>
          <a:p>
            <a:pPr marL="12700" marR="5080" algn="ctr">
              <a:lnSpc>
                <a:spcPct val="116300"/>
              </a:lnSpc>
            </a:pPr>
            <a:r>
              <a:rPr sz="3600" spc="-80" dirty="0">
                <a:solidFill>
                  <a:srgbClr val="5B4A3B"/>
                </a:solidFill>
                <a:latin typeface="Verdana"/>
                <a:cs typeface="Verdana"/>
              </a:rPr>
              <a:t>context,</a:t>
            </a:r>
            <a:r>
              <a:rPr sz="3600" spc="-33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and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thesis </a:t>
            </a:r>
            <a:r>
              <a:rPr sz="3600" spc="-70" dirty="0">
                <a:solidFill>
                  <a:srgbClr val="5B4A3B"/>
                </a:solidFill>
                <a:latin typeface="Verdana"/>
                <a:cs typeface="Verdana"/>
              </a:rPr>
              <a:t>statement</a:t>
            </a:r>
            <a:r>
              <a:rPr sz="3600" spc="-31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or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research</a:t>
            </a:r>
            <a:endParaRPr sz="3600" dirty="0">
              <a:latin typeface="Verdana"/>
              <a:cs typeface="Verdana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1743190" y="168044"/>
            <a:ext cx="13367531" cy="2035621"/>
          </a:xfrm>
          <a:prstGeom prst="rect">
            <a:avLst/>
          </a:prstGeom>
        </p:spPr>
        <p:txBody>
          <a:bodyPr vert="horz" wrap="square" lIns="0" tIns="1284414" rIns="0" bIns="0" rtlCol="0">
            <a:spAutoFit/>
          </a:bodyPr>
          <a:lstStyle/>
          <a:p>
            <a:pPr marL="4064635">
              <a:lnSpc>
                <a:spcPct val="100000"/>
              </a:lnSpc>
              <a:spcBef>
                <a:spcPts val="100"/>
              </a:spcBef>
            </a:pPr>
            <a:r>
              <a:rPr sz="4800" b="1" spc="-170" dirty="0" err="1">
                <a:solidFill>
                  <a:srgbClr val="5B4A3B"/>
                </a:solidFill>
              </a:rPr>
              <a:t>Organi</a:t>
            </a:r>
            <a:r>
              <a:rPr lang="en-GB" sz="4800" b="1" spc="-170" dirty="0">
                <a:solidFill>
                  <a:srgbClr val="5B4A3B"/>
                </a:solidFill>
              </a:rPr>
              <a:t>s</a:t>
            </a:r>
            <a:r>
              <a:rPr sz="4800" b="1" spc="-170" dirty="0">
                <a:solidFill>
                  <a:srgbClr val="5B4A3B"/>
                </a:solidFill>
              </a:rPr>
              <a:t>e</a:t>
            </a:r>
            <a:r>
              <a:rPr sz="4800" b="1" spc="-480" dirty="0">
                <a:solidFill>
                  <a:srgbClr val="5B4A3B"/>
                </a:solidFill>
              </a:rPr>
              <a:t> </a:t>
            </a:r>
            <a:r>
              <a:rPr sz="4800" b="1" spc="-240" dirty="0">
                <a:solidFill>
                  <a:srgbClr val="5B4A3B"/>
                </a:solidFill>
              </a:rPr>
              <a:t>a</a:t>
            </a:r>
            <a:r>
              <a:rPr sz="4800" b="1" spc="-475" dirty="0">
                <a:solidFill>
                  <a:srgbClr val="5B4A3B"/>
                </a:solidFill>
              </a:rPr>
              <a:t> </a:t>
            </a:r>
            <a:r>
              <a:rPr sz="4800" b="1" spc="-140" dirty="0">
                <a:solidFill>
                  <a:srgbClr val="5B4A3B"/>
                </a:solidFill>
              </a:rPr>
              <a:t>Strong</a:t>
            </a:r>
            <a:r>
              <a:rPr sz="4800" b="1" spc="-480" dirty="0">
                <a:solidFill>
                  <a:srgbClr val="5B4A3B"/>
                </a:solidFill>
              </a:rPr>
              <a:t> </a:t>
            </a:r>
            <a:r>
              <a:rPr sz="4800" b="1" spc="-10" dirty="0">
                <a:solidFill>
                  <a:srgbClr val="5B4A3B"/>
                </a:solidFill>
              </a:rPr>
              <a:t>Structure</a:t>
            </a:r>
            <a:endParaRPr sz="48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/>
          <p:nvPr/>
        </p:nvSpPr>
        <p:spPr>
          <a:xfrm>
            <a:off x="4038600" y="4152900"/>
            <a:ext cx="12271376" cy="316214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300"/>
              </a:lnSpc>
              <a:spcBef>
                <a:spcPts val="100"/>
              </a:spcBef>
            </a:pPr>
            <a:r>
              <a:rPr sz="3600" spc="-75" dirty="0">
                <a:solidFill>
                  <a:srgbClr val="5B4A3B"/>
                </a:solidFill>
                <a:latin typeface="Verdana"/>
                <a:cs typeface="Verdana"/>
              </a:rPr>
              <a:t>Use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80" dirty="0">
                <a:solidFill>
                  <a:srgbClr val="5B4A3B"/>
                </a:solidFill>
                <a:latin typeface="Verdana"/>
                <a:cs typeface="Verdana"/>
              </a:rPr>
              <a:t>a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compelling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65" dirty="0">
                <a:solidFill>
                  <a:srgbClr val="5B4A3B"/>
                </a:solidFill>
                <a:latin typeface="Verdana"/>
                <a:cs typeface="Verdana"/>
              </a:rPr>
              <a:t>title,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a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short</a:t>
            </a:r>
            <a:r>
              <a:rPr sz="3600" spc="-37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dirty="0">
                <a:solidFill>
                  <a:srgbClr val="5B4A3B"/>
                </a:solidFill>
                <a:latin typeface="Verdana"/>
                <a:cs typeface="Verdana"/>
              </a:rPr>
              <a:t>subtitle</a:t>
            </a:r>
            <a:r>
              <a:rPr sz="3600" spc="-37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describing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the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10" dirty="0">
                <a:solidFill>
                  <a:srgbClr val="5B4A3B"/>
                </a:solidFill>
                <a:latin typeface="Verdana"/>
                <a:cs typeface="Verdana"/>
              </a:rPr>
              <a:t>assignment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65" dirty="0">
                <a:solidFill>
                  <a:srgbClr val="5B4A3B"/>
                </a:solidFill>
                <a:latin typeface="Verdana"/>
                <a:cs typeface="Verdana"/>
              </a:rPr>
              <a:t>scope,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and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your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35" dirty="0">
                <a:solidFill>
                  <a:srgbClr val="5B4A3B"/>
                </a:solidFill>
                <a:latin typeface="Verdana"/>
                <a:cs typeface="Verdana"/>
              </a:rPr>
              <a:t>name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95" dirty="0">
                <a:solidFill>
                  <a:srgbClr val="5B4A3B"/>
                </a:solidFill>
                <a:latin typeface="Verdana"/>
                <a:cs typeface="Verdana"/>
              </a:rPr>
              <a:t>+</a:t>
            </a:r>
            <a:r>
              <a:rPr lang="en-GB" sz="3600" spc="-360" dirty="0">
                <a:solidFill>
                  <a:srgbClr val="5B4A3B"/>
                </a:solidFill>
                <a:latin typeface="Verdana"/>
                <a:cs typeface="Verdana"/>
              </a:rPr>
              <a:t> module information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.</a:t>
            </a:r>
            <a:endParaRPr sz="3600" dirty="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725"/>
              </a:spcBef>
            </a:pPr>
            <a:endParaRPr sz="3600" dirty="0">
              <a:latin typeface="Verdana"/>
              <a:cs typeface="Verdana"/>
            </a:endParaRPr>
          </a:p>
          <a:p>
            <a:pPr marL="12700" marR="513715">
              <a:lnSpc>
                <a:spcPct val="116300"/>
              </a:lnSpc>
            </a:pPr>
            <a:r>
              <a:rPr sz="3600" spc="-65" dirty="0">
                <a:solidFill>
                  <a:srgbClr val="5B4A3B"/>
                </a:solidFill>
                <a:latin typeface="Verdana"/>
                <a:cs typeface="Verdana"/>
              </a:rPr>
              <a:t>Include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80" dirty="0">
                <a:solidFill>
                  <a:srgbClr val="5B4A3B"/>
                </a:solidFill>
                <a:latin typeface="Verdana"/>
                <a:cs typeface="Verdana"/>
              </a:rPr>
              <a:t>a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75" dirty="0">
                <a:solidFill>
                  <a:srgbClr val="5B4A3B"/>
                </a:solidFill>
                <a:latin typeface="Verdana"/>
                <a:cs typeface="Verdana"/>
              </a:rPr>
              <a:t>visual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or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a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provocative</a:t>
            </a:r>
            <a:r>
              <a:rPr sz="3600" spc="-33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question</a:t>
            </a:r>
            <a:r>
              <a:rPr sz="3600" spc="-33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to capture</a:t>
            </a:r>
            <a:r>
              <a:rPr sz="3600" spc="-33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attention</a:t>
            </a:r>
            <a:r>
              <a:rPr sz="3600" spc="-33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30" dirty="0">
                <a:solidFill>
                  <a:srgbClr val="5B4A3B"/>
                </a:solidFill>
                <a:latin typeface="Verdana"/>
                <a:cs typeface="Verdana"/>
              </a:rPr>
              <a:t>within</a:t>
            </a:r>
            <a:endParaRPr sz="3600" dirty="0">
              <a:latin typeface="Verdana"/>
              <a:cs typeface="Verdana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815012" y="1235963"/>
            <a:ext cx="8281988" cy="18507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900"/>
              </a:lnSpc>
              <a:spcBef>
                <a:spcPts val="100"/>
              </a:spcBef>
            </a:pPr>
            <a:r>
              <a:rPr b="1" spc="-30" dirty="0">
                <a:solidFill>
                  <a:srgbClr val="5B4A3B"/>
                </a:solidFill>
              </a:rPr>
              <a:t>Craft</a:t>
            </a:r>
            <a:r>
              <a:rPr b="1" spc="-495" dirty="0">
                <a:solidFill>
                  <a:srgbClr val="5B4A3B"/>
                </a:solidFill>
              </a:rPr>
              <a:t> </a:t>
            </a:r>
            <a:r>
              <a:rPr b="1" spc="-155" dirty="0">
                <a:solidFill>
                  <a:srgbClr val="5B4A3B"/>
                </a:solidFill>
              </a:rPr>
              <a:t>an</a:t>
            </a:r>
            <a:r>
              <a:rPr b="1" spc="-490" dirty="0">
                <a:solidFill>
                  <a:srgbClr val="5B4A3B"/>
                </a:solidFill>
              </a:rPr>
              <a:t> </a:t>
            </a:r>
            <a:r>
              <a:rPr b="1" spc="-185" dirty="0">
                <a:solidFill>
                  <a:srgbClr val="5B4A3B"/>
                </a:solidFill>
              </a:rPr>
              <a:t>Engaging </a:t>
            </a:r>
            <a:r>
              <a:rPr b="1" spc="-95" dirty="0">
                <a:solidFill>
                  <a:srgbClr val="5B4A3B"/>
                </a:solidFill>
              </a:rPr>
              <a:t>Opening</a:t>
            </a:r>
            <a:r>
              <a:rPr b="1" spc="-450" dirty="0">
                <a:solidFill>
                  <a:srgbClr val="5B4A3B"/>
                </a:solidFill>
              </a:rPr>
              <a:t> </a:t>
            </a:r>
            <a:r>
              <a:rPr b="1" spc="-10" dirty="0">
                <a:solidFill>
                  <a:srgbClr val="5B4A3B"/>
                </a:solidFill>
              </a:rPr>
              <a:t>Slide</a:t>
            </a:r>
            <a:endParaRPr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057400" y="190500"/>
            <a:ext cx="14401800" cy="2882006"/>
          </a:xfrm>
          <a:prstGeom prst="rect">
            <a:avLst/>
          </a:prstGeom>
        </p:spPr>
        <p:txBody>
          <a:bodyPr vert="horz" wrap="square" lIns="0" tIns="1208214" rIns="0" bIns="0" rtlCol="0">
            <a:spAutoFit/>
          </a:bodyPr>
          <a:lstStyle/>
          <a:p>
            <a:pPr marL="2393315" algn="ctr">
              <a:lnSpc>
                <a:spcPct val="100000"/>
              </a:lnSpc>
              <a:spcBef>
                <a:spcPts val="100"/>
              </a:spcBef>
            </a:pPr>
            <a:r>
              <a:rPr b="1" spc="-145" dirty="0">
                <a:solidFill>
                  <a:srgbClr val="5B4A3B"/>
                </a:solidFill>
              </a:rPr>
              <a:t>Design</a:t>
            </a:r>
            <a:r>
              <a:rPr b="1" spc="-455" dirty="0">
                <a:solidFill>
                  <a:srgbClr val="5B4A3B"/>
                </a:solidFill>
              </a:rPr>
              <a:t> </a:t>
            </a:r>
            <a:r>
              <a:rPr b="1" dirty="0">
                <a:solidFill>
                  <a:srgbClr val="5B4A3B"/>
                </a:solidFill>
              </a:rPr>
              <a:t>Principles</a:t>
            </a:r>
            <a:r>
              <a:rPr b="1" spc="-450" dirty="0">
                <a:solidFill>
                  <a:srgbClr val="5B4A3B"/>
                </a:solidFill>
              </a:rPr>
              <a:t> </a:t>
            </a:r>
            <a:r>
              <a:rPr b="1" dirty="0">
                <a:solidFill>
                  <a:srgbClr val="5B4A3B"/>
                </a:solidFill>
              </a:rPr>
              <a:t>for</a:t>
            </a:r>
            <a:r>
              <a:rPr b="1" spc="-450" dirty="0">
                <a:solidFill>
                  <a:srgbClr val="5B4A3B"/>
                </a:solidFill>
              </a:rPr>
              <a:t> </a:t>
            </a:r>
            <a:r>
              <a:rPr lang="en-GB" b="1" spc="-450" dirty="0">
                <a:solidFill>
                  <a:srgbClr val="5B4A3B"/>
                </a:solidFill>
              </a:rPr>
              <a:t>a </a:t>
            </a:r>
            <a:r>
              <a:rPr b="1" spc="-30" dirty="0">
                <a:solidFill>
                  <a:srgbClr val="5B4A3B"/>
                </a:solidFill>
              </a:rPr>
              <a:t>Professional</a:t>
            </a:r>
            <a:r>
              <a:rPr b="1" spc="-455" dirty="0">
                <a:solidFill>
                  <a:srgbClr val="5B4A3B"/>
                </a:solidFill>
              </a:rPr>
              <a:t> </a:t>
            </a:r>
            <a:r>
              <a:rPr b="1" spc="-20" dirty="0">
                <a:solidFill>
                  <a:srgbClr val="5B4A3B"/>
                </a:solidFill>
              </a:rPr>
              <a:t>Look</a:t>
            </a:r>
            <a:endParaRPr b="1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5613F13-B5E9-D92B-B2E2-FC8C7D52B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2349" y="4390565"/>
            <a:ext cx="1810669" cy="1810669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4267200" y="4838700"/>
            <a:ext cx="11762334" cy="2521331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805"/>
              </a:spcBef>
              <a:tabLst>
                <a:tab pos="970280" algn="l"/>
              </a:tabLst>
            </a:pPr>
            <a:r>
              <a:rPr sz="5400" spc="-37" baseline="-18518" dirty="0">
                <a:solidFill>
                  <a:srgbClr val="FFFFFF"/>
                </a:solidFill>
                <a:latin typeface="Arial Black"/>
                <a:cs typeface="Arial Black"/>
              </a:rPr>
              <a:t>01</a:t>
            </a:r>
            <a:r>
              <a:rPr sz="5400" baseline="-18518" dirty="0">
                <a:solidFill>
                  <a:srgbClr val="FFFFFF"/>
                </a:solidFill>
                <a:latin typeface="Arial Black"/>
                <a:cs typeface="Arial Black"/>
              </a:rPr>
              <a:t>	</a:t>
            </a:r>
            <a:r>
              <a:rPr lang="en-GB" sz="5400" baseline="-18518" dirty="0">
                <a:solidFill>
                  <a:srgbClr val="FFFFFF"/>
                </a:solidFill>
                <a:latin typeface="Arial Black"/>
                <a:cs typeface="Arial Black"/>
              </a:rPr>
              <a:t> 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Consistency</a:t>
            </a:r>
            <a:r>
              <a:rPr sz="3600" spc="-33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810" dirty="0">
                <a:solidFill>
                  <a:srgbClr val="5B4A3B"/>
                </a:solidFill>
                <a:latin typeface="Verdana"/>
                <a:cs typeface="Verdana"/>
              </a:rPr>
              <a:t>—</a:t>
            </a:r>
            <a:endParaRPr sz="3600" dirty="0">
              <a:latin typeface="Verdana"/>
              <a:cs typeface="Verdana"/>
            </a:endParaRPr>
          </a:p>
          <a:p>
            <a:pPr marL="970280">
              <a:lnSpc>
                <a:spcPct val="100000"/>
              </a:lnSpc>
              <a:spcBef>
                <a:spcPts val="705"/>
              </a:spcBef>
            </a:pPr>
            <a:r>
              <a:rPr sz="3600" spc="-30" dirty="0">
                <a:solidFill>
                  <a:srgbClr val="5B4A3B"/>
                </a:solidFill>
                <a:latin typeface="Verdana"/>
                <a:cs typeface="Verdana"/>
              </a:rPr>
              <a:t>choose</a:t>
            </a:r>
            <a:r>
              <a:rPr sz="3600" spc="-33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1–2</a:t>
            </a:r>
            <a:endParaRPr sz="3600" dirty="0">
              <a:latin typeface="Verdana"/>
              <a:cs typeface="Verdana"/>
            </a:endParaRPr>
          </a:p>
          <a:p>
            <a:pPr marL="970280" marR="30480">
              <a:lnSpc>
                <a:spcPct val="116300"/>
              </a:lnSpc>
            </a:pPr>
            <a:r>
              <a:rPr sz="3600" spc="-60" dirty="0">
                <a:solidFill>
                  <a:srgbClr val="5B4A3B"/>
                </a:solidFill>
                <a:latin typeface="Verdana"/>
                <a:cs typeface="Verdana"/>
              </a:rPr>
              <a:t>fonts,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80" dirty="0">
                <a:solidFill>
                  <a:srgbClr val="5B4A3B"/>
                </a:solidFill>
                <a:latin typeface="Verdana"/>
                <a:cs typeface="Verdana"/>
              </a:rPr>
              <a:t>a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0" dirty="0">
                <a:solidFill>
                  <a:srgbClr val="5B4A3B"/>
                </a:solidFill>
                <a:latin typeface="Verdana"/>
                <a:cs typeface="Verdana"/>
              </a:rPr>
              <a:t>simple </a:t>
            </a:r>
            <a:r>
              <a:rPr lang="en-GB" sz="3600" dirty="0">
                <a:solidFill>
                  <a:srgbClr val="5B4A3B"/>
                </a:solidFill>
                <a:latin typeface="Verdana"/>
                <a:cs typeface="Verdana"/>
              </a:rPr>
              <a:t>colour</a:t>
            </a:r>
            <a:r>
              <a:rPr sz="3600" spc="-21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palette,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3600" spc="-37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uniform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slide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layouts</a:t>
            </a:r>
            <a:endParaRPr sz="3600" dirty="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496496" y="2781300"/>
            <a:ext cx="5333999" cy="550544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3200400" y="3009899"/>
            <a:ext cx="6029960" cy="5778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58190">
              <a:lnSpc>
                <a:spcPct val="116300"/>
              </a:lnSpc>
              <a:spcBef>
                <a:spcPts val="100"/>
              </a:spcBef>
            </a:pPr>
            <a:r>
              <a:rPr sz="3600" dirty="0">
                <a:solidFill>
                  <a:srgbClr val="5B4A3B"/>
                </a:solidFill>
                <a:latin typeface="Verdana"/>
                <a:cs typeface="Verdana"/>
              </a:rPr>
              <a:t>Practice</a:t>
            </a:r>
            <a:r>
              <a:rPr sz="3600" spc="-28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0" dirty="0">
                <a:solidFill>
                  <a:srgbClr val="5B4A3B"/>
                </a:solidFill>
                <a:latin typeface="Verdana"/>
                <a:cs typeface="Verdana"/>
              </a:rPr>
              <a:t>transitions</a:t>
            </a:r>
            <a:r>
              <a:rPr sz="3600" spc="-28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and </a:t>
            </a:r>
            <a:r>
              <a:rPr sz="3600" spc="-175" dirty="0">
                <a:solidFill>
                  <a:srgbClr val="5B4A3B"/>
                </a:solidFill>
                <a:latin typeface="Verdana"/>
                <a:cs typeface="Verdana"/>
              </a:rPr>
              <a:t>timing;</a:t>
            </a:r>
            <a:r>
              <a:rPr sz="3600" spc="-33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40" dirty="0">
                <a:solidFill>
                  <a:srgbClr val="5B4A3B"/>
                </a:solidFill>
                <a:latin typeface="Verdana"/>
                <a:cs typeface="Verdana"/>
              </a:rPr>
              <a:t>aim</a:t>
            </a:r>
            <a:r>
              <a:rPr sz="3600" spc="-33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dirty="0">
                <a:solidFill>
                  <a:srgbClr val="5B4A3B"/>
                </a:solidFill>
                <a:latin typeface="Verdana"/>
                <a:cs typeface="Verdana"/>
              </a:rPr>
              <a:t>for</a:t>
            </a:r>
            <a:r>
              <a:rPr sz="3600" spc="-32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smooth, </a:t>
            </a:r>
            <a:r>
              <a:rPr sz="3600" dirty="0">
                <a:solidFill>
                  <a:srgbClr val="5B4A3B"/>
                </a:solidFill>
                <a:latin typeface="Verdana"/>
                <a:cs typeface="Verdana"/>
              </a:rPr>
              <a:t>confident</a:t>
            </a:r>
            <a:r>
              <a:rPr sz="3600" spc="-2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65" dirty="0">
                <a:solidFill>
                  <a:srgbClr val="5B4A3B"/>
                </a:solidFill>
                <a:latin typeface="Verdana"/>
                <a:cs typeface="Verdana"/>
              </a:rPr>
              <a:t>narration</a:t>
            </a:r>
            <a:r>
              <a:rPr sz="3600" spc="-254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5" dirty="0">
                <a:solidFill>
                  <a:srgbClr val="5B4A3B"/>
                </a:solidFill>
                <a:latin typeface="Verdana"/>
                <a:cs typeface="Verdana"/>
              </a:rPr>
              <a:t>and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avoid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85" dirty="0">
                <a:solidFill>
                  <a:srgbClr val="5B4A3B"/>
                </a:solidFill>
                <a:latin typeface="Verdana"/>
                <a:cs typeface="Verdana"/>
              </a:rPr>
              <a:t>reading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slides verbatim.</a:t>
            </a:r>
            <a:endParaRPr sz="3600" dirty="0">
              <a:latin typeface="Verdana"/>
              <a:cs typeface="Verdana"/>
            </a:endParaRPr>
          </a:p>
          <a:p>
            <a:pPr marL="12700" marR="5080">
              <a:lnSpc>
                <a:spcPct val="116300"/>
              </a:lnSpc>
              <a:spcBef>
                <a:spcPts val="75"/>
              </a:spcBef>
            </a:pP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Prepare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10" dirty="0">
                <a:solidFill>
                  <a:srgbClr val="5B4A3B"/>
                </a:solidFill>
                <a:latin typeface="Verdana"/>
                <a:cs typeface="Verdana"/>
              </a:rPr>
              <a:t>speaker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notes</a:t>
            </a:r>
            <a:r>
              <a:rPr sz="3600" spc="-3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20" dirty="0">
                <a:solidFill>
                  <a:srgbClr val="5B4A3B"/>
                </a:solidFill>
                <a:latin typeface="Verdana"/>
                <a:cs typeface="Verdana"/>
              </a:rPr>
              <a:t>with </a:t>
            </a:r>
            <a:r>
              <a:rPr sz="3600" spc="-100" dirty="0">
                <a:solidFill>
                  <a:srgbClr val="5B4A3B"/>
                </a:solidFill>
                <a:latin typeface="Verdana"/>
                <a:cs typeface="Verdana"/>
              </a:rPr>
              <a:t>cues,</a:t>
            </a:r>
            <a:r>
              <a:rPr sz="3600" spc="-3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85" dirty="0">
                <a:solidFill>
                  <a:srgbClr val="5B4A3B"/>
                </a:solidFill>
                <a:latin typeface="Verdana"/>
                <a:cs typeface="Verdana"/>
              </a:rPr>
              <a:t>rehearse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with</a:t>
            </a:r>
            <a:r>
              <a:rPr sz="3600" spc="-3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50" dirty="0">
                <a:solidFill>
                  <a:srgbClr val="5B4A3B"/>
                </a:solidFill>
                <a:latin typeface="Verdana"/>
                <a:cs typeface="Verdana"/>
              </a:rPr>
              <a:t>a</a:t>
            </a:r>
            <a:endParaRPr sz="3600" dirty="0">
              <a:latin typeface="Verdana"/>
              <a:cs typeface="Verdana"/>
            </a:endParaRPr>
          </a:p>
          <a:p>
            <a:pPr marL="12700" marR="168910">
              <a:lnSpc>
                <a:spcPct val="116300"/>
              </a:lnSpc>
            </a:pPr>
            <a:r>
              <a:rPr sz="3600" spc="-65" dirty="0">
                <a:solidFill>
                  <a:srgbClr val="5B4A3B"/>
                </a:solidFill>
                <a:latin typeface="Verdana"/>
                <a:cs typeface="Verdana"/>
              </a:rPr>
              <a:t>timer</a:t>
            </a:r>
            <a:r>
              <a:rPr sz="3600" spc="-32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dirty="0">
                <a:solidFill>
                  <a:srgbClr val="5B4A3B"/>
                </a:solidFill>
                <a:latin typeface="Verdana"/>
                <a:cs typeface="Verdana"/>
              </a:rPr>
              <a:t>to</a:t>
            </a:r>
            <a:r>
              <a:rPr sz="3600" spc="-31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dirty="0">
                <a:solidFill>
                  <a:srgbClr val="5B4A3B"/>
                </a:solidFill>
                <a:latin typeface="Verdana"/>
                <a:cs typeface="Verdana"/>
              </a:rPr>
              <a:t>fit</a:t>
            </a:r>
            <a:r>
              <a:rPr sz="3600" spc="-31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45" dirty="0">
                <a:solidFill>
                  <a:srgbClr val="5B4A3B"/>
                </a:solidFill>
                <a:latin typeface="Verdana"/>
                <a:cs typeface="Verdana"/>
              </a:rPr>
              <a:t>the</a:t>
            </a:r>
            <a:r>
              <a:rPr sz="3600" spc="-32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90" dirty="0">
                <a:solidFill>
                  <a:srgbClr val="5B4A3B"/>
                </a:solidFill>
                <a:latin typeface="Verdana"/>
                <a:cs typeface="Verdana"/>
              </a:rPr>
              <a:t>assignment </a:t>
            </a:r>
            <a:r>
              <a:rPr sz="3600" spc="-70" dirty="0">
                <a:solidFill>
                  <a:srgbClr val="5B4A3B"/>
                </a:solidFill>
                <a:latin typeface="Verdana"/>
                <a:cs typeface="Verdana"/>
              </a:rPr>
              <a:t>time</a:t>
            </a:r>
            <a:r>
              <a:rPr sz="3600" spc="-35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3600" spc="-10" dirty="0">
                <a:solidFill>
                  <a:srgbClr val="5B4A3B"/>
                </a:solidFill>
                <a:latin typeface="Verdana"/>
                <a:cs typeface="Verdana"/>
              </a:rPr>
              <a:t>limit.</a:t>
            </a:r>
            <a:endParaRPr sz="3600" dirty="0">
              <a:latin typeface="Verdana"/>
              <a:cs typeface="Verdana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493769" y="-163123"/>
            <a:ext cx="13367531" cy="2358786"/>
          </a:xfrm>
          <a:prstGeom prst="rect">
            <a:avLst/>
          </a:prstGeom>
        </p:spPr>
        <p:txBody>
          <a:bodyPr vert="horz" wrap="square" lIns="0" tIns="1513014" rIns="0" bIns="0" rtlCol="0">
            <a:spAutoFit/>
          </a:bodyPr>
          <a:lstStyle/>
          <a:p>
            <a:pPr marL="1764664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rgbClr val="5B4A3B"/>
                </a:solidFill>
              </a:rPr>
              <a:t>Polish</a:t>
            </a:r>
            <a:r>
              <a:rPr b="1" spc="-430" dirty="0">
                <a:solidFill>
                  <a:srgbClr val="5B4A3B"/>
                </a:solidFill>
              </a:rPr>
              <a:t> </a:t>
            </a:r>
            <a:r>
              <a:rPr b="1" spc="-35" dirty="0">
                <a:solidFill>
                  <a:srgbClr val="5B4A3B"/>
                </a:solidFill>
              </a:rPr>
              <a:t>Your</a:t>
            </a:r>
            <a:r>
              <a:rPr b="1" spc="-430" dirty="0">
                <a:solidFill>
                  <a:srgbClr val="5B4A3B"/>
                </a:solidFill>
              </a:rPr>
              <a:t> </a:t>
            </a:r>
            <a:r>
              <a:rPr b="1" spc="-55" dirty="0">
                <a:solidFill>
                  <a:srgbClr val="5B4A3B"/>
                </a:solidFill>
              </a:rPr>
              <a:t>Delivery</a:t>
            </a:r>
            <a:endParaRPr b="1" dirty="0"/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87000" y="3561016"/>
            <a:ext cx="3971924" cy="394601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286250" y="4305300"/>
            <a:ext cx="1809749" cy="18097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955222" y="4457700"/>
            <a:ext cx="47180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765" dirty="0">
                <a:solidFill>
                  <a:srgbClr val="FFFFFF"/>
                </a:solidFill>
                <a:latin typeface="Verdana"/>
                <a:cs typeface="Verdana"/>
              </a:rPr>
              <a:t>1</a:t>
            </a:r>
            <a:endParaRPr sz="6600" dirty="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258175" y="4267200"/>
            <a:ext cx="1809749" cy="180974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857898" y="4627880"/>
            <a:ext cx="48577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640" dirty="0">
                <a:solidFill>
                  <a:srgbClr val="FFFFFF"/>
                </a:solidFill>
                <a:latin typeface="Verdana"/>
                <a:cs typeface="Verdana"/>
              </a:rPr>
              <a:t>2</a:t>
            </a:r>
            <a:endParaRPr sz="6600" dirty="0">
              <a:latin typeface="Verdana"/>
              <a:cs typeface="Verdana"/>
            </a:endParaRP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230100" y="4305300"/>
            <a:ext cx="1809749" cy="180974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2879069" y="4489704"/>
            <a:ext cx="511809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430" dirty="0">
                <a:solidFill>
                  <a:srgbClr val="FFFFFF"/>
                </a:solidFill>
                <a:latin typeface="Verdana"/>
                <a:cs typeface="Verdana"/>
              </a:rPr>
              <a:t>3</a:t>
            </a:r>
            <a:endParaRPr sz="6600" dirty="0">
              <a:latin typeface="Verdana"/>
              <a:cs typeface="Verdan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08759" y="6466204"/>
            <a:ext cx="2764790" cy="1317027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sz="2000" spc="-75" dirty="0">
                <a:solidFill>
                  <a:srgbClr val="5B4A3B"/>
                </a:solidFill>
                <a:latin typeface="Verdana"/>
                <a:cs typeface="Verdana"/>
              </a:rPr>
              <a:t>Ask</a:t>
            </a:r>
            <a:r>
              <a:rPr sz="2000" spc="-17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5B4A3B"/>
                </a:solidFill>
                <a:latin typeface="Verdana"/>
                <a:cs typeface="Verdana"/>
              </a:rPr>
              <a:t>rhetorical</a:t>
            </a:r>
            <a:r>
              <a:rPr sz="2000" spc="-16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or</a:t>
            </a:r>
            <a:r>
              <a:rPr sz="2000" spc="-17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5B4A3B"/>
                </a:solidFill>
                <a:latin typeface="Verdana"/>
                <a:cs typeface="Verdana"/>
              </a:rPr>
              <a:t>direct</a:t>
            </a:r>
            <a:endParaRPr sz="2000" dirty="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270"/>
              </a:spcBef>
            </a:pPr>
            <a:r>
              <a:rPr sz="2000" spc="-25" dirty="0">
                <a:solidFill>
                  <a:srgbClr val="5B4A3B"/>
                </a:solidFill>
                <a:latin typeface="Verdana"/>
                <a:cs typeface="Verdana"/>
              </a:rPr>
              <a:t>questions</a:t>
            </a:r>
            <a:r>
              <a:rPr sz="2000" spc="-13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to</a:t>
            </a:r>
            <a:r>
              <a:rPr sz="2000" spc="-13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5B4A3B"/>
                </a:solidFill>
                <a:latin typeface="Verdana"/>
                <a:cs typeface="Verdana"/>
              </a:rPr>
              <a:t>invite</a:t>
            </a:r>
            <a:r>
              <a:rPr sz="2000" spc="-13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5B4A3B"/>
                </a:solidFill>
                <a:latin typeface="Verdana"/>
                <a:cs typeface="Verdana"/>
              </a:rPr>
              <a:t>thinking</a:t>
            </a:r>
            <a:endParaRPr sz="2000" dirty="0">
              <a:latin typeface="Verdana"/>
              <a:cs typeface="Verdana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1574409" y="0"/>
            <a:ext cx="13367531" cy="2127954"/>
          </a:xfrm>
          <a:prstGeom prst="rect">
            <a:avLst/>
          </a:prstGeom>
        </p:spPr>
        <p:txBody>
          <a:bodyPr vert="horz" wrap="square" lIns="0" tIns="1284414" rIns="0" bIns="0" rtlCol="0">
            <a:spAutoFit/>
          </a:bodyPr>
          <a:lstStyle/>
          <a:p>
            <a:pPr marL="4872990">
              <a:lnSpc>
                <a:spcPct val="100000"/>
              </a:lnSpc>
              <a:spcBef>
                <a:spcPts val="100"/>
              </a:spcBef>
            </a:pPr>
            <a:r>
              <a:rPr b="1" spc="-215" dirty="0">
                <a:solidFill>
                  <a:srgbClr val="5B4A3B"/>
                </a:solidFill>
              </a:rPr>
              <a:t>Engage</a:t>
            </a:r>
            <a:r>
              <a:rPr b="1" spc="-480" dirty="0">
                <a:solidFill>
                  <a:srgbClr val="5B4A3B"/>
                </a:solidFill>
              </a:rPr>
              <a:t> </a:t>
            </a:r>
            <a:r>
              <a:rPr b="1" spc="-35" dirty="0">
                <a:solidFill>
                  <a:srgbClr val="5B4A3B"/>
                </a:solidFill>
              </a:rPr>
              <a:t>Your</a:t>
            </a:r>
            <a:r>
              <a:rPr b="1" spc="-480" dirty="0">
                <a:solidFill>
                  <a:srgbClr val="5B4A3B"/>
                </a:solidFill>
              </a:rPr>
              <a:t> </a:t>
            </a:r>
            <a:r>
              <a:rPr b="1" spc="-20" dirty="0">
                <a:solidFill>
                  <a:srgbClr val="5B4A3B"/>
                </a:solidFill>
              </a:rPr>
              <a:t>Audience</a:t>
            </a:r>
            <a:endParaRPr b="1" dirty="0"/>
          </a:p>
        </p:txBody>
      </p:sp>
      <p:sp>
        <p:nvSpPr>
          <p:cNvPr id="18" name="object 18"/>
          <p:cNvSpPr txBox="1"/>
          <p:nvPr/>
        </p:nvSpPr>
        <p:spPr>
          <a:xfrm>
            <a:off x="7466359" y="6466204"/>
            <a:ext cx="2764790" cy="35522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lang="en-GB" sz="2000" spc="-75" dirty="0">
                <a:solidFill>
                  <a:srgbClr val="5B4A3B"/>
                </a:solidFill>
                <a:latin typeface="Verdana"/>
                <a:cs typeface="Verdana"/>
              </a:rPr>
              <a:t>Speak their language</a:t>
            </a:r>
            <a:endParaRPr sz="2000" dirty="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743083" y="6466204"/>
            <a:ext cx="2764790" cy="35522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lang="en-GB" sz="2000" spc="-75" dirty="0">
                <a:solidFill>
                  <a:srgbClr val="5B4A3B"/>
                </a:solidFill>
                <a:latin typeface="Verdana"/>
                <a:cs typeface="Verdana"/>
              </a:rPr>
              <a:t>Use data storytelling</a:t>
            </a:r>
            <a:endParaRPr sz="2000" dirty="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1200" y="495300"/>
            <a:ext cx="13367531" cy="1362360"/>
          </a:xfrm>
          <a:prstGeom prst="rect">
            <a:avLst/>
          </a:prstGeom>
        </p:spPr>
        <p:txBody>
          <a:bodyPr vert="horz" wrap="square" lIns="0" tIns="617664" rIns="0" bIns="0" rtlCol="0">
            <a:spAutoFit/>
          </a:bodyPr>
          <a:lstStyle/>
          <a:p>
            <a:pPr marL="4794250">
              <a:lnSpc>
                <a:spcPct val="100000"/>
              </a:lnSpc>
              <a:spcBef>
                <a:spcPts val="100"/>
              </a:spcBef>
            </a:pPr>
            <a:r>
              <a:rPr sz="4800" b="1" spc="-95" dirty="0">
                <a:solidFill>
                  <a:srgbClr val="5B4A3B"/>
                </a:solidFill>
              </a:rPr>
              <a:t>Use</a:t>
            </a:r>
            <a:r>
              <a:rPr sz="4800" b="1" spc="-475" dirty="0">
                <a:solidFill>
                  <a:srgbClr val="5B4A3B"/>
                </a:solidFill>
              </a:rPr>
              <a:t> </a:t>
            </a:r>
            <a:r>
              <a:rPr sz="4800" b="1" spc="-105" dirty="0">
                <a:solidFill>
                  <a:srgbClr val="5B4A3B"/>
                </a:solidFill>
              </a:rPr>
              <a:t>Visuals</a:t>
            </a:r>
            <a:r>
              <a:rPr sz="4800" b="1" spc="-475" dirty="0">
                <a:solidFill>
                  <a:srgbClr val="5B4A3B"/>
                </a:solidFill>
              </a:rPr>
              <a:t> </a:t>
            </a:r>
            <a:r>
              <a:rPr sz="4800" b="1" spc="-10" dirty="0">
                <a:solidFill>
                  <a:srgbClr val="5B4A3B"/>
                </a:solidFill>
              </a:rPr>
              <a:t>Effectively</a:t>
            </a:r>
            <a:endParaRPr sz="48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EDE97B-41DE-B442-AF28-8194D322C4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0" y="2400300"/>
            <a:ext cx="12794299" cy="66770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0">
            <a:extLst>
              <a:ext uri="{FF2B5EF4-FFF2-40B4-BE49-F238E27FC236}">
                <a16:creationId xmlns:a16="http://schemas.microsoft.com/office/drawing/2014/main" id="{E0CF915C-9893-8AAA-C265-75F4A2D4FAC3}"/>
              </a:ext>
            </a:extLst>
          </p:cNvPr>
          <p:cNvSpPr txBox="1">
            <a:spLocks/>
          </p:cNvSpPr>
          <p:nvPr/>
        </p:nvSpPr>
        <p:spPr>
          <a:xfrm>
            <a:off x="-609600" y="266700"/>
            <a:ext cx="14401800" cy="2051010"/>
          </a:xfrm>
          <a:prstGeom prst="rect">
            <a:avLst/>
          </a:prstGeom>
        </p:spPr>
        <p:txBody>
          <a:bodyPr vert="horz" wrap="square" lIns="0" tIns="1208214" rIns="0" bIns="0" rtlCol="0">
            <a:spAutoFit/>
          </a:bodyPr>
          <a:lstStyle>
            <a:lvl1pPr algn="l" defTabSz="6858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393315" algn="ctr">
              <a:spcBef>
                <a:spcPts val="100"/>
              </a:spcBef>
            </a:pPr>
            <a:r>
              <a:rPr lang="en-US" b="1" spc="-145" dirty="0">
                <a:solidFill>
                  <a:srgbClr val="5B4A3B"/>
                </a:solidFill>
              </a:rPr>
              <a:t>Make It Memorable </a:t>
            </a:r>
            <a:endParaRPr lang="en-US" b="1" dirty="0"/>
          </a:p>
        </p:txBody>
      </p:sp>
      <p:sp>
        <p:nvSpPr>
          <p:cNvPr id="4" name="object 14">
            <a:extLst>
              <a:ext uri="{FF2B5EF4-FFF2-40B4-BE49-F238E27FC236}">
                <a16:creationId xmlns:a16="http://schemas.microsoft.com/office/drawing/2014/main" id="{E594BF64-A1C0-B88C-1C96-84B300489BA3}"/>
              </a:ext>
            </a:extLst>
          </p:cNvPr>
          <p:cNvSpPr txBox="1"/>
          <p:nvPr/>
        </p:nvSpPr>
        <p:spPr>
          <a:xfrm>
            <a:off x="4572000" y="4229100"/>
            <a:ext cx="11762334" cy="1970411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805"/>
              </a:spcBef>
              <a:tabLst>
                <a:tab pos="970280" algn="l"/>
              </a:tabLst>
            </a:pPr>
            <a:r>
              <a:rPr lang="en-GB" sz="3600" spc="-25" dirty="0">
                <a:solidFill>
                  <a:srgbClr val="5B4A3B"/>
                </a:solidFill>
                <a:latin typeface="Verdana"/>
                <a:cs typeface="Verdana"/>
              </a:rPr>
              <a:t>End with a strong slide</a:t>
            </a:r>
          </a:p>
          <a:p>
            <a:pPr marL="38100">
              <a:lnSpc>
                <a:spcPct val="100000"/>
              </a:lnSpc>
              <a:spcBef>
                <a:spcPts val="805"/>
              </a:spcBef>
              <a:tabLst>
                <a:tab pos="970280" algn="l"/>
              </a:tabLst>
            </a:pPr>
            <a:r>
              <a:rPr lang="en-GB" sz="3600" spc="-25" dirty="0">
                <a:solidFill>
                  <a:srgbClr val="5B4A3B"/>
                </a:solidFill>
                <a:latin typeface="Verdana"/>
                <a:cs typeface="Verdana"/>
              </a:rPr>
              <a:t>State its importance</a:t>
            </a:r>
          </a:p>
          <a:p>
            <a:pPr marL="38100">
              <a:lnSpc>
                <a:spcPct val="100000"/>
              </a:lnSpc>
              <a:spcBef>
                <a:spcPts val="805"/>
              </a:spcBef>
              <a:tabLst>
                <a:tab pos="970280" algn="l"/>
              </a:tabLst>
            </a:pPr>
            <a:r>
              <a:rPr lang="en-GB" sz="3600" spc="-25" dirty="0">
                <a:solidFill>
                  <a:srgbClr val="5B4A3B"/>
                </a:solidFill>
                <a:latin typeface="Verdana"/>
                <a:cs typeface="Verdana"/>
              </a:rPr>
              <a:t>Invite questions </a:t>
            </a:r>
            <a:endParaRPr sz="3600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449805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58079" y="4576698"/>
            <a:ext cx="904874" cy="904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010796" y="4732654"/>
            <a:ext cx="5994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14" dirty="0">
                <a:solidFill>
                  <a:srgbClr val="FFFFFF"/>
                </a:solidFill>
                <a:latin typeface="Arial Black"/>
                <a:cs typeface="Arial Black"/>
              </a:rPr>
              <a:t>02</a:t>
            </a:r>
            <a:endParaRPr sz="3600" dirty="0">
              <a:latin typeface="Arial Black"/>
              <a:cs typeface="Arial Black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63450" y="4610100"/>
            <a:ext cx="904874" cy="9048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2498982" y="4732654"/>
            <a:ext cx="6146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5" dirty="0">
                <a:solidFill>
                  <a:srgbClr val="FFFFFF"/>
                </a:solidFill>
                <a:latin typeface="Arial Black"/>
                <a:cs typeface="Arial Black"/>
              </a:rPr>
              <a:t>03</a:t>
            </a:r>
            <a:endParaRPr sz="36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2343926" y="470158"/>
            <a:ext cx="14191474" cy="2051010"/>
          </a:xfrm>
          <a:prstGeom prst="rect">
            <a:avLst/>
          </a:prstGeom>
        </p:spPr>
        <p:txBody>
          <a:bodyPr vert="horz" wrap="square" lIns="0" tIns="1208214" rIns="0" bIns="0" rtlCol="0">
            <a:spAutoFit/>
          </a:bodyPr>
          <a:lstStyle/>
          <a:p>
            <a:pPr marL="3447415">
              <a:lnSpc>
                <a:spcPct val="100000"/>
              </a:lnSpc>
              <a:spcBef>
                <a:spcPts val="100"/>
              </a:spcBef>
            </a:pPr>
            <a:r>
              <a:rPr b="1" spc="-75" dirty="0">
                <a:solidFill>
                  <a:srgbClr val="5B4A3B"/>
                </a:solidFill>
              </a:rPr>
              <a:t>Final</a:t>
            </a:r>
            <a:r>
              <a:rPr b="1" spc="-475" dirty="0">
                <a:solidFill>
                  <a:srgbClr val="5B4A3B"/>
                </a:solidFill>
              </a:rPr>
              <a:t> </a:t>
            </a:r>
            <a:r>
              <a:rPr b="1" spc="-120" dirty="0">
                <a:solidFill>
                  <a:srgbClr val="5B4A3B"/>
                </a:solidFill>
              </a:rPr>
              <a:t>Checks</a:t>
            </a:r>
            <a:r>
              <a:rPr b="1" spc="-475" dirty="0">
                <a:solidFill>
                  <a:srgbClr val="5B4A3B"/>
                </a:solidFill>
              </a:rPr>
              <a:t> </a:t>
            </a:r>
            <a:r>
              <a:rPr b="1" spc="-35" dirty="0">
                <a:solidFill>
                  <a:srgbClr val="5B4A3B"/>
                </a:solidFill>
              </a:rPr>
              <a:t>Before</a:t>
            </a:r>
            <a:r>
              <a:rPr b="1" spc="-470" dirty="0">
                <a:solidFill>
                  <a:srgbClr val="5B4A3B"/>
                </a:solidFill>
              </a:rPr>
              <a:t> </a:t>
            </a:r>
            <a:r>
              <a:rPr b="1" spc="-60" dirty="0">
                <a:solidFill>
                  <a:srgbClr val="5B4A3B"/>
                </a:solidFill>
              </a:rPr>
              <a:t>Submission</a:t>
            </a:r>
            <a:endParaRPr b="1" dirty="0"/>
          </a:p>
        </p:txBody>
      </p:sp>
      <p:sp>
        <p:nvSpPr>
          <p:cNvPr id="17" name="object 17"/>
          <p:cNvSpPr txBox="1"/>
          <p:nvPr/>
        </p:nvSpPr>
        <p:spPr>
          <a:xfrm>
            <a:off x="13427075" y="4561204"/>
            <a:ext cx="3469640" cy="1030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3599"/>
              </a:lnSpc>
              <a:spcBef>
                <a:spcPts val="100"/>
              </a:spcBef>
            </a:pP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Proofread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content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5B4A3B"/>
                </a:solidFill>
                <a:latin typeface="Verdana"/>
                <a:cs typeface="Verdana"/>
              </a:rPr>
              <a:t>verify</a:t>
            </a:r>
            <a:r>
              <a:rPr sz="2000" spc="-1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5B4A3B"/>
                </a:solidFill>
                <a:latin typeface="Verdana"/>
                <a:cs typeface="Verdana"/>
              </a:rPr>
              <a:t>data </a:t>
            </a:r>
            <a:r>
              <a:rPr sz="2000" spc="-25" dirty="0">
                <a:solidFill>
                  <a:srgbClr val="5B4A3B"/>
                </a:solidFill>
                <a:latin typeface="Verdana"/>
                <a:cs typeface="Verdana"/>
              </a:rPr>
              <a:t>sources</a:t>
            </a:r>
            <a:r>
              <a:rPr sz="2000" spc="-1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2000" spc="-14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5B4A3B"/>
                </a:solidFill>
                <a:latin typeface="Verdana"/>
                <a:cs typeface="Verdana"/>
              </a:rPr>
              <a:t>citations</a:t>
            </a:r>
            <a:endParaRPr sz="2000" dirty="0">
              <a:latin typeface="Verdana"/>
              <a:cs typeface="Verdan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950200" y="4561204"/>
            <a:ext cx="3469640" cy="1030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3599"/>
              </a:lnSpc>
              <a:spcBef>
                <a:spcPts val="100"/>
              </a:spcBef>
            </a:pP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Proofread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content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5B4A3B"/>
                </a:solidFill>
                <a:latin typeface="Verdana"/>
                <a:cs typeface="Verdana"/>
              </a:rPr>
              <a:t>verify</a:t>
            </a:r>
            <a:r>
              <a:rPr sz="2000" spc="-1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5B4A3B"/>
                </a:solidFill>
                <a:latin typeface="Verdana"/>
                <a:cs typeface="Verdana"/>
              </a:rPr>
              <a:t>data </a:t>
            </a:r>
            <a:r>
              <a:rPr sz="2000" spc="-25" dirty="0">
                <a:solidFill>
                  <a:srgbClr val="5B4A3B"/>
                </a:solidFill>
                <a:latin typeface="Verdana"/>
                <a:cs typeface="Verdana"/>
              </a:rPr>
              <a:t>sources</a:t>
            </a:r>
            <a:r>
              <a:rPr sz="2000" spc="-1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2000" spc="-14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5B4A3B"/>
                </a:solidFill>
                <a:latin typeface="Verdana"/>
                <a:cs typeface="Verdana"/>
              </a:rPr>
              <a:t>citations</a:t>
            </a:r>
            <a:endParaRPr sz="2000" dirty="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378074" y="4561204"/>
            <a:ext cx="3469640" cy="1030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3599"/>
              </a:lnSpc>
              <a:spcBef>
                <a:spcPts val="100"/>
              </a:spcBef>
            </a:pP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Proofread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5B4A3B"/>
                </a:solidFill>
                <a:latin typeface="Verdana"/>
                <a:cs typeface="Verdana"/>
              </a:rPr>
              <a:t>content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2000" spc="-16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5B4A3B"/>
                </a:solidFill>
                <a:latin typeface="Verdana"/>
                <a:cs typeface="Verdana"/>
              </a:rPr>
              <a:t>verify</a:t>
            </a:r>
            <a:r>
              <a:rPr sz="2000" spc="-15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5B4A3B"/>
                </a:solidFill>
                <a:latin typeface="Verdana"/>
                <a:cs typeface="Verdana"/>
              </a:rPr>
              <a:t>data </a:t>
            </a:r>
            <a:r>
              <a:rPr sz="2000" spc="-25" dirty="0">
                <a:solidFill>
                  <a:srgbClr val="5B4A3B"/>
                </a:solidFill>
                <a:latin typeface="Verdana"/>
                <a:cs typeface="Verdana"/>
              </a:rPr>
              <a:t>sources</a:t>
            </a:r>
            <a:r>
              <a:rPr sz="2000" spc="-145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5B4A3B"/>
                </a:solidFill>
                <a:latin typeface="Verdana"/>
                <a:cs typeface="Verdana"/>
              </a:rPr>
              <a:t>and</a:t>
            </a:r>
            <a:r>
              <a:rPr sz="2000" spc="-140" dirty="0">
                <a:solidFill>
                  <a:srgbClr val="5B4A3B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5B4A3B"/>
                </a:solidFill>
                <a:latin typeface="Verdana"/>
                <a:cs typeface="Verdana"/>
              </a:rPr>
              <a:t>citations</a:t>
            </a:r>
            <a:endParaRPr sz="2000" dirty="0">
              <a:latin typeface="Verdana"/>
              <a:cs typeface="Verdana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B4904B3-3270-91C0-ACBD-F34BC2567A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1887" y="4547107"/>
            <a:ext cx="1030860" cy="10308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334181" y="4779126"/>
            <a:ext cx="745082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70" dirty="0">
                <a:solidFill>
                  <a:srgbClr val="FFFFFF"/>
                </a:solidFill>
                <a:latin typeface="Arial Black"/>
                <a:cs typeface="Arial Black"/>
              </a:rPr>
              <a:t>01</a:t>
            </a:r>
            <a:endParaRPr sz="3600" dirty="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</TotalTime>
  <Words>250</Words>
  <Application>Microsoft Office PowerPoint</Application>
  <PresentationFormat>Custom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 Black</vt:lpstr>
      <vt:lpstr>Century Gothic</vt:lpstr>
      <vt:lpstr>Lucida Sans Unicode</vt:lpstr>
      <vt:lpstr>Verdana</vt:lpstr>
      <vt:lpstr>Wingdings 3</vt:lpstr>
      <vt:lpstr>Wisp</vt:lpstr>
      <vt:lpstr>Assignment Workshop - Presentations</vt:lpstr>
      <vt:lpstr>PowerPoint Presentation</vt:lpstr>
      <vt:lpstr>Start with a Clear Purpose</vt:lpstr>
      <vt:lpstr>Organise a Strong Structure</vt:lpstr>
      <vt:lpstr>Craft an Engaging Opening Slide</vt:lpstr>
      <vt:lpstr>Design Principles for a Professional Look</vt:lpstr>
      <vt:lpstr>Polish Your Delivery</vt:lpstr>
      <vt:lpstr>Engage Your Audience</vt:lpstr>
      <vt:lpstr>Use Visuals Effectively</vt:lpstr>
      <vt:lpstr>PowerPoint Presentation</vt:lpstr>
      <vt:lpstr>Final Checks Before Submission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design</dc:title>
  <dc:creator>J Smith</dc:creator>
  <cp:keywords>DAHHfa9LKvk,BAGgrkguucY,0</cp:keywords>
  <cp:lastModifiedBy>Jemma Smith</cp:lastModifiedBy>
  <cp:revision>1</cp:revision>
  <dcterms:created xsi:type="dcterms:W3CDTF">2026-04-21T13:41:07Z</dcterms:created>
  <dcterms:modified xsi:type="dcterms:W3CDTF">2026-04-21T14:04:37Z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2026-04-21T00:00:00Z</vt:filetime>
  </property>
  <property fmtid="{D5CDD505-2E9C-101B-9397-08002B2CF9AE}" pid="3" name="Creator">
    <vt:lpwstr>Canva</vt:lpwstr>
  </property>
  <property fmtid="{D5CDD505-2E9C-101B-9397-08002B2CF9AE}" pid="4" name="LastSaved">
    <vt:filetime>2026-04-21T00:00:00Z</vt:filetime>
  </property>
  <property fmtid="{D5CDD505-2E9C-101B-9397-08002B2CF9AE}" pid="5" name="Producer">
    <vt:lpwstr>Canva</vt:lpwstr>
  </property>
</Properties>
</file>