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1891" r:id="rId2"/>
    <p:sldId id="1895" r:id="rId3"/>
    <p:sldId id="258" r:id="rId4"/>
    <p:sldId id="260" r:id="rId5"/>
    <p:sldId id="306" r:id="rId6"/>
    <p:sldId id="276" r:id="rId7"/>
    <p:sldId id="278" r:id="rId8"/>
    <p:sldId id="1892" r:id="rId9"/>
    <p:sldId id="1896" r:id="rId10"/>
    <p:sldId id="262" r:id="rId11"/>
    <p:sldId id="263" r:id="rId12"/>
    <p:sldId id="279" r:id="rId13"/>
    <p:sldId id="307" r:id="rId14"/>
    <p:sldId id="265" r:id="rId15"/>
    <p:sldId id="1897" r:id="rId16"/>
    <p:sldId id="1898" r:id="rId17"/>
    <p:sldId id="266" r:id="rId18"/>
    <p:sldId id="261" r:id="rId19"/>
    <p:sldId id="280" r:id="rId20"/>
    <p:sldId id="1894" r:id="rId21"/>
    <p:sldId id="308" r:id="rId22"/>
    <p:sldId id="267" r:id="rId23"/>
    <p:sldId id="1893" r:id="rId24"/>
    <p:sldId id="270" r:id="rId25"/>
    <p:sldId id="27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293" autoAdjust="0"/>
  </p:normalViewPr>
  <p:slideViewPr>
    <p:cSldViewPr snapToGrid="0">
      <p:cViewPr varScale="1">
        <p:scale>
          <a:sx n="47" d="100"/>
          <a:sy n="47" d="100"/>
        </p:scale>
        <p:origin x="13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him Uddin" userId="76445bb28c884b4a" providerId="LiveId" clId="{13E93DBA-40D1-44EC-A685-C7F0C51530AD}"/>
    <pc:docChg chg="undo custSel addSld delSld modSld sldOrd">
      <pc:chgData name="Jashim Uddin" userId="76445bb28c884b4a" providerId="LiveId" clId="{13E93DBA-40D1-44EC-A685-C7F0C51530AD}" dt="2026-03-08T16:06:27.727" v="1117" actId="47"/>
      <pc:docMkLst>
        <pc:docMk/>
      </pc:docMkLst>
      <pc:sldChg chg="new del">
        <pc:chgData name="Jashim Uddin" userId="76445bb28c884b4a" providerId="LiveId" clId="{13E93DBA-40D1-44EC-A685-C7F0C51530AD}" dt="2026-03-05T09:34:04.957" v="2" actId="47"/>
        <pc:sldMkLst>
          <pc:docMk/>
          <pc:sldMk cId="3288659891" sldId="256"/>
        </pc:sldMkLst>
      </pc:sldChg>
      <pc:sldChg chg="addSp delSp modSp add mod modNotesTx">
        <pc:chgData name="Jashim Uddin" userId="76445bb28c884b4a" providerId="LiveId" clId="{13E93DBA-40D1-44EC-A685-C7F0C51530AD}" dt="2026-03-05T12:36:52.701" v="271" actId="20577"/>
        <pc:sldMkLst>
          <pc:docMk/>
          <pc:sldMk cId="2237697824" sldId="258"/>
        </pc:sldMkLst>
        <pc:spChg chg="mod">
          <ac:chgData name="Jashim Uddin" userId="76445bb28c884b4a" providerId="LiveId" clId="{13E93DBA-40D1-44EC-A685-C7F0C51530AD}" dt="2026-03-05T12:36:52.701" v="271" actId="20577"/>
          <ac:spMkLst>
            <pc:docMk/>
            <pc:sldMk cId="2237697824" sldId="258"/>
            <ac:spMk id="20" creationId="{00000000-0000-0000-0000-000000000000}"/>
          </ac:spMkLst>
        </pc:spChg>
        <pc:picChg chg="add mod">
          <ac:chgData name="Jashim Uddin" userId="76445bb28c884b4a" providerId="LiveId" clId="{13E93DBA-40D1-44EC-A685-C7F0C51530AD}" dt="2026-03-05T11:18:50.941" v="63" actId="1076"/>
          <ac:picMkLst>
            <pc:docMk/>
            <pc:sldMk cId="2237697824" sldId="258"/>
            <ac:picMk id="3" creationId="{02D2B14B-C6BF-FA1E-E378-9030CA8F729C}"/>
          </ac:picMkLst>
        </pc:picChg>
      </pc:sldChg>
      <pc:sldChg chg="addSp delSp modSp add mod modNotesTx">
        <pc:chgData name="Jashim Uddin" userId="76445bb28c884b4a" providerId="LiveId" clId="{13E93DBA-40D1-44EC-A685-C7F0C51530AD}" dt="2026-03-05T11:30:55.084" v="93" actId="113"/>
        <pc:sldMkLst>
          <pc:docMk/>
          <pc:sldMk cId="1379544411" sldId="260"/>
        </pc:sldMkLst>
        <pc:spChg chg="mod">
          <ac:chgData name="Jashim Uddin" userId="76445bb28c884b4a" providerId="LiveId" clId="{13E93DBA-40D1-44EC-A685-C7F0C51530AD}" dt="2026-03-05T11:30:55.084" v="93" actId="113"/>
          <ac:spMkLst>
            <pc:docMk/>
            <pc:sldMk cId="1379544411" sldId="260"/>
            <ac:spMk id="7" creationId="{00000000-0000-0000-0000-000000000000}"/>
          </ac:spMkLst>
        </pc:spChg>
        <pc:picChg chg="add mod modCrop">
          <ac:chgData name="Jashim Uddin" userId="76445bb28c884b4a" providerId="LiveId" clId="{13E93DBA-40D1-44EC-A685-C7F0C51530AD}" dt="2026-03-05T11:30:40.076" v="90" actId="1076"/>
          <ac:picMkLst>
            <pc:docMk/>
            <pc:sldMk cId="1379544411" sldId="260"/>
            <ac:picMk id="3" creationId="{0C5C9381-5856-544C-54CB-2FDB4FD1615D}"/>
          </ac:picMkLst>
        </pc:picChg>
      </pc:sldChg>
      <pc:sldChg chg="addSp delSp modSp add mod modNotesTx">
        <pc:chgData name="Jashim Uddin" userId="76445bb28c884b4a" providerId="LiveId" clId="{13E93DBA-40D1-44EC-A685-C7F0C51530AD}" dt="2026-03-05T13:04:10.111" v="356" actId="20577"/>
        <pc:sldMkLst>
          <pc:docMk/>
          <pc:sldMk cId="0" sldId="261"/>
        </pc:sldMkLst>
        <pc:spChg chg="mod">
          <ac:chgData name="Jashim Uddin" userId="76445bb28c884b4a" providerId="LiveId" clId="{13E93DBA-40D1-44EC-A685-C7F0C51530AD}" dt="2026-03-05T13:00:14.544" v="336" actId="14100"/>
          <ac:spMkLst>
            <pc:docMk/>
            <pc:sldMk cId="0" sldId="261"/>
            <ac:spMk id="2" creationId="{00000000-0000-0000-0000-000000000000}"/>
          </ac:spMkLst>
        </pc:spChg>
        <pc:spChg chg="mod">
          <ac:chgData name="Jashim Uddin" userId="76445bb28c884b4a" providerId="LiveId" clId="{13E93DBA-40D1-44EC-A685-C7F0C51530AD}" dt="2026-03-05T13:01:12.538" v="345" actId="113"/>
          <ac:spMkLst>
            <pc:docMk/>
            <pc:sldMk cId="0" sldId="261"/>
            <ac:spMk id="29" creationId="{00000000-0000-0000-0000-000000000000}"/>
          </ac:spMkLst>
        </pc:spChg>
        <pc:picChg chg="add mod">
          <ac:chgData name="Jashim Uddin" userId="76445bb28c884b4a" providerId="LiveId" clId="{13E93DBA-40D1-44EC-A685-C7F0C51530AD}" dt="2026-03-05T13:03:52.884" v="354" actId="1076"/>
          <ac:picMkLst>
            <pc:docMk/>
            <pc:sldMk cId="0" sldId="261"/>
            <ac:picMk id="5" creationId="{44DC1892-2F9F-9126-F15E-0BDF9CC1C537}"/>
          </ac:picMkLst>
        </pc:picChg>
        <pc:picChg chg="add mod">
          <ac:chgData name="Jashim Uddin" userId="76445bb28c884b4a" providerId="LiveId" clId="{13E93DBA-40D1-44EC-A685-C7F0C51530AD}" dt="2026-03-05T13:03:50.968" v="353" actId="1076"/>
          <ac:picMkLst>
            <pc:docMk/>
            <pc:sldMk cId="0" sldId="261"/>
            <ac:picMk id="7" creationId="{61CEA04E-6062-2B43-F8FE-CEB2F42F7D45}"/>
          </ac:picMkLst>
        </pc:picChg>
      </pc:sldChg>
      <pc:sldChg chg="addSp delSp modSp add mod modNotesTx">
        <pc:chgData name="Jashim Uddin" userId="76445bb28c884b4a" providerId="LiveId" clId="{13E93DBA-40D1-44EC-A685-C7F0C51530AD}" dt="2026-03-08T07:21:36.381" v="862" actId="20577"/>
        <pc:sldMkLst>
          <pc:docMk/>
          <pc:sldMk cId="355058778" sldId="262"/>
        </pc:sldMkLst>
        <pc:spChg chg="add mod">
          <ac:chgData name="Jashim Uddin" userId="76445bb28c884b4a" providerId="LiveId" clId="{13E93DBA-40D1-44EC-A685-C7F0C51530AD}" dt="2026-03-08T07:18:51.399" v="785" actId="1035"/>
          <ac:spMkLst>
            <pc:docMk/>
            <pc:sldMk cId="355058778" sldId="262"/>
            <ac:spMk id="2" creationId="{F7F5C31A-EEB6-A8EF-8B00-EE1913866E78}"/>
          </ac:spMkLst>
        </pc:spChg>
        <pc:spChg chg="mod">
          <ac:chgData name="Jashim Uddin" userId="76445bb28c884b4a" providerId="LiveId" clId="{13E93DBA-40D1-44EC-A685-C7F0C51530AD}" dt="2026-03-05T11:53:17.810" v="189" actId="14100"/>
          <ac:spMkLst>
            <pc:docMk/>
            <pc:sldMk cId="355058778" sldId="262"/>
            <ac:spMk id="3" creationId="{00000000-0000-0000-0000-000000000000}"/>
          </ac:spMkLst>
        </pc:spChg>
        <pc:spChg chg="add mod">
          <ac:chgData name="Jashim Uddin" userId="76445bb28c884b4a" providerId="LiveId" clId="{13E93DBA-40D1-44EC-A685-C7F0C51530AD}" dt="2026-03-08T07:19:20.728" v="816" actId="1035"/>
          <ac:spMkLst>
            <pc:docMk/>
            <pc:sldMk cId="355058778" sldId="262"/>
            <ac:spMk id="4" creationId="{DA556722-6465-1461-9B9F-1783B9C16E6D}"/>
          </ac:spMkLst>
        </pc:spChg>
        <pc:spChg chg="mod">
          <ac:chgData name="Jashim Uddin" userId="76445bb28c884b4a" providerId="LiveId" clId="{13E93DBA-40D1-44EC-A685-C7F0C51530AD}" dt="2026-03-08T07:16:55.969" v="587" actId="404"/>
          <ac:spMkLst>
            <pc:docMk/>
            <pc:sldMk cId="355058778" sldId="262"/>
            <ac:spMk id="5" creationId="{E5491CF5-1FFF-7A2E-D3D8-E53762A336F0}"/>
          </ac:spMkLst>
        </pc:spChg>
        <pc:spChg chg="mod">
          <ac:chgData name="Jashim Uddin" userId="76445bb28c884b4a" providerId="LiveId" clId="{13E93DBA-40D1-44EC-A685-C7F0C51530AD}" dt="2026-03-08T07:16:52.935" v="585" actId="404"/>
          <ac:spMkLst>
            <pc:docMk/>
            <pc:sldMk cId="355058778" sldId="262"/>
            <ac:spMk id="6" creationId="{00000000-0000-0000-0000-000000000000}"/>
          </ac:spMkLst>
        </pc:spChg>
        <pc:spChg chg="add mod">
          <ac:chgData name="Jashim Uddin" userId="76445bb28c884b4a" providerId="LiveId" clId="{13E93DBA-40D1-44EC-A685-C7F0C51530AD}" dt="2026-03-08T07:20:14.052" v="835" actId="20577"/>
          <ac:spMkLst>
            <pc:docMk/>
            <pc:sldMk cId="355058778" sldId="262"/>
            <ac:spMk id="7" creationId="{310CABD2-B058-4C66-D581-04803EE65D74}"/>
          </ac:spMkLst>
        </pc:spChg>
        <pc:spChg chg="add mod">
          <ac:chgData name="Jashim Uddin" userId="76445bb28c884b4a" providerId="LiveId" clId="{13E93DBA-40D1-44EC-A685-C7F0C51530AD}" dt="2026-03-08T07:17:02.700" v="603" actId="1035"/>
          <ac:spMkLst>
            <pc:docMk/>
            <pc:sldMk cId="355058778" sldId="262"/>
            <ac:spMk id="8" creationId="{E466DA59-A674-916D-9175-4F7C99654313}"/>
          </ac:spMkLst>
        </pc:spChg>
        <pc:spChg chg="add mod">
          <ac:chgData name="Jashim Uddin" userId="76445bb28c884b4a" providerId="LiveId" clId="{13E93DBA-40D1-44EC-A685-C7F0C51530AD}" dt="2026-03-08T07:17:15.104" v="641" actId="1035"/>
          <ac:spMkLst>
            <pc:docMk/>
            <pc:sldMk cId="355058778" sldId="262"/>
            <ac:spMk id="9" creationId="{5801CB47-9B6F-C99E-FCC8-1A77D24F959F}"/>
          </ac:spMkLst>
        </pc:spChg>
        <pc:spChg chg="add mod">
          <ac:chgData name="Jashim Uddin" userId="76445bb28c884b4a" providerId="LiveId" clId="{13E93DBA-40D1-44EC-A685-C7F0C51530AD}" dt="2026-03-08T07:17:34.722" v="674" actId="1035"/>
          <ac:spMkLst>
            <pc:docMk/>
            <pc:sldMk cId="355058778" sldId="262"/>
            <ac:spMk id="10" creationId="{97C5C815-7E5C-E079-88A2-665A38A02BE4}"/>
          </ac:spMkLst>
        </pc:spChg>
        <pc:spChg chg="add mod">
          <ac:chgData name="Jashim Uddin" userId="76445bb28c884b4a" providerId="LiveId" clId="{13E93DBA-40D1-44EC-A685-C7F0C51530AD}" dt="2026-03-08T07:18:43.040" v="752" actId="20577"/>
          <ac:spMkLst>
            <pc:docMk/>
            <pc:sldMk cId="355058778" sldId="262"/>
            <ac:spMk id="11" creationId="{2BE184E4-85E0-254D-2094-0194EB50ED31}"/>
          </ac:spMkLst>
        </pc:spChg>
        <pc:spChg chg="add mod">
          <ac:chgData name="Jashim Uddin" userId="76445bb28c884b4a" providerId="LiveId" clId="{13E93DBA-40D1-44EC-A685-C7F0C51530AD}" dt="2026-03-08T07:20:46.852" v="851" actId="6549"/>
          <ac:spMkLst>
            <pc:docMk/>
            <pc:sldMk cId="355058778" sldId="262"/>
            <ac:spMk id="12" creationId="{83AA69A8-D8F0-1989-E1D7-09242EC607FA}"/>
          </ac:spMkLst>
        </pc:spChg>
      </pc:sldChg>
      <pc:sldChg chg="addSp delSp modSp add mod">
        <pc:chgData name="Jashim Uddin" userId="76445bb28c884b4a" providerId="LiveId" clId="{13E93DBA-40D1-44EC-A685-C7F0C51530AD}" dt="2026-03-08T07:47:37.373" v="864" actId="14100"/>
        <pc:sldMkLst>
          <pc:docMk/>
          <pc:sldMk cId="2645863113" sldId="263"/>
        </pc:sldMkLst>
        <pc:spChg chg="mod">
          <ac:chgData name="Jashim Uddin" userId="76445bb28c884b4a" providerId="LiveId" clId="{13E93DBA-40D1-44EC-A685-C7F0C51530AD}" dt="2026-03-07T17:57:28.053" v="528" actId="404"/>
          <ac:spMkLst>
            <pc:docMk/>
            <pc:sldMk cId="2645863113" sldId="263"/>
            <ac:spMk id="6" creationId="{00000000-0000-0000-0000-000000000000}"/>
          </ac:spMkLst>
        </pc:spChg>
        <pc:picChg chg="add mod">
          <ac:chgData name="Jashim Uddin" userId="76445bb28c884b4a" providerId="LiveId" clId="{13E93DBA-40D1-44EC-A685-C7F0C51530AD}" dt="2026-03-08T07:47:37.373" v="864" actId="14100"/>
          <ac:picMkLst>
            <pc:docMk/>
            <pc:sldMk cId="2645863113" sldId="263"/>
            <ac:picMk id="2" creationId="{918F1E4B-3957-1B8C-9F68-8B4FA15B61FC}"/>
          </ac:picMkLst>
        </pc:picChg>
      </pc:sldChg>
      <pc:sldChg chg="modSp add mod">
        <pc:chgData name="Jashim Uddin" userId="76445bb28c884b4a" providerId="LiveId" clId="{13E93DBA-40D1-44EC-A685-C7F0C51530AD}" dt="2026-03-05T12:59:00.711" v="331" actId="113"/>
        <pc:sldMkLst>
          <pc:docMk/>
          <pc:sldMk cId="1230950486" sldId="265"/>
        </pc:sldMkLst>
        <pc:spChg chg="mod">
          <ac:chgData name="Jashim Uddin" userId="76445bb28c884b4a" providerId="LiveId" clId="{13E93DBA-40D1-44EC-A685-C7F0C51530AD}" dt="2026-03-05T12:58:48.695" v="330" actId="113"/>
          <ac:spMkLst>
            <pc:docMk/>
            <pc:sldMk cId="1230950486" sldId="265"/>
            <ac:spMk id="3" creationId="{EC048268-B51F-1AEA-EB9A-E2688844C77D}"/>
          </ac:spMkLst>
        </pc:spChg>
        <pc:spChg chg="mod">
          <ac:chgData name="Jashim Uddin" userId="76445bb28c884b4a" providerId="LiveId" clId="{13E93DBA-40D1-44EC-A685-C7F0C51530AD}" dt="2026-03-05T12:59:00.711" v="331" actId="113"/>
          <ac:spMkLst>
            <pc:docMk/>
            <pc:sldMk cId="1230950486" sldId="265"/>
            <ac:spMk id="12" creationId="{6DEB1A3A-5A1C-80B7-361C-2F7F6D17C861}"/>
          </ac:spMkLst>
        </pc:spChg>
      </pc:sldChg>
      <pc:sldChg chg="addSp delSp modSp add mod ord modNotesTx">
        <pc:chgData name="Jashim Uddin" userId="76445bb28c884b4a" providerId="LiveId" clId="{13E93DBA-40D1-44EC-A685-C7F0C51530AD}" dt="2026-03-08T16:03:54.267" v="1076"/>
        <pc:sldMkLst>
          <pc:docMk/>
          <pc:sldMk cId="861180295" sldId="266"/>
        </pc:sldMkLst>
        <pc:spChg chg="mod">
          <ac:chgData name="Jashim Uddin" userId="76445bb28c884b4a" providerId="LiveId" clId="{13E93DBA-40D1-44EC-A685-C7F0C51530AD}" dt="2026-03-08T15:58:47.917" v="1047"/>
          <ac:spMkLst>
            <pc:docMk/>
            <pc:sldMk cId="861180295" sldId="266"/>
            <ac:spMk id="3" creationId="{00000000-0000-0000-0000-000000000000}"/>
          </ac:spMkLst>
        </pc:spChg>
        <pc:spChg chg="mod">
          <ac:chgData name="Jashim Uddin" userId="76445bb28c884b4a" providerId="LiveId" clId="{13E93DBA-40D1-44EC-A685-C7F0C51530AD}" dt="2026-03-08T16:03:18.480" v="1070" actId="122"/>
          <ac:spMkLst>
            <pc:docMk/>
            <pc:sldMk cId="861180295" sldId="266"/>
            <ac:spMk id="7" creationId="{00000000-0000-0000-0000-000000000000}"/>
          </ac:spMkLst>
        </pc:spChg>
        <pc:picChg chg="add mod">
          <ac:chgData name="Jashim Uddin" userId="76445bb28c884b4a" providerId="LiveId" clId="{13E93DBA-40D1-44EC-A685-C7F0C51530AD}" dt="2026-03-08T16:03:24.195" v="1073" actId="1076"/>
          <ac:picMkLst>
            <pc:docMk/>
            <pc:sldMk cId="861180295" sldId="266"/>
            <ac:picMk id="2" creationId="{357E131A-F6E1-F11A-D570-9327B8433B79}"/>
          </ac:picMkLst>
        </pc:picChg>
        <pc:picChg chg="add del mod">
          <ac:chgData name="Jashim Uddin" userId="76445bb28c884b4a" providerId="LiveId" clId="{13E93DBA-40D1-44EC-A685-C7F0C51530AD}" dt="2026-03-08T15:58:40.223" v="1046" actId="478"/>
          <ac:picMkLst>
            <pc:docMk/>
            <pc:sldMk cId="861180295" sldId="266"/>
            <ac:picMk id="4" creationId="{A64B55B7-B83C-F4A8-9BE4-6B9FBA4A1638}"/>
          </ac:picMkLst>
        </pc:picChg>
        <pc:picChg chg="add del mod">
          <ac:chgData name="Jashim Uddin" userId="76445bb28c884b4a" providerId="LiveId" clId="{13E93DBA-40D1-44EC-A685-C7F0C51530AD}" dt="2026-03-08T15:58:38.370" v="1045" actId="478"/>
          <ac:picMkLst>
            <pc:docMk/>
            <pc:sldMk cId="861180295" sldId="266"/>
            <ac:picMk id="5" creationId="{AC5B39D1-CEA2-20DE-DE44-43EC3A7253E0}"/>
          </ac:picMkLst>
        </pc:picChg>
      </pc:sldChg>
      <pc:sldChg chg="addSp modSp add mod modNotesTx">
        <pc:chgData name="Jashim Uddin" userId="76445bb28c884b4a" providerId="LiveId" clId="{13E93DBA-40D1-44EC-A685-C7F0C51530AD}" dt="2026-03-05T13:12:32.463" v="410" actId="12"/>
        <pc:sldMkLst>
          <pc:docMk/>
          <pc:sldMk cId="636949967" sldId="267"/>
        </pc:sldMkLst>
        <pc:spChg chg="mod">
          <ac:chgData name="Jashim Uddin" userId="76445bb28c884b4a" providerId="LiveId" clId="{13E93DBA-40D1-44EC-A685-C7F0C51530AD}" dt="2026-03-05T13:12:26.217" v="409" actId="113"/>
          <ac:spMkLst>
            <pc:docMk/>
            <pc:sldMk cId="636949967" sldId="267"/>
            <ac:spMk id="12" creationId="{00000000-0000-0000-0000-000000000000}"/>
          </ac:spMkLst>
        </pc:spChg>
      </pc:sldChg>
      <pc:sldChg chg="modSp add mod">
        <pc:chgData name="Jashim Uddin" userId="76445bb28c884b4a" providerId="LiveId" clId="{13E93DBA-40D1-44EC-A685-C7F0C51530AD}" dt="2026-03-05T13:21:14.627" v="512" actId="1076"/>
        <pc:sldMkLst>
          <pc:docMk/>
          <pc:sldMk cId="2554196386" sldId="270"/>
        </pc:sldMkLst>
        <pc:spChg chg="mod">
          <ac:chgData name="Jashim Uddin" userId="76445bb28c884b4a" providerId="LiveId" clId="{13E93DBA-40D1-44EC-A685-C7F0C51530AD}" dt="2026-03-05T13:21:14.627" v="512" actId="1076"/>
          <ac:spMkLst>
            <pc:docMk/>
            <pc:sldMk cId="2554196386" sldId="270"/>
            <ac:spMk id="3" creationId="{2756528D-6764-AD61-AC72-FA972666BB21}"/>
          </ac:spMkLst>
        </pc:spChg>
      </pc:sldChg>
      <pc:sldChg chg="add">
        <pc:chgData name="Jashim Uddin" userId="76445bb28c884b4a" providerId="LiveId" clId="{13E93DBA-40D1-44EC-A685-C7F0C51530AD}" dt="2026-03-05T09:34:02.678" v="1"/>
        <pc:sldMkLst>
          <pc:docMk/>
          <pc:sldMk cId="145478655" sldId="272"/>
        </pc:sldMkLst>
      </pc:sldChg>
      <pc:sldChg chg="addSp modSp add mod modNotesTx">
        <pc:chgData name="Jashim Uddin" userId="76445bb28c884b4a" providerId="LiveId" clId="{13E93DBA-40D1-44EC-A685-C7F0C51530AD}" dt="2026-03-08T07:14:54.355" v="581" actId="20577"/>
        <pc:sldMkLst>
          <pc:docMk/>
          <pc:sldMk cId="1980640851" sldId="276"/>
        </pc:sldMkLst>
        <pc:spChg chg="mod">
          <ac:chgData name="Jashim Uddin" userId="76445bb28c884b4a" providerId="LiveId" clId="{13E93DBA-40D1-44EC-A685-C7F0C51530AD}" dt="2026-03-08T07:14:28.839" v="573" actId="1035"/>
          <ac:spMkLst>
            <pc:docMk/>
            <pc:sldMk cId="1980640851" sldId="276"/>
            <ac:spMk id="12" creationId="{00000000-0000-0000-0000-000000000000}"/>
          </ac:spMkLst>
        </pc:spChg>
        <pc:spChg chg="mod">
          <ac:chgData name="Jashim Uddin" userId="76445bb28c884b4a" providerId="LiveId" clId="{13E93DBA-40D1-44EC-A685-C7F0C51530AD}" dt="2026-03-08T07:14:32.239" v="575" actId="1035"/>
          <ac:spMkLst>
            <pc:docMk/>
            <pc:sldMk cId="1980640851" sldId="276"/>
            <ac:spMk id="19" creationId="{00000000-0000-0000-0000-000000000000}"/>
          </ac:spMkLst>
        </pc:spChg>
      </pc:sldChg>
      <pc:sldChg chg="modSp add mod modNotesTx">
        <pc:chgData name="Jashim Uddin" userId="76445bb28c884b4a" providerId="LiveId" clId="{13E93DBA-40D1-44EC-A685-C7F0C51530AD}" dt="2026-03-05T11:46:51.183" v="161" actId="12"/>
        <pc:sldMkLst>
          <pc:docMk/>
          <pc:sldMk cId="3327726469" sldId="278"/>
        </pc:sldMkLst>
        <pc:spChg chg="mod">
          <ac:chgData name="Jashim Uddin" userId="76445bb28c884b4a" providerId="LiveId" clId="{13E93DBA-40D1-44EC-A685-C7F0C51530AD}" dt="2026-03-05T11:45:42.724" v="147" actId="20577"/>
          <ac:spMkLst>
            <pc:docMk/>
            <pc:sldMk cId="3327726469" sldId="278"/>
            <ac:spMk id="3" creationId="{8334B437-11FE-027D-974F-F69549A22CD4}"/>
          </ac:spMkLst>
        </pc:spChg>
        <pc:spChg chg="mod">
          <ac:chgData name="Jashim Uddin" userId="76445bb28c884b4a" providerId="LiveId" clId="{13E93DBA-40D1-44EC-A685-C7F0C51530AD}" dt="2026-03-05T11:44:21.538" v="140" actId="6549"/>
          <ac:spMkLst>
            <pc:docMk/>
            <pc:sldMk cId="3327726469" sldId="278"/>
            <ac:spMk id="4" creationId="{00000000-0000-0000-0000-000000000000}"/>
          </ac:spMkLst>
        </pc:spChg>
        <pc:spChg chg="mod">
          <ac:chgData name="Jashim Uddin" userId="76445bb28c884b4a" providerId="LiveId" clId="{13E93DBA-40D1-44EC-A685-C7F0C51530AD}" dt="2026-03-05T11:46:22.251" v="159" actId="20577"/>
          <ac:spMkLst>
            <pc:docMk/>
            <pc:sldMk cId="3327726469" sldId="278"/>
            <ac:spMk id="5" creationId="{0A69D631-51C3-2D22-D147-722B90E6D7F4}"/>
          </ac:spMkLst>
        </pc:spChg>
        <pc:spChg chg="mod">
          <ac:chgData name="Jashim Uddin" userId="76445bb28c884b4a" providerId="LiveId" clId="{13E93DBA-40D1-44EC-A685-C7F0C51530AD}" dt="2026-03-05T11:44:09.929" v="137" actId="207"/>
          <ac:spMkLst>
            <pc:docMk/>
            <pc:sldMk cId="3327726469" sldId="278"/>
            <ac:spMk id="9" creationId="{00000000-0000-0000-0000-000000000000}"/>
          </ac:spMkLst>
        </pc:spChg>
        <pc:spChg chg="mod">
          <ac:chgData name="Jashim Uddin" userId="76445bb28c884b4a" providerId="LiveId" clId="{13E93DBA-40D1-44EC-A685-C7F0C51530AD}" dt="2026-03-05T11:45:15.114" v="143" actId="20577"/>
          <ac:spMkLst>
            <pc:docMk/>
            <pc:sldMk cId="3327726469" sldId="278"/>
            <ac:spMk id="11" creationId="{00000000-0000-0000-0000-000000000000}"/>
          </ac:spMkLst>
        </pc:spChg>
      </pc:sldChg>
      <pc:sldChg chg="addSp delSp modSp add mod modNotesTx">
        <pc:chgData name="Jashim Uddin" userId="76445bb28c884b4a" providerId="LiveId" clId="{13E93DBA-40D1-44EC-A685-C7F0C51530AD}" dt="2026-03-05T12:55:33.985" v="306" actId="6549"/>
        <pc:sldMkLst>
          <pc:docMk/>
          <pc:sldMk cId="2783439036" sldId="279"/>
        </pc:sldMkLst>
        <pc:spChg chg="mod">
          <ac:chgData name="Jashim Uddin" userId="76445bb28c884b4a" providerId="LiveId" clId="{13E93DBA-40D1-44EC-A685-C7F0C51530AD}" dt="2026-03-05T12:44:59.686" v="283"/>
          <ac:spMkLst>
            <pc:docMk/>
            <pc:sldMk cId="2783439036" sldId="279"/>
            <ac:spMk id="3" creationId="{198A7D32-6805-BF37-B5EA-82A051DF4A24}"/>
          </ac:spMkLst>
        </pc:spChg>
        <pc:spChg chg="mod">
          <ac:chgData name="Jashim Uddin" userId="76445bb28c884b4a" providerId="LiveId" clId="{13E93DBA-40D1-44EC-A685-C7F0C51530AD}" dt="2026-03-05T12:45:20.826" v="286" actId="6549"/>
          <ac:spMkLst>
            <pc:docMk/>
            <pc:sldMk cId="2783439036" sldId="279"/>
            <ac:spMk id="13" creationId="{D8188DFE-989A-DD6D-353F-CD1D9B06C71B}"/>
          </ac:spMkLst>
        </pc:spChg>
        <pc:spChg chg="mod">
          <ac:chgData name="Jashim Uddin" userId="76445bb28c884b4a" providerId="LiveId" clId="{13E93DBA-40D1-44EC-A685-C7F0C51530AD}" dt="2026-03-05T12:55:33.985" v="306" actId="6549"/>
          <ac:spMkLst>
            <pc:docMk/>
            <pc:sldMk cId="2783439036" sldId="279"/>
            <ac:spMk id="18" creationId="{0F36773B-D233-EFC4-2B7A-87101D8E7081}"/>
          </ac:spMkLst>
        </pc:spChg>
        <pc:picChg chg="add mod">
          <ac:chgData name="Jashim Uddin" userId="76445bb28c884b4a" providerId="LiveId" clId="{13E93DBA-40D1-44EC-A685-C7F0C51530AD}" dt="2026-03-05T12:41:08.393" v="280" actId="1076"/>
          <ac:picMkLst>
            <pc:docMk/>
            <pc:sldMk cId="2783439036" sldId="279"/>
            <ac:picMk id="2" creationId="{87619438-5E9C-6428-B0E3-25C248EB4A2F}"/>
          </ac:picMkLst>
        </pc:picChg>
        <pc:picChg chg="add mod">
          <ac:chgData name="Jashim Uddin" userId="76445bb28c884b4a" providerId="LiveId" clId="{13E93DBA-40D1-44EC-A685-C7F0C51530AD}" dt="2026-03-05T12:41:23.138" v="282" actId="1076"/>
          <ac:picMkLst>
            <pc:docMk/>
            <pc:sldMk cId="2783439036" sldId="279"/>
            <ac:picMk id="4" creationId="{DDCAD67B-804B-CCB8-4295-387AF1D35F52}"/>
          </ac:picMkLst>
        </pc:picChg>
      </pc:sldChg>
      <pc:sldChg chg="addSp delSp modSp add mod modNotesTx">
        <pc:chgData name="Jashim Uddin" userId="76445bb28c884b4a" providerId="LiveId" clId="{13E93DBA-40D1-44EC-A685-C7F0C51530AD}" dt="2026-03-08T16:06:23.712" v="1116" actId="20577"/>
        <pc:sldMkLst>
          <pc:docMk/>
          <pc:sldMk cId="3525147581" sldId="280"/>
        </pc:sldMkLst>
        <pc:spChg chg="add mod">
          <ac:chgData name="Jashim Uddin" userId="76445bb28c884b4a" providerId="LiveId" clId="{13E93DBA-40D1-44EC-A685-C7F0C51530AD}" dt="2026-03-08T16:05:41.077" v="1103" actId="122"/>
          <ac:spMkLst>
            <pc:docMk/>
            <pc:sldMk cId="3525147581" sldId="280"/>
            <ac:spMk id="5" creationId="{F0AE63FC-45CE-58FB-9F68-5E64627A9095}"/>
          </ac:spMkLst>
        </pc:spChg>
        <pc:spChg chg="mod">
          <ac:chgData name="Jashim Uddin" userId="76445bb28c884b4a" providerId="LiveId" clId="{13E93DBA-40D1-44EC-A685-C7F0C51530AD}" dt="2026-03-05T13:04:23.996" v="357"/>
          <ac:spMkLst>
            <pc:docMk/>
            <pc:sldMk cId="3525147581" sldId="280"/>
            <ac:spMk id="6" creationId="{00000000-0000-0000-0000-000000000000}"/>
          </ac:spMkLst>
        </pc:spChg>
        <pc:spChg chg="mod">
          <ac:chgData name="Jashim Uddin" userId="76445bb28c884b4a" providerId="LiveId" clId="{13E93DBA-40D1-44EC-A685-C7F0C51530AD}" dt="2026-03-08T16:05:07.701" v="1089" actId="122"/>
          <ac:spMkLst>
            <pc:docMk/>
            <pc:sldMk cId="3525147581" sldId="280"/>
            <ac:spMk id="7" creationId="{00000000-0000-0000-0000-000000000000}"/>
          </ac:spMkLst>
        </pc:spChg>
        <pc:picChg chg="add del mod">
          <ac:chgData name="Jashim Uddin" userId="76445bb28c884b4a" providerId="LiveId" clId="{13E93DBA-40D1-44EC-A685-C7F0C51530AD}" dt="2026-03-08T16:05:13.605" v="1092" actId="478"/>
          <ac:picMkLst>
            <pc:docMk/>
            <pc:sldMk cId="3525147581" sldId="280"/>
            <ac:picMk id="4" creationId="{D8C70FF2-1B18-164A-3E91-712D74E5474A}"/>
          </ac:picMkLst>
        </pc:picChg>
        <pc:picChg chg="add mod">
          <ac:chgData name="Jashim Uddin" userId="76445bb28c884b4a" providerId="LiveId" clId="{13E93DBA-40D1-44EC-A685-C7F0C51530AD}" dt="2026-03-08T16:05:11.882" v="1091" actId="1076"/>
          <ac:picMkLst>
            <pc:docMk/>
            <pc:sldMk cId="3525147581" sldId="280"/>
            <ac:picMk id="8" creationId="{311B3903-D927-C261-7211-9D38CB0A32A5}"/>
          </ac:picMkLst>
        </pc:picChg>
        <pc:picChg chg="add mod">
          <ac:chgData name="Jashim Uddin" userId="76445bb28c884b4a" providerId="LiveId" clId="{13E93DBA-40D1-44EC-A685-C7F0C51530AD}" dt="2026-03-08T16:06:04.174" v="1107" actId="1076"/>
          <ac:picMkLst>
            <pc:docMk/>
            <pc:sldMk cId="3525147581" sldId="280"/>
            <ac:picMk id="9" creationId="{6600EBBB-2E50-5C71-9623-59FE38176841}"/>
          </ac:picMkLst>
        </pc:picChg>
      </pc:sldChg>
      <pc:sldChg chg="addSp delSp modSp add mod modNotesTx">
        <pc:chgData name="Jashim Uddin" userId="76445bb28c884b4a" providerId="LiveId" clId="{13E93DBA-40D1-44EC-A685-C7F0C51530AD}" dt="2026-03-08T07:13:32.898" v="564" actId="115"/>
        <pc:sldMkLst>
          <pc:docMk/>
          <pc:sldMk cId="2395022569" sldId="306"/>
        </pc:sldMkLst>
        <pc:spChg chg="add mod">
          <ac:chgData name="Jashim Uddin" userId="76445bb28c884b4a" providerId="LiveId" clId="{13E93DBA-40D1-44EC-A685-C7F0C51530AD}" dt="2026-03-08T07:11:18.222" v="536" actId="1076"/>
          <ac:spMkLst>
            <pc:docMk/>
            <pc:sldMk cId="2395022569" sldId="306"/>
            <ac:spMk id="4" creationId="{9365C702-0606-B6F4-EF9A-38D9E3917F82}"/>
          </ac:spMkLst>
        </pc:spChg>
        <pc:spChg chg="add mod">
          <ac:chgData name="Jashim Uddin" userId="76445bb28c884b4a" providerId="LiveId" clId="{13E93DBA-40D1-44EC-A685-C7F0C51530AD}" dt="2026-03-08T07:12:03.576" v="542" actId="113"/>
          <ac:spMkLst>
            <pc:docMk/>
            <pc:sldMk cId="2395022569" sldId="306"/>
            <ac:spMk id="6" creationId="{5DDDF64B-7D73-18AF-381C-89D675B19990}"/>
          </ac:spMkLst>
        </pc:spChg>
        <pc:spChg chg="mod">
          <ac:chgData name="Jashim Uddin" userId="76445bb28c884b4a" providerId="LiveId" clId="{13E93DBA-40D1-44EC-A685-C7F0C51530AD}" dt="2026-03-05T11:33:14.352" v="96" actId="14100"/>
          <ac:spMkLst>
            <pc:docMk/>
            <pc:sldMk cId="2395022569" sldId="306"/>
            <ac:spMk id="19" creationId="{00000000-0000-0000-0000-000000000000}"/>
          </ac:spMkLst>
        </pc:spChg>
        <pc:graphicFrameChg chg="add del mod modGraphic">
          <ac:chgData name="Jashim Uddin" userId="76445bb28c884b4a" providerId="LiveId" clId="{13E93DBA-40D1-44EC-A685-C7F0C51530AD}" dt="2026-03-08T07:11:02.574" v="531" actId="478"/>
          <ac:graphicFrameMkLst>
            <pc:docMk/>
            <pc:sldMk cId="2395022569" sldId="306"/>
            <ac:graphicFrameMk id="3" creationId="{C39DCC56-AC41-1501-F835-58D053ACA73A}"/>
          </ac:graphicFrameMkLst>
        </pc:graphicFrameChg>
      </pc:sldChg>
      <pc:sldChg chg="addSp delSp modSp add mod modNotesTx">
        <pc:chgData name="Jashim Uddin" userId="76445bb28c884b4a" providerId="LiveId" clId="{13E93DBA-40D1-44EC-A685-C7F0C51530AD}" dt="2026-03-05T13:22:36.848" v="516" actId="20577"/>
        <pc:sldMkLst>
          <pc:docMk/>
          <pc:sldMk cId="947114773" sldId="307"/>
        </pc:sldMkLst>
        <pc:spChg chg="mod">
          <ac:chgData name="Jashim Uddin" userId="76445bb28c884b4a" providerId="LiveId" clId="{13E93DBA-40D1-44EC-A685-C7F0C51530AD}" dt="2026-03-05T12:46:26.471" v="297"/>
          <ac:spMkLst>
            <pc:docMk/>
            <pc:sldMk cId="947114773" sldId="307"/>
            <ac:spMk id="3" creationId="{3C31A5CC-54E4-8886-C10E-9000543681B1}"/>
          </ac:spMkLst>
        </pc:spChg>
        <pc:spChg chg="mod">
          <ac:chgData name="Jashim Uddin" userId="76445bb28c884b4a" providerId="LiveId" clId="{13E93DBA-40D1-44EC-A685-C7F0C51530AD}" dt="2026-03-05T12:56:27.029" v="315"/>
          <ac:spMkLst>
            <pc:docMk/>
            <pc:sldMk cId="947114773" sldId="307"/>
            <ac:spMk id="13" creationId="{B60089D8-2576-CF43-B26E-2ACB57DEFB85}"/>
          </ac:spMkLst>
        </pc:spChg>
        <pc:spChg chg="mod">
          <ac:chgData name="Jashim Uddin" userId="76445bb28c884b4a" providerId="LiveId" clId="{13E93DBA-40D1-44EC-A685-C7F0C51530AD}" dt="2026-03-05T12:54:29.453" v="299"/>
          <ac:spMkLst>
            <pc:docMk/>
            <pc:sldMk cId="947114773" sldId="307"/>
            <ac:spMk id="18" creationId="{5AD10ECA-B3B4-FFDA-CBCF-14F900C82531}"/>
          </ac:spMkLst>
        </pc:spChg>
        <pc:picChg chg="add mod">
          <ac:chgData name="Jashim Uddin" userId="76445bb28c884b4a" providerId="LiveId" clId="{13E93DBA-40D1-44EC-A685-C7F0C51530AD}" dt="2026-03-05T12:54:51.928" v="301" actId="1076"/>
          <ac:picMkLst>
            <pc:docMk/>
            <pc:sldMk cId="947114773" sldId="307"/>
            <ac:picMk id="5" creationId="{A951D254-9B93-2B88-EEC7-7516E700165D}"/>
          </ac:picMkLst>
        </pc:picChg>
        <pc:picChg chg="add mod">
          <ac:chgData name="Jashim Uddin" userId="76445bb28c884b4a" providerId="LiveId" clId="{13E93DBA-40D1-44EC-A685-C7F0C51530AD}" dt="2026-03-05T12:55:16.032" v="304" actId="1076"/>
          <ac:picMkLst>
            <pc:docMk/>
            <pc:sldMk cId="947114773" sldId="307"/>
            <ac:picMk id="6" creationId="{44FE546B-C1C9-266F-1375-FA63676B7DBC}"/>
          </ac:picMkLst>
        </pc:picChg>
      </pc:sldChg>
      <pc:sldChg chg="addSp delSp modSp add mod modNotesTx">
        <pc:chgData name="Jashim Uddin" userId="76445bb28c884b4a" providerId="LiveId" clId="{13E93DBA-40D1-44EC-A685-C7F0C51530AD}" dt="2026-03-08T08:02:42.425" v="898" actId="6549"/>
        <pc:sldMkLst>
          <pc:docMk/>
          <pc:sldMk cId="859293604" sldId="308"/>
        </pc:sldMkLst>
        <pc:spChg chg="add mod">
          <ac:chgData name="Jashim Uddin" userId="76445bb28c884b4a" providerId="LiveId" clId="{13E93DBA-40D1-44EC-A685-C7F0C51530AD}" dt="2026-03-08T08:02:21.662" v="894" actId="1076"/>
          <ac:spMkLst>
            <pc:docMk/>
            <pc:sldMk cId="859293604" sldId="308"/>
            <ac:spMk id="2" creationId="{3ADD9894-911D-188D-BB12-F03A76C4C727}"/>
          </ac:spMkLst>
        </pc:spChg>
        <pc:spChg chg="del">
          <ac:chgData name="Jashim Uddin" userId="76445bb28c884b4a" providerId="LiveId" clId="{13E93DBA-40D1-44EC-A685-C7F0C51530AD}" dt="2026-03-08T07:50:26.994" v="888" actId="478"/>
          <ac:spMkLst>
            <pc:docMk/>
            <pc:sldMk cId="859293604" sldId="308"/>
            <ac:spMk id="6" creationId="{3101AE62-D9FB-0E9E-D324-8A1EFF9F04AC}"/>
          </ac:spMkLst>
        </pc:spChg>
        <pc:spChg chg="mod">
          <ac:chgData name="Jashim Uddin" userId="76445bb28c884b4a" providerId="LiveId" clId="{13E93DBA-40D1-44EC-A685-C7F0C51530AD}" dt="2026-03-08T08:02:26.364" v="895" actId="1076"/>
          <ac:spMkLst>
            <pc:docMk/>
            <pc:sldMk cId="859293604" sldId="308"/>
            <ac:spMk id="10" creationId="{1AA74095-1E90-036F-BD86-87D5D2FDE264}"/>
          </ac:spMkLst>
        </pc:spChg>
        <pc:picChg chg="add del mod">
          <ac:chgData name="Jashim Uddin" userId="76445bb28c884b4a" providerId="LiveId" clId="{13E93DBA-40D1-44EC-A685-C7F0C51530AD}" dt="2026-03-08T07:50:23.908" v="887" actId="478"/>
          <ac:picMkLst>
            <pc:docMk/>
            <pc:sldMk cId="859293604" sldId="308"/>
            <ac:picMk id="4" creationId="{175ABFA2-1213-BF4D-DBFE-300C918BC5A0}"/>
          </ac:picMkLst>
        </pc:picChg>
      </pc:sldChg>
      <pc:sldChg chg="add del">
        <pc:chgData name="Jashim Uddin" userId="76445bb28c884b4a" providerId="LiveId" clId="{13E93DBA-40D1-44EC-A685-C7F0C51530AD}" dt="2026-03-05T10:57:01.569" v="4" actId="47"/>
        <pc:sldMkLst>
          <pc:docMk/>
          <pc:sldMk cId="1458964649" sldId="1881"/>
        </pc:sldMkLst>
      </pc:sldChg>
      <pc:sldChg chg="modSp add mod">
        <pc:chgData name="Jashim Uddin" userId="76445bb28c884b4a" providerId="LiveId" clId="{13E93DBA-40D1-44EC-A685-C7F0C51530AD}" dt="2026-03-08T08:06:09.122" v="941" actId="20577"/>
        <pc:sldMkLst>
          <pc:docMk/>
          <pc:sldMk cId="903946057" sldId="1891"/>
        </pc:sldMkLst>
        <pc:spChg chg="mod">
          <ac:chgData name="Jashim Uddin" userId="76445bb28c884b4a" providerId="LiveId" clId="{13E93DBA-40D1-44EC-A685-C7F0C51530AD}" dt="2026-03-05T13:17:43.732" v="477" actId="14100"/>
          <ac:spMkLst>
            <pc:docMk/>
            <pc:sldMk cId="903946057" sldId="1891"/>
            <ac:spMk id="2" creationId="{DF9FC242-F018-18CE-4669-56060E4BFFE0}"/>
          </ac:spMkLst>
        </pc:spChg>
        <pc:spChg chg="mod">
          <ac:chgData name="Jashim Uddin" userId="76445bb28c884b4a" providerId="LiveId" clId="{13E93DBA-40D1-44EC-A685-C7F0C51530AD}" dt="2026-03-05T13:17:31.581" v="474"/>
          <ac:spMkLst>
            <pc:docMk/>
            <pc:sldMk cId="903946057" sldId="1891"/>
            <ac:spMk id="5" creationId="{6CA2E41B-6442-D42C-7650-926E13B882CB}"/>
          </ac:spMkLst>
        </pc:spChg>
        <pc:spChg chg="mod">
          <ac:chgData name="Jashim Uddin" userId="76445bb28c884b4a" providerId="LiveId" clId="{13E93DBA-40D1-44EC-A685-C7F0C51530AD}" dt="2026-03-05T11:04:07.162" v="11"/>
          <ac:spMkLst>
            <pc:docMk/>
            <pc:sldMk cId="903946057" sldId="1891"/>
            <ac:spMk id="9" creationId="{A55A57ED-E1D4-3DD5-8158-68A453AFA8D5}"/>
          </ac:spMkLst>
        </pc:spChg>
        <pc:spChg chg="mod">
          <ac:chgData name="Jashim Uddin" userId="76445bb28c884b4a" providerId="LiveId" clId="{13E93DBA-40D1-44EC-A685-C7F0C51530AD}" dt="2026-03-08T08:06:09.122" v="941" actId="20577"/>
          <ac:spMkLst>
            <pc:docMk/>
            <pc:sldMk cId="903946057" sldId="1891"/>
            <ac:spMk id="14" creationId="{D51459DF-C0C0-BA65-F365-1A0627B84513}"/>
          </ac:spMkLst>
        </pc:spChg>
        <pc:graphicFrameChg chg="mod modGraphic">
          <ac:chgData name="Jashim Uddin" userId="76445bb28c884b4a" providerId="LiveId" clId="{13E93DBA-40D1-44EC-A685-C7F0C51530AD}" dt="2026-03-08T08:05:57.947" v="937" actId="20577"/>
          <ac:graphicFrameMkLst>
            <pc:docMk/>
            <pc:sldMk cId="903946057" sldId="1891"/>
            <ac:graphicFrameMk id="12" creationId="{7BE845A1-9C41-B92B-D3F6-CC6AA9DF67FD}"/>
          </ac:graphicFrameMkLst>
        </pc:graphicFrameChg>
      </pc:sldChg>
      <pc:sldChg chg="addSp delSp modSp add mod modNotesTx">
        <pc:chgData name="Jashim Uddin" userId="76445bb28c884b4a" providerId="LiveId" clId="{13E93DBA-40D1-44EC-A685-C7F0C51530AD}" dt="2026-03-05T11:50:58.282" v="180" actId="20577"/>
        <pc:sldMkLst>
          <pc:docMk/>
          <pc:sldMk cId="0" sldId="1892"/>
        </pc:sldMkLst>
        <pc:spChg chg="mod">
          <ac:chgData name="Jashim Uddin" userId="76445bb28c884b4a" providerId="LiveId" clId="{13E93DBA-40D1-44EC-A685-C7F0C51530AD}" dt="2026-03-05T11:49:07.494" v="176"/>
          <ac:spMkLst>
            <pc:docMk/>
            <pc:sldMk cId="0" sldId="1892"/>
            <ac:spMk id="2" creationId="{00000000-0000-0000-0000-000000000000}"/>
          </ac:spMkLst>
        </pc:spChg>
        <pc:spChg chg="mod">
          <ac:chgData name="Jashim Uddin" userId="76445bb28c884b4a" providerId="LiveId" clId="{13E93DBA-40D1-44EC-A685-C7F0C51530AD}" dt="2026-03-05T11:50:40.502" v="177" actId="1076"/>
          <ac:spMkLst>
            <pc:docMk/>
            <pc:sldMk cId="0" sldId="1892"/>
            <ac:spMk id="4" creationId="{00000000-0000-0000-0000-000000000000}"/>
          </ac:spMkLst>
        </pc:spChg>
      </pc:sldChg>
      <pc:sldChg chg="modSp add mod modNotesTx">
        <pc:chgData name="Jashim Uddin" userId="76445bb28c884b4a" providerId="LiveId" clId="{13E93DBA-40D1-44EC-A685-C7F0C51530AD}" dt="2026-03-05T13:15:58.755" v="455" actId="20577"/>
        <pc:sldMkLst>
          <pc:docMk/>
          <pc:sldMk cId="451792272" sldId="1893"/>
        </pc:sldMkLst>
        <pc:spChg chg="mod">
          <ac:chgData name="Jashim Uddin" userId="76445bb28c884b4a" providerId="LiveId" clId="{13E93DBA-40D1-44EC-A685-C7F0C51530AD}" dt="2026-03-05T13:15:58.755" v="455" actId="20577"/>
          <ac:spMkLst>
            <pc:docMk/>
            <pc:sldMk cId="451792272" sldId="1893"/>
            <ac:spMk id="9" creationId="{8F6702C0-983B-708B-F53E-8699B628138D}"/>
          </ac:spMkLst>
        </pc:spChg>
        <pc:spChg chg="mod">
          <ac:chgData name="Jashim Uddin" userId="76445bb28c884b4a" providerId="LiveId" clId="{13E93DBA-40D1-44EC-A685-C7F0C51530AD}" dt="2026-03-05T13:14:29.363" v="427" actId="20577"/>
          <ac:spMkLst>
            <pc:docMk/>
            <pc:sldMk cId="451792272" sldId="1893"/>
            <ac:spMk id="12" creationId="{DE7B9D31-2782-C009-7830-2400281E9A56}"/>
          </ac:spMkLst>
        </pc:spChg>
      </pc:sldChg>
      <pc:sldChg chg="addSp delSp modSp add mod ord modNotesTx">
        <pc:chgData name="Jashim Uddin" userId="76445bb28c884b4a" providerId="LiveId" clId="{13E93DBA-40D1-44EC-A685-C7F0C51530AD}" dt="2026-03-08T07:50:29.932" v="890"/>
        <pc:sldMkLst>
          <pc:docMk/>
          <pc:sldMk cId="907827326" sldId="1894"/>
        </pc:sldMkLst>
        <pc:spChg chg="del">
          <ac:chgData name="Jashim Uddin" userId="76445bb28c884b4a" providerId="LiveId" clId="{13E93DBA-40D1-44EC-A685-C7F0C51530AD}" dt="2026-03-08T07:50:07.105" v="879" actId="478"/>
          <ac:spMkLst>
            <pc:docMk/>
            <pc:sldMk cId="907827326" sldId="1894"/>
            <ac:spMk id="2" creationId="{624B97E6-C65A-4447-D658-295EFC2D018A}"/>
          </ac:spMkLst>
        </pc:spChg>
        <pc:spChg chg="del">
          <ac:chgData name="Jashim Uddin" userId="76445bb28c884b4a" providerId="LiveId" clId="{13E93DBA-40D1-44EC-A685-C7F0C51530AD}" dt="2026-03-08T07:50:07.919" v="880" actId="478"/>
          <ac:spMkLst>
            <pc:docMk/>
            <pc:sldMk cId="907827326" sldId="1894"/>
            <ac:spMk id="3" creationId="{68776BBE-5C3D-97B4-D577-666561FEDFD1}"/>
          </ac:spMkLst>
        </pc:spChg>
        <pc:spChg chg="del">
          <ac:chgData name="Jashim Uddin" userId="76445bb28c884b4a" providerId="LiveId" clId="{13E93DBA-40D1-44EC-A685-C7F0C51530AD}" dt="2026-03-08T07:50:17.173" v="886" actId="478"/>
          <ac:spMkLst>
            <pc:docMk/>
            <pc:sldMk cId="907827326" sldId="1894"/>
            <ac:spMk id="4" creationId="{D1AC1F07-1C61-E6D7-822C-D3E1EA8E7FAE}"/>
          </ac:spMkLst>
        </pc:spChg>
        <pc:spChg chg="del">
          <ac:chgData name="Jashim Uddin" userId="76445bb28c884b4a" providerId="LiveId" clId="{13E93DBA-40D1-44EC-A685-C7F0C51530AD}" dt="2026-03-08T07:50:06.414" v="878" actId="478"/>
          <ac:spMkLst>
            <pc:docMk/>
            <pc:sldMk cId="907827326" sldId="1894"/>
            <ac:spMk id="5" creationId="{DCF04EE7-412E-95CF-28C3-C7160D329307}"/>
          </ac:spMkLst>
        </pc:spChg>
        <pc:spChg chg="del">
          <ac:chgData name="Jashim Uddin" userId="76445bb28c884b4a" providerId="LiveId" clId="{13E93DBA-40D1-44EC-A685-C7F0C51530AD}" dt="2026-03-08T07:50:09.791" v="882" actId="478"/>
          <ac:spMkLst>
            <pc:docMk/>
            <pc:sldMk cId="907827326" sldId="1894"/>
            <ac:spMk id="6" creationId="{4C75C6D5-7276-D13D-F1CE-6E5238B2B1B7}"/>
          </ac:spMkLst>
        </pc:spChg>
        <pc:spChg chg="del">
          <ac:chgData name="Jashim Uddin" userId="76445bb28c884b4a" providerId="LiveId" clId="{13E93DBA-40D1-44EC-A685-C7F0C51530AD}" dt="2026-03-08T07:50:08.899" v="881" actId="478"/>
          <ac:spMkLst>
            <pc:docMk/>
            <pc:sldMk cId="907827326" sldId="1894"/>
            <ac:spMk id="8" creationId="{FED0CFB0-3037-B1BA-C7D0-A6EEEF8DD312}"/>
          </ac:spMkLst>
        </pc:spChg>
        <pc:spChg chg="add del mod">
          <ac:chgData name="Jashim Uddin" userId="76445bb28c884b4a" providerId="LiveId" clId="{13E93DBA-40D1-44EC-A685-C7F0C51530AD}" dt="2026-03-08T07:50:14.682" v="885"/>
          <ac:spMkLst>
            <pc:docMk/>
            <pc:sldMk cId="907827326" sldId="1894"/>
            <ac:spMk id="12" creationId="{5B340C38-176A-6245-F388-3C217EDD9EA7}"/>
          </ac:spMkLst>
        </pc:spChg>
        <pc:spChg chg="mod">
          <ac:chgData name="Jashim Uddin" userId="76445bb28c884b4a" providerId="LiveId" clId="{13E93DBA-40D1-44EC-A685-C7F0C51530AD}" dt="2026-03-08T07:49:41.390" v="875" actId="20577"/>
          <ac:spMkLst>
            <pc:docMk/>
            <pc:sldMk cId="907827326" sldId="1894"/>
            <ac:spMk id="16" creationId="{D2CD1F28-D3BB-7F28-D36D-5CEAB5FEE1AC}"/>
          </ac:spMkLst>
        </pc:spChg>
        <pc:picChg chg="add mod">
          <ac:chgData name="Jashim Uddin" userId="76445bb28c884b4a" providerId="LiveId" clId="{13E93DBA-40D1-44EC-A685-C7F0C51530AD}" dt="2026-03-08T07:49:35.324" v="873" actId="14100"/>
          <ac:picMkLst>
            <pc:docMk/>
            <pc:sldMk cId="907827326" sldId="1894"/>
            <ac:picMk id="7" creationId="{D4406447-718A-C51A-BD0E-844141CA271A}"/>
          </ac:picMkLst>
        </pc:picChg>
        <pc:picChg chg="del">
          <ac:chgData name="Jashim Uddin" userId="76445bb28c884b4a" providerId="LiveId" clId="{13E93DBA-40D1-44EC-A685-C7F0C51530AD}" dt="2026-03-08T07:49:25.967" v="866" actId="478"/>
          <ac:picMkLst>
            <pc:docMk/>
            <pc:sldMk cId="907827326" sldId="1894"/>
            <ac:picMk id="15" creationId="{37FC048C-DE81-8122-91D0-CE12804DF0C8}"/>
          </ac:picMkLst>
        </pc:picChg>
      </pc:sldChg>
      <pc:sldChg chg="addSp delSp modSp add mod modNotesTx">
        <pc:chgData name="Jashim Uddin" userId="76445bb28c884b4a" providerId="LiveId" clId="{13E93DBA-40D1-44EC-A685-C7F0C51530AD}" dt="2026-03-08T08:05:33.011" v="931" actId="115"/>
        <pc:sldMkLst>
          <pc:docMk/>
          <pc:sldMk cId="3195205172" sldId="1895"/>
        </pc:sldMkLst>
        <pc:spChg chg="del">
          <ac:chgData name="Jashim Uddin" userId="76445bb28c884b4a" providerId="LiveId" clId="{13E93DBA-40D1-44EC-A685-C7F0C51530AD}" dt="2026-03-08T08:04:23.004" v="900" actId="478"/>
          <ac:spMkLst>
            <pc:docMk/>
            <pc:sldMk cId="3195205172" sldId="1895"/>
            <ac:spMk id="3" creationId="{B4E7D777-7004-AE2B-317E-B1044E0DEA43}"/>
          </ac:spMkLst>
        </pc:spChg>
        <pc:spChg chg="mod">
          <ac:chgData name="Jashim Uddin" userId="76445bb28c884b4a" providerId="LiveId" clId="{13E93DBA-40D1-44EC-A685-C7F0C51530AD}" dt="2026-03-08T08:04:39.616" v="906" actId="571"/>
          <ac:spMkLst>
            <pc:docMk/>
            <pc:sldMk cId="3195205172" sldId="1895"/>
            <ac:spMk id="4" creationId="{28A0FCC5-EC59-0E86-DEC3-40C0A9854BF7}"/>
          </ac:spMkLst>
        </pc:spChg>
        <pc:spChg chg="del">
          <ac:chgData name="Jashim Uddin" userId="76445bb28c884b4a" providerId="LiveId" clId="{13E93DBA-40D1-44EC-A685-C7F0C51530AD}" dt="2026-03-08T08:04:31.895" v="904" actId="478"/>
          <ac:spMkLst>
            <pc:docMk/>
            <pc:sldMk cId="3195205172" sldId="1895"/>
            <ac:spMk id="11" creationId="{41FFDC48-B02F-AB50-217E-3D412F4CA8B6}"/>
          </ac:spMkLst>
        </pc:spChg>
        <pc:spChg chg="del">
          <ac:chgData name="Jashim Uddin" userId="76445bb28c884b4a" providerId="LiveId" clId="{13E93DBA-40D1-44EC-A685-C7F0C51530AD}" dt="2026-03-08T08:04:25.808" v="901" actId="478"/>
          <ac:spMkLst>
            <pc:docMk/>
            <pc:sldMk cId="3195205172" sldId="1895"/>
            <ac:spMk id="12" creationId="{D4DC9326-2120-CAD0-71D9-328B0F278FCF}"/>
          </ac:spMkLst>
        </pc:spChg>
        <pc:spChg chg="mod">
          <ac:chgData name="Jashim Uddin" userId="76445bb28c884b4a" providerId="LiveId" clId="{13E93DBA-40D1-44EC-A685-C7F0C51530AD}" dt="2026-03-08T08:04:39.616" v="906" actId="571"/>
          <ac:spMkLst>
            <pc:docMk/>
            <pc:sldMk cId="3195205172" sldId="1895"/>
            <ac:spMk id="13" creationId="{21F91339-2117-6066-A0E0-0F78BA0128DD}"/>
          </ac:spMkLst>
        </pc:spChg>
        <pc:spChg chg="add mod">
          <ac:chgData name="Jashim Uddin" userId="76445bb28c884b4a" providerId="LiveId" clId="{13E93DBA-40D1-44EC-A685-C7F0C51530AD}" dt="2026-03-08T08:05:33.011" v="931" actId="115"/>
          <ac:spMkLst>
            <pc:docMk/>
            <pc:sldMk cId="3195205172" sldId="1895"/>
            <ac:spMk id="15" creationId="{ABB5B6DB-B618-2A68-59BA-5086E2DE22A4}"/>
          </ac:spMkLst>
        </pc:spChg>
        <pc:grpChg chg="add mod">
          <ac:chgData name="Jashim Uddin" userId="76445bb28c884b4a" providerId="LiveId" clId="{13E93DBA-40D1-44EC-A685-C7F0C51530AD}" dt="2026-03-08T08:04:45.198" v="918" actId="1038"/>
          <ac:grpSpMkLst>
            <pc:docMk/>
            <pc:sldMk cId="3195205172" sldId="1895"/>
            <ac:grpSpMk id="2" creationId="{300C8487-FB15-7761-30B9-19709885D23E}"/>
          </ac:grpSpMkLst>
        </pc:grpChg>
        <pc:grpChg chg="mod">
          <ac:chgData name="Jashim Uddin" userId="76445bb28c884b4a" providerId="LiveId" clId="{13E93DBA-40D1-44EC-A685-C7F0C51530AD}" dt="2026-03-08T08:04:36.400" v="905" actId="14100"/>
          <ac:grpSpMkLst>
            <pc:docMk/>
            <pc:sldMk cId="3195205172" sldId="1895"/>
            <ac:grpSpMk id="5" creationId="{CC646EEE-D06C-0A6C-1346-51E0F3C1BEBE}"/>
          </ac:grpSpMkLst>
        </pc:grpChg>
        <pc:grpChg chg="del">
          <ac:chgData name="Jashim Uddin" userId="76445bb28c884b4a" providerId="LiveId" clId="{13E93DBA-40D1-44EC-A685-C7F0C51530AD}" dt="2026-03-08T08:04:26.620" v="902" actId="478"/>
          <ac:grpSpMkLst>
            <pc:docMk/>
            <pc:sldMk cId="3195205172" sldId="1895"/>
            <ac:grpSpMk id="8" creationId="{28767CD0-5AE5-CB8D-B9A2-333D8CDD07A6}"/>
          </ac:grpSpMkLst>
        </pc:grpChg>
      </pc:sldChg>
      <pc:sldChg chg="modSp add mod">
        <pc:chgData name="Jashim Uddin" userId="76445bb28c884b4a" providerId="LiveId" clId="{13E93DBA-40D1-44EC-A685-C7F0C51530AD}" dt="2026-03-08T08:08:45.846" v="957" actId="14100"/>
        <pc:sldMkLst>
          <pc:docMk/>
          <pc:sldMk cId="422752829" sldId="1896"/>
        </pc:sldMkLst>
        <pc:spChg chg="mod">
          <ac:chgData name="Jashim Uddin" userId="76445bb28c884b4a" providerId="LiveId" clId="{13E93DBA-40D1-44EC-A685-C7F0C51530AD}" dt="2026-03-08T08:08:39.964" v="956" actId="207"/>
          <ac:spMkLst>
            <pc:docMk/>
            <pc:sldMk cId="422752829" sldId="1896"/>
            <ac:spMk id="4" creationId="{C25687F8-4AFC-73D5-2891-F11DC71AFDEF}"/>
          </ac:spMkLst>
        </pc:spChg>
        <pc:spChg chg="mod">
          <ac:chgData name="Jashim Uddin" userId="76445bb28c884b4a" providerId="LiveId" clId="{13E93DBA-40D1-44EC-A685-C7F0C51530AD}" dt="2026-03-08T08:08:38.293" v="955" actId="207"/>
          <ac:spMkLst>
            <pc:docMk/>
            <pc:sldMk cId="422752829" sldId="1896"/>
            <ac:spMk id="6" creationId="{9D0EE7D2-313B-4206-B5AC-514F322EA831}"/>
          </ac:spMkLst>
        </pc:spChg>
        <pc:spChg chg="mod">
          <ac:chgData name="Jashim Uddin" userId="76445bb28c884b4a" providerId="LiveId" clId="{13E93DBA-40D1-44EC-A685-C7F0C51530AD}" dt="2026-03-08T08:08:38.293" v="955" actId="207"/>
          <ac:spMkLst>
            <pc:docMk/>
            <pc:sldMk cId="422752829" sldId="1896"/>
            <ac:spMk id="7" creationId="{A66E3F33-EF9A-1A30-AA81-FAE131ABCBDA}"/>
          </ac:spMkLst>
        </pc:spChg>
        <pc:spChg chg="mod">
          <ac:chgData name="Jashim Uddin" userId="76445bb28c884b4a" providerId="LiveId" clId="{13E93DBA-40D1-44EC-A685-C7F0C51530AD}" dt="2026-03-08T08:08:39.964" v="956" actId="207"/>
          <ac:spMkLst>
            <pc:docMk/>
            <pc:sldMk cId="422752829" sldId="1896"/>
            <ac:spMk id="13" creationId="{A8D66855-98F1-4BBC-096F-DD766668B503}"/>
          </ac:spMkLst>
        </pc:spChg>
        <pc:spChg chg="mod">
          <ac:chgData name="Jashim Uddin" userId="76445bb28c884b4a" providerId="LiveId" clId="{13E93DBA-40D1-44EC-A685-C7F0C51530AD}" dt="2026-03-08T08:07:06.802" v="946" actId="20577"/>
          <ac:spMkLst>
            <pc:docMk/>
            <pc:sldMk cId="422752829" sldId="1896"/>
            <ac:spMk id="15" creationId="{55281B8A-457A-B7F9-B693-1D6455940876}"/>
          </ac:spMkLst>
        </pc:spChg>
        <pc:grpChg chg="mod">
          <ac:chgData name="Jashim Uddin" userId="76445bb28c884b4a" providerId="LiveId" clId="{13E93DBA-40D1-44EC-A685-C7F0C51530AD}" dt="2026-03-08T08:08:45.846" v="957" actId="14100"/>
          <ac:grpSpMkLst>
            <pc:docMk/>
            <pc:sldMk cId="422752829" sldId="1896"/>
            <ac:grpSpMk id="2" creationId="{4A195411-34D1-0F42-0A14-1837A33F0924}"/>
          </ac:grpSpMkLst>
        </pc:grpChg>
        <pc:grpChg chg="mod">
          <ac:chgData name="Jashim Uddin" userId="76445bb28c884b4a" providerId="LiveId" clId="{13E93DBA-40D1-44EC-A685-C7F0C51530AD}" dt="2026-03-08T08:08:38.293" v="955" actId="207"/>
          <ac:grpSpMkLst>
            <pc:docMk/>
            <pc:sldMk cId="422752829" sldId="1896"/>
            <ac:grpSpMk id="5" creationId="{F1D19EC4-EA82-9689-4553-933BC73A0382}"/>
          </ac:grpSpMkLst>
        </pc:grpChg>
      </pc:sldChg>
      <pc:sldChg chg="modSp add mod">
        <pc:chgData name="Jashim Uddin" userId="76445bb28c884b4a" providerId="LiveId" clId="{13E93DBA-40D1-44EC-A685-C7F0C51530AD}" dt="2026-03-08T08:08:51.683" v="958" actId="14100"/>
        <pc:sldMkLst>
          <pc:docMk/>
          <pc:sldMk cId="2773399754" sldId="1897"/>
        </pc:sldMkLst>
        <pc:spChg chg="mod">
          <ac:chgData name="Jashim Uddin" userId="76445bb28c884b4a" providerId="LiveId" clId="{13E93DBA-40D1-44EC-A685-C7F0C51530AD}" dt="2026-03-08T08:08:27.498" v="953" actId="207"/>
          <ac:spMkLst>
            <pc:docMk/>
            <pc:sldMk cId="2773399754" sldId="1897"/>
            <ac:spMk id="4" creationId="{B74B5CE1-11C1-1AD6-F581-A9F76F492F80}"/>
          </ac:spMkLst>
        </pc:spChg>
        <pc:spChg chg="mod">
          <ac:chgData name="Jashim Uddin" userId="76445bb28c884b4a" providerId="LiveId" clId="{13E93DBA-40D1-44EC-A685-C7F0C51530AD}" dt="2026-03-08T08:08:25.282" v="952" actId="207"/>
          <ac:spMkLst>
            <pc:docMk/>
            <pc:sldMk cId="2773399754" sldId="1897"/>
            <ac:spMk id="6" creationId="{6FCFA510-2F56-B8B5-C38E-E77D70874E1D}"/>
          </ac:spMkLst>
        </pc:spChg>
        <pc:spChg chg="mod">
          <ac:chgData name="Jashim Uddin" userId="76445bb28c884b4a" providerId="LiveId" clId="{13E93DBA-40D1-44EC-A685-C7F0C51530AD}" dt="2026-03-08T08:08:27.498" v="953" actId="207"/>
          <ac:spMkLst>
            <pc:docMk/>
            <pc:sldMk cId="2773399754" sldId="1897"/>
            <ac:spMk id="13" creationId="{059F1E7D-536D-28FA-38E1-A491F85FFBB3}"/>
          </ac:spMkLst>
        </pc:spChg>
        <pc:spChg chg="mod">
          <ac:chgData name="Jashim Uddin" userId="76445bb28c884b4a" providerId="LiveId" clId="{13E93DBA-40D1-44EC-A685-C7F0C51530AD}" dt="2026-03-08T08:08:09.671" v="951" actId="20577"/>
          <ac:spMkLst>
            <pc:docMk/>
            <pc:sldMk cId="2773399754" sldId="1897"/>
            <ac:spMk id="15" creationId="{9733F4A1-0FD2-73F6-EB01-FFC342196631}"/>
          </ac:spMkLst>
        </pc:spChg>
        <pc:grpChg chg="mod">
          <ac:chgData name="Jashim Uddin" userId="76445bb28c884b4a" providerId="LiveId" clId="{13E93DBA-40D1-44EC-A685-C7F0C51530AD}" dt="2026-03-08T08:08:51.683" v="958" actId="14100"/>
          <ac:grpSpMkLst>
            <pc:docMk/>
            <pc:sldMk cId="2773399754" sldId="1897"/>
            <ac:grpSpMk id="2" creationId="{DCA43967-D54E-9B11-36BB-CD40D66B98CA}"/>
          </ac:grpSpMkLst>
        </pc:grpChg>
      </pc:sldChg>
      <pc:sldChg chg="addSp delSp modSp add mod ord modNotesTx">
        <pc:chgData name="Jashim Uddin" userId="76445bb28c884b4a" providerId="LiveId" clId="{13E93DBA-40D1-44EC-A685-C7F0C51530AD}" dt="2026-03-08T15:58:26.819" v="1044" actId="20577"/>
        <pc:sldMkLst>
          <pc:docMk/>
          <pc:sldMk cId="2694816293" sldId="1898"/>
        </pc:sldMkLst>
        <pc:spChg chg="mod">
          <ac:chgData name="Jashim Uddin" userId="76445bb28c884b4a" providerId="LiveId" clId="{13E93DBA-40D1-44EC-A685-C7F0C51530AD}" dt="2026-03-08T15:45:10.209" v="965"/>
          <ac:spMkLst>
            <pc:docMk/>
            <pc:sldMk cId="2694816293" sldId="1898"/>
            <ac:spMk id="2" creationId="{34F92976-4216-EAA0-7CF4-FAA05F234548}"/>
          </ac:spMkLst>
        </pc:spChg>
        <pc:spChg chg="add mod">
          <ac:chgData name="Jashim Uddin" userId="76445bb28c884b4a" providerId="LiveId" clId="{13E93DBA-40D1-44EC-A685-C7F0C51530AD}" dt="2026-03-08T15:55:22.374" v="1029" actId="14100"/>
          <ac:spMkLst>
            <pc:docMk/>
            <pc:sldMk cId="2694816293" sldId="1898"/>
            <ac:spMk id="6" creationId="{997A087B-976B-7E48-F0B9-3A414997F120}"/>
          </ac:spMkLst>
        </pc:spChg>
        <pc:spChg chg="add mod">
          <ac:chgData name="Jashim Uddin" userId="76445bb28c884b4a" providerId="LiveId" clId="{13E93DBA-40D1-44EC-A685-C7F0C51530AD}" dt="2026-03-08T15:57:44.612" v="1040" actId="1035"/>
          <ac:spMkLst>
            <pc:docMk/>
            <pc:sldMk cId="2694816293" sldId="1898"/>
            <ac:spMk id="10" creationId="{F8C77A36-151F-61B8-A1F7-9E14079D0800}"/>
          </ac:spMkLst>
        </pc:spChg>
        <pc:spChg chg="add mod">
          <ac:chgData name="Jashim Uddin" userId="76445bb28c884b4a" providerId="LiveId" clId="{13E93DBA-40D1-44EC-A685-C7F0C51530AD}" dt="2026-03-08T15:57:36.698" v="1034" actId="1076"/>
          <ac:spMkLst>
            <pc:docMk/>
            <pc:sldMk cId="2694816293" sldId="1898"/>
            <ac:spMk id="13" creationId="{4F0FDEFD-D13E-647F-1BE0-DA4679B1D524}"/>
          </ac:spMkLst>
        </pc:spChg>
        <pc:spChg chg="mod">
          <ac:chgData name="Jashim Uddin" userId="76445bb28c884b4a" providerId="LiveId" clId="{13E93DBA-40D1-44EC-A685-C7F0C51530AD}" dt="2026-03-08T15:54:40.447" v="1018" actId="20577"/>
          <ac:spMkLst>
            <pc:docMk/>
            <pc:sldMk cId="2694816293" sldId="1898"/>
            <ac:spMk id="29" creationId="{BC9070D4-21AF-9F01-E537-64EF26331D74}"/>
          </ac:spMkLst>
        </pc:spChg>
        <pc:picChg chg="add mod">
          <ac:chgData name="Jashim Uddin" userId="76445bb28c884b4a" providerId="LiveId" clId="{13E93DBA-40D1-44EC-A685-C7F0C51530AD}" dt="2026-03-08T15:54:29.620" v="1015" actId="1076"/>
          <ac:picMkLst>
            <pc:docMk/>
            <pc:sldMk cId="2694816293" sldId="1898"/>
            <ac:picMk id="3" creationId="{2C575D2D-7E03-3587-3854-FA8D6375F52B}"/>
          </ac:picMkLst>
        </pc:picChg>
        <pc:picChg chg="del">
          <ac:chgData name="Jashim Uddin" userId="76445bb28c884b4a" providerId="LiveId" clId="{13E93DBA-40D1-44EC-A685-C7F0C51530AD}" dt="2026-03-08T15:45:12.668" v="966" actId="478"/>
          <ac:picMkLst>
            <pc:docMk/>
            <pc:sldMk cId="2694816293" sldId="1898"/>
            <ac:picMk id="5" creationId="{330A8B62-912F-86E5-10EF-F1C0059EB1C6}"/>
          </ac:picMkLst>
        </pc:picChg>
        <pc:picChg chg="del">
          <ac:chgData name="Jashim Uddin" userId="76445bb28c884b4a" providerId="LiveId" clId="{13E93DBA-40D1-44EC-A685-C7F0C51530AD}" dt="2026-03-08T15:45:14.918" v="967" actId="478"/>
          <ac:picMkLst>
            <pc:docMk/>
            <pc:sldMk cId="2694816293" sldId="1898"/>
            <ac:picMk id="7" creationId="{D72A474B-3CBF-4247-EC82-C469B5F6CCE3}"/>
          </ac:picMkLst>
        </pc:picChg>
        <pc:picChg chg="add mod">
          <ac:chgData name="Jashim Uddin" userId="76445bb28c884b4a" providerId="LiveId" clId="{13E93DBA-40D1-44EC-A685-C7F0C51530AD}" dt="2026-03-08T15:57:40.988" v="1037" actId="1035"/>
          <ac:picMkLst>
            <pc:docMk/>
            <pc:sldMk cId="2694816293" sldId="1898"/>
            <ac:picMk id="14" creationId="{33A29297-8B86-430F-8276-38DF0F4A9F4B}"/>
          </ac:picMkLst>
        </pc:picChg>
      </pc:sldChg>
      <pc:sldChg chg="delSp modSp add del mod">
        <pc:chgData name="Jashim Uddin" userId="76445bb28c884b4a" providerId="LiveId" clId="{13E93DBA-40D1-44EC-A685-C7F0C51530AD}" dt="2026-03-08T16:06:27.727" v="1117" actId="47"/>
        <pc:sldMkLst>
          <pc:docMk/>
          <pc:sldMk cId="2247469560" sldId="1899"/>
        </pc:sldMkLst>
        <pc:picChg chg="del">
          <ac:chgData name="Jashim Uddin" userId="76445bb28c884b4a" providerId="LiveId" clId="{13E93DBA-40D1-44EC-A685-C7F0C51530AD}" dt="2026-03-08T16:05:59.185" v="1105" actId="21"/>
          <ac:picMkLst>
            <pc:docMk/>
            <pc:sldMk cId="2247469560" sldId="1899"/>
            <ac:picMk id="4" creationId="{6600EBBB-2E50-5C71-9623-59FE38176841}"/>
          </ac:picMkLst>
        </pc:picChg>
        <pc:picChg chg="mod">
          <ac:chgData name="Jashim Uddin" userId="76445bb28c884b4a" providerId="LiveId" clId="{13E93DBA-40D1-44EC-A685-C7F0C51530AD}" dt="2026-03-08T16:05:55.228" v="1104" actId="14100"/>
          <ac:picMkLst>
            <pc:docMk/>
            <pc:sldMk cId="2247469560" sldId="1899"/>
            <ac:picMk id="5" creationId="{032CB07F-02CF-E796-A0E4-A3618E72ADC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D1C08-8630-4BB4-AC84-DA9315D6107A}" type="datetimeFigureOut">
              <a:rPr lang="en-US" smtClean="0"/>
              <a:t>3/8/2026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93F3A2-F5CD-4A14-9F20-023A50692928}" type="slidenum">
              <a:rPr lang="en-US" smtClean="0"/>
              <a:t>‹#›</a:t>
            </a:fld>
            <a:endParaRPr lang="en-US"/>
          </a:p>
        </p:txBody>
      </p:sp>
    </p:spTree>
    <p:extLst>
      <p:ext uri="{BB962C8B-B14F-4D97-AF65-F5344CB8AC3E}">
        <p14:creationId xmlns:p14="http://schemas.microsoft.com/office/powerpoint/2010/main" val="4242716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0CFEA4-47A4-40A0-AC99-60B15F86C767}" type="slidenum">
              <a:rPr lang="en-US" smtClean="0"/>
              <a:t>1</a:t>
            </a:fld>
            <a:endParaRPr lang="en-US"/>
          </a:p>
        </p:txBody>
      </p:sp>
    </p:spTree>
    <p:extLst>
      <p:ext uri="{BB962C8B-B14F-4D97-AF65-F5344CB8AC3E}">
        <p14:creationId xmlns:p14="http://schemas.microsoft.com/office/powerpoint/2010/main" val="4085656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C959D-5D82-2C61-6961-59B85AEAC6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8884F9-2498-57EB-D602-450966CB66C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B725AF0-9553-E022-1E74-677AD2BEFB6C}"/>
              </a:ext>
            </a:extLst>
          </p:cNvPr>
          <p:cNvSpPr>
            <a:spLocks noGrp="1"/>
          </p:cNvSpPr>
          <p:nvPr>
            <p:ph type="body" idx="1"/>
          </p:nvPr>
        </p:nvSpPr>
        <p:spPr/>
        <p:txBody>
          <a:bodyPr/>
          <a:lstStyle/>
          <a:p>
            <a:endParaRPr lang="en-US"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AAB1629-C942-7387-5925-8241525C8154}"/>
              </a:ext>
            </a:extLst>
          </p:cNvPr>
          <p:cNvSpPr>
            <a:spLocks noGrp="1"/>
          </p:cNvSpPr>
          <p:nvPr>
            <p:ph type="sldNum" sz="quarter" idx="10"/>
          </p:nvPr>
        </p:nvSpPr>
        <p:spPr/>
        <p:txBody>
          <a:bodyPr/>
          <a:lstStyle/>
          <a:p>
            <a:fld id="{77FB6D04-C4BC-4B54-9994-EAD6CA7D02EF}" type="slidenum">
              <a:rPr lang="en-US" smtClean="0"/>
              <a:t>2</a:t>
            </a:fld>
            <a:endParaRPr lang="en-US"/>
          </a:p>
        </p:txBody>
      </p:sp>
    </p:spTree>
    <p:extLst>
      <p:ext uri="{BB962C8B-B14F-4D97-AF65-F5344CB8AC3E}">
        <p14:creationId xmlns:p14="http://schemas.microsoft.com/office/powerpoint/2010/main" val="885053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latin typeface="Times New Roman"/>
              </a:rPr>
              <a:t>Introduction:</a:t>
            </a:r>
          </a:p>
          <a:p>
            <a:pPr algn="just"/>
            <a:r>
              <a:rPr lang="en-US" dirty="0"/>
              <a:t>Sexual health is a significant factor of general wellbeing, especially to youth. Sexually transmitted infections (STIs) are the most common among people between the ages </a:t>
            </a:r>
            <a:r>
              <a:rPr lang="en-US"/>
              <a:t>of 15 </a:t>
            </a:r>
            <a:r>
              <a:rPr lang="en-US" dirty="0"/>
              <a:t>- 24 in the United Kingdom, and sexual health promotion is the most important public health agenda (UK Health Security Agency, 2024). STIs are estimated to have 402,000 new diagnoses in England in 2023, with chlamydia and gonorrhoea being the most typical ones (House of Commons Library, 2024). Having poor sexual health may cause severe outcomes such as infertility, pelvic inflammatory disease and health disparities. Thus, </a:t>
            </a:r>
            <a:r>
              <a:rPr lang="en-US" dirty="0" err="1"/>
              <a:t>sensitisation</a:t>
            </a:r>
            <a:r>
              <a:rPr lang="en-US" dirty="0"/>
              <a:t> </a:t>
            </a:r>
            <a:r>
              <a:rPr lang="en-US" dirty="0" err="1"/>
              <a:t>programmes</a:t>
            </a:r>
            <a:r>
              <a:rPr lang="en-US" dirty="0"/>
              <a:t> for the youth are meant to enhance knowledge and promote safe practices and responsible decision-making when it comes to sexual health.</a:t>
            </a:r>
            <a:endParaRPr lang="en-US" dirty="0">
              <a:effectLst/>
            </a:endParaRPr>
          </a:p>
        </p:txBody>
      </p:sp>
      <p:sp>
        <p:nvSpPr>
          <p:cNvPr id="4" name="Slide Number Placeholder 3"/>
          <p:cNvSpPr>
            <a:spLocks noGrp="1"/>
          </p:cNvSpPr>
          <p:nvPr>
            <p:ph type="sldNum" sz="quarter" idx="10"/>
          </p:nvPr>
        </p:nvSpPr>
        <p:spPr/>
        <p:txBody>
          <a:bodyPr/>
          <a:lstStyle/>
          <a:p>
            <a:fld id="{9FF6A408-B0AB-4CAF-8A42-618892A7F993}" type="slidenum">
              <a:rPr lang="en-US" smtClean="0"/>
              <a:t>3</a:t>
            </a:fld>
            <a:endParaRPr lang="en-US"/>
          </a:p>
        </p:txBody>
      </p:sp>
    </p:spTree>
    <p:extLst>
      <p:ext uri="{BB962C8B-B14F-4D97-AF65-F5344CB8AC3E}">
        <p14:creationId xmlns:p14="http://schemas.microsoft.com/office/powerpoint/2010/main" val="2116862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just"/>
            <a:r>
              <a:rPr lang="en-GB" b="1" u="sng" dirty="0">
                <a:latin typeface="Times New Roman" panose="02020603050405020304" pitchFamily="18" charset="0"/>
                <a:cs typeface="Times New Roman" panose="02020603050405020304" pitchFamily="18" charset="0"/>
              </a:rPr>
              <a:t>Rationale for the campaign:</a:t>
            </a:r>
          </a:p>
          <a:p>
            <a:pPr marL="228600" indent="-228600">
              <a:buFont typeface="+mj-lt"/>
              <a:buAutoNum type="arabicPeriod"/>
            </a:pPr>
            <a:r>
              <a:rPr lang="en-US" dirty="0"/>
              <a:t>Young people aged 15–24 experience the highest rates of Sexually Transmitted Infections in England, accounting for nearly half of new STI diagnoses (UK Health Security Agency, 2024).</a:t>
            </a:r>
          </a:p>
          <a:p>
            <a:pPr marL="228600" indent="-228600">
              <a:buFont typeface="+mj-lt"/>
              <a:buAutoNum type="arabicPeriod"/>
            </a:pPr>
            <a:r>
              <a:rPr lang="en-US" dirty="0"/>
              <a:t>In 2023, more than 400,000 new STI diagnoses were reported in England, highlighting the need for preventive sexual health education and awareness among young people (House of Commons Library, 2024).</a:t>
            </a:r>
          </a:p>
          <a:p>
            <a:pPr marL="228600" indent="-228600">
              <a:buFont typeface="+mj-lt"/>
              <a:buAutoNum type="arabicPeriod"/>
            </a:pPr>
            <a:r>
              <a:rPr lang="en-US" dirty="0"/>
              <a:t>Lack of accurate sexual health knowledge and low condom use increase risks of infections and unplanned pregnancy among young adults (World Health Organization, 2023).</a:t>
            </a:r>
          </a:p>
          <a:p>
            <a:pPr marL="228600" indent="-228600">
              <a:buFont typeface="+mj-lt"/>
              <a:buAutoNum type="arabicPeriod"/>
            </a:pPr>
            <a:r>
              <a:rPr lang="en-US" dirty="0"/>
              <a:t>Health promotion campaigns can encourage safer behaviours, including testing, contraception use and informed decision-making, improving long-term public health outcomes (NHS England, 2023).</a:t>
            </a:r>
          </a:p>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D8C78B3-16AE-48A5-A65C-38BF0B797162}" type="slidenum">
              <a:rPr lang="en-US" smtClean="0"/>
              <a:t>4</a:t>
            </a:fld>
            <a:endParaRPr lang="en-US"/>
          </a:p>
        </p:txBody>
      </p:sp>
    </p:spTree>
    <p:extLst>
      <p:ext uri="{BB962C8B-B14F-4D97-AF65-F5344CB8AC3E}">
        <p14:creationId xmlns:p14="http://schemas.microsoft.com/office/powerpoint/2010/main" val="2467498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b="1" u="sng" dirty="0">
                <a:effectLst/>
              </a:rPr>
              <a:t>Graph Explanation:</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effectLst/>
              </a:rPr>
              <a:t>The chart contains major sexual health statistics about youths between the ages of 15 and 24 in England and makes comparisons with national guidance. It demonstrates that the current guideline issue regarding chlamydia testing coverage is 100%, whereas the current testing level in 2024 is 18%, which means minimal engagement in screening. On the same note, the suggested chlamydia detection is 3,250 per 100,000 individuals, whereas the actual detection is 1,589 per 100,000. The chart also shows that 601,295 chlamydia tests were done and 135,965 STI diagnoses in young people were registered. On the whole, the statistics indicate that the prevalence of the screening is lower than national targets, which indicates the necessity of the enhancement of sexual health education and testing </a:t>
            </a:r>
            <a:r>
              <a:rPr lang="en-US" dirty="0" err="1">
                <a:effectLst/>
              </a:rPr>
              <a:t>programmes</a:t>
            </a:r>
            <a:r>
              <a:rPr lang="en-US" dirty="0">
                <a:effectLst/>
              </a:rPr>
              <a:t> (UK Health Security Agency, 2024).</a:t>
            </a:r>
          </a:p>
        </p:txBody>
      </p:sp>
      <p:sp>
        <p:nvSpPr>
          <p:cNvPr id="4" name="Slide Number Placeholder 3"/>
          <p:cNvSpPr>
            <a:spLocks noGrp="1"/>
          </p:cNvSpPr>
          <p:nvPr>
            <p:ph type="sldNum" sz="quarter" idx="10"/>
          </p:nvPr>
        </p:nvSpPr>
        <p:spPr/>
        <p:txBody>
          <a:bodyPr/>
          <a:lstStyle/>
          <a:p>
            <a:fld id="{9FF6A408-B0AB-4CAF-8A42-618892A7F993}" type="slidenum">
              <a:rPr lang="en-US" smtClean="0"/>
              <a:t>5</a:t>
            </a:fld>
            <a:endParaRPr lang="en-US"/>
          </a:p>
        </p:txBody>
      </p:sp>
    </p:spTree>
    <p:extLst>
      <p:ext uri="{BB962C8B-B14F-4D97-AF65-F5344CB8AC3E}">
        <p14:creationId xmlns:p14="http://schemas.microsoft.com/office/powerpoint/2010/main" val="1218387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latin typeface="Arial" panose="020B0604020202020204" pitchFamily="34" charset="0"/>
                <a:cs typeface="Arial" panose="020B0604020202020204" pitchFamily="34" charset="0"/>
              </a:rPr>
              <a:t>Short-term and long-term consequences of poor habits:</a:t>
            </a:r>
          </a:p>
          <a:p>
            <a:endParaRPr lang="en-US" dirty="0">
              <a:latin typeface="Arial" panose="020B0604020202020204" pitchFamily="34" charset="0"/>
              <a:cs typeface="Arial" panose="020B0604020202020204" pitchFamily="34" charset="0"/>
            </a:endParaRPr>
          </a:p>
          <a:p>
            <a:r>
              <a:rPr lang="en-US" b="1" dirty="0"/>
              <a:t>Short-term consequences (daily life):</a:t>
            </a:r>
            <a:endParaRPr lang="en-US" dirty="0"/>
          </a:p>
          <a:p>
            <a:pPr marL="171450" indent="-171450">
              <a:buFont typeface="Arial" panose="020B0604020202020204" pitchFamily="34" charset="0"/>
              <a:buChar char="•"/>
            </a:pPr>
            <a:r>
              <a:rPr lang="en-US" dirty="0"/>
              <a:t>Increased risk of Sexually Transmitted Infections such as chlamydia and gonorrhoea due to unprotected sex, causing symptoms like pain or discharge (NHS England, 2023).</a:t>
            </a:r>
          </a:p>
          <a:p>
            <a:pPr marL="171450" indent="-171450">
              <a:buFont typeface="Arial" panose="020B0604020202020204" pitchFamily="34" charset="0"/>
              <a:buChar char="•"/>
            </a:pPr>
            <a:r>
              <a:rPr lang="en-US" dirty="0"/>
              <a:t>Emotional stress, anxiety, and relationship conflicts resulting from fear of infection or unplanned pregnancy (World Health Organization, 2023).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6">
                    <a:lumMod val="50000"/>
                  </a:schemeClr>
                </a:solidFill>
                <a:latin typeface="Arial" panose="020B0604020202020204" pitchFamily="34" charset="0"/>
                <a:cs typeface="Arial" panose="020B0604020202020204" pitchFamily="34" charset="0"/>
              </a:rPr>
              <a:t>Unplanned pregnancy that can disrupt education, employment, and daily life responsibilities (NHS England, 2023).</a:t>
            </a:r>
            <a:endParaRPr lang="en-US" dirty="0"/>
          </a:p>
          <a:p>
            <a:r>
              <a:rPr lang="en-US" b="1" dirty="0"/>
              <a:t>Long-term consequences (future impact):</a:t>
            </a:r>
            <a:endParaRPr lang="en-US" dirty="0"/>
          </a:p>
          <a:p>
            <a:pPr marL="171450" indent="-171450">
              <a:buFont typeface="Arial" panose="020B0604020202020204" pitchFamily="34" charset="0"/>
              <a:buChar char="•"/>
            </a:pPr>
            <a:r>
              <a:rPr lang="en-US" dirty="0"/>
              <a:t>Untreated STIs may lead to infertility or pelvic inflammatory disease, affecting future reproductive health (UK Health Security Agency, 2024).</a:t>
            </a:r>
          </a:p>
          <a:p>
            <a:pPr marL="171450" indent="-171450">
              <a:buFont typeface="Arial" panose="020B0604020202020204" pitchFamily="34" charset="0"/>
              <a:buChar char="•"/>
            </a:pPr>
            <a:r>
              <a:rPr lang="en-US" dirty="0"/>
              <a:t>Higher healthcare costs and long-term health complications if infections remain untreated (WHO, 2023).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6">
                    <a:lumMod val="50000"/>
                  </a:schemeClr>
                </a:solidFill>
                <a:latin typeface="Arial" panose="020B0604020202020204" pitchFamily="34" charset="0"/>
                <a:cs typeface="Arial" panose="020B0604020202020204" pitchFamily="34" charset="0"/>
              </a:rPr>
              <a:t>Increased risk of chronic reproductive health problems and complications during future pregnancies (UKHSA, 2024).</a:t>
            </a:r>
            <a:endParaRPr lang="en-US" dirty="0"/>
          </a:p>
          <a:p>
            <a:pPr marL="171450" indent="-1714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853F4619-79AD-4B48-A05D-555B074561BD}" type="slidenum">
              <a:rPr lang="en-US" smtClean="0"/>
              <a:t>6</a:t>
            </a:fld>
            <a:endParaRPr lang="en-US"/>
          </a:p>
        </p:txBody>
      </p:sp>
    </p:spTree>
    <p:extLst>
      <p:ext uri="{BB962C8B-B14F-4D97-AF65-F5344CB8AC3E}">
        <p14:creationId xmlns:p14="http://schemas.microsoft.com/office/powerpoint/2010/main" val="3989670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u="sng" dirty="0">
                <a:latin typeface="Arial" panose="020B0604020202020204" pitchFamily="34" charset="0"/>
                <a:cs typeface="Arial" panose="020B0604020202020204" pitchFamily="34" charset="0"/>
              </a:rPr>
              <a:t>Three key, measurable aim:</a:t>
            </a:r>
          </a:p>
          <a:p>
            <a:endParaRPr lang="en-US" b="1" dirty="0">
              <a:effectLst/>
              <a:latin typeface="Arial" panose="020B0604020202020204" pitchFamily="34" charset="0"/>
              <a:cs typeface="Arial" panose="020B0604020202020204" pitchFamily="34" charset="0"/>
            </a:endParaRPr>
          </a:p>
          <a:p>
            <a:pPr marL="228600" indent="-228600">
              <a:buFont typeface="+mj-lt"/>
              <a:buAutoNum type="arabicPeriod"/>
            </a:pPr>
            <a:r>
              <a:rPr lang="en-US" b="1" dirty="0"/>
              <a:t>Increase sexual health knowledge among young people (16–24)</a:t>
            </a:r>
            <a:r>
              <a:rPr lang="en-US" dirty="0"/>
              <a:t> by delivering education sessions and digital awareness content, measured through pre- and post-campaign surveys showing improved understanding of safe sex and STI prevention (NHS England, 2023).</a:t>
            </a:r>
          </a:p>
          <a:p>
            <a:pPr marL="228600" indent="-228600">
              <a:buFont typeface="+mj-lt"/>
              <a:buAutoNum type="arabicPeriod"/>
            </a:pPr>
            <a:r>
              <a:rPr lang="en-US" b="1" dirty="0"/>
              <a:t>Increase condom use among sexually active young people</a:t>
            </a:r>
            <a:r>
              <a:rPr lang="en-US" dirty="0"/>
              <a:t> by promoting safe-sex practices and distributing free condoms through youth </a:t>
            </a:r>
            <a:r>
              <a:rPr lang="en-US" dirty="0" err="1"/>
              <a:t>centres</a:t>
            </a:r>
            <a:r>
              <a:rPr lang="en-US" dirty="0"/>
              <a:t> and clinics; success measured through self-reported </a:t>
            </a:r>
            <a:r>
              <a:rPr lang="en-US" dirty="0" err="1"/>
              <a:t>behaviour</a:t>
            </a:r>
            <a:r>
              <a:rPr lang="en-US" dirty="0"/>
              <a:t> change and service uptake (UK Health Security Agency, 2024).</a:t>
            </a:r>
          </a:p>
          <a:p>
            <a:pPr marL="228600" indent="-228600">
              <a:buFont typeface="+mj-lt"/>
              <a:buAutoNum type="arabicPeriod"/>
            </a:pPr>
            <a:r>
              <a:rPr lang="en-US" b="1" dirty="0"/>
              <a:t>Encourage regular STI testing among young adults</a:t>
            </a:r>
            <a:r>
              <a:rPr lang="en-US" dirty="0"/>
              <a:t> by raising awareness about free testing services and confidential clinics, measured by increased attendance at sexual health clinics (World Health Organization, 2023).</a:t>
            </a:r>
          </a:p>
        </p:txBody>
      </p:sp>
      <p:sp>
        <p:nvSpPr>
          <p:cNvPr id="4" name="Slide Number Placeholder 3"/>
          <p:cNvSpPr>
            <a:spLocks noGrp="1"/>
          </p:cNvSpPr>
          <p:nvPr>
            <p:ph type="sldNum" sz="quarter" idx="10"/>
          </p:nvPr>
        </p:nvSpPr>
        <p:spPr/>
        <p:txBody>
          <a:bodyPr/>
          <a:lstStyle/>
          <a:p>
            <a:fld id="{44DD1C0D-3CCC-4CF4-B524-55936073DEC7}" type="slidenum">
              <a:rPr lang="en-US" smtClean="0"/>
              <a:t>7</a:t>
            </a:fld>
            <a:endParaRPr lang="en-US"/>
          </a:p>
        </p:txBody>
      </p:sp>
    </p:spTree>
    <p:extLst>
      <p:ext uri="{BB962C8B-B14F-4D97-AF65-F5344CB8AC3E}">
        <p14:creationId xmlns:p14="http://schemas.microsoft.com/office/powerpoint/2010/main" val="4161186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Benefits of Achieving These Aims</a:t>
            </a:r>
            <a:r>
              <a:rPr lang="en-GB" b="1" u="sng" dirty="0"/>
              <a:t>:</a:t>
            </a:r>
          </a:p>
          <a:p>
            <a:endParaRPr lang="en-US" dirty="0"/>
          </a:p>
          <a:p>
            <a:pPr marL="342900" indent="-342900">
              <a:lnSpc>
                <a:spcPct val="150000"/>
              </a:lnSpc>
              <a:buFont typeface="+mj-lt"/>
              <a:buAutoNum type="arabicPeriod"/>
            </a:pPr>
            <a:r>
              <a:rPr lang="en-US" dirty="0">
                <a:effectLst/>
                <a:latin typeface="Arial" panose="020B0604020202020204" pitchFamily="34" charset="0"/>
                <a:cs typeface="Arial" panose="020B0604020202020204" pitchFamily="34" charset="0"/>
              </a:rPr>
              <a:t>Improved knowledge supports informed decision-making and healthier sexual behaviours among young people (WHO, 2023).</a:t>
            </a:r>
          </a:p>
          <a:p>
            <a:pPr marL="342900" indent="-342900">
              <a:lnSpc>
                <a:spcPct val="150000"/>
              </a:lnSpc>
              <a:buFont typeface="+mj-lt"/>
              <a:buAutoNum type="arabicPeriod"/>
            </a:pPr>
            <a:r>
              <a:rPr lang="en-US" dirty="0">
                <a:effectLst/>
                <a:latin typeface="Arial" panose="020B0604020202020204" pitchFamily="34" charset="0"/>
                <a:cs typeface="Arial" panose="020B0604020202020204" pitchFamily="34" charset="0"/>
              </a:rPr>
              <a:t>Increased condom use and STI testing can significantly reduce transmission of infections such as Chlamydia and Gonorrhoea (UKHSA, 2024).</a:t>
            </a:r>
          </a:p>
        </p:txBody>
      </p:sp>
      <p:sp>
        <p:nvSpPr>
          <p:cNvPr id="4" name="Slide Number Placeholder 3"/>
          <p:cNvSpPr>
            <a:spLocks noGrp="1"/>
          </p:cNvSpPr>
          <p:nvPr>
            <p:ph type="sldNum" sz="quarter" idx="5"/>
          </p:nvPr>
        </p:nvSpPr>
        <p:spPr/>
        <p:txBody>
          <a:bodyPr/>
          <a:lstStyle/>
          <a:p>
            <a:fld id="{3844AD37-03B6-42D0-8376-C02215A77864}" type="slidenum">
              <a:rPr lang="en-US" smtClean="0"/>
              <a:t>8</a:t>
            </a:fld>
            <a:endParaRPr lang="en-US"/>
          </a:p>
        </p:txBody>
      </p:sp>
    </p:spTree>
    <p:extLst>
      <p:ext uri="{BB962C8B-B14F-4D97-AF65-F5344CB8AC3E}">
        <p14:creationId xmlns:p14="http://schemas.microsoft.com/office/powerpoint/2010/main" val="3343957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140E9-CDC7-B0DC-AE38-74D700EC76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75F6B6-D9EE-738C-C189-459F907D492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691E979-F6CD-0E5E-E7E0-72AD448D195B}"/>
              </a:ext>
            </a:extLst>
          </p:cNvPr>
          <p:cNvSpPr>
            <a:spLocks noGrp="1"/>
          </p:cNvSpPr>
          <p:nvPr>
            <p:ph type="body" idx="1"/>
          </p:nvPr>
        </p:nvSpPr>
        <p:spPr/>
        <p:txBody>
          <a:bodyPr/>
          <a:lstStyle/>
          <a:p>
            <a:endParaRPr lang="en-US"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6AF6A05-9D6E-A764-77CE-6EF2F8D11211}"/>
              </a:ext>
            </a:extLst>
          </p:cNvPr>
          <p:cNvSpPr>
            <a:spLocks noGrp="1"/>
          </p:cNvSpPr>
          <p:nvPr>
            <p:ph type="sldNum" sz="quarter" idx="10"/>
          </p:nvPr>
        </p:nvSpPr>
        <p:spPr/>
        <p:txBody>
          <a:bodyPr/>
          <a:lstStyle/>
          <a:p>
            <a:fld id="{77FB6D04-C4BC-4B54-9994-EAD6CA7D02EF}" type="slidenum">
              <a:rPr lang="en-US" smtClean="0"/>
              <a:t>9</a:t>
            </a:fld>
            <a:endParaRPr lang="en-US"/>
          </a:p>
        </p:txBody>
      </p:sp>
    </p:spTree>
    <p:extLst>
      <p:ext uri="{BB962C8B-B14F-4D97-AF65-F5344CB8AC3E}">
        <p14:creationId xmlns:p14="http://schemas.microsoft.com/office/powerpoint/2010/main" val="3374210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1" u="sng" dirty="0">
                <a:solidFill>
                  <a:srgbClr val="22423D"/>
                </a:solidFill>
                <a:latin typeface="Times New Roman" panose="02020603050405020304" pitchFamily="18" charset="0"/>
                <a:cs typeface="Times New Roman" panose="02020603050405020304" pitchFamily="18" charset="0"/>
              </a:rPr>
              <a:t>Types of Evaluation and Measurement of Campaign Aims</a:t>
            </a:r>
            <a:r>
              <a:rPr lang="en-US" sz="1200" b="1" u="sng" dirty="0">
                <a:solidFill>
                  <a:schemeClr val="tx1"/>
                </a:solidFill>
                <a:latin typeface="Times New Roman" panose="02020603050405020304" pitchFamily="18"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200" b="1" u="sng" dirty="0">
              <a:solidFill>
                <a:schemeClr val="tx1"/>
              </a:solidFill>
              <a:latin typeface="Times New Roman" panose="02020603050405020304" pitchFamily="18" charset="0"/>
              <a:cs typeface="Times New Roman" panose="02020603050405020304" pitchFamily="18" charset="0"/>
            </a:endParaRPr>
          </a:p>
          <a:p>
            <a:r>
              <a:rPr lang="en-US" b="1" dirty="0"/>
              <a:t>1. Process Evaluation (Implementation of the campaign)</a:t>
            </a:r>
            <a:endParaRPr lang="en-US" dirty="0"/>
          </a:p>
          <a:p>
            <a:pPr marL="171450" indent="-171450">
              <a:buFont typeface="Arial" panose="020B0604020202020204" pitchFamily="34" charset="0"/>
              <a:buChar char="•"/>
            </a:pPr>
            <a:r>
              <a:rPr lang="en-US" dirty="0"/>
              <a:t>Process evaluation examines how effectively the campaign activities were delivered, including workshops, social media awareness, and distribution of condoms (World Health Organization, 2023).</a:t>
            </a:r>
          </a:p>
          <a:p>
            <a:pPr marL="171450" indent="-171450">
              <a:buFont typeface="Arial" panose="020B0604020202020204" pitchFamily="34" charset="0"/>
              <a:buChar char="•"/>
            </a:pPr>
            <a:r>
              <a:rPr lang="en-US" dirty="0"/>
              <a:t>Achievement can be measured by the </a:t>
            </a:r>
            <a:r>
              <a:rPr lang="en-US" b="1" dirty="0"/>
              <a:t>number of young people attending sessions, engagement on social media, and distribution records of educational materials</a:t>
            </a:r>
            <a:r>
              <a:rPr lang="en-US" dirty="0"/>
              <a:t> (WHO, 2023).</a:t>
            </a:r>
          </a:p>
          <a:p>
            <a:r>
              <a:rPr lang="en-US" b="1" dirty="0"/>
              <a:t>2. Impact Evaluation (Short-term </a:t>
            </a:r>
            <a:r>
              <a:rPr lang="en-US" b="1" dirty="0" err="1"/>
              <a:t>behaviour</a:t>
            </a:r>
            <a:r>
              <a:rPr lang="en-US" b="1" dirty="0"/>
              <a:t> change)</a:t>
            </a:r>
            <a:endParaRPr lang="en-US" dirty="0"/>
          </a:p>
          <a:p>
            <a:pPr marL="171450" indent="-171450">
              <a:buFont typeface="Arial" panose="020B0604020202020204" pitchFamily="34" charset="0"/>
              <a:buChar char="•"/>
            </a:pPr>
            <a:r>
              <a:rPr lang="en-US" dirty="0"/>
              <a:t>Impact evaluation measures immediate changes in knowledge, attitudes, and behaviours among the target group after the campaign (NHS England, 2023).</a:t>
            </a:r>
          </a:p>
          <a:p>
            <a:pPr marL="171450" indent="-171450">
              <a:buFont typeface="Arial" panose="020B0604020202020204" pitchFamily="34" charset="0"/>
              <a:buChar char="•"/>
            </a:pPr>
            <a:r>
              <a:rPr lang="en-US" dirty="0"/>
              <a:t>This can be assessed through </a:t>
            </a:r>
            <a:r>
              <a:rPr lang="en-US" b="1" dirty="0"/>
              <a:t>pre- and post-campaign surveys, increased condom uptake, and greater awareness of STI prevention among young people</a:t>
            </a:r>
            <a:r>
              <a:rPr lang="en-US" dirty="0"/>
              <a:t> (NHS England, 2023).</a:t>
            </a:r>
          </a:p>
          <a:p>
            <a:r>
              <a:rPr lang="en-US" b="1" dirty="0"/>
              <a:t>3. Outcome Evaluation (Long-term results)</a:t>
            </a:r>
            <a:endParaRPr lang="en-US" dirty="0"/>
          </a:p>
          <a:p>
            <a:pPr marL="171450" indent="-171450">
              <a:buFont typeface="Arial" panose="020B0604020202020204" pitchFamily="34" charset="0"/>
              <a:buChar char="•"/>
            </a:pPr>
            <a:r>
              <a:rPr lang="en-US" dirty="0"/>
              <a:t>Outcome evaluation assesses long-term improvements in public health outcomes such as reduced Sexually Transmitted Infections among young people (UK Health Security Agency, 2024).</a:t>
            </a:r>
          </a:p>
          <a:p>
            <a:pPr marL="171450" indent="-171450">
              <a:buFont typeface="Arial" panose="020B0604020202020204" pitchFamily="34" charset="0"/>
              <a:buChar char="•"/>
            </a:pPr>
            <a:r>
              <a:rPr lang="en-US" dirty="0"/>
              <a:t>Measurement methods include </a:t>
            </a:r>
            <a:r>
              <a:rPr lang="en-US" b="1" dirty="0"/>
              <a:t>sexual health clinic data, increased STI testing rates, and reduced infection diagnoses over time</a:t>
            </a:r>
            <a:r>
              <a:rPr lang="en-US" dirty="0"/>
              <a:t> (UKHSA, 2024).</a:t>
            </a:r>
          </a:p>
          <a:p>
            <a:r>
              <a:rPr lang="en-US" b="1" dirty="0"/>
              <a:t>4. Cost-effectiveness Evaluation (Resource efficiency)</a:t>
            </a:r>
            <a:endParaRPr lang="en-US" dirty="0"/>
          </a:p>
          <a:p>
            <a:pPr marL="171450" indent="-171450">
              <a:buFont typeface="Arial" panose="020B0604020202020204" pitchFamily="34" charset="0"/>
              <a:buChar char="•"/>
            </a:pPr>
            <a:r>
              <a:rPr lang="en-US" dirty="0"/>
              <a:t>This evaluation assesses whether campaign resources were used efficiently to achieve health outcomes (WHO, 2023).</a:t>
            </a:r>
          </a:p>
          <a:p>
            <a:pPr marL="171450" indent="-171450">
              <a:buFont typeface="Arial" panose="020B0604020202020204" pitchFamily="34" charset="0"/>
              <a:buChar char="•"/>
            </a:pPr>
            <a:r>
              <a:rPr lang="en-US" dirty="0"/>
              <a:t>Measurement includes comparing campaign costs with improvements in testing rates, condom uptake, and reductions in STI cases.</a:t>
            </a:r>
          </a:p>
          <a:p>
            <a:r>
              <a:rPr lang="en-US" b="1" dirty="0"/>
              <a:t>5. Behavioural Evaluation (</a:t>
            </a:r>
            <a:r>
              <a:rPr lang="en-US" b="1" dirty="0" err="1"/>
              <a:t>Behaviour</a:t>
            </a:r>
            <a:r>
              <a:rPr lang="en-US" b="1" dirty="0"/>
              <a:t> change monitoring)</a:t>
            </a:r>
            <a:endParaRPr lang="en-US" dirty="0"/>
          </a:p>
          <a:p>
            <a:pPr marL="171450" indent="-171450">
              <a:buFont typeface="Arial" panose="020B0604020202020204" pitchFamily="34" charset="0"/>
              <a:buChar char="•"/>
            </a:pPr>
            <a:r>
              <a:rPr lang="en-US" dirty="0"/>
              <a:t>Behavioural evaluation assesses whether participants adopt safer sexual </a:t>
            </a:r>
            <a:r>
              <a:rPr lang="en-US" dirty="0" err="1"/>
              <a:t>behaviours</a:t>
            </a:r>
            <a:r>
              <a:rPr lang="en-US" dirty="0"/>
              <a:t> such as regular STI testing or condom use (NHS England, 2023).</a:t>
            </a:r>
          </a:p>
          <a:p>
            <a:pPr marL="171450" indent="-171450">
              <a:buFont typeface="Arial" panose="020B0604020202020204" pitchFamily="34" charset="0"/>
              <a:buChar char="•"/>
            </a:pPr>
            <a:r>
              <a:rPr lang="en-US" dirty="0"/>
              <a:t>Measurement methods include clinic records, condom distribution tracking, and follow-up questionnaires.</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9FF6A408-B0AB-4CAF-8A42-618892A7F993}" type="slidenum">
              <a:rPr lang="en-US" smtClean="0"/>
              <a:t>10</a:t>
            </a:fld>
            <a:endParaRPr lang="en-US"/>
          </a:p>
        </p:txBody>
      </p:sp>
    </p:spTree>
    <p:extLst>
      <p:ext uri="{BB962C8B-B14F-4D97-AF65-F5344CB8AC3E}">
        <p14:creationId xmlns:p14="http://schemas.microsoft.com/office/powerpoint/2010/main" val="33282898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t>Poster: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t>The poster for </a:t>
            </a:r>
            <a:r>
              <a:rPr lang="en-US" b="1" dirty="0"/>
              <a:t>“Know It. Own It. Protect It: A Sexual Health Awareness Campaign for Young People”</a:t>
            </a:r>
            <a:r>
              <a:rPr lang="en-US" dirty="0"/>
              <a:t> aims to promote awareness and responsible sexual </a:t>
            </a:r>
            <a:r>
              <a:rPr lang="en-US" dirty="0" err="1"/>
              <a:t>behaviour</a:t>
            </a:r>
            <a:r>
              <a:rPr lang="en-US" dirty="0"/>
              <a:t> among young people aged 16–24. The poster highlights key campaign activities such as educational workshops, free condom distribution, and information about confidential sexual health testing services. These activities encourage young people to make informed decisions and adopt safer </a:t>
            </a:r>
            <a:r>
              <a:rPr lang="en-US" dirty="0" err="1"/>
              <a:t>behaviours</a:t>
            </a:r>
            <a:r>
              <a:rPr lang="en-US" dirty="0"/>
              <a:t> to prevent Sexually Transmitted Infections and unplanned pregnancies. Health promotion campaigns like this are important because education and access to services improve sexual health knowledge and reduce infection risks among young adults (NHS England, 2023; World Health Organization, 2023).</a:t>
            </a:r>
            <a:endParaRPr lang="en-US" dirty="0">
              <a:effectLst/>
            </a:endParaRPr>
          </a:p>
        </p:txBody>
      </p:sp>
      <p:sp>
        <p:nvSpPr>
          <p:cNvPr id="4" name="Slide Number Placeholder 3"/>
          <p:cNvSpPr>
            <a:spLocks noGrp="1"/>
          </p:cNvSpPr>
          <p:nvPr>
            <p:ph type="sldNum" sz="quarter" idx="10"/>
          </p:nvPr>
        </p:nvSpPr>
        <p:spPr/>
        <p:txBody>
          <a:bodyPr/>
          <a:lstStyle/>
          <a:p>
            <a:fld id="{9FF6A408-B0AB-4CAF-8A42-618892A7F993}" type="slidenum">
              <a:rPr lang="en-US" smtClean="0"/>
              <a:t>11</a:t>
            </a:fld>
            <a:endParaRPr lang="en-US"/>
          </a:p>
        </p:txBody>
      </p:sp>
    </p:spTree>
    <p:extLst>
      <p:ext uri="{BB962C8B-B14F-4D97-AF65-F5344CB8AC3E}">
        <p14:creationId xmlns:p14="http://schemas.microsoft.com/office/powerpoint/2010/main" val="3589637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1. Local Partner: Barnardo’s – Sexual Health Services (UK):</a:t>
            </a:r>
          </a:p>
          <a:p>
            <a:endParaRPr lang="en-US" b="1" dirty="0"/>
          </a:p>
          <a:p>
            <a:r>
              <a:rPr lang="en-US" b="1" dirty="0"/>
              <a:t>Description:</a:t>
            </a:r>
            <a:r>
              <a:rPr lang="en-US" dirty="0"/>
              <a:t> Barnardo’s is a UK-based children’s charity that works locally to support young people, including sexual health education and safeguarding services. They run workshops, one-to-one support, and outreach programs to raise awareness about STIs, consent, and healthy relationships.</a:t>
            </a:r>
          </a:p>
          <a:p>
            <a:endParaRPr lang="en-US" b="1" dirty="0"/>
          </a:p>
          <a:p>
            <a:r>
              <a:rPr lang="en-US" b="1" dirty="0"/>
              <a:t>Aim:</a:t>
            </a:r>
            <a:r>
              <a:rPr lang="en-US" dirty="0"/>
              <a:t> To educate young people about sexual health, increase access to testing, and reduce risky sexual </a:t>
            </a:r>
            <a:r>
              <a:rPr lang="en-US" dirty="0" err="1"/>
              <a:t>behaviours</a:t>
            </a:r>
            <a:r>
              <a:rPr lang="en-US" dirty="0"/>
              <a:t> through community-based interventions (Barnardo’s, 2023).</a:t>
            </a:r>
          </a:p>
        </p:txBody>
      </p:sp>
      <p:sp>
        <p:nvSpPr>
          <p:cNvPr id="4" name="Slide Number Placeholder 3"/>
          <p:cNvSpPr>
            <a:spLocks noGrp="1"/>
          </p:cNvSpPr>
          <p:nvPr>
            <p:ph type="sldNum" sz="quarter" idx="10"/>
          </p:nvPr>
        </p:nvSpPr>
        <p:spPr/>
        <p:txBody>
          <a:bodyPr/>
          <a:lstStyle/>
          <a:p>
            <a:fld id="{44DD1C0D-3CCC-4CF4-B524-55936073DEC7}" type="slidenum">
              <a:rPr lang="en-US" smtClean="0"/>
              <a:t>12</a:t>
            </a:fld>
            <a:endParaRPr lang="en-US"/>
          </a:p>
        </p:txBody>
      </p:sp>
    </p:spTree>
    <p:extLst>
      <p:ext uri="{BB962C8B-B14F-4D97-AF65-F5344CB8AC3E}">
        <p14:creationId xmlns:p14="http://schemas.microsoft.com/office/powerpoint/2010/main" val="1985065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86293-8197-44FA-A932-E61531245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3FC14-EF09-D99D-0AC6-5CF5FE3D8CB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F93B134-7130-E75E-D628-8871A0A2757D}"/>
              </a:ext>
            </a:extLst>
          </p:cNvPr>
          <p:cNvSpPr>
            <a:spLocks noGrp="1"/>
          </p:cNvSpPr>
          <p:nvPr>
            <p:ph type="body" idx="1"/>
          </p:nvPr>
        </p:nvSpPr>
        <p:spPr/>
        <p:txBody>
          <a:bodyPr/>
          <a:lstStyle/>
          <a:p>
            <a:pPr algn="just"/>
            <a:r>
              <a:rPr lang="en-US" b="1" u="sng" dirty="0">
                <a:latin typeface="Times New Roman" panose="02020603050405020304" pitchFamily="18" charset="0"/>
                <a:cs typeface="Times New Roman" panose="02020603050405020304" pitchFamily="18" charset="0"/>
              </a:rPr>
              <a:t>Potential Partner and Their Aims </a:t>
            </a:r>
            <a:r>
              <a:rPr lang="en-GB" b="1" u="sng" dirty="0">
                <a:latin typeface="Times New Roman" panose="02020603050405020304" pitchFamily="18" charset="0"/>
                <a:cs typeface="Times New Roman" panose="02020603050405020304" pitchFamily="18" charset="0"/>
              </a:rPr>
              <a:t>:</a:t>
            </a:r>
            <a:endParaRPr lang="en-US" b="1" u="sng" dirty="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latin typeface="Arial" panose="020B0604020202020204" pitchFamily="34" charset="0"/>
              <a:cs typeface="Arial" panose="020B0604020202020204" pitchFamily="34" charset="0"/>
            </a:endParaRPr>
          </a:p>
          <a:p>
            <a:r>
              <a:rPr lang="en-US" b="1" dirty="0"/>
              <a:t>2. National Partner: FPA (Family Planning Association, UK)</a:t>
            </a:r>
          </a:p>
          <a:p>
            <a:endParaRPr lang="en-US" b="1" dirty="0"/>
          </a:p>
          <a:p>
            <a:r>
              <a:rPr lang="en-US" b="1" dirty="0"/>
              <a:t>Description:</a:t>
            </a:r>
            <a:r>
              <a:rPr lang="en-US" dirty="0"/>
              <a:t> FPA is a national </a:t>
            </a:r>
            <a:r>
              <a:rPr lang="en-US" dirty="0" err="1"/>
              <a:t>organisation</a:t>
            </a:r>
            <a:r>
              <a:rPr lang="en-US" dirty="0"/>
              <a:t> providing sexual health education, advice, and resources across the UK. They focus on contraception, STI prevention, and informed decision-making for young adults.</a:t>
            </a:r>
          </a:p>
          <a:p>
            <a:endParaRPr lang="en-US" b="1" dirty="0"/>
          </a:p>
          <a:p>
            <a:r>
              <a:rPr lang="en-US" b="1" dirty="0"/>
              <a:t>Aim:</a:t>
            </a:r>
            <a:r>
              <a:rPr lang="en-US" dirty="0"/>
              <a:t> To improve sexual health knowledge and promote safe, responsible sexual </a:t>
            </a:r>
            <a:r>
              <a:rPr lang="en-US" dirty="0" err="1"/>
              <a:t>behaviours</a:t>
            </a:r>
            <a:r>
              <a:rPr lang="en-US" dirty="0"/>
              <a:t> among young people nationwide (FPA, 2023).</a:t>
            </a:r>
          </a:p>
          <a:p>
            <a:endParaRPr lang="en-US" dirty="0"/>
          </a:p>
        </p:txBody>
      </p:sp>
      <p:sp>
        <p:nvSpPr>
          <p:cNvPr id="4" name="Slide Number Placeholder 3">
            <a:extLst>
              <a:ext uri="{FF2B5EF4-FFF2-40B4-BE49-F238E27FC236}">
                <a16:creationId xmlns:a16="http://schemas.microsoft.com/office/drawing/2014/main" id="{6B24949E-E4FE-84E7-1292-8A5890EF18F5}"/>
              </a:ext>
            </a:extLst>
          </p:cNvPr>
          <p:cNvSpPr>
            <a:spLocks noGrp="1"/>
          </p:cNvSpPr>
          <p:nvPr>
            <p:ph type="sldNum" sz="quarter" idx="10"/>
          </p:nvPr>
        </p:nvSpPr>
        <p:spPr/>
        <p:txBody>
          <a:bodyPr/>
          <a:lstStyle/>
          <a:p>
            <a:fld id="{44DD1C0D-3CCC-4CF4-B524-55936073DEC7}" type="slidenum">
              <a:rPr lang="en-US" smtClean="0"/>
              <a:t>13</a:t>
            </a:fld>
            <a:endParaRPr lang="en-US"/>
          </a:p>
        </p:txBody>
      </p:sp>
    </p:spTree>
    <p:extLst>
      <p:ext uri="{BB962C8B-B14F-4D97-AF65-F5344CB8AC3E}">
        <p14:creationId xmlns:p14="http://schemas.microsoft.com/office/powerpoint/2010/main" val="4014843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noProof="0" dirty="0">
                <a:latin typeface="Times New Roman" panose="02020603050405020304" pitchFamily="18" charset="0"/>
                <a:cs typeface="Times New Roman" panose="02020603050405020304" pitchFamily="18" charset="0"/>
              </a:rPr>
              <a:t>Replicable Resources</a:t>
            </a:r>
            <a:r>
              <a:rPr lang="en-GB" b="1" u="sng" noProof="0" dirty="0">
                <a:latin typeface="Times New Roman" panose="02020603050405020304" pitchFamily="18" charset="0"/>
                <a:cs typeface="Times New Roman" panose="02020603050405020304" pitchFamily="18" charset="0"/>
              </a:rPr>
              <a:t>:</a:t>
            </a:r>
          </a:p>
          <a:p>
            <a:endParaRPr lang="en-US" dirty="0"/>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Educational workshops and interactive sessions </a:t>
            </a:r>
            <a:r>
              <a:rPr lang="en-US" dirty="0">
                <a:latin typeface="Arial" panose="020B0604020202020204" pitchFamily="34" charset="0"/>
                <a:cs typeface="Arial" panose="020B0604020202020204" pitchFamily="34" charset="0"/>
              </a:rPr>
              <a:t>for young people, focusing on STIs, consent, and healthy relationships (Barnardo’s, 2023).</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Printed materials and leaflets, </a:t>
            </a:r>
            <a:r>
              <a:rPr lang="en-US" dirty="0">
                <a:latin typeface="Arial" panose="020B0604020202020204" pitchFamily="34" charset="0"/>
                <a:cs typeface="Arial" panose="020B0604020202020204" pitchFamily="34" charset="0"/>
              </a:rPr>
              <a:t>such as guides on contraception, STI prevention, and sexual wellbeing (FPA, 2023).</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Social media campaigns and online resources, </a:t>
            </a:r>
            <a:r>
              <a:rPr lang="en-US" dirty="0">
                <a:latin typeface="Arial" panose="020B0604020202020204" pitchFamily="34" charset="0"/>
                <a:cs typeface="Arial" panose="020B0604020202020204" pitchFamily="34" charset="0"/>
              </a:rPr>
              <a:t>including infographics, videos, and quizzes to engage digitally active youth (UK Health Security Agency, 2024).</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Free condom distribution and access to sexual health clinics, </a:t>
            </a:r>
            <a:r>
              <a:rPr lang="en-US" dirty="0">
                <a:latin typeface="Arial" panose="020B0604020202020204" pitchFamily="34" charset="0"/>
                <a:cs typeface="Arial" panose="020B0604020202020204" pitchFamily="34" charset="0"/>
              </a:rPr>
              <a:t>encouraging safer sexual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 and testing uptake (NHS England, 2023).</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Helplines and confidential support services </a:t>
            </a:r>
            <a:r>
              <a:rPr lang="en-US" dirty="0">
                <a:latin typeface="Arial" panose="020B0604020202020204" pitchFamily="34" charset="0"/>
                <a:cs typeface="Arial" panose="020B0604020202020204" pitchFamily="34" charset="0"/>
              </a:rPr>
              <a:t>providing advice and information on sexual health concerns (FPA, 2023).</a:t>
            </a:r>
          </a:p>
        </p:txBody>
      </p:sp>
      <p:sp>
        <p:nvSpPr>
          <p:cNvPr id="4" name="Slide Number Placeholder 3"/>
          <p:cNvSpPr>
            <a:spLocks noGrp="1"/>
          </p:cNvSpPr>
          <p:nvPr>
            <p:ph type="sldNum" sz="quarter" idx="10"/>
          </p:nvPr>
        </p:nvSpPr>
        <p:spPr/>
        <p:txBody>
          <a:bodyPr/>
          <a:lstStyle/>
          <a:p>
            <a:fld id="{77FB6D04-C4BC-4B54-9994-EAD6CA7D02EF}" type="slidenum">
              <a:rPr lang="en-US" smtClean="0"/>
              <a:t>14</a:t>
            </a:fld>
            <a:endParaRPr lang="en-US"/>
          </a:p>
        </p:txBody>
      </p:sp>
    </p:spTree>
    <p:extLst>
      <p:ext uri="{BB962C8B-B14F-4D97-AF65-F5344CB8AC3E}">
        <p14:creationId xmlns:p14="http://schemas.microsoft.com/office/powerpoint/2010/main" val="3171171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88EED-370C-8214-0852-2D0D207A23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5DD496-D1FA-7256-9E6C-35519AC092F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588DD31-A109-5E4C-BCC2-58389A5F7F8C}"/>
              </a:ext>
            </a:extLst>
          </p:cNvPr>
          <p:cNvSpPr>
            <a:spLocks noGrp="1"/>
          </p:cNvSpPr>
          <p:nvPr>
            <p:ph type="body" idx="1"/>
          </p:nvPr>
        </p:nvSpPr>
        <p:spPr/>
        <p:txBody>
          <a:bodyPr/>
          <a:lstStyle/>
          <a:p>
            <a:endParaRPr lang="en-US"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52CFA8DE-E647-756D-7055-1EC5693BE3B8}"/>
              </a:ext>
            </a:extLst>
          </p:cNvPr>
          <p:cNvSpPr>
            <a:spLocks noGrp="1"/>
          </p:cNvSpPr>
          <p:nvPr>
            <p:ph type="sldNum" sz="quarter" idx="10"/>
          </p:nvPr>
        </p:nvSpPr>
        <p:spPr/>
        <p:txBody>
          <a:bodyPr/>
          <a:lstStyle/>
          <a:p>
            <a:fld id="{77FB6D04-C4BC-4B54-9994-EAD6CA7D02EF}" type="slidenum">
              <a:rPr lang="en-US" smtClean="0"/>
              <a:t>15</a:t>
            </a:fld>
            <a:endParaRPr lang="en-US"/>
          </a:p>
        </p:txBody>
      </p:sp>
    </p:spTree>
    <p:extLst>
      <p:ext uri="{BB962C8B-B14F-4D97-AF65-F5344CB8AC3E}">
        <p14:creationId xmlns:p14="http://schemas.microsoft.com/office/powerpoint/2010/main" val="10798230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3C9CE-2960-145C-159A-484905F3C9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E2568A-43BD-C4DE-6F7C-D96CE3F550C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2967AB0-A685-E9AB-A800-78AAF238AAA2}"/>
              </a:ext>
            </a:extLst>
          </p:cNvPr>
          <p:cNvSpPr>
            <a:spLocks noGrp="1"/>
          </p:cNvSpPr>
          <p:nvPr>
            <p:ph type="body" idx="1"/>
          </p:nvPr>
        </p:nvSpPr>
        <p:spPr/>
        <p:txBody>
          <a:bodyPr/>
          <a:lstStyle/>
          <a:p>
            <a:r>
              <a:rPr lang="en-US" b="1" u="sng" dirty="0">
                <a:effectLst/>
              </a:rPr>
              <a:t>Challenges of Changing Sexual Health </a:t>
            </a:r>
            <a:r>
              <a:rPr lang="en-US" b="1" u="sng" dirty="0" err="1">
                <a:effectLst/>
              </a:rPr>
              <a:t>Behaviour</a:t>
            </a:r>
            <a:r>
              <a:rPr lang="en-US" b="1" u="sng" dirty="0">
                <a:effectLst/>
              </a:rPr>
              <a:t>:</a:t>
            </a:r>
          </a:p>
          <a:p>
            <a:endParaRPr lang="en-US" dirty="0">
              <a:effectLst/>
            </a:endParaRPr>
          </a:p>
          <a:p>
            <a:pPr>
              <a:lnSpc>
                <a:spcPct val="150000"/>
              </a:lnSpc>
            </a:pPr>
            <a:r>
              <a:rPr lang="en-US" b="1" dirty="0">
                <a:latin typeface="Arial" panose="020B0604020202020204" pitchFamily="34" charset="0"/>
                <a:cs typeface="Arial" panose="020B0604020202020204" pitchFamily="34" charset="0"/>
              </a:rPr>
              <a:t>1.Physiological Challenges:</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Fear of testing procedures or misunderstanding about symptoms of Sexually Transmitted Infections may discourage young people from regular screening (NHS England, 2023).</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US"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b="1" dirty="0">
                <a:latin typeface="Arial" panose="020B0604020202020204" pitchFamily="34" charset="0"/>
                <a:cs typeface="Arial" panose="020B0604020202020204" pitchFamily="34" charset="0"/>
              </a:rPr>
              <a:t>2. Sociological Challenges:</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Limited access to youth-friendly sexual health services may also act as a social barrier (WHO, 2023).</a:t>
            </a:r>
          </a:p>
          <a:p>
            <a:pPr>
              <a:lnSpc>
                <a:spcPct val="150000"/>
              </a:lnSpc>
            </a:pPr>
            <a:endParaRPr lang="en-US" b="1"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3BF61BD-54F6-C8D2-1790-C430E8E016C0}"/>
              </a:ext>
            </a:extLst>
          </p:cNvPr>
          <p:cNvSpPr>
            <a:spLocks noGrp="1"/>
          </p:cNvSpPr>
          <p:nvPr>
            <p:ph type="sldNum" sz="quarter" idx="5"/>
          </p:nvPr>
        </p:nvSpPr>
        <p:spPr/>
        <p:txBody>
          <a:bodyPr/>
          <a:lstStyle/>
          <a:p>
            <a:fld id="{72BB13EF-C993-407B-B6EF-089DEB0CE3A1}" type="slidenum">
              <a:rPr lang="en-US" smtClean="0"/>
              <a:t>16</a:t>
            </a:fld>
            <a:endParaRPr lang="en-US"/>
          </a:p>
        </p:txBody>
      </p:sp>
    </p:spTree>
    <p:extLst>
      <p:ext uri="{BB962C8B-B14F-4D97-AF65-F5344CB8AC3E}">
        <p14:creationId xmlns:p14="http://schemas.microsoft.com/office/powerpoint/2010/main" val="3976899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1200" b="1" u="sng" dirty="0">
                <a:solidFill>
                  <a:srgbClr val="22423D"/>
                </a:solidFill>
                <a:latin typeface="Times New Roman" panose="02020603050405020304" pitchFamily="18" charset="0"/>
                <a:cs typeface="Times New Roman" panose="02020603050405020304" pitchFamily="18" charset="0"/>
              </a:rPr>
              <a:t>Challenges of Changing Sexual Health </a:t>
            </a:r>
            <a:r>
              <a:rPr lang="en-US" sz="1200" b="1" u="sng" dirty="0" err="1">
                <a:solidFill>
                  <a:srgbClr val="22423D"/>
                </a:solidFill>
                <a:latin typeface="Times New Roman" panose="02020603050405020304" pitchFamily="18" charset="0"/>
                <a:cs typeface="Times New Roman" panose="02020603050405020304" pitchFamily="18" charset="0"/>
              </a:rPr>
              <a:t>Behaviour</a:t>
            </a:r>
            <a:r>
              <a:rPr lang="en-US" sz="1200" b="1" u="sng" dirty="0">
                <a:solidFill>
                  <a:schemeClr val="tx1"/>
                </a:solidFill>
                <a:latin typeface="Times New Roman" panose="02020603050405020304" pitchFamily="18" charset="0"/>
                <a:cs typeface="Times New Roman" panose="02020603050405020304" pitchFamily="18" charset="0"/>
              </a:rPr>
              <a:t>:</a:t>
            </a:r>
          </a:p>
          <a:p>
            <a:pPr>
              <a:lnSpc>
                <a:spcPct val="200000"/>
              </a:lnSpc>
            </a:pPr>
            <a:endParaRPr lang="en-US" dirty="0"/>
          </a:p>
          <a:p>
            <a:pPr>
              <a:lnSpc>
                <a:spcPct val="150000"/>
              </a:lnSpc>
            </a:pPr>
            <a:r>
              <a:rPr lang="en-US" b="1" dirty="0">
                <a:latin typeface="Arial" panose="020B0604020202020204" pitchFamily="34" charset="0"/>
                <a:cs typeface="Arial" panose="020B0604020202020204" pitchFamily="34" charset="0"/>
              </a:rPr>
              <a:t>3. Psychological Challenges: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Anxiety, low confidence in negotiating condom use, and fear of judgment can discourage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change (WHO,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Misconceptions about personal risk may lead individuals to underestimate the need for protection (NHS England, 2023).</a:t>
            </a:r>
          </a:p>
        </p:txBody>
      </p:sp>
      <p:sp>
        <p:nvSpPr>
          <p:cNvPr id="4" name="Slide Number Placeholder 3"/>
          <p:cNvSpPr>
            <a:spLocks noGrp="1"/>
          </p:cNvSpPr>
          <p:nvPr>
            <p:ph type="sldNum" sz="quarter" idx="10"/>
          </p:nvPr>
        </p:nvSpPr>
        <p:spPr/>
        <p:txBody>
          <a:bodyPr/>
          <a:lstStyle/>
          <a:p>
            <a:fld id="{9FF6A408-B0AB-4CAF-8A42-618892A7F993}" type="slidenum">
              <a:rPr lang="en-US" smtClean="0"/>
              <a:t>17</a:t>
            </a:fld>
            <a:endParaRPr lang="en-US"/>
          </a:p>
        </p:txBody>
      </p:sp>
    </p:spTree>
    <p:extLst>
      <p:ext uri="{BB962C8B-B14F-4D97-AF65-F5344CB8AC3E}">
        <p14:creationId xmlns:p14="http://schemas.microsoft.com/office/powerpoint/2010/main" val="526501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effectLst/>
              </a:rPr>
              <a:t>Benefits of Adopting Safer Sexual Health </a:t>
            </a:r>
            <a:r>
              <a:rPr lang="en-US" b="1" u="sng" dirty="0" err="1">
                <a:effectLst/>
              </a:rPr>
              <a:t>Behaviours</a:t>
            </a:r>
            <a:r>
              <a:rPr lang="en-US" b="1" u="sng" dirty="0">
                <a:effectLst/>
              </a:rPr>
              <a:t>:</a:t>
            </a:r>
          </a:p>
          <a:p>
            <a:endParaRPr lang="en-US" dirty="0">
              <a:effectLst/>
            </a:endParaRPr>
          </a:p>
          <a:p>
            <a:pPr>
              <a:lnSpc>
                <a:spcPct val="150000"/>
              </a:lnSpc>
            </a:pPr>
            <a:r>
              <a:rPr lang="en-US" b="1" dirty="0">
                <a:latin typeface="Arial" panose="020B0604020202020204" pitchFamily="34" charset="0"/>
                <a:cs typeface="Arial" panose="020B0604020202020204" pitchFamily="34" charset="0"/>
              </a:rPr>
              <a:t>1. Physiological Benefits: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Reduced risk of contracting Sexually Transmitted Infections such as chlamydia and </a:t>
            </a:r>
            <a:r>
              <a:rPr lang="en-US" dirty="0" err="1">
                <a:latin typeface="Arial" panose="020B0604020202020204" pitchFamily="34" charset="0"/>
                <a:cs typeface="Arial" panose="020B0604020202020204" pitchFamily="34" charset="0"/>
              </a:rPr>
              <a:t>gonorrhoea</a:t>
            </a:r>
            <a:r>
              <a:rPr lang="en-US" dirty="0">
                <a:latin typeface="Arial" panose="020B0604020202020204" pitchFamily="34" charset="0"/>
                <a:cs typeface="Arial" panose="020B0604020202020204" pitchFamily="34" charset="0"/>
              </a:rPr>
              <a:t> (UK Health Security Agency,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Lower likelihood of unplanned pregnancies, supporting reproductive health (NHS England, 2023).</a:t>
            </a:r>
          </a:p>
        </p:txBody>
      </p:sp>
      <p:sp>
        <p:nvSpPr>
          <p:cNvPr id="4" name="Slide Number Placeholder 3"/>
          <p:cNvSpPr>
            <a:spLocks noGrp="1"/>
          </p:cNvSpPr>
          <p:nvPr>
            <p:ph type="sldNum" sz="quarter" idx="5"/>
          </p:nvPr>
        </p:nvSpPr>
        <p:spPr/>
        <p:txBody>
          <a:bodyPr/>
          <a:lstStyle/>
          <a:p>
            <a:fld id="{72BB13EF-C993-407B-B6EF-089DEB0CE3A1}" type="slidenum">
              <a:rPr lang="en-US" smtClean="0"/>
              <a:t>18</a:t>
            </a:fld>
            <a:endParaRPr lang="en-US"/>
          </a:p>
        </p:txBody>
      </p:sp>
    </p:spTree>
    <p:extLst>
      <p:ext uri="{BB962C8B-B14F-4D97-AF65-F5344CB8AC3E}">
        <p14:creationId xmlns:p14="http://schemas.microsoft.com/office/powerpoint/2010/main" val="26630987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1" u="sng" dirty="0">
                <a:latin typeface="Times New Roman" panose="02020603050405020304" pitchFamily="18" charset="0"/>
                <a:cs typeface="Times New Roman" panose="02020603050405020304" pitchFamily="18" charset="0"/>
              </a:rPr>
              <a:t>Benefits of Adopting Safer Sexual Health </a:t>
            </a:r>
            <a:r>
              <a:rPr lang="en-US" sz="1200" b="1" u="sng" dirty="0" err="1">
                <a:latin typeface="Times New Roman" panose="02020603050405020304" pitchFamily="18" charset="0"/>
                <a:cs typeface="Times New Roman" panose="02020603050405020304" pitchFamily="18" charset="0"/>
              </a:rPr>
              <a:t>Behaviours</a:t>
            </a:r>
            <a:r>
              <a:rPr lang="en-GB" sz="1200" b="1" u="sng" dirty="0">
                <a:latin typeface="Times New Roman" panose="02020603050405020304" pitchFamily="18" charset="0"/>
                <a:cs typeface="Times New Roman" panose="02020603050405020304" pitchFamily="18" charset="0"/>
              </a:rPr>
              <a:t>:</a:t>
            </a:r>
          </a:p>
          <a:p>
            <a:pPr>
              <a:lnSpc>
                <a:spcPct val="150000"/>
              </a:lnSpc>
            </a:pPr>
            <a:endParaRPr lang="en-US" b="1" dirty="0">
              <a:latin typeface="Arial" panose="020B0604020202020204" pitchFamily="34" charset="0"/>
              <a:cs typeface="Arial" panose="020B0604020202020204" pitchFamily="34" charset="0"/>
            </a:endParaRPr>
          </a:p>
          <a:p>
            <a:pPr>
              <a:lnSpc>
                <a:spcPct val="150000"/>
              </a:lnSpc>
            </a:pPr>
            <a:r>
              <a:rPr lang="en-US" b="1" dirty="0">
                <a:latin typeface="Arial" panose="020B0604020202020204" pitchFamily="34" charset="0"/>
                <a:cs typeface="Arial" panose="020B0604020202020204" pitchFamily="34" charset="0"/>
              </a:rPr>
              <a:t>2. Sociological Benefits: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Improved relationships and communication through responsible sexual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and respect for partners (WHO,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Reduced burden on healthcare systems and communities due to fewer STI cases (UKHSA, 2024).</a:t>
            </a:r>
          </a:p>
          <a:p>
            <a:pPr marL="0" indent="0">
              <a:lnSpc>
                <a:spcPct val="150000"/>
              </a:lnSpc>
              <a:buFont typeface="Arial" panose="020B0604020202020204" pitchFamily="34" charset="0"/>
              <a:buNone/>
            </a:pPr>
            <a:endParaRPr lang="en-US" dirty="0">
              <a:latin typeface="Arial" panose="020B0604020202020204" pitchFamily="34" charset="0"/>
              <a:cs typeface="Arial" panose="020B0604020202020204" pitchFamily="34" charset="0"/>
            </a:endParaRPr>
          </a:p>
          <a:p>
            <a:pPr>
              <a:lnSpc>
                <a:spcPct val="150000"/>
              </a:lnSpc>
            </a:pPr>
            <a:r>
              <a:rPr lang="en-US" b="1" dirty="0">
                <a:latin typeface="Arial" panose="020B0604020202020204" pitchFamily="34" charset="0"/>
                <a:cs typeface="Arial" panose="020B0604020202020204" pitchFamily="34" charset="0"/>
              </a:rPr>
              <a:t>3. Psychological Benefits: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Increased confidence and reduced anxiety regarding sexual activity (FPA,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Greater sense of personal responsibility and empowerment in decision-making (WHO, 2023).</a:t>
            </a:r>
          </a:p>
          <a:p>
            <a:pPr marL="0" indent="0">
              <a:lnSpc>
                <a:spcPct val="150000"/>
              </a:lnSpc>
              <a:buFont typeface="Arial" panose="020B0604020202020204" pitchFamily="34" charset="0"/>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16F11941-D47A-4D5C-9D6D-4D0829D33AEB}" type="slidenum">
              <a:rPr lang="en-US" smtClean="0"/>
              <a:t>19</a:t>
            </a:fld>
            <a:endParaRPr lang="en-US"/>
          </a:p>
        </p:txBody>
      </p:sp>
    </p:spTree>
    <p:extLst>
      <p:ext uri="{BB962C8B-B14F-4D97-AF65-F5344CB8AC3E}">
        <p14:creationId xmlns:p14="http://schemas.microsoft.com/office/powerpoint/2010/main" val="4241611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67151-61E3-4A8F-FE89-6AFC74C49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C1A2A-5E11-04A7-CECF-1F13EA35149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C656AD4-D0B1-48E2-14EF-49CC5A0C787B}"/>
              </a:ext>
            </a:extLst>
          </p:cNvPr>
          <p:cNvSpPr>
            <a:spLocks noGrp="1"/>
          </p:cNvSpPr>
          <p:nvPr>
            <p:ph type="body" idx="1"/>
          </p:nvPr>
        </p:nvSpPr>
        <p:spPr/>
        <p:txBody>
          <a:bodyPr/>
          <a:lstStyle/>
          <a:p>
            <a:r>
              <a:rPr lang="en-US" b="1" u="sng" dirty="0"/>
              <a:t>Models of Health Behavior Change: Barriers: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Arial" panose="020B0604020202020204" pitchFamily="34" charset="0"/>
                <a:cs typeface="Arial" panose="020B0604020202020204" pitchFamily="34" charset="0"/>
              </a:rPr>
              <a:t> 1. Health Belief Model (HBM)</a:t>
            </a:r>
          </a:p>
          <a:p>
            <a:endParaRPr lang="en-US" dirty="0"/>
          </a:p>
          <a:p>
            <a:r>
              <a:rPr lang="en-US" dirty="0"/>
              <a:t>The </a:t>
            </a:r>
            <a:r>
              <a:rPr lang="en-US" b="1" dirty="0"/>
              <a:t>Health Belief Model (HBM)</a:t>
            </a:r>
            <a:r>
              <a:rPr lang="en-US" dirty="0"/>
              <a:t> is a social psychological health behavior change model used to predict health-related behaviors (Wikipedia, 2024).</a:t>
            </a:r>
          </a:p>
          <a:p>
            <a:endParaRPr lang="en-US" dirty="0"/>
          </a:p>
          <a:p>
            <a:pPr marL="171450" indent="-171450">
              <a:buFont typeface="Arial" panose="020B0604020202020204" pitchFamily="34" charset="0"/>
              <a:buChar char="•"/>
            </a:pPr>
            <a:r>
              <a:rPr lang="en-US" b="1" dirty="0"/>
              <a:t>Modifying Variables:</a:t>
            </a:r>
            <a:r>
              <a:rPr lang="en-US" dirty="0"/>
              <a:t> Demographic (age, gender) and psychological (personality, peer pressure) factors influence an individual's perceptions (Wikipedia, 2024).</a:t>
            </a:r>
          </a:p>
          <a:p>
            <a:pPr marL="171450" indent="-171450">
              <a:buFont typeface="Arial" panose="020B0604020202020204" pitchFamily="34" charset="0"/>
              <a:buChar char="•"/>
            </a:pPr>
            <a:r>
              <a:rPr lang="en-US" b="1" dirty="0"/>
              <a:t>Perceived Susceptibility &amp; Severity:</a:t>
            </a:r>
            <a:r>
              <a:rPr lang="en-US" dirty="0"/>
              <a:t> These form the "perceived threat"; the belief in the likelihood and seriousness of developing a condition (Wikipedia, 2024).</a:t>
            </a:r>
          </a:p>
          <a:p>
            <a:pPr marL="171450" indent="-171450">
              <a:buFont typeface="Arial" panose="020B0604020202020204" pitchFamily="34" charset="0"/>
              <a:buChar char="•"/>
            </a:pPr>
            <a:r>
              <a:rPr lang="en-US" b="1" dirty="0"/>
              <a:t>Health Motivation:</a:t>
            </a:r>
            <a:r>
              <a:rPr lang="en-US" dirty="0"/>
              <a:t> The general drive to maintain health affects the likelihood of taking action (Wikipedia, 2024).</a:t>
            </a:r>
          </a:p>
          <a:p>
            <a:pPr marL="171450" indent="-171450">
              <a:buFont typeface="Arial" panose="020B0604020202020204" pitchFamily="34" charset="0"/>
              <a:buChar char="•"/>
            </a:pPr>
            <a:r>
              <a:rPr lang="en-US" b="1" dirty="0"/>
              <a:t>Perceived Benefits &amp; Barriers:</a:t>
            </a:r>
            <a:r>
              <a:rPr lang="en-US" dirty="0"/>
              <a:t> An individual weighs the effectiveness of the action against the potential costs or obstacles (Wikipedia, 2024).</a:t>
            </a:r>
          </a:p>
          <a:p>
            <a:pPr marL="171450" indent="-171450">
              <a:buFont typeface="Arial" panose="020B0604020202020204" pitchFamily="34" charset="0"/>
              <a:buChar char="•"/>
            </a:pPr>
            <a:r>
              <a:rPr lang="en-US" b="1" dirty="0"/>
              <a:t>Cues to Action:</a:t>
            </a:r>
            <a:r>
              <a:rPr lang="en-US" dirty="0"/>
              <a:t> Internal or external triggers necessary to prompt the final behavior (Wikipedia, 2024).</a:t>
            </a:r>
          </a:p>
          <a:p>
            <a:pPr marL="171450" indent="-171450">
              <a:buFont typeface="Arial" panose="020B0604020202020204" pitchFamily="34" charset="0"/>
              <a:buChar char="•"/>
            </a:pPr>
            <a:r>
              <a:rPr lang="en-US" b="1" dirty="0"/>
              <a:t>Action:</a:t>
            </a:r>
            <a:r>
              <a:rPr lang="en-US" dirty="0"/>
              <a:t> The ultimate health-related behavior change resulting from these combined perceptions (Wikipedia, 2024).</a:t>
            </a:r>
          </a:p>
        </p:txBody>
      </p:sp>
      <p:sp>
        <p:nvSpPr>
          <p:cNvPr id="4" name="Slide Number Placeholder 3">
            <a:extLst>
              <a:ext uri="{FF2B5EF4-FFF2-40B4-BE49-F238E27FC236}">
                <a16:creationId xmlns:a16="http://schemas.microsoft.com/office/drawing/2014/main" id="{9BAE3973-7A35-4546-AD38-D1C4D1579735}"/>
              </a:ext>
            </a:extLst>
          </p:cNvPr>
          <p:cNvSpPr>
            <a:spLocks noGrp="1"/>
          </p:cNvSpPr>
          <p:nvPr>
            <p:ph type="sldNum" sz="quarter" idx="5"/>
          </p:nvPr>
        </p:nvSpPr>
        <p:spPr/>
        <p:txBody>
          <a:bodyPr/>
          <a:lstStyle/>
          <a:p>
            <a:fld id="{3844AD37-03B6-42D0-8376-C02215A77864}" type="slidenum">
              <a:rPr lang="en-US" smtClean="0"/>
              <a:t>20</a:t>
            </a:fld>
            <a:endParaRPr lang="en-US"/>
          </a:p>
        </p:txBody>
      </p:sp>
    </p:spTree>
    <p:extLst>
      <p:ext uri="{BB962C8B-B14F-4D97-AF65-F5344CB8AC3E}">
        <p14:creationId xmlns:p14="http://schemas.microsoft.com/office/powerpoint/2010/main" val="40321295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72D8-0A6C-157F-E66A-332BE0E3EF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4DF117-F263-125C-345D-BF1FB32BDAC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84BF912-90B1-A12D-4E99-66EE28E1C941}"/>
              </a:ext>
            </a:extLst>
          </p:cNvPr>
          <p:cNvSpPr>
            <a:spLocks noGrp="1"/>
          </p:cNvSpPr>
          <p:nvPr>
            <p:ph type="body" idx="1"/>
          </p:nvPr>
        </p:nvSpPr>
        <p:spPr/>
        <p: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1200" b="1" u="sng" dirty="0">
                <a:solidFill>
                  <a:srgbClr val="22423D"/>
                </a:solidFill>
                <a:latin typeface="Arial" panose="020B0604020202020204" pitchFamily="34" charset="0"/>
                <a:cs typeface="Arial" panose="020B0604020202020204" pitchFamily="34" charset="0"/>
              </a:rPr>
              <a:t>Health Behavioural Theories</a:t>
            </a:r>
            <a:r>
              <a:rPr lang="en-US" sz="1200" b="1" u="sng" dirty="0">
                <a:solidFill>
                  <a:schemeClr val="tx1"/>
                </a:solidFill>
                <a:latin typeface="Arial" panose="020B0604020202020204" pitchFamily="34" charset="0"/>
                <a:cs typeface="Arial" panose="020B0604020202020204" pitchFamily="34" charset="0"/>
              </a:rPr>
              <a:t>:</a:t>
            </a:r>
          </a:p>
          <a:p>
            <a:pPr>
              <a:lnSpc>
                <a:spcPct val="200000"/>
              </a:lnSpc>
            </a:pPr>
            <a:endParaRPr lang="en-US" dirty="0">
              <a:latin typeface="Arial" panose="020B0604020202020204" pitchFamily="34" charset="0"/>
              <a:cs typeface="Arial" panose="020B0604020202020204" pitchFamily="34" charset="0"/>
            </a:endParaRPr>
          </a:p>
          <a:p>
            <a:r>
              <a:rPr lang="en-US" b="1" dirty="0"/>
              <a:t>2. Theory of Planned Behavior (TPB)</a:t>
            </a:r>
            <a:endParaRPr lang="en-US" dirty="0"/>
          </a:p>
          <a:p>
            <a:pPr marL="171450" indent="-171450">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Attitude: </a:t>
            </a:r>
            <a:r>
              <a:rPr lang="en-US" sz="1200" dirty="0">
                <a:latin typeface="Arial" panose="020B0604020202020204" pitchFamily="34" charset="0"/>
                <a:cs typeface="Arial" panose="020B0604020202020204" pitchFamily="34" charset="0"/>
              </a:rPr>
              <a:t>This refers to the degree to which a person has a favorable or unfavorable evaluation of the behavior in question (Wikipedia, 2024).</a:t>
            </a:r>
          </a:p>
          <a:p>
            <a:pPr marL="171450" indent="-171450">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Subjective Norm: </a:t>
            </a:r>
            <a:r>
              <a:rPr lang="en-US" sz="1200" dirty="0">
                <a:latin typeface="Arial" panose="020B0604020202020204" pitchFamily="34" charset="0"/>
                <a:cs typeface="Arial" panose="020B0604020202020204" pitchFamily="34" charset="0"/>
              </a:rPr>
              <a:t>This represents the social pressure an individual perceives from important others to perform or not perform the behavior (Wikipedia, 2024).</a:t>
            </a:r>
          </a:p>
          <a:p>
            <a:pPr marL="171450" indent="-171450">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Perceived Behavioral Control: </a:t>
            </a:r>
            <a:r>
              <a:rPr lang="en-US" sz="1200" dirty="0">
                <a:latin typeface="Arial" panose="020B0604020202020204" pitchFamily="34" charset="0"/>
                <a:cs typeface="Arial" panose="020B0604020202020204" pitchFamily="34" charset="0"/>
              </a:rPr>
              <a:t>This reflects a person's perception of the ease or difficulty of performing the behavior, encompassing both internal factors and external constraints (Wikipedia, 2024).</a:t>
            </a:r>
          </a:p>
          <a:p>
            <a:pPr marL="171450" indent="-171450">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Intention: </a:t>
            </a:r>
            <a:r>
              <a:rPr lang="en-US" sz="1200" dirty="0">
                <a:latin typeface="Arial" panose="020B0604020202020204" pitchFamily="34" charset="0"/>
                <a:cs typeface="Arial" panose="020B0604020202020204" pitchFamily="34" charset="0"/>
              </a:rPr>
              <a:t>This is the most proximal determinant of behavior; it indicates how hard people are willing to try (Wikipedia, 2024).</a:t>
            </a:r>
          </a:p>
          <a:p>
            <a:pPr marL="171450" indent="-171450">
              <a:lnSpc>
                <a:spcPct val="150000"/>
              </a:lnSpc>
              <a:buFont typeface="Arial" panose="020B0604020202020204" pitchFamily="34" charset="0"/>
              <a:buChar char="•"/>
            </a:pPr>
            <a:r>
              <a:rPr lang="en-US" sz="1200" b="1" dirty="0">
                <a:latin typeface="Arial" panose="020B0604020202020204" pitchFamily="34" charset="0"/>
                <a:cs typeface="Arial" panose="020B0604020202020204" pitchFamily="34" charset="0"/>
              </a:rPr>
              <a:t>Behavior: </a:t>
            </a:r>
            <a:r>
              <a:rPr lang="en-US" sz="1200" dirty="0">
                <a:latin typeface="Arial" panose="020B0604020202020204" pitchFamily="34" charset="0"/>
                <a:cs typeface="Arial" panose="020B0604020202020204" pitchFamily="34" charset="0"/>
              </a:rPr>
              <a:t>This is the observable response or action taken by the individual; as shown by the dashed line in the model (Wikipedia, 2024).</a:t>
            </a:r>
          </a:p>
          <a:p>
            <a:pPr marL="0"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2D83A4E8-ED7D-4DB1-9BB5-265278B49BC2}"/>
              </a:ext>
            </a:extLst>
          </p:cNvPr>
          <p:cNvSpPr>
            <a:spLocks noGrp="1"/>
          </p:cNvSpPr>
          <p:nvPr>
            <p:ph type="sldNum" sz="quarter" idx="10"/>
          </p:nvPr>
        </p:nvSpPr>
        <p:spPr/>
        <p:txBody>
          <a:bodyPr/>
          <a:lstStyle/>
          <a:p>
            <a:fld id="{9FF6A408-B0AB-4CAF-8A42-618892A7F993}" type="slidenum">
              <a:rPr lang="en-US" smtClean="0"/>
              <a:t>21</a:t>
            </a:fld>
            <a:endParaRPr lang="en-US"/>
          </a:p>
        </p:txBody>
      </p:sp>
    </p:spTree>
    <p:extLst>
      <p:ext uri="{BB962C8B-B14F-4D97-AF65-F5344CB8AC3E}">
        <p14:creationId xmlns:p14="http://schemas.microsoft.com/office/powerpoint/2010/main" val="42695304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1" u="sng" dirty="0">
                <a:solidFill>
                  <a:srgbClr val="22423D"/>
                </a:solidFill>
                <a:latin typeface="Times New Roman" panose="02020603050405020304" pitchFamily="18" charset="0"/>
                <a:cs typeface="Times New Roman" panose="02020603050405020304" pitchFamily="18" charset="0"/>
              </a:rPr>
              <a:t>Solutions to Overcome Individual Challenges</a:t>
            </a:r>
            <a:r>
              <a:rPr lang="en-GB" sz="1200" b="1" u="sng" noProof="0" dirty="0">
                <a:latin typeface="Times New Roman" panose="02020603050405020304" pitchFamily="18"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b="1" u="sng" noProof="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US" b="1" dirty="0"/>
              <a:t>Confidential STI testing services</a:t>
            </a:r>
            <a:r>
              <a:rPr lang="en-US" dirty="0"/>
              <a:t> to reduce embarrassment and fear of judgment (NHS England, 2023).</a:t>
            </a:r>
          </a:p>
          <a:p>
            <a:pPr marL="171450" indent="-171450">
              <a:buFont typeface="Arial" panose="020B0604020202020204" pitchFamily="34" charset="0"/>
              <a:buChar char="•"/>
            </a:pPr>
            <a:r>
              <a:rPr lang="en-US" b="1" dirty="0"/>
              <a:t>Interactive educational workshops</a:t>
            </a:r>
            <a:r>
              <a:rPr lang="en-US" dirty="0"/>
              <a:t> to increase knowledge and perceived benefits of safe sexual </a:t>
            </a:r>
            <a:r>
              <a:rPr lang="en-US" dirty="0" err="1"/>
              <a:t>behaviours</a:t>
            </a:r>
            <a:r>
              <a:rPr lang="en-US" dirty="0"/>
              <a:t> (Barnardo’s, 2023).</a:t>
            </a:r>
          </a:p>
          <a:p>
            <a:pPr marL="171450" indent="-171450">
              <a:buFont typeface="Arial" panose="020B0604020202020204" pitchFamily="34" charset="0"/>
              <a:buChar char="•"/>
            </a:pPr>
            <a:r>
              <a:rPr lang="en-US" b="1" dirty="0"/>
              <a:t>Free condom distribution and demonstrations</a:t>
            </a:r>
            <a:r>
              <a:rPr lang="en-US" dirty="0"/>
              <a:t> to improve self-efficacy and practical skills (FPA, 2023).</a:t>
            </a:r>
          </a:p>
          <a:p>
            <a:pPr marL="171450" indent="-171450">
              <a:buFont typeface="Arial" panose="020B0604020202020204" pitchFamily="34" charset="0"/>
              <a:buChar char="•"/>
            </a:pPr>
            <a:r>
              <a:rPr lang="en-US" b="1" dirty="0"/>
              <a:t>Social media campaigns</a:t>
            </a:r>
            <a:r>
              <a:rPr lang="en-US" dirty="0"/>
              <a:t> to address peer pressure and normalize sexual health conversations among young people (UKHSA, 2024).</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en-GB" sz="1200" b="1" u="sng" noProof="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FF6A408-B0AB-4CAF-8A42-618892A7F993}" type="slidenum">
              <a:rPr lang="en-US" smtClean="0"/>
              <a:t>22</a:t>
            </a:fld>
            <a:endParaRPr lang="en-US"/>
          </a:p>
        </p:txBody>
      </p:sp>
    </p:spTree>
    <p:extLst>
      <p:ext uri="{BB962C8B-B14F-4D97-AF65-F5344CB8AC3E}">
        <p14:creationId xmlns:p14="http://schemas.microsoft.com/office/powerpoint/2010/main" val="11007411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F7F0E-D366-B44E-5F68-44F001669D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E268DA-2F39-6F9A-1528-6AE55B41418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5C2D2FF-5343-7D97-3FC1-4D25E1AA43D9}"/>
              </a:ext>
            </a:extLst>
          </p:cNvPr>
          <p:cNvSpPr>
            <a:spLocks noGrp="1"/>
          </p:cNvSpPr>
          <p:nvPr>
            <p:ph type="body" idx="1"/>
          </p:nvPr>
        </p:nvSpPr>
        <p:spPr/>
        <p:txBody>
          <a:bodyPr/>
          <a:lstStyle/>
          <a:p>
            <a:r>
              <a:rPr lang="en-US" b="1" u="sng" dirty="0"/>
              <a:t>Conclusion:</a:t>
            </a:r>
          </a:p>
          <a:p>
            <a:endParaRPr lang="en-US" b="1" dirty="0"/>
          </a:p>
          <a:p>
            <a:pPr algn="just">
              <a:lnSpc>
                <a:spcPct val="150000"/>
              </a:lnSpc>
            </a:pPr>
            <a:r>
              <a:rPr lang="en-US" dirty="0">
                <a:effectLst/>
                <a:latin typeface="Arial" panose="020B0604020202020204" pitchFamily="34" charset="0"/>
                <a:cs typeface="Arial" panose="020B0604020202020204" pitchFamily="34" charset="0"/>
              </a:rPr>
              <a:t>The “Know It. Own It. Protect It” campaign empowers young people to take control of their sexual health through education, awareness, and access to services. By addressing barriers such as stigma, low knowledge, and peer pressure, the campaign promotes safer </a:t>
            </a:r>
            <a:r>
              <a:rPr lang="en-US" dirty="0" err="1">
                <a:effectLst/>
                <a:latin typeface="Arial" panose="020B0604020202020204" pitchFamily="34" charset="0"/>
                <a:cs typeface="Arial" panose="020B0604020202020204" pitchFamily="34" charset="0"/>
              </a:rPr>
              <a:t>behaviours</a:t>
            </a:r>
            <a:r>
              <a:rPr lang="en-US" dirty="0">
                <a:effectLst/>
                <a:latin typeface="Arial" panose="020B0604020202020204" pitchFamily="34" charset="0"/>
                <a:cs typeface="Arial" panose="020B0604020202020204" pitchFamily="34" charset="0"/>
              </a:rPr>
              <a:t>, including condom use, regular STI testing, and informed decision-making. Collaboration with local and national partners like Barnardo’s and FPA ensures wide reach and support. Achieving these objectives not only improves physiological, psychological, and sociological wellbeing but also reduces STI transmission and unplanned pregnancies, fostering a healthier, more responsible generation of young adults.</a:t>
            </a:r>
          </a:p>
        </p:txBody>
      </p:sp>
      <p:sp>
        <p:nvSpPr>
          <p:cNvPr id="4" name="Slide Number Placeholder 3">
            <a:extLst>
              <a:ext uri="{FF2B5EF4-FFF2-40B4-BE49-F238E27FC236}">
                <a16:creationId xmlns:a16="http://schemas.microsoft.com/office/drawing/2014/main" id="{A352BAFC-8589-00E6-608B-9A430D19251B}"/>
              </a:ext>
            </a:extLst>
          </p:cNvPr>
          <p:cNvSpPr>
            <a:spLocks noGrp="1"/>
          </p:cNvSpPr>
          <p:nvPr>
            <p:ph type="sldNum" sz="quarter" idx="5"/>
          </p:nvPr>
        </p:nvSpPr>
        <p:spPr/>
        <p:txBody>
          <a:bodyPr/>
          <a:lstStyle/>
          <a:p>
            <a:fld id="{3844AD37-03B6-42D0-8376-C02215A77864}" type="slidenum">
              <a:rPr lang="en-US" smtClean="0"/>
              <a:t>23</a:t>
            </a:fld>
            <a:endParaRPr lang="en-US"/>
          </a:p>
        </p:txBody>
      </p:sp>
    </p:spTree>
    <p:extLst>
      <p:ext uri="{BB962C8B-B14F-4D97-AF65-F5344CB8AC3E}">
        <p14:creationId xmlns:p14="http://schemas.microsoft.com/office/powerpoint/2010/main" val="2372758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indent="0">
              <a:buFont typeface="+mj-lt"/>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FF6A408-B0AB-4CAF-8A42-618892A7F993}" type="slidenum">
              <a:rPr lang="en-US" smtClean="0"/>
              <a:t>24</a:t>
            </a:fld>
            <a:endParaRPr lang="en-US"/>
          </a:p>
        </p:txBody>
      </p:sp>
    </p:spTree>
    <p:extLst>
      <p:ext uri="{BB962C8B-B14F-4D97-AF65-F5344CB8AC3E}">
        <p14:creationId xmlns:p14="http://schemas.microsoft.com/office/powerpoint/2010/main" val="2739047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76839-8907-3B5F-B672-FC347C8A54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AA676C0-83B1-044C-0506-AA9DE2FE23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BE91F00-A91D-2169-D84F-1B3B6F163CFC}"/>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5" name="Footer Placeholder 4">
            <a:extLst>
              <a:ext uri="{FF2B5EF4-FFF2-40B4-BE49-F238E27FC236}">
                <a16:creationId xmlns:a16="http://schemas.microsoft.com/office/drawing/2014/main" id="{CA768726-DD11-3A6C-F46B-88E9E891BD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87065A-0156-1AE9-765A-0867A977EE32}"/>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1220006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51BEB-52C4-C063-7AB5-75676AB624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D60A20D-7515-1AE7-44EC-19FF223B63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9AD8AC-1593-BC79-A65D-5291E62B6E07}"/>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5" name="Footer Placeholder 4">
            <a:extLst>
              <a:ext uri="{FF2B5EF4-FFF2-40B4-BE49-F238E27FC236}">
                <a16:creationId xmlns:a16="http://schemas.microsoft.com/office/drawing/2014/main" id="{37D6168F-5D07-B083-A77F-893569E9EA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66C27-7856-7CBB-6EB1-D291BC1E1BA6}"/>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3004222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81AF3-B856-3DE5-DDC2-59AD11C9A4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14053B-8F25-3A21-CBE0-B9EAC033BF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10D6EA9-C07B-28EA-1D68-F6ABA822BA58}"/>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5" name="Footer Placeholder 4">
            <a:extLst>
              <a:ext uri="{FF2B5EF4-FFF2-40B4-BE49-F238E27FC236}">
                <a16:creationId xmlns:a16="http://schemas.microsoft.com/office/drawing/2014/main" id="{2741F322-529F-C6A1-89AE-B435C626C5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A3681C-C4AC-1567-0E15-85A48FFAC68D}"/>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2198549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F43EA-2C4B-5186-A093-0B1F9237004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697653-1DA2-2A0B-1600-51C1D4BCCF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B0AB086-7B25-7315-6A94-3D689B47EF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8A5D1D3-35C7-76A5-6DA9-6A8677FCE24E}"/>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6" name="Footer Placeholder 5">
            <a:extLst>
              <a:ext uri="{FF2B5EF4-FFF2-40B4-BE49-F238E27FC236}">
                <a16:creationId xmlns:a16="http://schemas.microsoft.com/office/drawing/2014/main" id="{59A0A88C-3CE9-A7DC-D0DF-17E663EE86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CD28BF-5614-E660-8DDA-3E0EF736B4EF}"/>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3810224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2A622-F09C-224B-98E0-4A897FD611F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339DFB2-4993-4C18-E48A-03CC3AC564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AA6933-C03B-D634-B6E5-7F5F47E234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EF33A76-CE8D-8701-9917-642EF86745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FE26283-E636-9520-2A1F-8324BCEAAF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9DE3063-546B-C221-7C42-561C15A45C6E}"/>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8" name="Footer Placeholder 7">
            <a:extLst>
              <a:ext uri="{FF2B5EF4-FFF2-40B4-BE49-F238E27FC236}">
                <a16:creationId xmlns:a16="http://schemas.microsoft.com/office/drawing/2014/main" id="{474E6FE6-13D6-DD24-E89F-1EF059440D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8C04B15-6B05-23CA-5600-F2182CF0E34A}"/>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1688713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6233D-66ED-1B09-2AD3-EC21FC516C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4C7878-74F9-C68E-0E42-DA12727634A2}"/>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4" name="Footer Placeholder 3">
            <a:extLst>
              <a:ext uri="{FF2B5EF4-FFF2-40B4-BE49-F238E27FC236}">
                <a16:creationId xmlns:a16="http://schemas.microsoft.com/office/drawing/2014/main" id="{84321FD7-4C53-0E27-E1AD-9170A2F5371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F2DE520-5676-D5B4-D045-3CFAE9959769}"/>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3549362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07C8AF-1224-832F-142D-0F483F5DA30E}"/>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3" name="Footer Placeholder 2">
            <a:extLst>
              <a:ext uri="{FF2B5EF4-FFF2-40B4-BE49-F238E27FC236}">
                <a16:creationId xmlns:a16="http://schemas.microsoft.com/office/drawing/2014/main" id="{E9EAD42C-277B-F440-CCE9-B2A20919C86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8249A32-BB47-81C2-68FD-A1B4F13F14A0}"/>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2322611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8D5E1-B7D8-1DA2-53F6-7E1A29A478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1A0FDB1-010C-5BAD-2924-881D68A12A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D9F33F-E76F-2F97-2406-26726B8480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E31176-0BB9-A306-01AF-F521371E69EA}"/>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6" name="Footer Placeholder 5">
            <a:extLst>
              <a:ext uri="{FF2B5EF4-FFF2-40B4-BE49-F238E27FC236}">
                <a16:creationId xmlns:a16="http://schemas.microsoft.com/office/drawing/2014/main" id="{4D9FD87E-C0E3-1269-49BC-D441B735DE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467DC8-7C3F-581E-F62A-9AC7B015E9BE}"/>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110978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E8D30-CBDB-699F-1BDE-DE2ECD36B4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EE5A585-BE7D-AD8F-F367-DF1C4C38EF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65380C8-8FC4-D884-B478-5194C03C26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64815D-10F1-8DE2-A6DF-5E8A093D3F36}"/>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6" name="Footer Placeholder 5">
            <a:extLst>
              <a:ext uri="{FF2B5EF4-FFF2-40B4-BE49-F238E27FC236}">
                <a16:creationId xmlns:a16="http://schemas.microsoft.com/office/drawing/2014/main" id="{79ECDB68-7715-85AF-D8EA-6B48748A9E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C03D67-D158-D4BC-6775-F47C185819E7}"/>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2834619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9777F-C2FC-9956-0BF8-5B042D2400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3298F3-71AF-C683-A02C-C9E229F243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F7A6D-2DD2-D0D4-A8E3-6CD3AD07E2DC}"/>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5" name="Footer Placeholder 4">
            <a:extLst>
              <a:ext uri="{FF2B5EF4-FFF2-40B4-BE49-F238E27FC236}">
                <a16:creationId xmlns:a16="http://schemas.microsoft.com/office/drawing/2014/main" id="{71A99EF2-A774-7726-B829-5C1FC623CD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22896-20EC-A624-5DFF-8296C64076DD}"/>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2266722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15B075-AFC9-0D8B-6A43-3B5A54B8794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BD40A33-F50B-8D49-9C72-778FC4AF54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CEB3E7-389A-1D62-352E-24FE74F99E5A}"/>
              </a:ext>
            </a:extLst>
          </p:cNvPr>
          <p:cNvSpPr>
            <a:spLocks noGrp="1"/>
          </p:cNvSpPr>
          <p:nvPr>
            <p:ph type="dt" sz="half" idx="10"/>
          </p:nvPr>
        </p:nvSpPr>
        <p:spPr/>
        <p:txBody>
          <a:bodyPr/>
          <a:lstStyle/>
          <a:p>
            <a:fld id="{D5CDD569-32AE-447C-95D5-B4ECE767A8F0}" type="datetimeFigureOut">
              <a:rPr lang="en-US" smtClean="0"/>
              <a:t>3/8/2026</a:t>
            </a:fld>
            <a:endParaRPr lang="en-US"/>
          </a:p>
        </p:txBody>
      </p:sp>
      <p:sp>
        <p:nvSpPr>
          <p:cNvPr id="5" name="Footer Placeholder 4">
            <a:extLst>
              <a:ext uri="{FF2B5EF4-FFF2-40B4-BE49-F238E27FC236}">
                <a16:creationId xmlns:a16="http://schemas.microsoft.com/office/drawing/2014/main" id="{578F3223-0E36-4DFE-4F00-DE8E63C1B7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312DC0-3528-A246-D132-6FEB328C8DCC}"/>
              </a:ext>
            </a:extLst>
          </p:cNvPr>
          <p:cNvSpPr>
            <a:spLocks noGrp="1"/>
          </p:cNvSpPr>
          <p:nvPr>
            <p:ph type="sldNum" sz="quarter" idx="12"/>
          </p:nvPr>
        </p:nvSpPr>
        <p:spPr/>
        <p:txBody>
          <a:bodyPr/>
          <a:lstStyle/>
          <a:p>
            <a:fld id="{919C6F4F-B5AA-49DE-B5CF-05EFE56B2DA2}" type="slidenum">
              <a:rPr lang="en-US" smtClean="0"/>
              <a:t>‹#›</a:t>
            </a:fld>
            <a:endParaRPr lang="en-US"/>
          </a:p>
        </p:txBody>
      </p:sp>
    </p:spTree>
    <p:extLst>
      <p:ext uri="{BB962C8B-B14F-4D97-AF65-F5344CB8AC3E}">
        <p14:creationId xmlns:p14="http://schemas.microsoft.com/office/powerpoint/2010/main" val="3201206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6097AB-B3DF-6244-B5CA-E1D1B542A6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603BC19-08B1-C757-8B3A-2EBAEC5FF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871DC0-B532-9274-6125-41E0E8054C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CDD569-32AE-447C-95D5-B4ECE767A8F0}" type="datetimeFigureOut">
              <a:rPr lang="en-US" smtClean="0"/>
              <a:t>3/8/2026</a:t>
            </a:fld>
            <a:endParaRPr lang="en-US"/>
          </a:p>
        </p:txBody>
      </p:sp>
      <p:sp>
        <p:nvSpPr>
          <p:cNvPr id="5" name="Footer Placeholder 4">
            <a:extLst>
              <a:ext uri="{FF2B5EF4-FFF2-40B4-BE49-F238E27FC236}">
                <a16:creationId xmlns:a16="http://schemas.microsoft.com/office/drawing/2014/main" id="{8CF96669-10D0-5E8A-1844-18A4ACEDE3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04454C8-3177-AFEA-1BEB-2774716F35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6F4F-B5AA-49DE-B5CF-05EFE56B2DA2}" type="slidenum">
              <a:rPr lang="en-US" smtClean="0"/>
              <a:t>‹#›</a:t>
            </a:fld>
            <a:endParaRPr lang="en-US"/>
          </a:p>
        </p:txBody>
      </p:sp>
    </p:spTree>
    <p:extLst>
      <p:ext uri="{BB962C8B-B14F-4D97-AF65-F5344CB8AC3E}">
        <p14:creationId xmlns:p14="http://schemas.microsoft.com/office/powerpoint/2010/main" val="17439278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4.png"/><Relationship Id="rId7"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slides/_rels/slide24.xml.rels><?xml version="1.0" encoding="UTF-8" standalone="yes"?>
<Relationships xmlns="http://schemas.openxmlformats.org/package/2006/relationships"><Relationship Id="rId8" Type="http://schemas.openxmlformats.org/officeDocument/2006/relationships/hyperlink" Target="https://www.gov.uk/government/news/ready-for-uni-life-use-condoms-to-keep-stis-away" TargetMode="External"/><Relationship Id="rId3" Type="http://schemas.openxmlformats.org/officeDocument/2006/relationships/hyperlink" Target="https://commonslibrary.parliament.uk/research-briefings/cbp-10049/?utm_source=chatgpt.com" TargetMode="External"/><Relationship Id="rId7" Type="http://schemas.openxmlformats.org/officeDocument/2006/relationships/hyperlink" Target="https://www.gov.uk/government/news/university-freshers-urged-to-use-condoms-as-sti-cases-remain-high"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hyperlink" Target="https://www.nhs.uk/" TargetMode="External"/><Relationship Id="rId5" Type="http://schemas.openxmlformats.org/officeDocument/2006/relationships/hyperlink" Target="https://www.gov.uk/government/publications/health-matters-preventing-stis/health-matters-preventing-stis" TargetMode="External"/><Relationship Id="rId10" Type="http://schemas.openxmlformats.org/officeDocument/2006/relationships/hyperlink" Target="https://www.nhs.uk/conditions/sexually-transmitted-infections-stis/" TargetMode="External"/><Relationship Id="rId4" Type="http://schemas.openxmlformats.org/officeDocument/2006/relationships/hyperlink" Target="https://www.gov.uk/government/statistics/sexually-transmitted-infections-stis-annual-data-tables" TargetMode="External"/><Relationship Id="rId9" Type="http://schemas.openxmlformats.org/officeDocument/2006/relationships/hyperlink" Target="https://www.theguardian.com/society/article/2024/aug/29/young-peoples-health-at-risk-from-fall-in-condom-use-warns-who"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E52AAE-765E-8887-230C-442BCB4BAF5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Lst>
          </a:blip>
          <a:stretch>
            <a:fillRect/>
          </a:stretch>
        </p:blipFill>
        <p:spPr>
          <a:xfrm>
            <a:off x="4900968" y="238298"/>
            <a:ext cx="3448180" cy="1145332"/>
          </a:xfrm>
          <a:prstGeom prst="rect">
            <a:avLst/>
          </a:prstGeom>
        </p:spPr>
      </p:pic>
      <p:sp>
        <p:nvSpPr>
          <p:cNvPr id="5" name="Title 5">
            <a:extLst>
              <a:ext uri="{FF2B5EF4-FFF2-40B4-BE49-F238E27FC236}">
                <a16:creationId xmlns:a16="http://schemas.microsoft.com/office/drawing/2014/main" id="{6CA2E41B-6442-D42C-7650-926E13B882CB}"/>
              </a:ext>
            </a:extLst>
          </p:cNvPr>
          <p:cNvSpPr txBox="1">
            <a:spLocks/>
          </p:cNvSpPr>
          <p:nvPr/>
        </p:nvSpPr>
        <p:spPr>
          <a:xfrm>
            <a:off x="551145" y="1541736"/>
            <a:ext cx="11511419" cy="749141"/>
          </a:xfrm>
          <a:prstGeom prst="rect">
            <a:avLst/>
          </a:prstGeom>
        </p:spPr>
        <p:txBody>
          <a:bodyPr>
            <a:no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US" sz="2800" b="1">
                <a:latin typeface="Times New Roman" panose="02020603050405020304" pitchFamily="18" charset="0"/>
                <a:cs typeface="Times New Roman" panose="02020603050405020304" pitchFamily="18" charset="0"/>
              </a:rPr>
              <a:t>MSc Public Health and Social Care in Practice</a:t>
            </a: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95FBE97-BC28-B750-47B0-9885FE72F53E}"/>
              </a:ext>
            </a:extLst>
          </p:cNvPr>
          <p:cNvSpPr txBox="1"/>
          <p:nvPr/>
        </p:nvSpPr>
        <p:spPr>
          <a:xfrm>
            <a:off x="4687866" y="2014046"/>
            <a:ext cx="3616960" cy="369332"/>
          </a:xfrm>
          <a:prstGeom prst="rect">
            <a:avLst/>
          </a:prstGeom>
          <a:noFill/>
        </p:spPr>
        <p:txBody>
          <a:bodyPr wrap="square">
            <a:spAutoFit/>
          </a:bodyPr>
          <a:lstStyle/>
          <a:p>
            <a:pPr algn="ctr" defTabSz="457223">
              <a:defRPr/>
            </a:pPr>
            <a:r>
              <a:rPr lang="en-US" b="1" dirty="0">
                <a:solidFill>
                  <a:prstClr val="black"/>
                </a:solidFill>
                <a:latin typeface="Times New Roman" panose="02020603050405020304" pitchFamily="18" charset="0"/>
                <a:cs typeface="Times New Roman" panose="02020603050405020304" pitchFamily="18" charset="0"/>
              </a:rPr>
              <a:t>Module Code: LCHS7000 </a:t>
            </a:r>
          </a:p>
        </p:txBody>
      </p:sp>
      <p:sp>
        <p:nvSpPr>
          <p:cNvPr id="9" name="TextBox 8">
            <a:extLst>
              <a:ext uri="{FF2B5EF4-FFF2-40B4-BE49-F238E27FC236}">
                <a16:creationId xmlns:a16="http://schemas.microsoft.com/office/drawing/2014/main" id="{A55A57ED-E1D4-3DD5-8158-68A453AFA8D5}"/>
              </a:ext>
            </a:extLst>
          </p:cNvPr>
          <p:cNvSpPr txBox="1"/>
          <p:nvPr/>
        </p:nvSpPr>
        <p:spPr>
          <a:xfrm>
            <a:off x="5167955" y="3651715"/>
            <a:ext cx="3136871" cy="400110"/>
          </a:xfrm>
          <a:prstGeom prst="rect">
            <a:avLst/>
          </a:prstGeom>
          <a:noFill/>
        </p:spPr>
        <p:txBody>
          <a:bodyPr wrap="square">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Lecturer: </a:t>
            </a:r>
            <a:r>
              <a:rPr lang="en-US" sz="2000" b="1" dirty="0" err="1">
                <a:solidFill>
                  <a:prstClr val="black"/>
                </a:solidFill>
                <a:latin typeface="Times New Roman" panose="02020603050405020304" pitchFamily="18" charset="0"/>
                <a:cs typeface="Times New Roman" panose="02020603050405020304" pitchFamily="18" charset="0"/>
              </a:rPr>
              <a:t>Itse</a:t>
            </a:r>
            <a:r>
              <a:rPr lang="en-US" sz="2000" b="1" dirty="0">
                <a:solidFill>
                  <a:prstClr val="black"/>
                </a:solidFill>
                <a:latin typeface="Times New Roman" panose="02020603050405020304" pitchFamily="18" charset="0"/>
                <a:cs typeface="Times New Roman" panose="02020603050405020304" pitchFamily="18" charset="0"/>
              </a:rPr>
              <a:t> Olaoye</a:t>
            </a:r>
          </a:p>
        </p:txBody>
      </p:sp>
      <p:graphicFrame>
        <p:nvGraphicFramePr>
          <p:cNvPr id="12" name="Table 11">
            <a:extLst>
              <a:ext uri="{FF2B5EF4-FFF2-40B4-BE49-F238E27FC236}">
                <a16:creationId xmlns:a16="http://schemas.microsoft.com/office/drawing/2014/main" id="{7BE845A1-9C41-B92B-D3F6-CC6AA9DF67FD}"/>
              </a:ext>
            </a:extLst>
          </p:cNvPr>
          <p:cNvGraphicFramePr>
            <a:graphicFrameLocks noGrp="1"/>
          </p:cNvGraphicFramePr>
          <p:nvPr>
            <p:extLst>
              <p:ext uri="{D42A27DB-BD31-4B8C-83A1-F6EECF244321}">
                <p14:modId xmlns:p14="http://schemas.microsoft.com/office/powerpoint/2010/main" val="3740383408"/>
              </p:ext>
            </p:extLst>
          </p:nvPr>
        </p:nvGraphicFramePr>
        <p:xfrm>
          <a:off x="1355892" y="4168293"/>
          <a:ext cx="9901923" cy="1879494"/>
        </p:xfrm>
        <a:graphic>
          <a:graphicData uri="http://schemas.openxmlformats.org/drawingml/2006/table">
            <a:tbl>
              <a:tblPr firstRow="1" bandRow="1">
                <a:tableStyleId>{F5AB1C69-6EDB-4FF4-983F-18BD219EF322}</a:tableStyleId>
              </a:tblPr>
              <a:tblGrid>
                <a:gridCol w="3300641">
                  <a:extLst>
                    <a:ext uri="{9D8B030D-6E8A-4147-A177-3AD203B41FA5}">
                      <a16:colId xmlns:a16="http://schemas.microsoft.com/office/drawing/2014/main" val="319627994"/>
                    </a:ext>
                  </a:extLst>
                </a:gridCol>
                <a:gridCol w="3300641">
                  <a:extLst>
                    <a:ext uri="{9D8B030D-6E8A-4147-A177-3AD203B41FA5}">
                      <a16:colId xmlns:a16="http://schemas.microsoft.com/office/drawing/2014/main" val="1916085107"/>
                    </a:ext>
                  </a:extLst>
                </a:gridCol>
                <a:gridCol w="3300641">
                  <a:extLst>
                    <a:ext uri="{9D8B030D-6E8A-4147-A177-3AD203B41FA5}">
                      <a16:colId xmlns:a16="http://schemas.microsoft.com/office/drawing/2014/main" val="314076371"/>
                    </a:ext>
                  </a:extLst>
                </a:gridCol>
              </a:tblGrid>
              <a:tr h="497967">
                <a:tc>
                  <a:txBody>
                    <a:bodyPr/>
                    <a:lstStyle/>
                    <a:p>
                      <a:pPr algn="ctr"/>
                      <a:r>
                        <a:rPr lang="en-GB" sz="2000" dirty="0"/>
                        <a:t>Name</a:t>
                      </a:r>
                      <a:endParaRPr lang="en-US" sz="2000" dirty="0">
                        <a:latin typeface="Times New Roman" panose="02020603050405020304" pitchFamily="18" charset="0"/>
                        <a:cs typeface="Times New Roman" panose="02020603050405020304" pitchFamily="18" charset="0"/>
                      </a:endParaRPr>
                    </a:p>
                  </a:txBody>
                  <a:tcPr/>
                </a:tc>
                <a:tc>
                  <a:txBody>
                    <a:bodyPr/>
                    <a:lstStyle/>
                    <a:p>
                      <a:pPr algn="ctr"/>
                      <a:r>
                        <a:rPr lang="en-GB" sz="2000" dirty="0"/>
                        <a:t>I.D.</a:t>
                      </a:r>
                      <a:endParaRPr lang="en-US" sz="2000" dirty="0">
                        <a:latin typeface="Times New Roman" panose="02020603050405020304" pitchFamily="18" charset="0"/>
                        <a:cs typeface="Times New Roman" panose="02020603050405020304" pitchFamily="18" charset="0"/>
                      </a:endParaRPr>
                    </a:p>
                  </a:txBody>
                  <a:tcPr/>
                </a:tc>
                <a:tc>
                  <a:txBody>
                    <a:bodyPr/>
                    <a:lstStyle/>
                    <a:p>
                      <a:pPr algn="ctr"/>
                      <a:r>
                        <a:rPr lang="en-GB" sz="2000" dirty="0">
                          <a:latin typeface="Times New Roman" panose="02020603050405020304" pitchFamily="18" charset="0"/>
                          <a:cs typeface="Times New Roman" panose="02020603050405020304" pitchFamily="18" charset="0"/>
                        </a:rPr>
                        <a:t>Slide Presented</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04085249"/>
                  </a:ext>
                </a:extLst>
              </a:tr>
              <a:tr h="460509">
                <a:tc>
                  <a:txBody>
                    <a:bodyPr/>
                    <a:lstStyle/>
                    <a:p>
                      <a:pPr algn="ctr"/>
                      <a:r>
                        <a:rPr lang="en-US" sz="2000" b="1" dirty="0">
                          <a:latin typeface="Arial" panose="020B0604020202020204" pitchFamily="34" charset="0"/>
                          <a:cs typeface="Arial" panose="020B0604020202020204" pitchFamily="34" charset="0"/>
                        </a:rPr>
                        <a:t>MD MOTIUR RAHMAN </a:t>
                      </a:r>
                    </a:p>
                  </a:txBody>
                  <a:tcPr/>
                </a:tc>
                <a:tc>
                  <a:txBody>
                    <a:bodyPr/>
                    <a:lstStyle/>
                    <a:p>
                      <a:pPr algn="ctr"/>
                      <a:r>
                        <a:rPr lang="en-US" sz="2000" dirty="0">
                          <a:latin typeface="Arial" panose="020B0604020202020204" pitchFamily="34" charset="0"/>
                          <a:cs typeface="Arial" panose="020B0604020202020204" pitchFamily="34" charset="0"/>
                        </a:rPr>
                        <a:t>2518275</a:t>
                      </a:r>
                    </a:p>
                  </a:txBody>
                  <a:tcPr/>
                </a:tc>
                <a:tc>
                  <a:txBody>
                    <a:bodyPr/>
                    <a:lstStyle/>
                    <a:p>
                      <a:pPr algn="ctr"/>
                      <a:r>
                        <a:rPr lang="en-GB" sz="2000" dirty="0">
                          <a:latin typeface="Arial" panose="020B0604020202020204" pitchFamily="34" charset="0"/>
                          <a:cs typeface="Arial" panose="020B0604020202020204" pitchFamily="34" charset="0"/>
                        </a:rPr>
                        <a:t>Task-1</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1888873"/>
                  </a:ext>
                </a:extLst>
              </a:tr>
              <a:tr h="460509">
                <a:tc>
                  <a:txBody>
                    <a:bodyPr/>
                    <a:lstStyle/>
                    <a:p>
                      <a:pPr algn="ctr"/>
                      <a:r>
                        <a:rPr lang="en-US" sz="2000" b="1" dirty="0">
                          <a:latin typeface="Arial" panose="020B0604020202020204" pitchFamily="34" charset="0"/>
                          <a:cs typeface="Arial" panose="020B0604020202020204" pitchFamily="34" charset="0"/>
                        </a:rPr>
                        <a:t>Jahanvi </a:t>
                      </a:r>
                      <a:r>
                        <a:rPr lang="en-US" sz="2000" b="1" dirty="0" err="1">
                          <a:latin typeface="Arial" panose="020B0604020202020204" pitchFamily="34" charset="0"/>
                          <a:cs typeface="Arial" panose="020B0604020202020204" pitchFamily="34" charset="0"/>
                        </a:rPr>
                        <a:t>sodha</a:t>
                      </a:r>
                      <a:endParaRPr lang="en-US" sz="2000" b="1" dirty="0">
                        <a:latin typeface="Arial" panose="020B0604020202020204" pitchFamily="34" charset="0"/>
                        <a:cs typeface="Arial" panose="020B0604020202020204" pitchFamily="34" charset="0"/>
                      </a:endParaRPr>
                    </a:p>
                  </a:txBody>
                  <a:tcPr/>
                </a:tc>
                <a:tc>
                  <a:txBody>
                    <a:bodyPr/>
                    <a:lstStyle/>
                    <a:p>
                      <a:pPr algn="ctr"/>
                      <a:r>
                        <a:rPr lang="en-US" sz="2000" dirty="0">
                          <a:latin typeface="Arial" panose="020B0604020202020204" pitchFamily="34" charset="0"/>
                          <a:cs typeface="Arial" panose="020B0604020202020204" pitchFamily="34" charset="0"/>
                        </a:rPr>
                        <a:t>2</a:t>
                      </a:r>
                      <a:r>
                        <a:rPr lang="en-US" sz="2000">
                          <a:latin typeface="Arial" panose="020B0604020202020204" pitchFamily="34" charset="0"/>
                          <a:cs typeface="Arial" panose="020B0604020202020204" pitchFamily="34" charset="0"/>
                        </a:rPr>
                        <a:t>530085</a:t>
                      </a:r>
                      <a:endParaRPr lang="en-US" sz="2000"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Task-2</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777967719"/>
                  </a:ext>
                </a:extLst>
              </a:tr>
              <a:tr h="460509">
                <a:tc>
                  <a:txBody>
                    <a:bodyPr/>
                    <a:lstStyle/>
                    <a:p>
                      <a:pPr algn="ctr"/>
                      <a:r>
                        <a:rPr lang="en-US" sz="2000" b="1" dirty="0">
                          <a:latin typeface="Arial" panose="020B0604020202020204" pitchFamily="34" charset="0"/>
                          <a:cs typeface="Arial" panose="020B0604020202020204" pitchFamily="34" charset="0"/>
                        </a:rPr>
                        <a:t>Yash </a:t>
                      </a:r>
                      <a:r>
                        <a:rPr lang="en-US" sz="2000" b="1" dirty="0" err="1">
                          <a:latin typeface="Arial" panose="020B0604020202020204" pitchFamily="34" charset="0"/>
                          <a:cs typeface="Arial" panose="020B0604020202020204" pitchFamily="34" charset="0"/>
                        </a:rPr>
                        <a:t>kapadiya</a:t>
                      </a:r>
                      <a:endParaRPr lang="en-US" sz="2000" b="1" dirty="0">
                        <a:latin typeface="Arial" panose="020B0604020202020204" pitchFamily="34" charset="0"/>
                        <a:cs typeface="Arial" panose="020B0604020202020204" pitchFamily="34" charset="0"/>
                      </a:endParaRPr>
                    </a:p>
                  </a:txBody>
                  <a:tcPr/>
                </a:tc>
                <a:tc>
                  <a:txBody>
                    <a:bodyPr/>
                    <a:lstStyle/>
                    <a:p>
                      <a:pPr algn="ctr"/>
                      <a:r>
                        <a:rPr lang="en-US" sz="2000" dirty="0">
                          <a:latin typeface="Arial" panose="020B0604020202020204" pitchFamily="34" charset="0"/>
                          <a:cs typeface="Arial" panose="020B0604020202020204" pitchFamily="34" charset="0"/>
                        </a:rPr>
                        <a:t>2518277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Task-3</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70221694"/>
                  </a:ext>
                </a:extLst>
              </a:tr>
            </a:tbl>
          </a:graphicData>
        </a:graphic>
      </p:graphicFrame>
      <p:sp>
        <p:nvSpPr>
          <p:cNvPr id="13" name="TextBox 12">
            <a:extLst>
              <a:ext uri="{FF2B5EF4-FFF2-40B4-BE49-F238E27FC236}">
                <a16:creationId xmlns:a16="http://schemas.microsoft.com/office/drawing/2014/main" id="{03AF5E0D-3ECA-EF50-ACE9-0A0C363DFC10}"/>
              </a:ext>
            </a:extLst>
          </p:cNvPr>
          <p:cNvSpPr txBox="1"/>
          <p:nvPr/>
        </p:nvSpPr>
        <p:spPr>
          <a:xfrm>
            <a:off x="3349501" y="2318870"/>
            <a:ext cx="6551113" cy="369332"/>
          </a:xfrm>
          <a:prstGeom prst="rect">
            <a:avLst/>
          </a:prstGeom>
          <a:noFill/>
        </p:spPr>
        <p:txBody>
          <a:bodyPr wrap="square">
            <a:spAutoFit/>
          </a:bodyPr>
          <a:lstStyle/>
          <a:p>
            <a:pPr defTabSz="457223">
              <a:defRPr/>
            </a:pPr>
            <a:r>
              <a:rPr lang="en-US" b="1" dirty="0">
                <a:solidFill>
                  <a:prstClr val="black"/>
                </a:solidFill>
                <a:latin typeface="Times New Roman" panose="02020603050405020304" pitchFamily="18" charset="0"/>
                <a:cs typeface="Times New Roman" panose="02020603050405020304" pitchFamily="18" charset="0"/>
              </a:rPr>
              <a:t>Module: Social Epidemiology and Public Health Development</a:t>
            </a:r>
          </a:p>
        </p:txBody>
      </p:sp>
      <p:sp>
        <p:nvSpPr>
          <p:cNvPr id="14" name="TextBox 13">
            <a:extLst>
              <a:ext uri="{FF2B5EF4-FFF2-40B4-BE49-F238E27FC236}">
                <a16:creationId xmlns:a16="http://schemas.microsoft.com/office/drawing/2014/main" id="{D51459DF-C0C0-BA65-F365-1A0627B84513}"/>
              </a:ext>
            </a:extLst>
          </p:cNvPr>
          <p:cNvSpPr txBox="1"/>
          <p:nvPr/>
        </p:nvSpPr>
        <p:spPr>
          <a:xfrm>
            <a:off x="4265463" y="6288318"/>
            <a:ext cx="4461765" cy="369332"/>
          </a:xfrm>
          <a:prstGeom prst="rect">
            <a:avLst/>
          </a:prstGeom>
          <a:noFill/>
        </p:spPr>
        <p:txBody>
          <a:bodyPr wrap="square">
            <a:spAutoFit/>
          </a:bodyPr>
          <a:lstStyle/>
          <a:p>
            <a:pPr defTabSz="457223">
              <a:defRPr/>
            </a:pPr>
            <a:r>
              <a:rPr lang="en-US" b="1" dirty="0">
                <a:latin typeface="Times New Roman" panose="02020603050405020304" pitchFamily="18" charset="0"/>
                <a:cs typeface="Times New Roman" panose="02020603050405020304" pitchFamily="18" charset="0"/>
              </a:rPr>
              <a:t>Presentation Date: 09</a:t>
            </a:r>
            <a:r>
              <a:rPr lang="en-US" b="1" baseline="30000" dirty="0">
                <a:latin typeface="Times New Roman" panose="02020603050405020304" pitchFamily="18" charset="0"/>
                <a:cs typeface="Times New Roman" panose="02020603050405020304" pitchFamily="18" charset="0"/>
              </a:rPr>
              <a:t>th</a:t>
            </a:r>
            <a:r>
              <a:rPr lang="en-US" b="1" dirty="0">
                <a:latin typeface="Times New Roman" panose="02020603050405020304" pitchFamily="18" charset="0"/>
                <a:cs typeface="Times New Roman" panose="02020603050405020304" pitchFamily="18" charset="0"/>
              </a:rPr>
              <a:t> March 2026</a:t>
            </a:r>
          </a:p>
        </p:txBody>
      </p:sp>
      <p:sp>
        <p:nvSpPr>
          <p:cNvPr id="2" name="TextBox 1">
            <a:extLst>
              <a:ext uri="{FF2B5EF4-FFF2-40B4-BE49-F238E27FC236}">
                <a16:creationId xmlns:a16="http://schemas.microsoft.com/office/drawing/2014/main" id="{DF9FC242-F018-18CE-4669-56060E4BFFE0}"/>
              </a:ext>
            </a:extLst>
          </p:cNvPr>
          <p:cNvSpPr txBox="1"/>
          <p:nvPr/>
        </p:nvSpPr>
        <p:spPr>
          <a:xfrm>
            <a:off x="1596788" y="2723259"/>
            <a:ext cx="9661027" cy="923330"/>
          </a:xfrm>
          <a:prstGeom prst="rect">
            <a:avLst/>
          </a:prstGeom>
          <a:noFill/>
        </p:spPr>
        <p:txBody>
          <a:bodyPr wrap="square">
            <a:spAutoFit/>
          </a:bodyPr>
          <a:lstStyle/>
          <a:p>
            <a:pPr lvl="0" algn="ctr">
              <a:defRPr/>
            </a:pPr>
            <a:r>
              <a:rPr lang="en-US" b="1" dirty="0">
                <a:solidFill>
                  <a:prstClr val="black"/>
                </a:solidFill>
                <a:latin typeface="Times New Roman" panose="02020603050405020304" pitchFamily="18" charset="0"/>
                <a:cs typeface="Times New Roman" panose="02020603050405020304" pitchFamily="18" charset="0"/>
              </a:rPr>
              <a:t>Assignment Title: "Know It. Own It. Protect It: A Sexual Health Awareness Campaign for Young People"</a:t>
            </a:r>
          </a:p>
          <a:p>
            <a:pPr lvl="0" algn="ctr">
              <a:defRPr/>
            </a:pPr>
            <a:r>
              <a:rPr lang="en-US" b="1" dirty="0">
                <a:solidFill>
                  <a:prstClr val="black"/>
                </a:solidFill>
                <a:latin typeface="Times New Roman" panose="02020603050405020304" pitchFamily="18" charset="0"/>
                <a:cs typeface="Times New Roman" panose="02020603050405020304" pitchFamily="18" charset="0"/>
              </a:rPr>
              <a:t>Target Age Group: 15-24 </a:t>
            </a:r>
          </a:p>
        </p:txBody>
      </p:sp>
    </p:spTree>
    <p:extLst>
      <p:ext uri="{BB962C8B-B14F-4D97-AF65-F5344CB8AC3E}">
        <p14:creationId xmlns:p14="http://schemas.microsoft.com/office/powerpoint/2010/main" val="903946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35468-CB06-A5CB-F3C4-5437EA506617}"/>
            </a:ext>
          </a:extLst>
        </p:cNvPr>
        <p:cNvGrpSpPr/>
        <p:nvPr/>
      </p:nvGrpSpPr>
      <p:grpSpPr>
        <a:xfrm>
          <a:off x="0" y="0"/>
          <a:ext cx="0" cy="0"/>
          <a:chOff x="0" y="0"/>
          <a:chExt cx="0" cy="0"/>
        </a:xfrm>
      </p:grpSpPr>
      <p:grpSp>
        <p:nvGrpSpPr>
          <p:cNvPr id="5" name="Group 5">
            <a:extLst>
              <a:ext uri="{FF2B5EF4-FFF2-40B4-BE49-F238E27FC236}">
                <a16:creationId xmlns:a16="http://schemas.microsoft.com/office/drawing/2014/main" id="{CC646EEE-D06C-0A6C-1346-51E0F3C1BEBE}"/>
              </a:ext>
            </a:extLst>
          </p:cNvPr>
          <p:cNvGrpSpPr/>
          <p:nvPr/>
        </p:nvGrpSpPr>
        <p:grpSpPr>
          <a:xfrm>
            <a:off x="-1028700" y="0"/>
            <a:ext cx="1683793" cy="6858000"/>
            <a:chOff x="0" y="0"/>
            <a:chExt cx="812800" cy="2976105"/>
          </a:xfrm>
        </p:grpSpPr>
        <p:sp>
          <p:nvSpPr>
            <p:cNvPr id="6" name="Freeform 6">
              <a:extLst>
                <a:ext uri="{FF2B5EF4-FFF2-40B4-BE49-F238E27FC236}">
                  <a16:creationId xmlns:a16="http://schemas.microsoft.com/office/drawing/2014/main" id="{FA179531-DC73-ABE3-5E87-503B7805E0D0}"/>
                </a:ext>
              </a:extLst>
            </p:cNvPr>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solidFill>
              <a:srgbClr val="1C5739"/>
            </a:solidFill>
          </p:spPr>
          <p:txBody>
            <a:bodyPr/>
            <a:lstStyle/>
            <a:p>
              <a:endParaRPr lang="en-US"/>
            </a:p>
          </p:txBody>
        </p:sp>
        <p:sp>
          <p:nvSpPr>
            <p:cNvPr id="7" name="TextBox 7">
              <a:extLst>
                <a:ext uri="{FF2B5EF4-FFF2-40B4-BE49-F238E27FC236}">
                  <a16:creationId xmlns:a16="http://schemas.microsoft.com/office/drawing/2014/main" id="{1F431009-00A7-BDF4-E93E-EEDB8A385739}"/>
                </a:ext>
              </a:extLst>
            </p:cNvPr>
            <p:cNvSpPr txBox="1"/>
            <p:nvPr/>
          </p:nvSpPr>
          <p:spPr>
            <a:xfrm>
              <a:off x="0" y="-19050"/>
              <a:ext cx="812800" cy="2995155"/>
            </a:xfrm>
            <a:prstGeom prst="rect">
              <a:avLst/>
            </a:prstGeom>
          </p:spPr>
          <p:txBody>
            <a:bodyPr lIns="33867" tIns="33867" rIns="33867" bIns="33867" rtlCol="0" anchor="ctr"/>
            <a:lstStyle/>
            <a:p>
              <a:pPr algn="ctr">
                <a:lnSpc>
                  <a:spcPts val="1906"/>
                </a:lnSpc>
              </a:pPr>
              <a:endParaRPr sz="1200"/>
            </a:p>
          </p:txBody>
        </p:sp>
      </p:grpSp>
      <p:grpSp>
        <p:nvGrpSpPr>
          <p:cNvPr id="2" name="Group 5">
            <a:extLst>
              <a:ext uri="{FF2B5EF4-FFF2-40B4-BE49-F238E27FC236}">
                <a16:creationId xmlns:a16="http://schemas.microsoft.com/office/drawing/2014/main" id="{300C8487-FB15-7761-30B9-19709885D23E}"/>
              </a:ext>
            </a:extLst>
          </p:cNvPr>
          <p:cNvGrpSpPr/>
          <p:nvPr/>
        </p:nvGrpSpPr>
        <p:grpSpPr>
          <a:xfrm>
            <a:off x="11513879" y="-64827"/>
            <a:ext cx="1683793" cy="6858000"/>
            <a:chOff x="0" y="0"/>
            <a:chExt cx="812800" cy="2976105"/>
          </a:xfrm>
        </p:grpSpPr>
        <p:sp>
          <p:nvSpPr>
            <p:cNvPr id="4" name="Freeform 6">
              <a:extLst>
                <a:ext uri="{FF2B5EF4-FFF2-40B4-BE49-F238E27FC236}">
                  <a16:creationId xmlns:a16="http://schemas.microsoft.com/office/drawing/2014/main" id="{28A0FCC5-EC59-0E86-DEC3-40C0A9854BF7}"/>
                </a:ext>
              </a:extLst>
            </p:cNvPr>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solidFill>
              <a:srgbClr val="1C5739"/>
            </a:solidFill>
          </p:spPr>
          <p:txBody>
            <a:bodyPr/>
            <a:lstStyle/>
            <a:p>
              <a:endParaRPr lang="en-US"/>
            </a:p>
          </p:txBody>
        </p:sp>
        <p:sp>
          <p:nvSpPr>
            <p:cNvPr id="13" name="TextBox 7">
              <a:extLst>
                <a:ext uri="{FF2B5EF4-FFF2-40B4-BE49-F238E27FC236}">
                  <a16:creationId xmlns:a16="http://schemas.microsoft.com/office/drawing/2014/main" id="{21F91339-2117-6066-A0E0-0F78BA0128DD}"/>
                </a:ext>
              </a:extLst>
            </p:cNvPr>
            <p:cNvSpPr txBox="1"/>
            <p:nvPr/>
          </p:nvSpPr>
          <p:spPr>
            <a:xfrm>
              <a:off x="0" y="-19050"/>
              <a:ext cx="812800" cy="2995155"/>
            </a:xfrm>
            <a:prstGeom prst="rect">
              <a:avLst/>
            </a:prstGeom>
          </p:spPr>
          <p:txBody>
            <a:bodyPr lIns="33867" tIns="33867" rIns="33867" bIns="33867" rtlCol="0" anchor="ctr"/>
            <a:lstStyle/>
            <a:p>
              <a:pPr algn="ctr">
                <a:lnSpc>
                  <a:spcPts val="1906"/>
                </a:lnSpc>
              </a:pPr>
              <a:endParaRPr sz="1200"/>
            </a:p>
          </p:txBody>
        </p:sp>
      </p:grpSp>
      <p:sp>
        <p:nvSpPr>
          <p:cNvPr id="15" name="TextBox 14">
            <a:extLst>
              <a:ext uri="{FF2B5EF4-FFF2-40B4-BE49-F238E27FC236}">
                <a16:creationId xmlns:a16="http://schemas.microsoft.com/office/drawing/2014/main" id="{ABB5B6DB-B618-2A68-59BA-5086E2DE22A4}"/>
              </a:ext>
            </a:extLst>
          </p:cNvPr>
          <p:cNvSpPr txBox="1"/>
          <p:nvPr/>
        </p:nvSpPr>
        <p:spPr>
          <a:xfrm>
            <a:off x="2326944" y="2101334"/>
            <a:ext cx="7110482" cy="1964512"/>
          </a:xfrm>
          <a:prstGeom prst="rect">
            <a:avLst/>
          </a:prstGeom>
          <a:noFill/>
        </p:spPr>
        <p:txBody>
          <a:bodyPr wrap="square">
            <a:spAutoFit/>
          </a:bodyPr>
          <a:lstStyle/>
          <a:p>
            <a:pPr algn="ctr">
              <a:lnSpc>
                <a:spcPct val="150000"/>
              </a:lnSpc>
            </a:pPr>
            <a:r>
              <a:rPr lang="en-US" sz="2800" b="1" u="sng" dirty="0">
                <a:latin typeface="Arial" panose="020B0604020202020204" pitchFamily="34" charset="0"/>
                <a:cs typeface="Arial" panose="020B0604020202020204" pitchFamily="34" charset="0"/>
              </a:rPr>
              <a:t>TASK -1</a:t>
            </a:r>
          </a:p>
          <a:p>
            <a:pPr algn="ctr">
              <a:lnSpc>
                <a:spcPct val="150000"/>
              </a:lnSpc>
            </a:pPr>
            <a:r>
              <a:rPr lang="en-US" sz="2800" b="1" dirty="0">
                <a:latin typeface="Arial" panose="020B0604020202020204" pitchFamily="34" charset="0"/>
                <a:cs typeface="Arial" panose="020B0604020202020204" pitchFamily="34" charset="0"/>
              </a:rPr>
              <a:t>MD MOTIUR RAHMAN </a:t>
            </a:r>
          </a:p>
          <a:p>
            <a:pPr algn="ctr">
              <a:lnSpc>
                <a:spcPct val="150000"/>
              </a:lnSpc>
            </a:pPr>
            <a:r>
              <a:rPr lang="en-US" sz="2800" b="1" dirty="0">
                <a:latin typeface="Arial" panose="020B0604020202020204" pitchFamily="34" charset="0"/>
                <a:cs typeface="Arial" panose="020B0604020202020204" pitchFamily="34" charset="0"/>
              </a:rPr>
              <a:t>ID NO: 2518275</a:t>
            </a:r>
          </a:p>
        </p:txBody>
      </p:sp>
    </p:spTree>
    <p:extLst>
      <p:ext uri="{BB962C8B-B14F-4D97-AF65-F5344CB8AC3E}">
        <p14:creationId xmlns:p14="http://schemas.microsoft.com/office/powerpoint/2010/main" val="3195205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14"/>
          <p:cNvSpPr/>
          <p:nvPr/>
        </p:nvSpPr>
        <p:spPr>
          <a:xfrm>
            <a:off x="9182528" y="-829311"/>
            <a:ext cx="3390472" cy="2743200"/>
          </a:xfrm>
          <a:custGeom>
            <a:avLst/>
            <a:gdLst/>
            <a:ahLst/>
            <a:cxnLst/>
            <a:rect l="l" t="t" r="r" b="b"/>
            <a:pathLst>
              <a:path w="5085708" h="4114800">
                <a:moveTo>
                  <a:pt x="0" y="0"/>
                </a:moveTo>
                <a:lnTo>
                  <a:pt x="5085708" y="0"/>
                </a:lnTo>
                <a:lnTo>
                  <a:pt x="5085708" y="4114800"/>
                </a:lnTo>
                <a:lnTo>
                  <a:pt x="0" y="4114800"/>
                </a:lnTo>
                <a:lnTo>
                  <a:pt x="0" y="0"/>
                </a:lnTo>
                <a:close/>
              </a:path>
            </a:pathLst>
          </a:custGeom>
          <a:blipFill>
            <a:blip r:embed="rId3"/>
            <a:stretch>
              <a:fillRect/>
            </a:stretch>
          </a:blipFill>
        </p:spPr>
        <p:txBody>
          <a:bodyPr/>
          <a:lstStyle/>
          <a:p>
            <a:endParaRPr lang="en-US"/>
          </a:p>
        </p:txBody>
      </p:sp>
      <p:sp>
        <p:nvSpPr>
          <p:cNvPr id="19" name="TextBox 4"/>
          <p:cNvSpPr txBox="1"/>
          <p:nvPr/>
        </p:nvSpPr>
        <p:spPr>
          <a:xfrm>
            <a:off x="1076038" y="542288"/>
            <a:ext cx="4574750" cy="37510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859"/>
              </a:lnSpc>
            </a:pPr>
            <a:r>
              <a:rPr lang="en-US" sz="3200" b="1" dirty="0">
                <a:solidFill>
                  <a:schemeClr val="accent3">
                    <a:lumMod val="75000"/>
                  </a:schemeClr>
                </a:solidFill>
                <a:latin typeface="Arial" panose="020B0604020202020204" pitchFamily="34" charset="0"/>
                <a:cs typeface="Arial" panose="020B0604020202020204" pitchFamily="34" charset="0"/>
              </a:rPr>
              <a:t>Introduction</a:t>
            </a:r>
          </a:p>
        </p:txBody>
      </p:sp>
      <p:sp>
        <p:nvSpPr>
          <p:cNvPr id="20" name="TextBox 4"/>
          <p:cNvSpPr txBox="1"/>
          <p:nvPr/>
        </p:nvSpPr>
        <p:spPr>
          <a:xfrm>
            <a:off x="348343" y="1160735"/>
            <a:ext cx="8296893" cy="3174652"/>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en-US" sz="2000" b="1" dirty="0">
                <a:latin typeface="Arial" panose="020B0604020202020204" pitchFamily="34" charset="0"/>
                <a:cs typeface="Arial" panose="020B0604020202020204" pitchFamily="34" charset="0"/>
              </a:rPr>
              <a:t>Sexual health </a:t>
            </a:r>
            <a:r>
              <a:rPr lang="en-US" sz="2000" dirty="0">
                <a:latin typeface="Arial" panose="020B0604020202020204" pitchFamily="34" charset="0"/>
                <a:cs typeface="Arial" panose="020B0604020202020204" pitchFamily="34" charset="0"/>
              </a:rPr>
              <a:t>is an important aspect of overall wellbeing, particularly among young people. </a:t>
            </a:r>
          </a:p>
          <a:p>
            <a:pPr algn="just">
              <a:lnSpc>
                <a:spcPct val="150000"/>
              </a:lnSpc>
            </a:pPr>
            <a:r>
              <a:rPr lang="en-US" sz="2000" b="1" dirty="0">
                <a:latin typeface="Arial" panose="020B0604020202020204" pitchFamily="34" charset="0"/>
                <a:cs typeface="Arial" panose="020B0604020202020204" pitchFamily="34" charset="0"/>
              </a:rPr>
              <a:t>In the United Kingdom, </a:t>
            </a:r>
            <a:r>
              <a:rPr lang="en-US" sz="2000" dirty="0">
                <a:latin typeface="Arial" panose="020B0604020202020204" pitchFamily="34" charset="0"/>
                <a:cs typeface="Arial" panose="020B0604020202020204" pitchFamily="34" charset="0"/>
              </a:rPr>
              <a:t>individuals aged </a:t>
            </a:r>
            <a:r>
              <a:rPr lang="en-US" sz="2000" b="1" dirty="0">
                <a:latin typeface="Arial" panose="020B0604020202020204" pitchFamily="34" charset="0"/>
                <a:cs typeface="Arial" panose="020B0604020202020204" pitchFamily="34" charset="0"/>
              </a:rPr>
              <a:t>15–24 </a:t>
            </a:r>
            <a:r>
              <a:rPr lang="en-US" sz="2000" dirty="0">
                <a:latin typeface="Arial" panose="020B0604020202020204" pitchFamily="34" charset="0"/>
                <a:cs typeface="Arial" panose="020B0604020202020204" pitchFamily="34" charset="0"/>
              </a:rPr>
              <a:t>experience the highest rates of sexually transmitted infections (STIs), making sexual health promotion (UK Health Security Agency, 2024). </a:t>
            </a:r>
          </a:p>
          <a:p>
            <a:pPr algn="just">
              <a:lnSpc>
                <a:spcPct val="150000"/>
              </a:lnSpc>
            </a:pPr>
            <a:r>
              <a:rPr lang="en-US" sz="2000" b="1" dirty="0">
                <a:latin typeface="Arial" panose="020B0604020202020204" pitchFamily="34" charset="0"/>
                <a:cs typeface="Arial" panose="020B0604020202020204" pitchFamily="34" charset="0"/>
              </a:rPr>
              <a:t>In 2023, around 402,000 </a:t>
            </a:r>
            <a:r>
              <a:rPr lang="en-US" sz="2000" dirty="0">
                <a:latin typeface="Arial" panose="020B0604020202020204" pitchFamily="34" charset="0"/>
                <a:cs typeface="Arial" panose="020B0604020202020204" pitchFamily="34" charset="0"/>
              </a:rPr>
              <a:t>new STI diagnoses were recorded in England (House of Commons Library, 2024). </a:t>
            </a:r>
          </a:p>
        </p:txBody>
      </p:sp>
      <p:pic>
        <p:nvPicPr>
          <p:cNvPr id="3" name="Picture 2">
            <a:extLst>
              <a:ext uri="{FF2B5EF4-FFF2-40B4-BE49-F238E27FC236}">
                <a16:creationId xmlns:a16="http://schemas.microsoft.com/office/drawing/2014/main" id="{02D2B14B-C6BF-FA1E-E378-9030CA8F729C}"/>
              </a:ext>
            </a:extLst>
          </p:cNvPr>
          <p:cNvPicPr>
            <a:picLocks noChangeAspect="1"/>
          </p:cNvPicPr>
          <p:nvPr/>
        </p:nvPicPr>
        <p:blipFill>
          <a:blip r:embed="rId4"/>
          <a:stretch>
            <a:fillRect/>
          </a:stretch>
        </p:blipFill>
        <p:spPr>
          <a:xfrm>
            <a:off x="8780162" y="2223764"/>
            <a:ext cx="3063495" cy="2410472"/>
          </a:xfrm>
          <a:prstGeom prst="rect">
            <a:avLst/>
          </a:prstGeom>
        </p:spPr>
      </p:pic>
    </p:spTree>
    <p:extLst>
      <p:ext uri="{BB962C8B-B14F-4D97-AF65-F5344CB8AC3E}">
        <p14:creationId xmlns:p14="http://schemas.microsoft.com/office/powerpoint/2010/main" val="2237697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866216" y="-1666953"/>
            <a:ext cx="3634740" cy="5486400"/>
          </a:xfrm>
          <a:custGeom>
            <a:avLst/>
            <a:gdLst/>
            <a:ahLst/>
            <a:cxnLst/>
            <a:rect l="l" t="t" r="r" b="b"/>
            <a:pathLst>
              <a:path w="5452110" h="8229600">
                <a:moveTo>
                  <a:pt x="0" y="0"/>
                </a:moveTo>
                <a:lnTo>
                  <a:pt x="5452110" y="0"/>
                </a:lnTo>
                <a:lnTo>
                  <a:pt x="5452110" y="8229600"/>
                </a:lnTo>
                <a:lnTo>
                  <a:pt x="0" y="8229600"/>
                </a:lnTo>
                <a:lnTo>
                  <a:pt x="0" y="0"/>
                </a:lnTo>
                <a:close/>
              </a:path>
            </a:pathLst>
          </a:custGeom>
          <a:blipFill>
            <a:blip r:embed="rId3"/>
            <a:stretch>
              <a:fillRect/>
            </a:stretch>
          </a:blipFill>
        </p:spPr>
        <p:txBody>
          <a:bodyPr/>
          <a:lstStyle/>
          <a:p>
            <a:endParaRPr lang="en-US"/>
          </a:p>
        </p:txBody>
      </p:sp>
      <p:sp>
        <p:nvSpPr>
          <p:cNvPr id="4" name="TextBox 4"/>
          <p:cNvSpPr txBox="1"/>
          <p:nvPr/>
        </p:nvSpPr>
        <p:spPr>
          <a:xfrm>
            <a:off x="2488366" y="-127687"/>
            <a:ext cx="5216578" cy="1033937"/>
          </a:xfrm>
          <a:prstGeom prst="rect">
            <a:avLst/>
          </a:prstGeom>
        </p:spPr>
        <p:txBody>
          <a:bodyPr wrap="square" lIns="0" tIns="0" rIns="0" bIns="0" rtlCol="0" anchor="t">
            <a:spAutoFit/>
          </a:bodyPr>
          <a:lstStyle/>
          <a:p>
            <a:pPr algn="ctr">
              <a:lnSpc>
                <a:spcPts val="9522"/>
              </a:lnSpc>
            </a:pPr>
            <a:r>
              <a:rPr lang="en-US" sz="3200" b="1" dirty="0">
                <a:solidFill>
                  <a:srgbClr val="22423D"/>
                </a:solidFill>
                <a:latin typeface="Arial" panose="020B0604020202020204" pitchFamily="34" charset="0"/>
                <a:cs typeface="Arial" panose="020B0604020202020204" pitchFamily="34" charset="0"/>
              </a:rPr>
              <a:t>Rationale for the campaign</a:t>
            </a:r>
          </a:p>
        </p:txBody>
      </p:sp>
      <p:sp>
        <p:nvSpPr>
          <p:cNvPr id="7" name="TextBox 4"/>
          <p:cNvSpPr txBox="1"/>
          <p:nvPr/>
        </p:nvSpPr>
        <p:spPr>
          <a:xfrm>
            <a:off x="554636" y="906250"/>
            <a:ext cx="9753146" cy="2857192"/>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just">
              <a:lnSpc>
                <a:spcPct val="150000"/>
              </a:lnSpc>
              <a:buFont typeface="+mj-lt"/>
              <a:buAutoNum type="arabicPeriod"/>
            </a:pPr>
            <a:r>
              <a:rPr lang="en-US" b="1" dirty="0">
                <a:effectLst/>
                <a:latin typeface="Arial" panose="020B0604020202020204" pitchFamily="34" charset="0"/>
                <a:cs typeface="Arial" panose="020B0604020202020204" pitchFamily="34" charset="0"/>
              </a:rPr>
              <a:t>Young people aged 15–24 </a:t>
            </a:r>
            <a:r>
              <a:rPr lang="en-US" dirty="0">
                <a:effectLst/>
                <a:latin typeface="Arial" panose="020B0604020202020204" pitchFamily="34" charset="0"/>
                <a:cs typeface="Arial" panose="020B0604020202020204" pitchFamily="34" charset="0"/>
              </a:rPr>
              <a:t>experience the highest rates of Sexually Transmitted Infections in England (UK Health Security Agency, 2024).</a:t>
            </a:r>
          </a:p>
          <a:p>
            <a:pPr marL="342900" indent="-342900" algn="just">
              <a:lnSpc>
                <a:spcPct val="150000"/>
              </a:lnSpc>
              <a:buFont typeface="+mj-lt"/>
              <a:buAutoNum type="arabicPeriod"/>
            </a:pPr>
            <a:r>
              <a:rPr lang="en-US" dirty="0">
                <a:effectLst/>
                <a:latin typeface="Arial" panose="020B0604020202020204" pitchFamily="34" charset="0"/>
                <a:cs typeface="Arial" panose="020B0604020202020204" pitchFamily="34" charset="0"/>
              </a:rPr>
              <a:t>In 2023, </a:t>
            </a:r>
            <a:r>
              <a:rPr lang="en-US" b="1" dirty="0">
                <a:effectLst/>
                <a:latin typeface="Arial" panose="020B0604020202020204" pitchFamily="34" charset="0"/>
                <a:cs typeface="Arial" panose="020B0604020202020204" pitchFamily="34" charset="0"/>
              </a:rPr>
              <a:t>more than 400,000 </a:t>
            </a:r>
            <a:r>
              <a:rPr lang="en-US" dirty="0">
                <a:effectLst/>
                <a:latin typeface="Arial" panose="020B0604020202020204" pitchFamily="34" charset="0"/>
                <a:cs typeface="Arial" panose="020B0604020202020204" pitchFamily="34" charset="0"/>
              </a:rPr>
              <a:t>new STI diagnoses were reported in England (House of Commons Library, 2024).</a:t>
            </a:r>
          </a:p>
          <a:p>
            <a:pPr marL="342900" indent="-342900" algn="just">
              <a:lnSpc>
                <a:spcPct val="150000"/>
              </a:lnSpc>
              <a:buFont typeface="+mj-lt"/>
              <a:buAutoNum type="arabicPeriod"/>
            </a:pPr>
            <a:r>
              <a:rPr lang="en-US" dirty="0">
                <a:effectLst/>
                <a:latin typeface="Arial" panose="020B0604020202020204" pitchFamily="34" charset="0"/>
                <a:cs typeface="Arial" panose="020B0604020202020204" pitchFamily="34" charset="0"/>
              </a:rPr>
              <a:t>Lack of accurate </a:t>
            </a:r>
            <a:r>
              <a:rPr lang="en-US" b="1" dirty="0">
                <a:effectLst/>
                <a:latin typeface="Arial" panose="020B0604020202020204" pitchFamily="34" charset="0"/>
                <a:cs typeface="Arial" panose="020B0604020202020204" pitchFamily="34" charset="0"/>
              </a:rPr>
              <a:t>sexual health knowledge </a:t>
            </a:r>
            <a:r>
              <a:rPr lang="en-US" dirty="0">
                <a:effectLst/>
                <a:latin typeface="Arial" panose="020B0604020202020204" pitchFamily="34" charset="0"/>
                <a:cs typeface="Arial" panose="020B0604020202020204" pitchFamily="34" charset="0"/>
              </a:rPr>
              <a:t>and low condom use increase risks of infections and unplanned pregnancy among young adults (World Health Organization, 2023).</a:t>
            </a:r>
          </a:p>
          <a:p>
            <a:pPr marL="342900" indent="-342900" algn="just">
              <a:lnSpc>
                <a:spcPct val="150000"/>
              </a:lnSpc>
              <a:buFont typeface="+mj-lt"/>
              <a:buAutoNum type="arabicPeriod"/>
            </a:pPr>
            <a:r>
              <a:rPr lang="en-US" dirty="0">
                <a:effectLst/>
                <a:latin typeface="Arial" panose="020B0604020202020204" pitchFamily="34" charset="0"/>
                <a:cs typeface="Arial" panose="020B0604020202020204" pitchFamily="34" charset="0"/>
              </a:rPr>
              <a:t>Health promotion campaigns can encourage safer behaviours (NHS England, 2023).</a:t>
            </a:r>
            <a:endParaRPr lang="en-US" b="1" dirty="0">
              <a:effectLst/>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0C5C9381-5856-544C-54CB-2FDB4FD1615D}"/>
              </a:ext>
            </a:extLst>
          </p:cNvPr>
          <p:cNvPicPr>
            <a:picLocks noChangeAspect="1"/>
          </p:cNvPicPr>
          <p:nvPr/>
        </p:nvPicPr>
        <p:blipFill>
          <a:blip r:embed="rId4"/>
          <a:srcRect b="11177"/>
          <a:stretch>
            <a:fillRect/>
          </a:stretch>
        </p:blipFill>
        <p:spPr>
          <a:xfrm>
            <a:off x="7233313" y="3819447"/>
            <a:ext cx="4203511" cy="2934630"/>
          </a:xfrm>
          <a:prstGeom prst="rect">
            <a:avLst/>
          </a:prstGeom>
        </p:spPr>
      </p:pic>
    </p:spTree>
    <p:extLst>
      <p:ext uri="{BB962C8B-B14F-4D97-AF65-F5344CB8AC3E}">
        <p14:creationId xmlns:p14="http://schemas.microsoft.com/office/powerpoint/2010/main" val="1379544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4"/>
          <p:cNvSpPr txBox="1"/>
          <p:nvPr/>
        </p:nvSpPr>
        <p:spPr>
          <a:xfrm>
            <a:off x="167015" y="202740"/>
            <a:ext cx="11761127" cy="37234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859"/>
              </a:lnSpc>
            </a:pPr>
            <a:r>
              <a:rPr lang="en-US" sz="3200" b="1" dirty="0">
                <a:solidFill>
                  <a:schemeClr val="accent3">
                    <a:lumMod val="75000"/>
                  </a:schemeClr>
                </a:solidFill>
                <a:latin typeface="Arial" panose="020B0604020202020204" pitchFamily="34" charset="0"/>
                <a:cs typeface="Arial" panose="020B0604020202020204" pitchFamily="34" charset="0"/>
              </a:rPr>
              <a:t>National Guidelines in UK for  Younge People (Age 15-24)</a:t>
            </a:r>
          </a:p>
        </p:txBody>
      </p:sp>
      <p:sp>
        <p:nvSpPr>
          <p:cNvPr id="4" name="TextBox 3">
            <a:extLst>
              <a:ext uri="{FF2B5EF4-FFF2-40B4-BE49-F238E27FC236}">
                <a16:creationId xmlns:a16="http://schemas.microsoft.com/office/drawing/2014/main" id="{9365C702-0606-B6F4-EF9A-38D9E3917F82}"/>
              </a:ext>
            </a:extLst>
          </p:cNvPr>
          <p:cNvSpPr txBox="1"/>
          <p:nvPr/>
        </p:nvSpPr>
        <p:spPr>
          <a:xfrm>
            <a:off x="2044321" y="1148519"/>
            <a:ext cx="9160491" cy="3693319"/>
          </a:xfrm>
          <a:prstGeom prst="rect">
            <a:avLst/>
          </a:prstGeom>
          <a:noFill/>
        </p:spPr>
        <p:txBody>
          <a:bodyPr wrap="square">
            <a:spAutoFit/>
          </a:bodyPr>
          <a:lstStyle/>
          <a:p>
            <a:r>
              <a:rPr lang="en-US" dirty="0"/>
              <a:t>Chlamydia Testing Coverage (%)</a:t>
            </a:r>
          </a:p>
          <a:p>
            <a:r>
              <a:rPr lang="en-US" dirty="0"/>
              <a:t>Guideline Target  🟩🟩🟩🟩🟩🟩🟩🟩🟩🟩🟩🟩🟩🟩🟩🟩🟩🟩🟩🟩 100%</a:t>
            </a:r>
          </a:p>
          <a:p>
            <a:r>
              <a:rPr lang="en-US" dirty="0"/>
              <a:t>Actual (2024)     🟥🟥🟥🟥                                  18%</a:t>
            </a:r>
          </a:p>
          <a:p>
            <a:endParaRPr lang="en-US" dirty="0"/>
          </a:p>
          <a:p>
            <a:r>
              <a:rPr lang="en-US" dirty="0"/>
              <a:t>Detection Rate (per 100,000)</a:t>
            </a:r>
          </a:p>
          <a:p>
            <a:r>
              <a:rPr lang="en-US" dirty="0"/>
              <a:t>Guideline Target  🟦🟦🟦🟦🟦🟦🟦🟦🟦🟦🟦🟦🟦🟦🟦🟦🟦🟦🟦🟦 3250</a:t>
            </a:r>
          </a:p>
          <a:p>
            <a:r>
              <a:rPr lang="en-US" dirty="0"/>
              <a:t>Actual (2024)     🟨🟨🟨🟨🟨🟨🟨🟨🟨🟨                       1589</a:t>
            </a:r>
          </a:p>
          <a:p>
            <a:endParaRPr lang="en-US" dirty="0"/>
          </a:p>
          <a:p>
            <a:r>
              <a:rPr lang="en-US" dirty="0"/>
              <a:t>Total Chlamydia Tests</a:t>
            </a:r>
          </a:p>
          <a:p>
            <a:r>
              <a:rPr lang="en-US" dirty="0"/>
              <a:t>Actual (2024)     🟪🟪🟪🟪🟪🟪🟪🟪🟪🟪🟪🟪🟪🟪🟪🟪 601,295</a:t>
            </a:r>
          </a:p>
          <a:p>
            <a:endParaRPr lang="en-US" dirty="0"/>
          </a:p>
          <a:p>
            <a:r>
              <a:rPr lang="en-US" dirty="0"/>
              <a:t>STI Diagnoses (Age 15–24)</a:t>
            </a:r>
          </a:p>
          <a:p>
            <a:r>
              <a:rPr lang="en-US" dirty="0"/>
              <a:t>Actual (2024)     🟧🟧🟧🟧🟧🟧🟧🟧🟧🟧🟧🟧 135,965</a:t>
            </a:r>
          </a:p>
        </p:txBody>
      </p:sp>
      <p:sp>
        <p:nvSpPr>
          <p:cNvPr id="6" name="TextBox 5">
            <a:extLst>
              <a:ext uri="{FF2B5EF4-FFF2-40B4-BE49-F238E27FC236}">
                <a16:creationId xmlns:a16="http://schemas.microsoft.com/office/drawing/2014/main" id="{5DDDF64B-7D73-18AF-381C-89D675B19990}"/>
              </a:ext>
            </a:extLst>
          </p:cNvPr>
          <p:cNvSpPr txBox="1"/>
          <p:nvPr/>
        </p:nvSpPr>
        <p:spPr>
          <a:xfrm>
            <a:off x="3577704" y="5045939"/>
            <a:ext cx="6093724" cy="369332"/>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Sexual Health Statistics (Young People 15-24)</a:t>
            </a:r>
          </a:p>
        </p:txBody>
      </p:sp>
    </p:spTree>
    <p:extLst>
      <p:ext uri="{BB962C8B-B14F-4D97-AF65-F5344CB8AC3E}">
        <p14:creationId xmlns:p14="http://schemas.microsoft.com/office/powerpoint/2010/main" val="2395022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1028700" y="0"/>
            <a:ext cx="2057400" cy="6858000"/>
            <a:chOff x="0" y="0"/>
            <a:chExt cx="812800" cy="2976105"/>
          </a:xfrm>
        </p:grpSpPr>
        <p:sp>
          <p:nvSpPr>
            <p:cNvPr id="6" name="Freeform 6"/>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solidFill>
              <a:schemeClr val="accent5">
                <a:lumMod val="50000"/>
              </a:schemeClr>
            </a:solidFill>
          </p:spPr>
          <p:txBody>
            <a:bodyPr/>
            <a:lstStyle/>
            <a:p>
              <a:endParaRPr lang="en-US" dirty="0"/>
            </a:p>
          </p:txBody>
        </p:sp>
        <p:sp>
          <p:nvSpPr>
            <p:cNvPr id="7" name="TextBox 7"/>
            <p:cNvSpPr txBox="1"/>
            <p:nvPr/>
          </p:nvSpPr>
          <p:spPr>
            <a:xfrm>
              <a:off x="0" y="-19050"/>
              <a:ext cx="812800" cy="2995155"/>
            </a:xfrm>
            <a:prstGeom prst="rect">
              <a:avLst/>
            </a:prstGeom>
          </p:spPr>
          <p:txBody>
            <a:bodyPr lIns="33867" tIns="33867" rIns="33867" bIns="33867" rtlCol="0" anchor="ctr"/>
            <a:lstStyle/>
            <a:p>
              <a:pPr algn="ctr">
                <a:lnSpc>
                  <a:spcPts val="1906"/>
                </a:lnSpc>
              </a:pPr>
              <a:endParaRPr sz="1200"/>
            </a:p>
          </p:txBody>
        </p:sp>
      </p:grpSp>
      <p:sp>
        <p:nvSpPr>
          <p:cNvPr id="12" name="TextBox 12"/>
          <p:cNvSpPr txBox="1"/>
          <p:nvPr/>
        </p:nvSpPr>
        <p:spPr>
          <a:xfrm>
            <a:off x="1365337" y="245801"/>
            <a:ext cx="10081886" cy="1386085"/>
          </a:xfrm>
          <a:prstGeom prst="rect">
            <a:avLst/>
          </a:prstGeom>
        </p:spPr>
        <p:txBody>
          <a:bodyPr wrap="square" lIns="0" tIns="0" rIns="0" bIns="0" rtlCol="0" anchor="t">
            <a:spAutoFit/>
          </a:bodyPr>
          <a:lstStyle/>
          <a:p>
            <a:pPr algn="ctr">
              <a:lnSpc>
                <a:spcPct val="150000"/>
              </a:lnSpc>
            </a:pPr>
            <a:r>
              <a:rPr lang="en-US" sz="3200" b="1" spc="392" dirty="0">
                <a:solidFill>
                  <a:schemeClr val="accent1"/>
                </a:solidFill>
                <a:latin typeface="Arial" panose="020B0604020202020204" pitchFamily="34" charset="0"/>
                <a:cs typeface="Arial" panose="020B0604020202020204" pitchFamily="34" charset="0"/>
              </a:rPr>
              <a:t>Short-Term and Long-Term Consequences of Poor Sexual Health Habits</a:t>
            </a:r>
          </a:p>
        </p:txBody>
      </p:sp>
      <p:sp>
        <p:nvSpPr>
          <p:cNvPr id="18" name="TextBox 18"/>
          <p:cNvSpPr txBox="1"/>
          <p:nvPr/>
        </p:nvSpPr>
        <p:spPr>
          <a:xfrm>
            <a:off x="2696174" y="5411376"/>
            <a:ext cx="624813" cy="436017"/>
          </a:xfrm>
          <a:prstGeom prst="rect">
            <a:avLst/>
          </a:prstGeom>
        </p:spPr>
        <p:txBody>
          <a:bodyPr lIns="0" tIns="0" rIns="0" bIns="0" rtlCol="0" anchor="t">
            <a:spAutoFit/>
          </a:bodyPr>
          <a:lstStyle/>
          <a:p>
            <a:pPr algn="ctr">
              <a:lnSpc>
                <a:spcPts val="3418"/>
              </a:lnSpc>
            </a:pPr>
            <a:r>
              <a:rPr lang="en-US" sz="2847" spc="233">
                <a:solidFill>
                  <a:srgbClr val="FFFFFF"/>
                </a:solidFill>
                <a:latin typeface="Codec Pro ExtraBold Italics"/>
              </a:rPr>
              <a:t>07</a:t>
            </a:r>
          </a:p>
        </p:txBody>
      </p:sp>
      <p:sp>
        <p:nvSpPr>
          <p:cNvPr id="19" name="TextBox 19"/>
          <p:cNvSpPr txBox="1"/>
          <p:nvPr/>
        </p:nvSpPr>
        <p:spPr>
          <a:xfrm>
            <a:off x="1545689" y="1783094"/>
            <a:ext cx="10382454" cy="4934684"/>
          </a:xfrm>
          <a:prstGeom prst="rect">
            <a:avLst/>
          </a:prstGeom>
        </p:spPr>
        <p:txBody>
          <a:bodyPr wrap="square" lIns="0" tIns="0" rIns="0" bIns="0" rtlCol="0" anchor="t">
            <a:spAutoFit/>
          </a:bodyPr>
          <a:lstStyle/>
          <a:p>
            <a:pPr algn="just">
              <a:lnSpc>
                <a:spcPct val="150000"/>
              </a:lnSpc>
            </a:pPr>
            <a:r>
              <a:rPr lang="en-US" b="1" dirty="0">
                <a:solidFill>
                  <a:srgbClr val="FF0000"/>
                </a:solidFill>
                <a:latin typeface="Arial" panose="020B0604020202020204" pitchFamily="34" charset="0"/>
                <a:cs typeface="Arial" panose="020B0604020202020204" pitchFamily="34" charset="0"/>
              </a:rPr>
              <a:t>Short-term — daily life (examples):</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Increased risk of Sexually Transmitted Infections such as chlamydia and gonorrhoea (NHS England, 2023).</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Emotional stress, anxiety, and relationship conflicts (World Health Organization, 2023).</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Unplanned pregnancy that can disrupt education, employment, and daily life responsibilities (NHS England, 2023).</a:t>
            </a:r>
          </a:p>
          <a:p>
            <a:pPr algn="just">
              <a:lnSpc>
                <a:spcPct val="150000"/>
              </a:lnSpc>
            </a:pPr>
            <a:r>
              <a:rPr lang="en-US" b="1" dirty="0">
                <a:solidFill>
                  <a:srgbClr val="FF0000"/>
                </a:solidFill>
                <a:latin typeface="Arial" panose="020B0604020202020204" pitchFamily="34" charset="0"/>
                <a:cs typeface="Arial" panose="020B0604020202020204" pitchFamily="34" charset="0"/>
              </a:rPr>
              <a:t>Long-term — future (examples):</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Untreated STIs may lead to infertility or pelvic inflammatory disease, affecting future reproductive health (UK Health Security Agency, 2024).</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Higher healthcare costs and long-term health complications (WHO, 2023).</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Increased risk of chronic reproductive health problems and complications during future pregnancies (UKHSA, 2024).</a:t>
            </a:r>
          </a:p>
        </p:txBody>
      </p:sp>
    </p:spTree>
    <p:extLst>
      <p:ext uri="{BB962C8B-B14F-4D97-AF65-F5344CB8AC3E}">
        <p14:creationId xmlns:p14="http://schemas.microsoft.com/office/powerpoint/2010/main" val="1980640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alphaModFix amt="50000"/>
            </a:blip>
            <a:stretch>
              <a:fillRect r="-2788" b="-21861"/>
            </a:stretch>
          </a:blipFill>
        </p:spPr>
        <p:txBody>
          <a:bodyPr/>
          <a:lstStyle/>
          <a:p>
            <a:endParaRPr lang="en-US"/>
          </a:p>
        </p:txBody>
      </p:sp>
      <p:sp>
        <p:nvSpPr>
          <p:cNvPr id="4" name="TextBox 4"/>
          <p:cNvSpPr txBox="1"/>
          <p:nvPr/>
        </p:nvSpPr>
        <p:spPr>
          <a:xfrm>
            <a:off x="1325969" y="303681"/>
            <a:ext cx="10002263" cy="492443"/>
          </a:xfrm>
          <a:prstGeom prst="rect">
            <a:avLst/>
          </a:prstGeom>
        </p:spPr>
        <p:txBody>
          <a:bodyPr wrap="square" lIns="0" tIns="0" rIns="0" bIns="0" rtlCol="0" anchor="t">
            <a:spAutoFit/>
          </a:bodyPr>
          <a:lstStyle/>
          <a:p>
            <a:pPr algn="ctr"/>
            <a:r>
              <a:rPr lang="en-US" sz="3200" b="1" spc="400" dirty="0">
                <a:solidFill>
                  <a:schemeClr val="accent4">
                    <a:lumMod val="50000"/>
                  </a:schemeClr>
                </a:solidFill>
                <a:latin typeface="Arial" panose="020B0604020202020204" pitchFamily="34" charset="0"/>
                <a:cs typeface="Arial" panose="020B0604020202020204" pitchFamily="34" charset="0"/>
              </a:rPr>
              <a:t>Three key, measurable aim</a:t>
            </a:r>
          </a:p>
        </p:txBody>
      </p:sp>
      <p:sp>
        <p:nvSpPr>
          <p:cNvPr id="9" name="Rounded Rectangle 8"/>
          <p:cNvSpPr/>
          <p:nvPr/>
        </p:nvSpPr>
        <p:spPr>
          <a:xfrm>
            <a:off x="363255" y="943817"/>
            <a:ext cx="11461315" cy="5745081"/>
          </a:xfrm>
          <a:prstGeom prst="roundRect">
            <a:avLst/>
          </a:prstGeom>
          <a:solidFill>
            <a:schemeClr val="accent3"/>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1" name="TextBox 10"/>
          <p:cNvSpPr txBox="1"/>
          <p:nvPr/>
        </p:nvSpPr>
        <p:spPr>
          <a:xfrm>
            <a:off x="1325969" y="1140873"/>
            <a:ext cx="9535886" cy="1749197"/>
          </a:xfrm>
          <a:prstGeom prst="rect">
            <a:avLst/>
          </a:prstGeom>
        </p:spPr>
        <p:txBody>
          <a:bodyPr wrap="square" lIns="0" tIns="0" rIns="0" bIns="0" rtlCol="0" anchor="t">
            <a:spAutoFit/>
          </a:bodyPr>
          <a:lstStyle/>
          <a:p>
            <a:pPr>
              <a:lnSpc>
                <a:spcPct val="150000"/>
              </a:lnSpc>
            </a:pPr>
            <a:r>
              <a:rPr lang="en-US" sz="2400" b="1" dirty="0">
                <a:solidFill>
                  <a:srgbClr val="2D2D2D"/>
                </a:solidFill>
                <a:latin typeface="Arial" panose="020B0604020202020204" pitchFamily="34" charset="0"/>
                <a:cs typeface="Arial" panose="020B0604020202020204" pitchFamily="34" charset="0"/>
              </a:rPr>
              <a:t>Aim 1 — Increase sexual health knowledge:</a:t>
            </a:r>
          </a:p>
          <a:p>
            <a:pPr marL="342900" indent="-34290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Goal: Increase sexual health knowledge among young people (16–24) by delivering education sessions and digital awareness content, measured through pre- and post-campaign surveys (NHS England, 2023).</a:t>
            </a:r>
            <a:endParaRPr lang="en-US" b="1" dirty="0">
              <a:solidFill>
                <a:srgbClr val="2D2D2D"/>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334B437-11FE-027D-974F-F69549A22CD4}"/>
              </a:ext>
            </a:extLst>
          </p:cNvPr>
          <p:cNvSpPr txBox="1"/>
          <p:nvPr/>
        </p:nvSpPr>
        <p:spPr>
          <a:xfrm>
            <a:off x="1313443" y="3134598"/>
            <a:ext cx="9535886" cy="1749197"/>
          </a:xfrm>
          <a:prstGeom prst="rect">
            <a:avLst/>
          </a:prstGeom>
        </p:spPr>
        <p:txBody>
          <a:bodyPr wrap="square" lIns="0" tIns="0" rIns="0" bIns="0" rtlCol="0" anchor="t">
            <a:spAutoFit/>
          </a:bodyPr>
          <a:lstStyle/>
          <a:p>
            <a:pPr>
              <a:lnSpc>
                <a:spcPct val="150000"/>
              </a:lnSpc>
            </a:pPr>
            <a:r>
              <a:rPr lang="en-US" sz="2400" b="1" dirty="0">
                <a:solidFill>
                  <a:srgbClr val="2D2D2D"/>
                </a:solidFill>
                <a:latin typeface="Arial" panose="020B0604020202020204" pitchFamily="34" charset="0"/>
                <a:cs typeface="Arial" panose="020B0604020202020204" pitchFamily="34" charset="0"/>
              </a:rPr>
              <a:t>Aim 2 - Increase condom:</a:t>
            </a:r>
          </a:p>
          <a:p>
            <a:pPr marL="342900" indent="-34290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Goal: Increase condom use among sexually active young people by promoting safe-sex practices and distributing free condoms through youth </a:t>
            </a:r>
            <a:r>
              <a:rPr lang="en-US" dirty="0" err="1">
                <a:effectLst/>
                <a:latin typeface="Arial" panose="020B0604020202020204" pitchFamily="34" charset="0"/>
                <a:cs typeface="Arial" panose="020B0604020202020204" pitchFamily="34" charset="0"/>
              </a:rPr>
              <a:t>centres</a:t>
            </a:r>
            <a:r>
              <a:rPr lang="en-US" dirty="0">
                <a:effectLst/>
                <a:latin typeface="Arial" panose="020B0604020202020204" pitchFamily="34" charset="0"/>
                <a:cs typeface="Arial" panose="020B0604020202020204" pitchFamily="34" charset="0"/>
              </a:rPr>
              <a:t> (UK Health Security Agency, 2024).</a:t>
            </a:r>
          </a:p>
        </p:txBody>
      </p:sp>
      <p:sp>
        <p:nvSpPr>
          <p:cNvPr id="5" name="TextBox 4">
            <a:extLst>
              <a:ext uri="{FF2B5EF4-FFF2-40B4-BE49-F238E27FC236}">
                <a16:creationId xmlns:a16="http://schemas.microsoft.com/office/drawing/2014/main" id="{0A69D631-51C3-2D22-D147-722B90E6D7F4}"/>
              </a:ext>
            </a:extLst>
          </p:cNvPr>
          <p:cNvSpPr txBox="1"/>
          <p:nvPr/>
        </p:nvSpPr>
        <p:spPr>
          <a:xfrm>
            <a:off x="1313442" y="4944950"/>
            <a:ext cx="10014789" cy="1333698"/>
          </a:xfrm>
          <a:prstGeom prst="rect">
            <a:avLst/>
          </a:prstGeom>
        </p:spPr>
        <p:txBody>
          <a:bodyPr wrap="square" lIns="0" tIns="0" rIns="0" bIns="0" rtlCol="0" anchor="t">
            <a:spAutoFit/>
          </a:bodyPr>
          <a:lstStyle/>
          <a:p>
            <a:pPr>
              <a:lnSpc>
                <a:spcPct val="150000"/>
              </a:lnSpc>
            </a:pPr>
            <a:r>
              <a:rPr lang="en-US" sz="2400" b="1" dirty="0">
                <a:solidFill>
                  <a:srgbClr val="2D2D2D"/>
                </a:solidFill>
                <a:latin typeface="Arial" panose="020B0604020202020204" pitchFamily="34" charset="0"/>
                <a:cs typeface="Arial" panose="020B0604020202020204" pitchFamily="34" charset="0"/>
              </a:rPr>
              <a:t>Aim 3 – Encourage regular STI testing:</a:t>
            </a:r>
          </a:p>
          <a:p>
            <a:pPr marL="342900" indent="-34290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Goal: Encourage regular STI testing among young adults by raising awareness about free testing services and confidential clinics (World Health Organization, 2023).</a:t>
            </a:r>
          </a:p>
        </p:txBody>
      </p:sp>
    </p:spTree>
    <p:extLst>
      <p:ext uri="{BB962C8B-B14F-4D97-AF65-F5344CB8AC3E}">
        <p14:creationId xmlns:p14="http://schemas.microsoft.com/office/powerpoint/2010/main" val="3327726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489388" y="422888"/>
            <a:ext cx="9213223" cy="555088"/>
          </a:xfrm>
          <a:prstGeom prst="rect">
            <a:avLst/>
          </a:prstGeom>
        </p:spPr>
        <p:txBody>
          <a:bodyPr wrap="square" lIns="0" tIns="0" rIns="0" bIns="0" rtlCol="0" anchor="t">
            <a:spAutoFit/>
          </a:bodyPr>
          <a:lstStyle/>
          <a:p>
            <a:pPr algn="ctr">
              <a:lnSpc>
                <a:spcPts val="4818"/>
              </a:lnSpc>
            </a:pPr>
            <a:r>
              <a:rPr lang="en-US" sz="3200" dirty="0">
                <a:solidFill>
                  <a:srgbClr val="D66D0B"/>
                </a:solidFill>
                <a:latin typeface="Arial" panose="020B0604020202020204" pitchFamily="34" charset="0"/>
                <a:ea typeface="Montserrat"/>
                <a:cs typeface="Arial" panose="020B0604020202020204" pitchFamily="34" charset="0"/>
                <a:sym typeface="Montserrat"/>
              </a:rPr>
              <a:t>Benefits of Achieving These Aims</a:t>
            </a:r>
            <a:endParaRPr lang="en-US" sz="5400" dirty="0">
              <a:solidFill>
                <a:srgbClr val="D66D0B"/>
              </a:solidFill>
              <a:latin typeface="Arial" panose="020B0604020202020204" pitchFamily="34" charset="0"/>
              <a:ea typeface="Montserrat"/>
              <a:cs typeface="Arial" panose="020B0604020202020204" pitchFamily="34" charset="0"/>
              <a:sym typeface="Montserrat"/>
            </a:endParaRPr>
          </a:p>
        </p:txBody>
      </p:sp>
      <p:sp>
        <p:nvSpPr>
          <p:cNvPr id="4" name="TextBox 4"/>
          <p:cNvSpPr txBox="1"/>
          <p:nvPr/>
        </p:nvSpPr>
        <p:spPr>
          <a:xfrm>
            <a:off x="1211178" y="2137537"/>
            <a:ext cx="9769642" cy="1610697"/>
          </a:xfrm>
          <a:prstGeom prst="rect">
            <a:avLst/>
          </a:prstGeom>
        </p:spPr>
        <p:txBody>
          <a:bodyPr wrap="square" lIns="0" tIns="0" rIns="0" bIns="0" rtlCol="0" anchor="t">
            <a:spAutoFit/>
          </a:bodyPr>
          <a:lstStyle/>
          <a:p>
            <a:pPr marL="342900" indent="-342900">
              <a:lnSpc>
                <a:spcPct val="150000"/>
              </a:lnSpc>
              <a:buFont typeface="+mj-lt"/>
              <a:buAutoNum type="arabicPeriod"/>
            </a:pPr>
            <a:r>
              <a:rPr lang="en-US" dirty="0">
                <a:effectLst/>
                <a:latin typeface="Arial" panose="020B0604020202020204" pitchFamily="34" charset="0"/>
                <a:cs typeface="Arial" panose="020B0604020202020204" pitchFamily="34" charset="0"/>
              </a:rPr>
              <a:t>Improved knowledge supports informed decision-making and healthier sexual behaviours among young people (WHO, 2023).</a:t>
            </a:r>
          </a:p>
          <a:p>
            <a:pPr marL="342900" indent="-342900">
              <a:lnSpc>
                <a:spcPct val="150000"/>
              </a:lnSpc>
              <a:buFont typeface="+mj-lt"/>
              <a:buAutoNum type="arabicPeriod"/>
            </a:pPr>
            <a:r>
              <a:rPr lang="en-US" dirty="0">
                <a:effectLst/>
                <a:latin typeface="Arial" panose="020B0604020202020204" pitchFamily="34" charset="0"/>
                <a:cs typeface="Arial" panose="020B0604020202020204" pitchFamily="34" charset="0"/>
              </a:rPr>
              <a:t>Increased condom use and STI testing can significantly reduce transmission of infections such as Chlamydia and Gonorrhoea (UKHSA, 2024).</a:t>
            </a:r>
          </a:p>
        </p:txBody>
      </p:sp>
      <p:sp>
        <p:nvSpPr>
          <p:cNvPr id="9" name="TextBox 9"/>
          <p:cNvSpPr txBox="1"/>
          <p:nvPr/>
        </p:nvSpPr>
        <p:spPr>
          <a:xfrm>
            <a:off x="3573655" y="5800071"/>
            <a:ext cx="2825537" cy="205184"/>
          </a:xfrm>
          <a:prstGeom prst="rect">
            <a:avLst/>
          </a:prstGeom>
        </p:spPr>
        <p:txBody>
          <a:bodyPr lIns="0" tIns="0" rIns="0" bIns="0" rtlCol="0" anchor="t">
            <a:spAutoFit/>
          </a:bodyPr>
          <a:lstStyle/>
          <a:p>
            <a:pPr>
              <a:lnSpc>
                <a:spcPts val="1610"/>
              </a:lnSpc>
            </a:pPr>
            <a:r>
              <a:rPr lang="en-US" sz="1400" b="1">
                <a:solidFill>
                  <a:srgbClr val="FFFFFF"/>
                </a:solidFill>
                <a:latin typeface="Montserrat Bold"/>
                <a:ea typeface="Montserrat Bold"/>
                <a:cs typeface="Montserrat Bold"/>
                <a:sym typeface="Montserrat Bold"/>
              </a:rPr>
              <a:t>Profit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E69D0-FE4B-CD76-1A5D-14B1E7A47ED7}"/>
            </a:ext>
          </a:extLst>
        </p:cNvPr>
        <p:cNvGrpSpPr/>
        <p:nvPr/>
      </p:nvGrpSpPr>
      <p:grpSpPr>
        <a:xfrm>
          <a:off x="0" y="0"/>
          <a:ext cx="0" cy="0"/>
          <a:chOff x="0" y="0"/>
          <a:chExt cx="0" cy="0"/>
        </a:xfrm>
      </p:grpSpPr>
      <p:grpSp>
        <p:nvGrpSpPr>
          <p:cNvPr id="5" name="Group 5">
            <a:extLst>
              <a:ext uri="{FF2B5EF4-FFF2-40B4-BE49-F238E27FC236}">
                <a16:creationId xmlns:a16="http://schemas.microsoft.com/office/drawing/2014/main" id="{F1D19EC4-EA82-9689-4553-933BC73A0382}"/>
              </a:ext>
            </a:extLst>
          </p:cNvPr>
          <p:cNvGrpSpPr/>
          <p:nvPr/>
        </p:nvGrpSpPr>
        <p:grpSpPr>
          <a:xfrm>
            <a:off x="-1028700" y="0"/>
            <a:ext cx="1683793" cy="6858000"/>
            <a:chOff x="0" y="0"/>
            <a:chExt cx="812800" cy="2976105"/>
          </a:xfrm>
          <a:solidFill>
            <a:schemeClr val="accent4">
              <a:lumMod val="75000"/>
            </a:schemeClr>
          </a:solidFill>
        </p:grpSpPr>
        <p:sp>
          <p:nvSpPr>
            <p:cNvPr id="6" name="Freeform 6">
              <a:extLst>
                <a:ext uri="{FF2B5EF4-FFF2-40B4-BE49-F238E27FC236}">
                  <a16:creationId xmlns:a16="http://schemas.microsoft.com/office/drawing/2014/main" id="{9D0EE7D2-313B-4206-B5AC-514F322EA831}"/>
                </a:ext>
              </a:extLst>
            </p:cNvPr>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grpFill/>
          </p:spPr>
          <p:txBody>
            <a:bodyPr/>
            <a:lstStyle/>
            <a:p>
              <a:endParaRPr lang="en-US"/>
            </a:p>
          </p:txBody>
        </p:sp>
        <p:sp>
          <p:nvSpPr>
            <p:cNvPr id="7" name="TextBox 7">
              <a:extLst>
                <a:ext uri="{FF2B5EF4-FFF2-40B4-BE49-F238E27FC236}">
                  <a16:creationId xmlns:a16="http://schemas.microsoft.com/office/drawing/2014/main" id="{A66E3F33-EF9A-1A30-AA81-FAE131ABCBDA}"/>
                </a:ext>
              </a:extLst>
            </p:cNvPr>
            <p:cNvSpPr txBox="1"/>
            <p:nvPr/>
          </p:nvSpPr>
          <p:spPr>
            <a:xfrm>
              <a:off x="0" y="-19050"/>
              <a:ext cx="812800" cy="2995155"/>
            </a:xfrm>
            <a:prstGeom prst="rect">
              <a:avLst/>
            </a:prstGeom>
            <a:grpFill/>
          </p:spPr>
          <p:txBody>
            <a:bodyPr lIns="33867" tIns="33867" rIns="33867" bIns="33867" rtlCol="0" anchor="ctr"/>
            <a:lstStyle/>
            <a:p>
              <a:pPr algn="ctr">
                <a:lnSpc>
                  <a:spcPts val="1906"/>
                </a:lnSpc>
              </a:pPr>
              <a:endParaRPr sz="1200"/>
            </a:p>
          </p:txBody>
        </p:sp>
      </p:grpSp>
      <p:grpSp>
        <p:nvGrpSpPr>
          <p:cNvPr id="2" name="Group 5">
            <a:extLst>
              <a:ext uri="{FF2B5EF4-FFF2-40B4-BE49-F238E27FC236}">
                <a16:creationId xmlns:a16="http://schemas.microsoft.com/office/drawing/2014/main" id="{4A195411-34D1-0F42-0A14-1837A33F0924}"/>
              </a:ext>
            </a:extLst>
          </p:cNvPr>
          <p:cNvGrpSpPr/>
          <p:nvPr/>
        </p:nvGrpSpPr>
        <p:grpSpPr>
          <a:xfrm>
            <a:off x="11513879" y="-64828"/>
            <a:ext cx="1683793" cy="7243549"/>
            <a:chOff x="0" y="0"/>
            <a:chExt cx="812800" cy="2976105"/>
          </a:xfrm>
          <a:solidFill>
            <a:schemeClr val="accent4">
              <a:lumMod val="75000"/>
            </a:schemeClr>
          </a:solidFill>
        </p:grpSpPr>
        <p:sp>
          <p:nvSpPr>
            <p:cNvPr id="4" name="Freeform 6">
              <a:extLst>
                <a:ext uri="{FF2B5EF4-FFF2-40B4-BE49-F238E27FC236}">
                  <a16:creationId xmlns:a16="http://schemas.microsoft.com/office/drawing/2014/main" id="{C25687F8-4AFC-73D5-2891-F11DC71AFDEF}"/>
                </a:ext>
              </a:extLst>
            </p:cNvPr>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grpFill/>
          </p:spPr>
          <p:txBody>
            <a:bodyPr/>
            <a:lstStyle/>
            <a:p>
              <a:endParaRPr lang="en-US"/>
            </a:p>
          </p:txBody>
        </p:sp>
        <p:sp>
          <p:nvSpPr>
            <p:cNvPr id="13" name="TextBox 7">
              <a:extLst>
                <a:ext uri="{FF2B5EF4-FFF2-40B4-BE49-F238E27FC236}">
                  <a16:creationId xmlns:a16="http://schemas.microsoft.com/office/drawing/2014/main" id="{A8D66855-98F1-4BBC-096F-DD766668B503}"/>
                </a:ext>
              </a:extLst>
            </p:cNvPr>
            <p:cNvSpPr txBox="1"/>
            <p:nvPr/>
          </p:nvSpPr>
          <p:spPr>
            <a:xfrm>
              <a:off x="0" y="-19050"/>
              <a:ext cx="812800" cy="2995155"/>
            </a:xfrm>
            <a:prstGeom prst="rect">
              <a:avLst/>
            </a:prstGeom>
            <a:grpFill/>
          </p:spPr>
          <p:txBody>
            <a:bodyPr lIns="33867" tIns="33867" rIns="33867" bIns="33867" rtlCol="0" anchor="ctr"/>
            <a:lstStyle/>
            <a:p>
              <a:pPr algn="ctr">
                <a:lnSpc>
                  <a:spcPts val="1906"/>
                </a:lnSpc>
              </a:pPr>
              <a:endParaRPr sz="1200"/>
            </a:p>
          </p:txBody>
        </p:sp>
      </p:grpSp>
      <p:sp>
        <p:nvSpPr>
          <p:cNvPr id="15" name="TextBox 14">
            <a:extLst>
              <a:ext uri="{FF2B5EF4-FFF2-40B4-BE49-F238E27FC236}">
                <a16:creationId xmlns:a16="http://schemas.microsoft.com/office/drawing/2014/main" id="{55281B8A-457A-B7F9-B693-1D6455940876}"/>
              </a:ext>
            </a:extLst>
          </p:cNvPr>
          <p:cNvSpPr txBox="1"/>
          <p:nvPr/>
        </p:nvSpPr>
        <p:spPr>
          <a:xfrm>
            <a:off x="2326944" y="2101334"/>
            <a:ext cx="7110482" cy="1951496"/>
          </a:xfrm>
          <a:prstGeom prst="rect">
            <a:avLst/>
          </a:prstGeom>
          <a:noFill/>
        </p:spPr>
        <p:txBody>
          <a:bodyPr wrap="square">
            <a:spAutoFit/>
          </a:bodyPr>
          <a:lstStyle/>
          <a:p>
            <a:pPr algn="ctr">
              <a:lnSpc>
                <a:spcPct val="150000"/>
              </a:lnSpc>
            </a:pPr>
            <a:r>
              <a:rPr lang="en-US" sz="2800" b="1" u="sng" dirty="0">
                <a:latin typeface="Arial" panose="020B0604020202020204" pitchFamily="34" charset="0"/>
                <a:cs typeface="Arial" panose="020B0604020202020204" pitchFamily="34" charset="0"/>
              </a:rPr>
              <a:t>TASK -2</a:t>
            </a:r>
          </a:p>
          <a:p>
            <a:pPr algn="ctr">
              <a:lnSpc>
                <a:spcPct val="150000"/>
              </a:lnSpc>
            </a:pPr>
            <a:r>
              <a:rPr lang="en-US" sz="2800" b="1" dirty="0">
                <a:latin typeface="Arial" panose="020B0604020202020204" pitchFamily="34" charset="0"/>
                <a:cs typeface="Arial" panose="020B0604020202020204" pitchFamily="34" charset="0"/>
              </a:rPr>
              <a:t>Jahanvi </a:t>
            </a:r>
            <a:r>
              <a:rPr lang="en-US" sz="2800" b="1" dirty="0" err="1">
                <a:latin typeface="Arial" panose="020B0604020202020204" pitchFamily="34" charset="0"/>
                <a:cs typeface="Arial" panose="020B0604020202020204" pitchFamily="34" charset="0"/>
              </a:rPr>
              <a:t>sodha</a:t>
            </a:r>
            <a:endParaRPr lang="en-US" sz="2800" b="1" dirty="0">
              <a:latin typeface="Arial" panose="020B0604020202020204" pitchFamily="34" charset="0"/>
              <a:cs typeface="Arial" panose="020B0604020202020204" pitchFamily="34" charset="0"/>
            </a:endParaRPr>
          </a:p>
          <a:p>
            <a:pPr algn="ctr">
              <a:lnSpc>
                <a:spcPct val="150000"/>
              </a:lnSpc>
            </a:pPr>
            <a:r>
              <a:rPr lang="en-US" sz="2800" b="1" dirty="0">
                <a:latin typeface="Arial" panose="020B0604020202020204" pitchFamily="34" charset="0"/>
                <a:cs typeface="Arial" panose="020B0604020202020204" pitchFamily="34" charset="0"/>
              </a:rPr>
              <a:t>ID-2530085</a:t>
            </a:r>
          </a:p>
        </p:txBody>
      </p:sp>
    </p:spTree>
    <p:extLst>
      <p:ext uri="{BB962C8B-B14F-4D97-AF65-F5344CB8AC3E}">
        <p14:creationId xmlns:p14="http://schemas.microsoft.com/office/powerpoint/2010/main" val="422752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203201" y="99740"/>
            <a:ext cx="11546212" cy="647421"/>
          </a:xfrm>
          <a:prstGeom prst="rect">
            <a:avLst/>
          </a:prstGeom>
        </p:spPr>
        <p:txBody>
          <a:bodyPr wrap="square" lIns="0" tIns="0" rIns="0" bIns="0" rtlCol="0" anchor="t">
            <a:spAutoFit/>
          </a:bodyPr>
          <a:lstStyle/>
          <a:p>
            <a:pPr algn="ctr">
              <a:lnSpc>
                <a:spcPct val="150000"/>
              </a:lnSpc>
            </a:pPr>
            <a:r>
              <a:rPr lang="en-US" sz="3200" b="1" dirty="0">
                <a:solidFill>
                  <a:srgbClr val="22423D"/>
                </a:solidFill>
                <a:latin typeface="Arial" panose="020B0604020202020204" pitchFamily="34" charset="0"/>
                <a:cs typeface="Arial" panose="020B0604020202020204" pitchFamily="34" charset="0"/>
              </a:rPr>
              <a:t>Types of Evaluation and Measurement of Campaign Aims</a:t>
            </a:r>
          </a:p>
        </p:txBody>
      </p:sp>
      <p:sp>
        <p:nvSpPr>
          <p:cNvPr id="6" name="TextBox 3"/>
          <p:cNvSpPr txBox="1"/>
          <p:nvPr/>
        </p:nvSpPr>
        <p:spPr>
          <a:xfrm>
            <a:off x="851770" y="884981"/>
            <a:ext cx="10897643" cy="324833"/>
          </a:xfrm>
          <a:prstGeom prst="rect">
            <a:avLst/>
          </a:prstGeom>
        </p:spPr>
        <p:txBody>
          <a:bodyPr wrap="square" lIns="0" tIns="0" rIns="0" bIns="0" rtlCol="0" anchor="t">
            <a:spAutoFit/>
          </a:bodyPr>
          <a:lstStyle/>
          <a:p>
            <a:pPr>
              <a:lnSpc>
                <a:spcPct val="150000"/>
              </a:lnSpc>
            </a:pPr>
            <a:r>
              <a:rPr lang="en-US" sz="1600" b="1" dirty="0">
                <a:latin typeface="Arial" panose="020B0604020202020204" pitchFamily="34" charset="0"/>
                <a:cs typeface="Arial" panose="020B0604020202020204" pitchFamily="34" charset="0"/>
              </a:rPr>
              <a:t>1. Process Evaluation (Implementation of the campaign)</a:t>
            </a:r>
            <a:endParaRPr lang="en-GB"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5" name="TextBox 3">
            <a:extLst>
              <a:ext uri="{FF2B5EF4-FFF2-40B4-BE49-F238E27FC236}">
                <a16:creationId xmlns:a16="http://schemas.microsoft.com/office/drawing/2014/main" id="{E5491CF5-1FFF-7A2E-D3D8-E53762A336F0}"/>
              </a:ext>
            </a:extLst>
          </p:cNvPr>
          <p:cNvSpPr txBox="1"/>
          <p:nvPr/>
        </p:nvSpPr>
        <p:spPr>
          <a:xfrm>
            <a:off x="1047976" y="1290990"/>
            <a:ext cx="10505229" cy="607410"/>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Process evaluation examines how effectively the campaign activities were delivered (World Health Organization, 2023).</a:t>
            </a:r>
          </a:p>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 Achievement can be measured by the number of young people attending sessions</a:t>
            </a:r>
            <a:endParaRPr lang="en-GB" sz="14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E466DA59-A674-916D-9175-4F7C99654313}"/>
              </a:ext>
            </a:extLst>
          </p:cNvPr>
          <p:cNvSpPr txBox="1"/>
          <p:nvPr/>
        </p:nvSpPr>
        <p:spPr>
          <a:xfrm>
            <a:off x="851770" y="1996087"/>
            <a:ext cx="10897643" cy="324833"/>
          </a:xfrm>
          <a:prstGeom prst="rect">
            <a:avLst/>
          </a:prstGeom>
        </p:spPr>
        <p:txBody>
          <a:bodyPr wrap="square" lIns="0" tIns="0" rIns="0" bIns="0" rtlCol="0" anchor="t">
            <a:spAutoFit/>
          </a:bodyPr>
          <a:lstStyle/>
          <a:p>
            <a:pPr>
              <a:lnSpc>
                <a:spcPct val="150000"/>
              </a:lnSpc>
            </a:pPr>
            <a:r>
              <a:rPr lang="en-US" sz="1600" b="1" dirty="0">
                <a:latin typeface="Arial" panose="020B0604020202020204" pitchFamily="34" charset="0"/>
                <a:cs typeface="Arial" panose="020B0604020202020204" pitchFamily="34" charset="0"/>
              </a:rPr>
              <a:t>2. Impact Evaluation (Short-term </a:t>
            </a:r>
            <a:r>
              <a:rPr lang="en-US" sz="1600" b="1" dirty="0" err="1">
                <a:latin typeface="Arial" panose="020B0604020202020204" pitchFamily="34" charset="0"/>
                <a:cs typeface="Arial" panose="020B0604020202020204" pitchFamily="34" charset="0"/>
              </a:rPr>
              <a:t>behaviour</a:t>
            </a:r>
            <a:r>
              <a:rPr lang="en-US" sz="1600" b="1" dirty="0">
                <a:latin typeface="Arial" panose="020B0604020202020204" pitchFamily="34" charset="0"/>
                <a:cs typeface="Arial" panose="020B0604020202020204" pitchFamily="34" charset="0"/>
              </a:rPr>
              <a:t> change)</a:t>
            </a:r>
            <a:endParaRPr lang="en-GB"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9" name="TextBox 3">
            <a:extLst>
              <a:ext uri="{FF2B5EF4-FFF2-40B4-BE49-F238E27FC236}">
                <a16:creationId xmlns:a16="http://schemas.microsoft.com/office/drawing/2014/main" id="{5801CB47-9B6F-C99E-FCC8-1A77D24F959F}"/>
              </a:ext>
            </a:extLst>
          </p:cNvPr>
          <p:cNvSpPr txBox="1"/>
          <p:nvPr/>
        </p:nvSpPr>
        <p:spPr>
          <a:xfrm>
            <a:off x="1047976" y="2306555"/>
            <a:ext cx="10505229" cy="607410"/>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Impact evaluation measures immediate changes in knowledge, attitudes, and behaviours (NHS England, 2023).    </a:t>
            </a:r>
          </a:p>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This can be assessed through pre- and post-campaign surveys, increased condom uptake (NHS England, 2023).</a:t>
            </a:r>
            <a:endParaRPr lang="en-GB" sz="14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10" name="TextBox 3">
            <a:extLst>
              <a:ext uri="{FF2B5EF4-FFF2-40B4-BE49-F238E27FC236}">
                <a16:creationId xmlns:a16="http://schemas.microsoft.com/office/drawing/2014/main" id="{97C5C815-7E5C-E079-88A2-665A38A02BE4}"/>
              </a:ext>
            </a:extLst>
          </p:cNvPr>
          <p:cNvSpPr txBox="1"/>
          <p:nvPr/>
        </p:nvSpPr>
        <p:spPr>
          <a:xfrm>
            <a:off x="851770" y="2882200"/>
            <a:ext cx="10897643" cy="324833"/>
          </a:xfrm>
          <a:prstGeom prst="rect">
            <a:avLst/>
          </a:prstGeom>
        </p:spPr>
        <p:txBody>
          <a:bodyPr wrap="square" lIns="0" tIns="0" rIns="0" bIns="0" rtlCol="0" anchor="t">
            <a:spAutoFit/>
          </a:bodyPr>
          <a:lstStyle/>
          <a:p>
            <a:pPr>
              <a:lnSpc>
                <a:spcPct val="150000"/>
              </a:lnSpc>
            </a:pPr>
            <a:r>
              <a:rPr lang="en-US" sz="1600" b="1" dirty="0">
                <a:latin typeface="Arial" panose="020B0604020202020204" pitchFamily="34" charset="0"/>
                <a:cs typeface="Arial" panose="020B0604020202020204" pitchFamily="34" charset="0"/>
              </a:rPr>
              <a:t>3. Outcome Evaluation (Long-term results)</a:t>
            </a:r>
            <a:endParaRPr lang="en-GB"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11" name="TextBox 3">
            <a:extLst>
              <a:ext uri="{FF2B5EF4-FFF2-40B4-BE49-F238E27FC236}">
                <a16:creationId xmlns:a16="http://schemas.microsoft.com/office/drawing/2014/main" id="{2BE184E4-85E0-254D-2094-0194EB50ED31}"/>
              </a:ext>
            </a:extLst>
          </p:cNvPr>
          <p:cNvSpPr txBox="1"/>
          <p:nvPr/>
        </p:nvSpPr>
        <p:spPr>
          <a:xfrm>
            <a:off x="1047976" y="3165377"/>
            <a:ext cx="10505229" cy="606384"/>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Outcome evaluation assesses long-term improvements in public health outcomes (UK Health Security Agency, 2024).</a:t>
            </a:r>
          </a:p>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Measurement methods include sexual health clinic data (UKHSA, 2024).</a:t>
            </a:r>
          </a:p>
        </p:txBody>
      </p:sp>
      <p:sp>
        <p:nvSpPr>
          <p:cNvPr id="2" name="TextBox 3">
            <a:extLst>
              <a:ext uri="{FF2B5EF4-FFF2-40B4-BE49-F238E27FC236}">
                <a16:creationId xmlns:a16="http://schemas.microsoft.com/office/drawing/2014/main" id="{F7F5C31A-EEB6-A8EF-8B00-EE1913866E78}"/>
              </a:ext>
            </a:extLst>
          </p:cNvPr>
          <p:cNvSpPr txBox="1"/>
          <p:nvPr/>
        </p:nvSpPr>
        <p:spPr>
          <a:xfrm>
            <a:off x="851770" y="3782001"/>
            <a:ext cx="10897643" cy="324833"/>
          </a:xfrm>
          <a:prstGeom prst="rect">
            <a:avLst/>
          </a:prstGeom>
        </p:spPr>
        <p:txBody>
          <a:bodyPr wrap="square" lIns="0" tIns="0" rIns="0" bIns="0" rtlCol="0" anchor="t">
            <a:spAutoFit/>
          </a:bodyPr>
          <a:lstStyle/>
          <a:p>
            <a:pPr>
              <a:lnSpc>
                <a:spcPct val="150000"/>
              </a:lnSpc>
            </a:pPr>
            <a:r>
              <a:rPr lang="en-US" sz="1600" b="1" dirty="0">
                <a:latin typeface="Arial" panose="020B0604020202020204" pitchFamily="34" charset="0"/>
                <a:cs typeface="Arial" panose="020B0604020202020204" pitchFamily="34" charset="0"/>
              </a:rPr>
              <a:t>4. Cost-effectiveness Evaluation (Resource efficiency)</a:t>
            </a:r>
          </a:p>
        </p:txBody>
      </p:sp>
      <p:sp>
        <p:nvSpPr>
          <p:cNvPr id="4" name="TextBox 3">
            <a:extLst>
              <a:ext uri="{FF2B5EF4-FFF2-40B4-BE49-F238E27FC236}">
                <a16:creationId xmlns:a16="http://schemas.microsoft.com/office/drawing/2014/main" id="{DA556722-6465-1461-9B9F-1783B9C16E6D}"/>
              </a:ext>
            </a:extLst>
          </p:cNvPr>
          <p:cNvSpPr txBox="1"/>
          <p:nvPr/>
        </p:nvSpPr>
        <p:spPr>
          <a:xfrm>
            <a:off x="1047975" y="4069986"/>
            <a:ext cx="10505229" cy="929550"/>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This evaluation assesses whether campaign resources were used efficiently to achieve health outcomes (WHO, 2023).</a:t>
            </a:r>
          </a:p>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Measurement includes comparing campaign costs with improvements in testing rates, condom uptake, and reductions in STI cases.</a:t>
            </a:r>
          </a:p>
        </p:txBody>
      </p:sp>
      <p:sp>
        <p:nvSpPr>
          <p:cNvPr id="7" name="TextBox 3">
            <a:extLst>
              <a:ext uri="{FF2B5EF4-FFF2-40B4-BE49-F238E27FC236}">
                <a16:creationId xmlns:a16="http://schemas.microsoft.com/office/drawing/2014/main" id="{310CABD2-B058-4C66-D581-04803EE65D74}"/>
              </a:ext>
            </a:extLst>
          </p:cNvPr>
          <p:cNvSpPr txBox="1"/>
          <p:nvPr/>
        </p:nvSpPr>
        <p:spPr>
          <a:xfrm>
            <a:off x="851767" y="4920384"/>
            <a:ext cx="10897643" cy="324833"/>
          </a:xfrm>
          <a:prstGeom prst="rect">
            <a:avLst/>
          </a:prstGeom>
        </p:spPr>
        <p:txBody>
          <a:bodyPr wrap="square" lIns="0" tIns="0" rIns="0" bIns="0" rtlCol="0" anchor="t">
            <a:spAutoFit/>
          </a:bodyPr>
          <a:lstStyle/>
          <a:p>
            <a:pPr>
              <a:lnSpc>
                <a:spcPct val="150000"/>
              </a:lnSpc>
            </a:pPr>
            <a:r>
              <a:rPr lang="en-US" sz="1600" b="1" dirty="0">
                <a:latin typeface="Arial" panose="020B0604020202020204" pitchFamily="34" charset="0"/>
                <a:cs typeface="Arial" panose="020B0604020202020204" pitchFamily="34" charset="0"/>
              </a:rPr>
              <a:t>5. Behavioural Evaluation (</a:t>
            </a:r>
            <a:r>
              <a:rPr lang="en-US" sz="1600" b="1" dirty="0" err="1">
                <a:latin typeface="Arial" panose="020B0604020202020204" pitchFamily="34" charset="0"/>
                <a:cs typeface="Arial" panose="020B0604020202020204" pitchFamily="34" charset="0"/>
              </a:rPr>
              <a:t>Behaviour</a:t>
            </a:r>
            <a:r>
              <a:rPr lang="en-US" sz="1600" b="1" dirty="0">
                <a:latin typeface="Arial" panose="020B0604020202020204" pitchFamily="34" charset="0"/>
                <a:cs typeface="Arial" panose="020B0604020202020204" pitchFamily="34" charset="0"/>
              </a:rPr>
              <a:t> change monitoring)</a:t>
            </a:r>
          </a:p>
        </p:txBody>
      </p:sp>
      <p:sp>
        <p:nvSpPr>
          <p:cNvPr id="12" name="TextBox 11">
            <a:extLst>
              <a:ext uri="{FF2B5EF4-FFF2-40B4-BE49-F238E27FC236}">
                <a16:creationId xmlns:a16="http://schemas.microsoft.com/office/drawing/2014/main" id="{83AA69A8-D8F0-1989-E1D7-09242EC607FA}"/>
              </a:ext>
            </a:extLst>
          </p:cNvPr>
          <p:cNvSpPr txBox="1"/>
          <p:nvPr/>
        </p:nvSpPr>
        <p:spPr>
          <a:xfrm>
            <a:off x="1047975" y="5235862"/>
            <a:ext cx="10505229" cy="606384"/>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Behavioural evaluation assesses whether participants adopt safer sexual </a:t>
            </a:r>
            <a:r>
              <a:rPr lang="en-US" sz="1400" dirty="0" err="1">
                <a:latin typeface="Arial" panose="020B0604020202020204" pitchFamily="34" charset="0"/>
                <a:cs typeface="Arial" panose="020B0604020202020204" pitchFamily="34" charset="0"/>
              </a:rPr>
              <a:t>behaviours</a:t>
            </a:r>
            <a:r>
              <a:rPr lang="en-US" sz="1400" dirty="0">
                <a:latin typeface="Arial" panose="020B0604020202020204" pitchFamily="34" charset="0"/>
                <a:cs typeface="Arial" panose="020B0604020202020204" pitchFamily="34" charset="0"/>
              </a:rPr>
              <a:t> (NHS England, 2023).</a:t>
            </a:r>
          </a:p>
          <a:p>
            <a:pPr marL="285750" indent="-285750">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Measurement methods include clinic records, condom distribution tracking, and follow-up questionnaires.</a:t>
            </a:r>
          </a:p>
        </p:txBody>
      </p:sp>
    </p:spTree>
    <p:extLst>
      <p:ext uri="{BB962C8B-B14F-4D97-AF65-F5344CB8AC3E}">
        <p14:creationId xmlns:p14="http://schemas.microsoft.com/office/powerpoint/2010/main" val="355058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3635" y="2686609"/>
            <a:ext cx="5105876" cy="461665"/>
          </a:xfrm>
          <a:prstGeom prst="rect">
            <a:avLst/>
          </a:prstGeom>
        </p:spPr>
        <p:txBody>
          <a:bodyPr wrap="square">
            <a:spAutoFit/>
          </a:bodyPr>
          <a:lstStyle/>
          <a:p>
            <a:pPr algn="ctr"/>
            <a:r>
              <a:rPr lang="en-US" sz="2400" b="1" i="1" dirty="0">
                <a:highlight>
                  <a:srgbClr val="FF0000"/>
                </a:highlight>
                <a:latin typeface="Arial" panose="020B0604020202020204" pitchFamily="34" charset="0"/>
                <a:cs typeface="Arial" panose="020B0604020202020204" pitchFamily="34" charset="0"/>
              </a:rPr>
              <a:t>The Poster Image</a:t>
            </a:r>
          </a:p>
        </p:txBody>
      </p:sp>
      <p:pic>
        <p:nvPicPr>
          <p:cNvPr id="2" name="Picture 1">
            <a:extLst>
              <a:ext uri="{FF2B5EF4-FFF2-40B4-BE49-F238E27FC236}">
                <a16:creationId xmlns:a16="http://schemas.microsoft.com/office/drawing/2014/main" id="{918F1E4B-3957-1B8C-9F68-8B4FA15B61FC}"/>
              </a:ext>
            </a:extLst>
          </p:cNvPr>
          <p:cNvPicPr>
            <a:picLocks noChangeAspect="1"/>
          </p:cNvPicPr>
          <p:nvPr/>
        </p:nvPicPr>
        <p:blipFill>
          <a:blip r:embed="rId3"/>
          <a:stretch>
            <a:fillRect/>
          </a:stretch>
        </p:blipFill>
        <p:spPr>
          <a:xfrm>
            <a:off x="3601396" y="0"/>
            <a:ext cx="5105876" cy="6858000"/>
          </a:xfrm>
          <a:prstGeom prst="rect">
            <a:avLst/>
          </a:prstGeom>
        </p:spPr>
      </p:pic>
    </p:spTree>
    <p:extLst>
      <p:ext uri="{BB962C8B-B14F-4D97-AF65-F5344CB8AC3E}">
        <p14:creationId xmlns:p14="http://schemas.microsoft.com/office/powerpoint/2010/main" val="2645863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0"/>
          <p:cNvSpPr txBox="1"/>
          <p:nvPr/>
        </p:nvSpPr>
        <p:spPr>
          <a:xfrm>
            <a:off x="1290494" y="358144"/>
            <a:ext cx="7137400" cy="818942"/>
          </a:xfrm>
          <a:prstGeom prst="rect">
            <a:avLst/>
          </a:prstGeom>
        </p:spPr>
        <p:txBody>
          <a:bodyPr wrap="square" lIns="0" tIns="0" rIns="0" bIns="0" rtlCol="0" anchor="t">
            <a:spAutoFit/>
          </a:bodyPr>
          <a:lstStyle/>
          <a:p>
            <a:pPr>
              <a:lnSpc>
                <a:spcPts val="7348"/>
              </a:lnSpc>
            </a:pPr>
            <a:r>
              <a:rPr lang="en-US" sz="3200" dirty="0">
                <a:solidFill>
                  <a:srgbClr val="E94B27"/>
                </a:solidFill>
                <a:latin typeface="Arial" panose="020B0604020202020204" pitchFamily="34" charset="0"/>
                <a:cs typeface="Arial" panose="020B0604020202020204" pitchFamily="34" charset="0"/>
              </a:rPr>
              <a:t>Potential Partner and Their Aims</a:t>
            </a:r>
          </a:p>
        </p:txBody>
      </p:sp>
      <p:sp>
        <p:nvSpPr>
          <p:cNvPr id="15" name="Freeform 15"/>
          <p:cNvSpPr/>
          <p:nvPr/>
        </p:nvSpPr>
        <p:spPr>
          <a:xfrm>
            <a:off x="526586" y="496107"/>
            <a:ext cx="763908" cy="763908"/>
          </a:xfrm>
          <a:custGeom>
            <a:avLst/>
            <a:gdLst/>
            <a:ahLst/>
            <a:cxnLst/>
            <a:rect l="l" t="t" r="r" b="b"/>
            <a:pathLst>
              <a:path w="1145862" h="1145862">
                <a:moveTo>
                  <a:pt x="0" y="0"/>
                </a:moveTo>
                <a:lnTo>
                  <a:pt x="1145862" y="0"/>
                </a:lnTo>
                <a:lnTo>
                  <a:pt x="1145862" y="1145862"/>
                </a:lnTo>
                <a:lnTo>
                  <a:pt x="0" y="1145862"/>
                </a:lnTo>
                <a:lnTo>
                  <a:pt x="0" y="0"/>
                </a:lnTo>
                <a:close/>
              </a:path>
            </a:pathLst>
          </a:custGeom>
          <a:blipFill>
            <a:blip r:embed="rId3"/>
            <a:stretch>
              <a:fillRect/>
            </a:stretch>
          </a:blipFill>
        </p:spPr>
        <p:txBody>
          <a:bodyPr/>
          <a:lstStyle/>
          <a:p>
            <a:endParaRPr lang="en-US"/>
          </a:p>
        </p:txBody>
      </p:sp>
      <p:sp>
        <p:nvSpPr>
          <p:cNvPr id="3" name="TextBox 2">
            <a:extLst>
              <a:ext uri="{FF2B5EF4-FFF2-40B4-BE49-F238E27FC236}">
                <a16:creationId xmlns:a16="http://schemas.microsoft.com/office/drawing/2014/main" id="{198A7D32-6805-BF37-B5EA-82A051DF4A24}"/>
              </a:ext>
            </a:extLst>
          </p:cNvPr>
          <p:cNvSpPr txBox="1"/>
          <p:nvPr/>
        </p:nvSpPr>
        <p:spPr>
          <a:xfrm>
            <a:off x="2210845" y="1584617"/>
            <a:ext cx="7152360" cy="369332"/>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1. Barnardo’s – Sexual Health Services (UK):</a:t>
            </a:r>
          </a:p>
        </p:txBody>
      </p:sp>
      <p:sp>
        <p:nvSpPr>
          <p:cNvPr id="13" name="TextBox 12">
            <a:extLst>
              <a:ext uri="{FF2B5EF4-FFF2-40B4-BE49-F238E27FC236}">
                <a16:creationId xmlns:a16="http://schemas.microsoft.com/office/drawing/2014/main" id="{D8188DFE-989A-DD6D-353F-CD1D9B06C71B}"/>
              </a:ext>
            </a:extLst>
          </p:cNvPr>
          <p:cNvSpPr txBox="1"/>
          <p:nvPr/>
        </p:nvSpPr>
        <p:spPr>
          <a:xfrm>
            <a:off x="1011573" y="4468623"/>
            <a:ext cx="10643991" cy="646331"/>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Barnardo’s is a UK-based children’s charity that works locally to support young people, including sexual health education and safeguarding services.</a:t>
            </a:r>
          </a:p>
        </p:txBody>
      </p:sp>
      <p:sp>
        <p:nvSpPr>
          <p:cNvPr id="18" name="TextBox 17">
            <a:extLst>
              <a:ext uri="{FF2B5EF4-FFF2-40B4-BE49-F238E27FC236}">
                <a16:creationId xmlns:a16="http://schemas.microsoft.com/office/drawing/2014/main" id="{0F36773B-D233-EFC4-2B7A-87101D8E7081}"/>
              </a:ext>
            </a:extLst>
          </p:cNvPr>
          <p:cNvSpPr txBox="1"/>
          <p:nvPr/>
        </p:nvSpPr>
        <p:spPr>
          <a:xfrm>
            <a:off x="1556358" y="5408746"/>
            <a:ext cx="10099206" cy="646331"/>
          </a:xfrm>
          <a:prstGeom prst="rect">
            <a:avLst/>
          </a:prstGeom>
          <a:noFill/>
        </p:spPr>
        <p:txBody>
          <a:bodyPr wrap="square">
            <a:spAutoFit/>
          </a:bodyPr>
          <a:lstStyle/>
          <a:p>
            <a:pPr>
              <a:buNone/>
            </a:pPr>
            <a:r>
              <a:rPr lang="en-US" b="1" dirty="0">
                <a:effectLst/>
                <a:latin typeface="Arial" panose="020B0604020202020204" pitchFamily="34" charset="0"/>
                <a:cs typeface="Arial" panose="020B0604020202020204" pitchFamily="34" charset="0"/>
              </a:rPr>
              <a:t>Aim: </a:t>
            </a:r>
            <a:r>
              <a:rPr lang="en-US" dirty="0">
                <a:effectLst/>
                <a:latin typeface="Arial" panose="020B0604020202020204" pitchFamily="34" charset="0"/>
                <a:cs typeface="Arial" panose="020B0604020202020204" pitchFamily="34" charset="0"/>
              </a:rPr>
              <a:t>To educate young people about sexual health, increase access to testing, and reduce risky sexual </a:t>
            </a:r>
            <a:r>
              <a:rPr lang="en-US" dirty="0" err="1">
                <a:effectLst/>
                <a:latin typeface="Arial" panose="020B0604020202020204" pitchFamily="34" charset="0"/>
                <a:cs typeface="Arial" panose="020B0604020202020204" pitchFamily="34" charset="0"/>
              </a:rPr>
              <a:t>behaviours</a:t>
            </a:r>
            <a:r>
              <a:rPr lang="en-US" dirty="0">
                <a:effectLst/>
                <a:latin typeface="Arial" panose="020B0604020202020204" pitchFamily="34" charset="0"/>
                <a:cs typeface="Arial" panose="020B0604020202020204" pitchFamily="34" charset="0"/>
              </a:rPr>
              <a:t> through community-based interventions.</a:t>
            </a:r>
          </a:p>
        </p:txBody>
      </p:sp>
      <p:pic>
        <p:nvPicPr>
          <p:cNvPr id="2" name="Picture 1">
            <a:extLst>
              <a:ext uri="{FF2B5EF4-FFF2-40B4-BE49-F238E27FC236}">
                <a16:creationId xmlns:a16="http://schemas.microsoft.com/office/drawing/2014/main" id="{87619438-5E9C-6428-B0E3-25C248EB4A2F}"/>
              </a:ext>
            </a:extLst>
          </p:cNvPr>
          <p:cNvPicPr>
            <a:picLocks noChangeAspect="1"/>
          </p:cNvPicPr>
          <p:nvPr/>
        </p:nvPicPr>
        <p:blipFill>
          <a:blip r:embed="rId4"/>
          <a:stretch>
            <a:fillRect/>
          </a:stretch>
        </p:blipFill>
        <p:spPr>
          <a:xfrm>
            <a:off x="5787025" y="2639786"/>
            <a:ext cx="5715000" cy="1143000"/>
          </a:xfrm>
          <a:prstGeom prst="rect">
            <a:avLst/>
          </a:prstGeom>
        </p:spPr>
      </p:pic>
      <p:pic>
        <p:nvPicPr>
          <p:cNvPr id="4" name="Picture 3">
            <a:extLst>
              <a:ext uri="{FF2B5EF4-FFF2-40B4-BE49-F238E27FC236}">
                <a16:creationId xmlns:a16="http://schemas.microsoft.com/office/drawing/2014/main" id="{DDCAD67B-804B-CCB8-4295-387AF1D35F52}"/>
              </a:ext>
            </a:extLst>
          </p:cNvPr>
          <p:cNvPicPr>
            <a:picLocks noChangeAspect="1"/>
          </p:cNvPicPr>
          <p:nvPr/>
        </p:nvPicPr>
        <p:blipFill>
          <a:blip r:embed="rId5"/>
          <a:stretch>
            <a:fillRect/>
          </a:stretch>
        </p:blipFill>
        <p:spPr>
          <a:xfrm>
            <a:off x="1290494" y="2639786"/>
            <a:ext cx="3733800" cy="1219200"/>
          </a:xfrm>
          <a:prstGeom prst="rect">
            <a:avLst/>
          </a:prstGeom>
        </p:spPr>
      </p:pic>
    </p:spTree>
    <p:extLst>
      <p:ext uri="{BB962C8B-B14F-4D97-AF65-F5344CB8AC3E}">
        <p14:creationId xmlns:p14="http://schemas.microsoft.com/office/powerpoint/2010/main" val="2783439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AA873-0AD3-72D9-C987-A2D2576F0BED}"/>
            </a:ext>
          </a:extLst>
        </p:cNvPr>
        <p:cNvGrpSpPr/>
        <p:nvPr/>
      </p:nvGrpSpPr>
      <p:grpSpPr>
        <a:xfrm>
          <a:off x="0" y="0"/>
          <a:ext cx="0" cy="0"/>
          <a:chOff x="0" y="0"/>
          <a:chExt cx="0" cy="0"/>
        </a:xfrm>
      </p:grpSpPr>
      <p:sp>
        <p:nvSpPr>
          <p:cNvPr id="10" name="TextBox 10">
            <a:extLst>
              <a:ext uri="{FF2B5EF4-FFF2-40B4-BE49-F238E27FC236}">
                <a16:creationId xmlns:a16="http://schemas.microsoft.com/office/drawing/2014/main" id="{5A01D011-F50B-406C-BEB5-0C8D31A45E04}"/>
              </a:ext>
            </a:extLst>
          </p:cNvPr>
          <p:cNvSpPr txBox="1"/>
          <p:nvPr/>
        </p:nvSpPr>
        <p:spPr>
          <a:xfrm>
            <a:off x="1290494" y="358144"/>
            <a:ext cx="7137400" cy="818942"/>
          </a:xfrm>
          <a:prstGeom prst="rect">
            <a:avLst/>
          </a:prstGeom>
        </p:spPr>
        <p:txBody>
          <a:bodyPr wrap="square" lIns="0" tIns="0" rIns="0" bIns="0" rtlCol="0" anchor="t">
            <a:spAutoFit/>
          </a:bodyPr>
          <a:lstStyle/>
          <a:p>
            <a:pPr>
              <a:lnSpc>
                <a:spcPts val="7348"/>
              </a:lnSpc>
            </a:pPr>
            <a:r>
              <a:rPr lang="en-US" sz="3200" dirty="0">
                <a:solidFill>
                  <a:srgbClr val="E94B27"/>
                </a:solidFill>
                <a:latin typeface="Arial" panose="020B0604020202020204" pitchFamily="34" charset="0"/>
                <a:cs typeface="Arial" panose="020B0604020202020204" pitchFamily="34" charset="0"/>
              </a:rPr>
              <a:t>Potential Partner and Their Aims</a:t>
            </a:r>
          </a:p>
        </p:txBody>
      </p:sp>
      <p:sp>
        <p:nvSpPr>
          <p:cNvPr id="15" name="Freeform 15">
            <a:extLst>
              <a:ext uri="{FF2B5EF4-FFF2-40B4-BE49-F238E27FC236}">
                <a16:creationId xmlns:a16="http://schemas.microsoft.com/office/drawing/2014/main" id="{40FD1B19-C381-2FAA-BFE1-6FFB1212B07F}"/>
              </a:ext>
            </a:extLst>
          </p:cNvPr>
          <p:cNvSpPr/>
          <p:nvPr/>
        </p:nvSpPr>
        <p:spPr>
          <a:xfrm>
            <a:off x="526586" y="496107"/>
            <a:ext cx="763908" cy="763908"/>
          </a:xfrm>
          <a:custGeom>
            <a:avLst/>
            <a:gdLst/>
            <a:ahLst/>
            <a:cxnLst/>
            <a:rect l="l" t="t" r="r" b="b"/>
            <a:pathLst>
              <a:path w="1145862" h="1145862">
                <a:moveTo>
                  <a:pt x="0" y="0"/>
                </a:moveTo>
                <a:lnTo>
                  <a:pt x="1145862" y="0"/>
                </a:lnTo>
                <a:lnTo>
                  <a:pt x="1145862" y="1145862"/>
                </a:lnTo>
                <a:lnTo>
                  <a:pt x="0" y="1145862"/>
                </a:lnTo>
                <a:lnTo>
                  <a:pt x="0" y="0"/>
                </a:lnTo>
                <a:close/>
              </a:path>
            </a:pathLst>
          </a:custGeom>
          <a:blipFill>
            <a:blip r:embed="rId3"/>
            <a:stretch>
              <a:fillRect/>
            </a:stretch>
          </a:blipFill>
        </p:spPr>
        <p:txBody>
          <a:bodyPr/>
          <a:lstStyle/>
          <a:p>
            <a:endParaRPr lang="en-US"/>
          </a:p>
        </p:txBody>
      </p:sp>
      <p:sp>
        <p:nvSpPr>
          <p:cNvPr id="3" name="TextBox 2">
            <a:extLst>
              <a:ext uri="{FF2B5EF4-FFF2-40B4-BE49-F238E27FC236}">
                <a16:creationId xmlns:a16="http://schemas.microsoft.com/office/drawing/2014/main" id="{3C31A5CC-54E4-8886-C10E-9000543681B1}"/>
              </a:ext>
            </a:extLst>
          </p:cNvPr>
          <p:cNvSpPr txBox="1"/>
          <p:nvPr/>
        </p:nvSpPr>
        <p:spPr>
          <a:xfrm>
            <a:off x="2210845" y="1584617"/>
            <a:ext cx="7152360" cy="369332"/>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2. National Partner: FPA (Family Planning Association, UK)</a:t>
            </a:r>
          </a:p>
        </p:txBody>
      </p:sp>
      <p:sp>
        <p:nvSpPr>
          <p:cNvPr id="13" name="TextBox 12">
            <a:extLst>
              <a:ext uri="{FF2B5EF4-FFF2-40B4-BE49-F238E27FC236}">
                <a16:creationId xmlns:a16="http://schemas.microsoft.com/office/drawing/2014/main" id="{B60089D8-2576-CF43-B26E-2ACB57DEFB85}"/>
              </a:ext>
            </a:extLst>
          </p:cNvPr>
          <p:cNvSpPr txBox="1"/>
          <p:nvPr/>
        </p:nvSpPr>
        <p:spPr>
          <a:xfrm>
            <a:off x="523910" y="4904051"/>
            <a:ext cx="11350763" cy="646331"/>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FPA is a national </a:t>
            </a:r>
            <a:r>
              <a:rPr lang="en-US" b="1" dirty="0" err="1">
                <a:latin typeface="Arial" panose="020B0604020202020204" pitchFamily="34" charset="0"/>
                <a:cs typeface="Arial" panose="020B0604020202020204" pitchFamily="34" charset="0"/>
              </a:rPr>
              <a:t>organisation</a:t>
            </a:r>
            <a:r>
              <a:rPr lang="en-US" b="1" dirty="0">
                <a:latin typeface="Arial" panose="020B0604020202020204" pitchFamily="34" charset="0"/>
                <a:cs typeface="Arial" panose="020B0604020202020204" pitchFamily="34" charset="0"/>
              </a:rPr>
              <a:t> providing sexual health education, advice, and resources across the UK (FPA, 2023).</a:t>
            </a:r>
          </a:p>
        </p:txBody>
      </p:sp>
      <p:sp>
        <p:nvSpPr>
          <p:cNvPr id="18" name="TextBox 17">
            <a:extLst>
              <a:ext uri="{FF2B5EF4-FFF2-40B4-BE49-F238E27FC236}">
                <a16:creationId xmlns:a16="http://schemas.microsoft.com/office/drawing/2014/main" id="{5AD10ECA-B3B4-FFDA-CBCF-14F900C82531}"/>
              </a:ext>
            </a:extLst>
          </p:cNvPr>
          <p:cNvSpPr txBox="1"/>
          <p:nvPr/>
        </p:nvSpPr>
        <p:spPr>
          <a:xfrm>
            <a:off x="1443624" y="5638043"/>
            <a:ext cx="10099206" cy="646331"/>
          </a:xfrm>
          <a:prstGeom prst="rect">
            <a:avLst/>
          </a:prstGeom>
          <a:noFill/>
        </p:spPr>
        <p:txBody>
          <a:bodyPr wrap="square">
            <a:spAutoFit/>
          </a:bodyPr>
          <a:lstStyle/>
          <a:p>
            <a:pPr>
              <a:buNone/>
            </a:pPr>
            <a:r>
              <a:rPr lang="en-US" b="1" dirty="0">
                <a:effectLst/>
                <a:latin typeface="Arial" panose="020B0604020202020204" pitchFamily="34" charset="0"/>
                <a:cs typeface="Arial" panose="020B0604020202020204" pitchFamily="34" charset="0"/>
              </a:rPr>
              <a:t>Aim: </a:t>
            </a:r>
            <a:r>
              <a:rPr lang="en-US" dirty="0">
                <a:effectLst/>
                <a:latin typeface="Arial" panose="020B0604020202020204" pitchFamily="34" charset="0"/>
                <a:cs typeface="Arial" panose="020B0604020202020204" pitchFamily="34" charset="0"/>
              </a:rPr>
              <a:t>To improve sexual health knowledge and promote safe, responsible sexual </a:t>
            </a:r>
            <a:r>
              <a:rPr lang="en-US" dirty="0" err="1">
                <a:effectLst/>
                <a:latin typeface="Arial" panose="020B0604020202020204" pitchFamily="34" charset="0"/>
                <a:cs typeface="Arial" panose="020B0604020202020204" pitchFamily="34" charset="0"/>
              </a:rPr>
              <a:t>behaviours</a:t>
            </a:r>
            <a:r>
              <a:rPr lang="en-US" dirty="0">
                <a:effectLst/>
                <a:latin typeface="Arial" panose="020B0604020202020204" pitchFamily="34" charset="0"/>
                <a:cs typeface="Arial" panose="020B0604020202020204" pitchFamily="34" charset="0"/>
              </a:rPr>
              <a:t> among young people nationwide</a:t>
            </a:r>
          </a:p>
        </p:txBody>
      </p:sp>
      <p:pic>
        <p:nvPicPr>
          <p:cNvPr id="5" name="Picture 4">
            <a:extLst>
              <a:ext uri="{FF2B5EF4-FFF2-40B4-BE49-F238E27FC236}">
                <a16:creationId xmlns:a16="http://schemas.microsoft.com/office/drawing/2014/main" id="{A951D254-9B93-2B88-EEC7-7516E700165D}"/>
              </a:ext>
            </a:extLst>
          </p:cNvPr>
          <p:cNvPicPr>
            <a:picLocks noChangeAspect="1"/>
          </p:cNvPicPr>
          <p:nvPr/>
        </p:nvPicPr>
        <p:blipFill>
          <a:blip r:embed="rId4"/>
          <a:stretch>
            <a:fillRect/>
          </a:stretch>
        </p:blipFill>
        <p:spPr>
          <a:xfrm>
            <a:off x="6600895" y="2662308"/>
            <a:ext cx="4067175" cy="1123950"/>
          </a:xfrm>
          <a:prstGeom prst="rect">
            <a:avLst/>
          </a:prstGeom>
        </p:spPr>
      </p:pic>
      <p:pic>
        <p:nvPicPr>
          <p:cNvPr id="6" name="Picture 5">
            <a:extLst>
              <a:ext uri="{FF2B5EF4-FFF2-40B4-BE49-F238E27FC236}">
                <a16:creationId xmlns:a16="http://schemas.microsoft.com/office/drawing/2014/main" id="{44FE546B-C1C9-266F-1375-FA63676B7DBC}"/>
              </a:ext>
            </a:extLst>
          </p:cNvPr>
          <p:cNvPicPr>
            <a:picLocks noChangeAspect="1"/>
          </p:cNvPicPr>
          <p:nvPr/>
        </p:nvPicPr>
        <p:blipFill>
          <a:blip r:embed="rId5"/>
          <a:stretch>
            <a:fillRect/>
          </a:stretch>
        </p:blipFill>
        <p:spPr>
          <a:xfrm>
            <a:off x="1722541" y="2868232"/>
            <a:ext cx="4476750" cy="1019175"/>
          </a:xfrm>
          <a:prstGeom prst="rect">
            <a:avLst/>
          </a:prstGeom>
        </p:spPr>
      </p:pic>
    </p:spTree>
    <p:extLst>
      <p:ext uri="{BB962C8B-B14F-4D97-AF65-F5344CB8AC3E}">
        <p14:creationId xmlns:p14="http://schemas.microsoft.com/office/powerpoint/2010/main" val="947114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1028700" y="0"/>
            <a:ext cx="2057400" cy="6858000"/>
            <a:chOff x="0" y="0"/>
            <a:chExt cx="812800" cy="2976105"/>
          </a:xfrm>
        </p:grpSpPr>
        <p:sp>
          <p:nvSpPr>
            <p:cNvPr id="6" name="Freeform 6"/>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solidFill>
              <a:srgbClr val="1C5739"/>
            </a:solidFill>
          </p:spPr>
          <p:txBody>
            <a:bodyPr/>
            <a:lstStyle/>
            <a:p>
              <a:endParaRPr lang="en-US"/>
            </a:p>
          </p:txBody>
        </p:sp>
        <p:sp>
          <p:nvSpPr>
            <p:cNvPr id="7" name="TextBox 7"/>
            <p:cNvSpPr txBox="1"/>
            <p:nvPr/>
          </p:nvSpPr>
          <p:spPr>
            <a:xfrm>
              <a:off x="0" y="-19050"/>
              <a:ext cx="812800" cy="2995155"/>
            </a:xfrm>
            <a:prstGeom prst="rect">
              <a:avLst/>
            </a:prstGeom>
          </p:spPr>
          <p:txBody>
            <a:bodyPr lIns="33867" tIns="33867" rIns="33867" bIns="33867" rtlCol="0" anchor="ctr"/>
            <a:lstStyle/>
            <a:p>
              <a:pPr algn="ctr">
                <a:lnSpc>
                  <a:spcPts val="1906"/>
                </a:lnSpc>
              </a:pPr>
              <a:endParaRPr sz="1200"/>
            </a:p>
          </p:txBody>
        </p:sp>
      </p:grpSp>
      <p:grpSp>
        <p:nvGrpSpPr>
          <p:cNvPr id="8" name="Group 8"/>
          <p:cNvGrpSpPr/>
          <p:nvPr/>
        </p:nvGrpSpPr>
        <p:grpSpPr>
          <a:xfrm>
            <a:off x="9994232" y="844670"/>
            <a:ext cx="2197768" cy="5319619"/>
            <a:chOff x="0" y="0"/>
            <a:chExt cx="1424588" cy="2101578"/>
          </a:xfrm>
        </p:grpSpPr>
        <p:sp>
          <p:nvSpPr>
            <p:cNvPr id="9" name="Freeform 9"/>
            <p:cNvSpPr/>
            <p:nvPr/>
          </p:nvSpPr>
          <p:spPr>
            <a:xfrm>
              <a:off x="0" y="0"/>
              <a:ext cx="1424588" cy="2101578"/>
            </a:xfrm>
            <a:custGeom>
              <a:avLst/>
              <a:gdLst/>
              <a:ahLst/>
              <a:cxnLst/>
              <a:rect l="l" t="t" r="r" b="b"/>
              <a:pathLst>
                <a:path w="1424588" h="2101578">
                  <a:moveTo>
                    <a:pt x="0" y="0"/>
                  </a:moveTo>
                  <a:lnTo>
                    <a:pt x="1424588" y="0"/>
                  </a:lnTo>
                  <a:lnTo>
                    <a:pt x="1424588" y="2101578"/>
                  </a:lnTo>
                  <a:lnTo>
                    <a:pt x="0" y="2101578"/>
                  </a:lnTo>
                  <a:close/>
                </a:path>
              </a:pathLst>
            </a:custGeom>
            <a:solidFill>
              <a:srgbClr val="1C5739"/>
            </a:solidFill>
          </p:spPr>
          <p:txBody>
            <a:bodyPr/>
            <a:lstStyle/>
            <a:p>
              <a:endParaRPr lang="en-US"/>
            </a:p>
          </p:txBody>
        </p:sp>
        <p:sp>
          <p:nvSpPr>
            <p:cNvPr id="10" name="TextBox 10"/>
            <p:cNvSpPr txBox="1"/>
            <p:nvPr/>
          </p:nvSpPr>
          <p:spPr>
            <a:xfrm>
              <a:off x="0" y="-19050"/>
              <a:ext cx="1424588" cy="2120628"/>
            </a:xfrm>
            <a:prstGeom prst="rect">
              <a:avLst/>
            </a:prstGeom>
          </p:spPr>
          <p:txBody>
            <a:bodyPr lIns="33867" tIns="33867" rIns="33867" bIns="33867" rtlCol="0" anchor="ctr"/>
            <a:lstStyle/>
            <a:p>
              <a:pPr algn="ctr">
                <a:lnSpc>
                  <a:spcPts val="1906"/>
                </a:lnSpc>
              </a:pPr>
              <a:endParaRPr sz="1200"/>
            </a:p>
          </p:txBody>
        </p:sp>
      </p:grpSp>
      <p:sp>
        <p:nvSpPr>
          <p:cNvPr id="11" name="Freeform 11"/>
          <p:cNvSpPr/>
          <p:nvPr/>
        </p:nvSpPr>
        <p:spPr>
          <a:xfrm>
            <a:off x="9609440" y="5523629"/>
            <a:ext cx="2537714" cy="1388821"/>
          </a:xfrm>
          <a:custGeom>
            <a:avLst/>
            <a:gdLst/>
            <a:ahLst/>
            <a:cxnLst/>
            <a:rect l="l" t="t" r="r" b="b"/>
            <a:pathLst>
              <a:path w="3806571" h="2083232">
                <a:moveTo>
                  <a:pt x="0" y="0"/>
                </a:moveTo>
                <a:lnTo>
                  <a:pt x="3806570" y="0"/>
                </a:lnTo>
                <a:lnTo>
                  <a:pt x="3806570" y="2083232"/>
                </a:lnTo>
                <a:lnTo>
                  <a:pt x="0" y="2083232"/>
                </a:lnTo>
                <a:lnTo>
                  <a:pt x="0" y="0"/>
                </a:lnTo>
                <a:close/>
              </a:path>
            </a:pathLst>
          </a:custGeom>
          <a:blipFill>
            <a:blip r:embed="rId3"/>
            <a:stretch>
              <a:fillRect/>
            </a:stretch>
          </a:blipFill>
        </p:spPr>
        <p:txBody>
          <a:bodyPr/>
          <a:lstStyle/>
          <a:p>
            <a:endParaRPr lang="en-US"/>
          </a:p>
        </p:txBody>
      </p:sp>
      <p:sp>
        <p:nvSpPr>
          <p:cNvPr id="12" name="TextBox 8">
            <a:extLst>
              <a:ext uri="{FF2B5EF4-FFF2-40B4-BE49-F238E27FC236}">
                <a16:creationId xmlns:a16="http://schemas.microsoft.com/office/drawing/2014/main" id="{6DEB1A3A-5A1C-80B7-361C-2F7F6D17C861}"/>
              </a:ext>
            </a:extLst>
          </p:cNvPr>
          <p:cNvSpPr txBox="1"/>
          <p:nvPr/>
        </p:nvSpPr>
        <p:spPr>
          <a:xfrm>
            <a:off x="1241641" y="260849"/>
            <a:ext cx="6718528" cy="662104"/>
          </a:xfrm>
          <a:prstGeom prst="rect">
            <a:avLst/>
          </a:prstGeom>
        </p:spPr>
        <p:txBody>
          <a:bodyPr wrap="square" lIns="0" tIns="0" rIns="0" bIns="0" rtlCol="0" anchor="t">
            <a:spAutoFit/>
          </a:bodyPr>
          <a:lstStyle/>
          <a:p>
            <a:pPr>
              <a:lnSpc>
                <a:spcPct val="150000"/>
              </a:lnSpc>
              <a:spcBef>
                <a:spcPct val="0"/>
              </a:spcBef>
            </a:pPr>
            <a:r>
              <a:rPr lang="en-US" sz="3200" b="1" spc="-56" dirty="0">
                <a:solidFill>
                  <a:srgbClr val="000000"/>
                </a:solidFill>
                <a:latin typeface="Arial" panose="020B0604020202020204" pitchFamily="34" charset="0"/>
                <a:cs typeface="Arial" panose="020B0604020202020204" pitchFamily="34" charset="0"/>
              </a:rPr>
              <a:t>Replicable Resources</a:t>
            </a:r>
          </a:p>
        </p:txBody>
      </p:sp>
      <p:sp>
        <p:nvSpPr>
          <p:cNvPr id="3" name="TextBox 2">
            <a:extLst>
              <a:ext uri="{FF2B5EF4-FFF2-40B4-BE49-F238E27FC236}">
                <a16:creationId xmlns:a16="http://schemas.microsoft.com/office/drawing/2014/main" id="{EC048268-B51F-1AEA-EB9A-E2688844C77D}"/>
              </a:ext>
            </a:extLst>
          </p:cNvPr>
          <p:cNvSpPr txBox="1"/>
          <p:nvPr/>
        </p:nvSpPr>
        <p:spPr>
          <a:xfrm>
            <a:off x="1241641" y="1137272"/>
            <a:ext cx="8707745" cy="419602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Educational workshops and interactive sessions </a:t>
            </a:r>
            <a:r>
              <a:rPr lang="en-US" dirty="0">
                <a:latin typeface="Arial" panose="020B0604020202020204" pitchFamily="34" charset="0"/>
                <a:cs typeface="Arial" panose="020B0604020202020204" pitchFamily="34" charset="0"/>
              </a:rPr>
              <a:t>for young people, focusing on STIs, consent, and healthy relationships (Barnardo’s, 2023).</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Printed materials and leaflets, </a:t>
            </a:r>
            <a:r>
              <a:rPr lang="en-US" dirty="0">
                <a:latin typeface="Arial" panose="020B0604020202020204" pitchFamily="34" charset="0"/>
                <a:cs typeface="Arial" panose="020B0604020202020204" pitchFamily="34" charset="0"/>
              </a:rPr>
              <a:t>such as guides on contraception, STI prevention, and sexual wellbeing (FPA, 2023).</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Social media campaigns and online resources, </a:t>
            </a:r>
            <a:r>
              <a:rPr lang="en-US" dirty="0">
                <a:latin typeface="Arial" panose="020B0604020202020204" pitchFamily="34" charset="0"/>
                <a:cs typeface="Arial" panose="020B0604020202020204" pitchFamily="34" charset="0"/>
              </a:rPr>
              <a:t>including infographics, videos, and quizzes to engage digitally active youth (UK Health Security Agency, 2024).</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Free condom distribution and access to sexual health clinics, </a:t>
            </a:r>
            <a:r>
              <a:rPr lang="en-US" dirty="0">
                <a:latin typeface="Arial" panose="020B0604020202020204" pitchFamily="34" charset="0"/>
                <a:cs typeface="Arial" panose="020B0604020202020204" pitchFamily="34" charset="0"/>
              </a:rPr>
              <a:t>encouraging safer sexual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 and testing uptake (NHS England, 2023).</a:t>
            </a:r>
          </a:p>
          <a:p>
            <a:pPr marL="285750"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Helplines and confidential support services </a:t>
            </a:r>
            <a:r>
              <a:rPr lang="en-US" dirty="0">
                <a:latin typeface="Arial" panose="020B0604020202020204" pitchFamily="34" charset="0"/>
                <a:cs typeface="Arial" panose="020B0604020202020204" pitchFamily="34" charset="0"/>
              </a:rPr>
              <a:t>providing advice and information on sexual health concerns (FPA, 2023).</a:t>
            </a:r>
          </a:p>
        </p:txBody>
      </p:sp>
    </p:spTree>
    <p:extLst>
      <p:ext uri="{BB962C8B-B14F-4D97-AF65-F5344CB8AC3E}">
        <p14:creationId xmlns:p14="http://schemas.microsoft.com/office/powerpoint/2010/main" val="1230950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A47F5-9684-8390-7B6A-29769F4948CC}"/>
            </a:ext>
          </a:extLst>
        </p:cNvPr>
        <p:cNvGrpSpPr/>
        <p:nvPr/>
      </p:nvGrpSpPr>
      <p:grpSpPr>
        <a:xfrm>
          <a:off x="0" y="0"/>
          <a:ext cx="0" cy="0"/>
          <a:chOff x="0" y="0"/>
          <a:chExt cx="0" cy="0"/>
        </a:xfrm>
      </p:grpSpPr>
      <p:grpSp>
        <p:nvGrpSpPr>
          <p:cNvPr id="5" name="Group 5">
            <a:extLst>
              <a:ext uri="{FF2B5EF4-FFF2-40B4-BE49-F238E27FC236}">
                <a16:creationId xmlns:a16="http://schemas.microsoft.com/office/drawing/2014/main" id="{04ABB7E8-5175-45E0-CA96-6719804DA046}"/>
              </a:ext>
            </a:extLst>
          </p:cNvPr>
          <p:cNvGrpSpPr/>
          <p:nvPr/>
        </p:nvGrpSpPr>
        <p:grpSpPr>
          <a:xfrm>
            <a:off x="-1028700" y="0"/>
            <a:ext cx="1683793" cy="6858000"/>
            <a:chOff x="0" y="0"/>
            <a:chExt cx="812800" cy="2976105"/>
          </a:xfrm>
        </p:grpSpPr>
        <p:sp>
          <p:nvSpPr>
            <p:cNvPr id="6" name="Freeform 6">
              <a:extLst>
                <a:ext uri="{FF2B5EF4-FFF2-40B4-BE49-F238E27FC236}">
                  <a16:creationId xmlns:a16="http://schemas.microsoft.com/office/drawing/2014/main" id="{6FCFA510-2F56-B8B5-C38E-E77D70874E1D}"/>
                </a:ext>
              </a:extLst>
            </p:cNvPr>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solidFill>
              <a:schemeClr val="tx2"/>
            </a:solidFill>
          </p:spPr>
          <p:txBody>
            <a:bodyPr/>
            <a:lstStyle/>
            <a:p>
              <a:endParaRPr lang="en-US" dirty="0"/>
            </a:p>
          </p:txBody>
        </p:sp>
        <p:sp>
          <p:nvSpPr>
            <p:cNvPr id="7" name="TextBox 7">
              <a:extLst>
                <a:ext uri="{FF2B5EF4-FFF2-40B4-BE49-F238E27FC236}">
                  <a16:creationId xmlns:a16="http://schemas.microsoft.com/office/drawing/2014/main" id="{D0F82B1B-2140-E4F7-FFD5-350337AB6958}"/>
                </a:ext>
              </a:extLst>
            </p:cNvPr>
            <p:cNvSpPr txBox="1"/>
            <p:nvPr/>
          </p:nvSpPr>
          <p:spPr>
            <a:xfrm>
              <a:off x="0" y="-19050"/>
              <a:ext cx="812800" cy="2995155"/>
            </a:xfrm>
            <a:prstGeom prst="rect">
              <a:avLst/>
            </a:prstGeom>
          </p:spPr>
          <p:txBody>
            <a:bodyPr lIns="33867" tIns="33867" rIns="33867" bIns="33867" rtlCol="0" anchor="ctr"/>
            <a:lstStyle/>
            <a:p>
              <a:pPr algn="ctr">
                <a:lnSpc>
                  <a:spcPts val="1906"/>
                </a:lnSpc>
              </a:pPr>
              <a:endParaRPr sz="1200"/>
            </a:p>
          </p:txBody>
        </p:sp>
      </p:grpSp>
      <p:grpSp>
        <p:nvGrpSpPr>
          <p:cNvPr id="2" name="Group 5">
            <a:extLst>
              <a:ext uri="{FF2B5EF4-FFF2-40B4-BE49-F238E27FC236}">
                <a16:creationId xmlns:a16="http://schemas.microsoft.com/office/drawing/2014/main" id="{DCA43967-D54E-9B11-36BB-CD40D66B98CA}"/>
              </a:ext>
            </a:extLst>
          </p:cNvPr>
          <p:cNvGrpSpPr/>
          <p:nvPr/>
        </p:nvGrpSpPr>
        <p:grpSpPr>
          <a:xfrm>
            <a:off x="11513879" y="-64827"/>
            <a:ext cx="1683793" cy="7093424"/>
            <a:chOff x="0" y="0"/>
            <a:chExt cx="812800" cy="2976105"/>
          </a:xfrm>
          <a:solidFill>
            <a:schemeClr val="tx2"/>
          </a:solidFill>
        </p:grpSpPr>
        <p:sp>
          <p:nvSpPr>
            <p:cNvPr id="4" name="Freeform 6">
              <a:extLst>
                <a:ext uri="{FF2B5EF4-FFF2-40B4-BE49-F238E27FC236}">
                  <a16:creationId xmlns:a16="http://schemas.microsoft.com/office/drawing/2014/main" id="{B74B5CE1-11C1-1AD6-F581-A9F76F492F80}"/>
                </a:ext>
              </a:extLst>
            </p:cNvPr>
            <p:cNvSpPr/>
            <p:nvPr/>
          </p:nvSpPr>
          <p:spPr>
            <a:xfrm>
              <a:off x="0" y="0"/>
              <a:ext cx="812800" cy="2976105"/>
            </a:xfrm>
            <a:custGeom>
              <a:avLst/>
              <a:gdLst/>
              <a:ahLst/>
              <a:cxnLst/>
              <a:rect l="l" t="t" r="r" b="b"/>
              <a:pathLst>
                <a:path w="812800" h="2976105">
                  <a:moveTo>
                    <a:pt x="0" y="0"/>
                  </a:moveTo>
                  <a:lnTo>
                    <a:pt x="812800" y="0"/>
                  </a:lnTo>
                  <a:lnTo>
                    <a:pt x="812800" y="2976105"/>
                  </a:lnTo>
                  <a:lnTo>
                    <a:pt x="0" y="2976105"/>
                  </a:lnTo>
                  <a:close/>
                </a:path>
              </a:pathLst>
            </a:custGeom>
            <a:grpFill/>
          </p:spPr>
          <p:txBody>
            <a:bodyPr/>
            <a:lstStyle/>
            <a:p>
              <a:endParaRPr lang="en-US"/>
            </a:p>
          </p:txBody>
        </p:sp>
        <p:sp>
          <p:nvSpPr>
            <p:cNvPr id="13" name="TextBox 7">
              <a:extLst>
                <a:ext uri="{FF2B5EF4-FFF2-40B4-BE49-F238E27FC236}">
                  <a16:creationId xmlns:a16="http://schemas.microsoft.com/office/drawing/2014/main" id="{059F1E7D-536D-28FA-38E1-A491F85FFBB3}"/>
                </a:ext>
              </a:extLst>
            </p:cNvPr>
            <p:cNvSpPr txBox="1"/>
            <p:nvPr/>
          </p:nvSpPr>
          <p:spPr>
            <a:xfrm>
              <a:off x="0" y="-19050"/>
              <a:ext cx="812800" cy="2995155"/>
            </a:xfrm>
            <a:prstGeom prst="rect">
              <a:avLst/>
            </a:prstGeom>
            <a:grpFill/>
          </p:spPr>
          <p:txBody>
            <a:bodyPr lIns="33867" tIns="33867" rIns="33867" bIns="33867" rtlCol="0" anchor="ctr"/>
            <a:lstStyle/>
            <a:p>
              <a:pPr algn="ctr">
                <a:lnSpc>
                  <a:spcPts val="1906"/>
                </a:lnSpc>
              </a:pPr>
              <a:endParaRPr sz="1200"/>
            </a:p>
          </p:txBody>
        </p:sp>
      </p:grpSp>
      <p:sp>
        <p:nvSpPr>
          <p:cNvPr id="15" name="TextBox 14">
            <a:extLst>
              <a:ext uri="{FF2B5EF4-FFF2-40B4-BE49-F238E27FC236}">
                <a16:creationId xmlns:a16="http://schemas.microsoft.com/office/drawing/2014/main" id="{9733F4A1-0FD2-73F6-EB01-FFC342196631}"/>
              </a:ext>
            </a:extLst>
          </p:cNvPr>
          <p:cNvSpPr txBox="1"/>
          <p:nvPr/>
        </p:nvSpPr>
        <p:spPr>
          <a:xfrm>
            <a:off x="2326944" y="2101334"/>
            <a:ext cx="7110482" cy="1951496"/>
          </a:xfrm>
          <a:prstGeom prst="rect">
            <a:avLst/>
          </a:prstGeom>
          <a:noFill/>
        </p:spPr>
        <p:txBody>
          <a:bodyPr wrap="square">
            <a:spAutoFit/>
          </a:bodyPr>
          <a:lstStyle/>
          <a:p>
            <a:pPr algn="ctr">
              <a:lnSpc>
                <a:spcPct val="150000"/>
              </a:lnSpc>
            </a:pPr>
            <a:r>
              <a:rPr lang="en-US" sz="2800" b="1" u="sng" dirty="0">
                <a:latin typeface="Arial" panose="020B0604020202020204" pitchFamily="34" charset="0"/>
                <a:cs typeface="Arial" panose="020B0604020202020204" pitchFamily="34" charset="0"/>
              </a:rPr>
              <a:t>TASK -3</a:t>
            </a:r>
          </a:p>
          <a:p>
            <a:pPr algn="ctr">
              <a:lnSpc>
                <a:spcPct val="150000"/>
              </a:lnSpc>
            </a:pPr>
            <a:r>
              <a:rPr lang="en-US" sz="2800" b="1" dirty="0">
                <a:latin typeface="Arial" panose="020B0604020202020204" pitchFamily="34" charset="0"/>
                <a:cs typeface="Arial" panose="020B0604020202020204" pitchFamily="34" charset="0"/>
              </a:rPr>
              <a:t>Yash </a:t>
            </a:r>
            <a:r>
              <a:rPr lang="en-US" sz="2800" b="1" dirty="0" err="1">
                <a:latin typeface="Arial" panose="020B0604020202020204" pitchFamily="34" charset="0"/>
                <a:cs typeface="Arial" panose="020B0604020202020204" pitchFamily="34" charset="0"/>
              </a:rPr>
              <a:t>kapadiya</a:t>
            </a:r>
            <a:endParaRPr lang="en-US" sz="2800" b="1" dirty="0">
              <a:latin typeface="Arial" panose="020B0604020202020204" pitchFamily="34" charset="0"/>
              <a:cs typeface="Arial" panose="020B0604020202020204" pitchFamily="34" charset="0"/>
            </a:endParaRPr>
          </a:p>
          <a:p>
            <a:pPr algn="ctr">
              <a:lnSpc>
                <a:spcPct val="150000"/>
              </a:lnSpc>
            </a:pPr>
            <a:r>
              <a:rPr lang="en-US" sz="2800" b="1" dirty="0">
                <a:latin typeface="Arial" panose="020B0604020202020204" pitchFamily="34" charset="0"/>
                <a:cs typeface="Arial" panose="020B0604020202020204" pitchFamily="34" charset="0"/>
              </a:rPr>
              <a:t>ID-2518277</a:t>
            </a:r>
          </a:p>
        </p:txBody>
      </p:sp>
    </p:spTree>
    <p:extLst>
      <p:ext uri="{BB962C8B-B14F-4D97-AF65-F5344CB8AC3E}">
        <p14:creationId xmlns:p14="http://schemas.microsoft.com/office/powerpoint/2010/main" val="2773399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70B4E-C589-EA4C-B0FC-2AE163BEA001}"/>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34F92976-4216-EAA0-7CF4-FAA05F234548}"/>
              </a:ext>
            </a:extLst>
          </p:cNvPr>
          <p:cNvSpPr txBox="1"/>
          <p:nvPr/>
        </p:nvSpPr>
        <p:spPr>
          <a:xfrm>
            <a:off x="618159" y="313411"/>
            <a:ext cx="10671253" cy="647421"/>
          </a:xfrm>
          <a:prstGeom prst="rect">
            <a:avLst/>
          </a:prstGeom>
        </p:spPr>
        <p:txBody>
          <a:bodyPr wrap="square" lIns="0" tIns="0" rIns="0" bIns="0" rtlCol="0" anchor="t">
            <a:spAutoFit/>
          </a:bodyPr>
          <a:lstStyle/>
          <a:p>
            <a:pPr algn="ctr">
              <a:lnSpc>
                <a:spcPct val="150000"/>
              </a:lnSpc>
            </a:pPr>
            <a:r>
              <a:rPr lang="en-US" sz="3200" b="1" dirty="0">
                <a:solidFill>
                  <a:srgbClr val="312249"/>
                </a:solidFill>
                <a:latin typeface="Arial" panose="020B0604020202020204" pitchFamily="34" charset="0"/>
                <a:ea typeface="Brice SemiExpanded Heavy"/>
                <a:cs typeface="Arial" panose="020B0604020202020204" pitchFamily="34" charset="0"/>
                <a:sym typeface="Brice SemiExpanded Heavy"/>
              </a:rPr>
              <a:t>Challenges of Changing Sexual Health </a:t>
            </a:r>
            <a:r>
              <a:rPr lang="en-US" sz="3200" b="1" dirty="0" err="1">
                <a:solidFill>
                  <a:srgbClr val="312249"/>
                </a:solidFill>
                <a:latin typeface="Arial" panose="020B0604020202020204" pitchFamily="34" charset="0"/>
                <a:ea typeface="Brice SemiExpanded Heavy"/>
                <a:cs typeface="Arial" panose="020B0604020202020204" pitchFamily="34" charset="0"/>
                <a:sym typeface="Brice SemiExpanded Heavy"/>
              </a:rPr>
              <a:t>Behaviour</a:t>
            </a:r>
            <a:endParaRPr lang="en-US" sz="3200" b="1" dirty="0">
              <a:solidFill>
                <a:srgbClr val="312249"/>
              </a:solidFill>
              <a:latin typeface="Arial" panose="020B0604020202020204" pitchFamily="34" charset="0"/>
              <a:ea typeface="Brice SemiExpanded Heavy"/>
              <a:cs typeface="Arial" panose="020B0604020202020204" pitchFamily="34" charset="0"/>
              <a:sym typeface="Brice SemiExpanded Heavy"/>
            </a:endParaRPr>
          </a:p>
        </p:txBody>
      </p:sp>
      <p:sp>
        <p:nvSpPr>
          <p:cNvPr id="26" name="Freeform 26">
            <a:extLst>
              <a:ext uri="{FF2B5EF4-FFF2-40B4-BE49-F238E27FC236}">
                <a16:creationId xmlns:a16="http://schemas.microsoft.com/office/drawing/2014/main" id="{A7EE8EF3-9303-BA86-9754-A16A3C326A64}"/>
              </a:ext>
            </a:extLst>
          </p:cNvPr>
          <p:cNvSpPr/>
          <p:nvPr/>
        </p:nvSpPr>
        <p:spPr>
          <a:xfrm>
            <a:off x="11275753" y="396342"/>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7" name="Freeform 27">
            <a:extLst>
              <a:ext uri="{FF2B5EF4-FFF2-40B4-BE49-F238E27FC236}">
                <a16:creationId xmlns:a16="http://schemas.microsoft.com/office/drawing/2014/main" id="{C2543C3B-62DE-9AC0-E0E1-6B9B3C1E8458}"/>
              </a:ext>
            </a:extLst>
          </p:cNvPr>
          <p:cNvSpPr/>
          <p:nvPr/>
        </p:nvSpPr>
        <p:spPr>
          <a:xfrm>
            <a:off x="207186" y="281249"/>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9" name="TextBox 4">
            <a:extLst>
              <a:ext uri="{FF2B5EF4-FFF2-40B4-BE49-F238E27FC236}">
                <a16:creationId xmlns:a16="http://schemas.microsoft.com/office/drawing/2014/main" id="{BC9070D4-21AF-9F01-E537-64EF26331D74}"/>
              </a:ext>
            </a:extLst>
          </p:cNvPr>
          <p:cNvSpPr txBox="1"/>
          <p:nvPr/>
        </p:nvSpPr>
        <p:spPr>
          <a:xfrm>
            <a:off x="679893" y="1102253"/>
            <a:ext cx="3858307" cy="2857192"/>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b="1" dirty="0">
                <a:latin typeface="Arial" panose="020B0604020202020204" pitchFamily="34" charset="0"/>
                <a:cs typeface="Arial" panose="020B0604020202020204" pitchFamily="34" charset="0"/>
              </a:rPr>
              <a:t>1.Physiological Challenges:</a:t>
            </a: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lnSpc>
                <a:spcPct val="150000"/>
              </a:lnSpc>
            </a:pPr>
            <a:endParaRPr lang="en-US" b="1" dirty="0">
              <a:latin typeface="Arial" panose="020B0604020202020204" pitchFamily="34" charset="0"/>
              <a:cs typeface="Arial" panose="020B0604020202020204" pitchFamily="34" charset="0"/>
            </a:endParaRPr>
          </a:p>
          <a:p>
            <a:pPr>
              <a:lnSpc>
                <a:spcPct val="150000"/>
              </a:lnSpc>
            </a:pPr>
            <a:endParaRPr lang="en-US" b="1" dirty="0">
              <a:latin typeface="Arial" panose="020B0604020202020204" pitchFamily="34" charset="0"/>
              <a:cs typeface="Arial" panose="020B0604020202020204" pitchFamily="34" charset="0"/>
            </a:endParaRPr>
          </a:p>
          <a:p>
            <a:pPr>
              <a:lnSpc>
                <a:spcPct val="150000"/>
              </a:lnSpc>
            </a:pPr>
            <a:endParaRPr lang="en-US" b="1" dirty="0">
              <a:latin typeface="Arial" panose="020B0604020202020204" pitchFamily="34" charset="0"/>
              <a:cs typeface="Arial" panose="020B0604020202020204" pitchFamily="34" charset="0"/>
            </a:endParaRPr>
          </a:p>
        </p:txBody>
      </p:sp>
      <p:sp>
        <p:nvSpPr>
          <p:cNvPr id="9" name="Freeform 27">
            <a:extLst>
              <a:ext uri="{FF2B5EF4-FFF2-40B4-BE49-F238E27FC236}">
                <a16:creationId xmlns:a16="http://schemas.microsoft.com/office/drawing/2014/main" id="{0D36A33A-AFC9-EFAC-C8F5-11D689107A7B}"/>
              </a:ext>
            </a:extLst>
          </p:cNvPr>
          <p:cNvSpPr/>
          <p:nvPr/>
        </p:nvSpPr>
        <p:spPr>
          <a:xfrm>
            <a:off x="11289413" y="6176260"/>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1" name="Freeform 26">
            <a:extLst>
              <a:ext uri="{FF2B5EF4-FFF2-40B4-BE49-F238E27FC236}">
                <a16:creationId xmlns:a16="http://schemas.microsoft.com/office/drawing/2014/main" id="{39CE23C8-06DE-4220-1399-407F191EBD93}"/>
              </a:ext>
            </a:extLst>
          </p:cNvPr>
          <p:cNvSpPr/>
          <p:nvPr/>
        </p:nvSpPr>
        <p:spPr>
          <a:xfrm>
            <a:off x="228332" y="6176260"/>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pic>
        <p:nvPicPr>
          <p:cNvPr id="3" name="Picture 2">
            <a:extLst>
              <a:ext uri="{FF2B5EF4-FFF2-40B4-BE49-F238E27FC236}">
                <a16:creationId xmlns:a16="http://schemas.microsoft.com/office/drawing/2014/main" id="{2C575D2D-7E03-3587-3854-FA8D6375F52B}"/>
              </a:ext>
            </a:extLst>
          </p:cNvPr>
          <p:cNvPicPr>
            <a:picLocks noChangeAspect="1"/>
          </p:cNvPicPr>
          <p:nvPr/>
        </p:nvPicPr>
        <p:blipFill>
          <a:blip r:embed="rId7"/>
          <a:stretch>
            <a:fillRect/>
          </a:stretch>
        </p:blipFill>
        <p:spPr>
          <a:xfrm>
            <a:off x="1018162" y="1829567"/>
            <a:ext cx="3164768" cy="1727642"/>
          </a:xfrm>
          <a:prstGeom prst="rect">
            <a:avLst/>
          </a:prstGeom>
        </p:spPr>
      </p:pic>
      <p:sp>
        <p:nvSpPr>
          <p:cNvPr id="6" name="TextBox 5">
            <a:extLst>
              <a:ext uri="{FF2B5EF4-FFF2-40B4-BE49-F238E27FC236}">
                <a16:creationId xmlns:a16="http://schemas.microsoft.com/office/drawing/2014/main" id="{997A087B-976B-7E48-F0B9-3A414997F120}"/>
              </a:ext>
            </a:extLst>
          </p:cNvPr>
          <p:cNvSpPr txBox="1"/>
          <p:nvPr/>
        </p:nvSpPr>
        <p:spPr>
          <a:xfrm>
            <a:off x="464685" y="3741396"/>
            <a:ext cx="5282160" cy="2118529"/>
          </a:xfrm>
          <a:prstGeom prst="rect">
            <a:avLst/>
          </a:prstGeom>
          <a:noFill/>
        </p:spPr>
        <p:txBody>
          <a:bodyPr wrap="square">
            <a:spAutoFit/>
          </a:bodyPr>
          <a:lstStyle/>
          <a:p>
            <a:pPr algn="just">
              <a:lnSpc>
                <a:spcPct val="150000"/>
              </a:lnSpc>
            </a:pPr>
            <a:r>
              <a:rPr lang="en-US" dirty="0">
                <a:latin typeface="Arial" panose="020B0604020202020204" pitchFamily="34" charset="0"/>
                <a:cs typeface="Arial" panose="020B0604020202020204" pitchFamily="34" charset="0"/>
              </a:rPr>
              <a:t>Fear of testing procedures or misunderstanding about symptoms of Sexually Transmitted Infections may discourage young people from regular screening (NHS England, 2023).</a:t>
            </a:r>
          </a:p>
          <a:p>
            <a:pPr algn="just">
              <a:lnSpc>
                <a:spcPct val="150000"/>
              </a:lnSpc>
            </a:pPr>
            <a:endParaRPr lang="en-US" b="1"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8C77A36-151F-61B8-A1F7-9E14079D0800}"/>
              </a:ext>
            </a:extLst>
          </p:cNvPr>
          <p:cNvSpPr txBox="1"/>
          <p:nvPr/>
        </p:nvSpPr>
        <p:spPr>
          <a:xfrm>
            <a:off x="7123422" y="1022638"/>
            <a:ext cx="3549127" cy="456535"/>
          </a:xfrm>
          <a:prstGeom prst="rect">
            <a:avLst/>
          </a:prstGeom>
          <a:noFill/>
        </p:spPr>
        <p:txBody>
          <a:bodyPr wrap="square">
            <a:spAutoFit/>
          </a:bodyPr>
          <a:lstStyle/>
          <a:p>
            <a:pPr>
              <a:lnSpc>
                <a:spcPct val="150000"/>
              </a:lnSpc>
            </a:pPr>
            <a:r>
              <a:rPr lang="en-US" b="1" dirty="0">
                <a:latin typeface="Arial" panose="020B0604020202020204" pitchFamily="34" charset="0"/>
                <a:cs typeface="Arial" panose="020B0604020202020204" pitchFamily="34" charset="0"/>
              </a:rPr>
              <a:t>2. Sociological Challenges:</a:t>
            </a:r>
          </a:p>
        </p:txBody>
      </p:sp>
      <p:sp>
        <p:nvSpPr>
          <p:cNvPr id="13" name="TextBox 12">
            <a:extLst>
              <a:ext uri="{FF2B5EF4-FFF2-40B4-BE49-F238E27FC236}">
                <a16:creationId xmlns:a16="http://schemas.microsoft.com/office/drawing/2014/main" id="{4F0FDEFD-D13E-647F-1BE0-DA4679B1D524}"/>
              </a:ext>
            </a:extLst>
          </p:cNvPr>
          <p:cNvSpPr txBox="1"/>
          <p:nvPr/>
        </p:nvSpPr>
        <p:spPr>
          <a:xfrm>
            <a:off x="6710809" y="3741396"/>
            <a:ext cx="5282160" cy="1287532"/>
          </a:xfrm>
          <a:prstGeom prst="rect">
            <a:avLst/>
          </a:prstGeom>
          <a:noFill/>
        </p:spPr>
        <p:txBody>
          <a:bodyPr wrap="square">
            <a:spAutoFit/>
          </a:bodyPr>
          <a:lstStyle/>
          <a:p>
            <a:pPr>
              <a:lnSpc>
                <a:spcPct val="150000"/>
              </a:lnSpc>
            </a:pPr>
            <a:r>
              <a:rPr lang="en-US" dirty="0">
                <a:latin typeface="Arial" panose="020B0604020202020204" pitchFamily="34" charset="0"/>
                <a:cs typeface="Arial" panose="020B0604020202020204" pitchFamily="34" charset="0"/>
              </a:rPr>
              <a:t>Limited access to youth-friendly sexual health services may also act as a social barrier (WHO, 2023).</a:t>
            </a:r>
          </a:p>
        </p:txBody>
      </p:sp>
      <p:pic>
        <p:nvPicPr>
          <p:cNvPr id="14" name="Picture 13">
            <a:extLst>
              <a:ext uri="{FF2B5EF4-FFF2-40B4-BE49-F238E27FC236}">
                <a16:creationId xmlns:a16="http://schemas.microsoft.com/office/drawing/2014/main" id="{33A29297-8B86-430F-8276-38DF0F4A9F4B}"/>
              </a:ext>
            </a:extLst>
          </p:cNvPr>
          <p:cNvPicPr>
            <a:picLocks noChangeAspect="1"/>
          </p:cNvPicPr>
          <p:nvPr/>
        </p:nvPicPr>
        <p:blipFill>
          <a:blip r:embed="rId8"/>
          <a:stretch>
            <a:fillRect/>
          </a:stretch>
        </p:blipFill>
        <p:spPr>
          <a:xfrm>
            <a:off x="7123422" y="1691928"/>
            <a:ext cx="3679300" cy="2008524"/>
          </a:xfrm>
          <a:prstGeom prst="rect">
            <a:avLst/>
          </a:prstGeom>
        </p:spPr>
      </p:pic>
    </p:spTree>
    <p:extLst>
      <p:ext uri="{BB962C8B-B14F-4D97-AF65-F5344CB8AC3E}">
        <p14:creationId xmlns:p14="http://schemas.microsoft.com/office/powerpoint/2010/main" val="2694816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438411" y="286523"/>
            <a:ext cx="10843097" cy="689741"/>
          </a:xfrm>
          <a:prstGeom prst="rect">
            <a:avLst/>
          </a:prstGeom>
        </p:spPr>
        <p:txBody>
          <a:bodyPr wrap="square" lIns="0" tIns="0" rIns="0" bIns="0" rtlCol="0" anchor="t">
            <a:spAutoFit/>
          </a:bodyPr>
          <a:lstStyle/>
          <a:p>
            <a:pPr algn="ctr">
              <a:lnSpc>
                <a:spcPts val="6214"/>
              </a:lnSpc>
            </a:pPr>
            <a:r>
              <a:rPr lang="en-US" sz="3200" b="1" dirty="0">
                <a:solidFill>
                  <a:srgbClr val="22423D"/>
                </a:solidFill>
                <a:latin typeface="Arial" panose="020B0604020202020204" pitchFamily="34" charset="0"/>
                <a:cs typeface="Arial" panose="020B0604020202020204" pitchFamily="34" charset="0"/>
              </a:rPr>
              <a:t>Challenges of Changing Sexual Health </a:t>
            </a:r>
            <a:r>
              <a:rPr lang="en-US" sz="3200" b="1" dirty="0" err="1">
                <a:solidFill>
                  <a:srgbClr val="22423D"/>
                </a:solidFill>
                <a:latin typeface="Arial" panose="020B0604020202020204" pitchFamily="34" charset="0"/>
                <a:cs typeface="Arial" panose="020B0604020202020204" pitchFamily="34" charset="0"/>
              </a:rPr>
              <a:t>Behaviour</a:t>
            </a:r>
            <a:endParaRPr lang="en-US" sz="3200" b="1" dirty="0">
              <a:solidFill>
                <a:srgbClr val="22423D"/>
              </a:solidFill>
              <a:latin typeface="Arial" panose="020B0604020202020204" pitchFamily="34" charset="0"/>
              <a:cs typeface="Arial" panose="020B0604020202020204" pitchFamily="34" charset="0"/>
            </a:endParaRPr>
          </a:p>
        </p:txBody>
      </p:sp>
      <p:sp>
        <p:nvSpPr>
          <p:cNvPr id="7" name="TextBox 5"/>
          <p:cNvSpPr txBox="1"/>
          <p:nvPr/>
        </p:nvSpPr>
        <p:spPr>
          <a:xfrm>
            <a:off x="914400" y="1407499"/>
            <a:ext cx="8147713" cy="4103688"/>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b="1" dirty="0">
                <a:latin typeface="Arial" panose="020B0604020202020204" pitchFamily="34" charset="0"/>
                <a:cs typeface="Arial" panose="020B0604020202020204" pitchFamily="34" charset="0"/>
              </a:rPr>
              <a:t>3. Psychological Challenges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Anxiety, low confidence in negotiating condom use, and fear of judgment can discourage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change (WHO,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Misconceptions about personal risk may lead individuals to underestimate the need for protection (NHS England, 2023).</a:t>
            </a:r>
          </a:p>
        </p:txBody>
      </p:sp>
      <p:pic>
        <p:nvPicPr>
          <p:cNvPr id="2" name="Picture 1">
            <a:extLst>
              <a:ext uri="{FF2B5EF4-FFF2-40B4-BE49-F238E27FC236}">
                <a16:creationId xmlns:a16="http://schemas.microsoft.com/office/drawing/2014/main" id="{357E131A-F6E1-F11A-D570-9327B8433B79}"/>
              </a:ext>
            </a:extLst>
          </p:cNvPr>
          <p:cNvPicPr>
            <a:picLocks noChangeAspect="1"/>
          </p:cNvPicPr>
          <p:nvPr/>
        </p:nvPicPr>
        <p:blipFill>
          <a:blip r:embed="rId3"/>
          <a:stretch>
            <a:fillRect/>
          </a:stretch>
        </p:blipFill>
        <p:spPr>
          <a:xfrm>
            <a:off x="3029802" y="1893364"/>
            <a:ext cx="3739487" cy="1911669"/>
          </a:xfrm>
          <a:prstGeom prst="rect">
            <a:avLst/>
          </a:prstGeom>
        </p:spPr>
      </p:pic>
    </p:spTree>
    <p:extLst>
      <p:ext uri="{BB962C8B-B14F-4D97-AF65-F5344CB8AC3E}">
        <p14:creationId xmlns:p14="http://schemas.microsoft.com/office/powerpoint/2010/main" val="861180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18159" y="313411"/>
            <a:ext cx="10671253" cy="647421"/>
          </a:xfrm>
          <a:prstGeom prst="rect">
            <a:avLst/>
          </a:prstGeom>
        </p:spPr>
        <p:txBody>
          <a:bodyPr wrap="square" lIns="0" tIns="0" rIns="0" bIns="0" rtlCol="0" anchor="t">
            <a:spAutoFit/>
          </a:bodyPr>
          <a:lstStyle/>
          <a:p>
            <a:pPr algn="ctr">
              <a:lnSpc>
                <a:spcPct val="150000"/>
              </a:lnSpc>
            </a:pPr>
            <a:r>
              <a:rPr lang="en-US" sz="3200" b="1" dirty="0">
                <a:solidFill>
                  <a:srgbClr val="312249"/>
                </a:solidFill>
                <a:latin typeface="Arial" panose="020B0604020202020204" pitchFamily="34" charset="0"/>
                <a:ea typeface="Brice SemiExpanded Heavy"/>
                <a:cs typeface="Arial" panose="020B0604020202020204" pitchFamily="34" charset="0"/>
                <a:sym typeface="Brice SemiExpanded Heavy"/>
              </a:rPr>
              <a:t>Benefits of Adopting Safer Sexual Health </a:t>
            </a:r>
            <a:r>
              <a:rPr lang="en-US" sz="3200" b="1" dirty="0" err="1">
                <a:solidFill>
                  <a:srgbClr val="312249"/>
                </a:solidFill>
                <a:latin typeface="Arial" panose="020B0604020202020204" pitchFamily="34" charset="0"/>
                <a:ea typeface="Brice SemiExpanded Heavy"/>
                <a:cs typeface="Arial" panose="020B0604020202020204" pitchFamily="34" charset="0"/>
                <a:sym typeface="Brice SemiExpanded Heavy"/>
              </a:rPr>
              <a:t>Behaviours</a:t>
            </a:r>
            <a:endParaRPr lang="en-US" sz="3200" b="1" dirty="0">
              <a:solidFill>
                <a:srgbClr val="312249"/>
              </a:solidFill>
              <a:latin typeface="Arial" panose="020B0604020202020204" pitchFamily="34" charset="0"/>
              <a:ea typeface="Brice SemiExpanded Heavy"/>
              <a:cs typeface="Arial" panose="020B0604020202020204" pitchFamily="34" charset="0"/>
              <a:sym typeface="Brice SemiExpanded Heavy"/>
            </a:endParaRPr>
          </a:p>
        </p:txBody>
      </p:sp>
      <p:sp>
        <p:nvSpPr>
          <p:cNvPr id="26" name="Freeform 26"/>
          <p:cNvSpPr/>
          <p:nvPr/>
        </p:nvSpPr>
        <p:spPr>
          <a:xfrm>
            <a:off x="11275753" y="396342"/>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7" name="Freeform 27"/>
          <p:cNvSpPr/>
          <p:nvPr/>
        </p:nvSpPr>
        <p:spPr>
          <a:xfrm>
            <a:off x="207186" y="281249"/>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9" name="TextBox 4"/>
          <p:cNvSpPr txBox="1"/>
          <p:nvPr/>
        </p:nvSpPr>
        <p:spPr>
          <a:xfrm>
            <a:off x="618160" y="1488989"/>
            <a:ext cx="7952634" cy="202619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b="1" dirty="0">
                <a:latin typeface="Arial" panose="020B0604020202020204" pitchFamily="34" charset="0"/>
                <a:cs typeface="Arial" panose="020B0604020202020204" pitchFamily="34" charset="0"/>
              </a:rPr>
              <a:t>1. Physiological Benefits: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Reduced risk of contracting Sexually Transmitted Infections such as chlamydia and </a:t>
            </a:r>
            <a:r>
              <a:rPr lang="en-US" dirty="0" err="1">
                <a:latin typeface="Arial" panose="020B0604020202020204" pitchFamily="34" charset="0"/>
                <a:cs typeface="Arial" panose="020B0604020202020204" pitchFamily="34" charset="0"/>
              </a:rPr>
              <a:t>gonorrhoea</a:t>
            </a:r>
            <a:r>
              <a:rPr lang="en-US" dirty="0">
                <a:latin typeface="Arial" panose="020B0604020202020204" pitchFamily="34" charset="0"/>
                <a:cs typeface="Arial" panose="020B0604020202020204" pitchFamily="34" charset="0"/>
              </a:rPr>
              <a:t> (UK Health Security Agency,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Lower likelihood of unplanned pregnancies, supporting reproductive health (NHS England, 2023).</a:t>
            </a:r>
          </a:p>
        </p:txBody>
      </p:sp>
      <p:sp>
        <p:nvSpPr>
          <p:cNvPr id="9" name="Freeform 27">
            <a:extLst>
              <a:ext uri="{FF2B5EF4-FFF2-40B4-BE49-F238E27FC236}">
                <a16:creationId xmlns:a16="http://schemas.microsoft.com/office/drawing/2014/main" id="{69375E5B-7077-0733-245F-AE9C11343E0D}"/>
              </a:ext>
            </a:extLst>
          </p:cNvPr>
          <p:cNvSpPr/>
          <p:nvPr/>
        </p:nvSpPr>
        <p:spPr>
          <a:xfrm>
            <a:off x="11289413" y="6176260"/>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1" name="Freeform 26">
            <a:extLst>
              <a:ext uri="{FF2B5EF4-FFF2-40B4-BE49-F238E27FC236}">
                <a16:creationId xmlns:a16="http://schemas.microsoft.com/office/drawing/2014/main" id="{BEC40C71-F1CF-011E-E58F-36E0259DA9EA}"/>
              </a:ext>
            </a:extLst>
          </p:cNvPr>
          <p:cNvSpPr/>
          <p:nvPr/>
        </p:nvSpPr>
        <p:spPr>
          <a:xfrm>
            <a:off x="228332" y="6176260"/>
            <a:ext cx="472707" cy="461534"/>
          </a:xfrm>
          <a:custGeom>
            <a:avLst/>
            <a:gdLst/>
            <a:ahLst/>
            <a:cxnLst/>
            <a:rect l="l" t="t" r="r" b="b"/>
            <a:pathLst>
              <a:path w="709061" h="692301">
                <a:moveTo>
                  <a:pt x="0" y="0"/>
                </a:moveTo>
                <a:lnTo>
                  <a:pt x="709061" y="0"/>
                </a:lnTo>
                <a:lnTo>
                  <a:pt x="709061" y="692301"/>
                </a:lnTo>
                <a:lnTo>
                  <a:pt x="0" y="69230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pic>
        <p:nvPicPr>
          <p:cNvPr id="5" name="Picture 4">
            <a:extLst>
              <a:ext uri="{FF2B5EF4-FFF2-40B4-BE49-F238E27FC236}">
                <a16:creationId xmlns:a16="http://schemas.microsoft.com/office/drawing/2014/main" id="{44DC1892-2F9F-9126-F15E-0BDF9CC1C537}"/>
              </a:ext>
            </a:extLst>
          </p:cNvPr>
          <p:cNvPicPr>
            <a:picLocks noChangeAspect="1"/>
          </p:cNvPicPr>
          <p:nvPr/>
        </p:nvPicPr>
        <p:blipFill>
          <a:blip r:embed="rId7"/>
          <a:stretch>
            <a:fillRect/>
          </a:stretch>
        </p:blipFill>
        <p:spPr>
          <a:xfrm>
            <a:off x="8854199" y="2318981"/>
            <a:ext cx="2421554" cy="2220038"/>
          </a:xfrm>
          <a:prstGeom prst="rect">
            <a:avLst/>
          </a:prstGeom>
        </p:spPr>
      </p:pic>
      <p:pic>
        <p:nvPicPr>
          <p:cNvPr id="7" name="Picture 6">
            <a:extLst>
              <a:ext uri="{FF2B5EF4-FFF2-40B4-BE49-F238E27FC236}">
                <a16:creationId xmlns:a16="http://schemas.microsoft.com/office/drawing/2014/main" id="{61CEA04E-6062-2B43-F8FE-CEB2F42F7D45}"/>
              </a:ext>
            </a:extLst>
          </p:cNvPr>
          <p:cNvPicPr>
            <a:picLocks noChangeAspect="1"/>
          </p:cNvPicPr>
          <p:nvPr/>
        </p:nvPicPr>
        <p:blipFill>
          <a:blip r:embed="rId8"/>
          <a:stretch>
            <a:fillRect/>
          </a:stretch>
        </p:blipFill>
        <p:spPr>
          <a:xfrm>
            <a:off x="5703769" y="4573673"/>
            <a:ext cx="2867025" cy="159067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0" y="0"/>
            <a:ext cx="12192000" cy="6858000"/>
          </a:xfrm>
          <a:custGeom>
            <a:avLst/>
            <a:gdLst/>
            <a:ahLst/>
            <a:cxnLst/>
            <a:rect l="l" t="t" r="r" b="b"/>
            <a:pathLst>
              <a:path w="18288000" h="10287000">
                <a:moveTo>
                  <a:pt x="18288000" y="10287000"/>
                </a:moveTo>
                <a:lnTo>
                  <a:pt x="0" y="10287000"/>
                </a:lnTo>
                <a:lnTo>
                  <a:pt x="0" y="0"/>
                </a:lnTo>
                <a:lnTo>
                  <a:pt x="18288000" y="0"/>
                </a:lnTo>
                <a:lnTo>
                  <a:pt x="18288000" y="10287000"/>
                </a:lnTo>
                <a:close/>
              </a:path>
            </a:pathLst>
          </a:custGeom>
          <a:blipFill>
            <a:blip r:embed="rId3"/>
            <a:stretch>
              <a:fillRect t="-38888" b="-38888"/>
            </a:stretch>
          </a:blipFill>
        </p:spPr>
        <p:txBody>
          <a:bodyPr/>
          <a:lstStyle/>
          <a:p>
            <a:endParaRPr lang="en-US"/>
          </a:p>
        </p:txBody>
      </p:sp>
      <p:sp>
        <p:nvSpPr>
          <p:cNvPr id="3" name="Freeform 33"/>
          <p:cNvSpPr/>
          <p:nvPr/>
        </p:nvSpPr>
        <p:spPr>
          <a:xfrm rot="-10799999">
            <a:off x="-2004338" y="-4601044"/>
            <a:ext cx="5223385" cy="7292683"/>
          </a:xfrm>
          <a:custGeom>
            <a:avLst/>
            <a:gdLst/>
            <a:ahLst/>
            <a:cxnLst/>
            <a:rect l="l" t="t" r="r" b="b"/>
            <a:pathLst>
              <a:path w="7835077" h="10939025">
                <a:moveTo>
                  <a:pt x="0" y="0"/>
                </a:moveTo>
                <a:lnTo>
                  <a:pt x="7835076" y="0"/>
                </a:lnTo>
                <a:lnTo>
                  <a:pt x="7835076" y="10939026"/>
                </a:lnTo>
                <a:lnTo>
                  <a:pt x="0" y="10939026"/>
                </a:lnTo>
                <a:lnTo>
                  <a:pt x="0" y="0"/>
                </a:lnTo>
                <a:close/>
              </a:path>
            </a:pathLst>
          </a:custGeom>
          <a:blipFill>
            <a:blip r:embed="rId4"/>
            <a:stretch>
              <a:fillRect/>
            </a:stretch>
          </a:blipFill>
        </p:spPr>
        <p:txBody>
          <a:bodyPr/>
          <a:lstStyle/>
          <a:p>
            <a:endParaRPr lang="en-US"/>
          </a:p>
        </p:txBody>
      </p:sp>
      <p:sp>
        <p:nvSpPr>
          <p:cNvPr id="6" name="TextBox 5"/>
          <p:cNvSpPr txBox="1"/>
          <p:nvPr/>
        </p:nvSpPr>
        <p:spPr>
          <a:xfrm>
            <a:off x="1152396" y="428314"/>
            <a:ext cx="10062452" cy="1077218"/>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Benefits of Adopting Safer Sexual Health </a:t>
            </a:r>
            <a:r>
              <a:rPr lang="en-US" sz="3200" b="1" dirty="0" err="1">
                <a:latin typeface="Arial" panose="020B0604020202020204" pitchFamily="34" charset="0"/>
                <a:cs typeface="Arial" panose="020B0604020202020204" pitchFamily="34" charset="0"/>
              </a:rPr>
              <a:t>Behaviours</a:t>
            </a:r>
            <a:endParaRPr lang="en-US" sz="3200" b="1" dirty="0">
              <a:latin typeface="Arial" panose="020B0604020202020204" pitchFamily="34" charset="0"/>
              <a:cs typeface="Arial" panose="020B0604020202020204" pitchFamily="34" charset="0"/>
            </a:endParaRPr>
          </a:p>
        </p:txBody>
      </p:sp>
      <p:sp>
        <p:nvSpPr>
          <p:cNvPr id="7" name="TextBox 6"/>
          <p:cNvSpPr txBox="1"/>
          <p:nvPr/>
        </p:nvSpPr>
        <p:spPr>
          <a:xfrm>
            <a:off x="859809" y="1420074"/>
            <a:ext cx="5849426" cy="5027017"/>
          </a:xfrm>
          <a:prstGeom prst="rect">
            <a:avLst/>
          </a:prstGeom>
          <a:noFill/>
        </p:spPr>
        <p:txBody>
          <a:bodyPr wrap="square" rtlCol="0">
            <a:spAutoFit/>
          </a:bodyPr>
          <a:lstStyle/>
          <a:p>
            <a:pPr algn="ctr">
              <a:lnSpc>
                <a:spcPct val="150000"/>
              </a:lnSpc>
            </a:pPr>
            <a:r>
              <a:rPr lang="en-US" b="1" dirty="0">
                <a:latin typeface="Arial" panose="020B0604020202020204" pitchFamily="34" charset="0"/>
                <a:cs typeface="Arial" panose="020B0604020202020204" pitchFamily="34" charset="0"/>
              </a:rPr>
              <a:t>2. Sociological Benefits:</a:t>
            </a: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Improved relationships and communication through responsible sexual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and respect for partners (WHO,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Reduced burden on healthcare systems and communities due to fewer STI cases (UKHSA, 2024).</a:t>
            </a:r>
          </a:p>
        </p:txBody>
      </p:sp>
      <p:pic>
        <p:nvPicPr>
          <p:cNvPr id="8" name="Picture 7">
            <a:extLst>
              <a:ext uri="{FF2B5EF4-FFF2-40B4-BE49-F238E27FC236}">
                <a16:creationId xmlns:a16="http://schemas.microsoft.com/office/drawing/2014/main" id="{311B3903-D927-C261-7211-9D38CB0A32A5}"/>
              </a:ext>
            </a:extLst>
          </p:cNvPr>
          <p:cNvPicPr>
            <a:picLocks noChangeAspect="1"/>
          </p:cNvPicPr>
          <p:nvPr/>
        </p:nvPicPr>
        <p:blipFill>
          <a:blip r:embed="rId5"/>
          <a:stretch>
            <a:fillRect/>
          </a:stretch>
        </p:blipFill>
        <p:spPr>
          <a:xfrm>
            <a:off x="2026380" y="1999758"/>
            <a:ext cx="3152633" cy="1976553"/>
          </a:xfrm>
          <a:prstGeom prst="rect">
            <a:avLst/>
          </a:prstGeom>
        </p:spPr>
      </p:pic>
      <p:sp>
        <p:nvSpPr>
          <p:cNvPr id="5" name="TextBox 5">
            <a:extLst>
              <a:ext uri="{FF2B5EF4-FFF2-40B4-BE49-F238E27FC236}">
                <a16:creationId xmlns:a16="http://schemas.microsoft.com/office/drawing/2014/main" id="{F0AE63FC-45CE-58FB-9F68-5E64627A9095}"/>
              </a:ext>
            </a:extLst>
          </p:cNvPr>
          <p:cNvSpPr txBox="1"/>
          <p:nvPr/>
        </p:nvSpPr>
        <p:spPr>
          <a:xfrm>
            <a:off x="7001822" y="1505532"/>
            <a:ext cx="4667014" cy="451918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b="1" dirty="0">
                <a:latin typeface="Arial" panose="020B0604020202020204" pitchFamily="34" charset="0"/>
                <a:cs typeface="Arial" panose="020B0604020202020204" pitchFamily="34" charset="0"/>
              </a:rPr>
              <a:t>3. Psychological Benefits:</a:t>
            </a: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Increased confidence and reduced anxiety regarding sexual activity (FPA,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Greater sense of personal responsibility and empowerment in decision-making (WHO, 2023).</a:t>
            </a:r>
          </a:p>
        </p:txBody>
      </p:sp>
      <p:pic>
        <p:nvPicPr>
          <p:cNvPr id="9" name="Picture 8">
            <a:extLst>
              <a:ext uri="{FF2B5EF4-FFF2-40B4-BE49-F238E27FC236}">
                <a16:creationId xmlns:a16="http://schemas.microsoft.com/office/drawing/2014/main" id="{6600EBBB-2E50-5C71-9623-59FE38176841}"/>
              </a:ext>
            </a:extLst>
          </p:cNvPr>
          <p:cNvPicPr>
            <a:picLocks noChangeAspect="1"/>
          </p:cNvPicPr>
          <p:nvPr/>
        </p:nvPicPr>
        <p:blipFill>
          <a:blip r:embed="rId6"/>
          <a:stretch>
            <a:fillRect/>
          </a:stretch>
        </p:blipFill>
        <p:spPr>
          <a:xfrm>
            <a:off x="7569044" y="1964651"/>
            <a:ext cx="3316407" cy="1968931"/>
          </a:xfrm>
          <a:prstGeom prst="rect">
            <a:avLst/>
          </a:prstGeom>
        </p:spPr>
      </p:pic>
    </p:spTree>
    <p:extLst>
      <p:ext uri="{BB962C8B-B14F-4D97-AF65-F5344CB8AC3E}">
        <p14:creationId xmlns:p14="http://schemas.microsoft.com/office/powerpoint/2010/main" val="3525147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DA41F-85F2-CFD7-348E-5A3DCF92BC6E}"/>
            </a:ext>
          </a:extLst>
        </p:cNvPr>
        <p:cNvGrpSpPr/>
        <p:nvPr/>
      </p:nvGrpSpPr>
      <p:grpSpPr>
        <a:xfrm>
          <a:off x="0" y="0"/>
          <a:ext cx="0" cy="0"/>
          <a:chOff x="0" y="0"/>
          <a:chExt cx="0" cy="0"/>
        </a:xfrm>
      </p:grpSpPr>
      <p:sp>
        <p:nvSpPr>
          <p:cNvPr id="12" name="TextBox 3">
            <a:extLst>
              <a:ext uri="{FF2B5EF4-FFF2-40B4-BE49-F238E27FC236}">
                <a16:creationId xmlns:a16="http://schemas.microsoft.com/office/drawing/2014/main" id="{5B340C38-176A-6245-F388-3C217EDD9EA7}"/>
              </a:ext>
            </a:extLst>
          </p:cNvPr>
          <p:cNvSpPr txBox="1"/>
          <p:nvPr/>
        </p:nvSpPr>
        <p:spPr>
          <a:xfrm>
            <a:off x="1306644" y="7002"/>
            <a:ext cx="9974864" cy="692497"/>
          </a:xfrm>
          <a:prstGeom prst="rect">
            <a:avLst/>
          </a:prstGeom>
        </p:spPr>
        <p:txBody>
          <a:bodyPr wrap="square" lIns="0" tIns="0" rIns="0" bIns="0" rtlCol="0" anchor="t">
            <a:spAutoFit/>
          </a:bodyPr>
          <a:lstStyle/>
          <a:p>
            <a:pPr algn="ctr">
              <a:lnSpc>
                <a:spcPts val="6214"/>
              </a:lnSpc>
            </a:pPr>
            <a:r>
              <a:rPr lang="en-US" sz="3200" b="1" i="1" dirty="0">
                <a:solidFill>
                  <a:srgbClr val="22423D"/>
                </a:solidFill>
                <a:latin typeface="Arial" panose="020B0604020202020204" pitchFamily="34" charset="0"/>
                <a:cs typeface="Arial" panose="020B0604020202020204" pitchFamily="34" charset="0"/>
              </a:rPr>
              <a:t>Health Behavioural Theories</a:t>
            </a:r>
          </a:p>
        </p:txBody>
      </p:sp>
      <p:sp>
        <p:nvSpPr>
          <p:cNvPr id="16" name="TextBox 15">
            <a:extLst>
              <a:ext uri="{FF2B5EF4-FFF2-40B4-BE49-F238E27FC236}">
                <a16:creationId xmlns:a16="http://schemas.microsoft.com/office/drawing/2014/main" id="{D2CD1F28-D3BB-7F28-D36D-5CEAB5FEE1AC}"/>
              </a:ext>
            </a:extLst>
          </p:cNvPr>
          <p:cNvSpPr txBox="1"/>
          <p:nvPr/>
        </p:nvSpPr>
        <p:spPr>
          <a:xfrm>
            <a:off x="-359388" y="1188554"/>
            <a:ext cx="6093912" cy="369332"/>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 1. Health Belief Model (HBM)</a:t>
            </a:r>
          </a:p>
        </p:txBody>
      </p:sp>
      <p:sp>
        <p:nvSpPr>
          <p:cNvPr id="9" name="Rectangle 1">
            <a:extLst>
              <a:ext uri="{FF2B5EF4-FFF2-40B4-BE49-F238E27FC236}">
                <a16:creationId xmlns:a16="http://schemas.microsoft.com/office/drawing/2014/main" id="{DBA79DBD-033D-FF93-B2B0-B9E5020D4F12}"/>
              </a:ext>
            </a:extLst>
          </p:cNvPr>
          <p:cNvSpPr>
            <a:spLocks noChangeArrowheads="1"/>
          </p:cNvSpPr>
          <p:nvPr/>
        </p:nvSpPr>
        <p:spPr bwMode="auto">
          <a:xfrm>
            <a:off x="1158066" y="1771240"/>
            <a:ext cx="7244571" cy="3930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400" b="1" i="0" u="none" strike="noStrike" cap="none" normalizeH="0" baseline="0" dirty="0">
                <a:ln>
                  <a:noFill/>
                </a:ln>
                <a:solidFill>
                  <a:schemeClr val="tx1"/>
                </a:solidFill>
                <a:effectLst/>
                <a:latin typeface="Arial" panose="020B0604020202020204" pitchFamily="34" charset="0"/>
              </a:rPr>
              <a:t>Modifying Variables:</a:t>
            </a:r>
            <a:r>
              <a:rPr kumimoji="0" lang="en-US" altLang="en-US" sz="1400" b="0" i="0" u="none" strike="noStrike" cap="none" normalizeH="0" baseline="0" dirty="0">
                <a:ln>
                  <a:noFill/>
                </a:ln>
                <a:solidFill>
                  <a:schemeClr val="tx1"/>
                </a:solidFill>
                <a:effectLst/>
                <a:latin typeface="Arial" panose="020B0604020202020204" pitchFamily="34" charset="0"/>
              </a:rPr>
              <a:t> Demographic (age, gender) and psychological (personality, peer pressure) factors influence an individual's perceptions (Wikipedia, 2024).</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400" b="1" i="0" u="none" strike="noStrike" cap="none" normalizeH="0" baseline="0" dirty="0">
                <a:ln>
                  <a:noFill/>
                </a:ln>
                <a:solidFill>
                  <a:schemeClr val="tx1"/>
                </a:solidFill>
                <a:effectLst/>
                <a:latin typeface="Arial" panose="020B0604020202020204" pitchFamily="34" charset="0"/>
              </a:rPr>
              <a:t>Perceived Susceptibility &amp; Severity:</a:t>
            </a:r>
            <a:r>
              <a:rPr kumimoji="0" lang="en-US" altLang="en-US" sz="1400" b="0" i="0" u="none" strike="noStrike" cap="none" normalizeH="0" baseline="0" dirty="0">
                <a:ln>
                  <a:noFill/>
                </a:ln>
                <a:solidFill>
                  <a:schemeClr val="tx1"/>
                </a:solidFill>
                <a:effectLst/>
                <a:latin typeface="Arial" panose="020B0604020202020204" pitchFamily="34" charset="0"/>
              </a:rPr>
              <a:t> These form the "perceived threat"; the belief in the likelihood and seriousness of developing a condition (Wikipedia, 2024).</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400" b="1" i="0" u="none" strike="noStrike" cap="none" normalizeH="0" baseline="0" dirty="0">
                <a:ln>
                  <a:noFill/>
                </a:ln>
                <a:solidFill>
                  <a:schemeClr val="tx1"/>
                </a:solidFill>
                <a:effectLst/>
                <a:latin typeface="Arial" panose="020B0604020202020204" pitchFamily="34" charset="0"/>
              </a:rPr>
              <a:t>Health Motivation:</a:t>
            </a:r>
            <a:r>
              <a:rPr kumimoji="0" lang="en-US" altLang="en-US" sz="1400" b="0" i="0" u="none" strike="noStrike" cap="none" normalizeH="0" baseline="0" dirty="0">
                <a:ln>
                  <a:noFill/>
                </a:ln>
                <a:solidFill>
                  <a:schemeClr val="tx1"/>
                </a:solidFill>
                <a:effectLst/>
                <a:latin typeface="Arial" panose="020B0604020202020204" pitchFamily="34" charset="0"/>
              </a:rPr>
              <a:t> The general drive to maintain health affects the likelihood of taking action (Wikipedia, 2024).</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400" b="1" i="0" u="none" strike="noStrike" cap="none" normalizeH="0" baseline="0" dirty="0">
                <a:ln>
                  <a:noFill/>
                </a:ln>
                <a:solidFill>
                  <a:schemeClr val="tx1"/>
                </a:solidFill>
                <a:effectLst/>
                <a:latin typeface="Arial" panose="020B0604020202020204" pitchFamily="34" charset="0"/>
              </a:rPr>
              <a:t>Perceived Benefits &amp; Barriers:</a:t>
            </a:r>
            <a:r>
              <a:rPr kumimoji="0" lang="en-US" altLang="en-US" sz="1400" b="0" i="0" u="none" strike="noStrike" cap="none" normalizeH="0" baseline="0" dirty="0">
                <a:ln>
                  <a:noFill/>
                </a:ln>
                <a:solidFill>
                  <a:schemeClr val="tx1"/>
                </a:solidFill>
                <a:effectLst/>
                <a:latin typeface="Arial" panose="020B0604020202020204" pitchFamily="34" charset="0"/>
              </a:rPr>
              <a:t> An individual weighs the effectiveness of the action against the potential costs or obstacles (Wikipedia, 2024).</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400" b="1" i="0" u="none" strike="noStrike" cap="none" normalizeH="0" baseline="0" dirty="0">
                <a:ln>
                  <a:noFill/>
                </a:ln>
                <a:solidFill>
                  <a:schemeClr val="tx1"/>
                </a:solidFill>
                <a:effectLst/>
                <a:latin typeface="Arial" panose="020B0604020202020204" pitchFamily="34" charset="0"/>
              </a:rPr>
              <a:t>Cues to Action:</a:t>
            </a:r>
            <a:r>
              <a:rPr kumimoji="0" lang="en-US" altLang="en-US" sz="1400" b="0" i="0" u="none" strike="noStrike" cap="none" normalizeH="0" baseline="0" dirty="0">
                <a:ln>
                  <a:noFill/>
                </a:ln>
                <a:solidFill>
                  <a:schemeClr val="tx1"/>
                </a:solidFill>
                <a:effectLst/>
                <a:latin typeface="Arial" panose="020B0604020202020204" pitchFamily="34" charset="0"/>
              </a:rPr>
              <a:t> Internal or external triggers necessary to prompt the final behavior (Wikipedia, 2024).</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400" b="1" i="0" u="none" strike="noStrike" cap="none" normalizeH="0" baseline="0" dirty="0">
                <a:ln>
                  <a:noFill/>
                </a:ln>
                <a:solidFill>
                  <a:schemeClr val="tx1"/>
                </a:solidFill>
                <a:effectLst/>
                <a:latin typeface="Arial" panose="020B0604020202020204" pitchFamily="34" charset="0"/>
              </a:rPr>
              <a:t>Action:</a:t>
            </a:r>
            <a:r>
              <a:rPr kumimoji="0" lang="en-US" altLang="en-US" sz="1400" b="0" i="0" u="none" strike="noStrike" cap="none" normalizeH="0" baseline="0" dirty="0">
                <a:ln>
                  <a:noFill/>
                </a:ln>
                <a:solidFill>
                  <a:schemeClr val="tx1"/>
                </a:solidFill>
                <a:effectLst/>
                <a:latin typeface="Arial" panose="020B0604020202020204" pitchFamily="34" charset="0"/>
              </a:rPr>
              <a:t> The ultimate health-related behavior change resulting from these combined perceptions (Wikipedia, 2024).</a:t>
            </a:r>
          </a:p>
        </p:txBody>
      </p:sp>
      <p:pic>
        <p:nvPicPr>
          <p:cNvPr id="7" name="Picture 6">
            <a:extLst>
              <a:ext uri="{FF2B5EF4-FFF2-40B4-BE49-F238E27FC236}">
                <a16:creationId xmlns:a16="http://schemas.microsoft.com/office/drawing/2014/main" id="{D4406447-718A-C51A-BD0E-844141CA271A}"/>
              </a:ext>
            </a:extLst>
          </p:cNvPr>
          <p:cNvPicPr>
            <a:picLocks noChangeAspect="1"/>
          </p:cNvPicPr>
          <p:nvPr/>
        </p:nvPicPr>
        <p:blipFill>
          <a:blip r:embed="rId3"/>
          <a:stretch>
            <a:fillRect/>
          </a:stretch>
        </p:blipFill>
        <p:spPr>
          <a:xfrm>
            <a:off x="8402637" y="2363731"/>
            <a:ext cx="3661984" cy="3054430"/>
          </a:xfrm>
          <a:prstGeom prst="rect">
            <a:avLst/>
          </a:prstGeom>
        </p:spPr>
      </p:pic>
    </p:spTree>
    <p:extLst>
      <p:ext uri="{BB962C8B-B14F-4D97-AF65-F5344CB8AC3E}">
        <p14:creationId xmlns:p14="http://schemas.microsoft.com/office/powerpoint/2010/main" val="9078273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CD601-3730-C12B-09B8-42E055C56DB0}"/>
            </a:ext>
          </a:extLst>
        </p:cNvPr>
        <p:cNvGrpSpPr/>
        <p:nvPr/>
      </p:nvGrpSpPr>
      <p:grpSpPr>
        <a:xfrm>
          <a:off x="0" y="0"/>
          <a:ext cx="0" cy="0"/>
          <a:chOff x="0" y="0"/>
          <a:chExt cx="0" cy="0"/>
        </a:xfrm>
      </p:grpSpPr>
      <p:sp>
        <p:nvSpPr>
          <p:cNvPr id="3" name="TextBox 3">
            <a:extLst>
              <a:ext uri="{FF2B5EF4-FFF2-40B4-BE49-F238E27FC236}">
                <a16:creationId xmlns:a16="http://schemas.microsoft.com/office/drawing/2014/main" id="{8E02DBB6-D9EF-FA0D-5B0D-6B8FF4373986}"/>
              </a:ext>
            </a:extLst>
          </p:cNvPr>
          <p:cNvSpPr txBox="1"/>
          <p:nvPr/>
        </p:nvSpPr>
        <p:spPr>
          <a:xfrm>
            <a:off x="1306644" y="286523"/>
            <a:ext cx="9974864" cy="692497"/>
          </a:xfrm>
          <a:prstGeom prst="rect">
            <a:avLst/>
          </a:prstGeom>
        </p:spPr>
        <p:txBody>
          <a:bodyPr wrap="square" lIns="0" tIns="0" rIns="0" bIns="0" rtlCol="0" anchor="t">
            <a:spAutoFit/>
          </a:bodyPr>
          <a:lstStyle/>
          <a:p>
            <a:pPr algn="ctr">
              <a:lnSpc>
                <a:spcPts val="6214"/>
              </a:lnSpc>
            </a:pPr>
            <a:r>
              <a:rPr lang="en-US" sz="3200" b="1" dirty="0">
                <a:solidFill>
                  <a:srgbClr val="22423D"/>
                </a:solidFill>
                <a:latin typeface="Arial" panose="020B0604020202020204" pitchFamily="34" charset="0"/>
                <a:cs typeface="Arial" panose="020B0604020202020204" pitchFamily="34" charset="0"/>
              </a:rPr>
              <a:t>Health Behavioural Theories</a:t>
            </a:r>
          </a:p>
        </p:txBody>
      </p:sp>
      <p:pic>
        <p:nvPicPr>
          <p:cNvPr id="8" name="Picture 7">
            <a:extLst>
              <a:ext uri="{FF2B5EF4-FFF2-40B4-BE49-F238E27FC236}">
                <a16:creationId xmlns:a16="http://schemas.microsoft.com/office/drawing/2014/main" id="{EF3F74A2-A8C0-D3DA-7402-4AEC5AB4889E}"/>
              </a:ext>
            </a:extLst>
          </p:cNvPr>
          <p:cNvPicPr>
            <a:picLocks noChangeAspect="1"/>
          </p:cNvPicPr>
          <p:nvPr/>
        </p:nvPicPr>
        <p:blipFill>
          <a:blip r:embed="rId3"/>
          <a:stretch>
            <a:fillRect/>
          </a:stretch>
        </p:blipFill>
        <p:spPr>
          <a:xfrm>
            <a:off x="6294076" y="2181587"/>
            <a:ext cx="5757799" cy="3705646"/>
          </a:xfrm>
          <a:prstGeom prst="rect">
            <a:avLst/>
          </a:prstGeom>
        </p:spPr>
      </p:pic>
      <p:sp>
        <p:nvSpPr>
          <p:cNvPr id="10" name="TextBox 9">
            <a:extLst>
              <a:ext uri="{FF2B5EF4-FFF2-40B4-BE49-F238E27FC236}">
                <a16:creationId xmlns:a16="http://schemas.microsoft.com/office/drawing/2014/main" id="{1AA74095-1E90-036F-BD86-87D5D2FDE264}"/>
              </a:ext>
            </a:extLst>
          </p:cNvPr>
          <p:cNvSpPr txBox="1"/>
          <p:nvPr/>
        </p:nvSpPr>
        <p:spPr>
          <a:xfrm>
            <a:off x="455120" y="1314852"/>
            <a:ext cx="6093912" cy="369332"/>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2. Theory of Planned </a:t>
            </a:r>
            <a:r>
              <a:rPr lang="en-US" b="1" dirty="0" err="1">
                <a:latin typeface="Arial" panose="020B0604020202020204" pitchFamily="34" charset="0"/>
                <a:cs typeface="Arial" panose="020B0604020202020204" pitchFamily="34" charset="0"/>
              </a:rPr>
              <a:t>Behaviour</a:t>
            </a:r>
            <a:r>
              <a:rPr lang="en-US" b="1" dirty="0">
                <a:latin typeface="Arial" panose="020B0604020202020204" pitchFamily="34" charset="0"/>
                <a:cs typeface="Arial" panose="020B0604020202020204" pitchFamily="34" charset="0"/>
              </a:rPr>
              <a:t> (TPB):</a:t>
            </a:r>
          </a:p>
        </p:txBody>
      </p:sp>
      <p:sp>
        <p:nvSpPr>
          <p:cNvPr id="2" name="TextBox 1">
            <a:extLst>
              <a:ext uri="{FF2B5EF4-FFF2-40B4-BE49-F238E27FC236}">
                <a16:creationId xmlns:a16="http://schemas.microsoft.com/office/drawing/2014/main" id="{3ADD9894-911D-188D-BB12-F03A76C4C727}"/>
              </a:ext>
            </a:extLst>
          </p:cNvPr>
          <p:cNvSpPr txBox="1"/>
          <p:nvPr/>
        </p:nvSpPr>
        <p:spPr>
          <a:xfrm>
            <a:off x="455120" y="2020016"/>
            <a:ext cx="5640880" cy="4576702"/>
          </a:xfrm>
          <a:prstGeom prst="rect">
            <a:avLst/>
          </a:prstGeom>
          <a:noFill/>
        </p:spPr>
        <p:txBody>
          <a:bodyPr wrap="square">
            <a:spAutoFit/>
          </a:bodyPr>
          <a:lstStyle/>
          <a:p>
            <a:pPr>
              <a:lnSpc>
                <a:spcPct val="150000"/>
              </a:lnSpc>
            </a:pPr>
            <a:r>
              <a:rPr lang="en-US" sz="1400" b="1" dirty="0">
                <a:latin typeface="Arial" panose="020B0604020202020204" pitchFamily="34" charset="0"/>
                <a:cs typeface="Arial" panose="020B0604020202020204" pitchFamily="34" charset="0"/>
              </a:rPr>
              <a:t>Attitude: </a:t>
            </a:r>
            <a:r>
              <a:rPr lang="en-US" sz="1400" dirty="0">
                <a:latin typeface="Arial" panose="020B0604020202020204" pitchFamily="34" charset="0"/>
                <a:cs typeface="Arial" panose="020B0604020202020204" pitchFamily="34" charset="0"/>
              </a:rPr>
              <a:t>This refers to the degree to which a person has a favorable or unfavorable evaluation of the behavior in question (Wikipedia, 2024).</a:t>
            </a:r>
          </a:p>
          <a:p>
            <a:pPr>
              <a:lnSpc>
                <a:spcPct val="150000"/>
              </a:lnSpc>
            </a:pPr>
            <a:r>
              <a:rPr lang="en-US" sz="1400" b="1" dirty="0">
                <a:latin typeface="Arial" panose="020B0604020202020204" pitchFamily="34" charset="0"/>
                <a:cs typeface="Arial" panose="020B0604020202020204" pitchFamily="34" charset="0"/>
              </a:rPr>
              <a:t>Subjective Norm: </a:t>
            </a:r>
            <a:r>
              <a:rPr lang="en-US" sz="1400" dirty="0">
                <a:latin typeface="Arial" panose="020B0604020202020204" pitchFamily="34" charset="0"/>
                <a:cs typeface="Arial" panose="020B0604020202020204" pitchFamily="34" charset="0"/>
              </a:rPr>
              <a:t>This represents the social pressure an individual perceives from important others to perform or not perform the behavior (Wikipedia, 2024).</a:t>
            </a:r>
          </a:p>
          <a:p>
            <a:pPr>
              <a:lnSpc>
                <a:spcPct val="150000"/>
              </a:lnSpc>
            </a:pPr>
            <a:r>
              <a:rPr lang="en-US" sz="1400" b="1" dirty="0">
                <a:latin typeface="Arial" panose="020B0604020202020204" pitchFamily="34" charset="0"/>
                <a:cs typeface="Arial" panose="020B0604020202020204" pitchFamily="34" charset="0"/>
              </a:rPr>
              <a:t>Perceived Behavioral Control: </a:t>
            </a:r>
            <a:r>
              <a:rPr lang="en-US" sz="1400" dirty="0">
                <a:latin typeface="Arial" panose="020B0604020202020204" pitchFamily="34" charset="0"/>
                <a:cs typeface="Arial" panose="020B0604020202020204" pitchFamily="34" charset="0"/>
              </a:rPr>
              <a:t>This reflects a person's perception of the ease or difficulty of performing the behavior, encompassing both internal factors and external constraints (Wikipedia, 2024).</a:t>
            </a:r>
          </a:p>
          <a:p>
            <a:pPr>
              <a:lnSpc>
                <a:spcPct val="150000"/>
              </a:lnSpc>
            </a:pPr>
            <a:r>
              <a:rPr lang="en-US" sz="1400" b="1" dirty="0">
                <a:latin typeface="Arial" panose="020B0604020202020204" pitchFamily="34" charset="0"/>
                <a:cs typeface="Arial" panose="020B0604020202020204" pitchFamily="34" charset="0"/>
              </a:rPr>
              <a:t>Intention: </a:t>
            </a:r>
            <a:r>
              <a:rPr lang="en-US" sz="1400" dirty="0">
                <a:latin typeface="Arial" panose="020B0604020202020204" pitchFamily="34" charset="0"/>
                <a:cs typeface="Arial" panose="020B0604020202020204" pitchFamily="34" charset="0"/>
              </a:rPr>
              <a:t>This is the most proximal determinant of behavior; it indicates how hard people are willing to try (Wikipedia, 2024).</a:t>
            </a:r>
          </a:p>
          <a:p>
            <a:pPr>
              <a:lnSpc>
                <a:spcPct val="150000"/>
              </a:lnSpc>
            </a:pPr>
            <a:r>
              <a:rPr lang="en-US" sz="1400" b="1" dirty="0">
                <a:latin typeface="Arial" panose="020B0604020202020204" pitchFamily="34" charset="0"/>
                <a:cs typeface="Arial" panose="020B0604020202020204" pitchFamily="34" charset="0"/>
              </a:rPr>
              <a:t>Behavior: </a:t>
            </a:r>
            <a:r>
              <a:rPr lang="en-US" sz="1400" dirty="0">
                <a:latin typeface="Arial" panose="020B0604020202020204" pitchFamily="34" charset="0"/>
                <a:cs typeface="Arial" panose="020B0604020202020204" pitchFamily="34" charset="0"/>
              </a:rPr>
              <a:t>This is the observable response or action taken by the individual; as shown by the dashed line in the model (Wikipedia, 2024).</a:t>
            </a:r>
          </a:p>
        </p:txBody>
      </p:sp>
    </p:spTree>
    <p:extLst>
      <p:ext uri="{BB962C8B-B14F-4D97-AF65-F5344CB8AC3E}">
        <p14:creationId xmlns:p14="http://schemas.microsoft.com/office/powerpoint/2010/main" val="859293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04960" y="-232723"/>
            <a:ext cx="3209001" cy="3661723"/>
          </a:xfrm>
          <a:custGeom>
            <a:avLst/>
            <a:gdLst/>
            <a:ahLst/>
            <a:cxnLst/>
            <a:rect l="l" t="t" r="r" b="b"/>
            <a:pathLst>
              <a:path w="4813501" h="5492584">
                <a:moveTo>
                  <a:pt x="0" y="0"/>
                </a:moveTo>
                <a:lnTo>
                  <a:pt x="4813501" y="0"/>
                </a:lnTo>
                <a:lnTo>
                  <a:pt x="4813501" y="5492584"/>
                </a:lnTo>
                <a:lnTo>
                  <a:pt x="0" y="5492584"/>
                </a:lnTo>
                <a:lnTo>
                  <a:pt x="0" y="0"/>
                </a:lnTo>
                <a:close/>
              </a:path>
            </a:pathLst>
          </a:custGeom>
          <a:blipFill>
            <a:blip r:embed="rId3"/>
            <a:stretch>
              <a:fillRect/>
            </a:stretch>
          </a:blipFill>
        </p:spPr>
        <p:txBody>
          <a:bodyPr/>
          <a:lstStyle/>
          <a:p>
            <a:endParaRPr lang="en-US"/>
          </a:p>
        </p:txBody>
      </p:sp>
      <p:sp>
        <p:nvSpPr>
          <p:cNvPr id="3" name="Freeform 3"/>
          <p:cNvSpPr/>
          <p:nvPr/>
        </p:nvSpPr>
        <p:spPr>
          <a:xfrm>
            <a:off x="-144635" y="4287749"/>
            <a:ext cx="1202021" cy="2743200"/>
          </a:xfrm>
          <a:custGeom>
            <a:avLst/>
            <a:gdLst/>
            <a:ahLst/>
            <a:cxnLst/>
            <a:rect l="l" t="t" r="r" b="b"/>
            <a:pathLst>
              <a:path w="1803031" h="4114800">
                <a:moveTo>
                  <a:pt x="0" y="0"/>
                </a:moveTo>
                <a:lnTo>
                  <a:pt x="1803030" y="0"/>
                </a:lnTo>
                <a:lnTo>
                  <a:pt x="1803030" y="4114800"/>
                </a:lnTo>
                <a:lnTo>
                  <a:pt x="0" y="4114800"/>
                </a:lnTo>
                <a:lnTo>
                  <a:pt x="0" y="0"/>
                </a:lnTo>
                <a:close/>
              </a:path>
            </a:pathLst>
          </a:custGeom>
          <a:blipFill>
            <a:blip r:embed="rId4"/>
            <a:stretch>
              <a:fillRect/>
            </a:stretch>
          </a:blipFill>
        </p:spPr>
        <p:txBody>
          <a:bodyPr/>
          <a:lstStyle/>
          <a:p>
            <a:endParaRPr lang="en-US"/>
          </a:p>
        </p:txBody>
      </p:sp>
      <p:sp>
        <p:nvSpPr>
          <p:cNvPr id="12" name="TextBox 5"/>
          <p:cNvSpPr txBox="1"/>
          <p:nvPr/>
        </p:nvSpPr>
        <p:spPr>
          <a:xfrm>
            <a:off x="2507805" y="1318466"/>
            <a:ext cx="8700389" cy="3272691"/>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Confidential STI testing services to reduce embarrassment and fear of judgment (NHS England,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Interactive educational workshops to increase knowledge and perceived benefits of safe sexual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 (Barnardo’s,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Free condom distribution and demonstrations to improve self-efficacy and practical skills (FPA, 2023).</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Social media campaigns to address peer pressure and normalize sexual health conversations among young people (UKHSA, 2024).</a:t>
            </a:r>
          </a:p>
        </p:txBody>
      </p:sp>
      <p:sp>
        <p:nvSpPr>
          <p:cNvPr id="6" name="TextBox 3">
            <a:extLst>
              <a:ext uri="{FF2B5EF4-FFF2-40B4-BE49-F238E27FC236}">
                <a16:creationId xmlns:a16="http://schemas.microsoft.com/office/drawing/2014/main" id="{BED2118A-768F-CFB7-BDBE-E4CA77D5068E}"/>
              </a:ext>
            </a:extLst>
          </p:cNvPr>
          <p:cNvSpPr txBox="1"/>
          <p:nvPr/>
        </p:nvSpPr>
        <p:spPr>
          <a:xfrm>
            <a:off x="2068644" y="196623"/>
            <a:ext cx="9578713" cy="692497"/>
          </a:xfrm>
          <a:prstGeom prst="rect">
            <a:avLst/>
          </a:prstGeom>
        </p:spPr>
        <p:txBody>
          <a:bodyPr wrap="square" lIns="0" tIns="0" rIns="0" bIns="0" rtlCol="0" anchor="t">
            <a:spAutoFit/>
          </a:bodyPr>
          <a:lstStyle/>
          <a:p>
            <a:pPr algn="ctr">
              <a:lnSpc>
                <a:spcPts val="6214"/>
              </a:lnSpc>
            </a:pPr>
            <a:r>
              <a:rPr lang="en-US" sz="3200" b="1" dirty="0">
                <a:solidFill>
                  <a:srgbClr val="22423D"/>
                </a:solidFill>
                <a:latin typeface="Arial" panose="020B0604020202020204" pitchFamily="34" charset="0"/>
                <a:cs typeface="Arial" panose="020B0604020202020204" pitchFamily="34" charset="0"/>
              </a:rPr>
              <a:t>Solutions to Overcome Individual Challenges</a:t>
            </a:r>
          </a:p>
        </p:txBody>
      </p:sp>
    </p:spTree>
    <p:extLst>
      <p:ext uri="{BB962C8B-B14F-4D97-AF65-F5344CB8AC3E}">
        <p14:creationId xmlns:p14="http://schemas.microsoft.com/office/powerpoint/2010/main" val="636949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8D210-DA77-B1AE-622D-4A00AF65E907}"/>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3BA4AF25-EB6A-61AF-6132-C2E725CD8F55}"/>
              </a:ext>
            </a:extLst>
          </p:cNvPr>
          <p:cNvSpPr/>
          <p:nvPr/>
        </p:nvSpPr>
        <p:spPr>
          <a:xfrm flipV="1">
            <a:off x="685800" y="6172200"/>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4" name="Freeform 4">
            <a:extLst>
              <a:ext uri="{FF2B5EF4-FFF2-40B4-BE49-F238E27FC236}">
                <a16:creationId xmlns:a16="http://schemas.microsoft.com/office/drawing/2014/main" id="{6662AB8D-2D8F-959B-E7F4-D40B4F59AE1B}"/>
              </a:ext>
            </a:extLst>
          </p:cNvPr>
          <p:cNvSpPr/>
          <p:nvPr/>
        </p:nvSpPr>
        <p:spPr>
          <a:xfrm>
            <a:off x="11124453" y="403671"/>
            <a:ext cx="570483" cy="56425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6" name="Freeform 6">
            <a:extLst>
              <a:ext uri="{FF2B5EF4-FFF2-40B4-BE49-F238E27FC236}">
                <a16:creationId xmlns:a16="http://schemas.microsoft.com/office/drawing/2014/main" id="{2AFBB359-CCA7-1938-830A-F9F0943C2EFC}"/>
              </a:ext>
            </a:extLst>
          </p:cNvPr>
          <p:cNvSpPr/>
          <p:nvPr/>
        </p:nvSpPr>
        <p:spPr>
          <a:xfrm rot="-5400000">
            <a:off x="11268872" y="-96715"/>
            <a:ext cx="1302159" cy="1302159"/>
          </a:xfrm>
          <a:custGeom>
            <a:avLst/>
            <a:gdLst/>
            <a:ahLst/>
            <a:cxnLst/>
            <a:rect l="l" t="t" r="r" b="b"/>
            <a:pathLst>
              <a:path w="1953238" h="1953238">
                <a:moveTo>
                  <a:pt x="0" y="0"/>
                </a:moveTo>
                <a:lnTo>
                  <a:pt x="1953238" y="0"/>
                </a:lnTo>
                <a:lnTo>
                  <a:pt x="1953238" y="1953238"/>
                </a:lnTo>
                <a:lnTo>
                  <a:pt x="0" y="19532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8" name="Freeform 8">
            <a:extLst>
              <a:ext uri="{FF2B5EF4-FFF2-40B4-BE49-F238E27FC236}">
                <a16:creationId xmlns:a16="http://schemas.microsoft.com/office/drawing/2014/main" id="{FAFB8C89-5803-E823-9F10-F7755F09DBC9}"/>
              </a:ext>
            </a:extLst>
          </p:cNvPr>
          <p:cNvSpPr/>
          <p:nvPr/>
        </p:nvSpPr>
        <p:spPr>
          <a:xfrm flipV="1">
            <a:off x="10501742" y="6172200"/>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2" name="TextBox 3">
            <a:extLst>
              <a:ext uri="{FF2B5EF4-FFF2-40B4-BE49-F238E27FC236}">
                <a16:creationId xmlns:a16="http://schemas.microsoft.com/office/drawing/2014/main" id="{DE7B9D31-2782-C009-7830-2400281E9A56}"/>
              </a:ext>
            </a:extLst>
          </p:cNvPr>
          <p:cNvSpPr txBox="1"/>
          <p:nvPr/>
        </p:nvSpPr>
        <p:spPr>
          <a:xfrm>
            <a:off x="1306644" y="286523"/>
            <a:ext cx="9974864" cy="701474"/>
          </a:xfrm>
          <a:prstGeom prst="rect">
            <a:avLst/>
          </a:prstGeom>
        </p:spPr>
        <p:txBody>
          <a:bodyPr wrap="square" lIns="0" tIns="0" rIns="0" bIns="0" rtlCol="0" anchor="t">
            <a:spAutoFit/>
          </a:bodyPr>
          <a:lstStyle/>
          <a:p>
            <a:pPr algn="ctr">
              <a:lnSpc>
                <a:spcPts val="6214"/>
              </a:lnSpc>
            </a:pPr>
            <a:r>
              <a:rPr lang="en-US" sz="3200" b="1" dirty="0">
                <a:latin typeface="Arial" panose="020B0604020202020204" pitchFamily="34" charset="0"/>
                <a:cs typeface="Arial" panose="020B0604020202020204" pitchFamily="34" charset="0"/>
              </a:rPr>
              <a:t>Conclusion</a:t>
            </a:r>
            <a:endParaRPr lang="en-US" sz="3200" b="1" dirty="0">
              <a:solidFill>
                <a:srgbClr val="22423D"/>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8F6702C0-983B-708B-F53E-8699B628138D}"/>
              </a:ext>
            </a:extLst>
          </p:cNvPr>
          <p:cNvSpPr txBox="1"/>
          <p:nvPr/>
        </p:nvSpPr>
        <p:spPr>
          <a:xfrm>
            <a:off x="1528252" y="1468316"/>
            <a:ext cx="10166684" cy="3365024"/>
          </a:xfrm>
          <a:prstGeom prst="rect">
            <a:avLst/>
          </a:prstGeom>
          <a:noFill/>
        </p:spPr>
        <p:txBody>
          <a:bodyPr wrap="square">
            <a:spAutoFit/>
          </a:bodyPr>
          <a:lstStyle/>
          <a:p>
            <a:pPr algn="just">
              <a:lnSpc>
                <a:spcPct val="150000"/>
              </a:lnSpc>
            </a:pPr>
            <a:r>
              <a:rPr lang="en-US" dirty="0">
                <a:effectLst/>
                <a:latin typeface="Arial" panose="020B0604020202020204" pitchFamily="34" charset="0"/>
                <a:cs typeface="Arial" panose="020B0604020202020204" pitchFamily="34" charset="0"/>
              </a:rPr>
              <a:t>The “Know It. Own It. Protect It” campaign empowers young people to take control of their sexual health through education, awareness, and access to services. By addressing barriers such as stigma, low knowledge, and peer pressure, the campaign promotes safer </a:t>
            </a:r>
            <a:r>
              <a:rPr lang="en-US" dirty="0" err="1">
                <a:effectLst/>
                <a:latin typeface="Arial" panose="020B0604020202020204" pitchFamily="34" charset="0"/>
                <a:cs typeface="Arial" panose="020B0604020202020204" pitchFamily="34" charset="0"/>
              </a:rPr>
              <a:t>behaviours</a:t>
            </a:r>
            <a:r>
              <a:rPr lang="en-US" dirty="0">
                <a:effectLst/>
                <a:latin typeface="Arial" panose="020B0604020202020204" pitchFamily="34" charset="0"/>
                <a:cs typeface="Arial" panose="020B0604020202020204" pitchFamily="34" charset="0"/>
              </a:rPr>
              <a:t>, including condom use, regular STI testing, and informed decision-making. Collaboration with local and national partners like Barnardo’s and FPA ensures wide reach and support. Achieving these objectives not only improves physiological, psychological, and sociological wellbeing but also reduces STI transmission and unplanned pregnancies, fostering a healthier, more responsible generation of young adults.</a:t>
            </a:r>
          </a:p>
        </p:txBody>
      </p:sp>
    </p:spTree>
    <p:extLst>
      <p:ext uri="{BB962C8B-B14F-4D97-AF65-F5344CB8AC3E}">
        <p14:creationId xmlns:p14="http://schemas.microsoft.com/office/powerpoint/2010/main" val="451792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708339" y="195755"/>
            <a:ext cx="3318292" cy="529953"/>
          </a:xfrm>
          <a:prstGeom prst="rect">
            <a:avLst/>
          </a:prstGeom>
          <a:noFill/>
        </p:spPr>
        <p:txBody>
          <a:bodyPr wrap="square" rtlCol="0">
            <a:spAutoFit/>
          </a:bodyPr>
          <a:lstStyle/>
          <a:p>
            <a:pPr>
              <a:lnSpc>
                <a:spcPts val="3335"/>
              </a:lnSpc>
            </a:pPr>
            <a:r>
              <a:rPr lang="en-US" sz="3200" dirty="0">
                <a:latin typeface="Arial" panose="020B0604020202020204" pitchFamily="34" charset="0"/>
                <a:cs typeface="Arial" panose="020B0604020202020204" pitchFamily="34" charset="0"/>
              </a:rPr>
              <a:t>Reference:</a:t>
            </a:r>
          </a:p>
        </p:txBody>
      </p:sp>
      <p:sp>
        <p:nvSpPr>
          <p:cNvPr id="3" name="Rectangle 1">
            <a:extLst>
              <a:ext uri="{FF2B5EF4-FFF2-40B4-BE49-F238E27FC236}">
                <a16:creationId xmlns:a16="http://schemas.microsoft.com/office/drawing/2014/main" id="{2756528D-6764-AD61-AC72-FA972666BB21}"/>
              </a:ext>
            </a:extLst>
          </p:cNvPr>
          <p:cNvSpPr>
            <a:spLocks noChangeArrowheads="1"/>
          </p:cNvSpPr>
          <p:nvPr/>
        </p:nvSpPr>
        <p:spPr bwMode="auto">
          <a:xfrm>
            <a:off x="452056" y="796323"/>
            <a:ext cx="11060483"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indent="-171450">
              <a:buFont typeface="Arial" panose="020B0604020202020204" pitchFamily="34" charset="0"/>
              <a:buChar char="•"/>
            </a:pPr>
            <a:r>
              <a:rPr lang="en-US" sz="1400" dirty="0"/>
              <a:t>House of Commons Library (2024) </a:t>
            </a:r>
            <a:r>
              <a:rPr lang="en-US" sz="1400" i="1" dirty="0"/>
              <a:t>Sexual and reproductive health statistics for England</a:t>
            </a:r>
            <a:r>
              <a:rPr lang="en-US" sz="1400" dirty="0"/>
              <a:t>. Available at: </a:t>
            </a:r>
            <a:r>
              <a:rPr lang="en-US" sz="1400" dirty="0">
                <a:hlinkClick r:id="rId3"/>
              </a:rPr>
              <a:t>https://commonslibrary.parliament.uk/research-briefings/cbp-10049/</a:t>
            </a:r>
            <a:endParaRPr lang="en-US" sz="1400" dirty="0"/>
          </a:p>
          <a:p>
            <a:pPr marL="171450" indent="-171450">
              <a:buFont typeface="Arial" panose="020B0604020202020204" pitchFamily="34" charset="0"/>
              <a:buChar char="•"/>
            </a:pPr>
            <a:r>
              <a:rPr lang="en-US" sz="1400" dirty="0"/>
              <a:t>UK Health Security Agency (2024) </a:t>
            </a:r>
            <a:r>
              <a:rPr lang="en-US" sz="1400" i="1" dirty="0"/>
              <a:t>Sexually transmitted infections and screening for chlamydia in England: 2024 report</a:t>
            </a:r>
            <a:r>
              <a:rPr lang="en-US" sz="1400" dirty="0"/>
              <a:t>. Available at: </a:t>
            </a:r>
            <a:r>
              <a:rPr lang="en-US" sz="1400" dirty="0">
                <a:hlinkClick r:id="rId4"/>
              </a:rPr>
              <a:t>https://www.gov.uk/government/statistics/sexually-transmitted-infections-stis-annual-data-tables</a:t>
            </a:r>
            <a:endParaRPr lang="en-US" sz="1400" dirty="0"/>
          </a:p>
          <a:p>
            <a:pPr marL="171450" indent="-171450">
              <a:buFont typeface="Arial" panose="020B0604020202020204" pitchFamily="34" charset="0"/>
              <a:buChar char="•"/>
            </a:pPr>
            <a:r>
              <a:rPr lang="en-US" sz="1400" dirty="0"/>
              <a:t>Department of Health and Social Care (2019) </a:t>
            </a:r>
            <a:r>
              <a:rPr lang="en-US" sz="1400" i="1" dirty="0"/>
              <a:t>Health matters: preventing STIs</a:t>
            </a:r>
            <a:r>
              <a:rPr lang="en-US" sz="1400" dirty="0"/>
              <a:t>. Available at: </a:t>
            </a:r>
            <a:r>
              <a:rPr lang="en-US" sz="1400" dirty="0">
                <a:hlinkClick r:id="rId5"/>
              </a:rPr>
              <a:t>https://www.gov.uk/government/publications/health-matters-preventing-stis/health-matters-preventing-stis</a:t>
            </a:r>
            <a:endParaRPr lang="en-US" sz="1400" dirty="0"/>
          </a:p>
          <a:p>
            <a:pPr marL="171450" indent="-171450">
              <a:buFont typeface="Arial" panose="020B0604020202020204" pitchFamily="34" charset="0"/>
              <a:buChar char="•"/>
            </a:pPr>
            <a:r>
              <a:rPr lang="en-US" sz="1400" dirty="0"/>
              <a:t>World Health Organization (2023) </a:t>
            </a:r>
            <a:r>
              <a:rPr lang="en-US" sz="1400" i="1" dirty="0"/>
              <a:t>Sexual health and its linkages to reproductive health</a:t>
            </a:r>
            <a:r>
              <a:rPr lang="en-US" sz="1400" dirty="0"/>
              <a:t>. Geneva: WHO.</a:t>
            </a:r>
          </a:p>
          <a:p>
            <a:pPr marL="171450" indent="-171450">
              <a:buFont typeface="Arial" panose="020B0604020202020204" pitchFamily="34" charset="0"/>
              <a:buChar char="•"/>
            </a:pPr>
            <a:r>
              <a:rPr lang="en-US" sz="1400" dirty="0"/>
              <a:t>NHS England (2023) </a:t>
            </a:r>
            <a:r>
              <a:rPr lang="en-US" sz="1400" i="1" dirty="0"/>
              <a:t>Sexual health services and prevention guidance</a:t>
            </a:r>
            <a:r>
              <a:rPr lang="en-US" sz="1400" dirty="0"/>
              <a:t>. Available at: </a:t>
            </a:r>
            <a:r>
              <a:rPr lang="en-US" sz="1400" dirty="0">
                <a:hlinkClick r:id="rId6"/>
              </a:rPr>
              <a:t>https://www.nhs.uk</a:t>
            </a:r>
            <a:r>
              <a:rPr lang="en-US" sz="1400" dirty="0"/>
              <a:t>.</a:t>
            </a:r>
          </a:p>
          <a:p>
            <a:pPr marL="171450" indent="-171450">
              <a:buFont typeface="Arial" panose="020B0604020202020204" pitchFamily="34" charset="0"/>
              <a:buChar char="•"/>
            </a:pPr>
            <a:r>
              <a:rPr lang="en-US" sz="1400" dirty="0"/>
              <a:t>Ajzen, I. (1991) </a:t>
            </a:r>
            <a:r>
              <a:rPr lang="en-US" sz="1400" i="1" dirty="0"/>
              <a:t>The theory of planned behavior.</a:t>
            </a:r>
            <a:r>
              <a:rPr lang="en-US" sz="1400" dirty="0"/>
              <a:t> Organizational Behavior and Human Decision Processes, 50(2), pp.179–211.</a:t>
            </a:r>
          </a:p>
          <a:p>
            <a:pPr marL="171450" indent="-171450">
              <a:buFont typeface="Arial" panose="020B0604020202020204" pitchFamily="34" charset="0"/>
              <a:buChar char="•"/>
            </a:pPr>
            <a:r>
              <a:rPr lang="en-US" sz="1400" dirty="0"/>
              <a:t>Fishbein, M. and Ajzen, I. (2010) </a:t>
            </a:r>
            <a:r>
              <a:rPr lang="en-US" sz="1400" i="1" dirty="0"/>
              <a:t>Predicting and changing behavior: The reasoned action approach.</a:t>
            </a:r>
            <a:r>
              <a:rPr lang="en-US" sz="1400" dirty="0"/>
              <a:t> New York: Psychology Press.</a:t>
            </a:r>
          </a:p>
          <a:p>
            <a:pPr marL="171450" indent="-171450">
              <a:buFont typeface="Arial" panose="020B0604020202020204" pitchFamily="34" charset="0"/>
              <a:buChar char="•"/>
            </a:pPr>
            <a:r>
              <a:rPr lang="en-US" sz="1400" dirty="0"/>
              <a:t>Glanz, K., Rimer, B.K. and Viswanath, K. (2015) </a:t>
            </a:r>
            <a:r>
              <a:rPr lang="en-US" sz="1400" i="1" dirty="0"/>
              <a:t>Health behavior: Theory, research, and practice.</a:t>
            </a:r>
            <a:r>
              <a:rPr lang="en-US" sz="1400" dirty="0"/>
              <a:t> 5th ed. San Francisco: Jossey-Bass.</a:t>
            </a:r>
          </a:p>
          <a:p>
            <a:pPr marL="171450" indent="-171450">
              <a:buFont typeface="Arial" panose="020B0604020202020204" pitchFamily="34" charset="0"/>
              <a:buChar char="•"/>
            </a:pPr>
            <a:r>
              <a:rPr lang="en-US" sz="1400" dirty="0"/>
              <a:t>Rosenstock, I.M. (1974) </a:t>
            </a:r>
            <a:r>
              <a:rPr lang="en-US" sz="1400" i="1" dirty="0"/>
              <a:t>Historical origins of the Health Belief Model.</a:t>
            </a:r>
            <a:r>
              <a:rPr lang="en-US" sz="1400" dirty="0"/>
              <a:t> Health Education Monographs, 2(4), pp.328–335.</a:t>
            </a:r>
          </a:p>
          <a:p>
            <a:pPr marL="171450" indent="-171450">
              <a:buFont typeface="Arial" panose="020B0604020202020204" pitchFamily="34" charset="0"/>
              <a:buChar char="•"/>
            </a:pPr>
            <a:r>
              <a:rPr lang="en-US" sz="1400" dirty="0"/>
              <a:t>UK Health Security Agency (2025) </a:t>
            </a:r>
            <a:r>
              <a:rPr lang="en-US" sz="1400" i="1" dirty="0"/>
              <a:t>University freshers urged to use condoms as STI cases remain high</a:t>
            </a:r>
            <a:r>
              <a:rPr lang="en-US" sz="1400" dirty="0"/>
              <a:t>. Available at: </a:t>
            </a:r>
            <a:r>
              <a:rPr lang="en-US" sz="1400" dirty="0">
                <a:hlinkClick r:id="rId7"/>
              </a:rPr>
              <a:t>https://www.gov.uk/government/news/university-freshers-urged-to-use-condoms-as-sti-cases-remain-high</a:t>
            </a:r>
            <a:r>
              <a:rPr lang="en-US" sz="1400" dirty="0"/>
              <a:t> </a:t>
            </a:r>
          </a:p>
          <a:p>
            <a:pPr marL="171450" indent="-171450">
              <a:buFont typeface="Arial" panose="020B0604020202020204" pitchFamily="34" charset="0"/>
              <a:buChar char="•"/>
            </a:pPr>
            <a:r>
              <a:rPr lang="en-US" sz="1400" dirty="0"/>
              <a:t>UK Health Security Agency (2024) </a:t>
            </a:r>
            <a:r>
              <a:rPr lang="en-US" sz="1400" i="1" dirty="0"/>
              <a:t>Ready for </a:t>
            </a:r>
            <a:r>
              <a:rPr lang="en-US" sz="1400" i="1" dirty="0" err="1"/>
              <a:t>uni</a:t>
            </a:r>
            <a:r>
              <a:rPr lang="en-US" sz="1400" i="1" dirty="0"/>
              <a:t> life? Use condoms to keep STIs away</a:t>
            </a:r>
            <a:r>
              <a:rPr lang="en-US" sz="1400" dirty="0"/>
              <a:t>. Available at: </a:t>
            </a:r>
            <a:r>
              <a:rPr lang="en-US" sz="1400" dirty="0">
                <a:hlinkClick r:id="rId8"/>
              </a:rPr>
              <a:t>https://www.gov.uk/government/news/ready-for-uni-life-use-condoms-to-keep-stis-away</a:t>
            </a:r>
            <a:r>
              <a:rPr lang="en-US" sz="1400" dirty="0"/>
              <a:t> </a:t>
            </a:r>
          </a:p>
          <a:p>
            <a:pPr marL="171450" indent="-171450">
              <a:buFont typeface="Arial" panose="020B0604020202020204" pitchFamily="34" charset="0"/>
              <a:buChar char="•"/>
            </a:pPr>
            <a:r>
              <a:rPr lang="en-US" sz="1400" dirty="0"/>
              <a:t>World Health Organization (2024) </a:t>
            </a:r>
            <a:r>
              <a:rPr lang="en-US" sz="1400" i="1" dirty="0"/>
              <a:t>Condom use among adolescents declining in Europe</a:t>
            </a:r>
            <a:r>
              <a:rPr lang="en-US" sz="1400" dirty="0"/>
              <a:t>. Available at: </a:t>
            </a:r>
            <a:r>
              <a:rPr lang="en-US" sz="1400" dirty="0">
                <a:hlinkClick r:id="rId9"/>
              </a:rPr>
              <a:t>https://www.theguardian.com/society/article/2024/aug/29/young-peoples-health-at-risk-from-fall-in-condom-use-warns-who</a:t>
            </a:r>
            <a:endParaRPr lang="en-US" sz="1400" dirty="0"/>
          </a:p>
          <a:p>
            <a:pPr marL="171450" indent="-171450">
              <a:buFont typeface="Arial" panose="020B0604020202020204" pitchFamily="34" charset="0"/>
              <a:buChar char="•"/>
            </a:pPr>
            <a:r>
              <a:rPr lang="en-US" sz="1400" dirty="0"/>
              <a:t>NHS England (2023) </a:t>
            </a:r>
            <a:r>
              <a:rPr lang="en-US" sz="1400" i="1" dirty="0"/>
              <a:t>Sexually transmitted infections (STIs)</a:t>
            </a:r>
            <a:r>
              <a:rPr lang="en-US" sz="1400" dirty="0"/>
              <a:t>. Available at: </a:t>
            </a:r>
            <a:r>
              <a:rPr lang="en-US" sz="1400" dirty="0">
                <a:hlinkClick r:id="rId10"/>
              </a:rPr>
              <a:t>https://www.nhs.uk/conditions/sexually-transmitted-infections-stis/</a:t>
            </a:r>
            <a:endParaRPr lang="en-US" sz="1400" dirty="0"/>
          </a:p>
          <a:p>
            <a:pPr marL="171450" indent="-171450">
              <a:buFont typeface="Arial" panose="020B0604020202020204" pitchFamily="34" charset="0"/>
              <a:buChar char="•"/>
            </a:pPr>
            <a:r>
              <a:rPr lang="en-US" sz="1400" dirty="0"/>
              <a:t>Barnardo’s (2023) </a:t>
            </a:r>
            <a:r>
              <a:rPr lang="en-US" sz="1400" i="1" dirty="0"/>
              <a:t>Sexual health services for young people.</a:t>
            </a:r>
            <a:r>
              <a:rPr lang="en-US" sz="1400" dirty="0"/>
              <a:t> Available at: https://www.barnardos.org.uk/what-we-do/services/sexual-health</a:t>
            </a:r>
          </a:p>
          <a:p>
            <a:pPr marL="171450" indent="-171450">
              <a:buFont typeface="Arial" panose="020B0604020202020204" pitchFamily="34" charset="0"/>
              <a:buChar char="•"/>
            </a:pPr>
            <a:r>
              <a:rPr lang="en-US" sz="1400" dirty="0"/>
              <a:t>FPA (2023) </a:t>
            </a:r>
            <a:r>
              <a:rPr lang="en-US" sz="1400" i="1" dirty="0"/>
              <a:t>About FPA: sexual health education and support.</a:t>
            </a:r>
            <a:r>
              <a:rPr lang="en-US" sz="1400" dirty="0"/>
              <a:t> Available at: https://www.fpa.org.uk/about-us</a:t>
            </a:r>
          </a:p>
          <a:p>
            <a:endParaRPr lang="en-US" sz="1200" dirty="0"/>
          </a:p>
        </p:txBody>
      </p:sp>
    </p:spTree>
    <p:extLst>
      <p:ext uri="{BB962C8B-B14F-4D97-AF65-F5344CB8AC3E}">
        <p14:creationId xmlns:p14="http://schemas.microsoft.com/office/powerpoint/2010/main" val="2554196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74782" y="-445529"/>
            <a:ext cx="1630957" cy="2743200"/>
          </a:xfrm>
          <a:custGeom>
            <a:avLst/>
            <a:gdLst/>
            <a:ahLst/>
            <a:cxnLst/>
            <a:rect l="l" t="t" r="r" b="b"/>
            <a:pathLst>
              <a:path w="2446436" h="4114800">
                <a:moveTo>
                  <a:pt x="0" y="0"/>
                </a:moveTo>
                <a:lnTo>
                  <a:pt x="2446436" y="0"/>
                </a:lnTo>
                <a:lnTo>
                  <a:pt x="2446436" y="4114800"/>
                </a:lnTo>
                <a:lnTo>
                  <a:pt x="0" y="4114800"/>
                </a:lnTo>
                <a:lnTo>
                  <a:pt x="0" y="0"/>
                </a:lnTo>
                <a:close/>
              </a:path>
            </a:pathLst>
          </a:custGeom>
          <a:blipFill>
            <a:blip r:embed="rId2"/>
            <a:stretch>
              <a:fillRect/>
            </a:stretch>
          </a:blipFill>
        </p:spPr>
        <p:txBody>
          <a:bodyPr/>
          <a:lstStyle/>
          <a:p>
            <a:endParaRPr lang="en-US"/>
          </a:p>
        </p:txBody>
      </p:sp>
      <p:sp>
        <p:nvSpPr>
          <p:cNvPr id="3" name="Freeform 3"/>
          <p:cNvSpPr/>
          <p:nvPr/>
        </p:nvSpPr>
        <p:spPr>
          <a:xfrm>
            <a:off x="10576006" y="4633519"/>
            <a:ext cx="1615994" cy="2743200"/>
          </a:xfrm>
          <a:custGeom>
            <a:avLst/>
            <a:gdLst/>
            <a:ahLst/>
            <a:cxnLst/>
            <a:rect l="l" t="t" r="r" b="b"/>
            <a:pathLst>
              <a:path w="2423991" h="4114800">
                <a:moveTo>
                  <a:pt x="0" y="0"/>
                </a:moveTo>
                <a:lnTo>
                  <a:pt x="2423991" y="0"/>
                </a:lnTo>
                <a:lnTo>
                  <a:pt x="2423991" y="4114800"/>
                </a:lnTo>
                <a:lnTo>
                  <a:pt x="0" y="4114800"/>
                </a:lnTo>
                <a:lnTo>
                  <a:pt x="0" y="0"/>
                </a:lnTo>
                <a:close/>
              </a:path>
            </a:pathLst>
          </a:custGeom>
          <a:blipFill>
            <a:blip r:embed="rId3"/>
            <a:stretch>
              <a:fillRect/>
            </a:stretch>
          </a:blipFill>
        </p:spPr>
        <p:txBody>
          <a:bodyPr/>
          <a:lstStyle/>
          <a:p>
            <a:endParaRPr lang="en-US"/>
          </a:p>
        </p:txBody>
      </p:sp>
      <p:sp>
        <p:nvSpPr>
          <p:cNvPr id="4" name="Freeform 4"/>
          <p:cNvSpPr/>
          <p:nvPr/>
        </p:nvSpPr>
        <p:spPr>
          <a:xfrm>
            <a:off x="2195437" y="-269119"/>
            <a:ext cx="7339743" cy="6908533"/>
          </a:xfrm>
          <a:custGeom>
            <a:avLst/>
            <a:gdLst/>
            <a:ahLst/>
            <a:cxnLst/>
            <a:rect l="l" t="t" r="r" b="b"/>
            <a:pathLst>
              <a:path w="11009614" h="10362799">
                <a:moveTo>
                  <a:pt x="0" y="0"/>
                </a:moveTo>
                <a:lnTo>
                  <a:pt x="11009613" y="0"/>
                </a:lnTo>
                <a:lnTo>
                  <a:pt x="11009613" y="10362799"/>
                </a:lnTo>
                <a:lnTo>
                  <a:pt x="0" y="10362799"/>
                </a:lnTo>
                <a:lnTo>
                  <a:pt x="0" y="0"/>
                </a:lnTo>
                <a:close/>
              </a:path>
            </a:pathLst>
          </a:custGeom>
          <a:blipFill>
            <a:blip r:embed="rId4"/>
            <a:stretch>
              <a:fillRect/>
            </a:stretch>
          </a:blipFill>
        </p:spPr>
        <p:txBody>
          <a:bodyPr/>
          <a:lstStyle/>
          <a:p>
            <a:endParaRPr lang="en-US"/>
          </a:p>
        </p:txBody>
      </p:sp>
      <p:sp>
        <p:nvSpPr>
          <p:cNvPr id="5" name="TextBox 5"/>
          <p:cNvSpPr txBox="1"/>
          <p:nvPr/>
        </p:nvSpPr>
        <p:spPr>
          <a:xfrm>
            <a:off x="2656821" y="2908638"/>
            <a:ext cx="6878359" cy="1538883"/>
          </a:xfrm>
          <a:prstGeom prst="rect">
            <a:avLst/>
          </a:prstGeom>
        </p:spPr>
        <p:txBody>
          <a:bodyPr lIns="0" tIns="0" rIns="0" bIns="0" rtlCol="0" anchor="t">
            <a:spAutoFit/>
          </a:bodyPr>
          <a:lstStyle/>
          <a:p>
            <a:pPr algn="ctr">
              <a:lnSpc>
                <a:spcPts val="6008"/>
              </a:lnSpc>
            </a:pPr>
            <a:r>
              <a:rPr lang="en-US" sz="11336" b="1" dirty="0">
                <a:solidFill>
                  <a:srgbClr val="22423D"/>
                </a:solidFill>
                <a:latin typeface="Moontime"/>
              </a:rPr>
              <a:t>Thank</a:t>
            </a:r>
          </a:p>
          <a:p>
            <a:pPr algn="ctr">
              <a:lnSpc>
                <a:spcPts val="6008"/>
              </a:lnSpc>
            </a:pPr>
            <a:r>
              <a:rPr lang="en-US" sz="11336" b="1" dirty="0">
                <a:solidFill>
                  <a:srgbClr val="22423D"/>
                </a:solidFill>
                <a:latin typeface="Moontime"/>
              </a:rPr>
              <a:t>you</a:t>
            </a:r>
          </a:p>
        </p:txBody>
      </p:sp>
    </p:spTree>
    <p:extLst>
      <p:ext uri="{BB962C8B-B14F-4D97-AF65-F5344CB8AC3E}">
        <p14:creationId xmlns:p14="http://schemas.microsoft.com/office/powerpoint/2010/main" val="145478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4422</Words>
  <Application>Microsoft Office PowerPoint</Application>
  <PresentationFormat>Widescreen</PresentationFormat>
  <Paragraphs>327</Paragraphs>
  <Slides>25</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Codec Pro ExtraBold Italics</vt:lpstr>
      <vt:lpstr>Montserrat Bold</vt:lpstr>
      <vt:lpstr>Moontime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Jashim Uddin</dc:creator>
  <cp:lastModifiedBy>Jashim Uddin</cp:lastModifiedBy>
  <cp:revision>1</cp:revision>
  <dcterms:created xsi:type="dcterms:W3CDTF">2026-03-05T09:34:00Z</dcterms:created>
  <dcterms:modified xsi:type="dcterms:W3CDTF">2026-03-08T16:07:35Z</dcterms:modified>
</cp:coreProperties>
</file>