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73" r:id="rId3"/>
    <p:sldId id="271" r:id="rId4"/>
    <p:sldId id="256" r:id="rId5"/>
    <p:sldId id="257" r:id="rId6"/>
    <p:sldId id="258" r:id="rId7"/>
    <p:sldId id="264" r:id="rId8"/>
    <p:sldId id="266" r:id="rId9"/>
    <p:sldId id="268" r:id="rId10"/>
    <p:sldId id="265" r:id="rId11"/>
    <p:sldId id="267" r:id="rId12"/>
    <p:sldId id="269" r:id="rId13"/>
    <p:sldId id="270" r:id="rId14"/>
    <p:sldId id="259" r:id="rId15"/>
    <p:sldId id="260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C6EA3E-A809-4A45-8A16-837EC8EA06CA}" type="datetimeFigureOut">
              <a:rPr lang="en-GB" smtClean="0"/>
              <a:t>17/01/2017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3BE419-A8F7-4C08-A5E5-07E8B1110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290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3BE419-A8F7-4C08-A5E5-07E8B111061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791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4A02-E82F-47C9-BDE9-E439497D47D5}" type="datetime1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586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4192-F012-4975-B95E-662E412CFAC5}" type="datetime1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27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861B-9B82-4E6F-B5C4-E266DBEFA908}" type="datetime1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969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42F0E-1D13-4899-971A-D11A1D96B98D}" type="datetime1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35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44317-AAA7-4E70-8395-EADA419F4C70}" type="datetime1">
              <a:rPr lang="en-GB" smtClean="0"/>
              <a:t>17/01/2017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05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3FE73-8E6F-4FE3-A4CF-F38BDDBB0488}" type="datetime1">
              <a:rPr lang="en-GB" smtClean="0"/>
              <a:t>17/01/2017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988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C05F-13FE-474C-8C1A-DEDFDB9D1B18}" type="datetime1">
              <a:rPr lang="en-GB" smtClean="0"/>
              <a:t>17/01/2017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916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3F358-22DA-47DB-92BE-D94D1AFC583F}" type="datetime1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824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7908-4C9C-41BB-8A5A-1BF68B78F7FB}" type="datetime1">
              <a:rPr lang="en-GB" smtClean="0"/>
              <a:t>17/01/2017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99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8C5B9-EB5B-404B-A881-C1B637878CCD}" type="datetime1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1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4FBD5-AD05-4A76-93AB-CA751852F1E1}" type="datetime1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35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4F00-26B5-4E05-9670-6C1EFF01D46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796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805B-65E5-472A-AA15-FEA2459F8CC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098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A2292-8C2B-4B3B-8136-FECEFBF214E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9518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8B131-2673-4641-A578-88CCB88309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4046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B06A1-2265-402C-86D7-9D548958B8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66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9A3C3-4982-411A-A568-4BC4C2FD239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5792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847B-DB52-4148-BF65-C162BCEB1AE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8347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64FC0-6C76-48EF-A552-CCE8C10854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8020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DA2-5F47-4790-BE7D-01FABCF6FDD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3253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41D2-5475-4BC8-A4AA-4236105A621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0168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5A8A-9A85-4D7C-AC66-E44DF3867B9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110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BB485-04DF-4AA1-A1A0-A07D2DD45C21}" type="datetime1">
              <a:rPr lang="en-GB" smtClean="0"/>
              <a:t>17/01/2017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36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FCB1F-4D9B-4349-9299-4CAEE6D57C8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17/01/2017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447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16/12/charts-that-show-young-people-losing-faith-in-democracy/" TargetMode="External"/><Relationship Id="rId2" Type="http://schemas.openxmlformats.org/officeDocument/2006/relationships/hyperlink" Target="https://www.theguardian.com/education/2012/apr/16/improbable-research-politicians-random-sele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commentisfree/2017/jan/09/citizens-juries-democratic-utopia-politics" TargetMode="External"/><Relationship Id="rId5" Type="http://schemas.openxmlformats.org/officeDocument/2006/relationships/hyperlink" Target="https://www.britannica.com/topic/political-science" TargetMode="External"/><Relationship Id="rId4" Type="http://schemas.openxmlformats.org/officeDocument/2006/relationships/hyperlink" Target="https://www.britannica.com/topic/political-syst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4296" y="1828165"/>
            <a:ext cx="10509504" cy="2597531"/>
          </a:xfrm>
        </p:spPr>
        <p:txBody>
          <a:bodyPr>
            <a:noAutofit/>
          </a:bodyPr>
          <a:lstStyle/>
          <a:p>
            <a:pPr algn="ctr"/>
            <a:r>
              <a:rPr lang="en-GB" sz="6000" dirty="0" smtClean="0"/>
              <a:t>Social Theory:</a:t>
            </a:r>
            <a:br>
              <a:rPr lang="en-GB" sz="6000" dirty="0" smtClean="0"/>
            </a:br>
            <a:r>
              <a:rPr lang="en-GB" sz="6000" dirty="0" smtClean="0"/>
              <a:t>from Introduction to Module to the evaluation</a:t>
            </a:r>
            <a:endParaRPr lang="en-GB" sz="6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92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" y="192024"/>
            <a:ext cx="5614415" cy="63733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 smtClean="0"/>
          </a:p>
          <a:p>
            <a:pPr marL="0" indent="0" algn="ctr">
              <a:buNone/>
            </a:pPr>
            <a:r>
              <a:rPr lang="en-GB" sz="3600" b="1" dirty="0" smtClean="0"/>
              <a:t>Tues 17</a:t>
            </a:r>
            <a:r>
              <a:rPr lang="en-GB" sz="3600" b="1" baseline="30000" dirty="0" smtClean="0"/>
              <a:t>th</a:t>
            </a:r>
            <a:r>
              <a:rPr lang="en-GB" sz="3600" b="1" dirty="0" smtClean="0"/>
              <a:t> January:</a:t>
            </a:r>
          </a:p>
          <a:p>
            <a:pPr marL="0" indent="0" algn="ctr">
              <a:buNone/>
            </a:pPr>
            <a:r>
              <a:rPr lang="en-GB" sz="3600" b="1" dirty="0" smtClean="0"/>
              <a:t>End of Social Theory classes for 2016/17</a:t>
            </a:r>
          </a:p>
          <a:p>
            <a:pPr marL="0" indent="0" algn="ctr">
              <a:buNone/>
            </a:pPr>
            <a:endParaRPr lang="en-GB" sz="3600" b="1" dirty="0"/>
          </a:p>
          <a:p>
            <a:pPr marL="0" indent="0" algn="ctr">
              <a:buNone/>
            </a:pPr>
            <a:r>
              <a:rPr lang="en-GB" sz="3600" b="1" dirty="0" smtClean="0"/>
              <a:t>Assignment 2 submission on 23</a:t>
            </a:r>
            <a:r>
              <a:rPr lang="en-GB" sz="3600" b="1" baseline="30000" dirty="0" smtClean="0"/>
              <a:t>rd</a:t>
            </a:r>
            <a:r>
              <a:rPr lang="en-GB" sz="3600" b="1" dirty="0" smtClean="0"/>
              <a:t> January 2017</a:t>
            </a:r>
          </a:p>
          <a:p>
            <a:pPr marL="0" indent="0" algn="ctr">
              <a:buNone/>
            </a:pPr>
            <a:endParaRPr lang="en-GB" sz="3600" b="1" dirty="0"/>
          </a:p>
          <a:p>
            <a:pPr marL="0" indent="0" algn="ctr">
              <a:buNone/>
            </a:pPr>
            <a:r>
              <a:rPr lang="en-GB" sz="3600" b="1" dirty="0" smtClean="0"/>
              <a:t>Group presentations on Monday 23</a:t>
            </a:r>
            <a:r>
              <a:rPr lang="en-GB" sz="3600" b="1" baseline="30000" dirty="0" smtClean="0"/>
              <a:t>rd</a:t>
            </a:r>
            <a:r>
              <a:rPr lang="en-GB" sz="3600" b="1" dirty="0" smtClean="0"/>
              <a:t>, Tuesday 24</a:t>
            </a:r>
            <a:r>
              <a:rPr lang="en-GB" sz="3600" b="1" baseline="30000" dirty="0" smtClean="0"/>
              <a:t>th</a:t>
            </a:r>
            <a:r>
              <a:rPr lang="en-GB" sz="3600" b="1" dirty="0" smtClean="0"/>
              <a:t> January</a:t>
            </a:r>
            <a:endParaRPr lang="en-GB" sz="36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2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061435" y="73152"/>
            <a:ext cx="5542301" cy="6647974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1pm – 3pm Monday 23</a:t>
            </a:r>
            <a:r>
              <a:rPr lang="en-GB" sz="2400" b="1" baseline="30000" dirty="0" smtClean="0"/>
              <a:t>rd</a:t>
            </a:r>
            <a:r>
              <a:rPr lang="en-GB" sz="2400" b="1" dirty="0" smtClean="0"/>
              <a:t> January</a:t>
            </a:r>
          </a:p>
          <a:p>
            <a:pPr algn="ctr"/>
            <a:endParaRPr lang="en-GB" sz="2400" dirty="0" smtClean="0"/>
          </a:p>
          <a:p>
            <a:pPr algn="ctr"/>
            <a:r>
              <a:rPr lang="en-GB" sz="2400" dirty="0" smtClean="0"/>
              <a:t>Groups 1, 2, 3, 4, 5 &amp; 6</a:t>
            </a:r>
          </a:p>
          <a:p>
            <a:pPr algn="ctr"/>
            <a:r>
              <a:rPr lang="en-GB" sz="2400" dirty="0" smtClean="0"/>
              <a:t>(21 people)</a:t>
            </a:r>
            <a:endParaRPr lang="en-GB" sz="2400" dirty="0"/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(Local) 10am Tuesday 24th January</a:t>
            </a:r>
          </a:p>
          <a:p>
            <a:pPr algn="ctr"/>
            <a:endParaRPr lang="en-GB" sz="2400" dirty="0" smtClean="0"/>
          </a:p>
          <a:p>
            <a:pPr algn="ctr"/>
            <a:r>
              <a:rPr lang="en-GB" sz="2400" dirty="0" smtClean="0"/>
              <a:t>Groups 7, 8 &amp; 9 </a:t>
            </a:r>
          </a:p>
          <a:p>
            <a:pPr algn="ctr"/>
            <a:r>
              <a:rPr lang="en-GB" sz="2400" dirty="0" smtClean="0"/>
              <a:t>(10 people)</a:t>
            </a:r>
            <a:endParaRPr lang="en-GB" sz="2400" dirty="0"/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1 – 3pm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Groups 10, 11, 12</a:t>
            </a:r>
            <a:r>
              <a:rPr lang="en-GB" sz="2400" dirty="0"/>
              <a:t>, 13, 14, 15</a:t>
            </a:r>
          </a:p>
          <a:p>
            <a:pPr algn="ctr"/>
            <a:endParaRPr lang="en-GB" sz="2400" dirty="0" smtClean="0"/>
          </a:p>
          <a:p>
            <a:pPr algn="ctr"/>
            <a:r>
              <a:rPr lang="en-GB" sz="2400" dirty="0" smtClean="0"/>
              <a:t>(18 people)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49 in total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65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47631"/>
          </a:xfrm>
        </p:spPr>
        <p:txBody>
          <a:bodyPr/>
          <a:lstStyle/>
          <a:p>
            <a:r>
              <a:rPr lang="en-GB" dirty="0" smtClean="0"/>
              <a:t>Broken Democracy?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3665" y="2408829"/>
            <a:ext cx="5824670" cy="3261815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215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51349"/>
            <a:ext cx="10515600" cy="4225614"/>
          </a:xfrm>
        </p:spPr>
        <p:txBody>
          <a:bodyPr/>
          <a:lstStyle/>
          <a:p>
            <a:r>
              <a:rPr lang="en-GB" sz="3600" dirty="0" smtClean="0"/>
              <a:t>Social theory is directly relevant to us all</a:t>
            </a:r>
          </a:p>
          <a:p>
            <a:pPr lvl="1"/>
            <a:r>
              <a:rPr lang="en-GB" sz="3600" dirty="0" smtClean="0"/>
              <a:t>Political systems</a:t>
            </a:r>
          </a:p>
          <a:p>
            <a:pPr lvl="1"/>
            <a:r>
              <a:rPr lang="en-GB" sz="3600" dirty="0" smtClean="0"/>
              <a:t>Social contract</a:t>
            </a:r>
          </a:p>
          <a:p>
            <a:pPr lvl="1"/>
            <a:r>
              <a:rPr lang="en-GB" sz="3600" dirty="0" smtClean="0"/>
              <a:t>Contemporary Britain</a:t>
            </a:r>
          </a:p>
          <a:p>
            <a:pPr lvl="1"/>
            <a:r>
              <a:rPr lang="en-GB" sz="3600" dirty="0" smtClean="0"/>
              <a:t>New ways of thinking – should we be enthusiastic to change for the better or pessimistic and give up!!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30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2335"/>
          </a:xfrm>
        </p:spPr>
        <p:txBody>
          <a:bodyPr/>
          <a:lstStyle/>
          <a:p>
            <a:r>
              <a:rPr lang="en-GB" dirty="0" smtClean="0"/>
              <a:t>Political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9435"/>
            <a:ext cx="9682114" cy="4854804"/>
          </a:xfrm>
        </p:spPr>
        <p:txBody>
          <a:bodyPr>
            <a:normAutofit/>
          </a:bodyPr>
          <a:lstStyle/>
          <a:p>
            <a:r>
              <a:rPr lang="en-GB" dirty="0" smtClean="0"/>
              <a:t>‘Political system’ can be defined as the set of formal legal institutions which constitute the state or government (see </a:t>
            </a:r>
            <a:r>
              <a:rPr lang="en-GB" dirty="0" err="1" smtClean="0"/>
              <a:t>Heslop</a:t>
            </a:r>
            <a:r>
              <a:rPr lang="en-GB" dirty="0" smtClean="0"/>
              <a:t> 2016)</a:t>
            </a:r>
          </a:p>
          <a:p>
            <a:endParaRPr lang="en-GB" dirty="0" smtClean="0"/>
          </a:p>
          <a:p>
            <a:r>
              <a:rPr lang="en-GB" dirty="0" smtClean="0"/>
              <a:t>In ancient Greece, Aristotle’s (384–322 BC) systems included:</a:t>
            </a:r>
          </a:p>
          <a:p>
            <a:pPr marL="0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sz="3600" b="1" dirty="0" smtClean="0"/>
              <a:t>monarchy</a:t>
            </a:r>
            <a:r>
              <a:rPr lang="en-GB" sz="3600" dirty="0" smtClean="0"/>
              <a:t> (rule by one)</a:t>
            </a:r>
          </a:p>
          <a:p>
            <a:pPr marL="457200" lvl="1" indent="0">
              <a:buNone/>
            </a:pPr>
            <a:r>
              <a:rPr lang="en-GB" sz="3600" b="1" dirty="0" smtClean="0"/>
              <a:t>		aristocracy</a:t>
            </a:r>
            <a:r>
              <a:rPr lang="en-GB" sz="3600" dirty="0" smtClean="0"/>
              <a:t> (rule by the few)</a:t>
            </a:r>
          </a:p>
          <a:p>
            <a:pPr marL="457200" lvl="1" indent="0">
              <a:buNone/>
            </a:pPr>
            <a:r>
              <a:rPr lang="en-GB" sz="3600" b="1" dirty="0" smtClean="0"/>
              <a:t>				polity </a:t>
            </a:r>
            <a:r>
              <a:rPr lang="en-GB" sz="3600" dirty="0" smtClean="0"/>
              <a:t>(rule by the many)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1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2335"/>
          </a:xfrm>
        </p:spPr>
        <p:txBody>
          <a:bodyPr/>
          <a:lstStyle/>
          <a:p>
            <a:r>
              <a:rPr lang="en-GB" dirty="0" smtClean="0"/>
              <a:t>Political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489435"/>
            <a:ext cx="11143269" cy="4854804"/>
          </a:xfrm>
        </p:spPr>
        <p:txBody>
          <a:bodyPr>
            <a:normAutofit/>
          </a:bodyPr>
          <a:lstStyle/>
          <a:p>
            <a:r>
              <a:rPr lang="en-GB" dirty="0" smtClean="0"/>
              <a:t>Aristotle saw </a:t>
            </a:r>
            <a:r>
              <a:rPr lang="en-GB" b="1" dirty="0" smtClean="0"/>
              <a:t>tyranny </a:t>
            </a:r>
            <a:r>
              <a:rPr lang="en-GB" dirty="0" smtClean="0"/>
              <a:t>(cruel and oppressive), </a:t>
            </a:r>
            <a:r>
              <a:rPr lang="en-GB" b="1" dirty="0" smtClean="0"/>
              <a:t>oligarchy</a:t>
            </a:r>
            <a:r>
              <a:rPr lang="en-GB" dirty="0" smtClean="0"/>
              <a:t> (rule by the few </a:t>
            </a:r>
            <a:r>
              <a:rPr lang="en-GB" dirty="0"/>
              <a:t>b</a:t>
            </a:r>
            <a:r>
              <a:rPr lang="en-GB" dirty="0" smtClean="0"/>
              <a:t>ad people), and </a:t>
            </a:r>
            <a:r>
              <a:rPr lang="en-GB" b="1" dirty="0" smtClean="0"/>
              <a:t>democracy</a:t>
            </a:r>
            <a:r>
              <a:rPr lang="en-GB" dirty="0" smtClean="0"/>
              <a:t> (mob rule) as the worst possible forms of political system</a:t>
            </a:r>
          </a:p>
          <a:p>
            <a:endParaRPr lang="en-GB" dirty="0" smtClean="0"/>
          </a:p>
          <a:p>
            <a:r>
              <a:rPr lang="en-GB" dirty="0" smtClean="0"/>
              <a:t>Robert Michel’s (1876-1936) iron law of oligarchy</a:t>
            </a:r>
          </a:p>
          <a:p>
            <a:endParaRPr lang="en-GB" dirty="0"/>
          </a:p>
          <a:p>
            <a:r>
              <a:rPr lang="en-GB" dirty="0" smtClean="0"/>
              <a:t>Churchill is often quoted as saying that democracy is the worst form of government apart from all the others … and that the best argument against democracy is a5 minute chat with the average voter!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466300"/>
            <a:ext cx="8229600" cy="868362"/>
          </a:xfrm>
        </p:spPr>
        <p:txBody>
          <a:bodyPr/>
          <a:lstStyle/>
          <a:p>
            <a:r>
              <a:rPr lang="en-GB" dirty="0" smtClean="0"/>
              <a:t>John Locke (1688-1774)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relationships are motivated by natural sympathy rather than animosity</a:t>
            </a:r>
          </a:p>
          <a:p>
            <a:r>
              <a:rPr lang="en-GB" b="1" dirty="0" smtClean="0"/>
              <a:t>Social contract </a:t>
            </a:r>
            <a:r>
              <a:rPr lang="en-GB" dirty="0" smtClean="0"/>
              <a:t>was an expression of the natural sociability we feel for each other</a:t>
            </a:r>
          </a:p>
          <a:p>
            <a:r>
              <a:rPr lang="en-GB" dirty="0" smtClean="0"/>
              <a:t>People should be willing to surrender some of their rights for the common good or ‘commonwealth’</a:t>
            </a:r>
          </a:p>
          <a:p>
            <a:r>
              <a:rPr lang="en-GB" dirty="0" smtClean="0"/>
              <a:t>Authority of government depended on the consent of the people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76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The significance of ideas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947673"/>
            <a:ext cx="11204448" cy="3694175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‘Locke’s views were a powerful force in the intellectual life of 18th-century colonial America and constituted the philosophical basis of the American Declaration of Independence (1776), many of whose drafters, particularly Thomas Jefferson (1743–1826), were well acquainted with Locke’s writings.’ </a:t>
            </a:r>
            <a:r>
              <a:rPr lang="en-GB" sz="3600" dirty="0" err="1" smtClean="0"/>
              <a:t>Roskin</a:t>
            </a:r>
            <a:r>
              <a:rPr lang="en-GB" sz="3600" dirty="0" smtClean="0"/>
              <a:t> (2009)</a:t>
            </a:r>
            <a:endParaRPr lang="en-GB" sz="36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09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our democracy broken?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528549"/>
            <a:ext cx="10776045" cy="4648414"/>
          </a:xfrm>
        </p:spPr>
        <p:txBody>
          <a:bodyPr>
            <a:noAutofit/>
          </a:bodyPr>
          <a:lstStyle/>
          <a:p>
            <a:r>
              <a:rPr lang="en-GB" sz="3200" dirty="0" smtClean="0"/>
              <a:t>Politics has never been bleaker! But the New Year demands optimism</a:t>
            </a:r>
          </a:p>
          <a:p>
            <a:r>
              <a:rPr lang="en-GB" sz="3200" dirty="0" smtClean="0"/>
              <a:t>What about a solutions focussed approach. Some modern ideas offer the hope that life can improve, especially for the worst off:</a:t>
            </a:r>
          </a:p>
          <a:p>
            <a:pPr lvl="1"/>
            <a:r>
              <a:rPr lang="en-GB" sz="3200" dirty="0" smtClean="0"/>
              <a:t>Locally owned renewable energy</a:t>
            </a:r>
          </a:p>
          <a:p>
            <a:pPr lvl="1"/>
            <a:r>
              <a:rPr lang="en-GB" sz="3200" dirty="0" smtClean="0"/>
              <a:t>A basic citizen’s income for all</a:t>
            </a:r>
          </a:p>
          <a:p>
            <a:pPr lvl="1"/>
            <a:r>
              <a:rPr lang="en-GB" sz="3200" dirty="0" smtClean="0"/>
              <a:t>Mass programme of new social housing</a:t>
            </a:r>
          </a:p>
          <a:p>
            <a:r>
              <a:rPr lang="en-GB" sz="3200" dirty="0" smtClean="0"/>
              <a:t>Williams (2016) says we need ‘sustained and coherent democratic pressure … to  reconnect with our democracy’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58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our democracy broken?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10964159" cy="168567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Some, like Sir Gus </a:t>
            </a:r>
            <a:r>
              <a:rPr lang="en-GB" sz="3200" dirty="0"/>
              <a:t>O</a:t>
            </a:r>
            <a:r>
              <a:rPr lang="en-GB" sz="3200" dirty="0" smtClean="0"/>
              <a:t>’Donnell, connect living standards to disenfranchisement (stagnant wages, higher rent etc.)</a:t>
            </a:r>
          </a:p>
          <a:p>
            <a:r>
              <a:rPr lang="en-GB" sz="3200" dirty="0" smtClean="0"/>
              <a:t>Others see MPs as bad people (expenses scandal)</a:t>
            </a:r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659876" y="3629395"/>
            <a:ext cx="11142483" cy="2677656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 smtClean="0"/>
              <a:t>The real crisis of faith is not in politicians but in democracy, and this is common across the OECD countries. The World Economic Forum details its extent: from Sweden to New Zealand, Britain to the US, the percentage of people who say that it is “essential” to live in a democracy has dropped from around 70% among those born in the 1930s, to around 25% for those born in the 1980s.</a:t>
            </a:r>
            <a:endParaRPr lang="en-GB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60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474" y="405353"/>
            <a:ext cx="5995448" cy="6316122"/>
          </a:xfrm>
        </p:spPr>
        <p:txBody>
          <a:bodyPr>
            <a:normAutofit/>
          </a:bodyPr>
          <a:lstStyle/>
          <a:p>
            <a:r>
              <a:rPr lang="en-GB" dirty="0" smtClean="0"/>
              <a:t>The 2</a:t>
            </a:r>
            <a:r>
              <a:rPr lang="en-GB" baseline="30000" dirty="0" smtClean="0"/>
              <a:t>nd</a:t>
            </a:r>
            <a:r>
              <a:rPr lang="en-GB" dirty="0" smtClean="0"/>
              <a:t> World War saw horrific war crimes committed by those who believed in authoritarian political systems</a:t>
            </a:r>
            <a:endParaRPr lang="en-GB" dirty="0"/>
          </a:p>
          <a:p>
            <a:r>
              <a:rPr lang="en-GB" dirty="0" smtClean="0"/>
              <a:t>Today, we see a worrying trend towards authoritarianism: the rise of the ‘alt right’, there are </a:t>
            </a:r>
            <a:r>
              <a:rPr lang="en-GB" dirty="0" err="1" smtClean="0"/>
              <a:t>neo-nazi</a:t>
            </a:r>
            <a:r>
              <a:rPr lang="en-GB" dirty="0" smtClean="0"/>
              <a:t> organisations across Europe and xenophobia seems to be prevalent</a:t>
            </a:r>
          </a:p>
          <a:p>
            <a:r>
              <a:rPr lang="en-GB" dirty="0" smtClean="0"/>
              <a:t>Today, the young are said to be disillusioned by bureaucracy, insincerity, lack of action and accountability, and a sense that the government doesn’t understand them (see </a:t>
            </a:r>
            <a:r>
              <a:rPr lang="en-GB" dirty="0" err="1" smtClean="0"/>
              <a:t>Gray</a:t>
            </a:r>
            <a:r>
              <a:rPr lang="en-GB" dirty="0" smtClean="0"/>
              <a:t> (2016)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11</a:t>
            </a:fld>
            <a:endParaRPr lang="en-GB"/>
          </a:p>
        </p:txBody>
      </p:sp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3921" y="405352"/>
            <a:ext cx="5571241" cy="557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64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ways to organise society?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593130"/>
            <a:ext cx="6863499" cy="5062194"/>
          </a:xfrm>
        </p:spPr>
        <p:txBody>
          <a:bodyPr>
            <a:noAutofit/>
          </a:bodyPr>
          <a:lstStyle/>
          <a:p>
            <a:r>
              <a:rPr lang="en-GB" sz="3200" dirty="0" smtClean="0"/>
              <a:t>Less elitist – more collective</a:t>
            </a:r>
          </a:p>
          <a:p>
            <a:r>
              <a:rPr lang="en-GB" sz="3200" dirty="0" smtClean="0"/>
              <a:t>Limits on terms of office</a:t>
            </a:r>
          </a:p>
          <a:p>
            <a:r>
              <a:rPr lang="en-GB" sz="3200" dirty="0" smtClean="0"/>
              <a:t>Early retirement for long-standing politicians</a:t>
            </a:r>
          </a:p>
          <a:p>
            <a:r>
              <a:rPr lang="en-GB" sz="3200" dirty="0" smtClean="0"/>
              <a:t>Political education from primary school onwards</a:t>
            </a:r>
          </a:p>
          <a:p>
            <a:r>
              <a:rPr lang="en-GB" sz="3200" dirty="0" smtClean="0"/>
              <a:t>Expansion of School Councils, Youth Parliaments</a:t>
            </a:r>
          </a:p>
          <a:p>
            <a:r>
              <a:rPr lang="en-GB" sz="3200" dirty="0" smtClean="0"/>
              <a:t>Devolving power and control from the top to the bottom</a:t>
            </a:r>
            <a:endParaRPr lang="en-GB" sz="3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12</a:t>
            </a:fld>
            <a:endParaRPr lang="en-GB"/>
          </a:p>
        </p:txBody>
      </p:sp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067" y="1593130"/>
            <a:ext cx="3402733" cy="453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36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about a lottery system? 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517715"/>
            <a:ext cx="5181600" cy="4659248"/>
          </a:xfrm>
        </p:spPr>
        <p:txBody>
          <a:bodyPr>
            <a:normAutofit/>
          </a:bodyPr>
          <a:lstStyle/>
          <a:p>
            <a:r>
              <a:rPr lang="en-GB" dirty="0" err="1" smtClean="0"/>
              <a:t>Cipolla</a:t>
            </a:r>
            <a:r>
              <a:rPr lang="en-GB" dirty="0" smtClean="0"/>
              <a:t> (1976) suggested all humans fall into one of 4 basic categories:</a:t>
            </a:r>
          </a:p>
          <a:p>
            <a:endParaRPr lang="en-GB" dirty="0">
              <a:solidFill>
                <a:srgbClr val="333333"/>
              </a:solidFill>
              <a:latin typeface="Guardian Text Egyptian Web"/>
            </a:endParaRPr>
          </a:p>
          <a:p>
            <a:r>
              <a:rPr lang="en-GB" dirty="0" smtClean="0">
                <a:solidFill>
                  <a:srgbClr val="333333"/>
                </a:solidFill>
                <a:latin typeface="Guardian Text Egyptian Web"/>
              </a:rPr>
              <a:t>The helpless</a:t>
            </a:r>
          </a:p>
          <a:p>
            <a:r>
              <a:rPr lang="en-GB" dirty="0" smtClean="0">
                <a:solidFill>
                  <a:srgbClr val="333333"/>
                </a:solidFill>
                <a:latin typeface="Guardian Text Egyptian Web"/>
              </a:rPr>
              <a:t>The intelligent</a:t>
            </a:r>
          </a:p>
          <a:p>
            <a:r>
              <a:rPr lang="en-GB" dirty="0" smtClean="0">
                <a:solidFill>
                  <a:srgbClr val="333333"/>
                </a:solidFill>
                <a:latin typeface="Guardian Text Egyptian Web"/>
              </a:rPr>
              <a:t>The bandit</a:t>
            </a:r>
          </a:p>
          <a:p>
            <a:r>
              <a:rPr lang="en-GB" dirty="0" smtClean="0">
                <a:solidFill>
                  <a:srgbClr val="333333"/>
                </a:solidFill>
                <a:latin typeface="Guardian Text Egyptian Web"/>
              </a:rPr>
              <a:t>The stupid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17715"/>
            <a:ext cx="5403960" cy="4659248"/>
          </a:xfrm>
        </p:spPr>
        <p:txBody>
          <a:bodyPr/>
          <a:lstStyle/>
          <a:p>
            <a:r>
              <a:rPr lang="en-GB" dirty="0" smtClean="0"/>
              <a:t>In 2011, Italian physicists proposed random selection as an appropriate method to select politicians</a:t>
            </a:r>
          </a:p>
          <a:p>
            <a:r>
              <a:rPr lang="en-GB" dirty="0" smtClean="0"/>
              <a:t>In a democracy, we should all have our voices heard, we should all have equal opportunity to participate</a:t>
            </a:r>
          </a:p>
          <a:p>
            <a:r>
              <a:rPr lang="en-GB" b="1" dirty="0" smtClean="0"/>
              <a:t>Why not select politicians just as we select people for jury duty?</a:t>
            </a: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13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060560" y="6127234"/>
            <a:ext cx="21676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(see Abrahams </a:t>
            </a:r>
            <a:r>
              <a:rPr lang="en-GB" dirty="0"/>
              <a:t>2012)</a:t>
            </a:r>
          </a:p>
        </p:txBody>
      </p:sp>
    </p:spTree>
    <p:extLst>
      <p:ext uri="{BB962C8B-B14F-4D97-AF65-F5344CB8AC3E}">
        <p14:creationId xmlns:p14="http://schemas.microsoft.com/office/powerpoint/2010/main" val="47256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7973" y="94350"/>
            <a:ext cx="3110845" cy="1325563"/>
          </a:xfrm>
        </p:spPr>
        <p:txBody>
          <a:bodyPr/>
          <a:lstStyle/>
          <a:p>
            <a:pPr algn="r"/>
            <a:r>
              <a:rPr lang="en-GB" dirty="0" smtClean="0"/>
              <a:t>A daunting </a:t>
            </a:r>
            <a:br>
              <a:rPr lang="en-GB" dirty="0" smtClean="0"/>
            </a:br>
            <a:r>
              <a:rPr lang="en-GB" dirty="0" smtClean="0"/>
              <a:t>challenge?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262" y="179109"/>
            <a:ext cx="7297132" cy="6542366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 smtClean="0"/>
              <a:t>‘What </a:t>
            </a:r>
            <a:r>
              <a:rPr lang="en-GB" sz="3600" dirty="0"/>
              <a:t>is daunting is neither the radicalism nor the effort required, but, rather, the hope. </a:t>
            </a:r>
            <a:endParaRPr lang="en-GB" sz="3600" dirty="0" smtClean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Pessimism </a:t>
            </a:r>
            <a:r>
              <a:rPr lang="en-GB" sz="3600" dirty="0"/>
              <a:t>is anaesthetising, and fatalism comforting; </a:t>
            </a:r>
            <a:endParaRPr lang="en-GB" sz="3600" dirty="0" smtClean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optimism </a:t>
            </a:r>
            <a:r>
              <a:rPr lang="en-GB" sz="3600" dirty="0"/>
              <a:t>leaves you vulnerable to every gust of disappointment, but it’s the very first of our civic duties</a:t>
            </a:r>
            <a:r>
              <a:rPr lang="en-GB" sz="3600" dirty="0" smtClean="0"/>
              <a:t>.’ </a:t>
            </a:r>
          </a:p>
          <a:p>
            <a:pPr marL="0" indent="0">
              <a:buNone/>
            </a:pPr>
            <a:r>
              <a:rPr lang="en-GB" sz="3600" dirty="0" smtClean="0"/>
              <a:t>Williams (2016)</a:t>
            </a:r>
            <a:endParaRPr lang="en-GB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14</a:t>
            </a:fld>
            <a:endParaRPr lang="en-GB"/>
          </a:p>
        </p:txBody>
      </p:sp>
      <p:pic>
        <p:nvPicPr>
          <p:cNvPr id="1026" name="Picture 2" descr="Image result for glass of wat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430" y="1680492"/>
            <a:ext cx="4032922" cy="377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976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Abrahams, M (2012) Improbable research: why random selection of MPs may be the best</a:t>
            </a:r>
            <a:r>
              <a:rPr lang="en-GB" dirty="0"/>
              <a:t>, available at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www.theguardian.com/education/2012/apr/16/improbable-research-politicians-random-selection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 err="1" smtClean="0"/>
              <a:t>Gray</a:t>
            </a:r>
            <a:r>
              <a:rPr lang="en-GB" dirty="0" smtClean="0"/>
              <a:t>, A (2016) The troubling charts that show young people are losing faith in democracy</a:t>
            </a:r>
            <a:r>
              <a:rPr lang="en-GB" dirty="0"/>
              <a:t>, available at </a:t>
            </a:r>
            <a:r>
              <a:rPr lang="en-GB" dirty="0">
                <a:hlinkClick r:id="rId3"/>
              </a:rPr>
              <a:t>https://www.weforum.org/agenda/2016/12/charts-that-show-young-people-losing-faith-in-democracy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Heslop</a:t>
            </a:r>
            <a:r>
              <a:rPr lang="en-GB" dirty="0" smtClean="0"/>
              <a:t>, D (2016) ‘Political System,’ an article for the Encyclopaedia available at </a:t>
            </a:r>
            <a:r>
              <a:rPr lang="en-GB" dirty="0" smtClean="0">
                <a:hlinkClick r:id="rId4"/>
              </a:rPr>
              <a:t>https://www.britannica.com/topic/political-system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Roskin</a:t>
            </a:r>
            <a:r>
              <a:rPr lang="en-GB" dirty="0" smtClean="0"/>
              <a:t>, MG (2009) ‘Political Science’, an article for the Encyclopaedia available at </a:t>
            </a:r>
            <a:r>
              <a:rPr lang="en-GB" dirty="0" smtClean="0">
                <a:hlinkClick r:id="rId5"/>
              </a:rPr>
              <a:t>https://www.britannica.com/topic/political-science</a:t>
            </a:r>
            <a:r>
              <a:rPr lang="en-GB" dirty="0" smtClean="0"/>
              <a:t> </a:t>
            </a:r>
          </a:p>
          <a:p>
            <a:r>
              <a:rPr lang="en-GB" dirty="0" smtClean="0"/>
              <a:t>Williams Z, (2016) Our democracy is broken: here’s a utopian idea for fixing it, Guardian online 9</a:t>
            </a:r>
            <a:r>
              <a:rPr lang="en-GB" baseline="30000" dirty="0" smtClean="0"/>
              <a:t>th</a:t>
            </a:r>
            <a:r>
              <a:rPr lang="en-GB" dirty="0" smtClean="0"/>
              <a:t> January 2017 available at </a:t>
            </a:r>
            <a:r>
              <a:rPr lang="en-GB" dirty="0" smtClean="0">
                <a:hlinkClick r:id="rId6"/>
              </a:rPr>
              <a:t>https://www.theguardian.com/commentisfree/2017/jan/09/citizens-juries-democratic-utopia-politics</a:t>
            </a:r>
            <a:r>
              <a:rPr lang="en-GB" dirty="0" smtClean="0"/>
              <a:t>,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187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957</Words>
  <Application>Microsoft Office PowerPoint</Application>
  <PresentationFormat>Widescreen</PresentationFormat>
  <Paragraphs>114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Guardian Text Egyptian Web</vt:lpstr>
      <vt:lpstr>Office Theme</vt:lpstr>
      <vt:lpstr>1_Office Theme</vt:lpstr>
      <vt:lpstr>Social Theory: from Introduction to Module to the evaluation</vt:lpstr>
      <vt:lpstr>PowerPoint Presentation</vt:lpstr>
      <vt:lpstr>Broken Democracy?</vt:lpstr>
      <vt:lpstr>Aims</vt:lpstr>
      <vt:lpstr>Political systems</vt:lpstr>
      <vt:lpstr>Political systems</vt:lpstr>
      <vt:lpstr>John Locke (1688-1774)</vt:lpstr>
      <vt:lpstr>The significance of ideas …</vt:lpstr>
      <vt:lpstr>Is our democracy broken?</vt:lpstr>
      <vt:lpstr>Is our democracy broken?</vt:lpstr>
      <vt:lpstr>PowerPoint Presentation</vt:lpstr>
      <vt:lpstr>Alternative ways to organise society?</vt:lpstr>
      <vt:lpstr>How about a lottery system? </vt:lpstr>
      <vt:lpstr>A daunting  challenge?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Broken Democracy?</dc:title>
  <dc:creator>Mike</dc:creator>
  <cp:lastModifiedBy>Mike Durke</cp:lastModifiedBy>
  <cp:revision>30</cp:revision>
  <dcterms:created xsi:type="dcterms:W3CDTF">2017-01-10T08:06:05Z</dcterms:created>
  <dcterms:modified xsi:type="dcterms:W3CDTF">2017-01-17T11:14:49Z</dcterms:modified>
</cp:coreProperties>
</file>