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353" r:id="rId3"/>
    <p:sldId id="362" r:id="rId4"/>
    <p:sldId id="319" r:id="rId5"/>
    <p:sldId id="369" r:id="rId6"/>
    <p:sldId id="371" r:id="rId7"/>
    <p:sldId id="320" r:id="rId8"/>
    <p:sldId id="331" r:id="rId9"/>
    <p:sldId id="330" r:id="rId10"/>
    <p:sldId id="332" r:id="rId11"/>
    <p:sldId id="333" r:id="rId12"/>
    <p:sldId id="334" r:id="rId13"/>
    <p:sldId id="335" r:id="rId14"/>
    <p:sldId id="336" r:id="rId15"/>
    <p:sldId id="3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D9B6A3-F038-479E-8068-75A1DCD1D641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B4DED-A374-428C-80F6-67E961512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19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means of continuously improving your knowledge, skills and abilities</a:t>
            </a:r>
          </a:p>
          <a:p>
            <a:r>
              <a:rPr lang="en-GB" dirty="0"/>
              <a:t>Some professional associations (e.g. Law Society) require engagement with CPD on an annual basis</a:t>
            </a:r>
          </a:p>
          <a:p>
            <a:r>
              <a:rPr lang="en-GB" dirty="0"/>
              <a:t>Continuous change in the external environment enhances the importance of CPD activity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607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517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94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Identify: Understand where you've come from, where you are and where you want to be.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Plan: Plan how you can get to where you want to be, with clear outcomes and milestone to track progress.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Act: Act upon your plan, and be open to learning experiences.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Reflect: Make the most of your day-to-day learning by routinely reflecting upon experience.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Apply: Create opportunities where you can translate theory into practice and put your learning to work.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Share: Share your learning in communities of practice to generate greater insight and benefit from the support of your community.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Impact: Measure the overall impact your learning has had on the work you do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165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915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684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Will need to reflect on Poster.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D10551-CAFF-4CFA-AD3F-8FD228291A7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24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65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266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481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57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423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449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387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62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891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79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84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068A4-5EF3-4417-B52F-2527969912AB}" type="datetimeFigureOut">
              <a:rPr lang="en-GB" smtClean="0"/>
              <a:t>10/02/2021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73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learn/cpd/cycl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27D4-F109-475C-B386-675D64799A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Developing Professional Practice in HR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9D9AF5-0328-4039-95BF-5D9F3D2851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  <a:p>
            <a:r>
              <a:rPr lang="en-GB" dirty="0"/>
              <a:t>May 2020</a:t>
            </a:r>
          </a:p>
        </p:txBody>
      </p:sp>
    </p:spTree>
    <p:extLst>
      <p:ext uri="{BB962C8B-B14F-4D97-AF65-F5344CB8AC3E}">
        <p14:creationId xmlns:p14="http://schemas.microsoft.com/office/powerpoint/2010/main" val="608856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What is CPD?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310185"/>
            <a:ext cx="8229600" cy="42070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“the maintenance and enhancement of the knowledge, expertise and competence of professionals throughout their careers according to a plan formulated with regard to the need of the professional, the employer, the profession and society”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Source: Madden and Mitchell (1993) p12</a:t>
            </a:r>
          </a:p>
        </p:txBody>
      </p:sp>
    </p:spTree>
    <p:extLst>
      <p:ext uri="{BB962C8B-B14F-4D97-AF65-F5344CB8AC3E}">
        <p14:creationId xmlns:p14="http://schemas.microsoft.com/office/powerpoint/2010/main" val="513353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142062"/>
            <a:ext cx="7886700" cy="12312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CPD – Continuing Professional Development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571354"/>
            <a:ext cx="7886700" cy="426730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 a changing environment it is important that professionals keep their skills, knowledge and abilities up to date via engagement with CPD</a:t>
            </a:r>
          </a:p>
          <a:p>
            <a:r>
              <a:rPr lang="en-GB" dirty="0"/>
              <a:t>The CIPD HR Profession Map can assist you in identifying your areas of strength and weakness</a:t>
            </a:r>
          </a:p>
          <a:p>
            <a:r>
              <a:rPr lang="en-GB" dirty="0"/>
              <a:t>It is important that we take a planned and considered approach to CPD</a:t>
            </a:r>
          </a:p>
          <a:p>
            <a:r>
              <a:rPr lang="en-GB" dirty="0"/>
              <a:t>We may encounter barriers to our CPD practice and must understand how these can be overcome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45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791570"/>
          </a:xfrm>
        </p:spPr>
        <p:txBody>
          <a:bodyPr>
            <a:normAutofit/>
          </a:bodyPr>
          <a:lstStyle/>
          <a:p>
            <a:r>
              <a:rPr lang="en-GB" sz="4000" b="1" dirty="0"/>
              <a:t>Sources of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00753"/>
            <a:ext cx="8229600" cy="4735773"/>
          </a:xfrm>
        </p:spPr>
        <p:txBody>
          <a:bodyPr>
            <a:noAutofit/>
          </a:bodyPr>
          <a:lstStyle/>
          <a:p>
            <a:r>
              <a:rPr lang="en-GB" sz="2400" dirty="0"/>
              <a:t>Formal study (e.g. CIPD programmes)</a:t>
            </a:r>
          </a:p>
          <a:p>
            <a:r>
              <a:rPr lang="en-GB" sz="2400" dirty="0"/>
              <a:t>Vocational training</a:t>
            </a:r>
          </a:p>
          <a:p>
            <a:r>
              <a:rPr lang="en-GB" sz="2400" dirty="0"/>
              <a:t>Seminars (e.g. employment law update sessions)</a:t>
            </a:r>
          </a:p>
          <a:p>
            <a:r>
              <a:rPr lang="en-GB" sz="2400" dirty="0"/>
              <a:t>CIPD branch events and conferences</a:t>
            </a:r>
          </a:p>
          <a:p>
            <a:r>
              <a:rPr lang="en-GB" sz="2400" dirty="0"/>
              <a:t>Sector / industry events</a:t>
            </a:r>
          </a:p>
          <a:p>
            <a:r>
              <a:rPr lang="en-GB" sz="2400" dirty="0"/>
              <a:t>Literature (e.g. academic/professional journals)</a:t>
            </a:r>
          </a:p>
          <a:p>
            <a:r>
              <a:rPr lang="en-GB" sz="2400" dirty="0"/>
              <a:t>Networking events – breakfast clubs</a:t>
            </a:r>
          </a:p>
          <a:p>
            <a:r>
              <a:rPr lang="en-GB" sz="2400" dirty="0"/>
              <a:t>Work shadowing</a:t>
            </a:r>
          </a:p>
          <a:p>
            <a:r>
              <a:rPr lang="en-GB" sz="2400" dirty="0"/>
              <a:t>Coaching and mentoring at work</a:t>
            </a:r>
          </a:p>
        </p:txBody>
      </p:sp>
    </p:spTree>
    <p:extLst>
      <p:ext uri="{BB962C8B-B14F-4D97-AF65-F5344CB8AC3E}">
        <p14:creationId xmlns:p14="http://schemas.microsoft.com/office/powerpoint/2010/main" val="1092175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06137" y="335847"/>
            <a:ext cx="8488908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58595B"/>
                </a:solidFill>
                <a:latin typeface="&amp;quot"/>
              </a:rPr>
              <a:t>Stages of the CPD cycle</a:t>
            </a:r>
          </a:p>
          <a:p>
            <a:endParaRPr lang="en-GB" sz="3200" b="1" dirty="0">
              <a:solidFill>
                <a:srgbClr val="58595B"/>
              </a:solidFill>
              <a:latin typeface="&amp;quot"/>
            </a:endParaRP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Identify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Plan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Act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Reflect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Apply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Share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1954824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CPD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https://www.cipd.co.uk/learn/cpd/cycle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502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CPD is built on a foundation of reflective practice</a:t>
            </a:r>
          </a:p>
          <a:p>
            <a:r>
              <a:rPr lang="en-GB" dirty="0" err="1"/>
              <a:t>Schön</a:t>
            </a:r>
            <a:r>
              <a:rPr lang="en-GB" dirty="0"/>
              <a:t> (1983) argued that ‘reflection in action distinguishes the truly outstanding professional’</a:t>
            </a:r>
          </a:p>
          <a:p>
            <a:r>
              <a:rPr lang="en-GB" dirty="0"/>
              <a:t>Reflecting on our own learning enables us to link our development activity with practical outcomes</a:t>
            </a:r>
          </a:p>
          <a:p>
            <a:r>
              <a:rPr lang="en-GB" dirty="0"/>
              <a:t>We must reflect on how we learn best, i.e. through private study, networking, formal courses, mentoring etc.</a:t>
            </a:r>
          </a:p>
        </p:txBody>
      </p:sp>
    </p:spTree>
    <p:extLst>
      <p:ext uri="{BB962C8B-B14F-4D97-AF65-F5344CB8AC3E}">
        <p14:creationId xmlns:p14="http://schemas.microsoft.com/office/powerpoint/2010/main" val="2728002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Constantly learning from our experiences and applying what we have learnt – a continuous cycle</a:t>
            </a:r>
          </a:p>
          <a:p>
            <a:r>
              <a:rPr lang="en-GB" dirty="0"/>
              <a:t>When reflecting you can use a model such as Gibb’s reflective cycle as a framework</a:t>
            </a:r>
          </a:p>
          <a:p>
            <a:r>
              <a:rPr lang="en-GB" dirty="0"/>
              <a:t>State what you have learnt, what you will do differently next time, using theory to underpin your work </a:t>
            </a:r>
          </a:p>
          <a:p>
            <a:r>
              <a:rPr lang="en-GB" dirty="0"/>
              <a:t>Write in the first person.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796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Gibb’s Reflective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349" y="1417638"/>
            <a:ext cx="5045825" cy="3674268"/>
          </a:xfrm>
        </p:spPr>
      </p:pic>
    </p:spTree>
    <p:extLst>
      <p:ext uri="{BB962C8B-B14F-4D97-AF65-F5344CB8AC3E}">
        <p14:creationId xmlns:p14="http://schemas.microsoft.com/office/powerpoint/2010/main" val="2539457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004B-C81B-4531-9F83-3AE5A38B1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8760-8ED7-43AC-89F3-AE096FC75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During your programme, reflect on your performance against your plan, and record how you are developing your skills, knowledge and behaviours.  You should also identify further learning/development needs as you progress, and update your plan accordingly.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 Criteria 5.4 </a:t>
            </a:r>
          </a:p>
          <a:p>
            <a:r>
              <a:rPr lang="en-GB" dirty="0"/>
              <a:t>Reflect on performance against the CPD plan, identifying any further learning needs and revising the plan accordingly.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572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576E-41F0-4732-AB37-0B05601E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you are required to do: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CAC3-1A53-4006-8CA0-3F749D4C3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need to reflect on your performance against your plan</a:t>
            </a:r>
          </a:p>
          <a:p>
            <a:r>
              <a:rPr lang="en-GB" dirty="0"/>
              <a:t>You will be reflecting on your development in relation to the needs identified as a result of your self-assessment against the Profession Map</a:t>
            </a:r>
          </a:p>
          <a:p>
            <a:r>
              <a:rPr lang="en-GB" dirty="0"/>
              <a:t>As well as learning from specific activities, in terms of skills and knowledge, you should be able to state what you have learnt from undertaking this course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134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0CC89-40AE-415C-AEB2-D1DA67D0F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EBB30-81BA-4447-9A71-F9D1BA687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Check in on your original DPP submission and mark sheet </a:t>
            </a:r>
          </a:p>
          <a:p>
            <a:pPr lvl="0"/>
            <a:r>
              <a:rPr lang="en-GB" dirty="0"/>
              <a:t>Build on the original plan and extend to at least 7 rows – ensure that your DPP entries are up to detailed standard for the final plan submission</a:t>
            </a:r>
          </a:p>
          <a:p>
            <a:pPr lvl="0"/>
            <a:r>
              <a:rPr lang="en-GB" dirty="0"/>
              <a:t>Complete Development Record</a:t>
            </a:r>
          </a:p>
          <a:p>
            <a:pPr lvl="0"/>
            <a:r>
              <a:rPr lang="en-GB" dirty="0"/>
              <a:t>Add a reflective summary (which includes academic referencing). Around 500-600 words. </a:t>
            </a:r>
          </a:p>
          <a:p>
            <a:r>
              <a:rPr lang="en-GB" dirty="0"/>
              <a:t>Submit to Turnitin link on DPP tile by deadline (May 24</a:t>
            </a:r>
            <a:r>
              <a:rPr lang="en-GB" baseline="30000" dirty="0"/>
              <a:t>th</a:t>
            </a:r>
            <a:r>
              <a:rPr lang="en-GB" dirty="0"/>
              <a:t> 2021)</a:t>
            </a:r>
          </a:p>
        </p:txBody>
      </p:sp>
    </p:spTree>
    <p:extLst>
      <p:ext uri="{BB962C8B-B14F-4D97-AF65-F5344CB8AC3E}">
        <p14:creationId xmlns:p14="http://schemas.microsoft.com/office/powerpoint/2010/main" val="2720870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A5D2-F23A-499F-A62C-AE1E65444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 the CIPD Templates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830D7-CFFB-453D-8489-0C5B039F1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Plan</a:t>
            </a:r>
          </a:p>
          <a:p>
            <a:r>
              <a:rPr lang="en-GB" dirty="0"/>
              <a:t>Development Record</a:t>
            </a:r>
          </a:p>
        </p:txBody>
      </p:sp>
    </p:spTree>
    <p:extLst>
      <p:ext uri="{BB962C8B-B14F-4D97-AF65-F5344CB8AC3E}">
        <p14:creationId xmlns:p14="http://schemas.microsoft.com/office/powerpoint/2010/main" val="3555076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00A8-A0A2-464C-95CE-517B98439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204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C6B9-77A8-4B36-B327-102007C53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5127"/>
            <a:ext cx="10972800" cy="4242106"/>
          </a:xfrm>
        </p:spPr>
        <p:txBody>
          <a:bodyPr>
            <a:normAutofit/>
          </a:bodyPr>
          <a:lstStyle/>
          <a:p>
            <a:r>
              <a:rPr lang="en-GB" dirty="0"/>
              <a:t>State why reflection is important</a:t>
            </a:r>
          </a:p>
          <a:p>
            <a:r>
              <a:rPr lang="en-GB" dirty="0"/>
              <a:t>State how you approached reflection e.g. using Gibb’s Reflective Cycle </a:t>
            </a:r>
          </a:p>
          <a:p>
            <a:r>
              <a:rPr lang="en-GB" dirty="0"/>
              <a:t>State how you have done against your plan, what you have learnt, how you have developed, what you still need to work on</a:t>
            </a:r>
          </a:p>
          <a:p>
            <a:r>
              <a:rPr lang="en-GB" dirty="0"/>
              <a:t>Include a reference list (about 3-5 references)</a:t>
            </a:r>
          </a:p>
        </p:txBody>
      </p:sp>
    </p:spTree>
    <p:extLst>
      <p:ext uri="{BB962C8B-B14F-4D97-AF65-F5344CB8AC3E}">
        <p14:creationId xmlns:p14="http://schemas.microsoft.com/office/powerpoint/2010/main" val="1551394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870F-6BDB-413F-9507-0A9437D97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F6B4D-A504-4D83-950B-73201F125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have you found particularly good about the programme?</a:t>
            </a:r>
          </a:p>
          <a:p>
            <a:r>
              <a:rPr lang="en-GB" dirty="0"/>
              <a:t>What improvements do you think need to be made?</a:t>
            </a:r>
          </a:p>
          <a:p>
            <a:r>
              <a:rPr lang="en-GB" dirty="0"/>
              <a:t>Would you recommend the programme? Please state why.</a:t>
            </a:r>
          </a:p>
          <a:p>
            <a:r>
              <a:rPr lang="en-GB" dirty="0"/>
              <a:t>Any other comments</a:t>
            </a:r>
          </a:p>
          <a:p>
            <a:r>
              <a:rPr lang="en-GB" dirty="0"/>
              <a:t>Either email me or if you want your comments to be anonymous, fill in the Module Review form on Moodle</a:t>
            </a:r>
          </a:p>
        </p:txBody>
      </p:sp>
    </p:spTree>
    <p:extLst>
      <p:ext uri="{BB962C8B-B14F-4D97-AF65-F5344CB8AC3E}">
        <p14:creationId xmlns:p14="http://schemas.microsoft.com/office/powerpoint/2010/main" val="336235472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440</TotalTime>
  <Words>856</Words>
  <Application>Microsoft Office PowerPoint</Application>
  <PresentationFormat>Widescreen</PresentationFormat>
  <Paragraphs>93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&amp;quot</vt:lpstr>
      <vt:lpstr>Arial</vt:lpstr>
      <vt:lpstr>Calibri</vt:lpstr>
      <vt:lpstr>Myriad Pro</vt:lpstr>
      <vt:lpstr>ThemeUWTSD</vt:lpstr>
      <vt:lpstr>Developing Professional Practice in HR</vt:lpstr>
      <vt:lpstr>What is CPD?</vt:lpstr>
      <vt:lpstr>CPD – Continuing Professional Development</vt:lpstr>
      <vt:lpstr>Sources of CPD</vt:lpstr>
      <vt:lpstr>PowerPoint Presentation</vt:lpstr>
      <vt:lpstr>CPD Video</vt:lpstr>
      <vt:lpstr>Reflective Practice</vt:lpstr>
      <vt:lpstr>Importance of Reflection</vt:lpstr>
      <vt:lpstr>Gibb’s Reflective Cycle</vt:lpstr>
      <vt:lpstr>Activity 6 </vt:lpstr>
      <vt:lpstr>What you are required to do:</vt:lpstr>
      <vt:lpstr>Summary</vt:lpstr>
      <vt:lpstr>Use the CIPD Templates </vt:lpstr>
      <vt:lpstr>Reflection</vt:lpstr>
      <vt:lpstr>Programme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13</cp:revision>
  <dcterms:created xsi:type="dcterms:W3CDTF">2020-05-07T15:05:23Z</dcterms:created>
  <dcterms:modified xsi:type="dcterms:W3CDTF">2021-02-10T15:31:17Z</dcterms:modified>
</cp:coreProperties>
</file>