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handoutMasterIdLst>
    <p:handoutMasterId r:id="rId15"/>
  </p:handout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82EAD-605D-41BB-902D-3EED23A11575}" v="27" dt="2022-03-26T23:07:24.0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D930B8-7DE0-4A6D-82B0-DDF86958C8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8943136-7FA7-4F5F-8E5D-93E1CEB0410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CF4ECC-8CB7-46CF-9D27-1B8BB9A91CBD}" type="datetimeFigureOut">
              <a:rPr lang="en-GB" smtClean="0"/>
              <a:t>27/03/2022</a:t>
            </a:fld>
            <a:endParaRPr lang="en-GB"/>
          </a:p>
        </p:txBody>
      </p:sp>
      <p:sp>
        <p:nvSpPr>
          <p:cNvPr id="4" name="Footer Placeholder 3">
            <a:extLst>
              <a:ext uri="{FF2B5EF4-FFF2-40B4-BE49-F238E27FC236}">
                <a16:creationId xmlns:a16="http://schemas.microsoft.com/office/drawing/2014/main" id="{6EF459E1-9D40-4314-936E-2B9F1B5CF5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2C5AB8B-A40D-46E9-B154-05BC4387BE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720D-FAA7-4482-BD0D-60777EF19820}" type="slidenum">
              <a:rPr lang="en-GB" smtClean="0"/>
              <a:t>‹#›</a:t>
            </a:fld>
            <a:endParaRPr lang="en-GB"/>
          </a:p>
        </p:txBody>
      </p:sp>
    </p:spTree>
    <p:extLst>
      <p:ext uri="{BB962C8B-B14F-4D97-AF65-F5344CB8AC3E}">
        <p14:creationId xmlns:p14="http://schemas.microsoft.com/office/powerpoint/2010/main" val="159100984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601EE4-A8E2-4EB5-9F8D-5029F0DB49F6}"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364CF-4ECE-496D-8B2A-5B0A346B6879}" type="slidenum">
              <a:rPr lang="en-GB" smtClean="0"/>
              <a:t>‹#›</a:t>
            </a:fld>
            <a:endParaRPr lang="en-GB"/>
          </a:p>
        </p:txBody>
      </p:sp>
    </p:spTree>
    <p:extLst>
      <p:ext uri="{BB962C8B-B14F-4D97-AF65-F5344CB8AC3E}">
        <p14:creationId xmlns:p14="http://schemas.microsoft.com/office/powerpoint/2010/main" val="15816798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60C69E-0B1C-4D55-BAD8-1BDF037C266E}" type="datetime1">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3042650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B9DCDA-BA92-416B-96C5-0E119B084394}" type="datetime1">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3910354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F83CA6-42AA-4A4E-B1FC-BCA0355923FD}" type="datetime1">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3652866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7ECA8C-8CF3-473B-9926-89EE59677432}" type="datetime1">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1320361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0B3D92-10DC-4045-BE09-C721D4D95918}" type="datetime1">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1565700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53F294-BA03-471F-BB7D-33EB3458B21D}" type="datetime1">
              <a:rPr lang="en-GB" smtClean="0"/>
              <a:t>27/03/2022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3515162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991244-70DE-43E2-BBD3-4BC383275A1B}" type="datetime1">
              <a:rPr lang="en-GB" smtClean="0"/>
              <a:t>27/03/2022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303966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C92F3C-22FC-4253-B25A-5AD9DAA0A47E}" type="datetime1">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89864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64A723-F5AF-47D3-99A8-EE7D1B55EF96}" type="datetime1">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1849102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DC52D8-14A1-41FF-9B97-8FDBDEED7414}" type="datetime1">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1676552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8DDFFE-A683-4991-8406-CD6C1E9AFC6C}" type="datetime1">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DB276C-FF46-4CAB-A44C-A5680FBF8475}" type="slidenum">
              <a:rPr lang="en-GB" smtClean="0"/>
              <a:t>‹#›</a:t>
            </a:fld>
            <a:endParaRPr lang="en-GB"/>
          </a:p>
        </p:txBody>
      </p:sp>
    </p:spTree>
    <p:extLst>
      <p:ext uri="{BB962C8B-B14F-4D97-AF65-F5344CB8AC3E}">
        <p14:creationId xmlns:p14="http://schemas.microsoft.com/office/powerpoint/2010/main" val="1152824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631B76-A72F-428B-9E33-E2C027A722FE}" type="datetime1">
              <a:rPr lang="en-GB" smtClean="0"/>
              <a:t>27/03/2022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DB276C-FF46-4CAB-A44C-A5680FBF8475}" type="slidenum">
              <a:rPr lang="en-GB" smtClean="0"/>
              <a:t>‹#›</a:t>
            </a:fld>
            <a:endParaRPr lang="en-GB"/>
          </a:p>
        </p:txBody>
      </p:sp>
    </p:spTree>
    <p:extLst>
      <p:ext uri="{BB962C8B-B14F-4D97-AF65-F5344CB8AC3E}">
        <p14:creationId xmlns:p14="http://schemas.microsoft.com/office/powerpoint/2010/main" val="386983740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hroniclelive.co.uk/whats-on/food-drink-news/mcdonalds-delivery-uk-locations-opening-18399713" TargetMode="External"/><Relationship Id="rId2" Type="http://schemas.openxmlformats.org/officeDocument/2006/relationships/hyperlink" Target="https://www.evoke-creative.com/project/mcdonalds/#:~:text=Driving%20customers%20to%20the%20self-service%20kiosks%20additionally%20allowed"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keawayexpo.co.uk/news/blog.asp?blog_id=10035#:~:text=By%20McDonald%27s%20tapping%20into%20the%20use%20of%20mobil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 name="Rectangle 12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940A4-6B95-485B-8319-CD2146053813}"/>
              </a:ext>
            </a:extLst>
          </p:cNvPr>
          <p:cNvSpPr>
            <a:spLocks noGrp="1"/>
          </p:cNvSpPr>
          <p:nvPr>
            <p:ph type="ctrTitle"/>
          </p:nvPr>
        </p:nvSpPr>
        <p:spPr>
          <a:xfrm>
            <a:off x="6194716" y="739979"/>
            <a:ext cx="5334930" cy="1586662"/>
          </a:xfrm>
        </p:spPr>
        <p:txBody>
          <a:bodyPr>
            <a:normAutofit/>
          </a:bodyPr>
          <a:lstStyle/>
          <a:p>
            <a:r>
              <a:rPr lang="en-GB" b="1" dirty="0">
                <a:solidFill>
                  <a:srgbClr val="FF0000"/>
                </a:solidFill>
              </a:rPr>
              <a:t>McDonald’s</a:t>
            </a:r>
          </a:p>
        </p:txBody>
      </p:sp>
      <p:sp>
        <p:nvSpPr>
          <p:cNvPr id="3" name="Subtitle 2">
            <a:extLst>
              <a:ext uri="{FF2B5EF4-FFF2-40B4-BE49-F238E27FC236}">
                <a16:creationId xmlns:a16="http://schemas.microsoft.com/office/drawing/2014/main" id="{F498AA0A-C398-4E25-9994-2AE8CC0D4087}"/>
              </a:ext>
            </a:extLst>
          </p:cNvPr>
          <p:cNvSpPr>
            <a:spLocks noGrp="1"/>
          </p:cNvSpPr>
          <p:nvPr>
            <p:ph type="subTitle" idx="1"/>
          </p:nvPr>
        </p:nvSpPr>
        <p:spPr>
          <a:xfrm>
            <a:off x="6194715" y="2611120"/>
            <a:ext cx="5334931" cy="3414291"/>
          </a:xfrm>
        </p:spPr>
        <p:txBody>
          <a:bodyPr>
            <a:normAutofit/>
          </a:bodyPr>
          <a:lstStyle/>
          <a:p>
            <a:r>
              <a:rPr lang="en-GB" sz="2000" dirty="0"/>
              <a:t>The impact of modern technology on McDonald’s</a:t>
            </a:r>
          </a:p>
          <a:p>
            <a:r>
              <a:rPr lang="en-GB" sz="2000" dirty="0"/>
              <a:t>Digital skills and research </a:t>
            </a:r>
          </a:p>
          <a:p>
            <a:r>
              <a:rPr lang="en-GB" sz="2000" dirty="0"/>
              <a:t>Presentation by:</a:t>
            </a:r>
          </a:p>
          <a:p>
            <a:r>
              <a:rPr lang="en-GB" sz="2000" dirty="0"/>
              <a:t>Aisha George – 2119829</a:t>
            </a:r>
          </a:p>
          <a:p>
            <a:r>
              <a:rPr lang="en-GB" sz="2000" dirty="0" err="1"/>
              <a:t>Sumairaa</a:t>
            </a:r>
            <a:r>
              <a:rPr lang="en-GB" sz="2000" dirty="0"/>
              <a:t> </a:t>
            </a:r>
            <a:r>
              <a:rPr lang="en-GB" sz="2000" dirty="0" err="1"/>
              <a:t>Fiddah</a:t>
            </a:r>
            <a:r>
              <a:rPr lang="en-GB" sz="2000" dirty="0"/>
              <a:t> - 2123927</a:t>
            </a:r>
          </a:p>
          <a:p>
            <a:r>
              <a:rPr lang="en-GB" sz="2000" dirty="0" err="1"/>
              <a:t>Ishmail</a:t>
            </a:r>
            <a:r>
              <a:rPr lang="en-GB" sz="2000" dirty="0"/>
              <a:t> Ahmed – 219997</a:t>
            </a:r>
          </a:p>
          <a:p>
            <a:r>
              <a:rPr lang="en-GB" sz="2000" dirty="0" err="1"/>
              <a:t>Gejza</a:t>
            </a:r>
            <a:r>
              <a:rPr lang="en-GB" sz="2000" dirty="0"/>
              <a:t> </a:t>
            </a:r>
            <a:r>
              <a:rPr lang="en-GB" sz="2000" dirty="0" err="1"/>
              <a:t>Makuna</a:t>
            </a:r>
            <a:r>
              <a:rPr lang="en-GB" sz="2000" dirty="0"/>
              <a:t> - 2119453</a:t>
            </a:r>
          </a:p>
          <a:p>
            <a:endParaRPr lang="en-GB" sz="1300" dirty="0"/>
          </a:p>
        </p:txBody>
      </p:sp>
      <p:sp>
        <p:nvSpPr>
          <p:cNvPr id="153" name="Freeform: Shape 13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4" name="Freeform: Shape 13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55" name="Freeform: Shape 13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Shape 13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57" name="Freeform: Shape 13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A red and yellow sign&#10;&#10;Description automatically generated with low confidence">
            <a:extLst>
              <a:ext uri="{FF2B5EF4-FFF2-40B4-BE49-F238E27FC236}">
                <a16:creationId xmlns:a16="http://schemas.microsoft.com/office/drawing/2014/main" id="{6F5A9FA1-5DA6-45CE-B1F8-E27ABA76057D}"/>
              </a:ext>
            </a:extLst>
          </p:cNvPr>
          <p:cNvPicPr>
            <a:picLocks noChangeAspect="1"/>
          </p:cNvPicPr>
          <p:nvPr/>
        </p:nvPicPr>
        <p:blipFill rotWithShape="1">
          <a:blip r:embed="rId2">
            <a:extLst>
              <a:ext uri="{28A0092B-C50C-407E-A947-70E740481C1C}">
                <a14:useLocalDpi xmlns:a14="http://schemas.microsoft.com/office/drawing/2010/main" val="0"/>
              </a:ext>
            </a:extLst>
          </a:blip>
          <a:srcRect l="10117" r="13973"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158" name="Freeform: Shape 14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ooter Placeholder 5">
            <a:extLst>
              <a:ext uri="{FF2B5EF4-FFF2-40B4-BE49-F238E27FC236}">
                <a16:creationId xmlns:a16="http://schemas.microsoft.com/office/drawing/2014/main" id="{CFDEF54C-F306-4AF4-9893-1A1FA2E5470C}"/>
              </a:ext>
            </a:extLst>
          </p:cNvPr>
          <p:cNvSpPr>
            <a:spLocks noGrp="1"/>
          </p:cNvSpPr>
          <p:nvPr>
            <p:ph type="ftr" sz="quarter" idx="11"/>
          </p:nvPr>
        </p:nvSpPr>
        <p:spPr>
          <a:xfrm>
            <a:off x="6194716" y="6356350"/>
            <a:ext cx="3805682" cy="365125"/>
          </a:xfrm>
        </p:spPr>
        <p:txBody>
          <a:bodyPr>
            <a:normAutofit/>
          </a:bodyPr>
          <a:lstStyle/>
          <a:p>
            <a:pPr algn="l">
              <a:spcAft>
                <a:spcPts val="600"/>
              </a:spcAft>
            </a:pPr>
            <a:r>
              <a:rPr lang="en-GB" dirty="0"/>
              <a:t>Aisha George - 2119829 Page 1</a:t>
            </a:r>
          </a:p>
        </p:txBody>
      </p:sp>
    </p:spTree>
    <p:extLst>
      <p:ext uri="{BB962C8B-B14F-4D97-AF65-F5344CB8AC3E}">
        <p14:creationId xmlns:p14="http://schemas.microsoft.com/office/powerpoint/2010/main" val="1049887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E77C8C8-0B5F-40A4-8AE7-665FECB46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15" name="Rectangle 14">
              <a:extLst>
                <a:ext uri="{FF2B5EF4-FFF2-40B4-BE49-F238E27FC236}">
                  <a16:creationId xmlns:a16="http://schemas.microsoft.com/office/drawing/2014/main" id="{2813FAB4-E18A-4CFA-B75B-92090037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412C0C28-5850-4F97-8E19-24B1DD749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7DF770A9-5131-4C98-A0D8-6FC5B90B7CD7}"/>
              </a:ext>
            </a:extLst>
          </p:cNvPr>
          <p:cNvSpPr>
            <a:spLocks noGrp="1"/>
          </p:cNvSpPr>
          <p:nvPr>
            <p:ph type="title"/>
          </p:nvPr>
        </p:nvSpPr>
        <p:spPr>
          <a:xfrm>
            <a:off x="643467" y="321734"/>
            <a:ext cx="10905066" cy="1135737"/>
          </a:xfrm>
        </p:spPr>
        <p:txBody>
          <a:bodyPr vert="horz" lIns="91440" tIns="45720" rIns="91440" bIns="45720" rtlCol="0" anchor="ctr">
            <a:normAutofit/>
          </a:bodyPr>
          <a:lstStyle/>
          <a:p>
            <a:pPr algn="ctr"/>
            <a:r>
              <a:rPr lang="en-US" sz="3600" b="1" i="1" u="sng" kern="1200" dirty="0">
                <a:solidFill>
                  <a:schemeClr val="tx1"/>
                </a:solidFill>
                <a:latin typeface="+mj-lt"/>
                <a:ea typeface="+mj-ea"/>
                <a:cs typeface="+mj-cs"/>
              </a:rPr>
              <a:t>The impact of modern technology on McDonald’s</a:t>
            </a:r>
          </a:p>
        </p:txBody>
      </p:sp>
      <p:pic>
        <p:nvPicPr>
          <p:cNvPr id="5" name="Content Placeholder 4" descr="A red and yellow sign&#10;&#10;Description automatically generated with low confidence">
            <a:extLst>
              <a:ext uri="{FF2B5EF4-FFF2-40B4-BE49-F238E27FC236}">
                <a16:creationId xmlns:a16="http://schemas.microsoft.com/office/drawing/2014/main" id="{740A03C2-FCB8-49FF-A733-46EF1F441BB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1782981"/>
            <a:ext cx="3483864" cy="2644569"/>
          </a:xfrm>
          <a:prstGeom prst="rect">
            <a:avLst/>
          </a:prstGeom>
        </p:spPr>
      </p:pic>
      <p:sp>
        <p:nvSpPr>
          <p:cNvPr id="7" name="TextBox 6">
            <a:extLst>
              <a:ext uri="{FF2B5EF4-FFF2-40B4-BE49-F238E27FC236}">
                <a16:creationId xmlns:a16="http://schemas.microsoft.com/office/drawing/2014/main" id="{6A8A4D7F-3DDC-4855-914C-363806A909CA}"/>
              </a:ext>
            </a:extLst>
          </p:cNvPr>
          <p:cNvSpPr txBox="1"/>
          <p:nvPr/>
        </p:nvSpPr>
        <p:spPr>
          <a:xfrm>
            <a:off x="4705597" y="1782981"/>
            <a:ext cx="6842935" cy="4393982"/>
          </a:xfrm>
          <a:prstGeom prst="rect">
            <a:avLst/>
          </a:prstGeom>
        </p:spPr>
        <p:txBody>
          <a:bodyPr vert="horz" lIns="91440" tIns="45720" rIns="91440" bIns="45720" rtlCol="0">
            <a:normAutofit/>
          </a:bodyPr>
          <a:lstStyle/>
          <a:p>
            <a:pPr defTabSz="914400">
              <a:lnSpc>
                <a:spcPct val="90000"/>
              </a:lnSpc>
              <a:spcAft>
                <a:spcPts val="600"/>
              </a:spcAft>
            </a:pPr>
            <a:r>
              <a:rPr lang="en-US" sz="2000" dirty="0"/>
              <a:t>We are going to look at how modern technologies have transformed the inner and financial workings of McDonald’s  </a:t>
            </a:r>
          </a:p>
          <a:p>
            <a:pPr indent="-228600" defTabSz="914400">
              <a:lnSpc>
                <a:spcPct val="90000"/>
              </a:lnSpc>
              <a:spcAft>
                <a:spcPts val="600"/>
              </a:spcAft>
              <a:buFont typeface="Arial" panose="020B0604020202020204" pitchFamily="34" charset="0"/>
              <a:buChar char="•"/>
            </a:pPr>
            <a:endParaRPr lang="en-US" sz="2000" dirty="0"/>
          </a:p>
          <a:p>
            <a:pPr marL="285750" indent="-228600" defTabSz="914400">
              <a:lnSpc>
                <a:spcPct val="90000"/>
              </a:lnSpc>
              <a:spcAft>
                <a:spcPts val="600"/>
              </a:spcAft>
              <a:buFont typeface="Arial" panose="020B0604020202020204" pitchFamily="34" charset="0"/>
              <a:buChar char="•"/>
            </a:pPr>
            <a:r>
              <a:rPr lang="en-US" sz="2000" dirty="0"/>
              <a:t>Introduction </a:t>
            </a:r>
          </a:p>
          <a:p>
            <a:pPr marL="285750" indent="-228600" defTabSz="914400">
              <a:lnSpc>
                <a:spcPct val="90000"/>
              </a:lnSpc>
              <a:spcAft>
                <a:spcPts val="600"/>
              </a:spcAft>
              <a:buFont typeface="Arial" panose="020B0604020202020204" pitchFamily="34" charset="0"/>
              <a:buChar char="•"/>
            </a:pPr>
            <a:r>
              <a:rPr lang="en-US" sz="2000" dirty="0"/>
              <a:t>Background of McDonald’s</a:t>
            </a:r>
          </a:p>
          <a:p>
            <a:pPr marL="285750" indent="-228600" defTabSz="914400">
              <a:lnSpc>
                <a:spcPct val="90000"/>
              </a:lnSpc>
              <a:spcAft>
                <a:spcPts val="600"/>
              </a:spcAft>
              <a:buFont typeface="Arial" panose="020B0604020202020204" pitchFamily="34" charset="0"/>
              <a:buChar char="•"/>
            </a:pPr>
            <a:r>
              <a:rPr lang="en-US" sz="2000" dirty="0"/>
              <a:t>Technology in the early years</a:t>
            </a:r>
          </a:p>
          <a:p>
            <a:pPr marL="285750" indent="-228600" defTabSz="914400">
              <a:lnSpc>
                <a:spcPct val="90000"/>
              </a:lnSpc>
              <a:spcAft>
                <a:spcPts val="600"/>
              </a:spcAft>
              <a:buFont typeface="Arial" panose="020B0604020202020204" pitchFamily="34" charset="0"/>
              <a:buChar char="•"/>
            </a:pPr>
            <a:r>
              <a:rPr lang="en-US" sz="2000" dirty="0"/>
              <a:t>Modern technology today</a:t>
            </a:r>
          </a:p>
          <a:p>
            <a:pPr marL="285750" indent="-228600" defTabSz="914400">
              <a:lnSpc>
                <a:spcPct val="90000"/>
              </a:lnSpc>
              <a:spcAft>
                <a:spcPts val="600"/>
              </a:spcAft>
              <a:buFont typeface="Arial" panose="020B0604020202020204" pitchFamily="34" charset="0"/>
              <a:buChar char="•"/>
            </a:pPr>
            <a:r>
              <a:rPr lang="en-US" sz="2000" dirty="0"/>
              <a:t>Home delivery Service</a:t>
            </a:r>
          </a:p>
          <a:p>
            <a:pPr marL="285750" indent="-228600" defTabSz="914400">
              <a:lnSpc>
                <a:spcPct val="90000"/>
              </a:lnSpc>
              <a:spcAft>
                <a:spcPts val="600"/>
              </a:spcAft>
              <a:buFont typeface="Arial" panose="020B0604020202020204" pitchFamily="34" charset="0"/>
              <a:buChar char="•"/>
            </a:pPr>
            <a:r>
              <a:rPr lang="en-US" sz="2000" dirty="0"/>
              <a:t>How does McDonald’s market the products without technology?</a:t>
            </a:r>
          </a:p>
          <a:p>
            <a:pPr marL="285750" indent="-228600" defTabSz="914400">
              <a:lnSpc>
                <a:spcPct val="90000"/>
              </a:lnSpc>
              <a:spcAft>
                <a:spcPts val="600"/>
              </a:spcAft>
              <a:buFont typeface="Arial" panose="020B0604020202020204" pitchFamily="34" charset="0"/>
              <a:buChar char="•"/>
            </a:pPr>
            <a:r>
              <a:rPr lang="en-US" sz="2000" dirty="0"/>
              <a:t>How does McDonald’s struggle without the technology?</a:t>
            </a:r>
          </a:p>
          <a:p>
            <a:pPr marL="285750" indent="-228600" defTabSz="914400">
              <a:lnSpc>
                <a:spcPct val="90000"/>
              </a:lnSpc>
              <a:spcAft>
                <a:spcPts val="600"/>
              </a:spcAft>
              <a:buFont typeface="Arial" panose="020B0604020202020204" pitchFamily="34" charset="0"/>
              <a:buChar char="•"/>
            </a:pPr>
            <a:r>
              <a:rPr lang="en-US" sz="2000" dirty="0"/>
              <a:t>Conclusion</a:t>
            </a:r>
          </a:p>
          <a:p>
            <a:pPr marL="285750" indent="-228600" defTabSz="914400">
              <a:lnSpc>
                <a:spcPct val="90000"/>
              </a:lnSpc>
              <a:spcAft>
                <a:spcPts val="600"/>
              </a:spcAft>
              <a:buFont typeface="Arial" panose="020B0604020202020204" pitchFamily="34" charset="0"/>
              <a:buChar char="•"/>
            </a:pPr>
            <a:endParaRPr lang="en-US" sz="2000" dirty="0"/>
          </a:p>
          <a:p>
            <a:pPr marL="285750" indent="-228600" defTabSz="914400">
              <a:lnSpc>
                <a:spcPct val="90000"/>
              </a:lnSpc>
              <a:spcAft>
                <a:spcPts val="600"/>
              </a:spcAft>
              <a:buFont typeface="Arial" panose="020B0604020202020204" pitchFamily="34" charset="0"/>
              <a:buChar char="•"/>
            </a:pPr>
            <a:endParaRPr lang="en-US" sz="2000" dirty="0"/>
          </a:p>
        </p:txBody>
      </p:sp>
      <p:grpSp>
        <p:nvGrpSpPr>
          <p:cNvPr id="18" name="Group 17">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9" name="Isosceles Triangle 18">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ooter Placeholder 7">
            <a:extLst>
              <a:ext uri="{FF2B5EF4-FFF2-40B4-BE49-F238E27FC236}">
                <a16:creationId xmlns:a16="http://schemas.microsoft.com/office/drawing/2014/main" id="{24B46BD0-DECE-49C8-8DE4-A548CA386DF6}"/>
              </a:ext>
            </a:extLst>
          </p:cNvPr>
          <p:cNvSpPr>
            <a:spLocks noGrp="1"/>
          </p:cNvSpPr>
          <p:nvPr>
            <p:ph type="ftr" sz="quarter" idx="11"/>
          </p:nvPr>
        </p:nvSpPr>
        <p:spPr/>
        <p:txBody>
          <a:bodyPr/>
          <a:lstStyle/>
          <a:p>
            <a:r>
              <a:rPr lang="en-GB" dirty="0"/>
              <a:t>Aisha George - 2119829 Page 2</a:t>
            </a:r>
          </a:p>
        </p:txBody>
      </p:sp>
    </p:spTree>
    <p:extLst>
      <p:ext uri="{BB962C8B-B14F-4D97-AF65-F5344CB8AC3E}">
        <p14:creationId xmlns:p14="http://schemas.microsoft.com/office/powerpoint/2010/main" val="2151641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7242CC-7DC6-4335-9EFD-AB9B83D43323}"/>
              </a:ext>
            </a:extLst>
          </p:cNvPr>
          <p:cNvSpPr>
            <a:spLocks noGrp="1"/>
          </p:cNvSpPr>
          <p:nvPr>
            <p:ph type="title"/>
          </p:nvPr>
        </p:nvSpPr>
        <p:spPr>
          <a:xfrm>
            <a:off x="643467" y="321734"/>
            <a:ext cx="6901193" cy="1135737"/>
          </a:xfrm>
        </p:spPr>
        <p:txBody>
          <a:bodyPr>
            <a:normAutofit/>
          </a:bodyPr>
          <a:lstStyle/>
          <a:p>
            <a:pPr algn="ctr"/>
            <a:r>
              <a:rPr lang="en-GB" sz="3600" b="1" u="sng"/>
              <a:t>Background of McDonald’s</a:t>
            </a:r>
          </a:p>
        </p:txBody>
      </p:sp>
      <p:grpSp>
        <p:nvGrpSpPr>
          <p:cNvPr id="32" name="Group 31">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A881535-915F-4994-8A0B-5A0BB6DF6477}"/>
              </a:ext>
            </a:extLst>
          </p:cNvPr>
          <p:cNvSpPr>
            <a:spLocks noGrp="1"/>
          </p:cNvSpPr>
          <p:nvPr>
            <p:ph idx="1"/>
          </p:nvPr>
        </p:nvSpPr>
        <p:spPr>
          <a:xfrm>
            <a:off x="643468" y="1782981"/>
            <a:ext cx="6901193" cy="4393982"/>
          </a:xfrm>
        </p:spPr>
        <p:txBody>
          <a:bodyPr>
            <a:normAutofit/>
          </a:bodyPr>
          <a:lstStyle/>
          <a:p>
            <a:r>
              <a:rPr lang="en-GB" sz="2000" dirty="0"/>
              <a:t>McDonald’s opened the first drive-thru service in the United States.</a:t>
            </a:r>
          </a:p>
          <a:p>
            <a:r>
              <a:rPr lang="en-GB" sz="2000" dirty="0"/>
              <a:t>The story began in 1940 when two brothers; Richard and Maurice McDonald changed their barbecue drive-in restaurant into a burger and milkshake joint. </a:t>
            </a:r>
          </a:p>
          <a:p>
            <a:r>
              <a:rPr lang="en-GB" sz="2000" dirty="0"/>
              <a:t>By 1948, the McDonald’s brothers changed the restaurant to a self-service drive-in restaurant. </a:t>
            </a:r>
          </a:p>
          <a:p>
            <a:r>
              <a:rPr lang="en-GB" sz="2000" dirty="0"/>
              <a:t>In 1955, a salesman called Ray Kroc became one of their franchise agents and opened the first ever McDonald’s restaurant.</a:t>
            </a:r>
          </a:p>
          <a:p>
            <a:endParaRPr lang="en-GB" sz="1600" dirty="0"/>
          </a:p>
        </p:txBody>
      </p:sp>
      <p:pic>
        <p:nvPicPr>
          <p:cNvPr id="5" name="Picture 4" descr="A red and yellow sign&#10;&#10;Description automatically generated with low confidence">
            <a:extLst>
              <a:ext uri="{FF2B5EF4-FFF2-40B4-BE49-F238E27FC236}">
                <a16:creationId xmlns:a16="http://schemas.microsoft.com/office/drawing/2014/main" id="{176F043A-EAA9-4CA9-87DB-17F10212E6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9870" y="745899"/>
            <a:ext cx="3428663" cy="2602666"/>
          </a:xfrm>
          <a:prstGeom prst="rect">
            <a:avLst/>
          </a:prstGeom>
        </p:spPr>
      </p:pic>
      <p:sp>
        <p:nvSpPr>
          <p:cNvPr id="36" name="Isosceles Triangle 3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ouble cheeseburger with lettuce and tomato&#10;&#10;Description automatically generated with medium confidence">
            <a:extLst>
              <a:ext uri="{FF2B5EF4-FFF2-40B4-BE49-F238E27FC236}">
                <a16:creationId xmlns:a16="http://schemas.microsoft.com/office/drawing/2014/main" id="{14D6B89D-3C8F-4FD4-949A-CC2BCA7904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9870" y="3509433"/>
            <a:ext cx="3428663" cy="2129380"/>
          </a:xfrm>
          <a:prstGeom prst="rect">
            <a:avLst/>
          </a:prstGeom>
        </p:spPr>
      </p:pic>
      <p:sp>
        <p:nvSpPr>
          <p:cNvPr id="8" name="Footer Placeholder 7">
            <a:extLst>
              <a:ext uri="{FF2B5EF4-FFF2-40B4-BE49-F238E27FC236}">
                <a16:creationId xmlns:a16="http://schemas.microsoft.com/office/drawing/2014/main" id="{4D283BAB-A41D-412F-BFA3-42EE3ACB4D32}"/>
              </a:ext>
            </a:extLst>
          </p:cNvPr>
          <p:cNvSpPr>
            <a:spLocks noGrp="1"/>
          </p:cNvSpPr>
          <p:nvPr>
            <p:ph type="ftr" sz="quarter" idx="11"/>
          </p:nvPr>
        </p:nvSpPr>
        <p:spPr/>
        <p:txBody>
          <a:bodyPr/>
          <a:lstStyle/>
          <a:p>
            <a:r>
              <a:rPr lang="en-GB" dirty="0" err="1"/>
              <a:t>Sumairaa</a:t>
            </a:r>
            <a:r>
              <a:rPr lang="en-GB" dirty="0"/>
              <a:t> </a:t>
            </a:r>
            <a:r>
              <a:rPr lang="en-GB" dirty="0" err="1"/>
              <a:t>Fiddah</a:t>
            </a:r>
            <a:r>
              <a:rPr lang="en-GB" dirty="0"/>
              <a:t> - 2123927 Page 3</a:t>
            </a:r>
          </a:p>
        </p:txBody>
      </p:sp>
    </p:spTree>
    <p:extLst>
      <p:ext uri="{BB962C8B-B14F-4D97-AF65-F5344CB8AC3E}">
        <p14:creationId xmlns:p14="http://schemas.microsoft.com/office/powerpoint/2010/main" val="2782643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F17827-3B19-4245-9A74-6A2DFB63BD74}"/>
              </a:ext>
            </a:extLst>
          </p:cNvPr>
          <p:cNvSpPr>
            <a:spLocks noGrp="1"/>
          </p:cNvSpPr>
          <p:nvPr>
            <p:ph type="title"/>
          </p:nvPr>
        </p:nvSpPr>
        <p:spPr>
          <a:xfrm>
            <a:off x="643467" y="321734"/>
            <a:ext cx="4970877" cy="1135737"/>
          </a:xfrm>
        </p:spPr>
        <p:txBody>
          <a:bodyPr>
            <a:normAutofit/>
          </a:bodyPr>
          <a:lstStyle/>
          <a:p>
            <a:pPr algn="ctr"/>
            <a:r>
              <a:rPr lang="en-GB" sz="3600" b="1" i="1" u="sng" dirty="0"/>
              <a:t>Technology used in the early years</a:t>
            </a:r>
          </a:p>
        </p:txBody>
      </p:sp>
      <p:sp>
        <p:nvSpPr>
          <p:cNvPr id="3" name="Content Placeholder 2">
            <a:extLst>
              <a:ext uri="{FF2B5EF4-FFF2-40B4-BE49-F238E27FC236}">
                <a16:creationId xmlns:a16="http://schemas.microsoft.com/office/drawing/2014/main" id="{A4284C77-99D7-4521-AAE8-6B0B6B07F871}"/>
              </a:ext>
            </a:extLst>
          </p:cNvPr>
          <p:cNvSpPr>
            <a:spLocks noGrp="1"/>
          </p:cNvSpPr>
          <p:nvPr>
            <p:ph idx="1"/>
          </p:nvPr>
        </p:nvSpPr>
        <p:spPr>
          <a:xfrm>
            <a:off x="643468" y="1782981"/>
            <a:ext cx="4970877" cy="4393982"/>
          </a:xfrm>
        </p:spPr>
        <p:txBody>
          <a:bodyPr>
            <a:normAutofit/>
          </a:bodyPr>
          <a:lstStyle/>
          <a:p>
            <a:r>
              <a:rPr lang="en-GB" sz="2000" dirty="0"/>
              <a:t>At the time, McDonald’s was only promoted in brochures and newspapers.</a:t>
            </a:r>
          </a:p>
          <a:p>
            <a:r>
              <a:rPr lang="en-GB" sz="2000" dirty="0"/>
              <a:t> In 1963, they debuted their first TV commercial and introduced their clown mascot, Ronald McDonald.</a:t>
            </a:r>
          </a:p>
          <a:p>
            <a:r>
              <a:rPr lang="en-GB" sz="2000" dirty="0"/>
              <a:t> Ray Kroc wanted the entire country to witness a historical moment for McDonald’s. He went on a TV show to give the billionth hamburger to the TV host.</a:t>
            </a:r>
          </a:p>
          <a:p>
            <a:r>
              <a:rPr lang="en-GB" sz="2000" dirty="0"/>
              <a:t>McDonald’s used to count and advertise it’s burger sales on store signs for over 40 years. This stopped in 1994 after selling 99 billion burgers.</a:t>
            </a:r>
          </a:p>
          <a:p>
            <a:endParaRPr lang="en-GB" sz="2000" dirty="0"/>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cket of popcorn&#10;&#10;Description automatically generated with medium confidence">
            <a:extLst>
              <a:ext uri="{FF2B5EF4-FFF2-40B4-BE49-F238E27FC236}">
                <a16:creationId xmlns:a16="http://schemas.microsoft.com/office/drawing/2014/main" id="{274BA409-795D-476F-A6FE-400F6B8461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0519" y="2245360"/>
            <a:ext cx="4541521" cy="4154118"/>
          </a:xfrm>
          <a:prstGeom prst="rect">
            <a:avLst/>
          </a:prstGeom>
        </p:spPr>
      </p:pic>
      <p:grpSp>
        <p:nvGrpSpPr>
          <p:cNvPr id="16" name="Group 15">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7" name="Isosceles Triangle 16">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red and yellow sign&#10;&#10;Description automatically generated with low confidence">
            <a:extLst>
              <a:ext uri="{FF2B5EF4-FFF2-40B4-BE49-F238E27FC236}">
                <a16:creationId xmlns:a16="http://schemas.microsoft.com/office/drawing/2014/main" id="{AD28799B-11B5-4DD9-B786-904E17257C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8020" y="631032"/>
            <a:ext cx="2926080" cy="2080577"/>
          </a:xfrm>
          <a:prstGeom prst="rect">
            <a:avLst/>
          </a:prstGeom>
        </p:spPr>
      </p:pic>
      <p:sp>
        <p:nvSpPr>
          <p:cNvPr id="8" name="Footer Placeholder 7">
            <a:extLst>
              <a:ext uri="{FF2B5EF4-FFF2-40B4-BE49-F238E27FC236}">
                <a16:creationId xmlns:a16="http://schemas.microsoft.com/office/drawing/2014/main" id="{8C3591CE-FCEF-4A46-8523-8827973F4AC9}"/>
              </a:ext>
            </a:extLst>
          </p:cNvPr>
          <p:cNvSpPr>
            <a:spLocks noGrp="1"/>
          </p:cNvSpPr>
          <p:nvPr>
            <p:ph type="ftr" sz="quarter" idx="11"/>
          </p:nvPr>
        </p:nvSpPr>
        <p:spPr/>
        <p:txBody>
          <a:bodyPr/>
          <a:lstStyle/>
          <a:p>
            <a:r>
              <a:rPr lang="en-GB" dirty="0" err="1"/>
              <a:t>Sumairaa</a:t>
            </a:r>
            <a:r>
              <a:rPr lang="en-GB" dirty="0"/>
              <a:t> </a:t>
            </a:r>
            <a:r>
              <a:rPr lang="en-GB" dirty="0" err="1"/>
              <a:t>Fiddad</a:t>
            </a:r>
            <a:r>
              <a:rPr lang="en-GB" dirty="0"/>
              <a:t> - 2123927 Page 4</a:t>
            </a:r>
          </a:p>
        </p:txBody>
      </p:sp>
    </p:spTree>
    <p:extLst>
      <p:ext uri="{BB962C8B-B14F-4D97-AF65-F5344CB8AC3E}">
        <p14:creationId xmlns:p14="http://schemas.microsoft.com/office/powerpoint/2010/main" val="25520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E77C8C8-0B5F-40A4-8AE7-665FECB46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13" name="Rectangle 12">
              <a:extLst>
                <a:ext uri="{FF2B5EF4-FFF2-40B4-BE49-F238E27FC236}">
                  <a16:creationId xmlns:a16="http://schemas.microsoft.com/office/drawing/2014/main" id="{2813FAB4-E18A-4CFA-B75B-92090037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412C0C28-5850-4F97-8E19-24B1DD749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495F410-A891-4C56-A396-BBD49D0E6F81}"/>
              </a:ext>
            </a:extLst>
          </p:cNvPr>
          <p:cNvSpPr>
            <a:spLocks noGrp="1"/>
          </p:cNvSpPr>
          <p:nvPr>
            <p:ph type="title"/>
          </p:nvPr>
        </p:nvSpPr>
        <p:spPr>
          <a:xfrm>
            <a:off x="643467" y="321734"/>
            <a:ext cx="10905066" cy="1135737"/>
          </a:xfrm>
        </p:spPr>
        <p:txBody>
          <a:bodyPr>
            <a:normAutofit/>
          </a:bodyPr>
          <a:lstStyle/>
          <a:p>
            <a:pPr algn="ctr"/>
            <a:r>
              <a:rPr lang="en-GB" sz="3600" b="1" i="1" u="sng" dirty="0"/>
              <a:t>Modern Technology Today at McDonald’s</a:t>
            </a:r>
          </a:p>
        </p:txBody>
      </p:sp>
      <p:pic>
        <p:nvPicPr>
          <p:cNvPr id="5" name="Picture 4" descr="A red and yellow sign&#10;&#10;Description automatically generated with low confidence">
            <a:extLst>
              <a:ext uri="{FF2B5EF4-FFF2-40B4-BE49-F238E27FC236}">
                <a16:creationId xmlns:a16="http://schemas.microsoft.com/office/drawing/2014/main" id="{D5B94460-A7E1-4CC9-A73D-5C7DB0BB3D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782981"/>
            <a:ext cx="3483864" cy="2362299"/>
          </a:xfrm>
          <a:prstGeom prst="rect">
            <a:avLst/>
          </a:prstGeom>
        </p:spPr>
      </p:pic>
      <p:sp>
        <p:nvSpPr>
          <p:cNvPr id="3" name="Content Placeholder 2">
            <a:extLst>
              <a:ext uri="{FF2B5EF4-FFF2-40B4-BE49-F238E27FC236}">
                <a16:creationId xmlns:a16="http://schemas.microsoft.com/office/drawing/2014/main" id="{699A011B-0EBF-4A6F-AA3A-F1A03F926DF4}"/>
              </a:ext>
            </a:extLst>
          </p:cNvPr>
          <p:cNvSpPr>
            <a:spLocks noGrp="1"/>
          </p:cNvSpPr>
          <p:nvPr>
            <p:ph idx="1"/>
          </p:nvPr>
        </p:nvSpPr>
        <p:spPr>
          <a:xfrm>
            <a:off x="4705597" y="1782981"/>
            <a:ext cx="6842935" cy="4393982"/>
          </a:xfrm>
        </p:spPr>
        <p:txBody>
          <a:bodyPr>
            <a:normAutofit lnSpcReduction="10000"/>
          </a:bodyPr>
          <a:lstStyle/>
          <a:p>
            <a:r>
              <a:rPr lang="en-GB" sz="2000" b="0" i="0" u="none" strike="noStrike" kern="1200" cap="none" spc="0" baseline="0" dirty="0">
                <a:uFillTx/>
                <a:latin typeface="Calibri"/>
              </a:rPr>
              <a:t>In 2022, McDonalds uses modern technology</a:t>
            </a:r>
            <a:r>
              <a:rPr lang="en-GB" sz="2000" dirty="0">
                <a:latin typeface="Calibri"/>
              </a:rPr>
              <a:t>. B</a:t>
            </a:r>
            <a:r>
              <a:rPr lang="en-GB" sz="2000" b="0" i="0" u="none" strike="noStrike" kern="1200" cap="none" spc="0" baseline="0" dirty="0">
                <a:uFillTx/>
                <a:latin typeface="Calibri"/>
              </a:rPr>
              <a:t>y introducing machines </a:t>
            </a:r>
            <a:r>
              <a:rPr lang="en-GB" sz="2000" dirty="0">
                <a:latin typeface="Calibri"/>
              </a:rPr>
              <a:t>which </a:t>
            </a:r>
            <a:r>
              <a:rPr lang="en-GB" sz="2000" b="0" i="0" u="none" strike="noStrike" kern="1200" cap="none" spc="0" baseline="0" dirty="0">
                <a:uFillTx/>
                <a:latin typeface="Calibri"/>
              </a:rPr>
              <a:t>help you order your food </a:t>
            </a:r>
            <a:r>
              <a:rPr lang="en-GB" sz="2000" dirty="0">
                <a:latin typeface="Calibri"/>
              </a:rPr>
              <a:t>faster</a:t>
            </a:r>
            <a:r>
              <a:rPr lang="en-GB" sz="2000" b="0" i="0" u="none" strike="noStrike" kern="1200" cap="none" spc="0" baseline="0" dirty="0">
                <a:uFillTx/>
                <a:latin typeface="Calibri"/>
              </a:rPr>
              <a:t> and also it  helps </a:t>
            </a:r>
            <a:r>
              <a:rPr lang="en-GB" sz="2000" dirty="0">
                <a:latin typeface="Calibri"/>
              </a:rPr>
              <a:t>the customer to </a:t>
            </a:r>
            <a:r>
              <a:rPr lang="en-GB" sz="2000" b="0" i="0" u="none" strike="noStrike" kern="1200" cap="none" spc="0" baseline="0" dirty="0">
                <a:uFillTx/>
                <a:latin typeface="Calibri"/>
              </a:rPr>
              <a:t>make an order, pay by card and then go to the counter to collect their order. </a:t>
            </a:r>
          </a:p>
          <a:p>
            <a:r>
              <a:rPr lang="en-GB" sz="2000" b="0" i="0" u="none" strike="noStrike" kern="1200" cap="none" spc="0" baseline="0" dirty="0">
                <a:uFillTx/>
                <a:latin typeface="Calibri"/>
              </a:rPr>
              <a:t>June 2017 McDonald’s stocks were up by 26%. The introduction of the self service have given the restaurant a whole new way on how their staff were being used. </a:t>
            </a:r>
          </a:p>
          <a:p>
            <a:r>
              <a:rPr lang="en-GB" sz="2000" b="0" i="0" u="none" strike="noStrike" kern="1200" cap="none" spc="0" baseline="0" dirty="0">
                <a:uFillTx/>
                <a:latin typeface="Calibri"/>
              </a:rPr>
              <a:t>The restaurants could dramatically reduce the amount of space their counters were taking. Staff are more mobile now helping customers with their queries making the restaurants looking its best at all times  </a:t>
            </a:r>
          </a:p>
          <a:p>
            <a:endParaRPr lang="en-GB" sz="2000" b="0" i="0" u="none" strike="noStrike" kern="1200" cap="none" spc="0" baseline="0" dirty="0">
              <a:uFillTx/>
              <a:latin typeface="Calibri"/>
            </a:endParaRPr>
          </a:p>
          <a:p>
            <a:pPr marL="457200" marR="0" lvl="0" indent="-457200" defTabSz="914400" rtl="0" fontAlgn="auto" hangingPunct="1">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uFillTx/>
                <a:latin typeface="Calibri"/>
              </a:rPr>
              <a:t>This self service is quicker </a:t>
            </a:r>
          </a:p>
          <a:p>
            <a:pPr marL="457200" marR="0" lvl="0" indent="-457200" defTabSz="914400" rtl="0" fontAlgn="auto" hangingPunct="1">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uFillTx/>
                <a:latin typeface="Calibri"/>
              </a:rPr>
              <a:t>Increase more orders at once </a:t>
            </a:r>
          </a:p>
          <a:p>
            <a:pPr marL="457200" marR="0" lvl="0" indent="-457200" defTabSz="914400" rtl="0" fontAlgn="auto" hangingPunct="1">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uFillTx/>
                <a:latin typeface="Calibri"/>
              </a:rPr>
              <a:t>Keeps the work space clean </a:t>
            </a:r>
          </a:p>
          <a:p>
            <a:pPr marL="457200" marR="0" lvl="0" indent="-457200" defTabSz="914400" rtl="0" fontAlgn="auto" hangingPunct="1">
              <a:spcBef>
                <a:spcPts val="0"/>
              </a:spcBef>
              <a:spcAft>
                <a:spcPts val="0"/>
              </a:spcAft>
              <a:buSzPct val="100000"/>
              <a:buFont typeface="+mj-lt"/>
              <a:buAutoNum type="arabicPeriod"/>
              <a:tabLst/>
              <a:defRPr sz="1800" b="0" i="0" u="none" strike="noStrike" kern="0" cap="none" spc="0" baseline="0">
                <a:solidFill>
                  <a:srgbClr val="000000"/>
                </a:solidFill>
                <a:uFillTx/>
              </a:defRPr>
            </a:pPr>
            <a:r>
              <a:rPr lang="en-GB" sz="2000" b="0" i="0" u="none" strike="noStrike" kern="1200" cap="none" spc="0" baseline="0" dirty="0">
                <a:uFillTx/>
                <a:latin typeface="Calibri"/>
              </a:rPr>
              <a:t>More employees for help </a:t>
            </a:r>
          </a:p>
          <a:p>
            <a:endParaRPr lang="en-GB" sz="2000" dirty="0"/>
          </a:p>
        </p:txBody>
      </p:sp>
      <p:grpSp>
        <p:nvGrpSpPr>
          <p:cNvPr id="16" name="Group 15">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7" name="Isosceles Triangle 16">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6" descr="A picture containing cup, beverage, drink, paper cup&#10;&#10;Description automatically generated">
            <a:extLst>
              <a:ext uri="{FF2B5EF4-FFF2-40B4-BE49-F238E27FC236}">
                <a16:creationId xmlns:a16="http://schemas.microsoft.com/office/drawing/2014/main" id="{D6F01C13-4CB1-421B-83FA-10B6610DA4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8400" y="4258020"/>
            <a:ext cx="2631440" cy="2638165"/>
          </a:xfrm>
          <a:prstGeom prst="rect">
            <a:avLst/>
          </a:prstGeom>
        </p:spPr>
      </p:pic>
      <p:sp>
        <p:nvSpPr>
          <p:cNvPr id="8" name="Footer Placeholder 7">
            <a:extLst>
              <a:ext uri="{FF2B5EF4-FFF2-40B4-BE49-F238E27FC236}">
                <a16:creationId xmlns:a16="http://schemas.microsoft.com/office/drawing/2014/main" id="{64EF6F24-51A0-44A6-B5E3-CD3D25BBE874}"/>
              </a:ext>
            </a:extLst>
          </p:cNvPr>
          <p:cNvSpPr>
            <a:spLocks noGrp="1"/>
          </p:cNvSpPr>
          <p:nvPr>
            <p:ph type="ftr" sz="quarter" idx="11"/>
          </p:nvPr>
        </p:nvSpPr>
        <p:spPr/>
        <p:txBody>
          <a:bodyPr/>
          <a:lstStyle/>
          <a:p>
            <a:r>
              <a:rPr lang="en-GB" dirty="0" err="1"/>
              <a:t>Gejza</a:t>
            </a:r>
            <a:r>
              <a:rPr lang="en-GB" dirty="0"/>
              <a:t> </a:t>
            </a:r>
            <a:r>
              <a:rPr lang="en-GB" dirty="0" err="1"/>
              <a:t>Makuna</a:t>
            </a:r>
            <a:r>
              <a:rPr lang="en-GB" dirty="0"/>
              <a:t> - 2119435 Page 5</a:t>
            </a:r>
          </a:p>
        </p:txBody>
      </p:sp>
    </p:spTree>
    <p:extLst>
      <p:ext uri="{BB962C8B-B14F-4D97-AF65-F5344CB8AC3E}">
        <p14:creationId xmlns:p14="http://schemas.microsoft.com/office/powerpoint/2010/main" val="1191313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1FB59D-D0E7-4A79-BB22-F109DF3CA6DC}"/>
              </a:ext>
            </a:extLst>
          </p:cNvPr>
          <p:cNvSpPr>
            <a:spLocks noGrp="1"/>
          </p:cNvSpPr>
          <p:nvPr>
            <p:ph type="title"/>
          </p:nvPr>
        </p:nvSpPr>
        <p:spPr>
          <a:xfrm>
            <a:off x="643467" y="321734"/>
            <a:ext cx="10905066" cy="1135737"/>
          </a:xfrm>
        </p:spPr>
        <p:txBody>
          <a:bodyPr>
            <a:normAutofit/>
          </a:bodyPr>
          <a:lstStyle/>
          <a:p>
            <a:pPr algn="ctr"/>
            <a:r>
              <a:rPr lang="en-GB" sz="3600" b="1" i="1" u="sng" dirty="0"/>
              <a:t>McDonald’s Home Delivery Service</a:t>
            </a:r>
          </a:p>
        </p:txBody>
      </p:sp>
      <p:sp>
        <p:nvSpPr>
          <p:cNvPr id="3" name="Content Placeholder 2">
            <a:extLst>
              <a:ext uri="{FF2B5EF4-FFF2-40B4-BE49-F238E27FC236}">
                <a16:creationId xmlns:a16="http://schemas.microsoft.com/office/drawing/2014/main" id="{BBE6FE06-6310-46DD-9A1B-52CDCA60EB87}"/>
              </a:ext>
            </a:extLst>
          </p:cNvPr>
          <p:cNvSpPr>
            <a:spLocks noGrp="1"/>
          </p:cNvSpPr>
          <p:nvPr>
            <p:ph idx="1"/>
          </p:nvPr>
        </p:nvSpPr>
        <p:spPr>
          <a:xfrm>
            <a:off x="643468" y="1782981"/>
            <a:ext cx="4649891" cy="4393982"/>
          </a:xfrm>
        </p:spPr>
        <p:txBody>
          <a:bodyPr>
            <a:normAutofit fontScale="92500" lnSpcReduction="20000"/>
          </a:bodyPr>
          <a:lstStyle/>
          <a:p>
            <a:r>
              <a:rPr lang="en-GB" sz="1900" dirty="0">
                <a:latin typeface="Calibri" panose="020F0502020204030204" pitchFamily="34" charset="0"/>
                <a:cs typeface="Calibri" panose="020F0502020204030204" pitchFamily="34" charset="0"/>
              </a:rPr>
              <a:t>McDonalds first began home deliveries in 2020 (11 of June 2020) They reopened the popular idea to do deliveries. </a:t>
            </a:r>
          </a:p>
          <a:p>
            <a:r>
              <a:rPr lang="en-GB" sz="1900" dirty="0">
                <a:latin typeface="Calibri" panose="020F0502020204030204" pitchFamily="34" charset="0"/>
                <a:cs typeface="Calibri" panose="020F0502020204030204" pitchFamily="34" charset="0"/>
              </a:rPr>
              <a:t>By simply accessing the internet or by using a food delivery app such as </a:t>
            </a:r>
            <a:r>
              <a:rPr lang="en-GB" sz="1900" dirty="0" err="1">
                <a:latin typeface="Calibri" panose="020F0502020204030204" pitchFamily="34" charset="0"/>
                <a:cs typeface="Calibri" panose="020F0502020204030204" pitchFamily="34" charset="0"/>
              </a:rPr>
              <a:t>UberEats</a:t>
            </a:r>
            <a:r>
              <a:rPr lang="en-GB" sz="1900" dirty="0">
                <a:latin typeface="Calibri" panose="020F0502020204030204" pitchFamily="34" charset="0"/>
                <a:cs typeface="Calibri" panose="020F0502020204030204" pitchFamily="34" charset="0"/>
              </a:rPr>
              <a:t> and Just Eat the customer can order food to their door.</a:t>
            </a:r>
          </a:p>
          <a:p>
            <a:r>
              <a:rPr lang="en-GB" sz="1900" dirty="0">
                <a:latin typeface="Calibri" panose="020F0502020204030204" pitchFamily="34" charset="0"/>
                <a:cs typeface="Calibri" panose="020F0502020204030204" pitchFamily="34" charset="0"/>
              </a:rPr>
              <a:t>Because of Coronavirus was a massive pandemic, all restaurants were forced to close and people were no longer allowed to congregate in public spaces</a:t>
            </a:r>
          </a:p>
          <a:p>
            <a:r>
              <a:rPr lang="en-GB" sz="1900" dirty="0">
                <a:latin typeface="Calibri" panose="020F0502020204030204" pitchFamily="34" charset="0"/>
                <a:cs typeface="Calibri" panose="020F0502020204030204" pitchFamily="34" charset="0"/>
              </a:rPr>
              <a:t> McDonalds saw this as a great opportunity to start a delivery service so that people can eat the food they want from the comfort of their homes </a:t>
            </a:r>
          </a:p>
          <a:p>
            <a:r>
              <a:rPr lang="en-GB" sz="1900" dirty="0">
                <a:latin typeface="Calibri" panose="020F0502020204030204" pitchFamily="34" charset="0"/>
                <a:cs typeface="Calibri" panose="020F0502020204030204" pitchFamily="34" charset="0"/>
              </a:rPr>
              <a:t>McDonald’s reduced the financial impact of having to close stores due to covid by offering a home delivery service</a:t>
            </a:r>
          </a:p>
          <a:p>
            <a:endParaRPr lang="en-GB" sz="1400" dirty="0"/>
          </a:p>
        </p:txBody>
      </p:sp>
      <p:grpSp>
        <p:nvGrpSpPr>
          <p:cNvPr id="33" name="Group 3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4" name="Rectangle 3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descr="A red and yellow sign&#10;&#10;Description automatically generated with low confidence">
            <a:extLst>
              <a:ext uri="{FF2B5EF4-FFF2-40B4-BE49-F238E27FC236}">
                <a16:creationId xmlns:a16="http://schemas.microsoft.com/office/drawing/2014/main" id="{4B089B1F-3585-47E6-9705-37DAECC69A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784" y="1782982"/>
            <a:ext cx="2788280" cy="2116558"/>
          </a:xfrm>
          <a:prstGeom prst="rect">
            <a:avLst/>
          </a:prstGeom>
        </p:spPr>
      </p:pic>
      <p:grpSp>
        <p:nvGrpSpPr>
          <p:cNvPr id="37" name="Group 3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8" name="Isosceles Triangle 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red and yellow logo&#10;&#10;Description automatically generated with low confidence">
            <a:extLst>
              <a:ext uri="{FF2B5EF4-FFF2-40B4-BE49-F238E27FC236}">
                <a16:creationId xmlns:a16="http://schemas.microsoft.com/office/drawing/2014/main" id="{E622EC2F-87B5-4D57-B9B5-61EC9B1710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7665" y="4060406"/>
            <a:ext cx="4728522" cy="2084467"/>
          </a:xfrm>
          <a:prstGeom prst="rect">
            <a:avLst/>
          </a:prstGeom>
        </p:spPr>
      </p:pic>
      <p:sp>
        <p:nvSpPr>
          <p:cNvPr id="8" name="Footer Placeholder 7">
            <a:extLst>
              <a:ext uri="{FF2B5EF4-FFF2-40B4-BE49-F238E27FC236}">
                <a16:creationId xmlns:a16="http://schemas.microsoft.com/office/drawing/2014/main" id="{C4836C3D-44A7-46B4-A246-A06FC03DB18A}"/>
              </a:ext>
            </a:extLst>
          </p:cNvPr>
          <p:cNvSpPr>
            <a:spLocks noGrp="1"/>
          </p:cNvSpPr>
          <p:nvPr>
            <p:ph type="ftr" sz="quarter" idx="11"/>
          </p:nvPr>
        </p:nvSpPr>
        <p:spPr/>
        <p:txBody>
          <a:bodyPr/>
          <a:lstStyle/>
          <a:p>
            <a:r>
              <a:rPr lang="en-GB" dirty="0" err="1"/>
              <a:t>Gejza</a:t>
            </a:r>
            <a:r>
              <a:rPr lang="en-GB" dirty="0"/>
              <a:t> </a:t>
            </a:r>
            <a:r>
              <a:rPr lang="en-GB" dirty="0" err="1"/>
              <a:t>Makuna</a:t>
            </a:r>
            <a:r>
              <a:rPr lang="en-GB" dirty="0"/>
              <a:t> 2119453 Page 6</a:t>
            </a:r>
          </a:p>
        </p:txBody>
      </p:sp>
    </p:spTree>
    <p:extLst>
      <p:ext uri="{BB962C8B-B14F-4D97-AF65-F5344CB8AC3E}">
        <p14:creationId xmlns:p14="http://schemas.microsoft.com/office/powerpoint/2010/main" val="3584150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FBFD5A-9E38-4B32-9C7E-B16816F30240}"/>
              </a:ext>
            </a:extLst>
          </p:cNvPr>
          <p:cNvSpPr>
            <a:spLocks noGrp="1"/>
          </p:cNvSpPr>
          <p:nvPr>
            <p:ph type="title"/>
          </p:nvPr>
        </p:nvSpPr>
        <p:spPr>
          <a:xfrm>
            <a:off x="643467" y="321734"/>
            <a:ext cx="10905066" cy="1135737"/>
          </a:xfrm>
        </p:spPr>
        <p:txBody>
          <a:bodyPr>
            <a:normAutofit/>
          </a:bodyPr>
          <a:lstStyle/>
          <a:p>
            <a:pPr algn="ctr"/>
            <a:r>
              <a:rPr lang="en-GB" sz="3600" b="1" i="1" u="sng" dirty="0"/>
              <a:t>How does McDonald's market the product and services without the technology?</a:t>
            </a:r>
          </a:p>
        </p:txBody>
      </p:sp>
      <p:sp>
        <p:nvSpPr>
          <p:cNvPr id="3" name="Content Placeholder 2">
            <a:extLst>
              <a:ext uri="{FF2B5EF4-FFF2-40B4-BE49-F238E27FC236}">
                <a16:creationId xmlns:a16="http://schemas.microsoft.com/office/drawing/2014/main" id="{60A94791-468A-47EE-A5E2-D2DDC9F2C63C}"/>
              </a:ext>
            </a:extLst>
          </p:cNvPr>
          <p:cNvSpPr>
            <a:spLocks noGrp="1"/>
          </p:cNvSpPr>
          <p:nvPr>
            <p:ph idx="1"/>
          </p:nvPr>
        </p:nvSpPr>
        <p:spPr>
          <a:xfrm>
            <a:off x="643468" y="1782981"/>
            <a:ext cx="6041811" cy="4393982"/>
          </a:xfrm>
        </p:spPr>
        <p:txBody>
          <a:bodyPr>
            <a:noAutofit/>
          </a:bodyPr>
          <a:lstStyle/>
          <a:p>
            <a:r>
              <a:rPr lang="en-US" sz="1800" dirty="0"/>
              <a:t>McDonald's markets its products and services without technology using print marketing, e.g., newspapers.</a:t>
            </a:r>
          </a:p>
          <a:p>
            <a:r>
              <a:rPr lang="en-US" sz="1800" dirty="0"/>
              <a:t>They use newspapers to advertise their products which benefits the consumer by giving them coupons within the newspaper at a large discount on certain meals which can be used at checkouts, for example a 40% off on a fish fillet meal.</a:t>
            </a:r>
          </a:p>
          <a:p>
            <a:r>
              <a:rPr lang="en-US" sz="1800" dirty="0"/>
              <a:t>Another marketing method they use is bus ads which they use on bus stops to promote either cheap meals such as the 99p chicken mayo burger or if a new item on the menu has come out like the BBQ beef burger.</a:t>
            </a:r>
          </a:p>
          <a:p>
            <a:r>
              <a:rPr lang="en-US" sz="1800" dirty="0"/>
              <a:t>Furthermore, another way they market their product is through billboards which has the same incentive and effect as bus stop ads and similar amount of reach as bus stop ads are aimed for everyday transport users and people who walk, and billboards are aimed for vehicle users</a:t>
            </a:r>
            <a:endParaRPr lang="en-GB" sz="1800" dirty="0"/>
          </a:p>
        </p:txBody>
      </p:sp>
      <p:grpSp>
        <p:nvGrpSpPr>
          <p:cNvPr id="26" name="Group 2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7" name="Rectangle 2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descr="A picture containing text, vending machine&#10;&#10;Description automatically generated">
            <a:extLst>
              <a:ext uri="{FF2B5EF4-FFF2-40B4-BE49-F238E27FC236}">
                <a16:creationId xmlns:a16="http://schemas.microsoft.com/office/drawing/2014/main" id="{588D2D83-0FD4-4AD4-80DD-90AFA991DE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7979" y="1588426"/>
            <a:ext cx="3047033" cy="2027661"/>
          </a:xfrm>
          <a:prstGeom prst="rect">
            <a:avLst/>
          </a:prstGeom>
        </p:spPr>
      </p:pic>
      <p:pic>
        <p:nvPicPr>
          <p:cNvPr id="6" name="Picture 5" descr="A red and yellow sign&#10;&#10;Description automatically generated with low confidence">
            <a:extLst>
              <a:ext uri="{FF2B5EF4-FFF2-40B4-BE49-F238E27FC236}">
                <a16:creationId xmlns:a16="http://schemas.microsoft.com/office/drawing/2014/main" id="{6AA6E494-FB6D-4BFA-8D65-FE04D703E0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7979" y="3747042"/>
            <a:ext cx="3047033" cy="2312975"/>
          </a:xfrm>
          <a:prstGeom prst="rect">
            <a:avLst/>
          </a:prstGeom>
        </p:spPr>
      </p:pic>
      <p:sp>
        <p:nvSpPr>
          <p:cNvPr id="4" name="Footer Placeholder 3">
            <a:extLst>
              <a:ext uri="{FF2B5EF4-FFF2-40B4-BE49-F238E27FC236}">
                <a16:creationId xmlns:a16="http://schemas.microsoft.com/office/drawing/2014/main" id="{BDC89CAA-2365-4719-A401-E1B4D7B044FC}"/>
              </a:ext>
            </a:extLst>
          </p:cNvPr>
          <p:cNvSpPr>
            <a:spLocks noGrp="1"/>
          </p:cNvSpPr>
          <p:nvPr>
            <p:ph type="ftr" sz="quarter" idx="11"/>
          </p:nvPr>
        </p:nvSpPr>
        <p:spPr>
          <a:xfrm>
            <a:off x="4038600" y="6356350"/>
            <a:ext cx="4114800" cy="365125"/>
          </a:xfrm>
        </p:spPr>
        <p:txBody>
          <a:bodyPr>
            <a:normAutofit/>
          </a:bodyPr>
          <a:lstStyle/>
          <a:p>
            <a:r>
              <a:rPr lang="en-GB" dirty="0" err="1"/>
              <a:t>Ihmail</a:t>
            </a:r>
            <a:r>
              <a:rPr lang="en-GB" dirty="0"/>
              <a:t> Ahmed -  219997 Page 7</a:t>
            </a:r>
          </a:p>
        </p:txBody>
      </p:sp>
    </p:spTree>
    <p:extLst>
      <p:ext uri="{BB962C8B-B14F-4D97-AF65-F5344CB8AC3E}">
        <p14:creationId xmlns:p14="http://schemas.microsoft.com/office/powerpoint/2010/main" val="390496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8884A9-D1C8-4C66-8695-1991334D9120}"/>
              </a:ext>
            </a:extLst>
          </p:cNvPr>
          <p:cNvSpPr>
            <a:spLocks noGrp="1"/>
          </p:cNvSpPr>
          <p:nvPr>
            <p:ph type="title"/>
          </p:nvPr>
        </p:nvSpPr>
        <p:spPr>
          <a:xfrm>
            <a:off x="643467" y="270934"/>
            <a:ext cx="6901193" cy="1135737"/>
          </a:xfrm>
        </p:spPr>
        <p:txBody>
          <a:bodyPr>
            <a:normAutofit/>
          </a:bodyPr>
          <a:lstStyle/>
          <a:p>
            <a:pPr algn="ctr"/>
            <a:r>
              <a:rPr lang="en-GB" sz="3100" b="1" i="1" u="sng" dirty="0"/>
              <a:t>How does McDonald's market the product and services without the technology?</a:t>
            </a:r>
          </a:p>
        </p:txBody>
      </p:sp>
      <p:grpSp>
        <p:nvGrpSpPr>
          <p:cNvPr id="15" name="Group 14">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068F823-497C-48F3-9C26-9D1D09185E11}"/>
              </a:ext>
            </a:extLst>
          </p:cNvPr>
          <p:cNvSpPr>
            <a:spLocks noGrp="1"/>
          </p:cNvSpPr>
          <p:nvPr>
            <p:ph idx="1"/>
          </p:nvPr>
        </p:nvSpPr>
        <p:spPr>
          <a:xfrm>
            <a:off x="643468" y="1782981"/>
            <a:ext cx="6901193" cy="4393982"/>
          </a:xfrm>
        </p:spPr>
        <p:txBody>
          <a:bodyPr>
            <a:normAutofit/>
          </a:bodyPr>
          <a:lstStyle/>
          <a:p>
            <a:r>
              <a:rPr lang="en-GB" sz="2400" dirty="0"/>
              <a:t> McDonalds makes use of signage sponsors various sporting events like FIFA world cup, Olympic games, Little league and many more.</a:t>
            </a:r>
          </a:p>
          <a:p>
            <a:r>
              <a:rPr lang="en-GB" sz="2400" dirty="0"/>
              <a:t>By using major events McDonalds can further their reach even more as sporting events and sponsors are a billion-pound industry/market.</a:t>
            </a:r>
          </a:p>
          <a:p>
            <a:r>
              <a:rPr lang="en-GB" sz="2400" dirty="0"/>
              <a:t>McDonald's uniqueness makes them stand out and is a marketing in itself as it promotes the business. An example is Mc Café, Drive </a:t>
            </a:r>
            <a:r>
              <a:rPr lang="en-GB" sz="2400" dirty="0" err="1"/>
              <a:t>thrus</a:t>
            </a:r>
            <a:r>
              <a:rPr lang="en-GB" sz="2400" dirty="0"/>
              <a:t>, outdoor seating, free WIFI, charging and its health standards and quality standards are high</a:t>
            </a:r>
          </a:p>
        </p:txBody>
      </p:sp>
      <p:pic>
        <p:nvPicPr>
          <p:cNvPr id="6" name="Picture 5" descr="A red and yellow sign&#10;&#10;Description automatically generated with low confidence">
            <a:extLst>
              <a:ext uri="{FF2B5EF4-FFF2-40B4-BE49-F238E27FC236}">
                <a16:creationId xmlns:a16="http://schemas.microsoft.com/office/drawing/2014/main" id="{308F1778-3ED2-471C-BF47-388E3E6FA1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9870" y="745899"/>
            <a:ext cx="3428663" cy="2602666"/>
          </a:xfrm>
          <a:prstGeom prst="rect">
            <a:avLst/>
          </a:prstGeom>
        </p:spPr>
      </p:pic>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uilding with tables and chairs outside&#10;&#10;Description automatically generated with low confidence">
            <a:extLst>
              <a:ext uri="{FF2B5EF4-FFF2-40B4-BE49-F238E27FC236}">
                <a16:creationId xmlns:a16="http://schemas.microsoft.com/office/drawing/2014/main" id="{DA556787-7483-46C7-8C1F-E7E8DE5A73C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9870" y="3509433"/>
            <a:ext cx="3428663" cy="2568187"/>
          </a:xfrm>
          <a:prstGeom prst="rect">
            <a:avLst/>
          </a:prstGeom>
        </p:spPr>
      </p:pic>
      <p:sp>
        <p:nvSpPr>
          <p:cNvPr id="4" name="Footer Placeholder 3">
            <a:extLst>
              <a:ext uri="{FF2B5EF4-FFF2-40B4-BE49-F238E27FC236}">
                <a16:creationId xmlns:a16="http://schemas.microsoft.com/office/drawing/2014/main" id="{A855DB32-71F7-4FA5-B0B2-C31D00673C60}"/>
              </a:ext>
            </a:extLst>
          </p:cNvPr>
          <p:cNvSpPr>
            <a:spLocks noGrp="1"/>
          </p:cNvSpPr>
          <p:nvPr>
            <p:ph type="ftr" sz="quarter" idx="11"/>
          </p:nvPr>
        </p:nvSpPr>
        <p:spPr>
          <a:xfrm>
            <a:off x="4038600" y="6356350"/>
            <a:ext cx="4114800" cy="365125"/>
          </a:xfrm>
        </p:spPr>
        <p:txBody>
          <a:bodyPr>
            <a:normAutofit/>
          </a:bodyPr>
          <a:lstStyle/>
          <a:p>
            <a:r>
              <a:rPr lang="en-GB" dirty="0" err="1"/>
              <a:t>Ishmail</a:t>
            </a:r>
            <a:r>
              <a:rPr lang="en-GB" dirty="0"/>
              <a:t> Ahmed – 219997 Page 8</a:t>
            </a:r>
          </a:p>
        </p:txBody>
      </p:sp>
    </p:spTree>
    <p:extLst>
      <p:ext uri="{BB962C8B-B14F-4D97-AF65-F5344CB8AC3E}">
        <p14:creationId xmlns:p14="http://schemas.microsoft.com/office/powerpoint/2010/main" val="3713265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B2B401-B3B3-4866-9287-E1D5483EA224}"/>
              </a:ext>
            </a:extLst>
          </p:cNvPr>
          <p:cNvSpPr>
            <a:spLocks noGrp="1"/>
          </p:cNvSpPr>
          <p:nvPr>
            <p:ph type="title"/>
          </p:nvPr>
        </p:nvSpPr>
        <p:spPr>
          <a:xfrm>
            <a:off x="643467" y="321734"/>
            <a:ext cx="6901193" cy="1135737"/>
          </a:xfrm>
        </p:spPr>
        <p:txBody>
          <a:bodyPr>
            <a:normAutofit/>
          </a:bodyPr>
          <a:lstStyle/>
          <a:p>
            <a:pPr algn="ctr"/>
            <a:r>
              <a:rPr lang="en-US" sz="3100" b="1" i="1" u="sng" dirty="0"/>
              <a:t>How does McDonalds sell their products and services without the technology?</a:t>
            </a:r>
            <a:endParaRPr lang="en-GB" sz="3100" b="1" i="1" u="sng" dirty="0"/>
          </a:p>
        </p:txBody>
      </p:sp>
      <p:grpSp>
        <p:nvGrpSpPr>
          <p:cNvPr id="15" name="Group 14">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3C15B9B-2F35-4E6F-8BEC-59313A6C96A5}"/>
              </a:ext>
            </a:extLst>
          </p:cNvPr>
          <p:cNvSpPr>
            <a:spLocks noGrp="1"/>
          </p:cNvSpPr>
          <p:nvPr>
            <p:ph idx="1"/>
          </p:nvPr>
        </p:nvSpPr>
        <p:spPr>
          <a:xfrm>
            <a:off x="643468" y="1782981"/>
            <a:ext cx="6901193" cy="4393982"/>
          </a:xfrm>
        </p:spPr>
        <p:txBody>
          <a:bodyPr>
            <a:normAutofit fontScale="92500" lnSpcReduction="10000"/>
          </a:bodyPr>
          <a:lstStyle/>
          <a:p>
            <a:r>
              <a:rPr lang="en-US" sz="2000" dirty="0"/>
              <a:t>Their marketing creates major incentive for consumers to buy hastily as their products are very cheap and affordable for everyone of all ages.</a:t>
            </a:r>
          </a:p>
          <a:p>
            <a:r>
              <a:rPr lang="en-US" sz="2000" dirty="0"/>
              <a:t>A technology McDonald's use is menu boards which is extremely effective as it displays what is on the menu based on the time of day which Is way more effective than paper menus which may cause confusion in what's in stock on the day and its ineffective and costly to keep on updating a physical menu.</a:t>
            </a:r>
          </a:p>
          <a:p>
            <a:r>
              <a:rPr lang="en-US" sz="2000" dirty="0"/>
              <a:t>A digital menu would be cost free to update regularly.</a:t>
            </a:r>
          </a:p>
          <a:p>
            <a:r>
              <a:rPr lang="en-US" sz="2000" dirty="0"/>
              <a:t>McDonalds use technology to increase effectiveness by investing in self ordering kiosks to increase the rate of ordering and how swiftly people can get their food.</a:t>
            </a:r>
          </a:p>
          <a:p>
            <a:r>
              <a:rPr lang="en-US" sz="2000" dirty="0"/>
              <a:t>McDonalds have increase effectiveness and productiveness by making digital orders swift and easy for consumers through the use of digital kiosks and having an application to promote their discounts and loyalty rewards</a:t>
            </a:r>
            <a:endParaRPr lang="en-GB" sz="2000" dirty="0"/>
          </a:p>
        </p:txBody>
      </p:sp>
      <p:pic>
        <p:nvPicPr>
          <p:cNvPr id="6" name="Picture 5" descr="A red and yellow sign&#10;&#10;Description automatically generated with low confidence">
            <a:extLst>
              <a:ext uri="{FF2B5EF4-FFF2-40B4-BE49-F238E27FC236}">
                <a16:creationId xmlns:a16="http://schemas.microsoft.com/office/drawing/2014/main" id="{6D260942-F64D-47D8-AFB0-08C31C160F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9870" y="745899"/>
            <a:ext cx="3428663" cy="2602666"/>
          </a:xfrm>
          <a:prstGeom prst="rect">
            <a:avLst/>
          </a:prstGeom>
        </p:spPr>
      </p:pic>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up of some food&#10;&#10;Description automatically generated with medium confidence">
            <a:extLst>
              <a:ext uri="{FF2B5EF4-FFF2-40B4-BE49-F238E27FC236}">
                <a16:creationId xmlns:a16="http://schemas.microsoft.com/office/drawing/2014/main" id="{4BA78A7B-18C7-4994-9B2B-7E7EF64019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9870" y="3509433"/>
            <a:ext cx="3428663" cy="2129380"/>
          </a:xfrm>
          <a:prstGeom prst="rect">
            <a:avLst/>
          </a:prstGeom>
        </p:spPr>
      </p:pic>
      <p:sp>
        <p:nvSpPr>
          <p:cNvPr id="4" name="Footer Placeholder 3">
            <a:extLst>
              <a:ext uri="{FF2B5EF4-FFF2-40B4-BE49-F238E27FC236}">
                <a16:creationId xmlns:a16="http://schemas.microsoft.com/office/drawing/2014/main" id="{C5D2743D-6F0B-4719-8EE3-9BB4B58394B5}"/>
              </a:ext>
            </a:extLst>
          </p:cNvPr>
          <p:cNvSpPr>
            <a:spLocks noGrp="1"/>
          </p:cNvSpPr>
          <p:nvPr>
            <p:ph type="ftr" sz="quarter" idx="11"/>
          </p:nvPr>
        </p:nvSpPr>
        <p:spPr>
          <a:xfrm>
            <a:off x="4038600" y="6356350"/>
            <a:ext cx="4114800" cy="365125"/>
          </a:xfrm>
        </p:spPr>
        <p:txBody>
          <a:bodyPr>
            <a:normAutofit/>
          </a:bodyPr>
          <a:lstStyle/>
          <a:p>
            <a:r>
              <a:rPr lang="en-GB" dirty="0" err="1"/>
              <a:t>Ishmail</a:t>
            </a:r>
            <a:r>
              <a:rPr lang="en-GB" dirty="0"/>
              <a:t> Ahmed – 219997 Page 9</a:t>
            </a:r>
          </a:p>
        </p:txBody>
      </p:sp>
    </p:spTree>
    <p:extLst>
      <p:ext uri="{BB962C8B-B14F-4D97-AF65-F5344CB8AC3E}">
        <p14:creationId xmlns:p14="http://schemas.microsoft.com/office/powerpoint/2010/main" val="1636512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446A-14EE-4996-9C09-AAE37B64EE12}"/>
              </a:ext>
            </a:extLst>
          </p:cNvPr>
          <p:cNvSpPr>
            <a:spLocks noGrp="1"/>
          </p:cNvSpPr>
          <p:nvPr>
            <p:ph type="title"/>
          </p:nvPr>
        </p:nvSpPr>
        <p:spPr/>
        <p:txBody>
          <a:bodyPr/>
          <a:lstStyle/>
          <a:p>
            <a:pPr algn="ctr"/>
            <a:r>
              <a:rPr lang="en-US" b="1" i="1" u="sng" dirty="0"/>
              <a:t>How did McDonalds struggle without technology?</a:t>
            </a:r>
            <a:endParaRPr lang="en-GB" b="1" i="1" u="sng" dirty="0"/>
          </a:p>
        </p:txBody>
      </p:sp>
      <p:sp>
        <p:nvSpPr>
          <p:cNvPr id="3" name="Content Placeholder 2">
            <a:extLst>
              <a:ext uri="{FF2B5EF4-FFF2-40B4-BE49-F238E27FC236}">
                <a16:creationId xmlns:a16="http://schemas.microsoft.com/office/drawing/2014/main" id="{08179991-95F0-4C53-839A-B5B6C5BD2D10}"/>
              </a:ext>
            </a:extLst>
          </p:cNvPr>
          <p:cNvSpPr>
            <a:spLocks noGrp="1"/>
          </p:cNvSpPr>
          <p:nvPr>
            <p:ph idx="1"/>
          </p:nvPr>
        </p:nvSpPr>
        <p:spPr>
          <a:xfrm>
            <a:off x="4287520" y="1825625"/>
            <a:ext cx="7066280" cy="4351338"/>
          </a:xfrm>
        </p:spPr>
        <p:txBody>
          <a:bodyPr/>
          <a:lstStyle/>
          <a:p>
            <a:r>
              <a:rPr lang="en-US" dirty="0"/>
              <a:t>Without WIFI McDonalds would struggle to reach their online and digital market and the younger market who are mainly into technology and are not as active as the middle-aged market. In 2019 it is said that McDonalds orders increased by 10% after it went on to uber eats. My estimation is that it has reached at least 35% as lockdown has increased digital sales and uber eats isn’t the only digital platform </a:t>
            </a:r>
            <a:r>
              <a:rPr lang="en-US" dirty="0" err="1"/>
              <a:t>mcdonalds</a:t>
            </a:r>
            <a:r>
              <a:rPr lang="en-US" dirty="0"/>
              <a:t> use to sell their products</a:t>
            </a:r>
            <a:endParaRPr lang="en-GB" dirty="0"/>
          </a:p>
        </p:txBody>
      </p:sp>
      <p:sp>
        <p:nvSpPr>
          <p:cNvPr id="4" name="Footer Placeholder 3">
            <a:extLst>
              <a:ext uri="{FF2B5EF4-FFF2-40B4-BE49-F238E27FC236}">
                <a16:creationId xmlns:a16="http://schemas.microsoft.com/office/drawing/2014/main" id="{06268349-D9E6-4E77-BA35-F50347032A13}"/>
              </a:ext>
            </a:extLst>
          </p:cNvPr>
          <p:cNvSpPr>
            <a:spLocks noGrp="1"/>
          </p:cNvSpPr>
          <p:nvPr>
            <p:ph type="ftr" sz="quarter" idx="11"/>
          </p:nvPr>
        </p:nvSpPr>
        <p:spPr/>
        <p:txBody>
          <a:bodyPr/>
          <a:lstStyle/>
          <a:p>
            <a:r>
              <a:rPr lang="en-GB" dirty="0" err="1"/>
              <a:t>Ishmail</a:t>
            </a:r>
            <a:r>
              <a:rPr lang="en-GB" dirty="0"/>
              <a:t> Ahmed – 219997 Page 10</a:t>
            </a:r>
          </a:p>
        </p:txBody>
      </p:sp>
      <p:pic>
        <p:nvPicPr>
          <p:cNvPr id="6" name="Picture 5" descr="A red and yellow sign&#10;&#10;Description automatically generated with low confidence">
            <a:extLst>
              <a:ext uri="{FF2B5EF4-FFF2-40B4-BE49-F238E27FC236}">
                <a16:creationId xmlns:a16="http://schemas.microsoft.com/office/drawing/2014/main" id="{D55B57A4-0B54-4CBE-AF7D-CFE4FC04E2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4560" y="2008346"/>
            <a:ext cx="2649537" cy="1994694"/>
          </a:xfrm>
          <a:prstGeom prst="rect">
            <a:avLst/>
          </a:prstGeom>
        </p:spPr>
      </p:pic>
      <p:pic>
        <p:nvPicPr>
          <p:cNvPr id="8" name="Picture 7" descr="Graphical user interface, application&#10;&#10;Description automatically generated">
            <a:extLst>
              <a:ext uri="{FF2B5EF4-FFF2-40B4-BE49-F238E27FC236}">
                <a16:creationId xmlns:a16="http://schemas.microsoft.com/office/drawing/2014/main" id="{7FFC6B04-7738-4DD3-8A47-F427453F1F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560" y="4104640"/>
            <a:ext cx="2649537" cy="2219165"/>
          </a:xfrm>
          <a:prstGeom prst="rect">
            <a:avLst/>
          </a:prstGeom>
        </p:spPr>
      </p:pic>
    </p:spTree>
    <p:extLst>
      <p:ext uri="{BB962C8B-B14F-4D97-AF65-F5344CB8AC3E}">
        <p14:creationId xmlns:p14="http://schemas.microsoft.com/office/powerpoint/2010/main" val="1916566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5AEE31-FC0B-4843-B625-9ABCF4C1D64D}"/>
              </a:ext>
            </a:extLst>
          </p:cNvPr>
          <p:cNvSpPr>
            <a:spLocks noGrp="1"/>
          </p:cNvSpPr>
          <p:nvPr>
            <p:ph type="title"/>
          </p:nvPr>
        </p:nvSpPr>
        <p:spPr>
          <a:xfrm>
            <a:off x="643468" y="246588"/>
            <a:ext cx="10905066" cy="1135737"/>
          </a:xfrm>
        </p:spPr>
        <p:txBody>
          <a:bodyPr>
            <a:normAutofit/>
          </a:bodyPr>
          <a:lstStyle/>
          <a:p>
            <a:pPr algn="ctr"/>
            <a:r>
              <a:rPr lang="en-GB" sz="3600" b="1" i="1" u="sng" dirty="0"/>
              <a:t>Modern technology: McDonald’s Reference list  </a:t>
            </a:r>
            <a:endParaRPr lang="en-GB" sz="3600" b="1" i="1" dirty="0"/>
          </a:p>
        </p:txBody>
      </p:sp>
      <p:sp>
        <p:nvSpPr>
          <p:cNvPr id="3" name="Content Placeholder 2">
            <a:extLst>
              <a:ext uri="{FF2B5EF4-FFF2-40B4-BE49-F238E27FC236}">
                <a16:creationId xmlns:a16="http://schemas.microsoft.com/office/drawing/2014/main" id="{FB90C51C-7365-4745-AE6A-1EA964057614}"/>
              </a:ext>
            </a:extLst>
          </p:cNvPr>
          <p:cNvSpPr>
            <a:spLocks noGrp="1"/>
          </p:cNvSpPr>
          <p:nvPr>
            <p:ph idx="1"/>
          </p:nvPr>
        </p:nvSpPr>
        <p:spPr>
          <a:xfrm>
            <a:off x="643468" y="1782981"/>
            <a:ext cx="6896678" cy="4393982"/>
          </a:xfrm>
        </p:spPr>
        <p:txBody>
          <a:bodyPr>
            <a:normAutofit lnSpcReduction="10000"/>
          </a:bodyPr>
          <a:lstStyle/>
          <a:p>
            <a:pPr marL="0" lvl="0" indent="0">
              <a:buNone/>
            </a:pPr>
            <a:r>
              <a:rPr lang="en-GB" sz="1600" dirty="0"/>
              <a:t> - Reference list</a:t>
            </a:r>
          </a:p>
          <a:p>
            <a:pPr lvl="0"/>
            <a:r>
              <a:rPr lang="en-GB" sz="1600" dirty="0"/>
              <a:t>evoke (n.d.). </a:t>
            </a:r>
            <a:r>
              <a:rPr lang="en-GB" sz="1600" i="1" dirty="0"/>
              <a:t>McDonalds Self Service</a:t>
            </a:r>
            <a:r>
              <a:rPr lang="en-GB" sz="1600" dirty="0"/>
              <a:t>. [online] Evoke. Available at: </a:t>
            </a:r>
            <a:r>
              <a:rPr lang="en-GB" sz="1600" dirty="0">
                <a:hlinkClick r:id="rId2"/>
              </a:rPr>
              <a:t>https://www.evoke-creative.com/project/mcdonalds/#:~:text=Driving%20customers%20to%20the%20self-service%20kiosks%20additionally%20allowed</a:t>
            </a:r>
            <a:r>
              <a:rPr lang="en-GB" sz="1600" dirty="0"/>
              <a:t> [Accessed 24 Mar. 2022].</a:t>
            </a:r>
          </a:p>
          <a:p>
            <a:pPr marL="0" lvl="0" indent="0">
              <a:buNone/>
            </a:pPr>
            <a:endParaRPr lang="en-GB" sz="1600" dirty="0"/>
          </a:p>
          <a:p>
            <a:pPr lvl="0"/>
            <a:r>
              <a:rPr lang="en-GB" sz="1600" dirty="0"/>
              <a:t>Meechan, S. (2020). </a:t>
            </a:r>
            <a:r>
              <a:rPr lang="en-GB" sz="1600" i="1" dirty="0"/>
              <a:t>McDonald’s re-launches home delivery service today in these locations</a:t>
            </a:r>
            <a:r>
              <a:rPr lang="en-GB" sz="1600" dirty="0"/>
              <a:t>. [online] </a:t>
            </a:r>
            <a:r>
              <a:rPr lang="en-GB" sz="1600" dirty="0" err="1"/>
              <a:t>ChronicleLive</a:t>
            </a:r>
            <a:r>
              <a:rPr lang="en-GB" sz="1600" dirty="0"/>
              <a:t>. Available at: </a:t>
            </a:r>
            <a:r>
              <a:rPr lang="en-GB" sz="1600" dirty="0">
                <a:hlinkClick r:id="rId3"/>
              </a:rPr>
              <a:t>https://www.chroniclelive.co.uk/whats-on/food-drink-news/mcdonalds-delivery-uk-locations-opening-18399713</a:t>
            </a:r>
            <a:endParaRPr lang="en-GB" sz="1600" dirty="0"/>
          </a:p>
          <a:p>
            <a:pPr lvl="0"/>
            <a:endParaRPr lang="en-GB" sz="1600" dirty="0"/>
          </a:p>
          <a:p>
            <a:pPr lvl="0"/>
            <a:r>
              <a:rPr lang="en-GB" sz="1600" dirty="0" err="1"/>
              <a:t>takeawayexpo</a:t>
            </a:r>
            <a:r>
              <a:rPr lang="en-GB" sz="1600" dirty="0"/>
              <a:t> (n.d.). </a:t>
            </a:r>
            <a:r>
              <a:rPr lang="en-GB" sz="1600" i="1" dirty="0"/>
              <a:t>The Restaurant &amp; Takeaway Innovation Expo</a:t>
            </a:r>
            <a:r>
              <a:rPr lang="en-GB" sz="1600" dirty="0"/>
              <a:t>. [online] The Restaurant &amp; Takeaway Innovation Expo. Available at: </a:t>
            </a:r>
            <a:r>
              <a:rPr lang="en-GB" sz="1600" dirty="0">
                <a:hlinkClick r:id="rId4"/>
              </a:rPr>
              <a:t>https://www.takeawayexpo.co.uk/news/blog.asp?blog_id=10035#:~:text=By%20McDonald%27s%20tapping%20into%20the%20use%20of%20mobile</a:t>
            </a:r>
            <a:r>
              <a:rPr lang="en-GB" sz="1600" dirty="0"/>
              <a:t>  [Accessed 24 Mar. 2022].</a:t>
            </a:r>
          </a:p>
          <a:p>
            <a:endParaRPr lang="en-GB" sz="1100"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red and yellow sign&#10;&#10;Description automatically generated with low confidence">
            <a:extLst>
              <a:ext uri="{FF2B5EF4-FFF2-40B4-BE49-F238E27FC236}">
                <a16:creationId xmlns:a16="http://schemas.microsoft.com/office/drawing/2014/main" id="{1B58991D-9A77-42DE-830B-93E3A93CBD4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56265" y="2108602"/>
            <a:ext cx="3692266" cy="3139712"/>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44CF14DE-867F-442F-87D2-957C32DD061E}"/>
              </a:ext>
            </a:extLst>
          </p:cNvPr>
          <p:cNvSpPr>
            <a:spLocks noGrp="1"/>
          </p:cNvSpPr>
          <p:nvPr>
            <p:ph type="ftr" sz="quarter" idx="11"/>
          </p:nvPr>
        </p:nvSpPr>
        <p:spPr>
          <a:xfrm>
            <a:off x="4038600" y="6356350"/>
            <a:ext cx="4114800" cy="365125"/>
          </a:xfrm>
        </p:spPr>
        <p:txBody>
          <a:bodyPr>
            <a:normAutofit/>
          </a:bodyPr>
          <a:lstStyle/>
          <a:p>
            <a:r>
              <a:rPr lang="en-GB" dirty="0" err="1"/>
              <a:t>Gejza</a:t>
            </a:r>
            <a:r>
              <a:rPr lang="en-GB" dirty="0"/>
              <a:t> </a:t>
            </a:r>
            <a:r>
              <a:rPr lang="en-GB" dirty="0" err="1"/>
              <a:t>Makuna</a:t>
            </a:r>
            <a:r>
              <a:rPr lang="en-GB" dirty="0"/>
              <a:t> – 2119453 Page 11</a:t>
            </a:r>
          </a:p>
        </p:txBody>
      </p:sp>
    </p:spTree>
    <p:extLst>
      <p:ext uri="{BB962C8B-B14F-4D97-AF65-F5344CB8AC3E}">
        <p14:creationId xmlns:p14="http://schemas.microsoft.com/office/powerpoint/2010/main" val="239611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8F06E-90F9-4B2F-A111-4892FDB77244}"/>
              </a:ext>
            </a:extLst>
          </p:cNvPr>
          <p:cNvSpPr>
            <a:spLocks noGrp="1"/>
          </p:cNvSpPr>
          <p:nvPr>
            <p:ph type="title"/>
          </p:nvPr>
        </p:nvSpPr>
        <p:spPr/>
        <p:txBody>
          <a:bodyPr/>
          <a:lstStyle/>
          <a:p>
            <a:pPr algn="ctr"/>
            <a:r>
              <a:rPr lang="en-GB" b="1" i="1" u="sng" dirty="0"/>
              <a:t>Conclusion </a:t>
            </a:r>
          </a:p>
        </p:txBody>
      </p:sp>
      <p:sp>
        <p:nvSpPr>
          <p:cNvPr id="3" name="Content Placeholder 2">
            <a:extLst>
              <a:ext uri="{FF2B5EF4-FFF2-40B4-BE49-F238E27FC236}">
                <a16:creationId xmlns:a16="http://schemas.microsoft.com/office/drawing/2014/main" id="{091A6DC6-055A-4D4F-94B8-63CA262495A0}"/>
              </a:ext>
            </a:extLst>
          </p:cNvPr>
          <p:cNvSpPr>
            <a:spLocks noGrp="1"/>
          </p:cNvSpPr>
          <p:nvPr>
            <p:ph idx="1"/>
          </p:nvPr>
        </p:nvSpPr>
        <p:spPr>
          <a:xfrm>
            <a:off x="3799840" y="1825625"/>
            <a:ext cx="7553960" cy="4351338"/>
          </a:xfrm>
        </p:spPr>
        <p:txBody>
          <a:bodyPr>
            <a:normAutofit lnSpcReduction="10000"/>
          </a:bodyPr>
          <a:lstStyle/>
          <a:p>
            <a:r>
              <a:rPr lang="en-GB" dirty="0"/>
              <a:t>McDonald’s has successfully moved with the times when it comes to using modern technology</a:t>
            </a:r>
          </a:p>
          <a:p>
            <a:r>
              <a:rPr lang="en-GB" dirty="0"/>
              <a:t>McDonald’s has managed to save money and make larger profits by using modern technology</a:t>
            </a:r>
          </a:p>
          <a:p>
            <a:r>
              <a:rPr lang="en-GB" dirty="0"/>
              <a:t>McDonald’s will continue to be the leading fast-food restaurant by continuing to use current technologies; such as the self-service kiosk, the mobile phone app, etc…</a:t>
            </a:r>
          </a:p>
          <a:p>
            <a:r>
              <a:rPr lang="en-GB" dirty="0"/>
              <a:t>By using modern technology, McDonald’s has successfully been able to capitalise on the new way of shopping in the 21</a:t>
            </a:r>
            <a:r>
              <a:rPr lang="en-GB" baseline="30000" dirty="0"/>
              <a:t>st</a:t>
            </a:r>
            <a:r>
              <a:rPr lang="en-GB" dirty="0"/>
              <a:t> century - Online</a:t>
            </a:r>
          </a:p>
          <a:p>
            <a:endParaRPr lang="en-GB" dirty="0"/>
          </a:p>
        </p:txBody>
      </p:sp>
      <p:sp>
        <p:nvSpPr>
          <p:cNvPr id="4" name="Footer Placeholder 3">
            <a:extLst>
              <a:ext uri="{FF2B5EF4-FFF2-40B4-BE49-F238E27FC236}">
                <a16:creationId xmlns:a16="http://schemas.microsoft.com/office/drawing/2014/main" id="{808EA5F6-4335-4DF8-A733-59F0375C8209}"/>
              </a:ext>
            </a:extLst>
          </p:cNvPr>
          <p:cNvSpPr>
            <a:spLocks noGrp="1"/>
          </p:cNvSpPr>
          <p:nvPr>
            <p:ph type="ftr" sz="quarter" idx="11"/>
          </p:nvPr>
        </p:nvSpPr>
        <p:spPr/>
        <p:txBody>
          <a:bodyPr/>
          <a:lstStyle/>
          <a:p>
            <a:r>
              <a:rPr lang="en-GB" dirty="0"/>
              <a:t>Aisha George – 2119829   Page 12</a:t>
            </a:r>
          </a:p>
        </p:txBody>
      </p:sp>
      <p:pic>
        <p:nvPicPr>
          <p:cNvPr id="6" name="Picture 5" descr="A red and yellow sign&#10;&#10;Description automatically generated with low confidence">
            <a:extLst>
              <a:ext uri="{FF2B5EF4-FFF2-40B4-BE49-F238E27FC236}">
                <a16:creationId xmlns:a16="http://schemas.microsoft.com/office/drawing/2014/main" id="{8A860C4C-9CC5-4663-A3C3-FED91A5D3F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570" y="2523014"/>
            <a:ext cx="2937510" cy="2956560"/>
          </a:xfrm>
          <a:prstGeom prst="rect">
            <a:avLst/>
          </a:prstGeom>
        </p:spPr>
      </p:pic>
    </p:spTree>
    <p:extLst>
      <p:ext uri="{BB962C8B-B14F-4D97-AF65-F5344CB8AC3E}">
        <p14:creationId xmlns:p14="http://schemas.microsoft.com/office/powerpoint/2010/main" val="15095711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2082</TotalTime>
  <Words>1368</Words>
  <Application>Microsoft Office PowerPoint</Application>
  <PresentationFormat>Widescreen</PresentationFormat>
  <Paragraphs>85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McDonald’s</vt:lpstr>
      <vt:lpstr>The impact of modern technology on McDonald’s</vt:lpstr>
      <vt:lpstr>Background of McDonald’s</vt:lpstr>
      <vt:lpstr>Technology used in the early years</vt:lpstr>
      <vt:lpstr>Modern Technology Today at McDonald’s</vt:lpstr>
      <vt:lpstr>McDonald’s Home Delivery Service</vt:lpstr>
      <vt:lpstr>How does McDonald's market the product and services without the technology?</vt:lpstr>
      <vt:lpstr>How does McDonald's market the product and services without the technology?</vt:lpstr>
      <vt:lpstr>How does McDonalds sell their products and services without the technology?</vt:lpstr>
      <vt:lpstr>How did McDonalds struggle without technology?</vt:lpstr>
      <vt:lpstr>Modern technology: McDonald’s Reference list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dc:title>
  <dc:creator>Aisha George</dc:creator>
  <cp:lastModifiedBy>Aisha George</cp:lastModifiedBy>
  <cp:revision>2</cp:revision>
  <dcterms:created xsi:type="dcterms:W3CDTF">2022-03-24T07:59:18Z</dcterms:created>
  <dcterms:modified xsi:type="dcterms:W3CDTF">2022-03-27T08:01:46Z</dcterms:modified>
</cp:coreProperties>
</file>