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2" r:id="rId3"/>
    <p:sldId id="257" r:id="rId4"/>
    <p:sldId id="264" r:id="rId5"/>
    <p:sldId id="258" r:id="rId6"/>
    <p:sldId id="259" r:id="rId7"/>
    <p:sldId id="260" r:id="rId8"/>
    <p:sldId id="263" r:id="rId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09" autoAdjust="0"/>
    <p:restoredTop sz="87384" autoAdjust="0"/>
  </p:normalViewPr>
  <p:slideViewPr>
    <p:cSldViewPr snapToGrid="0">
      <p:cViewPr varScale="1">
        <p:scale>
          <a:sx n="63" d="100"/>
          <a:sy n="63" d="100"/>
        </p:scale>
        <p:origin x="11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C8650D-1774-453F-895F-2745F6B428CD}" type="datetimeFigureOut">
              <a:rPr lang="zh-CN" altLang="en-US" smtClean="0"/>
              <a:t>2018/12/20</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D30D7-E663-4900-9431-055841FF6974}" type="slidenum">
              <a:rPr lang="zh-CN" altLang="en-US" smtClean="0"/>
              <a:t>‹#›</a:t>
            </a:fld>
            <a:endParaRPr lang="zh-CN" altLang="en-US"/>
          </a:p>
        </p:txBody>
      </p:sp>
    </p:spTree>
    <p:extLst>
      <p:ext uri="{BB962C8B-B14F-4D97-AF65-F5344CB8AC3E}">
        <p14:creationId xmlns:p14="http://schemas.microsoft.com/office/powerpoint/2010/main" val="2012663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The presentation question I chose to study is “was Mao personally responsible for the chaos caused in the cultural revolution or did author Jung Chang overplay his actions?”</a:t>
            </a:r>
          </a:p>
          <a:p>
            <a:endParaRPr lang="zh-CN" altLang="en-US" dirty="0"/>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1</a:t>
            </a:fld>
            <a:endParaRPr lang="zh-CN" altLang="en-US"/>
          </a:p>
        </p:txBody>
      </p:sp>
    </p:spTree>
    <p:extLst>
      <p:ext uri="{BB962C8B-B14F-4D97-AF65-F5344CB8AC3E}">
        <p14:creationId xmlns:p14="http://schemas.microsoft.com/office/powerpoint/2010/main" val="1357508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I chose this question because I did an EPQ in Sixth form on the Cultural Revolution and it’s failures and used Jung Chang as a main source. I found her book incredibly valuable as a primary source, however she strongly blames Mao for the struggles her and her family went through. The two books  by Chang that are invaluable to this historical debate is 1/3</a:t>
            </a:r>
            <a:r>
              <a:rPr lang="en-GB" altLang="zh-CN" baseline="30000" dirty="0"/>
              <a:t>rd</a:t>
            </a:r>
            <a:r>
              <a:rPr lang="en-GB" altLang="zh-CN" dirty="0"/>
              <a:t> of Wild Swans, documenting her teenage years during the revolution and “Mao: the unknown story”, recounting a history of  chairman </a:t>
            </a:r>
            <a:r>
              <a:rPr lang="en-GB" altLang="zh-CN" dirty="0" err="1"/>
              <a:t>mao</a:t>
            </a:r>
            <a:r>
              <a:rPr lang="en-GB" altLang="zh-CN" dirty="0"/>
              <a:t>, his upbringing, rise to power and all political and social decisions he made</a:t>
            </a:r>
          </a:p>
          <a:p>
            <a:r>
              <a:rPr lang="en-GB" altLang="zh-CN" dirty="0"/>
              <a:t>I never fully got the opportunity to explore how accurate this was and how responsibly Mao really was, therefore I have used this presentation as an opportunity for further research. Mainly I will look at historians like </a:t>
            </a:r>
            <a:r>
              <a:rPr lang="en-GB" altLang="zh-CN" dirty="0" err="1"/>
              <a:t>Mitter</a:t>
            </a:r>
            <a:r>
              <a:rPr lang="en-GB" altLang="zh-CN" dirty="0"/>
              <a:t> and Mao’s documented speeches and compare this to Chang’s opinion Mao caused widespread destruction</a:t>
            </a:r>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2</a:t>
            </a:fld>
            <a:endParaRPr lang="zh-CN" altLang="en-US"/>
          </a:p>
        </p:txBody>
      </p:sp>
    </p:spTree>
    <p:extLst>
      <p:ext uri="{BB962C8B-B14F-4D97-AF65-F5344CB8AC3E}">
        <p14:creationId xmlns:p14="http://schemas.microsoft.com/office/powerpoint/2010/main" val="2192980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Jung Chang’s main argument is that the cultural revolution was a “bloody purge to increase Mao’s personal power”, conveying him as greed driven, selfish dictator.</a:t>
            </a:r>
          </a:p>
          <a:p>
            <a:r>
              <a:rPr lang="en-GB" altLang="zh-CN" dirty="0"/>
              <a:t>Primarily the book is narrative, with statistics of all the books burnt, monuments destroyed, teachers murdered, and then leaving, “travelling the country incessantly” after initiating it. Yes this book is mainly descriptive she includes newspaper articles, with their headlines relating to Mao, and scripts from his speeches to stress his personal actions </a:t>
            </a:r>
          </a:p>
          <a:p>
            <a:r>
              <a:rPr lang="en-GB" altLang="zh-CN" dirty="0"/>
              <a:t>As Jung Chang was a teenager, she joined the Red Guards, therefore much of her argument centres around Mao using the youth as his puppets to commit atrocities.</a:t>
            </a:r>
            <a:r>
              <a:rPr lang="zh-CN" altLang="en-US" dirty="0"/>
              <a:t> </a:t>
            </a:r>
            <a:r>
              <a:rPr lang="en-GB" altLang="zh-CN" dirty="0"/>
              <a:t>As</a:t>
            </a:r>
            <a:r>
              <a:rPr lang="zh-CN" altLang="en-US" dirty="0"/>
              <a:t> </a:t>
            </a:r>
            <a:r>
              <a:rPr lang="en-GB" altLang="zh-CN" dirty="0"/>
              <a:t>a</a:t>
            </a:r>
            <a:r>
              <a:rPr lang="zh-CN" altLang="en-US" dirty="0"/>
              <a:t> </a:t>
            </a:r>
            <a:r>
              <a:rPr lang="en-GB" altLang="zh-CN" dirty="0"/>
              <a:t>historian</a:t>
            </a:r>
            <a:r>
              <a:rPr lang="zh-CN" altLang="en-US" dirty="0"/>
              <a:t> </a:t>
            </a:r>
            <a:r>
              <a:rPr lang="en-GB" altLang="zh-CN" dirty="0"/>
              <a:t>she</a:t>
            </a:r>
            <a:r>
              <a:rPr lang="zh-CN" altLang="en-US" dirty="0"/>
              <a:t> </a:t>
            </a:r>
            <a:r>
              <a:rPr lang="en-GB" altLang="zh-CN" dirty="0"/>
              <a:t>focuses</a:t>
            </a:r>
            <a:r>
              <a:rPr lang="zh-CN" altLang="en-US" dirty="0"/>
              <a:t> </a:t>
            </a:r>
            <a:r>
              <a:rPr lang="en-GB" altLang="zh-CN" dirty="0"/>
              <a:t>on</a:t>
            </a:r>
            <a:r>
              <a:rPr lang="zh-CN" altLang="en-US" dirty="0"/>
              <a:t> </a:t>
            </a:r>
            <a:r>
              <a:rPr lang="en-GB" altLang="zh-CN" dirty="0"/>
              <a:t>the</a:t>
            </a:r>
            <a:r>
              <a:rPr lang="zh-CN" altLang="en-US" dirty="0"/>
              <a:t> </a:t>
            </a:r>
            <a:r>
              <a:rPr lang="en-GB" altLang="zh-CN" dirty="0"/>
              <a:t>social</a:t>
            </a:r>
            <a:r>
              <a:rPr lang="zh-CN" altLang="en-US" dirty="0"/>
              <a:t> </a:t>
            </a:r>
            <a:r>
              <a:rPr lang="en-GB" altLang="zh-CN" dirty="0"/>
              <a:t>aspect</a:t>
            </a:r>
            <a:r>
              <a:rPr lang="zh-CN" altLang="en-US" dirty="0"/>
              <a:t> </a:t>
            </a:r>
            <a:r>
              <a:rPr lang="en-GB" altLang="zh-CN" dirty="0"/>
              <a:t>of</a:t>
            </a:r>
            <a:r>
              <a:rPr lang="zh-CN" altLang="en-US" dirty="0"/>
              <a:t> </a:t>
            </a:r>
            <a:r>
              <a:rPr lang="en-GB" altLang="zh-CN" dirty="0"/>
              <a:t>the</a:t>
            </a:r>
            <a:r>
              <a:rPr lang="zh-CN" altLang="en-US" dirty="0"/>
              <a:t> </a:t>
            </a:r>
            <a:r>
              <a:rPr lang="en-GB" altLang="zh-CN" dirty="0"/>
              <a:t>failure</a:t>
            </a:r>
            <a:r>
              <a:rPr lang="zh-CN" altLang="en-US" dirty="0"/>
              <a:t> </a:t>
            </a:r>
            <a:r>
              <a:rPr lang="en-GB" altLang="zh-CN" dirty="0"/>
              <a:t>of</a:t>
            </a:r>
            <a:r>
              <a:rPr lang="zh-CN" altLang="en-US" dirty="0"/>
              <a:t> </a:t>
            </a:r>
            <a:r>
              <a:rPr lang="en-GB" altLang="zh-CN" dirty="0"/>
              <a:t>the</a:t>
            </a:r>
            <a:r>
              <a:rPr lang="zh-CN" altLang="en-US" dirty="0"/>
              <a:t> </a:t>
            </a:r>
            <a:r>
              <a:rPr lang="en-GB" altLang="zh-CN" dirty="0"/>
              <a:t>revolution,</a:t>
            </a:r>
            <a:r>
              <a:rPr lang="zh-CN" altLang="en-US" dirty="0"/>
              <a:t> </a:t>
            </a:r>
            <a:r>
              <a:rPr lang="en-GB" altLang="zh-CN" dirty="0"/>
              <a:t>the</a:t>
            </a:r>
            <a:r>
              <a:rPr lang="zh-CN" altLang="en-US" dirty="0"/>
              <a:t> </a:t>
            </a:r>
            <a:r>
              <a:rPr lang="en-GB" altLang="zh-CN" dirty="0"/>
              <a:t>destruction</a:t>
            </a:r>
            <a:r>
              <a:rPr lang="zh-CN" altLang="en-US" dirty="0"/>
              <a:t> </a:t>
            </a:r>
            <a:r>
              <a:rPr lang="en-GB" altLang="zh-CN" dirty="0"/>
              <a:t>of</a:t>
            </a:r>
            <a:r>
              <a:rPr lang="zh-CN" altLang="en-US" dirty="0"/>
              <a:t> </a:t>
            </a:r>
            <a:r>
              <a:rPr lang="en-GB" altLang="zh-CN" dirty="0"/>
              <a:t>youth and the death toll rather than the economy or politics, which I prefer as I dislike studying these. </a:t>
            </a:r>
          </a:p>
          <a:p>
            <a:r>
              <a:rPr lang="en-GB" altLang="zh-CN" dirty="0"/>
              <a:t>The research she uses to support this include</a:t>
            </a:r>
          </a:p>
          <a:p>
            <a:pPr marL="228600" indent="-228600">
              <a:buAutoNum type="arabicParenR"/>
            </a:pPr>
            <a:r>
              <a:rPr lang="en-GB" altLang="zh-CN" dirty="0"/>
              <a:t>Mao ordered all travel, food and accommodation to be free across china, therefore encouraging the youth to visit Peking to watch his speeches. For example, around 11 million students arrived for his speech at Tiananmen square. It is the messages that were said here that were, in Jung Chang words, splashed on the front pages”/”carried on loudspeaker” and then quoted back by those youth carrying out destructive acts to please him. Chang offers the theory Mao was a God, coming out for public speeches that were idolised. This theory of him being a God, a man obsessed by those worshipping him, is further shown through his little red book also being called “</a:t>
            </a:r>
            <a:r>
              <a:rPr lang="en-GB" altLang="zh-CN" dirty="0" err="1"/>
              <a:t>mao’s</a:t>
            </a:r>
            <a:r>
              <a:rPr lang="en-GB" altLang="zh-CN" dirty="0"/>
              <a:t> bible”. These speeches encouraging violence are still easy to find in multiple primary sources, therefore these are a few others I have found:</a:t>
            </a:r>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3</a:t>
            </a:fld>
            <a:endParaRPr lang="zh-CN" altLang="en-US"/>
          </a:p>
        </p:txBody>
      </p:sp>
    </p:spTree>
    <p:extLst>
      <p:ext uri="{BB962C8B-B14F-4D97-AF65-F5344CB8AC3E}">
        <p14:creationId xmlns:p14="http://schemas.microsoft.com/office/powerpoint/2010/main" val="1029293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b="1" dirty="0"/>
              <a:t>– so she changed her name and her school’s name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zh-CN" dirty="0"/>
          </a:p>
          <a:p>
            <a:r>
              <a:rPr lang="en-GB" altLang="zh-CN" dirty="0"/>
              <a:t>Other issue from this is that Mao ordered for schooling to be cancelled. So it is his fault if they are bored, and with a need to rebel</a:t>
            </a:r>
          </a:p>
          <a:p>
            <a:r>
              <a:rPr lang="en-GB" altLang="zh-CN" sz="1200" kern="1200" dirty="0">
                <a:solidFill>
                  <a:schemeClr val="tx1"/>
                </a:solidFill>
                <a:effectLst/>
                <a:latin typeface="+mn-lt"/>
                <a:ea typeface="+mn-ea"/>
                <a:cs typeface="+mn-cs"/>
              </a:rPr>
              <a:t>Following </a:t>
            </a:r>
            <a:r>
              <a:rPr lang="en-GB" altLang="zh-CN" sz="1200" kern="1200" dirty="0" err="1">
                <a:solidFill>
                  <a:schemeClr val="tx1"/>
                </a:solidFill>
                <a:effectLst/>
                <a:latin typeface="+mn-lt"/>
                <a:ea typeface="+mn-ea"/>
                <a:cs typeface="+mn-cs"/>
              </a:rPr>
              <a:t>mao’s</a:t>
            </a:r>
            <a:r>
              <a:rPr lang="en-GB" altLang="zh-CN" sz="1200" kern="1200" dirty="0">
                <a:solidFill>
                  <a:schemeClr val="tx1"/>
                </a:solidFill>
                <a:effectLst/>
                <a:latin typeface="+mn-lt"/>
                <a:ea typeface="+mn-ea"/>
                <a:cs typeface="+mn-cs"/>
              </a:rPr>
              <a:t> instructions these violent groups mushroomed in support</a:t>
            </a:r>
            <a:endParaRPr lang="zh-CN" altLang="en-US" dirty="0"/>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4</a:t>
            </a:fld>
            <a:endParaRPr lang="zh-CN" altLang="en-US"/>
          </a:p>
        </p:txBody>
      </p:sp>
    </p:spTree>
    <p:extLst>
      <p:ext uri="{BB962C8B-B14F-4D97-AF65-F5344CB8AC3E}">
        <p14:creationId xmlns:p14="http://schemas.microsoft.com/office/powerpoint/2010/main" val="1969319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Mainly to study Mao’s actions I looked into primary sources, although people would not have known much about Chinese politics or other people’s actions, they are more valuable as I think to answer the question it is not best to ask was Mao actually responsible, it is also did society </a:t>
            </a:r>
            <a:r>
              <a:rPr lang="en-GB" altLang="zh-CN" i="1" dirty="0"/>
              <a:t>think</a:t>
            </a:r>
            <a:r>
              <a:rPr lang="en-GB" altLang="zh-CN" dirty="0"/>
              <a:t> he was at this time, was it always him acting? This could make a huge difference as if they did then possibly that shows he was more prominent in chaos in China, as he made the speeches, rather than any of Chinese official. If Chinese society saw him as the face of chaos then possibly that is important to studying it</a:t>
            </a:r>
          </a:p>
          <a:p>
            <a:r>
              <a:rPr lang="en-GB" altLang="zh-CN" dirty="0"/>
              <a:t>One argument that goes against this however is one Chinese Official, the head of the </a:t>
            </a:r>
            <a:r>
              <a:rPr lang="en-GB" altLang="zh-CN" dirty="0" err="1"/>
              <a:t>SiChuan</a:t>
            </a:r>
            <a:r>
              <a:rPr lang="en-GB" altLang="zh-CN" dirty="0"/>
              <a:t> province got people to attack homes of </a:t>
            </a:r>
            <a:r>
              <a:rPr lang="en-GB" altLang="zh-CN" dirty="0" err="1"/>
              <a:t>promiment</a:t>
            </a:r>
            <a:r>
              <a:rPr lang="en-GB" altLang="zh-CN" dirty="0"/>
              <a:t> cultural figures. This is from a list to have been given from </a:t>
            </a:r>
            <a:r>
              <a:rPr lang="en-GB" altLang="zh-CN" dirty="0" err="1"/>
              <a:t>mao</a:t>
            </a:r>
            <a:r>
              <a:rPr lang="en-GB" altLang="zh-CN" dirty="0"/>
              <a:t>, or at least been authorised by him</a:t>
            </a:r>
          </a:p>
          <a:p>
            <a:r>
              <a:rPr lang="en-GB" altLang="zh-CN" dirty="0"/>
              <a:t>One historian </a:t>
            </a:r>
            <a:r>
              <a:rPr lang="en-GB" altLang="zh-CN" dirty="0" err="1"/>
              <a:t>mitter</a:t>
            </a:r>
            <a:r>
              <a:rPr lang="en-GB" altLang="zh-CN" dirty="0"/>
              <a:t> argues that the revolution is caused by Mao wanting to increase his own status, supporting Chang’s idea he was a greed driven selfish dictator. </a:t>
            </a:r>
            <a:r>
              <a:rPr lang="en-GB" altLang="zh-CN" dirty="0" err="1"/>
              <a:t>Mitter</a:t>
            </a:r>
            <a:r>
              <a:rPr lang="en-GB" altLang="zh-CN" dirty="0"/>
              <a:t> explains that Mao was the son of farmer in rural Hunan province therefore the revolution was to increase hostility to the educated classes. This makes a lot of sense as possibly the revolution was simply for personal gains rather than for China. In relation to the question, possibly this shows he was responsible for the failures as he became fixated. </a:t>
            </a:r>
            <a:r>
              <a:rPr lang="en-GB" altLang="zh-CN" dirty="0" err="1"/>
              <a:t>Mitter</a:t>
            </a:r>
            <a:r>
              <a:rPr lang="en-GB" altLang="zh-CN" dirty="0"/>
              <a:t> says the failures are “largely caused by the obsessions of one man , concerned with the purity of his own personal position”</a:t>
            </a:r>
          </a:p>
          <a:p>
            <a:r>
              <a:rPr lang="en-GB" altLang="zh-CN" dirty="0"/>
              <a:t>Furthermore, I used the primary source of </a:t>
            </a:r>
            <a:r>
              <a:rPr lang="en-GB" altLang="zh-CN" dirty="0" err="1"/>
              <a:t>ZhiSuiLi</a:t>
            </a:r>
            <a:r>
              <a:rPr lang="en-GB" altLang="zh-CN" dirty="0"/>
              <a:t> to look deeper at Mao’s behaviour. Li was his personal physician, staying by his side and eventually writing “the private life of chairman </a:t>
            </a:r>
            <a:r>
              <a:rPr lang="en-GB" altLang="zh-CN" dirty="0" err="1"/>
              <a:t>mao</a:t>
            </a:r>
            <a:r>
              <a:rPr lang="en-GB" altLang="zh-CN" dirty="0"/>
              <a:t>” in 1994 painting Mao in a negative light: smoking, sleeping around and power mad. As Li states “Mao craved attention” and would often cry remembering the failures of the Great Leap Forward, it supports the idea he wanted to increase the personal power that decreased during the revolution. By viewing Mao as arrogant and desperate to increase his status,  think that he caused the failures by wanting to possibly be as controversial and life changing as possibly, by specifically ordering chaos, cancelling educating, encouraging violence, I think he was a man who took it too far</a:t>
            </a:r>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5</a:t>
            </a:fld>
            <a:endParaRPr lang="zh-CN" altLang="en-US"/>
          </a:p>
        </p:txBody>
      </p:sp>
    </p:spTree>
    <p:extLst>
      <p:ext uri="{BB962C8B-B14F-4D97-AF65-F5344CB8AC3E}">
        <p14:creationId xmlns:p14="http://schemas.microsoft.com/office/powerpoint/2010/main" val="3354707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sz="1200" kern="1200" dirty="0">
                <a:solidFill>
                  <a:schemeClr val="tx1"/>
                </a:solidFill>
                <a:effectLst/>
                <a:latin typeface="+mn-lt"/>
                <a:ea typeface="+mn-ea"/>
                <a:cs typeface="+mn-cs"/>
              </a:rPr>
              <a:t>On the other hand, historian </a:t>
            </a:r>
            <a:r>
              <a:rPr lang="en-GB" altLang="zh-CN" sz="1200" kern="1200" dirty="0" err="1">
                <a:solidFill>
                  <a:schemeClr val="tx1"/>
                </a:solidFill>
                <a:effectLst/>
                <a:latin typeface="+mn-lt"/>
                <a:ea typeface="+mn-ea"/>
                <a:cs typeface="+mn-cs"/>
              </a:rPr>
              <a:t>Mitter</a:t>
            </a:r>
            <a:r>
              <a:rPr lang="en-GB" altLang="zh-CN" sz="1200" kern="1200" dirty="0">
                <a:solidFill>
                  <a:schemeClr val="tx1"/>
                </a:solidFill>
                <a:effectLst/>
                <a:latin typeface="+mn-lt"/>
                <a:ea typeface="+mn-ea"/>
                <a:cs typeface="+mn-cs"/>
              </a:rPr>
              <a:t> argues that the cultural revolution was a “time when language was most separated from meaning”. The example given by him “compassion became a hideous insult”</a:t>
            </a:r>
          </a:p>
          <a:p>
            <a:r>
              <a:rPr lang="en-GB" altLang="zh-CN" sz="1200" kern="1200" dirty="0">
                <a:solidFill>
                  <a:schemeClr val="tx1"/>
                </a:solidFill>
                <a:effectLst/>
                <a:latin typeface="+mn-lt"/>
                <a:ea typeface="+mn-ea"/>
                <a:cs typeface="+mn-cs"/>
              </a:rPr>
              <a:t>If, as </a:t>
            </a:r>
            <a:r>
              <a:rPr lang="en-GB" altLang="zh-CN" sz="1200" kern="1200" dirty="0" err="1">
                <a:solidFill>
                  <a:schemeClr val="tx1"/>
                </a:solidFill>
                <a:effectLst/>
                <a:latin typeface="+mn-lt"/>
                <a:ea typeface="+mn-ea"/>
                <a:cs typeface="+mn-cs"/>
              </a:rPr>
              <a:t>mitter</a:t>
            </a:r>
            <a:r>
              <a:rPr lang="en-GB" altLang="zh-CN" sz="1200" kern="1200" dirty="0">
                <a:solidFill>
                  <a:schemeClr val="tx1"/>
                </a:solidFill>
                <a:effectLst/>
                <a:latin typeface="+mn-lt"/>
                <a:ea typeface="+mn-ea"/>
                <a:cs typeface="+mn-cs"/>
              </a:rPr>
              <a:t> says, “terms such ‘class’ and ’bourgeois’ could take on whatever meaning a group or person in control assigned them”, then I think he is trying to say that Mao could not be held responsible for the meaning of their words, if this meaning in indefinitely flexible”</a:t>
            </a:r>
          </a:p>
          <a:p>
            <a:r>
              <a:rPr lang="en-GB" altLang="zh-CN" sz="1200" kern="1200" dirty="0">
                <a:solidFill>
                  <a:schemeClr val="tx1"/>
                </a:solidFill>
                <a:effectLst/>
                <a:latin typeface="+mn-lt"/>
                <a:ea typeface="+mn-ea"/>
                <a:cs typeface="+mn-cs"/>
              </a:rPr>
              <a:t>Additionally, </a:t>
            </a:r>
            <a:r>
              <a:rPr lang="en-GB" altLang="zh-CN" sz="1200" kern="1200" dirty="0" err="1">
                <a:solidFill>
                  <a:schemeClr val="tx1"/>
                </a:solidFill>
                <a:effectLst/>
                <a:latin typeface="+mn-lt"/>
                <a:ea typeface="+mn-ea"/>
                <a:cs typeface="+mn-cs"/>
              </a:rPr>
              <a:t>Mitter</a:t>
            </a:r>
            <a:r>
              <a:rPr lang="en-GB" altLang="zh-CN" sz="1200" kern="1200" dirty="0">
                <a:solidFill>
                  <a:schemeClr val="tx1"/>
                </a:solidFill>
                <a:effectLst/>
                <a:latin typeface="+mn-lt"/>
                <a:ea typeface="+mn-ea"/>
                <a:cs typeface="+mn-cs"/>
              </a:rPr>
              <a:t> asks many questions to the reader, such as “why was Mao’s call taken up so enthusiastically”, implying the teenagers were simply rebellious anyway.</a:t>
            </a:r>
          </a:p>
          <a:p>
            <a:r>
              <a:rPr lang="en-GB" altLang="zh-CN" sz="1200" kern="1200" dirty="0">
                <a:solidFill>
                  <a:schemeClr val="tx1"/>
                </a:solidFill>
                <a:effectLst/>
                <a:latin typeface="+mn-lt"/>
                <a:ea typeface="+mn-ea"/>
                <a:cs typeface="+mn-cs"/>
              </a:rPr>
              <a:t>He tries to argue that the youth were not his puppets but instead fought naturally as Mao offered a new world against the “century of humiliation”. Possibly people blamed the old feudal system and traditional ideas for this, therefore liked the complete overturning of China that Mao advocated</a:t>
            </a:r>
            <a:endParaRPr lang="zh-CN" altLang="en-US" dirty="0"/>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6</a:t>
            </a:fld>
            <a:endParaRPr lang="zh-CN" altLang="en-US"/>
          </a:p>
        </p:txBody>
      </p:sp>
    </p:spTree>
    <p:extLst>
      <p:ext uri="{BB962C8B-B14F-4D97-AF65-F5344CB8AC3E}">
        <p14:creationId xmlns:p14="http://schemas.microsoft.com/office/powerpoint/2010/main" val="2482255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I think to explore if he was purely responsible I needed to study his personality as well as his actions, therefore from the information gained from reading about the physician’s views I had to rethink the cause for the revolution, if it was to get power back then possibly he was very responsible, as he had a personal attack rather than thinking logically about the economic and social implications of his actions.</a:t>
            </a:r>
          </a:p>
          <a:p>
            <a:r>
              <a:rPr lang="en-GB" altLang="zh-CN" dirty="0"/>
              <a:t>Although I agree with the arguments Mao did not specifically smash pots, burn old books, etc, he cleared the way for </a:t>
            </a:r>
            <a:r>
              <a:rPr lang="en-GB" altLang="zh-CN" dirty="0" err="1"/>
              <a:t>atrocitities</a:t>
            </a:r>
            <a:r>
              <a:rPr lang="en-GB" altLang="zh-CN" dirty="0"/>
              <a:t> to escalate by issuing explicit orders to the army to not intervene, even using specific language like “firing blanks is absolutely forbidden” and his speeches encouraging young red guards to continue as it seems he was proud of them</a:t>
            </a:r>
          </a:p>
          <a:p>
            <a:r>
              <a:rPr lang="en-GB" altLang="zh-CN" dirty="0"/>
              <a:t>This shows that even if scholars say that Mao is not the cause for the chaos directly, it is difficult in my opinion to argue he didn’t encourage it and thus cause further destruction</a:t>
            </a:r>
            <a:endParaRPr lang="zh-CN" altLang="en-US" dirty="0"/>
          </a:p>
          <a:p>
            <a:endParaRPr lang="en-GB" altLang="zh-CN" dirty="0"/>
          </a:p>
          <a:p>
            <a:r>
              <a:rPr lang="en-GB" altLang="zh-CN" dirty="0"/>
              <a:t>After reading </a:t>
            </a:r>
            <a:r>
              <a:rPr lang="en-GB" altLang="zh-CN" dirty="0" err="1"/>
              <a:t>Mitter’s</a:t>
            </a:r>
            <a:r>
              <a:rPr lang="en-GB" altLang="zh-CN" dirty="0"/>
              <a:t> work, and the wider debate on language, I have had to rethink the role language and it’s meaning has, however even if chaos becomes a positive word, and “compassion” becomes negative, this is caused by Mao’s speeches and his encouragement of chaos therefore I still think Mao created that chaos through using very specific language in speeches</a:t>
            </a:r>
          </a:p>
          <a:p>
            <a:endParaRPr lang="en-GB" altLang="zh-CN" dirty="0"/>
          </a:p>
          <a:p>
            <a:r>
              <a:rPr lang="en-GB" altLang="zh-CN" dirty="0"/>
              <a:t>I have had less time to fully explore other aspects that might have played a bigger role in destruction than the youth but I think it is useful to explore people like his wife Jiang Qing, argued to have destroyed entertainment with the operas, persecution of actors and her Shanghai revolutionary Committee, but I think the main culprit for the revolution involving so much destruction is Chairman Mao himself</a:t>
            </a:r>
            <a:endParaRPr lang="zh-CN" altLang="en-US" dirty="0"/>
          </a:p>
        </p:txBody>
      </p:sp>
      <p:sp>
        <p:nvSpPr>
          <p:cNvPr id="4" name="Slide Number Placeholder 3"/>
          <p:cNvSpPr>
            <a:spLocks noGrp="1"/>
          </p:cNvSpPr>
          <p:nvPr>
            <p:ph type="sldNum" sz="quarter" idx="5"/>
          </p:nvPr>
        </p:nvSpPr>
        <p:spPr/>
        <p:txBody>
          <a:bodyPr/>
          <a:lstStyle/>
          <a:p>
            <a:fld id="{5E1D30D7-E663-4900-9431-055841FF6974}" type="slidenum">
              <a:rPr lang="zh-CN" altLang="en-US" smtClean="0"/>
              <a:t>7</a:t>
            </a:fld>
            <a:endParaRPr lang="zh-CN" altLang="en-US"/>
          </a:p>
        </p:txBody>
      </p:sp>
    </p:spTree>
    <p:extLst>
      <p:ext uri="{BB962C8B-B14F-4D97-AF65-F5344CB8AC3E}">
        <p14:creationId xmlns:p14="http://schemas.microsoft.com/office/powerpoint/2010/main" val="2656745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BE484-3863-4179-9F40-F7AB3350A20B}"/>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4300B90B-93CD-4FA5-A8C2-04717208F8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524A1618-49D4-48A0-8527-917D3B2AAE06}"/>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F157D9D8-5978-4542-87DD-7BC7F9B10F1C}"/>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D94CDA38-F43D-4719-9792-6D8506F19404}"/>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3130003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F2D6-8527-4D22-B744-29CAFA958C2F}"/>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2BC4E66B-04D5-4678-8351-2D871AB1256C}"/>
              </a:ext>
            </a:extLst>
          </p:cNvPr>
          <p:cNvSpPr>
            <a:spLocks noGrp="1"/>
          </p:cNvSpPr>
          <p:nvPr>
            <p:ph idx="1"/>
          </p:nvPr>
        </p:nvSpPr>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F7332B78-EA32-4533-A844-F91F39704E96}"/>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FB1D86CB-37B5-4648-99D3-6F9C3A8A29A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5BEB41BE-8E22-4C7C-9EA4-826409BDDD88}"/>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2517491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331FA-E523-4F03-B689-AA457FE3F8D7}"/>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AACB4502-CC38-4CB2-8C59-BC42808A5A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Edit Master text styles</a:t>
            </a:r>
          </a:p>
        </p:txBody>
      </p:sp>
      <p:sp>
        <p:nvSpPr>
          <p:cNvPr id="4" name="Date Placeholder 3">
            <a:extLst>
              <a:ext uri="{FF2B5EF4-FFF2-40B4-BE49-F238E27FC236}">
                <a16:creationId xmlns:a16="http://schemas.microsoft.com/office/drawing/2014/main" id="{30D95A54-CCDC-42F7-8B4E-18DCA1DCB01E}"/>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C92FBCE1-48E3-439D-A75B-43793DA9DBE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86F63C99-E09E-43C6-ACE9-FFB2A07033B6}"/>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4261301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CFACA-E4A0-45EE-B7FC-3CE45C348DF0}"/>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56FBDB4C-D3F7-4DA5-AECD-56E245F8E1CD}"/>
              </a:ext>
            </a:extLst>
          </p:cNvPr>
          <p:cNvSpPr>
            <a:spLocks noGrp="1"/>
          </p:cNvSpPr>
          <p:nvPr>
            <p:ph sz="half" idx="1"/>
          </p:nvPr>
        </p:nvSpPr>
        <p:spPr>
          <a:xfrm>
            <a:off x="838200" y="1825625"/>
            <a:ext cx="5181600" cy="435133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2025A21F-699C-40E7-AF2C-39C19B37F8B3}"/>
              </a:ext>
            </a:extLst>
          </p:cNvPr>
          <p:cNvSpPr>
            <a:spLocks noGrp="1"/>
          </p:cNvSpPr>
          <p:nvPr>
            <p:ph sz="half" idx="2"/>
          </p:nvPr>
        </p:nvSpPr>
        <p:spPr>
          <a:xfrm>
            <a:off x="6172200" y="1825625"/>
            <a:ext cx="5181600" cy="435133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A822EBE7-ED38-4EDB-B401-96325B8104E4}"/>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6" name="Footer Placeholder 5">
            <a:extLst>
              <a:ext uri="{FF2B5EF4-FFF2-40B4-BE49-F238E27FC236}">
                <a16:creationId xmlns:a16="http://schemas.microsoft.com/office/drawing/2014/main" id="{870D198D-A42D-4396-8DCA-7B6158D76DB7}"/>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E59AE8DF-5179-4FD0-8B49-83DAE2055258}"/>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2119213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9774C-C4AA-4954-96B2-78EBE444C380}"/>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7D163B66-C344-463E-A793-2181D5D41B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Edit Master text styles</a:t>
            </a:r>
          </a:p>
        </p:txBody>
      </p:sp>
      <p:sp>
        <p:nvSpPr>
          <p:cNvPr id="4" name="Content Placeholder 3">
            <a:extLst>
              <a:ext uri="{FF2B5EF4-FFF2-40B4-BE49-F238E27FC236}">
                <a16:creationId xmlns:a16="http://schemas.microsoft.com/office/drawing/2014/main" id="{8D6386AD-D00F-4001-8C82-0276590DC4BF}"/>
              </a:ext>
            </a:extLst>
          </p:cNvPr>
          <p:cNvSpPr>
            <a:spLocks noGrp="1"/>
          </p:cNvSpPr>
          <p:nvPr>
            <p:ph sz="half" idx="2"/>
          </p:nvPr>
        </p:nvSpPr>
        <p:spPr>
          <a:xfrm>
            <a:off x="839788" y="2505075"/>
            <a:ext cx="5157787" cy="368458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738E1C89-48B8-4760-BFF0-9AEE952914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Edit Master text styles</a:t>
            </a:r>
          </a:p>
        </p:txBody>
      </p:sp>
      <p:sp>
        <p:nvSpPr>
          <p:cNvPr id="6" name="Content Placeholder 5">
            <a:extLst>
              <a:ext uri="{FF2B5EF4-FFF2-40B4-BE49-F238E27FC236}">
                <a16:creationId xmlns:a16="http://schemas.microsoft.com/office/drawing/2014/main" id="{97DD6380-72D6-42FF-86BB-2D2BF42C44D2}"/>
              </a:ext>
            </a:extLst>
          </p:cNvPr>
          <p:cNvSpPr>
            <a:spLocks noGrp="1"/>
          </p:cNvSpPr>
          <p:nvPr>
            <p:ph sz="quarter" idx="4"/>
          </p:nvPr>
        </p:nvSpPr>
        <p:spPr>
          <a:xfrm>
            <a:off x="6172200" y="2505075"/>
            <a:ext cx="5183188" cy="368458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603D9B34-F0AA-4BFB-A419-CCCEB2FB7F69}"/>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8" name="Footer Placeholder 7">
            <a:extLst>
              <a:ext uri="{FF2B5EF4-FFF2-40B4-BE49-F238E27FC236}">
                <a16:creationId xmlns:a16="http://schemas.microsoft.com/office/drawing/2014/main" id="{93256FD4-224B-4127-B239-2BEDD844C374}"/>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39CEE949-A72F-4D10-957A-FD1BA1D3ACE3}"/>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341239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1A5DD-322C-402F-9A2B-F8D474A974D2}"/>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D31CFE2C-0B5D-473D-8269-7EA737955EBF}"/>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4" name="Footer Placeholder 3">
            <a:extLst>
              <a:ext uri="{FF2B5EF4-FFF2-40B4-BE49-F238E27FC236}">
                <a16:creationId xmlns:a16="http://schemas.microsoft.com/office/drawing/2014/main" id="{E60BE59B-FE2F-4AAB-898D-76855FC6E48D}"/>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1E0F71E3-CE20-48D8-91E1-0FDDB47F8EE1}"/>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3492679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BE1F9-1F81-42BE-B906-0E29B677622A}"/>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3" name="Footer Placeholder 2">
            <a:extLst>
              <a:ext uri="{FF2B5EF4-FFF2-40B4-BE49-F238E27FC236}">
                <a16:creationId xmlns:a16="http://schemas.microsoft.com/office/drawing/2014/main" id="{250EDFBC-CC02-4BF5-BF04-2899EF4C2E8B}"/>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986E578D-DEB7-4705-9AC0-D935296191D8}"/>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3045962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058F0-8FDB-4ED5-BD60-E140526D3FA6}"/>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65216408-3CAF-4F3C-8B31-F357FC577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BA541DD4-C9E1-46CE-BB2B-E9FB6D840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Edit Master text styles</a:t>
            </a:r>
          </a:p>
        </p:txBody>
      </p:sp>
      <p:sp>
        <p:nvSpPr>
          <p:cNvPr id="5" name="Date Placeholder 4">
            <a:extLst>
              <a:ext uri="{FF2B5EF4-FFF2-40B4-BE49-F238E27FC236}">
                <a16:creationId xmlns:a16="http://schemas.microsoft.com/office/drawing/2014/main" id="{544E4E14-D8A0-40A1-9DDE-76F8DE2BA5E0}"/>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6" name="Footer Placeholder 5">
            <a:extLst>
              <a:ext uri="{FF2B5EF4-FFF2-40B4-BE49-F238E27FC236}">
                <a16:creationId xmlns:a16="http://schemas.microsoft.com/office/drawing/2014/main" id="{2D0AF81D-15B7-4E31-8FF2-569E0A4A07AF}"/>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A620320E-FB9F-4DF1-A0B5-7ADFE1FD297D}"/>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962597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4772-8046-48A0-AB98-99FF3C01D8D6}"/>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7983AFBF-E63E-4413-92D0-B5D9359800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7AAA3E3C-F3A1-4214-B046-4DB9DA9D89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Edit Master text styles</a:t>
            </a:r>
          </a:p>
        </p:txBody>
      </p:sp>
      <p:sp>
        <p:nvSpPr>
          <p:cNvPr id="5" name="Date Placeholder 4">
            <a:extLst>
              <a:ext uri="{FF2B5EF4-FFF2-40B4-BE49-F238E27FC236}">
                <a16:creationId xmlns:a16="http://schemas.microsoft.com/office/drawing/2014/main" id="{D4125A76-141E-4CD2-814D-178D413E4AD8}"/>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6" name="Footer Placeholder 5">
            <a:extLst>
              <a:ext uri="{FF2B5EF4-FFF2-40B4-BE49-F238E27FC236}">
                <a16:creationId xmlns:a16="http://schemas.microsoft.com/office/drawing/2014/main" id="{1D596C9E-42A6-43A4-BDDF-342B7167AB1E}"/>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787C2266-0911-4930-84D0-A299D05A1630}"/>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2191308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9DEB-6B5A-484C-A2D3-E345FB8D11D7}"/>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17E798DA-B596-4417-B197-1D5303AC4B38}"/>
              </a:ext>
            </a:extLst>
          </p:cNvPr>
          <p:cNvSpPr>
            <a:spLocks noGrp="1"/>
          </p:cNvSpPr>
          <p:nvPr>
            <p:ph type="body" orient="vert" idx="1"/>
          </p:nvPr>
        </p:nvSpPr>
        <p:spPr/>
        <p:txBody>
          <a:bodyPr vert="eaVert"/>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3A5D3169-0E8D-4BC9-AE1F-64D71FBECFDA}"/>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816EAA55-6931-422A-B333-7C86A6A51F3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90FCB98E-7502-4452-8C4F-04DE1DBB9017}"/>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159204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67BD31-084E-4822-BAAE-5378804C6B59}"/>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E0C0AD03-E06F-45E0-9350-D4CB7107DB2A}"/>
              </a:ext>
            </a:extLst>
          </p:cNvPr>
          <p:cNvSpPr>
            <a:spLocks noGrp="1"/>
          </p:cNvSpPr>
          <p:nvPr>
            <p:ph type="body" orient="vert" idx="1"/>
          </p:nvPr>
        </p:nvSpPr>
        <p:spPr>
          <a:xfrm>
            <a:off x="838200" y="365125"/>
            <a:ext cx="7734300" cy="5811838"/>
          </a:xfrm>
        </p:spPr>
        <p:txBody>
          <a:bodyPr vert="eaVert"/>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D86D4386-31B4-4273-AE8A-D078910996C2}"/>
              </a:ext>
            </a:extLst>
          </p:cNvPr>
          <p:cNvSpPr>
            <a:spLocks noGrp="1"/>
          </p:cNvSpPr>
          <p:nvPr>
            <p:ph type="dt" sz="half" idx="10"/>
          </p:nvPr>
        </p:nvSpPr>
        <p:spPr/>
        <p:txBody>
          <a:body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37267A17-CC6F-40DA-A965-037078A80EF6}"/>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51E5541E-FBEA-4D8A-AA34-D4BA347639C1}"/>
              </a:ext>
            </a:extLst>
          </p:cNvPr>
          <p:cNvSpPr>
            <a:spLocks noGrp="1"/>
          </p:cNvSpPr>
          <p:nvPr>
            <p:ph type="sldNum" sz="quarter" idx="12"/>
          </p:nvPr>
        </p:nvSpPr>
        <p:spPr/>
        <p:txBody>
          <a:body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3899905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CEA98D-34ED-474F-85D5-792F23D6F6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D196737D-8A54-463B-9902-0A78F724B9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79168D10-F922-4B73-98E0-5F4D589066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C7D46-06A8-4BC5-816D-EDC3807DEDAB}" type="datetimeFigureOut">
              <a:rPr lang="zh-CN" altLang="en-US" smtClean="0"/>
              <a:t>2018/12/20</a:t>
            </a:fld>
            <a:endParaRPr lang="zh-CN" altLang="en-US"/>
          </a:p>
        </p:txBody>
      </p:sp>
      <p:sp>
        <p:nvSpPr>
          <p:cNvPr id="5" name="Footer Placeholder 4">
            <a:extLst>
              <a:ext uri="{FF2B5EF4-FFF2-40B4-BE49-F238E27FC236}">
                <a16:creationId xmlns:a16="http://schemas.microsoft.com/office/drawing/2014/main" id="{8CCABC1D-B555-4824-A44B-8D1062908C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C88C4BAB-02ED-43E4-A69A-2C48162BD1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5E9D2-5221-4373-8ABF-C54EAD77A456}" type="slidenum">
              <a:rPr lang="zh-CN" altLang="en-US" smtClean="0"/>
              <a:t>‹#›</a:t>
            </a:fld>
            <a:endParaRPr lang="zh-CN" altLang="en-US"/>
          </a:p>
        </p:txBody>
      </p:sp>
    </p:spTree>
    <p:extLst>
      <p:ext uri="{BB962C8B-B14F-4D97-AF65-F5344CB8AC3E}">
        <p14:creationId xmlns:p14="http://schemas.microsoft.com/office/powerpoint/2010/main" val="2255947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35D99-2A7B-4789-BD45-74F78EE5BE8B}"/>
              </a:ext>
            </a:extLst>
          </p:cNvPr>
          <p:cNvSpPr>
            <a:spLocks noGrp="1"/>
          </p:cNvSpPr>
          <p:nvPr>
            <p:ph type="ctrTitle"/>
          </p:nvPr>
        </p:nvSpPr>
        <p:spPr>
          <a:xfrm>
            <a:off x="1524000" y="2700421"/>
            <a:ext cx="9144000" cy="2387600"/>
          </a:xfrm>
        </p:spPr>
        <p:txBody>
          <a:bodyPr>
            <a:normAutofit fontScale="90000"/>
          </a:bodyPr>
          <a:lstStyle/>
          <a:p>
            <a:r>
              <a:rPr lang="en-GB" altLang="zh-CN" dirty="0"/>
              <a:t>Was Chairman Mao personally responsible for the chaos caused in the cultural revolution or did author Jung Chang overplay his actions?”</a:t>
            </a:r>
            <a:endParaRPr lang="zh-CN" altLang="en-US" dirty="0"/>
          </a:p>
        </p:txBody>
      </p:sp>
    </p:spTree>
    <p:extLst>
      <p:ext uri="{BB962C8B-B14F-4D97-AF65-F5344CB8AC3E}">
        <p14:creationId xmlns:p14="http://schemas.microsoft.com/office/powerpoint/2010/main" val="354673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8D7-9820-4908-8712-53122CA88C7F}"/>
              </a:ext>
            </a:extLst>
          </p:cNvPr>
          <p:cNvSpPr>
            <a:spLocks noGrp="1"/>
          </p:cNvSpPr>
          <p:nvPr>
            <p:ph type="title"/>
          </p:nvPr>
        </p:nvSpPr>
        <p:spPr/>
        <p:txBody>
          <a:bodyPr/>
          <a:lstStyle/>
          <a:p>
            <a:r>
              <a:rPr lang="en-GB" altLang="zh-CN" dirty="0"/>
              <a:t>Why I chose this</a:t>
            </a:r>
            <a:endParaRPr lang="zh-CN" altLang="en-US" dirty="0"/>
          </a:p>
        </p:txBody>
      </p:sp>
      <p:sp>
        <p:nvSpPr>
          <p:cNvPr id="3" name="Content Placeholder 2">
            <a:extLst>
              <a:ext uri="{FF2B5EF4-FFF2-40B4-BE49-F238E27FC236}">
                <a16:creationId xmlns:a16="http://schemas.microsoft.com/office/drawing/2014/main" id="{85CA1748-8B7A-4717-940E-98F978C1B7B8}"/>
              </a:ext>
            </a:extLst>
          </p:cNvPr>
          <p:cNvSpPr>
            <a:spLocks noGrp="1"/>
          </p:cNvSpPr>
          <p:nvPr>
            <p:ph idx="1"/>
          </p:nvPr>
        </p:nvSpPr>
        <p:spPr/>
        <p:txBody>
          <a:bodyPr/>
          <a:lstStyle/>
          <a:p>
            <a:r>
              <a:rPr lang="en-GB" altLang="zh-CN" dirty="0"/>
              <a:t>Previous essay on the Cultural Revolution</a:t>
            </a:r>
          </a:p>
          <a:p>
            <a:r>
              <a:rPr lang="en-GB" altLang="zh-CN" dirty="0"/>
              <a:t>Wild Swans by Jung Chang</a:t>
            </a:r>
          </a:p>
          <a:p>
            <a:r>
              <a:rPr lang="en-GB" altLang="zh-CN" dirty="0"/>
              <a:t>Mao: The Unknown Story by Jung Chang</a:t>
            </a:r>
          </a:p>
          <a:p>
            <a:r>
              <a:rPr lang="en-GB" altLang="zh-CN" dirty="0"/>
              <a:t>Jung Chang strongly blames Chairman Mao for her family’s struggles, therefore I have a desire to explore how accurate her novels actually are</a:t>
            </a:r>
            <a:endParaRPr lang="zh-CN" altLang="en-US" dirty="0"/>
          </a:p>
        </p:txBody>
      </p:sp>
    </p:spTree>
    <p:extLst>
      <p:ext uri="{BB962C8B-B14F-4D97-AF65-F5344CB8AC3E}">
        <p14:creationId xmlns:p14="http://schemas.microsoft.com/office/powerpoint/2010/main" val="4270713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5F146-EB27-4855-A613-CF1AA0762BE6}"/>
              </a:ext>
            </a:extLst>
          </p:cNvPr>
          <p:cNvSpPr>
            <a:spLocks noGrp="1"/>
          </p:cNvSpPr>
          <p:nvPr>
            <p:ph type="title"/>
          </p:nvPr>
        </p:nvSpPr>
        <p:spPr>
          <a:xfrm>
            <a:off x="4077166" y="478232"/>
            <a:ext cx="6715276" cy="1424446"/>
          </a:xfrm>
        </p:spPr>
        <p:txBody>
          <a:bodyPr>
            <a:normAutofit/>
          </a:bodyPr>
          <a:lstStyle/>
          <a:p>
            <a:r>
              <a:rPr lang="en-GB" altLang="zh-CN" dirty="0"/>
              <a:t>Jung Chang’s argument</a:t>
            </a:r>
            <a:endParaRPr lang="zh-CN" altLang="en-US" dirty="0"/>
          </a:p>
        </p:txBody>
      </p:sp>
      <p:sp>
        <p:nvSpPr>
          <p:cNvPr id="3" name="Content Placeholder 2">
            <a:extLst>
              <a:ext uri="{FF2B5EF4-FFF2-40B4-BE49-F238E27FC236}">
                <a16:creationId xmlns:a16="http://schemas.microsoft.com/office/drawing/2014/main" id="{7195765B-5A11-4245-8C54-4F1FB67BC9DA}"/>
              </a:ext>
            </a:extLst>
          </p:cNvPr>
          <p:cNvSpPr>
            <a:spLocks noGrp="1"/>
          </p:cNvSpPr>
          <p:nvPr>
            <p:ph idx="1"/>
          </p:nvPr>
        </p:nvSpPr>
        <p:spPr>
          <a:xfrm>
            <a:off x="5313002" y="2571289"/>
            <a:ext cx="5747187" cy="2987543"/>
          </a:xfrm>
        </p:spPr>
        <p:txBody>
          <a:bodyPr anchor="t">
            <a:normAutofit/>
          </a:bodyPr>
          <a:lstStyle/>
          <a:p>
            <a:r>
              <a:rPr lang="en-GB" altLang="zh-CN" sz="2200" dirty="0"/>
              <a:t>Part of the red guards, therefore focuses on the young people during the revolution </a:t>
            </a:r>
          </a:p>
          <a:p>
            <a:r>
              <a:rPr lang="en-GB" altLang="zh-CN" sz="2200" dirty="0"/>
              <a:t>The Cultural Revolution was a “bloody purge to increase Mao’s personal power”</a:t>
            </a:r>
          </a:p>
          <a:p>
            <a:r>
              <a:rPr lang="en-GB" altLang="zh-CN" sz="2200" dirty="0"/>
              <a:t>Initiated chaos and then fled, travelling China to escape what he caused.</a:t>
            </a:r>
          </a:p>
          <a:p>
            <a:r>
              <a:rPr lang="en-GB" altLang="zh-CN" sz="2200" dirty="0"/>
              <a:t>The youth were his puppets to commit atrocities</a:t>
            </a:r>
            <a:endParaRPr lang="zh-CN" altLang="en-US" sz="2200" dirty="0"/>
          </a:p>
        </p:txBody>
      </p:sp>
      <p:pic>
        <p:nvPicPr>
          <p:cNvPr id="7" name="Picture 6" descr="A close up of a sign&#10;&#10;Description automatically generated">
            <a:extLst>
              <a:ext uri="{FF2B5EF4-FFF2-40B4-BE49-F238E27FC236}">
                <a16:creationId xmlns:a16="http://schemas.microsoft.com/office/drawing/2014/main" id="{D269112B-1C35-4146-8A84-268628FF76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9558" y="478232"/>
            <a:ext cx="1827385" cy="2789902"/>
          </a:xfrm>
          <a:prstGeom prst="rect">
            <a:avLst/>
          </a:prstGeom>
        </p:spPr>
      </p:pic>
      <p:pic>
        <p:nvPicPr>
          <p:cNvPr id="5" name="Picture 4" descr="A close up of a newspaper&#10;&#10;Description automatically generated">
            <a:extLst>
              <a:ext uri="{FF2B5EF4-FFF2-40B4-BE49-F238E27FC236}">
                <a16:creationId xmlns:a16="http://schemas.microsoft.com/office/drawing/2014/main" id="{7630F603-E66F-4F51-95F2-CB9F815684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6394" y="3589867"/>
            <a:ext cx="1833714" cy="2788920"/>
          </a:xfrm>
          <a:prstGeom prst="rect">
            <a:avLst/>
          </a:prstGeom>
        </p:spPr>
      </p:pic>
    </p:spTree>
    <p:extLst>
      <p:ext uri="{BB962C8B-B14F-4D97-AF65-F5344CB8AC3E}">
        <p14:creationId xmlns:p14="http://schemas.microsoft.com/office/powerpoint/2010/main" val="2230318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70D42-ED88-4662-9E68-D59EB111AB9D}"/>
              </a:ext>
            </a:extLst>
          </p:cNvPr>
          <p:cNvSpPr>
            <a:spLocks noGrp="1"/>
          </p:cNvSpPr>
          <p:nvPr>
            <p:ph idx="1"/>
          </p:nvPr>
        </p:nvSpPr>
        <p:spPr>
          <a:xfrm>
            <a:off x="838200" y="809374"/>
            <a:ext cx="10515600" cy="6048626"/>
          </a:xfrm>
        </p:spPr>
        <p:txBody>
          <a:bodyPr>
            <a:normAutofit/>
          </a:bodyPr>
          <a:lstStyle/>
          <a:p>
            <a:r>
              <a:rPr lang="en-GB" altLang="zh-CN" dirty="0"/>
              <a:t>“</a:t>
            </a:r>
            <a:r>
              <a:rPr lang="en-GB" altLang="zh-CN" i="1" dirty="0"/>
              <a:t>Peking is not chaotic enough. Peking is too civilised</a:t>
            </a:r>
            <a:r>
              <a:rPr lang="en-GB" altLang="zh-CN" dirty="0"/>
              <a:t>”</a:t>
            </a:r>
          </a:p>
          <a:p>
            <a:r>
              <a:rPr lang="en-GB" altLang="zh-CN" dirty="0"/>
              <a:t>“</a:t>
            </a:r>
            <a:r>
              <a:rPr lang="en-GB" altLang="zh-CN" i="1" dirty="0"/>
              <a:t>Now lessons have stopped and young people are given food. With food they have energy and they want to riot. What are they expected to do if not to riot?”</a:t>
            </a:r>
          </a:p>
          <a:p>
            <a:r>
              <a:rPr lang="en-GB" altLang="zh-CN" dirty="0"/>
              <a:t> Chairman Mao: </a:t>
            </a:r>
            <a:r>
              <a:rPr lang="en-GB" altLang="zh-CN" i="1" dirty="0"/>
              <a:t>What is your name?</a:t>
            </a:r>
            <a:endParaRPr lang="zh-CN" altLang="zh-CN" i="1" dirty="0"/>
          </a:p>
          <a:p>
            <a:pPr marL="0" indent="0">
              <a:buNone/>
            </a:pPr>
            <a:r>
              <a:rPr lang="en-GB" altLang="zh-CN" dirty="0"/>
              <a:t>   Red Guard : “</a:t>
            </a:r>
            <a:r>
              <a:rPr lang="en-GB" altLang="zh-CN" i="1" dirty="0"/>
              <a:t>Song </a:t>
            </a:r>
            <a:r>
              <a:rPr lang="en-GB" altLang="zh-CN" i="1" dirty="0" err="1"/>
              <a:t>BinBin</a:t>
            </a:r>
            <a:r>
              <a:rPr lang="en-GB" altLang="zh-CN" dirty="0"/>
              <a:t>”</a:t>
            </a:r>
            <a:endParaRPr lang="zh-CN" altLang="zh-CN" dirty="0"/>
          </a:p>
          <a:p>
            <a:pPr marL="0" indent="0">
              <a:buNone/>
            </a:pPr>
            <a:r>
              <a:rPr lang="en-GB" altLang="zh-CN" dirty="0"/>
              <a:t>   Mao: “</a:t>
            </a:r>
            <a:r>
              <a:rPr lang="en-GB" altLang="zh-CN" i="1" dirty="0"/>
              <a:t>Song </a:t>
            </a:r>
            <a:r>
              <a:rPr lang="en-GB" altLang="zh-CN" i="1" dirty="0" err="1"/>
              <a:t>BinBin</a:t>
            </a:r>
            <a:r>
              <a:rPr lang="en-GB" altLang="zh-CN" i="1" dirty="0"/>
              <a:t> as in “educated” and “gentle”?</a:t>
            </a:r>
            <a:r>
              <a:rPr lang="en-GB" altLang="zh-CN" dirty="0"/>
              <a:t>”</a:t>
            </a:r>
            <a:endParaRPr lang="zh-CN" altLang="zh-CN" dirty="0"/>
          </a:p>
          <a:p>
            <a:pPr marL="0" indent="0">
              <a:buNone/>
            </a:pPr>
            <a:r>
              <a:rPr lang="en-GB" altLang="zh-CN" dirty="0"/>
              <a:t>   Red Guard: “</a:t>
            </a:r>
            <a:r>
              <a:rPr lang="en-GB" altLang="zh-CN" i="1" dirty="0"/>
              <a:t>Yes</a:t>
            </a:r>
            <a:r>
              <a:rPr lang="en-GB" altLang="zh-CN" dirty="0"/>
              <a:t>”</a:t>
            </a:r>
            <a:endParaRPr lang="zh-CN" altLang="zh-CN" dirty="0"/>
          </a:p>
          <a:p>
            <a:pPr marL="0" indent="0">
              <a:buNone/>
            </a:pPr>
            <a:r>
              <a:rPr lang="en-GB" altLang="zh-CN" dirty="0"/>
              <a:t>   Mao: “</a:t>
            </a:r>
            <a:r>
              <a:rPr lang="en-GB" altLang="zh-CN" i="1" dirty="0"/>
              <a:t>Be violent</a:t>
            </a:r>
            <a:r>
              <a:rPr lang="en-GB" altLang="zh-CN" dirty="0"/>
              <a:t>”” </a:t>
            </a:r>
          </a:p>
          <a:p>
            <a:r>
              <a:rPr lang="en-GB" altLang="zh-CN" dirty="0"/>
              <a:t>He wrote to a group of Red Guards who had vowed in their posters to be “</a:t>
            </a:r>
            <a:r>
              <a:rPr lang="en-GB" altLang="zh-CN" i="1" dirty="0"/>
              <a:t>brutal</a:t>
            </a:r>
            <a:r>
              <a:rPr lang="en-GB" altLang="zh-CN" dirty="0"/>
              <a:t>” and “</a:t>
            </a:r>
            <a:r>
              <a:rPr lang="en-GB" altLang="zh-CN" i="1" dirty="0"/>
              <a:t>trample Mao’s enemies</a:t>
            </a:r>
            <a:r>
              <a:rPr lang="en-GB" altLang="zh-CN" dirty="0"/>
              <a:t>”, announcing his “</a:t>
            </a:r>
            <a:r>
              <a:rPr lang="en-GB" altLang="zh-CN" i="1" dirty="0"/>
              <a:t>fiery support</a:t>
            </a:r>
            <a:r>
              <a:rPr lang="en-GB" altLang="zh-CN" dirty="0"/>
              <a:t>” and circulated it to promote them</a:t>
            </a:r>
            <a:endParaRPr lang="zh-CN" altLang="zh-CN" dirty="0"/>
          </a:p>
          <a:p>
            <a:endParaRPr lang="zh-CN" altLang="en-US" dirty="0"/>
          </a:p>
        </p:txBody>
      </p:sp>
    </p:spTree>
    <p:extLst>
      <p:ext uri="{BB962C8B-B14F-4D97-AF65-F5344CB8AC3E}">
        <p14:creationId xmlns:p14="http://schemas.microsoft.com/office/powerpoint/2010/main" val="1531382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B1D01-638C-4C61-8C17-D722AE901CE4}"/>
              </a:ext>
            </a:extLst>
          </p:cNvPr>
          <p:cNvSpPr>
            <a:spLocks noGrp="1"/>
          </p:cNvSpPr>
          <p:nvPr>
            <p:ph type="title"/>
          </p:nvPr>
        </p:nvSpPr>
        <p:spPr/>
        <p:txBody>
          <a:bodyPr/>
          <a:lstStyle/>
          <a:p>
            <a:pPr algn="ctr"/>
            <a:r>
              <a:rPr lang="en-GB" altLang="zh-CN" dirty="0"/>
              <a:t>Scholars’ argument </a:t>
            </a:r>
            <a:r>
              <a:rPr lang="en-GB" altLang="zh-CN" b="1" dirty="0"/>
              <a:t>for</a:t>
            </a:r>
            <a:endParaRPr lang="zh-CN" altLang="en-US" b="1" dirty="0"/>
          </a:p>
        </p:txBody>
      </p:sp>
      <p:sp>
        <p:nvSpPr>
          <p:cNvPr id="3" name="Content Placeholder 2">
            <a:extLst>
              <a:ext uri="{FF2B5EF4-FFF2-40B4-BE49-F238E27FC236}">
                <a16:creationId xmlns:a16="http://schemas.microsoft.com/office/drawing/2014/main" id="{1DB7DADF-2914-46F9-9FCA-1ADA2BDA0A87}"/>
              </a:ext>
            </a:extLst>
          </p:cNvPr>
          <p:cNvSpPr>
            <a:spLocks noGrp="1"/>
          </p:cNvSpPr>
          <p:nvPr>
            <p:ph idx="1"/>
          </p:nvPr>
        </p:nvSpPr>
        <p:spPr>
          <a:xfrm>
            <a:off x="4831080" y="1643380"/>
            <a:ext cx="6522720" cy="4849495"/>
          </a:xfrm>
        </p:spPr>
        <p:txBody>
          <a:bodyPr>
            <a:normAutofit fontScale="92500" lnSpcReduction="10000"/>
          </a:bodyPr>
          <a:lstStyle/>
          <a:p>
            <a:r>
              <a:rPr lang="en-GB" altLang="zh-CN" dirty="0"/>
              <a:t>Did society think he was responsible? Was Mao the face of the chaos?</a:t>
            </a:r>
          </a:p>
          <a:p>
            <a:r>
              <a:rPr lang="en-GB" altLang="zh-CN" dirty="0"/>
              <a:t>Chinese official got a list of prominent cultural figures to attack, possibly from Chairman Mao</a:t>
            </a:r>
          </a:p>
          <a:p>
            <a:r>
              <a:rPr lang="en-GB" altLang="zh-CN" dirty="0" err="1"/>
              <a:t>Mitter</a:t>
            </a:r>
            <a:r>
              <a:rPr lang="en-GB" altLang="zh-CN" dirty="0"/>
              <a:t> argues the “revolution was caused by the obsession of one man”, personal gains of Mao increasing his own status</a:t>
            </a:r>
          </a:p>
          <a:p>
            <a:r>
              <a:rPr lang="en-GB" altLang="zh-CN" dirty="0" err="1"/>
              <a:t>ZhiSuiLi</a:t>
            </a:r>
            <a:r>
              <a:rPr lang="en-GB" altLang="zh-CN" dirty="0"/>
              <a:t>- personal physician to Mao describing him as an attention seeker, craving attention and wanting to increase his personal power that decreased after the failure of the Great Leap Forward</a:t>
            </a:r>
            <a:endParaRPr lang="zh-CN" altLang="en-US" dirty="0"/>
          </a:p>
        </p:txBody>
      </p:sp>
      <p:pic>
        <p:nvPicPr>
          <p:cNvPr id="5" name="Picture 4" descr="A person holding a sign&#10;&#10;Description automatically generated">
            <a:extLst>
              <a:ext uri="{FF2B5EF4-FFF2-40B4-BE49-F238E27FC236}">
                <a16:creationId xmlns:a16="http://schemas.microsoft.com/office/drawing/2014/main" id="{2AC4A4C0-179F-49B4-A9F8-7BF1551BCB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3003" y="1643380"/>
            <a:ext cx="3038475" cy="4752975"/>
          </a:xfrm>
          <a:prstGeom prst="rect">
            <a:avLst/>
          </a:prstGeom>
        </p:spPr>
      </p:pic>
    </p:spTree>
    <p:extLst>
      <p:ext uri="{BB962C8B-B14F-4D97-AF65-F5344CB8AC3E}">
        <p14:creationId xmlns:p14="http://schemas.microsoft.com/office/powerpoint/2010/main" val="153497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7E9E-893E-407A-8C3C-65EBB30BFF76}"/>
              </a:ext>
            </a:extLst>
          </p:cNvPr>
          <p:cNvSpPr>
            <a:spLocks noGrp="1"/>
          </p:cNvSpPr>
          <p:nvPr>
            <p:ph type="title"/>
          </p:nvPr>
        </p:nvSpPr>
        <p:spPr/>
        <p:txBody>
          <a:bodyPr/>
          <a:lstStyle/>
          <a:p>
            <a:pPr algn="ctr"/>
            <a:r>
              <a:rPr lang="en-GB" altLang="zh-CN" dirty="0"/>
              <a:t>Scholars’ argument </a:t>
            </a:r>
            <a:r>
              <a:rPr lang="en-GB" altLang="zh-CN" b="1" dirty="0"/>
              <a:t>against</a:t>
            </a:r>
            <a:endParaRPr lang="zh-CN" altLang="en-US" dirty="0"/>
          </a:p>
        </p:txBody>
      </p:sp>
      <p:sp>
        <p:nvSpPr>
          <p:cNvPr id="3" name="Content Placeholder 2">
            <a:extLst>
              <a:ext uri="{FF2B5EF4-FFF2-40B4-BE49-F238E27FC236}">
                <a16:creationId xmlns:a16="http://schemas.microsoft.com/office/drawing/2014/main" id="{4ABA8729-1149-4B8A-9A4E-B365B8EA75F4}"/>
              </a:ext>
            </a:extLst>
          </p:cNvPr>
          <p:cNvSpPr>
            <a:spLocks noGrp="1"/>
          </p:cNvSpPr>
          <p:nvPr>
            <p:ph idx="1"/>
          </p:nvPr>
        </p:nvSpPr>
        <p:spPr>
          <a:xfrm>
            <a:off x="4533122" y="1715504"/>
            <a:ext cx="6309049" cy="4777371"/>
          </a:xfrm>
        </p:spPr>
        <p:txBody>
          <a:bodyPr/>
          <a:lstStyle/>
          <a:p>
            <a:r>
              <a:rPr lang="en-GB" altLang="zh-CN" dirty="0" err="1"/>
              <a:t>Mitter</a:t>
            </a:r>
            <a:r>
              <a:rPr lang="en-GB" altLang="zh-CN" dirty="0"/>
              <a:t> argues that the cultural revolution was a “time when language was most separated from meaning”.</a:t>
            </a:r>
          </a:p>
          <a:p>
            <a:r>
              <a:rPr lang="en-GB" altLang="zh-CN" dirty="0"/>
              <a:t>Mao could not be held responsible for the meaning of their words, if this meaning in indefinitely flexible</a:t>
            </a:r>
          </a:p>
          <a:p>
            <a:r>
              <a:rPr lang="en-GB" altLang="zh-CN" dirty="0"/>
              <a:t>The youth were not his puppets, they were emotionally invested in the idea of a new china Mao advocated </a:t>
            </a:r>
            <a:endParaRPr lang="zh-CN" altLang="en-US" dirty="0"/>
          </a:p>
        </p:txBody>
      </p:sp>
      <p:pic>
        <p:nvPicPr>
          <p:cNvPr id="5" name="Picture 4">
            <a:extLst>
              <a:ext uri="{FF2B5EF4-FFF2-40B4-BE49-F238E27FC236}">
                <a16:creationId xmlns:a16="http://schemas.microsoft.com/office/drawing/2014/main" id="{984AC179-8EE7-44C9-8CF4-C999C1E3B445}"/>
              </a:ext>
            </a:extLst>
          </p:cNvPr>
          <p:cNvPicPr>
            <a:picLocks noChangeAspect="1"/>
          </p:cNvPicPr>
          <p:nvPr/>
        </p:nvPicPr>
        <p:blipFill rotWithShape="1">
          <a:blip r:embed="rId3">
            <a:extLst>
              <a:ext uri="{28A0092B-C50C-407E-A947-70E740481C1C}">
                <a14:useLocalDpi xmlns:a14="http://schemas.microsoft.com/office/drawing/2010/main" val="0"/>
              </a:ext>
            </a:extLst>
          </a:blip>
          <a:srcRect l="32912" r="33129"/>
          <a:stretch/>
        </p:blipFill>
        <p:spPr>
          <a:xfrm>
            <a:off x="1119675" y="1683764"/>
            <a:ext cx="2568405" cy="3970685"/>
          </a:xfrm>
          <a:prstGeom prst="rect">
            <a:avLst/>
          </a:prstGeom>
        </p:spPr>
      </p:pic>
    </p:spTree>
    <p:extLst>
      <p:ext uri="{BB962C8B-B14F-4D97-AF65-F5344CB8AC3E}">
        <p14:creationId xmlns:p14="http://schemas.microsoft.com/office/powerpoint/2010/main" val="2110599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358E6-1D8F-4E8F-8097-2EF5C73CDEDA}"/>
              </a:ext>
            </a:extLst>
          </p:cNvPr>
          <p:cNvSpPr>
            <a:spLocks noGrp="1"/>
          </p:cNvSpPr>
          <p:nvPr>
            <p:ph type="title"/>
          </p:nvPr>
        </p:nvSpPr>
        <p:spPr/>
        <p:txBody>
          <a:bodyPr/>
          <a:lstStyle/>
          <a:p>
            <a:r>
              <a:rPr lang="en-GB" altLang="zh-CN" dirty="0"/>
              <a:t>Conclusion</a:t>
            </a:r>
            <a:endParaRPr lang="zh-CN" altLang="en-US" dirty="0"/>
          </a:p>
        </p:txBody>
      </p:sp>
      <p:sp>
        <p:nvSpPr>
          <p:cNvPr id="3" name="Content Placeholder 2">
            <a:extLst>
              <a:ext uri="{FF2B5EF4-FFF2-40B4-BE49-F238E27FC236}">
                <a16:creationId xmlns:a16="http://schemas.microsoft.com/office/drawing/2014/main" id="{F8306DD2-E6D1-4515-B1D6-29129F02CE90}"/>
              </a:ext>
            </a:extLst>
          </p:cNvPr>
          <p:cNvSpPr>
            <a:spLocks noGrp="1"/>
          </p:cNvSpPr>
          <p:nvPr>
            <p:ph idx="1"/>
          </p:nvPr>
        </p:nvSpPr>
        <p:spPr/>
        <p:txBody>
          <a:bodyPr/>
          <a:lstStyle/>
          <a:p>
            <a:r>
              <a:rPr lang="en-GB" altLang="zh-CN" dirty="0"/>
              <a:t>Need to study his personality as well as his actions</a:t>
            </a:r>
          </a:p>
          <a:p>
            <a:r>
              <a:rPr lang="en-GB" altLang="zh-CN" dirty="0"/>
              <a:t>If the cause for the revolution was just to get power, then perhaps he was responsible</a:t>
            </a:r>
          </a:p>
          <a:p>
            <a:r>
              <a:rPr lang="en-GB" altLang="zh-CN" dirty="0"/>
              <a:t>Cleared the way for atrocities to escalate by issuing explicit orders to the army to not intervene</a:t>
            </a:r>
          </a:p>
          <a:p>
            <a:r>
              <a:rPr lang="en-GB" altLang="zh-CN" dirty="0"/>
              <a:t>Even if scholars say that Mao is not the cause for the chaos directly, it is difficult in my opinion to argue he didn’t encourage it and thus cause further destruction</a:t>
            </a:r>
          </a:p>
          <a:p>
            <a:r>
              <a:rPr lang="en-GB" altLang="zh-CN" dirty="0"/>
              <a:t>The change in words meaning is still caused by Mao</a:t>
            </a:r>
            <a:endParaRPr lang="zh-CN" altLang="en-US" dirty="0"/>
          </a:p>
        </p:txBody>
      </p:sp>
    </p:spTree>
    <p:extLst>
      <p:ext uri="{BB962C8B-B14F-4D97-AF65-F5344CB8AC3E}">
        <p14:creationId xmlns:p14="http://schemas.microsoft.com/office/powerpoint/2010/main" val="781009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5FF19-847D-43C5-9708-E40EF7B653B4}"/>
              </a:ext>
            </a:extLst>
          </p:cNvPr>
          <p:cNvSpPr>
            <a:spLocks noGrp="1"/>
          </p:cNvSpPr>
          <p:nvPr>
            <p:ph type="title"/>
          </p:nvPr>
        </p:nvSpPr>
        <p:spPr>
          <a:xfrm>
            <a:off x="838200" y="124935"/>
            <a:ext cx="10515600" cy="850425"/>
          </a:xfrm>
        </p:spPr>
        <p:txBody>
          <a:bodyPr/>
          <a:lstStyle/>
          <a:p>
            <a:r>
              <a:rPr lang="en-GB" altLang="zh-CN" dirty="0"/>
              <a:t>Bibliography of sources and photos</a:t>
            </a:r>
            <a:endParaRPr lang="zh-CN" altLang="en-US" dirty="0"/>
          </a:p>
        </p:txBody>
      </p:sp>
      <p:sp>
        <p:nvSpPr>
          <p:cNvPr id="3" name="Content Placeholder 2">
            <a:extLst>
              <a:ext uri="{FF2B5EF4-FFF2-40B4-BE49-F238E27FC236}">
                <a16:creationId xmlns:a16="http://schemas.microsoft.com/office/drawing/2014/main" id="{7880F13A-57E4-4359-AC99-23F1BCCFF00B}"/>
              </a:ext>
            </a:extLst>
          </p:cNvPr>
          <p:cNvSpPr>
            <a:spLocks noGrp="1"/>
          </p:cNvSpPr>
          <p:nvPr>
            <p:ph idx="1"/>
          </p:nvPr>
        </p:nvSpPr>
        <p:spPr>
          <a:xfrm>
            <a:off x="838200" y="975360"/>
            <a:ext cx="10515600" cy="6477000"/>
          </a:xfrm>
        </p:spPr>
        <p:txBody>
          <a:bodyPr>
            <a:normAutofit fontScale="70000" lnSpcReduction="20000"/>
          </a:bodyPr>
          <a:lstStyle/>
          <a:p>
            <a:pPr lvl="0"/>
            <a:r>
              <a:rPr lang="en-US" altLang="zh-CN" dirty="0"/>
              <a:t>Chang, Jung, and Jon Halliday, </a:t>
            </a:r>
            <a:r>
              <a:rPr lang="en-US" altLang="zh-CN" i="1" dirty="0"/>
              <a:t>Mao: The Unknown Story</a:t>
            </a:r>
            <a:r>
              <a:rPr lang="en-US" altLang="zh-CN" dirty="0"/>
              <a:t>, 2nd </a:t>
            </a:r>
            <a:r>
              <a:rPr lang="en-US" altLang="zh-CN" dirty="0" err="1"/>
              <a:t>edn</a:t>
            </a:r>
            <a:r>
              <a:rPr lang="en-US" altLang="zh-CN" dirty="0"/>
              <a:t> (London: The Random House Group Limited, 2005)</a:t>
            </a:r>
            <a:endParaRPr lang="zh-CN" altLang="zh-CN" dirty="0"/>
          </a:p>
          <a:p>
            <a:pPr lvl="0"/>
            <a:r>
              <a:rPr lang="en-GB" altLang="zh-CN" dirty="0"/>
              <a:t>Chang, Jung, </a:t>
            </a:r>
            <a:r>
              <a:rPr lang="en-GB" altLang="zh-CN" i="1" dirty="0"/>
              <a:t>Mao Unknown Story Front Cover</a:t>
            </a:r>
            <a:r>
              <a:rPr lang="en-GB" altLang="zh-CN" dirty="0"/>
              <a:t>, 2005 &lt;https://en.wikipedia.org/wiki/Mao:_The_Unknown_Story#/media/File:Mao_unknown_story.jpg&gt; [Accessed 14 December 2018]</a:t>
            </a:r>
            <a:endParaRPr lang="zh-CN" altLang="zh-CN" dirty="0"/>
          </a:p>
          <a:p>
            <a:pPr lvl="0"/>
            <a:r>
              <a:rPr lang="en-US" altLang="zh-CN" dirty="0"/>
              <a:t>Chang, Jung, </a:t>
            </a:r>
            <a:r>
              <a:rPr lang="en-US" altLang="zh-CN" i="1" dirty="0"/>
              <a:t>Wild Swans</a:t>
            </a:r>
            <a:r>
              <a:rPr lang="en-US" altLang="zh-CN" dirty="0"/>
              <a:t> (London: Harper Collins, 1993)</a:t>
            </a:r>
            <a:endParaRPr lang="zh-CN" altLang="zh-CN" dirty="0"/>
          </a:p>
          <a:p>
            <a:pPr lvl="0"/>
            <a:r>
              <a:rPr lang="en-GB" altLang="zh-CN" dirty="0"/>
              <a:t>Chang, Jung, </a:t>
            </a:r>
            <a:r>
              <a:rPr lang="en-GB" altLang="zh-CN" i="1" dirty="0"/>
              <a:t>Wild Swans Front Cover</a:t>
            </a:r>
            <a:r>
              <a:rPr lang="en-GB" altLang="zh-CN" dirty="0"/>
              <a:t>, 1993 &lt;https://en.wikipedia.org/wiki/Wild_Swans#/media/File:Wild_Swans.jpg&gt; [Accessed 14 December 2018]</a:t>
            </a:r>
            <a:endParaRPr lang="zh-CN" altLang="zh-CN" dirty="0"/>
          </a:p>
          <a:p>
            <a:pPr lvl="0"/>
            <a:r>
              <a:rPr lang="en-GB" altLang="zh-CN" dirty="0"/>
              <a:t>Gamer, Robert E, </a:t>
            </a:r>
            <a:r>
              <a:rPr lang="en-GB" altLang="zh-CN" i="1" dirty="0"/>
              <a:t>Understanding Contemporary China</a:t>
            </a:r>
            <a:r>
              <a:rPr lang="en-GB" altLang="zh-CN" dirty="0"/>
              <a:t>, 4th </a:t>
            </a:r>
            <a:r>
              <a:rPr lang="en-GB" altLang="zh-CN" dirty="0" err="1"/>
              <a:t>edn</a:t>
            </a:r>
            <a:r>
              <a:rPr lang="en-GB" altLang="zh-CN" dirty="0"/>
              <a:t> (Colorado: Lynne </a:t>
            </a:r>
            <a:r>
              <a:rPr lang="en-GB" altLang="zh-CN" dirty="0" err="1"/>
              <a:t>Rienner</a:t>
            </a:r>
            <a:r>
              <a:rPr lang="en-GB" altLang="zh-CN" dirty="0"/>
              <a:t>, 2012)</a:t>
            </a:r>
            <a:endParaRPr lang="zh-CN" altLang="zh-CN" dirty="0"/>
          </a:p>
          <a:p>
            <a:pPr lvl="0"/>
            <a:r>
              <a:rPr lang="en-GB" altLang="zh-CN" dirty="0"/>
              <a:t>Land</a:t>
            </a:r>
            <a:r>
              <a:rPr lang="en-US" altLang="zh-CN" dirty="0"/>
              <a:t>í</a:t>
            </a:r>
            <a:r>
              <a:rPr lang="en-GB" altLang="zh-CN" dirty="0"/>
              <a:t>n, C</a:t>
            </a:r>
            <a:r>
              <a:rPr lang="en-US" altLang="zh-CN" dirty="0"/>
              <a:t>é</a:t>
            </a:r>
            <a:r>
              <a:rPr lang="en-GB" altLang="zh-CN" dirty="0" err="1"/>
              <a:t>sar</a:t>
            </a:r>
            <a:r>
              <a:rPr lang="en-GB" altLang="zh-CN" dirty="0"/>
              <a:t>, "To What Extent Did Mao Zedong</a:t>
            </a:r>
            <a:r>
              <a:rPr lang="en-US" altLang="zh-CN" dirty="0"/>
              <a:t>’</a:t>
            </a:r>
            <a:r>
              <a:rPr lang="en-GB" altLang="zh-CN" dirty="0"/>
              <a:t>S Cult Of Personality During The Cultural Revolution Help Him To Regain Authority Over China?", 2013</a:t>
            </a:r>
            <a:endParaRPr lang="zh-CN" altLang="zh-CN" dirty="0"/>
          </a:p>
          <a:p>
            <a:pPr lvl="0"/>
            <a:r>
              <a:rPr lang="en-GB" altLang="zh-CN" dirty="0"/>
              <a:t>Li, </a:t>
            </a:r>
            <a:r>
              <a:rPr lang="en-GB" altLang="zh-CN" dirty="0" err="1"/>
              <a:t>Zhisui</a:t>
            </a:r>
            <a:r>
              <a:rPr lang="en-GB" altLang="zh-CN" dirty="0"/>
              <a:t>, and Anne F Thurston, The Private Life Of Chairman Mao (London: Arrow, 1996)</a:t>
            </a:r>
            <a:endParaRPr lang="zh-CN" altLang="zh-CN" dirty="0"/>
          </a:p>
          <a:p>
            <a:pPr lvl="0"/>
            <a:r>
              <a:rPr lang="en-GB" altLang="zh-CN" dirty="0"/>
              <a:t>Li, </a:t>
            </a:r>
            <a:r>
              <a:rPr lang="en-GB" altLang="zh-CN" dirty="0" err="1"/>
              <a:t>Zhisui</a:t>
            </a:r>
            <a:r>
              <a:rPr lang="en-GB" altLang="zh-CN" dirty="0"/>
              <a:t>, </a:t>
            </a:r>
            <a:r>
              <a:rPr lang="en-GB" altLang="zh-CN" i="1" dirty="0"/>
              <a:t>Private Life Of Mao Front Cover</a:t>
            </a:r>
            <a:r>
              <a:rPr lang="en-GB" altLang="zh-CN" dirty="0"/>
              <a:t>, 1996 &lt;https://www.amazon.co.uk/Private-Life-Chairman-Mao-Physician/dp/0099648814&gt; [Accessed 19 December 2018]</a:t>
            </a:r>
            <a:endParaRPr lang="zh-CN" altLang="zh-CN" dirty="0"/>
          </a:p>
          <a:p>
            <a:pPr lvl="0"/>
            <a:r>
              <a:rPr lang="en-GB" altLang="zh-CN" dirty="0" err="1"/>
              <a:t>Mitter</a:t>
            </a:r>
            <a:r>
              <a:rPr lang="en-GB" altLang="zh-CN" dirty="0"/>
              <a:t>, Rana, A Bitter Revolution (Oxford: Oxford University Press, 2004)</a:t>
            </a:r>
            <a:endParaRPr lang="zh-CN" altLang="zh-CN" dirty="0"/>
          </a:p>
          <a:p>
            <a:pPr lvl="0"/>
            <a:r>
              <a:rPr lang="en-GB" altLang="zh-CN" dirty="0" err="1"/>
              <a:t>Mitter</a:t>
            </a:r>
            <a:r>
              <a:rPr lang="en-GB" altLang="zh-CN" dirty="0"/>
              <a:t>, Rana, </a:t>
            </a:r>
            <a:r>
              <a:rPr lang="en-GB" altLang="zh-CN" i="1" dirty="0"/>
              <a:t>Bitter Revolution Front Cover</a:t>
            </a:r>
            <a:r>
              <a:rPr lang="en-GB" altLang="zh-CN" dirty="0"/>
              <a:t>, 2005 &lt;https://www.amazon.co.uk/Bitter-Revolution-Chinas-Struggle-Modern/dp/019280605X/ref=sr_1_1?s=books&amp;ie=UTF8&amp;qid=1545320463&amp;sr=1-1&amp;keywords=bitter+bitter+revolution&gt; [Accessed 19 December 2018]</a:t>
            </a:r>
            <a:endParaRPr lang="zh-CN" altLang="zh-CN" dirty="0"/>
          </a:p>
          <a:p>
            <a:pPr lvl="0"/>
            <a:endParaRPr lang="zh-CN" altLang="zh-CN" dirty="0"/>
          </a:p>
        </p:txBody>
      </p:sp>
    </p:spTree>
    <p:extLst>
      <p:ext uri="{BB962C8B-B14F-4D97-AF65-F5344CB8AC3E}">
        <p14:creationId xmlns:p14="http://schemas.microsoft.com/office/powerpoint/2010/main" val="1119351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TotalTime>
  <Words>2307</Words>
  <Application>Microsoft Office PowerPoint</Application>
  <PresentationFormat>Widescreen</PresentationFormat>
  <Paragraphs>79</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等线</vt:lpstr>
      <vt:lpstr>等线 Light</vt:lpstr>
      <vt:lpstr>Arial</vt:lpstr>
      <vt:lpstr>Office Theme</vt:lpstr>
      <vt:lpstr>Was Chairman Mao personally responsible for the chaos caused in the cultural revolution or did author Jung Chang overplay his actions?”</vt:lpstr>
      <vt:lpstr>Why I chose this</vt:lpstr>
      <vt:lpstr>Jung Chang’s argument</vt:lpstr>
      <vt:lpstr>PowerPoint Presentation</vt:lpstr>
      <vt:lpstr>Scholars’ argument for</vt:lpstr>
      <vt:lpstr>Scholars’ argument against</vt:lpstr>
      <vt:lpstr>Conclusion</vt:lpstr>
      <vt:lpstr>Bibliography of sources and photos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 Chairman Mao personally responsible for the chaos caused in the cultural revolution or did author Jung Chang overplay his actions?”</dc:title>
  <dc:creator>Elizabeth Wright (1700885)</dc:creator>
  <cp:lastModifiedBy>Elizabeth Wright (1700885)</cp:lastModifiedBy>
  <cp:revision>5</cp:revision>
  <dcterms:created xsi:type="dcterms:W3CDTF">2018-12-17T13:29:15Z</dcterms:created>
  <dcterms:modified xsi:type="dcterms:W3CDTF">2018-12-20T15:45:01Z</dcterms:modified>
</cp:coreProperties>
</file>