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7" r:id="rId4"/>
  </p:sldMasterIdLst>
  <p:notesMasterIdLst>
    <p:notesMasterId r:id="rId23"/>
  </p:notesMasterIdLst>
  <p:handoutMasterIdLst>
    <p:handoutMasterId r:id="rId24"/>
  </p:handoutMasterIdLst>
  <p:sldIdLst>
    <p:sldId id="258" r:id="rId5"/>
    <p:sldId id="307" r:id="rId6"/>
    <p:sldId id="305" r:id="rId7"/>
    <p:sldId id="306" r:id="rId8"/>
    <p:sldId id="308" r:id="rId9"/>
    <p:sldId id="309" r:id="rId10"/>
    <p:sldId id="310" r:id="rId11"/>
    <p:sldId id="311" r:id="rId12"/>
    <p:sldId id="312" r:id="rId13"/>
    <p:sldId id="303" r:id="rId14"/>
    <p:sldId id="295" r:id="rId15"/>
    <p:sldId id="314" r:id="rId16"/>
    <p:sldId id="313" r:id="rId17"/>
    <p:sldId id="315" r:id="rId18"/>
    <p:sldId id="316" r:id="rId19"/>
    <p:sldId id="317" r:id="rId20"/>
    <p:sldId id="304" r:id="rId21"/>
    <p:sldId id="30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009C4B"/>
    <a:srgbClr val="D6482F"/>
    <a:srgbClr val="B80C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9" autoAdjust="0"/>
    <p:restoredTop sz="77250" autoAdjust="0"/>
  </p:normalViewPr>
  <p:slideViewPr>
    <p:cSldViewPr snapToGrid="0">
      <p:cViewPr varScale="1">
        <p:scale>
          <a:sx n="75" d="100"/>
          <a:sy n="75" d="100"/>
        </p:scale>
        <p:origin x="974" y="48"/>
      </p:cViewPr>
      <p:guideLst>
        <p:guide orient="horz" pos="2160"/>
        <p:guide pos="3840"/>
      </p:guideLst>
    </p:cSldViewPr>
  </p:slideViewPr>
  <p:notesTextViewPr>
    <p:cViewPr>
      <p:scale>
        <a:sx n="1" d="1"/>
        <a:sy n="1" d="1"/>
      </p:scale>
      <p:origin x="0" y="0"/>
    </p:cViewPr>
  </p:notesTextViewPr>
  <p:notesViewPr>
    <p:cSldViewPr snapToGrid="0">
      <p:cViewPr>
        <p:scale>
          <a:sx n="50" d="100"/>
          <a:sy n="50" d="100"/>
        </p:scale>
        <p:origin x="3403" y="3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3AA0E9-8CD0-4A6E-A65E-A06028B83F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5E2408B-C9AB-4665-AC99-B057BD0A43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48E1AF-6343-46AA-8AEF-4C12F4118850}" type="datetimeFigureOut">
              <a:rPr lang="en-US" smtClean="0"/>
              <a:t>4/12/2022</a:t>
            </a:fld>
            <a:endParaRPr lang="en-US" dirty="0"/>
          </a:p>
        </p:txBody>
      </p:sp>
      <p:sp>
        <p:nvSpPr>
          <p:cNvPr id="4" name="Footer Placeholder 3">
            <a:extLst>
              <a:ext uri="{FF2B5EF4-FFF2-40B4-BE49-F238E27FC236}">
                <a16:creationId xmlns:a16="http://schemas.microsoft.com/office/drawing/2014/main" id="{8CD1B215-531B-4869-BD98-BD3B1390B1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B53F21-4D67-455D-8074-E9E6EC26FAC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2858E0-3D38-47B7-97D4-4FE08D90D359}" type="slidenum">
              <a:rPr lang="en-US" smtClean="0"/>
              <a:t>‹#›</a:t>
            </a:fld>
            <a:endParaRPr lang="en-US" dirty="0"/>
          </a:p>
        </p:txBody>
      </p:sp>
    </p:spTree>
    <p:extLst>
      <p:ext uri="{BB962C8B-B14F-4D97-AF65-F5344CB8AC3E}">
        <p14:creationId xmlns:p14="http://schemas.microsoft.com/office/powerpoint/2010/main" val="28214433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D2517-63AA-420A-887D-BE60360A8F4D}" type="datetimeFigureOut">
              <a:rPr lang="en-US" noProof="0" smtClean="0"/>
              <a:t>4/12/2022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4ECAD9-32EE-4091-BDA5-6BD15ACC5E58}" type="slidenum">
              <a:rPr lang="en-US" noProof="0" smtClean="0"/>
              <a:t>‹#›</a:t>
            </a:fld>
            <a:endParaRPr lang="en-US" noProof="0" dirty="0"/>
          </a:p>
        </p:txBody>
      </p:sp>
    </p:spTree>
    <p:extLst>
      <p:ext uri="{BB962C8B-B14F-4D97-AF65-F5344CB8AC3E}">
        <p14:creationId xmlns:p14="http://schemas.microsoft.com/office/powerpoint/2010/main" val="1106618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a:t>
            </a:fld>
            <a:endParaRPr lang="en-US" noProof="0" dirty="0"/>
          </a:p>
        </p:txBody>
      </p:sp>
    </p:spTree>
    <p:extLst>
      <p:ext uri="{BB962C8B-B14F-4D97-AF65-F5344CB8AC3E}">
        <p14:creationId xmlns:p14="http://schemas.microsoft.com/office/powerpoint/2010/main" val="2215981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Cardle is one of the unique cards and candle selling companies that provide a variety of products for all types of occasions to meet the need of the customers in the context of the United </a:t>
            </a:r>
            <a:r>
              <a:rPr lang="en-US" sz="1800">
                <a:effectLst/>
                <a:latin typeface="Arial" panose="020B0604020202020204" pitchFamily="34" charset="0"/>
                <a:ea typeface="Calibri" panose="020F0502020204030204" pitchFamily="34" charset="0"/>
                <a:cs typeface="Times New Roman" panose="02020603050405020304" pitchFamily="18" charset="0"/>
              </a:rPr>
              <a:t>Kingdom</a:t>
            </a:r>
            <a:r>
              <a:rPr lang="en-US" sz="180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a:t>
            </a:r>
            <a:r>
              <a:rPr lang="en-US" sz="1800">
                <a:effectLst/>
                <a:latin typeface="Arial" panose="020B0604020202020204" pitchFamily="34" charset="0"/>
                <a:ea typeface="Calibri" panose="020F0502020204030204" pitchFamily="34" charset="0"/>
                <a:cs typeface="Times New Roman" panose="02020603050405020304" pitchFamily="18" charset="0"/>
              </a:rPr>
              <a:t>The </a:t>
            </a:r>
            <a:r>
              <a:rPr lang="en-US" sz="1800" dirty="0">
                <a:effectLst/>
                <a:latin typeface="Arial" panose="020B0604020202020204" pitchFamily="34" charset="0"/>
                <a:ea typeface="Calibri" panose="020F0502020204030204" pitchFamily="34" charset="0"/>
                <a:cs typeface="Times New Roman" panose="02020603050405020304" pitchFamily="18" charset="0"/>
              </a:rPr>
              <a:t>cards and candle selling company consists of five dedicated members who have certain objectives to grow the company and achieve short and long-term goals. </a:t>
            </a:r>
          </a:p>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a:t>
            </a:fld>
            <a:endParaRPr lang="en-US" noProof="0" dirty="0"/>
          </a:p>
        </p:txBody>
      </p:sp>
    </p:spTree>
    <p:extLst>
      <p:ext uri="{BB962C8B-B14F-4D97-AF65-F5344CB8AC3E}">
        <p14:creationId xmlns:p14="http://schemas.microsoft.com/office/powerpoint/2010/main" val="1594041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br>
              <a:rPr lang="en-US" sz="1800" dirty="0">
                <a:effectLst/>
                <a:latin typeface="Times New Roman" panose="02020603050405020304" pitchFamily="18" charset="0"/>
                <a:ea typeface="Calibri" panose="020F0502020204030204" pitchFamily="34" charset="0"/>
              </a:rPr>
            </a:br>
            <a:r>
              <a:rPr lang="en-US" sz="1800" dirty="0">
                <a:effectLst/>
                <a:latin typeface="Arial" panose="020B0604020202020204" pitchFamily="34" charset="0"/>
                <a:ea typeface="Calibri" panose="020F0502020204030204" pitchFamily="34" charset="0"/>
                <a:cs typeface="Times New Roman" panose="02020603050405020304" pitchFamily="18" charset="0"/>
              </a:rPr>
              <a:t>In the competitive environment, the Cardle company is a young enterprise that imports and produce products at home.  The company aims to produce different types of candles and greeting cards. The variety of cards and candles have more demands in the specific age groups. The demands for cards and candles are being increased day by day. The Cardle company follows a competitive pricing strategy by which the price of the competitors is well understood in the marketplace.</a:t>
            </a:r>
          </a:p>
          <a:p>
            <a:br>
              <a:rPr lang="en-US" sz="1800" dirty="0">
                <a:effectLst/>
                <a:latin typeface="Arial" panose="020B0604020202020204" pitchFamily="34" charset="0"/>
                <a:ea typeface="Calibri" panose="020F0502020204030204" pitchFamily="34" charset="0"/>
                <a:cs typeface="Times New Roman" panose="02020603050405020304" pitchFamily="18" charset="0"/>
              </a:rPr>
            </a:b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3</a:t>
            </a:fld>
            <a:endParaRPr lang="en-US" noProof="0" dirty="0"/>
          </a:p>
        </p:txBody>
      </p:sp>
    </p:spTree>
    <p:extLst>
      <p:ext uri="{BB962C8B-B14F-4D97-AF65-F5344CB8AC3E}">
        <p14:creationId xmlns:p14="http://schemas.microsoft.com/office/powerpoint/2010/main" val="16073702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A business plan refers to the written document that includes the name, strategies, objectives, competitors and financial forecasts of a business organisation</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effectLst/>
                <a:latin typeface="Arial" panose="020B0604020202020204" pitchFamily="34" charset="0"/>
                <a:ea typeface="Calibri" panose="020F0502020204030204" pitchFamily="34" charset="0"/>
                <a:cs typeface="Times New Roman" panose="02020603050405020304" pitchFamily="18" charset="0"/>
              </a:rPr>
              <a:t>Ryans</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Ryans</a:t>
            </a:r>
            <a:r>
              <a:rPr lang="en-GB" sz="1800" dirty="0">
                <a:effectLst/>
                <a:latin typeface="Arial" panose="020B0604020202020204" pitchFamily="34" charset="0"/>
                <a:ea typeface="Calibri" panose="020F0502020204030204" pitchFamily="34" charset="0"/>
                <a:cs typeface="Times New Roman" panose="02020603050405020304" pitchFamily="18" charset="0"/>
              </a:rPr>
              <a:t> Jr. and Pearson, 2017). </a:t>
            </a:r>
            <a:r>
              <a:rPr lang="en-US" sz="1800" dirty="0">
                <a:effectLst/>
                <a:latin typeface="Arial" panose="020B0604020202020204" pitchFamily="34" charset="0"/>
                <a:ea typeface="Calibri" panose="020F0502020204030204" pitchFamily="34" charset="0"/>
                <a:cs typeface="Times New Roman" panose="02020603050405020304" pitchFamily="18" charset="0"/>
              </a:rPr>
              <a:t>Establishing a successful business plays a significant role in the competitive environment. It has lots of functions from securing external funding to measuring the success of any organisation. Having a realistic and working business plan is also essential when starting a new business. It covers the business profile, products, competitor analysis, SWOT analysis, marketing plan and financial forecasts.</a:t>
            </a:r>
            <a:br>
              <a:rPr lang="en-US" sz="1800" dirty="0">
                <a:effectLst/>
                <a:latin typeface="Arial" panose="020B0604020202020204" pitchFamily="34" charset="0"/>
                <a:ea typeface="Calibri" panose="020F0502020204030204" pitchFamily="34" charset="0"/>
                <a:cs typeface="Times New Roman" panose="02020603050405020304" pitchFamily="18" charset="0"/>
              </a:rPr>
            </a:b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4</a:t>
            </a:fld>
            <a:endParaRPr lang="en-US" noProof="0" dirty="0"/>
          </a:p>
        </p:txBody>
      </p:sp>
    </p:spTree>
    <p:extLst>
      <p:ext uri="{BB962C8B-B14F-4D97-AF65-F5344CB8AC3E}">
        <p14:creationId xmlns:p14="http://schemas.microsoft.com/office/powerpoint/2010/main" val="2825861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To suit various needs and for all special occasions including valentine's day, anniversary, birthdays and exams, different types of cards are provided. Best wishes for courses and exam congratulations cards have a huge market needs which also have good selling point in the universities of Wales. </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Various features are offered by the products of Cardle company which distinguish them from the other competitors exist in the market place,</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It offers a wide range of candles that are unique and available in the domestic marketplace</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products of Cardle are handmade which suit all special occasions</a:t>
            </a:r>
          </a:p>
          <a:p>
            <a:pPr marL="342900" marR="0" lvl="0" indent="-342900" algn="just">
              <a:lnSpc>
                <a:spcPct val="150000"/>
              </a:lnSpc>
              <a:spcBef>
                <a:spcPts val="0"/>
              </a:spcBef>
              <a:spcAft>
                <a:spcPts val="800"/>
              </a:spcAft>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cards and candles are produced at a magnificent level that makes them more realistic</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Whereas,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Cardle’s</a:t>
            </a:r>
            <a:r>
              <a:rPr lang="en-US" sz="1800" dirty="0">
                <a:effectLst/>
                <a:latin typeface="Arial" panose="020B0604020202020204" pitchFamily="34" charset="0"/>
                <a:ea typeface="Calibri" panose="020F0502020204030204" pitchFamily="34" charset="0"/>
                <a:cs typeface="Times New Roman" panose="02020603050405020304" pitchFamily="18" charset="0"/>
              </a:rPr>
              <a:t> products are handmade, ensuring quality from all perspectives. The raw materials for producing the products are collected from the professional fields. A wide range of benefits is provided by the products of Cardle company to its customer’s base. The people of the competitive marketplace would like to purchase our products because of the quality and variety of features provided</a:t>
            </a:r>
            <a:r>
              <a:rPr lang="en-US"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Panov</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Koverda</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Gavrilov</a:t>
            </a:r>
            <a:r>
              <a:rPr lang="en-GB" sz="180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Kucherenkov</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5</a:t>
            </a:fld>
            <a:endParaRPr lang="en-US" noProof="0" dirty="0"/>
          </a:p>
        </p:txBody>
      </p:sp>
    </p:spTree>
    <p:extLst>
      <p:ext uri="{BB962C8B-B14F-4D97-AF65-F5344CB8AC3E}">
        <p14:creationId xmlns:p14="http://schemas.microsoft.com/office/powerpoint/2010/main" val="3605460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To gain insight into products, sell and marketing tactics, Competitor analysis refers to a strategy that analyzes the major competitors within a marketplace. The benefits of conducting competitor analysis include capturing market share, implementing stronger business. The analysis helps to learn how the business environment runs in the competitive environment and identify the potential opportunities to achieve the organisational objectives. the Cardle company must have to know about the competitors that sell relevant products in the marketplace. The candle competitors of the Cardle company are as follows,</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Prices Patent Candle Company Ltd.</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Colony gift corporation Ltd. </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British candlemakers federation</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Dane</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Yankee Candle Ltd.</a:t>
            </a:r>
          </a:p>
          <a:p>
            <a:pPr marL="342900" marR="0" lvl="0" indent="-342900" algn="just">
              <a:lnSpc>
                <a:spcPct val="150000"/>
              </a:lnSpc>
              <a:spcBef>
                <a:spcPts val="0"/>
              </a:spcBef>
              <a:spcAft>
                <a:spcPts val="0"/>
              </a:spcAft>
              <a:buFont typeface="Wingdings" panose="05000000000000000000" pitchFamily="2" charset="2"/>
              <a:buChar char=""/>
            </a:pPr>
            <a:r>
              <a:rPr lang="en-US" sz="1800" dirty="0" err="1">
                <a:effectLst/>
                <a:latin typeface="Arial" panose="020B0604020202020204" pitchFamily="34" charset="0"/>
                <a:ea typeface="Calibri" panose="020F0502020204030204" pitchFamily="34" charset="0"/>
                <a:cs typeface="Times New Roman" panose="02020603050405020304" pitchFamily="18" charset="0"/>
              </a:rPr>
              <a:t>Bousius</a:t>
            </a:r>
            <a:r>
              <a:rPr lang="en-US" sz="1800" dirty="0">
                <a:effectLst/>
                <a:latin typeface="Arial" panose="020B0604020202020204" pitchFamily="34" charset="0"/>
                <a:ea typeface="Calibri" panose="020F0502020204030204" pitchFamily="34" charset="0"/>
                <a:cs typeface="Times New Roman" panose="02020603050405020304" pitchFamily="18" charset="0"/>
              </a:rPr>
              <a:t> (UK) Ltd.</a:t>
            </a:r>
          </a:p>
          <a:p>
            <a:pPr marL="342900" marR="0" lvl="0" indent="-342900" algn="just">
              <a:lnSpc>
                <a:spcPct val="150000"/>
              </a:lnSpc>
              <a:spcBef>
                <a:spcPts val="0"/>
              </a:spcBef>
              <a:spcAft>
                <a:spcPts val="80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Johnson Wax- Glade- Known as air-care candles</a:t>
            </a: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Card competitors of the candle company are as follows,</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Card factory</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Hallmark</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Clintons</a:t>
            </a:r>
          </a:p>
          <a:p>
            <a:pPr marL="342900" marR="0" lvl="0" indent="-342900" algn="just">
              <a:lnSpc>
                <a:spcPct val="150000"/>
              </a:lnSpc>
              <a:spcBef>
                <a:spcPts val="0"/>
              </a:spcBef>
              <a:spcAft>
                <a:spcPts val="800"/>
              </a:spcAft>
              <a:buFont typeface="Wingdings" panose="05000000000000000000" pitchFamily="2"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Birthdays</a:t>
            </a: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7</a:t>
            </a:fld>
            <a:endParaRPr lang="en-US" noProof="0" dirty="0"/>
          </a:p>
        </p:txBody>
      </p:sp>
    </p:spTree>
    <p:extLst>
      <p:ext uri="{BB962C8B-B14F-4D97-AF65-F5344CB8AC3E}">
        <p14:creationId xmlns:p14="http://schemas.microsoft.com/office/powerpoint/2010/main" val="18670212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8</a:t>
            </a:fld>
            <a:endParaRPr lang="en-US" noProof="0" dirty="0"/>
          </a:p>
        </p:txBody>
      </p:sp>
    </p:spTree>
    <p:extLst>
      <p:ext uri="{BB962C8B-B14F-4D97-AF65-F5344CB8AC3E}">
        <p14:creationId xmlns:p14="http://schemas.microsoft.com/office/powerpoint/2010/main" val="389852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9</a:t>
            </a:fld>
            <a:endParaRPr lang="en-US" noProof="0" dirty="0"/>
          </a:p>
        </p:txBody>
      </p:sp>
    </p:spTree>
    <p:extLst>
      <p:ext uri="{BB962C8B-B14F-4D97-AF65-F5344CB8AC3E}">
        <p14:creationId xmlns:p14="http://schemas.microsoft.com/office/powerpoint/2010/main" val="2983811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Increasing sales target market plays a significant role in the competitive environment. Target marketing refers to the segmenting of the market into different groups in the context of age, sex, gender, religion, country etc. making the organisation to the success and increasing sales, target marketing is the key to the activities of the Cardle company </a:t>
            </a:r>
            <a:r>
              <a:rPr lang="en-GB" sz="1800" dirty="0">
                <a:effectLst/>
                <a:latin typeface="Arial" panose="020B0604020202020204" pitchFamily="34" charset="0"/>
                <a:ea typeface="Calibri" panose="020F0502020204030204" pitchFamily="34" charset="0"/>
                <a:cs typeface="Times New Roman" panose="02020603050405020304" pitchFamily="18" charset="0"/>
              </a:rPr>
              <a:t>(El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Sawy</a:t>
            </a:r>
            <a:r>
              <a:rPr lang="en-GB" sz="1800" dirty="0">
                <a:effectLst/>
                <a:latin typeface="Arial" panose="020B0604020202020204" pitchFamily="34" charset="0"/>
                <a:ea typeface="Calibri" panose="020F0502020204030204" pitchFamily="34" charset="0"/>
                <a:cs typeface="Times New Roman" panose="02020603050405020304" pitchFamily="18" charset="0"/>
              </a:rPr>
              <a:t>, 2016)</a:t>
            </a:r>
            <a:r>
              <a:rPr lang="en-US" sz="1800" dirty="0">
                <a:effectLst/>
                <a:latin typeface="Arial" panose="020B0604020202020204" pitchFamily="34" charset="0"/>
                <a:ea typeface="Calibri" panose="020F0502020204030204" pitchFamily="34" charset="0"/>
                <a:cs typeface="Times New Roman" panose="02020603050405020304" pitchFamily="18" charset="0"/>
              </a:rPr>
              <a:t>. To target users based on market segments,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cardle</a:t>
            </a:r>
            <a:r>
              <a:rPr lang="en-US" sz="1800" dirty="0">
                <a:effectLst/>
                <a:latin typeface="Arial" panose="020B0604020202020204" pitchFamily="34" charset="0"/>
                <a:ea typeface="Calibri" panose="020F0502020204030204" pitchFamily="34" charset="0"/>
                <a:cs typeface="Times New Roman" panose="02020603050405020304" pitchFamily="18" charset="0"/>
              </a:rPr>
              <a:t> company utilises social media platforms such as LinkedIn, Facebook, Instagram, etc. For example, the Cardle company target students on Facebook with an ad for Exam congratulations cards. </a:t>
            </a:r>
          </a:p>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10</a:t>
            </a:fld>
            <a:endParaRPr lang="en-US" noProof="0" dirty="0"/>
          </a:p>
        </p:txBody>
      </p:sp>
    </p:spTree>
    <p:extLst>
      <p:ext uri="{BB962C8B-B14F-4D97-AF65-F5344CB8AC3E}">
        <p14:creationId xmlns:p14="http://schemas.microsoft.com/office/powerpoint/2010/main" val="24013712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Demographic Segmentation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For identifying target markets, Demographic segmentation is the most important criteria by which the people can be targeted in the context of age, race, religion, material status, Gender, Income level. The age level of selected customers is from 18 to 50. According to a study, 63% of housewives purchase scented candles and have a huge market demand in the marketplace. Besides, the company also focuses on the students of many universities in the United Kingdom who purchases cards for different uses.</a:t>
            </a: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Geographic segmentation: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Segmenting a market based on location is referred to as Geographic segmentation including city, region, province or state, Area code, etc. It depends on the notion of which specific group of people requires specific products or </a:t>
            </a:r>
            <a:r>
              <a:rPr lang="en-GB" sz="1800" dirty="0">
                <a:effectLst/>
                <a:latin typeface="Arial" panose="020B0604020202020204" pitchFamily="34" charset="0"/>
                <a:ea typeface="Calibri" panose="020F0502020204030204" pitchFamily="34" charset="0"/>
                <a:cs typeface="Times New Roman" panose="02020603050405020304" pitchFamily="18" charset="0"/>
              </a:rPr>
              <a:t>services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Januario</a:t>
            </a:r>
            <a:r>
              <a:rPr lang="en-GB" sz="1800" dirty="0">
                <a:effectLst/>
                <a:latin typeface="Arial" panose="020B0604020202020204" pitchFamily="34" charset="0"/>
                <a:ea typeface="Calibri" panose="020F0502020204030204" pitchFamily="34" charset="0"/>
                <a:cs typeface="Times New Roman" panose="02020603050405020304" pitchFamily="18" charset="0"/>
              </a:rPr>
              <a:t>, 2015). </a:t>
            </a:r>
            <a:r>
              <a:rPr lang="en-US" sz="1800" dirty="0">
                <a:effectLst/>
                <a:latin typeface="Arial" panose="020B0604020202020204" pitchFamily="34" charset="0"/>
                <a:ea typeface="Calibri" panose="020F0502020204030204" pitchFamily="34" charset="0"/>
                <a:cs typeface="Times New Roman" panose="02020603050405020304" pitchFamily="18" charset="0"/>
              </a:rPr>
              <a:t>The company initially focuses on the cities of Wales including Bangor, Cardiff, Newport, St Asaph, St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Davids</a:t>
            </a:r>
            <a:r>
              <a:rPr lang="en-US" sz="1800" dirty="0">
                <a:effectLst/>
                <a:latin typeface="Arial" panose="020B0604020202020204" pitchFamily="34" charset="0"/>
                <a:ea typeface="Calibri" panose="020F0502020204030204" pitchFamily="34" charset="0"/>
                <a:cs typeface="Times New Roman" panose="02020603050405020304" pitchFamily="18" charset="0"/>
              </a:rPr>
              <a:t>, Swansea. Whereas the company runs its activities in the cities, lots of market demand can be created by following the effective strategy.</a:t>
            </a:r>
          </a:p>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Psychographic segmentation: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Based on lifestyle preferences and socio-economic class, the company segments the market into different areas. From the affluent and highly educated to the uneducated as well as unskilled at the bottom, the socio-economic scale ranges. The Cardle company produce Cards and Candles according to the demands and requirements of people by which customer beliefs and brand value can be created in the competitive market.  </a:t>
            </a:r>
          </a:p>
          <a:p>
            <a:endParaRPr lang="en-GB"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11</a:t>
            </a:fld>
            <a:endParaRPr lang="en-US" noProof="0" dirty="0"/>
          </a:p>
        </p:txBody>
      </p:sp>
    </p:spTree>
    <p:extLst>
      <p:ext uri="{BB962C8B-B14F-4D97-AF65-F5344CB8AC3E}">
        <p14:creationId xmlns:p14="http://schemas.microsoft.com/office/powerpoint/2010/main" val="12211876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sz="1800" dirty="0">
                <a:effectLst/>
                <a:latin typeface="Times New Roman" panose="02020603050405020304" pitchFamily="18" charset="0"/>
                <a:ea typeface="Calibri" panose="020F0502020204030204" pitchFamily="34" charset="0"/>
              </a:rPr>
            </a:br>
            <a:r>
              <a:rPr lang="en-US" sz="1800" dirty="0">
                <a:effectLst/>
                <a:latin typeface="Arial" panose="020B0604020202020204" pitchFamily="34" charset="0"/>
                <a:ea typeface="Calibri" panose="020F0502020204030204" pitchFamily="34" charset="0"/>
                <a:cs typeface="Times New Roman" panose="02020603050405020304" pitchFamily="18" charset="0"/>
              </a:rPr>
              <a:t>An effective marketing plan help to achieve the short and long-term business objectives in the competitive environment. The Cardle company’s marketing plan is divided into two parts such Online marketing and offline marketing. </a:t>
            </a: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12</a:t>
            </a:fld>
            <a:endParaRPr lang="en-US" noProof="0" dirty="0"/>
          </a:p>
        </p:txBody>
      </p:sp>
    </p:spTree>
    <p:extLst>
      <p:ext uri="{BB962C8B-B14F-4D97-AF65-F5344CB8AC3E}">
        <p14:creationId xmlns:p14="http://schemas.microsoft.com/office/powerpoint/2010/main" val="5410170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Arial" panose="020B0604020202020204" pitchFamily="34" charset="0"/>
                <a:ea typeface="Calibri" panose="020F0502020204030204" pitchFamily="34" charset="0"/>
                <a:cs typeface="Times New Roman" panose="02020603050405020304" pitchFamily="18" charset="0"/>
              </a:rPr>
              <a:t>Online:</a:t>
            </a:r>
            <a:r>
              <a:rPr lang="en-US" sz="1800" dirty="0">
                <a:effectLst/>
                <a:latin typeface="Arial" panose="020B0604020202020204" pitchFamily="34" charset="0"/>
                <a:ea typeface="Calibri" panose="020F0502020204030204" pitchFamily="34" charset="0"/>
                <a:cs typeface="Times New Roman" panose="02020603050405020304" pitchFamily="18" charset="0"/>
              </a:rPr>
              <a:t> One of the most lucrative mediums to sell cards and candles is to conduct marketing online. By using multiple digital platforms, the Cardle company reach its potential customers across the world </a:t>
            </a:r>
            <a:r>
              <a:rPr lang="en-GB" sz="1800" dirty="0">
                <a:effectLst/>
                <a:latin typeface="Arial" panose="020B0604020202020204" pitchFamily="34" charset="0"/>
                <a:ea typeface="Calibri" panose="020F0502020204030204" pitchFamily="34" charset="0"/>
                <a:cs typeface="Times New Roman" panose="02020603050405020304" pitchFamily="18" charset="0"/>
              </a:rPr>
              <a:t>(Choi, 2022)</a:t>
            </a:r>
            <a:r>
              <a:rPr lang="en-US" sz="1800" dirty="0">
                <a:effectLst/>
                <a:latin typeface="Arial" panose="020B0604020202020204" pitchFamily="34" charset="0"/>
                <a:ea typeface="Calibri" panose="020F0502020204030204" pitchFamily="34" charset="0"/>
                <a:cs typeface="Times New Roman" panose="02020603050405020304" pitchFamily="18" charset="0"/>
              </a:rPr>
              <a:t>. Sometimes, the online platforms are not the positive influencer for all the merchants. To be successful in those platforms requires constructive research that provides proper knowledge and guidance. The Cardle company uses the following platforms for marketing its products,</a:t>
            </a:r>
          </a:p>
          <a:p>
            <a:pPr marL="342900" marR="0" lvl="0" indent="-342900" algn="just">
              <a:lnSpc>
                <a:spcPct val="150000"/>
              </a:lnSpc>
              <a:spcBef>
                <a:spcPts val="0"/>
              </a:spcBef>
              <a:spcAft>
                <a:spcPts val="0"/>
              </a:spcAft>
              <a:buFont typeface="Wingdings" panose="05000000000000000000" pitchFamily="2" charset="2"/>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Facebook:</a:t>
            </a:r>
            <a:r>
              <a:rPr lang="en-US" sz="1800" dirty="0">
                <a:effectLst/>
                <a:latin typeface="Arial" panose="020B0604020202020204" pitchFamily="34" charset="0"/>
                <a:ea typeface="Calibri" panose="020F0502020204030204" pitchFamily="34" charset="0"/>
                <a:cs typeface="Times New Roman" panose="02020603050405020304" pitchFamily="18" charset="0"/>
              </a:rPr>
              <a:t> Facebook is the most popular platform in the world by which most companies conduct marketing activities at a lower cost. The Cardle company also posts pictures, videos regarding its products to reach customers easily.</a:t>
            </a:r>
          </a:p>
          <a:p>
            <a:pPr marL="342900" marR="0" lvl="0" indent="-342900" algn="just">
              <a:lnSpc>
                <a:spcPct val="150000"/>
              </a:lnSpc>
              <a:spcBef>
                <a:spcPts val="0"/>
              </a:spcBef>
              <a:spcAft>
                <a:spcPts val="0"/>
              </a:spcAft>
              <a:buFont typeface="Wingdings" panose="05000000000000000000" pitchFamily="2" charset="2"/>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Instagram:</a:t>
            </a:r>
            <a:r>
              <a:rPr lang="en-US" sz="1800" dirty="0">
                <a:effectLst/>
                <a:latin typeface="Arial" panose="020B0604020202020204" pitchFamily="34" charset="0"/>
                <a:ea typeface="Calibri" panose="020F0502020204030204" pitchFamily="34" charset="0"/>
                <a:cs typeface="Times New Roman" panose="02020603050405020304" pitchFamily="18" charset="0"/>
              </a:rPr>
              <a:t> Building a sizeable following on Instagram, many brands found great success. On the platforms, stage photos of candles and cards are presented to attract the customer. To reach out to brand evangelists and provide a behind the scenes peek, Instagram is used.</a:t>
            </a:r>
          </a:p>
          <a:p>
            <a:pPr marL="342900" marR="0" lvl="0" indent="-342900" algn="just">
              <a:lnSpc>
                <a:spcPct val="150000"/>
              </a:lnSpc>
              <a:spcBef>
                <a:spcPts val="0"/>
              </a:spcBef>
              <a:spcAft>
                <a:spcPts val="0"/>
              </a:spcAft>
              <a:buFont typeface="Wingdings" panose="05000000000000000000" pitchFamily="2" charset="2"/>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Pinterest: </a:t>
            </a:r>
            <a:r>
              <a:rPr lang="en-US" sz="1800" dirty="0">
                <a:effectLst/>
                <a:latin typeface="Arial" panose="020B0604020202020204" pitchFamily="34" charset="0"/>
                <a:ea typeface="Calibri" panose="020F0502020204030204" pitchFamily="34" charset="0"/>
                <a:cs typeface="Times New Roman" panose="02020603050405020304" pitchFamily="18" charset="0"/>
              </a:rPr>
              <a:t>To find brands and products, Pinterest is the largest platform in the world. The Cardle company consider also as a pillar in their marketing strategy by which a wide range of customers can be reached at a time. </a:t>
            </a:r>
          </a:p>
          <a:p>
            <a:pPr marL="342900" marR="0" lvl="0" indent="-342900" algn="just">
              <a:lnSpc>
                <a:spcPct val="150000"/>
              </a:lnSpc>
              <a:spcBef>
                <a:spcPts val="0"/>
              </a:spcBef>
              <a:spcAft>
                <a:spcPts val="0"/>
              </a:spcAft>
              <a:buFont typeface="Wingdings" panose="05000000000000000000" pitchFamily="2" charset="2"/>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Snapchat:</a:t>
            </a:r>
            <a:r>
              <a:rPr lang="en-US" sz="1800" dirty="0">
                <a:effectLst/>
                <a:latin typeface="Arial" panose="020B0604020202020204" pitchFamily="34" charset="0"/>
                <a:ea typeface="Calibri" panose="020F0502020204030204" pitchFamily="34" charset="0"/>
                <a:cs typeface="Times New Roman" panose="02020603050405020304" pitchFamily="18" charset="0"/>
              </a:rPr>
              <a:t> Snapchat is another option used by Cardle company to upload visuals of cards and candles </a:t>
            </a:r>
            <a:r>
              <a:rPr lang="en-GB" sz="1800" dirty="0">
                <a:effectLst/>
                <a:latin typeface="Arial" panose="020B0604020202020204" pitchFamily="34" charset="0"/>
                <a:ea typeface="Calibri" panose="020F0502020204030204" pitchFamily="34" charset="0"/>
                <a:cs typeface="Times New Roman" panose="02020603050405020304" pitchFamily="18" charset="0"/>
              </a:rPr>
              <a:t>(Long, 2014).</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p>
          <a:p>
            <a:pPr marL="342900" marR="0" lvl="0" indent="-342900" algn="just">
              <a:lnSpc>
                <a:spcPct val="150000"/>
              </a:lnSpc>
              <a:spcBef>
                <a:spcPts val="0"/>
              </a:spcBef>
              <a:spcAft>
                <a:spcPts val="800"/>
              </a:spcAft>
              <a:buFont typeface="Wingdings" panose="05000000000000000000" pitchFamily="2" charset="2"/>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Email marketing:</a:t>
            </a:r>
            <a:r>
              <a:rPr lang="en-US" sz="1800" dirty="0">
                <a:effectLst/>
                <a:latin typeface="Arial" panose="020B0604020202020204" pitchFamily="34" charset="0"/>
                <a:ea typeface="Calibri" panose="020F0502020204030204" pitchFamily="34" charset="0"/>
                <a:cs typeface="Times New Roman" panose="02020603050405020304" pitchFamily="18" charset="0"/>
              </a:rPr>
              <a:t>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cardle</a:t>
            </a:r>
            <a:r>
              <a:rPr lang="en-US" sz="1800" dirty="0">
                <a:effectLst/>
                <a:latin typeface="Arial" panose="020B0604020202020204" pitchFamily="34" charset="0"/>
                <a:ea typeface="Calibri" panose="020F0502020204030204" pitchFamily="34" charset="0"/>
                <a:cs typeface="Times New Roman" panose="02020603050405020304" pitchFamily="18" charset="0"/>
              </a:rPr>
              <a:t> company delivers E-mail with promos, discounts and many benefits to the customer to retain and attract the customers in the competitive environment.</a:t>
            </a:r>
          </a:p>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13</a:t>
            </a:fld>
            <a:endParaRPr lang="en-US" noProof="0" dirty="0"/>
          </a:p>
        </p:txBody>
      </p:sp>
    </p:spTree>
    <p:extLst>
      <p:ext uri="{BB962C8B-B14F-4D97-AF65-F5344CB8AC3E}">
        <p14:creationId xmlns:p14="http://schemas.microsoft.com/office/powerpoint/2010/main" val="38550123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Offline marketing refers to advertisements that follow traditional approaches and mediums. the company conducts less offline marketing rather than online marketing. The Cardle company takes direct feedback to improve products that build faith and brand value in the marketplace. </a:t>
            </a:r>
          </a:p>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14</a:t>
            </a:fld>
            <a:endParaRPr lang="en-US" noProof="0" dirty="0"/>
          </a:p>
        </p:txBody>
      </p:sp>
    </p:spTree>
    <p:extLst>
      <p:ext uri="{BB962C8B-B14F-4D97-AF65-F5344CB8AC3E}">
        <p14:creationId xmlns:p14="http://schemas.microsoft.com/office/powerpoint/2010/main" val="34962720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The Cardle company’s management team includes ownership structure, Internal management team, external management resources and Human resources. First of all, Cardle is a Young Enterprise company. Secondly, the internal management team is divided into Sales, marketing, operation, distribution, etc. Each department accomplishes individuals’ tasks that are assigned by the senior managers. Thirdly, the external resources work as the backup of the Internal management team. For instance, the consumer and investor’s confidence can be increased by the advisory board.</a:t>
            </a:r>
          </a:p>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15</a:t>
            </a:fld>
            <a:endParaRPr lang="en-US" noProof="0" dirty="0"/>
          </a:p>
        </p:txBody>
      </p:sp>
    </p:spTree>
    <p:extLst>
      <p:ext uri="{BB962C8B-B14F-4D97-AF65-F5344CB8AC3E}">
        <p14:creationId xmlns:p14="http://schemas.microsoft.com/office/powerpoint/2010/main" val="34691308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Whereas, the Cardle company just started its journey, after financial forecasts including profits and loss account, cash flow. The company is taking time to grow up which is running slow. Besides, the company have a good target market in the Wales marketplace. In this aspect, a wide range of target customers is </a:t>
            </a:r>
            <a:r>
              <a:rPr lang="en-GB" sz="1800" dirty="0">
                <a:effectLst/>
                <a:latin typeface="Arial" panose="020B0604020202020204" pitchFamily="34" charset="0"/>
                <a:ea typeface="Calibri" panose="020F0502020204030204" pitchFamily="34" charset="0"/>
                <a:cs typeface="Times New Roman" panose="02020603050405020304" pitchFamily="18" charset="0"/>
              </a:rPr>
              <a:t>identified (Guerard, 2020). In </a:t>
            </a:r>
            <a:r>
              <a:rPr lang="en-US" sz="1800" dirty="0">
                <a:effectLst/>
                <a:latin typeface="Arial" panose="020B0604020202020204" pitchFamily="34" charset="0"/>
                <a:ea typeface="Calibri" panose="020F0502020204030204" pitchFamily="34" charset="0"/>
                <a:cs typeface="Times New Roman" panose="02020603050405020304" pitchFamily="18" charset="0"/>
              </a:rPr>
              <a:t>Stoke-on-Trent, the Wales markets are one of the busiest open marketplaces which have a large number of audiences. The company have a few expenses such as premises and equipment hire as well as motor petrol. Because of the lower cost, the company have enough working capital. Besides, a wide range of target audiences is attracted by the products of Cardle company so the company intended to raise a huge amount of money. </a:t>
            </a:r>
          </a:p>
          <a:p>
            <a:br>
              <a:rPr lang="en-US" sz="1800" dirty="0">
                <a:effectLst/>
                <a:latin typeface="Arial" panose="020B0604020202020204" pitchFamily="34" charset="0"/>
                <a:ea typeface="Calibri" panose="020F0502020204030204" pitchFamily="34" charset="0"/>
                <a:cs typeface="Times New Roman" panose="02020603050405020304" pitchFamily="18" charset="0"/>
              </a:rPr>
            </a:b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16</a:t>
            </a:fld>
            <a:endParaRPr lang="en-US" noProof="0" dirty="0"/>
          </a:p>
        </p:txBody>
      </p:sp>
    </p:spTree>
    <p:extLst>
      <p:ext uri="{BB962C8B-B14F-4D97-AF65-F5344CB8AC3E}">
        <p14:creationId xmlns:p14="http://schemas.microsoft.com/office/powerpoint/2010/main" val="8012356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It can be concluded that an effective business plan helps to get competitive success in the marketplace. Whereas, the Cardle company is a Candle and home-made cards producer which a huge demand in specific age groups. The company tries to ensure the best quality of the products by which faith and brand value can be established in the market. Eventually, the company keep its product’s price reasonable to its rivals which helps competitive advantage in the marketplace.</a:t>
            </a:r>
          </a:p>
          <a:p>
            <a:br>
              <a:rPr lang="en-US" sz="1800" dirty="0">
                <a:effectLst/>
                <a:latin typeface="Arial" panose="020B0604020202020204" pitchFamily="34" charset="0"/>
                <a:ea typeface="Calibri" panose="020F0502020204030204" pitchFamily="34" charset="0"/>
                <a:cs typeface="Times New Roman" panose="02020603050405020304" pitchFamily="18" charset="0"/>
              </a:rPr>
            </a:br>
            <a:br>
              <a:rPr lang="en-US" sz="1800" dirty="0">
                <a:effectLst/>
                <a:latin typeface="Times New Roman" panose="02020603050405020304" pitchFamily="18" charset="0"/>
                <a:ea typeface="Calibri" panose="020F0502020204030204" pitchFamily="34" charset="0"/>
              </a:rPr>
            </a:b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17</a:t>
            </a:fld>
            <a:endParaRPr lang="en-US" noProof="0" dirty="0"/>
          </a:p>
        </p:txBody>
      </p:sp>
    </p:spTree>
    <p:extLst>
      <p:ext uri="{BB962C8B-B14F-4D97-AF65-F5344CB8AC3E}">
        <p14:creationId xmlns:p14="http://schemas.microsoft.com/office/powerpoint/2010/main" val="20089504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18</a:t>
            </a:fld>
            <a:endParaRPr lang="en-US" noProof="0" dirty="0"/>
          </a:p>
        </p:txBody>
      </p:sp>
    </p:spTree>
    <p:extLst>
      <p:ext uri="{BB962C8B-B14F-4D97-AF65-F5344CB8AC3E}">
        <p14:creationId xmlns:p14="http://schemas.microsoft.com/office/powerpoint/2010/main" val="3452654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1D313A2-A4D4-40DF-A0C2-C29F64168525}"/>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F5CEFB0D-6DB6-450D-981E-DB5B064ABC8F}" type="datetime1">
              <a:rPr lang="en-US" noProof="0" smtClean="0"/>
              <a:t>4/12/2022</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3" name="Subtitle 2"/>
          <p:cNvSpPr>
            <a:spLocks noGrp="1"/>
          </p:cNvSpPr>
          <p:nvPr>
            <p:ph type="subTitle" idx="1"/>
          </p:nvPr>
        </p:nvSpPr>
        <p:spPr>
          <a:xfrm>
            <a:off x="1212850" y="4508500"/>
            <a:ext cx="5118100" cy="1279652"/>
          </a:xfrm>
        </p:spPr>
        <p:txBody>
          <a:bodyPr lIns="91440" rIns="91440">
            <a:normAutofit/>
          </a:bodyPr>
          <a:lstStyle>
            <a:lvl1pPr marL="0" indent="0" algn="l">
              <a:buNone/>
              <a:defRPr sz="24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2" name="Title 1"/>
          <p:cNvSpPr>
            <a:spLocks noGrp="1"/>
          </p:cNvSpPr>
          <p:nvPr>
            <p:ph type="ctrTitle"/>
          </p:nvPr>
        </p:nvSpPr>
        <p:spPr>
          <a:xfrm>
            <a:off x="1212850" y="2057400"/>
            <a:ext cx="5118100" cy="1929066"/>
          </a:xfrm>
        </p:spPr>
        <p:txBody>
          <a:bodyPr anchor="b">
            <a:noAutofit/>
          </a:bodyPr>
          <a:lstStyle>
            <a:lvl1pPr algn="l">
              <a:lnSpc>
                <a:spcPct val="90000"/>
              </a:lnSpc>
              <a:defRPr sz="5400" b="1" spc="-50" baseline="0">
                <a:solidFill>
                  <a:schemeClr val="bg1"/>
                </a:solidFill>
                <a:latin typeface="+mn-lt"/>
              </a:defRPr>
            </a:lvl1pPr>
          </a:lstStyle>
          <a:p>
            <a:r>
              <a:rPr lang="en-US" noProof="0"/>
              <a:t>Click to edit Master title style</a:t>
            </a:r>
          </a:p>
        </p:txBody>
      </p:sp>
    </p:spTree>
    <p:extLst>
      <p:ext uri="{BB962C8B-B14F-4D97-AF65-F5344CB8AC3E}">
        <p14:creationId xmlns:p14="http://schemas.microsoft.com/office/powerpoint/2010/main" val="67270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3" name="Parallélogramme 14">
            <a:extLst>
              <a:ext uri="{FF2B5EF4-FFF2-40B4-BE49-F238E27FC236}">
                <a16:creationId xmlns:a16="http://schemas.microsoft.com/office/drawing/2014/main" id="{F5AA8A10-E19C-430B-9D5D-8D12F92BFEC5}"/>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Rectangle 11">
            <a:extLst>
              <a:ext uri="{FF2B5EF4-FFF2-40B4-BE49-F238E27FC236}">
                <a16:creationId xmlns:a16="http://schemas.microsoft.com/office/drawing/2014/main" id="{A7C93D4F-3003-4D58-9AFB-356A0F800F42}"/>
              </a:ext>
            </a:extLst>
          </p:cNvPr>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666C8650-8C82-4FB0-9266-0148B376A8CE}" type="datetime1">
              <a:rPr lang="en-US" noProof="0" smtClean="0"/>
              <a:t>4/12/2022</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0" name="Picture Placeholder 9">
            <a:extLst>
              <a:ext uri="{FF2B5EF4-FFF2-40B4-BE49-F238E27FC236}">
                <a16:creationId xmlns:a16="http://schemas.microsoft.com/office/drawing/2014/main" id="{86028FDE-6655-4B55-B3B4-5B366034E8A8}"/>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2" name="Title 1"/>
          <p:cNvSpPr>
            <a:spLocks noGrp="1"/>
          </p:cNvSpPr>
          <p:nvPr>
            <p:ph type="ctrTitle"/>
          </p:nvPr>
        </p:nvSpPr>
        <p:spPr>
          <a:xfrm>
            <a:off x="6629400" y="758952"/>
            <a:ext cx="4526280" cy="3227514"/>
          </a:xfrm>
        </p:spPr>
        <p:txBody>
          <a:bodyPr anchor="b">
            <a:normAutofit/>
          </a:bodyPr>
          <a:lstStyle>
            <a:lvl1pPr algn="l">
              <a:lnSpc>
                <a:spcPct val="90000"/>
              </a:lnSpc>
              <a:defRPr sz="6000" b="1" spc="-50" baseline="0">
                <a:solidFill>
                  <a:schemeClr val="accent1"/>
                </a:solidFill>
                <a:latin typeface="+mn-lt"/>
              </a:defRPr>
            </a:lvl1pPr>
          </a:lstStyle>
          <a:p>
            <a:r>
              <a:rPr lang="en-US" noProof="0"/>
              <a:t>Click to edit Master title style</a:t>
            </a:r>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11" name="Rectangle 10">
            <a:extLst>
              <a:ext uri="{FF2B5EF4-FFF2-40B4-BE49-F238E27FC236}">
                <a16:creationId xmlns:a16="http://schemas.microsoft.com/office/drawing/2014/main" id="{6D3E1BBA-670B-4CAE-B839-50ADB23DDBC6}"/>
              </a:ext>
            </a:extLst>
          </p:cNvPr>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639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1529DE01-3159-42E8-9946-B3F7564EBC72}" type="datetime1">
              <a:rPr lang="en-US" smtClean="0"/>
              <a:t>4/12/2022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8278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15" name="Parallélogramme 14">
            <a:extLst>
              <a:ext uri="{FF2B5EF4-FFF2-40B4-BE49-F238E27FC236}">
                <a16:creationId xmlns:a16="http://schemas.microsoft.com/office/drawing/2014/main" id="{98B82A56-7790-48EC-983D-AB8F703699B2}"/>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1A1FC6A6-F894-471F-8AA4-AE4112290279}" type="datetime1">
              <a:rPr lang="en-US" noProof="0" smtClean="0"/>
              <a:t>4/12/2022</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2451099"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2641599" y="3746500"/>
            <a:ext cx="8331202" cy="1308100"/>
          </a:xfrm>
        </p:spPr>
        <p:txBody>
          <a:bodyPr anchor="b" anchorCtr="0">
            <a:noAutofit/>
          </a:bodyPr>
          <a:lstStyle>
            <a:lvl1pP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2641600" y="5219700"/>
            <a:ext cx="8331201" cy="586740"/>
          </a:xfrm>
        </p:spPr>
        <p:txBody>
          <a:bodyPr lIns="91440" rIns="91440" anchor="t" anchorCtr="0">
            <a:normAutofit/>
          </a:bodyPr>
          <a:lstStyle>
            <a:lvl1pPr marL="0" indent="0">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7528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59698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1_Section Header">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503D98FD-B63D-46E0-B974-EC5BBAC02E27}" type="datetime1">
              <a:rPr lang="en-US" noProof="0" smtClean="0"/>
              <a:t>4/12/2022</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1735138"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1930399" y="3746500"/>
            <a:ext cx="8331202" cy="1308100"/>
          </a:xfrm>
        </p:spPr>
        <p:txBody>
          <a:bodyPr anchor="b" anchorCtr="0">
            <a:noAutofit/>
          </a:bodyPr>
          <a:lstStyle>
            <a:lvl1pPr algn="ct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1930400" y="5219700"/>
            <a:ext cx="8331201" cy="586740"/>
          </a:xfrm>
        </p:spPr>
        <p:txBody>
          <a:bodyPr lIns="91440" rIns="91440" anchor="t" anchorCtr="0">
            <a:normAutofit/>
          </a:bodyPr>
          <a:lstStyle>
            <a:lvl1pPr marL="0" indent="0" algn="ctr">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5369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6648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7E74ECCD-A9BB-4C40-8999-9FDE0B2AF02D}" type="datetime1">
              <a:rPr lang="en-US" smtClean="0"/>
              <a:t>4/12/2022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dirty="0"/>
              <a:t>Footer</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7972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Autofit/>
          </a:bodyPr>
          <a:lstStyle>
            <a:lvl1pPr marL="0" indent="0" algn="l">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6731"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Autofit/>
          </a:bodyPr>
          <a:lstStyle>
            <a:lvl1pPr marL="0" indent="0">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5395"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B9A11315-80A2-4A6F-99BC-2337EDBA509A}" type="datetime1">
              <a:rPr lang="en-US" smtClean="0"/>
              <a:t>4/12/2022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Footer</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59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5323FCEE-D38D-4315-8661-B8B16CE6B114}" type="datetime1">
              <a:rPr lang="en-US" smtClean="0"/>
              <a:t>4/12/2022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dirty="0"/>
              <a:t>Footer</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0013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Parallélogramme 14">
            <a:extLst>
              <a:ext uri="{FF2B5EF4-FFF2-40B4-BE49-F238E27FC236}">
                <a16:creationId xmlns:a16="http://schemas.microsoft.com/office/drawing/2014/main" id="{AF082EE3-41AA-4817-A1CC-C33DDB8F675F}"/>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lvl1pPr>
              <a:defRPr>
                <a:solidFill>
                  <a:schemeClr val="tx1">
                    <a:lumMod val="75000"/>
                    <a:lumOff val="25000"/>
                  </a:schemeClr>
                </a:solidFill>
              </a:defRPr>
            </a:lvl1pPr>
          </a:lstStyle>
          <a:p>
            <a:fld id="{27909053-E1DD-4959-BC7A-C98D3D2614DC}" type="datetime1">
              <a:rPr lang="en-US" noProof="0" smtClean="0"/>
              <a:t>4/12/2022</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Tree>
    <p:extLst>
      <p:ext uri="{BB962C8B-B14F-4D97-AF65-F5344CB8AC3E}">
        <p14:creationId xmlns:p14="http://schemas.microsoft.com/office/powerpoint/2010/main" val="3010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786383"/>
            <a:ext cx="3068833" cy="2093975"/>
          </a:xfrm>
        </p:spPr>
        <p:txBody>
          <a:bodyPr anchor="b">
            <a:normAutofit/>
          </a:bodyPr>
          <a:lstStyle>
            <a:lvl1pPr>
              <a:lnSpc>
                <a:spcPct val="90000"/>
              </a:lnSpc>
              <a:defRPr sz="3600" b="0">
                <a:solidFill>
                  <a:srgbClr val="FFFFFF"/>
                </a:solidFill>
              </a:defRPr>
            </a:lvl1pPr>
          </a:lstStyle>
          <a:p>
            <a:r>
              <a:rPr lang="en-US" noProof="0"/>
              <a:t>Click to edit Master title style</a:t>
            </a:r>
          </a:p>
        </p:txBody>
      </p:sp>
      <p:sp>
        <p:nvSpPr>
          <p:cNvPr id="3" name="Content Placeholder 2"/>
          <p:cNvSpPr>
            <a:spLocks noGrp="1"/>
          </p:cNvSpPr>
          <p:nvPr>
            <p:ph idx="1"/>
          </p:nvPr>
        </p:nvSpPr>
        <p:spPr>
          <a:xfrm>
            <a:off x="5458984" y="812800"/>
            <a:ext cx="5713841" cy="486860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092200" y="3043050"/>
            <a:ext cx="3068832" cy="2638359"/>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139700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624142"/>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3AB9C849-F1D8-4230-9F2F-9250D675BB2A}" type="datetime1">
              <a:rPr lang="en-US" noProof="0" smtClean="0"/>
              <a:t>4/12/2022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cxnSp>
        <p:nvCxnSpPr>
          <p:cNvPr id="15" name="Connecteur droit 19">
            <a:extLst>
              <a:ext uri="{FF2B5EF4-FFF2-40B4-BE49-F238E27FC236}">
                <a16:creationId xmlns:a16="http://schemas.microsoft.com/office/drawing/2014/main" id="{D84C14C5-D99C-45CD-8001-AC745F4FB49B}"/>
              </a:ext>
            </a:extLst>
          </p:cNvPr>
          <p:cNvCxnSpPr>
            <a:cxnSpLocks/>
          </p:cNvCxnSpPr>
          <p:nvPr userDrawn="1"/>
        </p:nvCxnSpPr>
        <p:spPr>
          <a:xfrm flipH="1">
            <a:off x="1092200" y="6446838"/>
            <a:ext cx="164343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Connecteur droit 19">
            <a:extLst>
              <a:ext uri="{FF2B5EF4-FFF2-40B4-BE49-F238E27FC236}">
                <a16:creationId xmlns:a16="http://schemas.microsoft.com/office/drawing/2014/main" id="{019842DD-D0AB-4E35-9AB2-7DBB6E266120}"/>
              </a:ext>
            </a:extLst>
          </p:cNvPr>
          <p:cNvCxnSpPr>
            <a:cxnSpLocks/>
          </p:cNvCxnSpPr>
          <p:nvPr userDrawn="1"/>
        </p:nvCxnSpPr>
        <p:spPr>
          <a:xfrm flipH="1">
            <a:off x="8420100" y="6429376"/>
            <a:ext cx="1000462"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Connecteur droit 19">
            <a:extLst>
              <a:ext uri="{FF2B5EF4-FFF2-40B4-BE49-F238E27FC236}">
                <a16:creationId xmlns:a16="http://schemas.microsoft.com/office/drawing/2014/main" id="{832851A7-B301-4616-9843-9A0D06646DFD}"/>
              </a:ext>
            </a:extLst>
          </p:cNvPr>
          <p:cNvCxnSpPr>
            <a:cxnSpLocks/>
          </p:cNvCxnSpPr>
          <p:nvPr userDrawn="1"/>
        </p:nvCxnSpPr>
        <p:spPr>
          <a:xfrm flipH="1" flipV="1">
            <a:off x="10765675" y="6446838"/>
            <a:ext cx="407258" cy="635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9208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F2DB7022-84E8-42F0-8AEA-ADED76AFD446}" type="datetime1">
              <a:rPr lang="en-US" smtClean="0"/>
              <a:t>4/12/2022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508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2003424"/>
            <a:ext cx="1036320" cy="18573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377398"/>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8D4C0741-442A-4788-81DA-4F081D559C5A}" type="datetime1">
              <a:rPr lang="en-US" noProof="0" smtClean="0"/>
              <a:t>4/12/2022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5" name="Rectangle 4">
            <a:extLst>
              <a:ext uri="{FF2B5EF4-FFF2-40B4-BE49-F238E27FC236}">
                <a16:creationId xmlns:a16="http://schemas.microsoft.com/office/drawing/2014/main" id="{6BC7DA98-7B92-4F45-80F8-1AEF72A601CF}"/>
              </a:ext>
            </a:extLst>
          </p:cNvPr>
          <p:cNvSpPr/>
          <p:nvPr userDrawn="1"/>
        </p:nvSpPr>
        <p:spPr>
          <a:xfrm>
            <a:off x="1078230" y="2003423"/>
            <a:ext cx="3576082" cy="185737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1092200" y="1885125"/>
            <a:ext cx="3314700" cy="2093975"/>
          </a:xfrm>
        </p:spPr>
        <p:txBody>
          <a:bodyPr anchor="ctr">
            <a:normAutofit/>
          </a:bodyPr>
          <a:lstStyle>
            <a:lvl1pPr>
              <a:lnSpc>
                <a:spcPct val="90000"/>
              </a:lnSpc>
              <a:defRPr sz="4400" b="1">
                <a:solidFill>
                  <a:srgbClr val="FFFFFF"/>
                </a:solidFill>
                <a:latin typeface="+mn-lt"/>
              </a:defRPr>
            </a:lvl1pPr>
          </a:lstStyle>
          <a:p>
            <a:r>
              <a:rPr lang="en-US" noProof="0"/>
              <a:t>Click to edit Master title style</a:t>
            </a:r>
          </a:p>
        </p:txBody>
      </p:sp>
      <p:sp>
        <p:nvSpPr>
          <p:cNvPr id="18" name="Rectangle 17">
            <a:extLst>
              <a:ext uri="{FF2B5EF4-FFF2-40B4-BE49-F238E27FC236}">
                <a16:creationId xmlns:a16="http://schemas.microsoft.com/office/drawing/2014/main" id="{DF96815B-4256-4CE0-9FCF-3A2967CF5792}"/>
              </a:ext>
            </a:extLst>
          </p:cNvPr>
          <p:cNvSpPr/>
          <p:nvPr userDrawn="1"/>
        </p:nvSpPr>
        <p:spPr>
          <a:xfrm>
            <a:off x="1092200" y="993775"/>
            <a:ext cx="1036320" cy="936626"/>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81282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2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bg1"/>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470BDB9F-6784-464D-8ED7-29E60E2B21A9}" type="datetime1">
              <a:rPr lang="en-US" noProof="0" smtClean="0"/>
              <a:t>4/12/2022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endParaRPr lang="en-US" noProof="0" dirty="0"/>
          </a:p>
        </p:txBody>
      </p:sp>
    </p:spTree>
    <p:extLst>
      <p:ext uri="{BB962C8B-B14F-4D97-AF65-F5344CB8AC3E}">
        <p14:creationId xmlns:p14="http://schemas.microsoft.com/office/powerpoint/2010/main" val="3954305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6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4984722" y="548355"/>
            <a:ext cx="6054846" cy="634336"/>
          </a:xfrm>
        </p:spPr>
        <p:txBody>
          <a:bodyPr anchor="ctr">
            <a:noAutofit/>
          </a:bodyPr>
          <a:lstStyle>
            <a:lvl1pPr>
              <a:lnSpc>
                <a:spcPct val="90000"/>
              </a:lnSpc>
              <a:defRPr sz="36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5100833" y="1611313"/>
            <a:ext cx="6072099" cy="3755104"/>
          </a:xfrm>
        </p:spPr>
        <p:txBody>
          <a:bodyPr anchor="t">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6DA3ABBD-A00D-4624-9D57-736F5DDBFABC}" type="datetime1">
              <a:rPr lang="en-US" noProof="0" smtClean="0"/>
              <a:t>4/12/2022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7510465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7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12192000" cy="3541486"/>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3068577" y="880375"/>
            <a:ext cx="6054846" cy="634336"/>
          </a:xfrm>
        </p:spPr>
        <p:txBody>
          <a:bodyPr anchor="ctr">
            <a:noAutofit/>
          </a:bodyPr>
          <a:lstStyle>
            <a:lvl1pPr algn="ctr">
              <a:lnSpc>
                <a:spcPct val="90000"/>
              </a:lnSpc>
              <a:defRPr sz="3600" b="1" i="0">
                <a:solidFill>
                  <a:schemeClr val="tx1">
                    <a:lumMod val="75000"/>
                    <a:lumOff val="25000"/>
                  </a:schemeClr>
                </a:solidFill>
                <a:latin typeface="+mn-lt"/>
              </a:defRPr>
            </a:lvl1pPr>
          </a:lstStyle>
          <a:p>
            <a:r>
              <a:rPr lang="en-US" noProof="0"/>
              <a:t>Click to edit Master title style</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E6BF20AA-C418-460A-B9CF-8F3DD94C436D}" type="datetime1">
              <a:rPr lang="en-US" noProof="0" smtClean="0"/>
              <a:t>4/12/2022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9" name="Rectangle 18">
            <a:extLst>
              <a:ext uri="{FF2B5EF4-FFF2-40B4-BE49-F238E27FC236}">
                <a16:creationId xmlns:a16="http://schemas.microsoft.com/office/drawing/2014/main" id="{AF446475-024F-4C71-99D3-501468ACAD11}"/>
              </a:ext>
            </a:extLst>
          </p:cNvPr>
          <p:cNvSpPr/>
          <p:nvPr userDrawn="1"/>
        </p:nvSpPr>
        <p:spPr>
          <a:xfrm>
            <a:off x="5577840" y="0"/>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67602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3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473373" y="943430"/>
            <a:ext cx="4699452"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063F5CE0-F8B8-4EAA-822E-6451047E7D5F}" type="datetime1">
              <a:rPr lang="en-US" noProof="0" smtClean="0"/>
              <a:t>4/12/2022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0" name="Rectangle 19">
            <a:extLst>
              <a:ext uri="{FF2B5EF4-FFF2-40B4-BE49-F238E27FC236}">
                <a16:creationId xmlns:a16="http://schemas.microsoft.com/office/drawing/2014/main" id="{EF73BF96-A07C-4AAA-A37F-65151BD22A70}"/>
              </a:ext>
            </a:extLst>
          </p:cNvPr>
          <p:cNvSpPr/>
          <p:nvPr userDrawn="1"/>
        </p:nvSpPr>
        <p:spPr>
          <a:xfrm>
            <a:off x="4370251" y="2322780"/>
            <a:ext cx="1348378" cy="12186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012771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4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userDrawn="1"/>
        </p:nvSpPr>
        <p:spPr>
          <a:xfrm>
            <a:off x="16" y="0"/>
            <a:ext cx="4654296" cy="58642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518529" y="943430"/>
            <a:ext cx="4654296"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21F8AE65-7CE3-49A8-B2CC-A5A64E5730FA}" type="datetime1">
              <a:rPr lang="en-US" noProof="0" smtClean="0"/>
              <a:t>4/12/2022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Rectangle 17">
            <a:extLst>
              <a:ext uri="{FF2B5EF4-FFF2-40B4-BE49-F238E27FC236}">
                <a16:creationId xmlns:a16="http://schemas.microsoft.com/office/drawing/2014/main" id="{6127F28F-6C7B-471B-9839-EF88426C1976}"/>
              </a:ext>
            </a:extLst>
          </p:cNvPr>
          <p:cNvSpPr/>
          <p:nvPr userDrawn="1"/>
        </p:nvSpPr>
        <p:spPr>
          <a:xfrm>
            <a:off x="4370251" y="2322780"/>
            <a:ext cx="1348378" cy="12186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98616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solidFill>
        </p:spPr>
        <p:txBody>
          <a:bodyPr lIns="457200" tIns="457200" anchor="t">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p:cNvSpPr>
            <a:spLocks noGrp="1"/>
          </p:cNvSpPr>
          <p:nvPr>
            <p:ph type="title"/>
          </p:nvPr>
        </p:nvSpPr>
        <p:spPr>
          <a:xfrm>
            <a:off x="1097279" y="4799362"/>
            <a:ext cx="10113645" cy="743682"/>
          </a:xfrm>
        </p:spPr>
        <p:txBody>
          <a:bodyPr tIns="0" bIns="0" anchor="b">
            <a:noAutofit/>
          </a:bodyPr>
          <a:lstStyle>
            <a:lvl1pPr algn="ctr">
              <a:defRPr sz="4400" b="1">
                <a:solidFill>
                  <a:srgbClr val="FFFFFF"/>
                </a:solidFill>
              </a:defRPr>
            </a:lvl1pPr>
          </a:lstStyle>
          <a:p>
            <a:r>
              <a:rPr lang="en-US" noProof="0"/>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B5046700-360D-4474-9946-7580E8968658}" type="datetime1">
              <a:rPr lang="en-US" noProof="0" smtClean="0"/>
              <a:t>4/12/2022</a:t>
            </a:fld>
            <a:endParaRPr lang="en-US" noProof="0" dirty="0"/>
          </a:p>
        </p:txBody>
      </p:sp>
      <p:sp>
        <p:nvSpPr>
          <p:cNvPr id="6" name="Footer Placeholder 5"/>
          <p:cNvSpPr>
            <a:spLocks noGrp="1"/>
          </p:cNvSpPr>
          <p:nvPr>
            <p:ph type="ftr" sz="quarter" idx="11"/>
          </p:nvPr>
        </p:nvSpPr>
        <p:spPr>
          <a:xfrm>
            <a:off x="1097279" y="6446838"/>
            <a:ext cx="6818262" cy="365125"/>
          </a:xfrm>
        </p:spPr>
        <p:txBody>
          <a:bodyPr/>
          <a:lstStyle>
            <a:lvl1pPr>
              <a:defRPr>
                <a:solidFill>
                  <a:schemeClr val="bg1"/>
                </a:solidFill>
              </a:defRPr>
            </a:lvl1pPr>
          </a:lstStyle>
          <a:p>
            <a:r>
              <a:rPr lang="en-US" noProof="0" dirty="0"/>
              <a:t>Footer</a:t>
            </a:r>
          </a:p>
        </p:txBody>
      </p:sp>
      <p:sp>
        <p:nvSpPr>
          <p:cNvPr id="7" name="Slide Number Placeholder 6"/>
          <p:cNvSpPr>
            <a:spLocks noGrp="1"/>
          </p:cNvSpPr>
          <p:nvPr>
            <p:ph type="sldNum" sz="quarter" idx="12"/>
          </p:nvPr>
        </p:nvSpPr>
        <p:spPr/>
        <p:txBody>
          <a:bodyPr/>
          <a:lstStyle>
            <a:lvl1pPr>
              <a:defRPr>
                <a:solidFill>
                  <a:schemeClr val="bg1"/>
                </a:solidFill>
              </a:defRPr>
            </a:lvl1pPr>
          </a:lstStyle>
          <a:p>
            <a:fld id="{3A98EE3D-8CD1-4C3F-BD1C-C98C9596463C}" type="slidenum">
              <a:rPr lang="en-US" noProof="0" smtClean="0"/>
              <a:pPr/>
              <a:t>‹#›</a:t>
            </a:fld>
            <a:endParaRPr lang="en-US" noProof="0" dirty="0"/>
          </a:p>
        </p:txBody>
      </p:sp>
      <p:sp>
        <p:nvSpPr>
          <p:cNvPr id="9" name="Rectangle 8">
            <a:extLst>
              <a:ext uri="{FF2B5EF4-FFF2-40B4-BE49-F238E27FC236}">
                <a16:creationId xmlns:a16="http://schemas.microsoft.com/office/drawing/2014/main" id="{B4A4DE4A-F8EF-47D5-8C37-A9021C2BB6A3}"/>
              </a:ext>
            </a:extLst>
          </p:cNvPr>
          <p:cNvSpPr/>
          <p:nvPr userDrawn="1"/>
        </p:nvSpPr>
        <p:spPr>
          <a:xfrm>
            <a:off x="3536950" y="4535901"/>
            <a:ext cx="5118100" cy="1256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5986956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42F667F3-A942-43B7-9681-6435F4941075}" type="datetime1">
              <a:rPr lang="en-US" smtClean="0"/>
              <a:t>4/12/2022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60409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346200"/>
            <a:ext cx="2448033" cy="4530725"/>
          </a:xfrm>
        </p:spPr>
        <p:txBody>
          <a:bodyPr vert="eaVert"/>
          <a:lstStyle/>
          <a:p>
            <a:r>
              <a:rPr lang="en-US" noProof="0"/>
              <a:t>Click to edit Master title style</a:t>
            </a:r>
          </a:p>
        </p:txBody>
      </p:sp>
      <p:sp>
        <p:nvSpPr>
          <p:cNvPr id="3" name="Vertical Text Placeholder 2"/>
          <p:cNvSpPr>
            <a:spLocks noGrp="1"/>
          </p:cNvSpPr>
          <p:nvPr>
            <p:ph type="body" orient="vert" idx="1"/>
          </p:nvPr>
        </p:nvSpPr>
        <p:spPr>
          <a:xfrm>
            <a:off x="1092200" y="1346200"/>
            <a:ext cx="7480300" cy="4530723"/>
          </a:xfrm>
        </p:spPr>
        <p:txBody>
          <a:bodyPr vert="eaVert" lIns="45720" tIns="0" rIns="45720" bIns="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5D576BB9-001A-4B59-8C51-603E71AE3226}" type="datetime1">
              <a:rPr lang="en-US" noProof="0" smtClean="0"/>
              <a:t>4/12/2022</a:t>
            </a:fld>
            <a:endParaRPr lang="en-US" noProof="0"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noProof="0" dirty="0"/>
              <a:t>Footer</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4" name="Rectangle 13">
            <a:extLst>
              <a:ext uri="{FF2B5EF4-FFF2-40B4-BE49-F238E27FC236}">
                <a16:creationId xmlns:a16="http://schemas.microsoft.com/office/drawing/2014/main" id="{6B443CC6-CDCA-4595-ADAE-DCB961FF1A8E}"/>
              </a:ext>
            </a:extLst>
          </p:cNvPr>
          <p:cNvSpPr/>
          <p:nvPr userDrawn="1"/>
        </p:nvSpPr>
        <p:spPr>
          <a:xfrm rot="16200000">
            <a:off x="8871481" y="-14658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4068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rgbClr val="BDC3C7"/>
            </a:gs>
            <a:gs pos="0">
              <a:srgbClr val="ECF0F1"/>
            </a:gs>
          </a:gsLst>
          <a:path path="circle">
            <a:fillToRect l="100000" t="100000"/>
          </a:path>
          <a:tileRect/>
        </a:gradFill>
        <a:effectLst/>
      </p:bgPr>
    </p:bg>
    <p:spTree>
      <p:nvGrpSpPr>
        <p:cNvPr id="1" name=""/>
        <p:cNvGrpSpPr/>
        <p:nvPr/>
      </p:nvGrpSpPr>
      <p:grpSpPr>
        <a:xfrm>
          <a:off x="0" y="0"/>
          <a:ext cx="0" cy="0"/>
          <a:chOff x="0" y="0"/>
          <a:chExt cx="0" cy="0"/>
        </a:xfrm>
      </p:grpSpPr>
      <p:sp>
        <p:nvSpPr>
          <p:cNvPr id="11" name="Parallélogramme 14">
            <a:extLst>
              <a:ext uri="{FF2B5EF4-FFF2-40B4-BE49-F238E27FC236}">
                <a16:creationId xmlns:a16="http://schemas.microsoft.com/office/drawing/2014/main" id="{D20796F3-5674-4AF5-9623-575731F82E52}"/>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noProof="0"/>
              <a:t>Click to edit Master title style</a:t>
            </a:r>
          </a:p>
        </p:txBody>
      </p:sp>
      <p:sp>
        <p:nvSpPr>
          <p:cNvPr id="3" name="Text Placeholder 2"/>
          <p:cNvSpPr>
            <a:spLocks noGrp="1"/>
          </p:cNvSpPr>
          <p:nvPr>
            <p:ph type="body" idx="1"/>
          </p:nvPr>
        </p:nvSpPr>
        <p:spPr>
          <a:xfrm>
            <a:off x="1216548" y="2108201"/>
            <a:ext cx="10058400" cy="3760891"/>
          </a:xfrm>
          <a:prstGeom prst="rect">
            <a:avLst/>
          </a:prstGeom>
        </p:spPr>
        <p:txBody>
          <a:bodyPr vert="horz" lIns="0" tIns="45720" rIns="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6834126" y="6446838"/>
            <a:ext cx="258485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010F8E8D-DF54-49BE-BDBC-401B280C4E3C}" type="datetime1">
              <a:rPr lang="en-US" noProof="0" smtClean="0"/>
              <a:t>4/12/2022</a:t>
            </a:fld>
            <a:endParaRPr lang="en-US" noProof="0" dirty="0"/>
          </a:p>
        </p:txBody>
      </p:sp>
      <p:sp>
        <p:nvSpPr>
          <p:cNvPr id="5" name="Footer Placeholder 4"/>
          <p:cNvSpPr>
            <a:spLocks noGrp="1"/>
          </p:cNvSpPr>
          <p:nvPr>
            <p:ph type="ftr" sz="quarter" idx="3"/>
          </p:nvPr>
        </p:nvSpPr>
        <p:spPr>
          <a:xfrm>
            <a:off x="1097279" y="6446838"/>
            <a:ext cx="4846321" cy="365125"/>
          </a:xfrm>
          <a:prstGeom prst="rect">
            <a:avLst/>
          </a:prstGeom>
        </p:spPr>
        <p:txBody>
          <a:bodyPr vert="horz" lIns="91440" tIns="45720" rIns="91440" bIns="45720" rtlCol="0" anchor="ctr"/>
          <a:lstStyle>
            <a:lvl1pPr algn="l">
              <a:defRPr sz="900" cap="all" baseline="0">
                <a:solidFill>
                  <a:schemeClr val="tx1">
                    <a:lumMod val="75000"/>
                    <a:lumOff val="25000"/>
                  </a:schemeClr>
                </a:solidFill>
              </a:defRPr>
            </a:lvl1pPr>
          </a:lstStyle>
          <a:p>
            <a:r>
              <a:rPr lang="en-US" noProof="0" dirty="0"/>
              <a:t>Footer</a:t>
            </a:r>
          </a:p>
        </p:txBody>
      </p:sp>
      <p:sp>
        <p:nvSpPr>
          <p:cNvPr id="6" name="Slide Number Placeholder 5"/>
          <p:cNvSpPr>
            <a:spLocks noGrp="1"/>
          </p:cNvSpPr>
          <p:nvPr>
            <p:ph type="sldNum" sz="quarter" idx="4"/>
          </p:nvPr>
        </p:nvSpPr>
        <p:spPr>
          <a:xfrm>
            <a:off x="10375670" y="6446838"/>
            <a:ext cx="780010" cy="365125"/>
          </a:xfrm>
          <a:prstGeom prst="rect">
            <a:avLst/>
          </a:prstGeom>
        </p:spPr>
        <p:txBody>
          <a:bodyPr vert="horz" lIns="91440" tIns="45720" rIns="91440" bIns="45720" rtlCol="0" anchor="ctr"/>
          <a:lstStyle>
            <a:lvl1pPr algn="r">
              <a:defRPr sz="1050">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8" name="Rectangle 7">
            <a:extLst>
              <a:ext uri="{FF2B5EF4-FFF2-40B4-BE49-F238E27FC236}">
                <a16:creationId xmlns:a16="http://schemas.microsoft.com/office/drawing/2014/main" id="{0F25E55C-1C16-46C6-B789-A4B2BCEF8F86}"/>
              </a:ext>
            </a:extLst>
          </p:cNvPr>
          <p:cNvSpPr/>
          <p:nvPr userDrawn="1"/>
        </p:nvSpPr>
        <p:spPr>
          <a:xfrm>
            <a:off x="0" y="1011981"/>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690285712"/>
      </p:ext>
    </p:extLst>
  </p:cSld>
  <p:clrMap bg1="lt1" tx1="dk1" bg2="lt2" tx2="dk2" accent1="accent1" accent2="accent2" accent3="accent3" accent4="accent4" accent5="accent5" accent6="accent6" hlink="hlink" folHlink="folHlink"/>
  <p:sldLayoutIdLst>
    <p:sldLayoutId id="2147483706" r:id="rId1"/>
    <p:sldLayoutId id="2147483718" r:id="rId2"/>
    <p:sldLayoutId id="2147483707" r:id="rId3"/>
    <p:sldLayoutId id="2147483708" r:id="rId4"/>
    <p:sldLayoutId id="2147483719" r:id="rId5"/>
    <p:sldLayoutId id="2147483709" r:id="rId6"/>
    <p:sldLayoutId id="2147483716" r:id="rId7"/>
    <p:sldLayoutId id="2147483710" r:id="rId8"/>
    <p:sldLayoutId id="2147483711" r:id="rId9"/>
    <p:sldLayoutId id="2147483712" r:id="rId10"/>
    <p:sldLayoutId id="2147483727" r:id="rId11"/>
    <p:sldLayoutId id="2147483720" r:id="rId12"/>
    <p:sldLayoutId id="2147483721" r:id="rId13"/>
    <p:sldLayoutId id="2147483725" r:id="rId14"/>
    <p:sldLayoutId id="2147483726" r:id="rId15"/>
    <p:sldLayoutId id="2147483722" r:id="rId16"/>
    <p:sldLayoutId id="2147483723" r:id="rId17"/>
    <p:sldLayoutId id="2147483715" r:id="rId18"/>
    <p:sldLayoutId id="2147483713" r:id="rId19"/>
    <p:sldLayoutId id="2147483714" r:id="rId20"/>
  </p:sldLayoutIdLst>
  <p:hf sldNum="0" hdr="0" ftr="0" dt="0"/>
  <p:txStyles>
    <p:title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p:titleStyle>
    <p:body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userDrawn="1">
          <p15:clr>
            <a:srgbClr val="F26B43"/>
          </p15:clr>
        </p15:guide>
        <p15:guide id="2" pos="688" userDrawn="1">
          <p15:clr>
            <a:srgbClr val="F26B43"/>
          </p15:clr>
        </p15:guide>
        <p15:guide id="3" pos="7038" userDrawn="1">
          <p15:clr>
            <a:srgbClr val="F26B43"/>
          </p15:clr>
        </p15:guide>
        <p15:guide id="4" orient="horz" pos="3702" userDrawn="1">
          <p15:clr>
            <a:srgbClr val="F26B43"/>
          </p15:clr>
        </p15:guide>
        <p15:guide id="5" orient="horz" pos="4065"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jfif"/><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17FF9C-6A7E-4A79-81BB-438E8EA9676A}"/>
              </a:ext>
              <a:ext uri="{C183D7F6-B498-43B3-948B-1728B52AA6E4}">
                <adec:decorative xmlns:adec="http://schemas.microsoft.com/office/drawing/2017/decorative" val="0"/>
              </a:ext>
            </a:extLst>
          </p:cNvPr>
          <p:cNvSpPr>
            <a:spLocks noGrp="1"/>
          </p:cNvSpPr>
          <p:nvPr>
            <p:ph type="ctrTitle"/>
          </p:nvPr>
        </p:nvSpPr>
        <p:spPr>
          <a:xfrm>
            <a:off x="1024128" y="1499616"/>
            <a:ext cx="9817608" cy="4386072"/>
          </a:xfrm>
        </p:spPr>
        <p:txBody>
          <a:bodyPr>
            <a:normAutofit fontScale="90000"/>
          </a:bodyPr>
          <a:lstStyle/>
          <a:p>
            <a:pPr marL="0" marR="0" algn="ctr">
              <a:lnSpc>
                <a:spcPct val="150000"/>
              </a:lnSpc>
              <a:spcBef>
                <a:spcPts val="0"/>
              </a:spcBef>
              <a:spcAft>
                <a:spcPts val="800"/>
              </a:spcAft>
            </a:pPr>
            <a:br>
              <a:rPr lang="en-US" sz="3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br>
            <a:br>
              <a:rPr lang="en-US" sz="3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br>
            <a:br>
              <a:rPr lang="en-US" sz="3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br>
            <a:r>
              <a:rPr lang="en-US" sz="4400" dirty="0">
                <a:solidFill>
                  <a:schemeClr val="tx1"/>
                </a:solidFill>
                <a:latin typeface="Arial" panose="020B0604020202020204" pitchFamily="34" charset="0"/>
                <a:ea typeface="Calibri" panose="020F0502020204030204" pitchFamily="34" charset="0"/>
                <a:cs typeface="Arial" panose="020B0604020202020204" pitchFamily="34" charset="0"/>
              </a:rPr>
              <a:t>Managing Enterprise in the 21</a:t>
            </a:r>
            <a:r>
              <a:rPr lang="en-US" sz="4400" baseline="30000" dirty="0">
                <a:solidFill>
                  <a:schemeClr val="tx1"/>
                </a:solidFill>
                <a:latin typeface="Arial" panose="020B0604020202020204" pitchFamily="34" charset="0"/>
                <a:ea typeface="Calibri" panose="020F0502020204030204" pitchFamily="34" charset="0"/>
                <a:cs typeface="Arial" panose="020B0604020202020204" pitchFamily="34" charset="0"/>
              </a:rPr>
              <a:t>st</a:t>
            </a:r>
            <a:r>
              <a:rPr lang="en-US" sz="4400" dirty="0">
                <a:solidFill>
                  <a:schemeClr val="tx1"/>
                </a:solidFill>
                <a:latin typeface="Arial" panose="020B0604020202020204" pitchFamily="34" charset="0"/>
                <a:ea typeface="Calibri" panose="020F0502020204030204" pitchFamily="34" charset="0"/>
                <a:cs typeface="Arial" panose="020B0604020202020204" pitchFamily="34" charset="0"/>
              </a:rPr>
              <a:t> Century </a:t>
            </a:r>
            <a:br>
              <a:rPr lang="en-US" sz="4400" dirty="0">
                <a:solidFill>
                  <a:schemeClr val="tx1"/>
                </a:solidFill>
                <a:effectLst/>
                <a:latin typeface="Arial" panose="020B0604020202020204" pitchFamily="34" charset="0"/>
                <a:ea typeface="Calibri" panose="020F0502020204030204" pitchFamily="34" charset="0"/>
                <a:cs typeface="Arial" panose="020B0604020202020204" pitchFamily="34" charset="0"/>
              </a:rPr>
            </a:br>
            <a:br>
              <a:rPr lang="en-US" sz="2200" dirty="0">
                <a:effectLst/>
                <a:latin typeface="Arial" panose="020B0604020202020204" pitchFamily="34" charset="0"/>
                <a:ea typeface="Calibri" panose="020F0502020204030204" pitchFamily="34" charset="0"/>
                <a:cs typeface="Arial" panose="020B0604020202020204" pitchFamily="34" charset="0"/>
              </a:rPr>
            </a:br>
            <a:r>
              <a:rPr lang="en-US" sz="2200" dirty="0">
                <a:effectLst/>
                <a:latin typeface="Arial" panose="020B0604020202020204" pitchFamily="34" charset="0"/>
                <a:ea typeface="Calibri" panose="020F0502020204030204" pitchFamily="34" charset="0"/>
                <a:cs typeface="Arial" panose="020B0604020202020204" pitchFamily="34" charset="0"/>
              </a:rPr>
              <a:t>Module code: BMSW4006</a:t>
            </a:r>
            <a:br>
              <a:rPr lang="en-US" sz="2200" dirty="0">
                <a:effectLst/>
                <a:latin typeface="Arial" panose="020B0604020202020204" pitchFamily="34" charset="0"/>
                <a:ea typeface="Calibri" panose="020F0502020204030204" pitchFamily="34" charset="0"/>
                <a:cs typeface="Arial" panose="020B0604020202020204" pitchFamily="34" charset="0"/>
              </a:rPr>
            </a:br>
            <a:r>
              <a:rPr lang="en-US" sz="2200" dirty="0">
                <a:solidFill>
                  <a:srgbClr val="FF0000"/>
                </a:solidFill>
                <a:effectLst/>
                <a:latin typeface="Arial" panose="020B0604020202020204" pitchFamily="34" charset="0"/>
                <a:ea typeface="Calibri" panose="020F0502020204030204" pitchFamily="34" charset="0"/>
                <a:cs typeface="Arial" panose="020B0604020202020204" pitchFamily="34" charset="0"/>
              </a:rPr>
              <a:t>Presentation by  </a:t>
            </a:r>
            <a:r>
              <a:rPr lang="en-US" sz="2200" dirty="0" err="1">
                <a:solidFill>
                  <a:srgbClr val="FF0000"/>
                </a:solidFill>
                <a:effectLst/>
                <a:latin typeface="Arial" panose="020B0604020202020204" pitchFamily="34" charset="0"/>
                <a:ea typeface="Calibri" panose="020F0502020204030204" pitchFamily="34" charset="0"/>
                <a:cs typeface="Arial" panose="020B0604020202020204" pitchFamily="34" charset="0"/>
              </a:rPr>
              <a:t>Mihayl</a:t>
            </a:r>
            <a:r>
              <a:rPr lang="en-US" sz="2200" dirty="0">
                <a:solidFill>
                  <a:srgbClr val="FF0000"/>
                </a:solidFill>
                <a:effectLst/>
                <a:latin typeface="Arial" panose="020B0604020202020204" pitchFamily="34" charset="0"/>
                <a:ea typeface="Calibri" panose="020F0502020204030204" pitchFamily="34" charset="0"/>
                <a:cs typeface="Arial" panose="020B0604020202020204" pitchFamily="34" charset="0"/>
              </a:rPr>
              <a:t> </a:t>
            </a:r>
            <a:r>
              <a:rPr lang="en-US" sz="2200" dirty="0" err="1">
                <a:solidFill>
                  <a:srgbClr val="FF0000"/>
                </a:solidFill>
                <a:effectLst/>
                <a:latin typeface="Arial" panose="020B0604020202020204" pitchFamily="34" charset="0"/>
                <a:ea typeface="Calibri" panose="020F0502020204030204" pitchFamily="34" charset="0"/>
                <a:cs typeface="Arial" panose="020B0604020202020204" pitchFamily="34" charset="0"/>
              </a:rPr>
              <a:t>Panchev</a:t>
            </a:r>
            <a:r>
              <a:rPr lang="en-US" sz="2200" dirty="0">
                <a:solidFill>
                  <a:srgbClr val="FF0000"/>
                </a:solidFill>
                <a:effectLst/>
                <a:latin typeface="Arial" panose="020B0604020202020204" pitchFamily="34" charset="0"/>
                <a:ea typeface="Calibri" panose="020F0502020204030204" pitchFamily="34" charset="0"/>
                <a:cs typeface="Arial" panose="020B0604020202020204" pitchFamily="34" charset="0"/>
              </a:rPr>
              <a:t> </a:t>
            </a:r>
            <a:br>
              <a:rPr lang="en-US" sz="2200" dirty="0">
                <a:effectLst/>
                <a:latin typeface="Arial" panose="020B0604020202020204" pitchFamily="34" charset="0"/>
                <a:ea typeface="Calibri" panose="020F0502020204030204" pitchFamily="34" charset="0"/>
                <a:cs typeface="Arial" panose="020B0604020202020204" pitchFamily="34" charset="0"/>
              </a:rPr>
            </a:br>
            <a:r>
              <a:rPr lang="en-US" sz="2200" dirty="0">
                <a:effectLst/>
                <a:latin typeface="Arial" panose="020B0604020202020204" pitchFamily="34" charset="0"/>
                <a:ea typeface="Calibri" panose="020F0502020204030204" pitchFamily="34" charset="0"/>
                <a:cs typeface="Arial" panose="020B0604020202020204" pitchFamily="34" charset="0"/>
              </a:rPr>
              <a:t>student ID:2020323</a:t>
            </a:r>
            <a:br>
              <a:rPr lang="en-US" sz="2200" b="1" dirty="0">
                <a:effectLst/>
                <a:latin typeface="Arial" panose="020B0604020202020204" pitchFamily="34" charset="0"/>
                <a:ea typeface="Calibri" panose="020F0502020204030204" pitchFamily="34" charset="0"/>
                <a:cs typeface="Arial" panose="020B0604020202020204" pitchFamily="34" charset="0"/>
              </a:rPr>
            </a:b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2296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91097BE-A044-49F5-B5CA-AE183B956585}"/>
              </a:ext>
            </a:extLst>
          </p:cNvPr>
          <p:cNvSpPr>
            <a:spLocks noGrp="1"/>
          </p:cNvSpPr>
          <p:nvPr>
            <p:ph type="title"/>
          </p:nvPr>
        </p:nvSpPr>
        <p:spPr>
          <a:xfrm>
            <a:off x="1097280" y="286603"/>
            <a:ext cx="10058400" cy="1450757"/>
          </a:xfrm>
        </p:spPr>
        <p:txBody>
          <a:bodyPr anchor="b">
            <a:normAutofit/>
          </a:bodyPr>
          <a:lstStyle/>
          <a:p>
            <a:r>
              <a:rPr lang="en-US"/>
              <a:t>Business Overview</a:t>
            </a:r>
          </a:p>
        </p:txBody>
      </p:sp>
      <p:sp>
        <p:nvSpPr>
          <p:cNvPr id="8" name="Content Placeholder 7">
            <a:extLst>
              <a:ext uri="{FF2B5EF4-FFF2-40B4-BE49-F238E27FC236}">
                <a16:creationId xmlns:a16="http://schemas.microsoft.com/office/drawing/2014/main" id="{411E9392-71EA-4293-909F-1FE7DD38E31D}"/>
              </a:ext>
            </a:extLst>
          </p:cNvPr>
          <p:cNvSpPr>
            <a:spLocks noGrp="1"/>
          </p:cNvSpPr>
          <p:nvPr>
            <p:ph sz="half" idx="1"/>
          </p:nvPr>
        </p:nvSpPr>
        <p:spPr>
          <a:xfrm>
            <a:off x="1097280" y="2120900"/>
            <a:ext cx="4639736" cy="3748193"/>
          </a:xfrm>
        </p:spPr>
        <p:txBody>
          <a:bodyPr>
            <a:normAutofit/>
          </a:bodyPr>
          <a:lstStyle/>
          <a:p>
            <a:pPr marL="0">
              <a:spcBef>
                <a:spcPts val="0"/>
              </a:spcBef>
              <a:spcAft>
                <a:spcPts val="800"/>
              </a:spcAft>
            </a:pPr>
            <a:r>
              <a:rPr lang="en-US"/>
              <a:t>O</a:t>
            </a:r>
            <a:r>
              <a:rPr lang="en-US">
                <a:effectLst/>
              </a:rPr>
              <a:t>ne of the unique cards and candle selling companies that provide a variety of products for all types of occasions to meet the need of the customers.</a:t>
            </a:r>
          </a:p>
          <a:p>
            <a:pPr marL="0">
              <a:spcBef>
                <a:spcPts val="0"/>
              </a:spcBef>
              <a:spcAft>
                <a:spcPts val="800"/>
              </a:spcAft>
            </a:pPr>
            <a:r>
              <a:rPr lang="en-US">
                <a:effectLst/>
              </a:rPr>
              <a:t>Consists of five dedicated members who have certain objectives to grow the company and achieve short and long-term goals. </a:t>
            </a:r>
          </a:p>
          <a:p>
            <a:pPr marL="0" marR="0" indent="0">
              <a:spcBef>
                <a:spcPts val="0"/>
              </a:spcBef>
              <a:spcAft>
                <a:spcPts val="800"/>
              </a:spcAft>
              <a:buNone/>
            </a:pPr>
            <a:endParaRPr lang="en-US"/>
          </a:p>
        </p:txBody>
      </p:sp>
      <p:pic>
        <p:nvPicPr>
          <p:cNvPr id="3" name="Picture 2" descr="A picture containing text, stationary&#10;&#10;Description automatically generated">
            <a:extLst>
              <a:ext uri="{FF2B5EF4-FFF2-40B4-BE49-F238E27FC236}">
                <a16:creationId xmlns:a16="http://schemas.microsoft.com/office/drawing/2014/main" id="{A02E2E69-EE2B-44E3-8445-C175B05F5B30}"/>
              </a:ext>
            </a:extLst>
          </p:cNvPr>
          <p:cNvPicPr>
            <a:picLocks noChangeAspect="1"/>
          </p:cNvPicPr>
          <p:nvPr/>
        </p:nvPicPr>
        <p:blipFill rotWithShape="1">
          <a:blip r:embed="rId3">
            <a:extLst>
              <a:ext uri="{28A0092B-C50C-407E-A947-70E740481C1C}">
                <a14:useLocalDpi xmlns:a14="http://schemas.microsoft.com/office/drawing/2010/main" val="0"/>
              </a:ext>
            </a:extLst>
          </a:blip>
          <a:srcRect t="25387" r="-2" b="5743"/>
          <a:stretch/>
        </p:blipFill>
        <p:spPr>
          <a:xfrm>
            <a:off x="6515944" y="2120900"/>
            <a:ext cx="4639736" cy="3748194"/>
          </a:xfrm>
          <a:prstGeom prst="rect">
            <a:avLst/>
          </a:prstGeom>
          <a:noFill/>
        </p:spPr>
      </p:pic>
    </p:spTree>
    <p:extLst>
      <p:ext uri="{BB962C8B-B14F-4D97-AF65-F5344CB8AC3E}">
        <p14:creationId xmlns:p14="http://schemas.microsoft.com/office/powerpoint/2010/main" val="1573305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91097BE-A044-49F5-B5CA-AE183B956585}"/>
              </a:ext>
            </a:extLst>
          </p:cNvPr>
          <p:cNvSpPr>
            <a:spLocks noGrp="1"/>
          </p:cNvSpPr>
          <p:nvPr>
            <p:ph type="title"/>
          </p:nvPr>
        </p:nvSpPr>
        <p:spPr>
          <a:xfrm>
            <a:off x="598971" y="2418987"/>
            <a:ext cx="4382015" cy="1725055"/>
          </a:xfrm>
        </p:spPr>
        <p:txBody>
          <a:bodyPr>
            <a:normAutofit/>
          </a:bodyPr>
          <a:lstStyle/>
          <a:p>
            <a:r>
              <a:rPr lang="en-US" sz="5400" dirty="0">
                <a:solidFill>
                  <a:schemeClr val="tx1"/>
                </a:solidFill>
                <a:latin typeface="Arial" panose="020B0604020202020204" pitchFamily="34" charset="0"/>
                <a:cs typeface="Arial" panose="020B0604020202020204" pitchFamily="34" charset="0"/>
              </a:rPr>
              <a:t>Executive Summary</a:t>
            </a:r>
          </a:p>
        </p:txBody>
      </p:sp>
      <p:sp>
        <p:nvSpPr>
          <p:cNvPr id="8" name="Content Placeholder 7">
            <a:extLst>
              <a:ext uri="{FF2B5EF4-FFF2-40B4-BE49-F238E27FC236}">
                <a16:creationId xmlns:a16="http://schemas.microsoft.com/office/drawing/2014/main" id="{411E9392-71EA-4293-909F-1FE7DD38E31D}"/>
              </a:ext>
            </a:extLst>
          </p:cNvPr>
          <p:cNvSpPr>
            <a:spLocks noGrp="1"/>
          </p:cNvSpPr>
          <p:nvPr>
            <p:ph idx="1"/>
          </p:nvPr>
        </p:nvSpPr>
        <p:spPr>
          <a:xfrm>
            <a:off x="5081098" y="1310887"/>
            <a:ext cx="6314303" cy="4992130"/>
          </a:xfrm>
        </p:spPr>
        <p:txBody>
          <a:bodyPr/>
          <a:lstStyle/>
          <a:p>
            <a:pPr marL="0" marR="0" algn="just">
              <a:lnSpc>
                <a:spcPct val="150000"/>
              </a:lnSpc>
              <a:spcBef>
                <a:spcPts val="0"/>
              </a:spcBef>
              <a:spcAft>
                <a:spcPts val="800"/>
              </a:spcAft>
            </a:pPr>
            <a:r>
              <a:rPr lang="en-US" sz="1800" dirty="0">
                <a:solidFill>
                  <a:schemeClr val="tx1"/>
                </a:solidFill>
                <a:latin typeface="Arial" panose="020B0604020202020204" pitchFamily="34" charset="0"/>
                <a:ea typeface="Calibri" panose="020F0502020204030204" pitchFamily="34" charset="0"/>
                <a:cs typeface="Times New Roman" panose="02020603050405020304" pitchFamily="18" charset="0"/>
              </a:rPr>
              <a:t>T</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he Cardle company is a young enterprise that imports and produce products at home.  </a:t>
            </a:r>
          </a:p>
          <a:p>
            <a:pPr marL="0" marR="0" algn="just">
              <a:lnSpc>
                <a:spcPct val="150000"/>
              </a:lnSpc>
              <a:spcBef>
                <a:spcPts val="0"/>
              </a:spcBef>
              <a:spcAft>
                <a:spcPts val="800"/>
              </a:spcAft>
            </a:pPr>
            <a:r>
              <a:rPr lang="en-US" sz="1800" dirty="0">
                <a:solidFill>
                  <a:schemeClr val="tx1"/>
                </a:solidFill>
                <a:latin typeface="Arial" panose="020B0604020202020204" pitchFamily="34" charset="0"/>
                <a:ea typeface="Calibri" panose="020F0502020204030204" pitchFamily="34" charset="0"/>
                <a:cs typeface="Times New Roman" panose="02020603050405020304" pitchFamily="18" charset="0"/>
              </a:rPr>
              <a:t>A</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ims to produce different types of candles and greeting cards which have more demands in the specific age groups. The demands for cards and candles are being increased day by day. </a:t>
            </a:r>
            <a:endParaRPr lang="en-US" sz="1800" dirty="0">
              <a:solidFill>
                <a:schemeClr val="tx1"/>
              </a:solidFill>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solidFill>
                  <a:schemeClr val="tx1"/>
                </a:solidFill>
                <a:latin typeface="Arial" panose="020B0604020202020204" pitchFamily="34" charset="0"/>
                <a:ea typeface="Calibri" panose="020F0502020204030204" pitchFamily="34" charset="0"/>
                <a:cs typeface="Times New Roman" panose="02020603050405020304" pitchFamily="18" charset="0"/>
              </a:rPr>
              <a:t>F</a:t>
            </a:r>
            <a: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ollows a competitive pricing strategy by which the price of the competitors is well understood in the marketplace.</a:t>
            </a:r>
          </a:p>
          <a:p>
            <a:pPr marL="0" indent="0">
              <a:buNone/>
            </a:pPr>
            <a:br>
              <a:rPr lang="en-US" sz="1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endParaRPr lang="en-US" dirty="0">
              <a:solidFill>
                <a:schemeClr val="tx1"/>
              </a:solidFill>
              <a:latin typeface="+mj-lt"/>
              <a:cs typeface="Times New Roman" panose="02020603050405020304" pitchFamily="18" charset="0"/>
            </a:endParaRPr>
          </a:p>
        </p:txBody>
      </p:sp>
    </p:spTree>
    <p:extLst>
      <p:ext uri="{BB962C8B-B14F-4D97-AF65-F5344CB8AC3E}">
        <p14:creationId xmlns:p14="http://schemas.microsoft.com/office/powerpoint/2010/main" val="2150991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91097BE-A044-49F5-B5CA-AE183B956585}"/>
              </a:ext>
            </a:extLst>
          </p:cNvPr>
          <p:cNvSpPr>
            <a:spLocks noGrp="1"/>
          </p:cNvSpPr>
          <p:nvPr>
            <p:ph type="title"/>
          </p:nvPr>
        </p:nvSpPr>
        <p:spPr>
          <a:xfrm>
            <a:off x="1097280" y="286603"/>
            <a:ext cx="10058400" cy="1450757"/>
          </a:xfrm>
        </p:spPr>
        <p:txBody>
          <a:bodyPr anchor="b">
            <a:normAutofit/>
          </a:bodyPr>
          <a:lstStyle/>
          <a:p>
            <a:r>
              <a:rPr lang="en-US"/>
              <a:t>Introduction</a:t>
            </a:r>
          </a:p>
        </p:txBody>
      </p:sp>
      <p:pic>
        <p:nvPicPr>
          <p:cNvPr id="3" name="Picture 2">
            <a:extLst>
              <a:ext uri="{FF2B5EF4-FFF2-40B4-BE49-F238E27FC236}">
                <a16:creationId xmlns:a16="http://schemas.microsoft.com/office/drawing/2014/main" id="{DD28110D-CB40-4043-9A5E-F1EE13703C1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7280" y="2545079"/>
            <a:ext cx="4639736" cy="2899835"/>
          </a:xfrm>
          <a:prstGeom prst="rect">
            <a:avLst/>
          </a:prstGeom>
          <a:noFill/>
        </p:spPr>
      </p:pic>
      <p:sp>
        <p:nvSpPr>
          <p:cNvPr id="8" name="Content Placeholder 7">
            <a:extLst>
              <a:ext uri="{FF2B5EF4-FFF2-40B4-BE49-F238E27FC236}">
                <a16:creationId xmlns:a16="http://schemas.microsoft.com/office/drawing/2014/main" id="{411E9392-71EA-4293-909F-1FE7DD38E31D}"/>
              </a:ext>
            </a:extLst>
          </p:cNvPr>
          <p:cNvSpPr>
            <a:spLocks noGrp="1"/>
          </p:cNvSpPr>
          <p:nvPr>
            <p:ph sz="half" idx="2"/>
          </p:nvPr>
        </p:nvSpPr>
        <p:spPr>
          <a:xfrm>
            <a:off x="6515944" y="2120900"/>
            <a:ext cx="4639736" cy="3748194"/>
          </a:xfrm>
        </p:spPr>
        <p:txBody>
          <a:bodyPr>
            <a:normAutofit/>
          </a:bodyPr>
          <a:lstStyle/>
          <a:p>
            <a:pPr marL="0" marR="0">
              <a:lnSpc>
                <a:spcPct val="90000"/>
              </a:lnSpc>
              <a:spcBef>
                <a:spcPts val="0"/>
              </a:spcBef>
              <a:spcAft>
                <a:spcPts val="800"/>
              </a:spcAft>
            </a:pPr>
            <a:r>
              <a:rPr lang="en-US" sz="1900">
                <a:effectLst/>
              </a:rPr>
              <a:t>A business plan refers to the written document that includes the name, strategies, objectives, competitors and financial forecasts of a business organisation</a:t>
            </a:r>
            <a:r>
              <a:rPr lang="en-GB" sz="1900">
                <a:effectLst/>
              </a:rPr>
              <a:t>. </a:t>
            </a:r>
          </a:p>
          <a:p>
            <a:pPr marL="0" marR="0">
              <a:lnSpc>
                <a:spcPct val="90000"/>
              </a:lnSpc>
              <a:spcBef>
                <a:spcPts val="0"/>
              </a:spcBef>
              <a:spcAft>
                <a:spcPts val="800"/>
              </a:spcAft>
            </a:pPr>
            <a:r>
              <a:rPr lang="en-US" sz="1900">
                <a:effectLst/>
              </a:rPr>
              <a:t>Establishing a successful business plays a significant role in the competitive environment which has lots of functions from securing external funding to measuring the success of any organisation.</a:t>
            </a:r>
          </a:p>
          <a:p>
            <a:pPr marL="0" marR="0">
              <a:lnSpc>
                <a:spcPct val="90000"/>
              </a:lnSpc>
              <a:spcBef>
                <a:spcPts val="0"/>
              </a:spcBef>
              <a:spcAft>
                <a:spcPts val="800"/>
              </a:spcAft>
            </a:pPr>
            <a:r>
              <a:rPr lang="en-US" sz="1900"/>
              <a:t>C</a:t>
            </a:r>
            <a:r>
              <a:rPr lang="en-US" sz="1900">
                <a:effectLst/>
              </a:rPr>
              <a:t>overs the business profile, products, competitor analysis, SWOT analysis, marketing plan and financial forecasts.</a:t>
            </a:r>
            <a:endParaRPr lang="en-US" sz="1900"/>
          </a:p>
        </p:txBody>
      </p:sp>
    </p:spTree>
    <p:extLst>
      <p:ext uri="{BB962C8B-B14F-4D97-AF65-F5344CB8AC3E}">
        <p14:creationId xmlns:p14="http://schemas.microsoft.com/office/powerpoint/2010/main" val="3197969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91097BE-A044-49F5-B5CA-AE183B956585}"/>
              </a:ext>
            </a:extLst>
          </p:cNvPr>
          <p:cNvSpPr>
            <a:spLocks noGrp="1"/>
          </p:cNvSpPr>
          <p:nvPr>
            <p:ph type="title"/>
          </p:nvPr>
        </p:nvSpPr>
        <p:spPr>
          <a:xfrm>
            <a:off x="1097280" y="286603"/>
            <a:ext cx="10058400" cy="1450757"/>
          </a:xfrm>
        </p:spPr>
        <p:txBody>
          <a:bodyPr anchor="b">
            <a:normAutofit/>
          </a:bodyPr>
          <a:lstStyle/>
          <a:p>
            <a:r>
              <a:rPr lang="en-US"/>
              <a:t>Products and</a:t>
            </a:r>
            <a:br>
              <a:rPr lang="en-US"/>
            </a:br>
            <a:r>
              <a:rPr lang="en-US"/>
              <a:t>Services</a:t>
            </a:r>
          </a:p>
        </p:txBody>
      </p:sp>
      <p:pic>
        <p:nvPicPr>
          <p:cNvPr id="3" name="Picture 2" descr="A picture containing object, candle, candelabrum&#10;&#10;Description automatically generated">
            <a:extLst>
              <a:ext uri="{FF2B5EF4-FFF2-40B4-BE49-F238E27FC236}">
                <a16:creationId xmlns:a16="http://schemas.microsoft.com/office/drawing/2014/main" id="{BAED0B10-01DB-4BF5-9EA2-F1E732E1A6F9}"/>
              </a:ext>
            </a:extLst>
          </p:cNvPr>
          <p:cNvPicPr>
            <a:picLocks noChangeAspect="1"/>
          </p:cNvPicPr>
          <p:nvPr/>
        </p:nvPicPr>
        <p:blipFill rotWithShape="1">
          <a:blip r:embed="rId3">
            <a:extLst>
              <a:ext uri="{28A0092B-C50C-407E-A947-70E740481C1C}">
                <a14:useLocalDpi xmlns:a14="http://schemas.microsoft.com/office/drawing/2010/main" val="0"/>
              </a:ext>
            </a:extLst>
          </a:blip>
          <a:srcRect t="21622" r="-1" b="7287"/>
          <a:stretch/>
        </p:blipFill>
        <p:spPr>
          <a:xfrm>
            <a:off x="1097280" y="2120900"/>
            <a:ext cx="4639736" cy="3748193"/>
          </a:xfrm>
          <a:prstGeom prst="rect">
            <a:avLst/>
          </a:prstGeom>
          <a:noFill/>
        </p:spPr>
      </p:pic>
      <p:sp>
        <p:nvSpPr>
          <p:cNvPr id="8" name="Content Placeholder 7">
            <a:extLst>
              <a:ext uri="{FF2B5EF4-FFF2-40B4-BE49-F238E27FC236}">
                <a16:creationId xmlns:a16="http://schemas.microsoft.com/office/drawing/2014/main" id="{411E9392-71EA-4293-909F-1FE7DD38E31D}"/>
              </a:ext>
            </a:extLst>
          </p:cNvPr>
          <p:cNvSpPr>
            <a:spLocks noGrp="1"/>
          </p:cNvSpPr>
          <p:nvPr>
            <p:ph sz="half" idx="2"/>
          </p:nvPr>
        </p:nvSpPr>
        <p:spPr>
          <a:xfrm>
            <a:off x="6515944" y="2120900"/>
            <a:ext cx="4639736" cy="3748194"/>
          </a:xfrm>
        </p:spPr>
        <p:txBody>
          <a:bodyPr>
            <a:normAutofit/>
          </a:bodyPr>
          <a:lstStyle/>
          <a:p>
            <a:pPr marL="0" marR="0">
              <a:lnSpc>
                <a:spcPct val="90000"/>
              </a:lnSpc>
              <a:spcBef>
                <a:spcPts val="0"/>
              </a:spcBef>
              <a:spcAft>
                <a:spcPts val="800"/>
              </a:spcAft>
            </a:pPr>
            <a:r>
              <a:rPr lang="en-US" sz="1900">
                <a:effectLst/>
              </a:rPr>
              <a:t>Various features are offered by which distinguish from the other competitors exist in the market place</a:t>
            </a:r>
          </a:p>
          <a:p>
            <a:pPr marL="0" marR="0">
              <a:lnSpc>
                <a:spcPct val="90000"/>
              </a:lnSpc>
              <a:spcBef>
                <a:spcPts val="0"/>
              </a:spcBef>
              <a:spcAft>
                <a:spcPts val="800"/>
              </a:spcAft>
            </a:pPr>
            <a:r>
              <a:rPr lang="en-US" sz="1900">
                <a:effectLst/>
              </a:rPr>
              <a:t>Offers a wide range of candles that are unique and available in the domestic marketplace</a:t>
            </a:r>
          </a:p>
          <a:p>
            <a:pPr marL="0" marR="0">
              <a:lnSpc>
                <a:spcPct val="90000"/>
              </a:lnSpc>
              <a:spcBef>
                <a:spcPts val="0"/>
              </a:spcBef>
              <a:spcAft>
                <a:spcPts val="800"/>
              </a:spcAft>
            </a:pPr>
            <a:r>
              <a:rPr lang="en-US" sz="1900"/>
              <a:t>H</a:t>
            </a:r>
            <a:r>
              <a:rPr lang="en-US" sz="1900">
                <a:effectLst/>
              </a:rPr>
              <a:t>andmade which suit all special occasions</a:t>
            </a:r>
          </a:p>
          <a:p>
            <a:pPr marL="0" marR="0">
              <a:lnSpc>
                <a:spcPct val="90000"/>
              </a:lnSpc>
              <a:spcBef>
                <a:spcPts val="0"/>
              </a:spcBef>
              <a:spcAft>
                <a:spcPts val="800"/>
              </a:spcAft>
            </a:pPr>
            <a:r>
              <a:rPr lang="en-US" sz="1900"/>
              <a:t>P</a:t>
            </a:r>
            <a:r>
              <a:rPr lang="en-US" sz="1900">
                <a:effectLst/>
              </a:rPr>
              <a:t>roduced at a magnificent level that makes them more realistic</a:t>
            </a:r>
          </a:p>
          <a:p>
            <a:pPr marL="0" marR="0">
              <a:lnSpc>
                <a:spcPct val="90000"/>
              </a:lnSpc>
              <a:spcBef>
                <a:spcPts val="0"/>
              </a:spcBef>
              <a:spcAft>
                <a:spcPts val="800"/>
              </a:spcAft>
            </a:pPr>
            <a:r>
              <a:rPr lang="en-US" sz="1900">
                <a:effectLst/>
              </a:rPr>
              <a:t>ensuring quality from all perspectives. The raw materials for producing the products are collected from the professional fields. </a:t>
            </a:r>
            <a:endParaRPr lang="en-US" sz="1900"/>
          </a:p>
        </p:txBody>
      </p:sp>
    </p:spTree>
    <p:extLst>
      <p:ext uri="{BB962C8B-B14F-4D97-AF65-F5344CB8AC3E}">
        <p14:creationId xmlns:p14="http://schemas.microsoft.com/office/powerpoint/2010/main" val="3247993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89D0C8-F156-4303-B0A2-317EBBF387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 y="-1"/>
            <a:ext cx="12179808" cy="6847027"/>
          </a:xfrm>
          <a:prstGeom prst="rect">
            <a:avLst/>
          </a:prstGeom>
        </p:spPr>
      </p:pic>
    </p:spTree>
    <p:extLst>
      <p:ext uri="{BB962C8B-B14F-4D97-AF65-F5344CB8AC3E}">
        <p14:creationId xmlns:p14="http://schemas.microsoft.com/office/powerpoint/2010/main" val="908525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21A0A979-25AF-4791-A0DE-BB26CC3FF4AC}"/>
              </a:ext>
            </a:extLst>
          </p:cNvPr>
          <p:cNvSpPr txBox="1">
            <a:spLocks/>
          </p:cNvSpPr>
          <p:nvPr/>
        </p:nvSpPr>
        <p:spPr>
          <a:xfrm>
            <a:off x="0" y="286603"/>
            <a:ext cx="11155680" cy="2363893"/>
          </a:xfrm>
          <a:prstGeom prst="rect">
            <a:avLst/>
          </a:prstGeom>
        </p:spPr>
        <p:txBody>
          <a:bodyPr vert="horz" lIns="91440" tIns="45720" rIns="91440" bIns="45720" rtlCol="0" anchor="b">
            <a:normAutofit/>
          </a:bodyPr>
          <a:lst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nSpc>
                <a:spcPct val="90000"/>
              </a:lnSpc>
              <a:spcBef>
                <a:spcPct val="0"/>
              </a:spcBef>
              <a:spcAft>
                <a:spcPts val="800"/>
              </a:spcAft>
              <a:buNone/>
            </a:pPr>
            <a:r>
              <a:rPr lang="en-US" sz="1600" b="1" kern="1200" spc="-50" baseline="0" dirty="0">
                <a:latin typeface="+mn-lt"/>
                <a:ea typeface="+mj-ea"/>
                <a:cs typeface="+mj-cs"/>
              </a:rPr>
              <a:t>The candle competitors of the </a:t>
            </a:r>
            <a:r>
              <a:rPr lang="en-US" sz="1600" b="1" kern="1200" spc="-50" baseline="0" dirty="0" err="1">
                <a:latin typeface="+mn-lt"/>
                <a:ea typeface="+mj-ea"/>
                <a:cs typeface="+mj-cs"/>
              </a:rPr>
              <a:t>Cardle</a:t>
            </a:r>
            <a:r>
              <a:rPr lang="en-US" sz="1600" b="1" kern="1200" spc="-50" baseline="0" dirty="0">
                <a:latin typeface="+mn-lt"/>
                <a:ea typeface="+mj-ea"/>
                <a:cs typeface="+mj-cs"/>
              </a:rPr>
              <a:t> company are as follows,</a:t>
            </a:r>
          </a:p>
          <a:p>
            <a:pPr marL="342900" indent="-342900">
              <a:lnSpc>
                <a:spcPct val="90000"/>
              </a:lnSpc>
              <a:spcBef>
                <a:spcPct val="0"/>
              </a:spcBef>
              <a:spcAft>
                <a:spcPts val="0"/>
              </a:spcAft>
              <a:buNone/>
            </a:pPr>
            <a:r>
              <a:rPr lang="en-US" sz="1600" b="1" kern="1200" spc="-50" baseline="0" dirty="0">
                <a:latin typeface="+mn-lt"/>
                <a:ea typeface="+mj-ea"/>
                <a:cs typeface="+mj-cs"/>
              </a:rPr>
              <a:t>Prices Patent Candle Company Ltd.</a:t>
            </a:r>
          </a:p>
          <a:p>
            <a:pPr marL="342900" indent="-342900">
              <a:lnSpc>
                <a:spcPct val="90000"/>
              </a:lnSpc>
              <a:spcBef>
                <a:spcPct val="0"/>
              </a:spcBef>
              <a:spcAft>
                <a:spcPts val="0"/>
              </a:spcAft>
              <a:buNone/>
            </a:pPr>
            <a:r>
              <a:rPr lang="en-US" sz="1600" b="1" kern="1200" spc="-50" baseline="0" dirty="0">
                <a:latin typeface="+mn-lt"/>
                <a:ea typeface="+mj-ea"/>
                <a:cs typeface="+mj-cs"/>
              </a:rPr>
              <a:t>Colony gift corporation Ltd. </a:t>
            </a:r>
          </a:p>
          <a:p>
            <a:pPr marL="342900" indent="-342900">
              <a:lnSpc>
                <a:spcPct val="90000"/>
              </a:lnSpc>
              <a:spcBef>
                <a:spcPct val="0"/>
              </a:spcBef>
              <a:spcAft>
                <a:spcPts val="0"/>
              </a:spcAft>
              <a:buNone/>
            </a:pPr>
            <a:r>
              <a:rPr lang="en-US" sz="1600" b="1" kern="1200" spc="-50" baseline="0" dirty="0">
                <a:latin typeface="+mn-lt"/>
                <a:ea typeface="+mj-ea"/>
                <a:cs typeface="+mj-cs"/>
              </a:rPr>
              <a:t>British candlemakers federation</a:t>
            </a:r>
          </a:p>
          <a:p>
            <a:pPr marL="342900" indent="-342900">
              <a:lnSpc>
                <a:spcPct val="90000"/>
              </a:lnSpc>
              <a:spcBef>
                <a:spcPct val="0"/>
              </a:spcBef>
              <a:spcAft>
                <a:spcPts val="0"/>
              </a:spcAft>
              <a:buNone/>
            </a:pPr>
            <a:r>
              <a:rPr lang="en-US" sz="1600" b="1" kern="1200" spc="-50" baseline="0" dirty="0">
                <a:latin typeface="+mn-lt"/>
                <a:ea typeface="+mj-ea"/>
                <a:cs typeface="+mj-cs"/>
              </a:rPr>
              <a:t>Dane</a:t>
            </a:r>
          </a:p>
          <a:p>
            <a:pPr marL="342900" indent="-342900">
              <a:lnSpc>
                <a:spcPct val="90000"/>
              </a:lnSpc>
              <a:spcBef>
                <a:spcPct val="0"/>
              </a:spcBef>
              <a:spcAft>
                <a:spcPts val="0"/>
              </a:spcAft>
              <a:buNone/>
            </a:pPr>
            <a:r>
              <a:rPr lang="en-US" sz="1600" b="1" kern="1200" spc="-50" baseline="0" dirty="0">
                <a:latin typeface="+mn-lt"/>
                <a:ea typeface="+mj-ea"/>
                <a:cs typeface="+mj-cs"/>
              </a:rPr>
              <a:t>Yankee Candle Ltd.</a:t>
            </a:r>
          </a:p>
          <a:p>
            <a:pPr marL="342900" indent="-342900">
              <a:lnSpc>
                <a:spcPct val="90000"/>
              </a:lnSpc>
              <a:spcBef>
                <a:spcPct val="0"/>
              </a:spcBef>
              <a:spcAft>
                <a:spcPts val="0"/>
              </a:spcAft>
              <a:buNone/>
            </a:pPr>
            <a:r>
              <a:rPr lang="en-US" sz="1600" b="1" kern="1200" spc="-50" baseline="0" dirty="0" err="1">
                <a:latin typeface="+mn-lt"/>
                <a:ea typeface="+mj-ea"/>
                <a:cs typeface="+mj-cs"/>
              </a:rPr>
              <a:t>Bousius</a:t>
            </a:r>
            <a:r>
              <a:rPr lang="en-US" sz="1600" b="1" kern="1200" spc="-50" baseline="0" dirty="0">
                <a:latin typeface="+mn-lt"/>
                <a:ea typeface="+mj-ea"/>
                <a:cs typeface="+mj-cs"/>
              </a:rPr>
              <a:t> (UK) Ltd.</a:t>
            </a:r>
          </a:p>
          <a:p>
            <a:pPr marL="342900" indent="-342900">
              <a:lnSpc>
                <a:spcPct val="90000"/>
              </a:lnSpc>
              <a:spcBef>
                <a:spcPct val="0"/>
              </a:spcBef>
              <a:spcAft>
                <a:spcPts val="800"/>
              </a:spcAft>
              <a:buNone/>
            </a:pPr>
            <a:r>
              <a:rPr lang="en-US" sz="1600" b="1" kern="1200" spc="-50" baseline="0" dirty="0">
                <a:latin typeface="+mn-lt"/>
                <a:ea typeface="+mj-ea"/>
                <a:cs typeface="+mj-cs"/>
              </a:rPr>
              <a:t>Johnson Wax- Glade- Known as air-care candles</a:t>
            </a:r>
          </a:p>
          <a:p>
            <a:pPr>
              <a:lnSpc>
                <a:spcPct val="90000"/>
              </a:lnSpc>
              <a:spcBef>
                <a:spcPct val="0"/>
              </a:spcBef>
              <a:buNone/>
            </a:pPr>
            <a:endParaRPr lang="en-US" sz="1200" b="1" kern="1200" spc="-50" baseline="0" dirty="0">
              <a:latin typeface="+mn-lt"/>
              <a:ea typeface="+mj-ea"/>
              <a:cs typeface="+mj-cs"/>
            </a:endParaRPr>
          </a:p>
        </p:txBody>
      </p:sp>
      <p:sp>
        <p:nvSpPr>
          <p:cNvPr id="3" name="Content Placeholder 2">
            <a:extLst>
              <a:ext uri="{FF2B5EF4-FFF2-40B4-BE49-F238E27FC236}">
                <a16:creationId xmlns:a16="http://schemas.microsoft.com/office/drawing/2014/main" id="{0AD54AB7-A95A-4D5D-8E80-2AA908BD7A75}"/>
              </a:ext>
            </a:extLst>
          </p:cNvPr>
          <p:cNvSpPr>
            <a:spLocks noGrp="1"/>
          </p:cNvSpPr>
          <p:nvPr>
            <p:ph sz="half" idx="1"/>
          </p:nvPr>
        </p:nvSpPr>
        <p:spPr>
          <a:xfrm>
            <a:off x="121920" y="2895600"/>
            <a:ext cx="5615096" cy="2973493"/>
          </a:xfrm>
        </p:spPr>
        <p:txBody>
          <a:bodyPr vert="horz" lIns="0" tIns="45720" rIns="0" bIns="45720" rtlCol="0">
            <a:normAutofit/>
          </a:bodyPr>
          <a:lstStyle/>
          <a:p>
            <a:pPr marL="0" marR="0" indent="0">
              <a:spcBef>
                <a:spcPts val="0"/>
              </a:spcBef>
              <a:spcAft>
                <a:spcPts val="800"/>
              </a:spcAft>
            </a:pPr>
            <a:r>
              <a:rPr lang="en-US" dirty="0">
                <a:effectLst/>
              </a:rPr>
              <a:t>The Card competitors of the candle company are as follows,</a:t>
            </a:r>
          </a:p>
          <a:p>
            <a:pPr marL="342900" marR="0" lvl="0" indent="-342900">
              <a:spcBef>
                <a:spcPts val="0"/>
              </a:spcBef>
              <a:spcAft>
                <a:spcPts val="0"/>
              </a:spcAft>
            </a:pPr>
            <a:r>
              <a:rPr lang="en-US" dirty="0">
                <a:effectLst/>
              </a:rPr>
              <a:t>Card factory</a:t>
            </a:r>
          </a:p>
          <a:p>
            <a:pPr marL="342900" marR="0" lvl="0" indent="-342900">
              <a:spcBef>
                <a:spcPts val="0"/>
              </a:spcBef>
              <a:spcAft>
                <a:spcPts val="0"/>
              </a:spcAft>
            </a:pPr>
            <a:r>
              <a:rPr lang="en-US" dirty="0">
                <a:effectLst/>
              </a:rPr>
              <a:t>Hallmark</a:t>
            </a:r>
          </a:p>
          <a:p>
            <a:pPr marL="342900" marR="0" lvl="0" indent="-342900">
              <a:spcBef>
                <a:spcPts val="0"/>
              </a:spcBef>
              <a:spcAft>
                <a:spcPts val="0"/>
              </a:spcAft>
            </a:pPr>
            <a:r>
              <a:rPr lang="en-US" dirty="0">
                <a:effectLst/>
              </a:rPr>
              <a:t>Clintons</a:t>
            </a:r>
          </a:p>
          <a:p>
            <a:pPr marL="342900" marR="0" lvl="0" indent="-342900">
              <a:spcBef>
                <a:spcPts val="0"/>
              </a:spcBef>
              <a:spcAft>
                <a:spcPts val="800"/>
              </a:spcAft>
            </a:pPr>
            <a:r>
              <a:rPr lang="en-US" dirty="0">
                <a:effectLst/>
              </a:rPr>
              <a:t>Birthdays</a:t>
            </a:r>
          </a:p>
          <a:p>
            <a:endParaRPr lang="en-US" dirty="0"/>
          </a:p>
        </p:txBody>
      </p:sp>
      <p:pic>
        <p:nvPicPr>
          <p:cNvPr id="7" name="Picture 6" descr="Two people shaking hands&#10;&#10;Description automatically generated with medium confidence">
            <a:extLst>
              <a:ext uri="{FF2B5EF4-FFF2-40B4-BE49-F238E27FC236}">
                <a16:creationId xmlns:a16="http://schemas.microsoft.com/office/drawing/2014/main" id="{638E6FB4-72F0-4BFA-80AB-70FEF3BDB5E2}"/>
              </a:ext>
            </a:extLst>
          </p:cNvPr>
          <p:cNvPicPr>
            <a:picLocks noChangeAspect="1"/>
          </p:cNvPicPr>
          <p:nvPr/>
        </p:nvPicPr>
        <p:blipFill rotWithShape="1">
          <a:blip r:embed="rId3">
            <a:extLst>
              <a:ext uri="{28A0092B-C50C-407E-A947-70E740481C1C}">
                <a14:useLocalDpi xmlns:a14="http://schemas.microsoft.com/office/drawing/2010/main" val="0"/>
              </a:ext>
            </a:extLst>
          </a:blip>
          <a:srcRect l="27275" r="1" b="1"/>
          <a:stretch/>
        </p:blipFill>
        <p:spPr>
          <a:xfrm>
            <a:off x="7264400" y="213360"/>
            <a:ext cx="4734560" cy="5655734"/>
          </a:xfrm>
          <a:prstGeom prst="rect">
            <a:avLst/>
          </a:prstGeom>
          <a:noFill/>
        </p:spPr>
      </p:pic>
    </p:spTree>
    <p:extLst>
      <p:ext uri="{BB962C8B-B14F-4D97-AF65-F5344CB8AC3E}">
        <p14:creationId xmlns:p14="http://schemas.microsoft.com/office/powerpoint/2010/main" val="3412255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6FE96CA-F22D-4B9D-B27F-49C7A5859EDE}"/>
              </a:ext>
            </a:extLst>
          </p:cNvPr>
          <p:cNvSpPr>
            <a:spLocks noGrp="1"/>
          </p:cNvSpPr>
          <p:nvPr>
            <p:ph type="title"/>
          </p:nvPr>
        </p:nvSpPr>
        <p:spPr/>
        <p:txBody>
          <a:bodyPr/>
          <a:lstStyle/>
          <a:p>
            <a:endParaRPr lang="en-US"/>
          </a:p>
        </p:txBody>
      </p:sp>
      <p:sp>
        <p:nvSpPr>
          <p:cNvPr id="5" name="Content Placeholder 4">
            <a:extLst>
              <a:ext uri="{FF2B5EF4-FFF2-40B4-BE49-F238E27FC236}">
                <a16:creationId xmlns:a16="http://schemas.microsoft.com/office/drawing/2014/main" id="{A4BE0706-2081-4BF4-AAA4-4A19CFBF4989}"/>
              </a:ext>
            </a:extLst>
          </p:cNvPr>
          <p:cNvSpPr>
            <a:spLocks noGrp="1"/>
          </p:cNvSpPr>
          <p:nvPr>
            <p:ph idx="1"/>
          </p:nvPr>
        </p:nvSpPr>
        <p:spPr/>
        <p:txBody>
          <a:bodyPr/>
          <a:lstStyle/>
          <a:p>
            <a:endParaRPr lang="en-US"/>
          </a:p>
        </p:txBody>
      </p:sp>
      <p:pic>
        <p:nvPicPr>
          <p:cNvPr id="2050" name="Picture 2" descr="swot analyze example">
            <a:extLst>
              <a:ext uri="{FF2B5EF4-FFF2-40B4-BE49-F238E27FC236}">
                <a16:creationId xmlns:a16="http://schemas.microsoft.com/office/drawing/2014/main" id="{435A005C-F902-4DCC-94F1-F9FE0E451D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 y="0"/>
            <a:ext cx="12268200" cy="6858001"/>
          </a:xfrm>
          <a:prstGeom prst="rect">
            <a:avLst/>
          </a:prstGeom>
          <a:solidFill>
            <a:schemeClr val="bg2">
              <a:lumMod val="10000"/>
            </a:schemeClr>
          </a:solidFill>
        </p:spPr>
      </p:pic>
    </p:spTree>
    <p:extLst>
      <p:ext uri="{BB962C8B-B14F-4D97-AF65-F5344CB8AC3E}">
        <p14:creationId xmlns:p14="http://schemas.microsoft.com/office/powerpoint/2010/main" val="444318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922D331F-EF5A-4D34-86BF-541B4A9B9142}"/>
              </a:ext>
            </a:extLst>
          </p:cNvPr>
          <p:cNvGraphicFramePr>
            <a:graphicFrameLocks noGrp="1"/>
          </p:cNvGraphicFramePr>
          <p:nvPr>
            <p:extLst>
              <p:ext uri="{D42A27DB-BD31-4B8C-83A1-F6EECF244321}">
                <p14:modId xmlns:p14="http://schemas.microsoft.com/office/powerpoint/2010/main" val="667910025"/>
              </p:ext>
            </p:extLst>
          </p:nvPr>
        </p:nvGraphicFramePr>
        <p:xfrm>
          <a:off x="0" y="0"/>
          <a:ext cx="12192000" cy="6858000"/>
        </p:xfrm>
        <a:graphic>
          <a:graphicData uri="http://schemas.openxmlformats.org/drawingml/2006/table">
            <a:tbl>
              <a:tblPr firstRow="1" firstCol="1" bandRow="1">
                <a:tableStyleId>{5C22544A-7EE6-4342-B048-85BDC9FD1C3A}</a:tableStyleId>
              </a:tblPr>
              <a:tblGrid>
                <a:gridCol w="6096000">
                  <a:extLst>
                    <a:ext uri="{9D8B030D-6E8A-4147-A177-3AD203B41FA5}">
                      <a16:colId xmlns:a16="http://schemas.microsoft.com/office/drawing/2014/main" val="1794192174"/>
                    </a:ext>
                  </a:extLst>
                </a:gridCol>
                <a:gridCol w="6096000">
                  <a:extLst>
                    <a:ext uri="{9D8B030D-6E8A-4147-A177-3AD203B41FA5}">
                      <a16:colId xmlns:a16="http://schemas.microsoft.com/office/drawing/2014/main" val="4092766632"/>
                    </a:ext>
                  </a:extLst>
                </a:gridCol>
              </a:tblGrid>
              <a:tr h="2559306">
                <a:tc>
                  <a:txBody>
                    <a:bodyPr/>
                    <a:lstStyle/>
                    <a:p>
                      <a:pPr marL="0" marR="0" algn="just">
                        <a:lnSpc>
                          <a:spcPct val="150000"/>
                        </a:lnSpc>
                        <a:spcBef>
                          <a:spcPts val="0"/>
                        </a:spcBef>
                        <a:spcAft>
                          <a:spcPts val="0"/>
                        </a:spcAft>
                      </a:pPr>
                      <a:r>
                        <a:rPr lang="en-US" sz="1500" u="sng" dirty="0">
                          <a:effectLst/>
                          <a:latin typeface="Arial" panose="020B0604020202020204" pitchFamily="34" charset="0"/>
                          <a:cs typeface="Arial" panose="020B0604020202020204" pitchFamily="34" charset="0"/>
                        </a:rPr>
                        <a:t>Strengths:</a:t>
                      </a:r>
                      <a:endParaRPr lang="en-US" sz="1500" dirty="0">
                        <a:effectLst/>
                        <a:latin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500" b="0" dirty="0">
                          <a:effectLst/>
                          <a:latin typeface="Arial" panose="020B0604020202020204" pitchFamily="34" charset="0"/>
                          <a:cs typeface="Arial" panose="020B0604020202020204" pitchFamily="34" charset="0"/>
                        </a:rPr>
                        <a:t>Limited startup-risk</a:t>
                      </a:r>
                    </a:p>
                    <a:p>
                      <a:pPr marL="342900" marR="0" lvl="0" indent="-342900" algn="just">
                        <a:lnSpc>
                          <a:spcPct val="150000"/>
                        </a:lnSpc>
                        <a:spcBef>
                          <a:spcPts val="0"/>
                        </a:spcBef>
                        <a:spcAft>
                          <a:spcPts val="0"/>
                        </a:spcAft>
                        <a:buFont typeface="Wingdings" panose="05000000000000000000" pitchFamily="2" charset="2"/>
                        <a:buChar char=""/>
                      </a:pPr>
                      <a:r>
                        <a:rPr lang="en-US" sz="1500" b="0" dirty="0">
                          <a:effectLst/>
                          <a:latin typeface="Arial" panose="020B0604020202020204" pitchFamily="34" charset="0"/>
                          <a:cs typeface="Arial" panose="020B0604020202020204" pitchFamily="34" charset="0"/>
                        </a:rPr>
                        <a:t>Highly visible websites</a:t>
                      </a:r>
                    </a:p>
                    <a:p>
                      <a:pPr marL="342900" marR="0" lvl="0" indent="-342900" algn="just">
                        <a:lnSpc>
                          <a:spcPct val="150000"/>
                        </a:lnSpc>
                        <a:spcBef>
                          <a:spcPts val="0"/>
                        </a:spcBef>
                        <a:spcAft>
                          <a:spcPts val="0"/>
                        </a:spcAft>
                        <a:buFont typeface="Wingdings" panose="05000000000000000000" pitchFamily="2" charset="2"/>
                        <a:buChar char=""/>
                      </a:pPr>
                      <a:r>
                        <a:rPr lang="en-US" sz="1500" b="0" dirty="0">
                          <a:effectLst/>
                          <a:latin typeface="Arial" panose="020B0604020202020204" pitchFamily="34" charset="0"/>
                          <a:cs typeface="Arial" panose="020B0604020202020204" pitchFamily="34" charset="0"/>
                        </a:rPr>
                        <a:t>Very high gross margins</a:t>
                      </a:r>
                    </a:p>
                    <a:p>
                      <a:pPr marL="342900" marR="0" lvl="0" indent="-342900" algn="just">
                        <a:lnSpc>
                          <a:spcPct val="150000"/>
                        </a:lnSpc>
                        <a:spcBef>
                          <a:spcPts val="0"/>
                        </a:spcBef>
                        <a:spcAft>
                          <a:spcPts val="0"/>
                        </a:spcAft>
                        <a:buFont typeface="Wingdings" panose="05000000000000000000" pitchFamily="2" charset="2"/>
                        <a:buChar char=""/>
                      </a:pPr>
                      <a:r>
                        <a:rPr lang="en-US" sz="1500" b="0" dirty="0">
                          <a:effectLst/>
                          <a:latin typeface="Arial" panose="020B0604020202020204" pitchFamily="34" charset="0"/>
                          <a:cs typeface="Arial" panose="020B0604020202020204" pitchFamily="34" charset="0"/>
                        </a:rPr>
                        <a:t>Limited competition</a:t>
                      </a:r>
                    </a:p>
                    <a:p>
                      <a:pPr marL="342900" marR="0" lvl="0" indent="-342900" algn="just">
                        <a:lnSpc>
                          <a:spcPct val="150000"/>
                        </a:lnSpc>
                        <a:spcBef>
                          <a:spcPts val="0"/>
                        </a:spcBef>
                        <a:spcAft>
                          <a:spcPts val="0"/>
                        </a:spcAft>
                        <a:buFont typeface="Wingdings" panose="05000000000000000000" pitchFamily="2" charset="2"/>
                        <a:buChar char=""/>
                      </a:pPr>
                      <a:r>
                        <a:rPr lang="en-US" sz="1500" b="0" dirty="0">
                          <a:effectLst/>
                          <a:latin typeface="Arial" panose="020B0604020202020204" pitchFamily="34" charset="0"/>
                          <a:cs typeface="Arial" panose="020B0604020202020204" pitchFamily="34" charset="0"/>
                        </a:rPr>
                        <a:t>Highly-experienced owner-operator</a:t>
                      </a:r>
                    </a:p>
                    <a:p>
                      <a:pPr marL="342900" marR="0" lvl="0" indent="-342900" algn="just">
                        <a:lnSpc>
                          <a:spcPct val="150000"/>
                        </a:lnSpc>
                        <a:spcBef>
                          <a:spcPts val="0"/>
                        </a:spcBef>
                        <a:spcAft>
                          <a:spcPts val="0"/>
                        </a:spcAft>
                        <a:buFont typeface="Wingdings" panose="05000000000000000000" pitchFamily="2" charset="2"/>
                        <a:buChar char=""/>
                      </a:pPr>
                      <a:r>
                        <a:rPr lang="en-US" sz="1500" b="0" dirty="0">
                          <a:effectLst/>
                          <a:latin typeface="Arial" panose="020B0604020202020204" pitchFamily="34" charset="0"/>
                          <a:cs typeface="Arial" panose="020B0604020202020204" pitchFamily="34" charset="0"/>
                        </a:rPr>
                        <a:t>High barriers to entry </a:t>
                      </a:r>
                      <a:endParaRPr lang="en-US" sz="1500" b="0" dirty="0">
                        <a:effectLst/>
                        <a:latin typeface="Arial" panose="020B0604020202020204" pitchFamily="34" charset="0"/>
                        <a:ea typeface="Calibri" panose="020F0502020204030204" pitchFamily="34" charset="0"/>
                        <a:cs typeface="Arial" panose="020B0604020202020204" pitchFamily="34" charset="0"/>
                      </a:endParaRPr>
                    </a:p>
                  </a:txBody>
                  <a:tcPr marL="54694" marR="54694" marT="0" marB="0">
                    <a:solidFill>
                      <a:schemeClr val="tx2">
                        <a:lumMod val="50000"/>
                      </a:schemeClr>
                    </a:solidFill>
                  </a:tcPr>
                </a:tc>
                <a:tc>
                  <a:txBody>
                    <a:bodyPr/>
                    <a:lstStyle/>
                    <a:p>
                      <a:pPr marL="0" marR="0" algn="just">
                        <a:lnSpc>
                          <a:spcPct val="150000"/>
                        </a:lnSpc>
                        <a:spcBef>
                          <a:spcPts val="0"/>
                        </a:spcBef>
                        <a:spcAft>
                          <a:spcPts val="0"/>
                        </a:spcAft>
                      </a:pPr>
                      <a:r>
                        <a:rPr lang="en-US" sz="1500" u="sng" dirty="0">
                          <a:effectLst/>
                          <a:latin typeface="Arial" panose="020B0604020202020204" pitchFamily="34" charset="0"/>
                          <a:cs typeface="Arial" panose="020B0604020202020204" pitchFamily="34" charset="0"/>
                        </a:rPr>
                        <a:t>Weaknesses:</a:t>
                      </a:r>
                      <a:endParaRPr lang="en-US" sz="1500" dirty="0">
                        <a:effectLst/>
                        <a:latin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Courier New" panose="02070309020205020404" pitchFamily="49" charset="0"/>
                        <a:buChar char="o"/>
                      </a:pPr>
                      <a:r>
                        <a:rPr lang="en-US" sz="1500" b="0" dirty="0">
                          <a:effectLst/>
                          <a:latin typeface="Arial" panose="020B0604020202020204" pitchFamily="34" charset="0"/>
                          <a:cs typeface="Arial" panose="020B0604020202020204" pitchFamily="34" charset="0"/>
                        </a:rPr>
                        <a:t>Limited start-up costs</a:t>
                      </a:r>
                    </a:p>
                    <a:p>
                      <a:pPr marL="342900" marR="0" lvl="0" indent="-342900" algn="just">
                        <a:lnSpc>
                          <a:spcPct val="150000"/>
                        </a:lnSpc>
                        <a:spcBef>
                          <a:spcPts val="0"/>
                        </a:spcBef>
                        <a:spcAft>
                          <a:spcPts val="0"/>
                        </a:spcAft>
                        <a:buFont typeface="Courier New" panose="02070309020205020404" pitchFamily="49" charset="0"/>
                        <a:buChar char="o"/>
                      </a:pPr>
                      <a:r>
                        <a:rPr lang="en-US" sz="1500" b="0" dirty="0">
                          <a:effectLst/>
                          <a:latin typeface="Arial" panose="020B0604020202020204" pitchFamily="34" charset="0"/>
                          <a:cs typeface="Arial" panose="020B0604020202020204" pitchFamily="34" charset="0"/>
                        </a:rPr>
                        <a:t>Limited flexibility in pricing</a:t>
                      </a:r>
                    </a:p>
                    <a:p>
                      <a:pPr marL="342900" marR="0" lvl="0" indent="-342900" algn="just">
                        <a:lnSpc>
                          <a:spcPct val="150000"/>
                        </a:lnSpc>
                        <a:spcBef>
                          <a:spcPts val="0"/>
                        </a:spcBef>
                        <a:spcAft>
                          <a:spcPts val="0"/>
                        </a:spcAft>
                        <a:buFont typeface="Courier New" panose="02070309020205020404" pitchFamily="49" charset="0"/>
                        <a:buChar char="o"/>
                      </a:pPr>
                      <a:r>
                        <a:rPr lang="en-US" sz="1500" b="0" dirty="0">
                          <a:effectLst/>
                          <a:latin typeface="Arial" panose="020B0604020202020204" pitchFamily="34" charset="0"/>
                          <a:cs typeface="Arial" panose="020B0604020202020204" pitchFamily="34" charset="0"/>
                        </a:rPr>
                        <a:t>High transportation costs</a:t>
                      </a:r>
                    </a:p>
                    <a:p>
                      <a:pPr marL="342900" marR="0" lvl="0" indent="-342900" algn="just">
                        <a:lnSpc>
                          <a:spcPct val="150000"/>
                        </a:lnSpc>
                        <a:spcBef>
                          <a:spcPts val="0"/>
                        </a:spcBef>
                        <a:spcAft>
                          <a:spcPts val="0"/>
                        </a:spcAft>
                        <a:buFont typeface="Courier New" panose="02070309020205020404" pitchFamily="49" charset="0"/>
                        <a:buChar char="o"/>
                      </a:pPr>
                      <a:r>
                        <a:rPr lang="en-US" sz="1500" b="0" dirty="0">
                          <a:effectLst/>
                          <a:latin typeface="Arial" panose="020B0604020202020204" pitchFamily="34" charset="0"/>
                          <a:cs typeface="Arial" panose="020B0604020202020204" pitchFamily="34" charset="0"/>
                        </a:rPr>
                        <a:t>Similar products can be offered by the competitors of the Cardle company</a:t>
                      </a:r>
                    </a:p>
                    <a:p>
                      <a:pPr marL="0" marR="0" algn="just">
                        <a:lnSpc>
                          <a:spcPct val="150000"/>
                        </a:lnSpc>
                        <a:spcBef>
                          <a:spcPts val="0"/>
                        </a:spcBef>
                        <a:spcAft>
                          <a:spcPts val="0"/>
                        </a:spcAft>
                      </a:pPr>
                      <a:r>
                        <a:rPr lang="en-US" sz="1500" u="none" strike="noStrike" dirty="0">
                          <a:effectLst/>
                          <a:latin typeface="Arial" panose="020B0604020202020204" pitchFamily="34" charset="0"/>
                          <a:cs typeface="Arial" panose="020B0604020202020204" pitchFamily="34" charset="0"/>
                        </a:rPr>
                        <a:t> </a:t>
                      </a:r>
                      <a:endParaRPr lang="en-US" sz="1500" dirty="0">
                        <a:effectLst/>
                        <a:latin typeface="Arial" panose="020B0604020202020204" pitchFamily="34" charset="0"/>
                        <a:ea typeface="Calibri" panose="020F0502020204030204" pitchFamily="34" charset="0"/>
                        <a:cs typeface="Arial" panose="020B0604020202020204" pitchFamily="34" charset="0"/>
                      </a:endParaRPr>
                    </a:p>
                  </a:txBody>
                  <a:tcPr marL="54694" marR="54694" marT="0" marB="0">
                    <a:solidFill>
                      <a:schemeClr val="tx2">
                        <a:lumMod val="50000"/>
                      </a:schemeClr>
                    </a:solidFill>
                  </a:tcPr>
                </a:tc>
                <a:extLst>
                  <a:ext uri="{0D108BD9-81ED-4DB2-BD59-A6C34878D82A}">
                    <a16:rowId xmlns:a16="http://schemas.microsoft.com/office/drawing/2014/main" val="2060290851"/>
                  </a:ext>
                </a:extLst>
              </a:tr>
              <a:tr h="4298694">
                <a:tc>
                  <a:txBody>
                    <a:bodyPr/>
                    <a:lstStyle/>
                    <a:p>
                      <a:pPr marL="0" marR="0" algn="just">
                        <a:lnSpc>
                          <a:spcPct val="150000"/>
                        </a:lnSpc>
                        <a:spcBef>
                          <a:spcPts val="0"/>
                        </a:spcBef>
                        <a:spcAft>
                          <a:spcPts val="0"/>
                        </a:spcAft>
                      </a:pPr>
                      <a:r>
                        <a:rPr lang="en-US" sz="1500" u="sng" dirty="0">
                          <a:effectLst/>
                          <a:latin typeface="Arial" panose="020B0604020202020204" pitchFamily="34" charset="0"/>
                          <a:cs typeface="Arial" panose="020B0604020202020204" pitchFamily="34" charset="0"/>
                        </a:rPr>
                        <a:t>Opportunities:</a:t>
                      </a:r>
                      <a:endParaRPr lang="en-US" sz="1500" dirty="0">
                        <a:effectLst/>
                        <a:latin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500" b="0" dirty="0">
                          <a:effectLst/>
                          <a:latin typeface="Arial" panose="020B0604020202020204" pitchFamily="34" charset="0"/>
                          <a:cs typeface="Arial" panose="020B0604020202020204" pitchFamily="34" charset="0"/>
                        </a:rPr>
                        <a:t>Development of wholesale distribution relationships</a:t>
                      </a:r>
                    </a:p>
                    <a:p>
                      <a:pPr marL="342900" marR="0" lvl="0" indent="-342900" algn="just">
                        <a:lnSpc>
                          <a:spcPct val="150000"/>
                        </a:lnSpc>
                        <a:spcBef>
                          <a:spcPts val="0"/>
                        </a:spcBef>
                        <a:spcAft>
                          <a:spcPts val="0"/>
                        </a:spcAft>
                        <a:buFont typeface="Symbol" panose="05050102010706020507" pitchFamily="18" charset="2"/>
                        <a:buChar char=""/>
                      </a:pPr>
                      <a:r>
                        <a:rPr lang="en-US" sz="1500" b="0" dirty="0">
                          <a:effectLst/>
                          <a:latin typeface="Arial" panose="020B0604020202020204" pitchFamily="34" charset="0"/>
                          <a:cs typeface="Arial" panose="020B0604020202020204" pitchFamily="34" charset="0"/>
                        </a:rPr>
                        <a:t>Sale of the business for a significant P/E</a:t>
                      </a:r>
                    </a:p>
                    <a:p>
                      <a:pPr marL="342900" marR="0" lvl="0" indent="-342900" algn="just">
                        <a:lnSpc>
                          <a:spcPct val="150000"/>
                        </a:lnSpc>
                        <a:spcBef>
                          <a:spcPts val="0"/>
                        </a:spcBef>
                        <a:spcAft>
                          <a:spcPts val="0"/>
                        </a:spcAft>
                        <a:buFont typeface="Symbol" panose="05050102010706020507" pitchFamily="18" charset="2"/>
                        <a:buChar char=""/>
                      </a:pPr>
                      <a:r>
                        <a:rPr lang="en-US" sz="1500" b="0" dirty="0">
                          <a:effectLst/>
                          <a:latin typeface="Arial" panose="020B0604020202020204" pitchFamily="34" charset="0"/>
                          <a:cs typeface="Arial" panose="020B0604020202020204" pitchFamily="34" charset="0"/>
                        </a:rPr>
                        <a:t>Development of Proprietary products</a:t>
                      </a:r>
                    </a:p>
                    <a:p>
                      <a:pPr marL="342900" marR="0" lvl="0" indent="-342900" algn="just">
                        <a:lnSpc>
                          <a:spcPct val="150000"/>
                        </a:lnSpc>
                        <a:spcBef>
                          <a:spcPts val="0"/>
                        </a:spcBef>
                        <a:spcAft>
                          <a:spcPts val="0"/>
                        </a:spcAft>
                        <a:buFont typeface="Symbol" panose="05050102010706020507" pitchFamily="18" charset="2"/>
                        <a:buChar char=""/>
                      </a:pPr>
                      <a:r>
                        <a:rPr lang="en-US" sz="1500" b="0" dirty="0">
                          <a:effectLst/>
                          <a:latin typeface="Arial" panose="020B0604020202020204" pitchFamily="34" charset="0"/>
                          <a:cs typeface="Arial" panose="020B0604020202020204" pitchFamily="34" charset="0"/>
                        </a:rPr>
                        <a:t>Affiliate relations with related vendors</a:t>
                      </a:r>
                    </a:p>
                    <a:p>
                      <a:pPr marL="342900" marR="0" lvl="0" indent="-342900" algn="just">
                        <a:lnSpc>
                          <a:spcPct val="150000"/>
                        </a:lnSpc>
                        <a:spcBef>
                          <a:spcPts val="0"/>
                        </a:spcBef>
                        <a:spcAft>
                          <a:spcPts val="0"/>
                        </a:spcAft>
                        <a:buFont typeface="Symbol" panose="05050102010706020507" pitchFamily="18" charset="2"/>
                        <a:buChar char=""/>
                      </a:pPr>
                      <a:r>
                        <a:rPr lang="en-US" sz="1500" b="0" dirty="0">
                          <a:effectLst/>
                          <a:latin typeface="Arial" panose="020B0604020202020204" pitchFamily="34" charset="0"/>
                          <a:cs typeface="Arial" panose="020B0604020202020204" pitchFamily="34" charset="0"/>
                        </a:rPr>
                        <a:t>Acquisition of additional rounds of capital</a:t>
                      </a:r>
                    </a:p>
                    <a:p>
                      <a:pPr marL="342900" marR="0" lvl="0" indent="-342900" algn="just">
                        <a:lnSpc>
                          <a:spcPct val="150000"/>
                        </a:lnSpc>
                        <a:spcBef>
                          <a:spcPts val="0"/>
                        </a:spcBef>
                        <a:spcAft>
                          <a:spcPts val="0"/>
                        </a:spcAft>
                        <a:buFont typeface="Symbol" panose="05050102010706020507" pitchFamily="18" charset="2"/>
                        <a:buChar char=""/>
                      </a:pPr>
                      <a:r>
                        <a:rPr lang="en-US" sz="1500" b="0" dirty="0">
                          <a:effectLst/>
                          <a:latin typeface="Arial" panose="020B0604020202020204" pitchFamily="34" charset="0"/>
                          <a:cs typeface="Arial" panose="020B0604020202020204" pitchFamily="34" charset="0"/>
                        </a:rPr>
                        <a:t>Ability to develop additional stores</a:t>
                      </a:r>
                    </a:p>
                    <a:p>
                      <a:pPr marL="342900" marR="0" lvl="0" indent="-342900" algn="just">
                        <a:lnSpc>
                          <a:spcPct val="150000"/>
                        </a:lnSpc>
                        <a:spcBef>
                          <a:spcPts val="0"/>
                        </a:spcBef>
                        <a:spcAft>
                          <a:spcPts val="0"/>
                        </a:spcAft>
                        <a:buFont typeface="Symbol" panose="05050102010706020507" pitchFamily="18" charset="2"/>
                        <a:buChar char=""/>
                      </a:pPr>
                      <a:r>
                        <a:rPr lang="en-US" sz="1500" b="0" dirty="0">
                          <a:effectLst/>
                          <a:latin typeface="Arial" panose="020B0604020202020204" pitchFamily="34" charset="0"/>
                          <a:cs typeface="Arial" panose="020B0604020202020204" pitchFamily="34" charset="0"/>
                        </a:rPr>
                        <a:t>Continued expansion of online sales</a:t>
                      </a:r>
                    </a:p>
                    <a:p>
                      <a:pPr marL="0" marR="0" algn="just">
                        <a:lnSpc>
                          <a:spcPct val="150000"/>
                        </a:lnSpc>
                        <a:spcBef>
                          <a:spcPts val="0"/>
                        </a:spcBef>
                        <a:spcAft>
                          <a:spcPts val="0"/>
                        </a:spcAft>
                      </a:pPr>
                      <a:r>
                        <a:rPr lang="en-US" sz="900" b="0" u="none" strike="noStrike" dirty="0">
                          <a:effectLst/>
                          <a:latin typeface="Arial" panose="020B0604020202020204" pitchFamily="34" charset="0"/>
                          <a:cs typeface="Arial" panose="020B0604020202020204" pitchFamily="34" charset="0"/>
                        </a:rPr>
                        <a:t> </a:t>
                      </a:r>
                      <a:endParaRPr lang="en-US" sz="900" b="0" dirty="0">
                        <a:effectLst/>
                        <a:latin typeface="Arial" panose="020B0604020202020204" pitchFamily="34" charset="0"/>
                        <a:ea typeface="Calibri" panose="020F0502020204030204" pitchFamily="34" charset="0"/>
                        <a:cs typeface="Arial" panose="020B0604020202020204" pitchFamily="34" charset="0"/>
                      </a:endParaRPr>
                    </a:p>
                  </a:txBody>
                  <a:tcPr marL="54694" marR="54694" marT="0" marB="0">
                    <a:solidFill>
                      <a:schemeClr val="tx2">
                        <a:lumMod val="50000"/>
                      </a:schemeClr>
                    </a:solidFill>
                  </a:tcPr>
                </a:tc>
                <a:tc>
                  <a:txBody>
                    <a:bodyPr/>
                    <a:lstStyle/>
                    <a:p>
                      <a:pPr marL="0" marR="0" algn="just">
                        <a:lnSpc>
                          <a:spcPct val="150000"/>
                        </a:lnSpc>
                        <a:spcBef>
                          <a:spcPts val="0"/>
                        </a:spcBef>
                        <a:spcAft>
                          <a:spcPts val="0"/>
                        </a:spcAft>
                      </a:pPr>
                      <a:r>
                        <a:rPr lang="en-US" sz="1500" b="1" u="sng" dirty="0">
                          <a:solidFill>
                            <a:schemeClr val="bg1"/>
                          </a:solidFill>
                          <a:effectLst/>
                          <a:latin typeface="Arial" panose="020B0604020202020204" pitchFamily="34" charset="0"/>
                          <a:cs typeface="Arial" panose="020B0604020202020204" pitchFamily="34" charset="0"/>
                        </a:rPr>
                        <a:t>Threats:</a:t>
                      </a:r>
                    </a:p>
                    <a:p>
                      <a:pPr marL="342900" marR="0" lvl="0" indent="-342900" algn="just">
                        <a:lnSpc>
                          <a:spcPct val="150000"/>
                        </a:lnSpc>
                        <a:spcBef>
                          <a:spcPts val="0"/>
                        </a:spcBef>
                        <a:spcAft>
                          <a:spcPts val="0"/>
                        </a:spcAft>
                        <a:buFont typeface="Wingdings" panose="05000000000000000000" pitchFamily="2" charset="2"/>
                        <a:buChar char=""/>
                      </a:pPr>
                      <a:r>
                        <a:rPr lang="en-US" sz="1500" dirty="0">
                          <a:solidFill>
                            <a:schemeClr val="bg1"/>
                          </a:solidFill>
                          <a:effectLst/>
                          <a:latin typeface="Arial" panose="020B0604020202020204" pitchFamily="34" charset="0"/>
                          <a:cs typeface="Arial" panose="020B0604020202020204" pitchFamily="34" charset="0"/>
                        </a:rPr>
                        <a:t>Enhances in price inputs cause the upward pricing</a:t>
                      </a:r>
                    </a:p>
                    <a:p>
                      <a:pPr marL="342900" marR="0" lvl="0" indent="-342900" algn="just">
                        <a:lnSpc>
                          <a:spcPct val="150000"/>
                        </a:lnSpc>
                        <a:spcBef>
                          <a:spcPts val="0"/>
                        </a:spcBef>
                        <a:spcAft>
                          <a:spcPts val="0"/>
                        </a:spcAft>
                        <a:buFont typeface="Wingdings" panose="05000000000000000000" pitchFamily="2" charset="2"/>
                        <a:buChar char=""/>
                      </a:pPr>
                      <a:r>
                        <a:rPr lang="en-US" sz="1500" dirty="0">
                          <a:solidFill>
                            <a:schemeClr val="bg1"/>
                          </a:solidFill>
                          <a:effectLst/>
                          <a:latin typeface="Arial" panose="020B0604020202020204" pitchFamily="34" charset="0"/>
                          <a:cs typeface="Arial" panose="020B0604020202020204" pitchFamily="34" charset="0"/>
                        </a:rPr>
                        <a:t>Major competitors sell products already in the markets.</a:t>
                      </a:r>
                    </a:p>
                    <a:p>
                      <a:pPr marL="342900" marR="0" lvl="0" indent="-342900" algn="just">
                        <a:lnSpc>
                          <a:spcPct val="150000"/>
                        </a:lnSpc>
                        <a:spcBef>
                          <a:spcPts val="0"/>
                        </a:spcBef>
                        <a:spcAft>
                          <a:spcPts val="0"/>
                        </a:spcAft>
                        <a:buFont typeface="Wingdings" panose="05000000000000000000" pitchFamily="2" charset="2"/>
                        <a:buChar char=""/>
                      </a:pPr>
                      <a:r>
                        <a:rPr lang="en-US" sz="1500" dirty="0">
                          <a:solidFill>
                            <a:schemeClr val="bg1"/>
                          </a:solidFill>
                          <a:effectLst/>
                          <a:latin typeface="Arial" panose="020B0604020202020204" pitchFamily="34" charset="0"/>
                          <a:cs typeface="Arial" panose="020B0604020202020204" pitchFamily="34" charset="0"/>
                        </a:rPr>
                        <a:t>Changes in regulations impact the organisation</a:t>
                      </a:r>
                      <a:r>
                        <a:rPr lang="en-GB" sz="1500" dirty="0">
                          <a:solidFill>
                            <a:schemeClr val="bg1"/>
                          </a:solidFill>
                          <a:effectLst/>
                          <a:latin typeface="Arial" panose="020B0604020202020204" pitchFamily="34" charset="0"/>
                          <a:cs typeface="Arial" panose="020B0604020202020204" pitchFamily="34" charset="0"/>
                        </a:rPr>
                        <a:t>. </a:t>
                      </a:r>
                      <a:endParaRPr lang="en-US" sz="1500" dirty="0">
                        <a:solidFill>
                          <a:schemeClr val="bg1"/>
                        </a:solidFill>
                        <a:effectLst/>
                        <a:latin typeface="Arial" panose="020B0604020202020204" pitchFamily="34" charset="0"/>
                        <a:cs typeface="Arial" panose="020B0604020202020204" pitchFamily="34" charset="0"/>
                      </a:endParaRPr>
                    </a:p>
                    <a:p>
                      <a:pPr marL="342900" marR="0" lvl="0" indent="-342900" algn="just">
                        <a:lnSpc>
                          <a:spcPct val="150000"/>
                        </a:lnSpc>
                        <a:spcBef>
                          <a:spcPts val="0"/>
                        </a:spcBef>
                        <a:spcAft>
                          <a:spcPts val="0"/>
                        </a:spcAft>
                        <a:buFont typeface="Wingdings" panose="05000000000000000000" pitchFamily="2" charset="2"/>
                        <a:buChar char=""/>
                      </a:pPr>
                      <a:r>
                        <a:rPr lang="en-US" sz="1500" dirty="0">
                          <a:solidFill>
                            <a:schemeClr val="bg1"/>
                          </a:solidFill>
                          <a:effectLst/>
                          <a:latin typeface="Arial" panose="020B0604020202020204" pitchFamily="34" charset="0"/>
                          <a:cs typeface="Arial" panose="020B0604020202020204" pitchFamily="34" charset="0"/>
                        </a:rPr>
                        <a:t>Insurance costs are increasing continuously. </a:t>
                      </a:r>
                      <a:endParaRPr lang="en-US" sz="15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54694" marR="54694" marT="0" marB="0">
                    <a:solidFill>
                      <a:schemeClr val="tx2">
                        <a:lumMod val="50000"/>
                      </a:schemeClr>
                    </a:solidFill>
                  </a:tcPr>
                </a:tc>
                <a:extLst>
                  <a:ext uri="{0D108BD9-81ED-4DB2-BD59-A6C34878D82A}">
                    <a16:rowId xmlns:a16="http://schemas.microsoft.com/office/drawing/2014/main" val="4092696148"/>
                  </a:ext>
                </a:extLst>
              </a:tr>
            </a:tbl>
          </a:graphicData>
        </a:graphic>
      </p:graphicFrame>
    </p:spTree>
    <p:extLst>
      <p:ext uri="{BB962C8B-B14F-4D97-AF65-F5344CB8AC3E}">
        <p14:creationId xmlns:p14="http://schemas.microsoft.com/office/powerpoint/2010/main" val="2741031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098" name="Picture 2" descr="6 Steps to Define Your Target Audience - IMPRESSIONS Digital Marketing  Agency">
            <a:extLst>
              <a:ext uri="{FF2B5EF4-FFF2-40B4-BE49-F238E27FC236}">
                <a16:creationId xmlns:a16="http://schemas.microsoft.com/office/drawing/2014/main" id="{D47AF6A3-0607-4611-B06B-BE9AD6C3A5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107"/>
            <a:ext cx="12192000" cy="6871107"/>
          </a:xfrm>
          <a:prstGeom prst="rect">
            <a:avLst/>
          </a:prstGeom>
          <a:noFill/>
          <a:extLst>
            <a:ext uri="{909E8E84-426E-40DD-AFC4-6F175D3DCCD1}">
              <a14:hiddenFill xmlns:a14="http://schemas.microsoft.com/office/drawing/2010/main">
                <a:solidFill>
                  <a:srgbClr val="FFFFFF"/>
                </a:solidFill>
              </a14:hiddenFill>
            </a:ext>
          </a:extLst>
        </p:spPr>
      </p:pic>
      <p:sp>
        <p:nvSpPr>
          <p:cNvPr id="28" name="Rectangle 43">
            <a:extLst>
              <a:ext uri="{FF2B5EF4-FFF2-40B4-BE49-F238E27FC236}">
                <a16:creationId xmlns:a16="http://schemas.microsoft.com/office/drawing/2014/main" id="{3B62433E-B554-461D-8926-7A27708CD25E}"/>
              </a:ext>
            </a:extLst>
          </p:cNvPr>
          <p:cNvSpPr/>
          <p:nvPr/>
        </p:nvSpPr>
        <p:spPr>
          <a:xfrm flipH="1">
            <a:off x="9303483" y="4173414"/>
            <a:ext cx="1270732" cy="2684585"/>
          </a:xfrm>
          <a:custGeom>
            <a:avLst/>
            <a:gdLst>
              <a:gd name="connsiteX0" fmla="*/ 0 w 4742569"/>
              <a:gd name="connsiteY0" fmla="*/ 0 h 6858000"/>
              <a:gd name="connsiteX1" fmla="*/ 4742569 w 4742569"/>
              <a:gd name="connsiteY1" fmla="*/ 0 h 6858000"/>
              <a:gd name="connsiteX2" fmla="*/ 4742569 w 4742569"/>
              <a:gd name="connsiteY2" fmla="*/ 6858000 h 6858000"/>
              <a:gd name="connsiteX3" fmla="*/ 0 w 4742569"/>
              <a:gd name="connsiteY3" fmla="*/ 6858000 h 6858000"/>
              <a:gd name="connsiteX4" fmla="*/ 0 w 4742569"/>
              <a:gd name="connsiteY4" fmla="*/ 0 h 6858000"/>
              <a:gd name="connsiteX0" fmla="*/ 0 w 4742569"/>
              <a:gd name="connsiteY0" fmla="*/ 0 h 6858000"/>
              <a:gd name="connsiteX1" fmla="*/ 1117053 w 4742569"/>
              <a:gd name="connsiteY1" fmla="*/ 0 h 6858000"/>
              <a:gd name="connsiteX2" fmla="*/ 4742569 w 4742569"/>
              <a:gd name="connsiteY2" fmla="*/ 6858000 h 6858000"/>
              <a:gd name="connsiteX3" fmla="*/ 0 w 4742569"/>
              <a:gd name="connsiteY3" fmla="*/ 6858000 h 6858000"/>
              <a:gd name="connsiteX4" fmla="*/ 0 w 4742569"/>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2569" h="6858000">
                <a:moveTo>
                  <a:pt x="0" y="0"/>
                </a:moveTo>
                <a:lnTo>
                  <a:pt x="1117053" y="0"/>
                </a:lnTo>
                <a:lnTo>
                  <a:pt x="4742569" y="6858000"/>
                </a:lnTo>
                <a:lnTo>
                  <a:pt x="0" y="6858000"/>
                </a:lnTo>
                <a:lnTo>
                  <a:pt x="0" y="0"/>
                </a:ln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 name="Rectangle 1">
            <a:extLst>
              <a:ext uri="{FF2B5EF4-FFF2-40B4-BE49-F238E27FC236}">
                <a16:creationId xmlns:a16="http://schemas.microsoft.com/office/drawing/2014/main" id="{E65D1F54-C2B0-4963-B3FB-6EC2E5EFC5B7}"/>
              </a:ext>
            </a:extLst>
          </p:cNvPr>
          <p:cNvSpPr/>
          <p:nvPr/>
        </p:nvSpPr>
        <p:spPr>
          <a:xfrm>
            <a:off x="7997952" y="2167992"/>
            <a:ext cx="4364736" cy="1754326"/>
          </a:xfrm>
          <a:prstGeom prst="rect">
            <a:avLst/>
          </a:prstGeom>
          <a:noFill/>
        </p:spPr>
        <p:txBody>
          <a:bodyPr wrap="square" lIns="91440" tIns="45720" rIns="91440" bIns="45720">
            <a:spAutoFit/>
          </a:bodyPr>
          <a:lstStyle/>
          <a:p>
            <a:pPr algn="ctr"/>
            <a:r>
              <a:rPr lang="en-US" sz="5400" b="1"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Target Market</a:t>
            </a:r>
          </a:p>
        </p:txBody>
      </p:sp>
    </p:spTree>
    <p:extLst>
      <p:ext uri="{BB962C8B-B14F-4D97-AF65-F5344CB8AC3E}">
        <p14:creationId xmlns:p14="http://schemas.microsoft.com/office/powerpoint/2010/main" val="3538950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 name="Rectangle 43">
            <a:extLst>
              <a:ext uri="{FF2B5EF4-FFF2-40B4-BE49-F238E27FC236}">
                <a16:creationId xmlns:a16="http://schemas.microsoft.com/office/drawing/2014/main" id="{3B62433E-B554-461D-8926-7A27708CD25E}"/>
              </a:ext>
            </a:extLst>
          </p:cNvPr>
          <p:cNvSpPr/>
          <p:nvPr/>
        </p:nvSpPr>
        <p:spPr>
          <a:xfrm flipH="1">
            <a:off x="9303483" y="4173414"/>
            <a:ext cx="1270732" cy="2684585"/>
          </a:xfrm>
          <a:custGeom>
            <a:avLst/>
            <a:gdLst>
              <a:gd name="connsiteX0" fmla="*/ 0 w 4742569"/>
              <a:gd name="connsiteY0" fmla="*/ 0 h 6858000"/>
              <a:gd name="connsiteX1" fmla="*/ 4742569 w 4742569"/>
              <a:gd name="connsiteY1" fmla="*/ 0 h 6858000"/>
              <a:gd name="connsiteX2" fmla="*/ 4742569 w 4742569"/>
              <a:gd name="connsiteY2" fmla="*/ 6858000 h 6858000"/>
              <a:gd name="connsiteX3" fmla="*/ 0 w 4742569"/>
              <a:gd name="connsiteY3" fmla="*/ 6858000 h 6858000"/>
              <a:gd name="connsiteX4" fmla="*/ 0 w 4742569"/>
              <a:gd name="connsiteY4" fmla="*/ 0 h 6858000"/>
              <a:gd name="connsiteX0" fmla="*/ 0 w 4742569"/>
              <a:gd name="connsiteY0" fmla="*/ 0 h 6858000"/>
              <a:gd name="connsiteX1" fmla="*/ 1117053 w 4742569"/>
              <a:gd name="connsiteY1" fmla="*/ 0 h 6858000"/>
              <a:gd name="connsiteX2" fmla="*/ 4742569 w 4742569"/>
              <a:gd name="connsiteY2" fmla="*/ 6858000 h 6858000"/>
              <a:gd name="connsiteX3" fmla="*/ 0 w 4742569"/>
              <a:gd name="connsiteY3" fmla="*/ 6858000 h 6858000"/>
              <a:gd name="connsiteX4" fmla="*/ 0 w 4742569"/>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2569" h="6858000">
                <a:moveTo>
                  <a:pt x="0" y="0"/>
                </a:moveTo>
                <a:lnTo>
                  <a:pt x="1117053" y="0"/>
                </a:lnTo>
                <a:lnTo>
                  <a:pt x="4742569" y="6858000"/>
                </a:lnTo>
                <a:lnTo>
                  <a:pt x="0" y="6858000"/>
                </a:lnTo>
                <a:lnTo>
                  <a:pt x="0" y="0"/>
                </a:ln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2" name="Rectangle 31">
            <a:extLst>
              <a:ext uri="{FF2B5EF4-FFF2-40B4-BE49-F238E27FC236}">
                <a16:creationId xmlns:a16="http://schemas.microsoft.com/office/drawing/2014/main" id="{D9B21061-27EB-43D8-86B3-A44DB32A2DA5}"/>
              </a:ext>
            </a:extLst>
          </p:cNvPr>
          <p:cNvSpPr/>
          <p:nvPr/>
        </p:nvSpPr>
        <p:spPr>
          <a:xfrm>
            <a:off x="0" y="4226170"/>
            <a:ext cx="12192000" cy="1613156"/>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nvGrpSpPr>
          <p:cNvPr id="33" name="Group 32">
            <a:extLst>
              <a:ext uri="{FF2B5EF4-FFF2-40B4-BE49-F238E27FC236}">
                <a16:creationId xmlns:a16="http://schemas.microsoft.com/office/drawing/2014/main" id="{59C19C17-8B67-4EFF-824A-6BD776449095}"/>
              </a:ext>
            </a:extLst>
          </p:cNvPr>
          <p:cNvGrpSpPr/>
          <p:nvPr/>
        </p:nvGrpSpPr>
        <p:grpSpPr>
          <a:xfrm>
            <a:off x="1163515" y="2335237"/>
            <a:ext cx="1744394" cy="1744394"/>
            <a:chOff x="1026942" y="2335237"/>
            <a:chExt cx="1744394" cy="1744394"/>
          </a:xfrm>
          <a:solidFill>
            <a:schemeClr val="accent1"/>
          </a:solidFill>
        </p:grpSpPr>
        <p:sp>
          <p:nvSpPr>
            <p:cNvPr id="34" name="Oval 33">
              <a:extLst>
                <a:ext uri="{FF2B5EF4-FFF2-40B4-BE49-F238E27FC236}">
                  <a16:creationId xmlns:a16="http://schemas.microsoft.com/office/drawing/2014/main" id="{AE9D416E-13FC-4C1D-BC88-6F7420C9294F}"/>
                </a:ext>
              </a:extLst>
            </p:cNvPr>
            <p:cNvSpPr/>
            <p:nvPr/>
          </p:nvSpPr>
          <p:spPr>
            <a:xfrm>
              <a:off x="1026942" y="2335237"/>
              <a:ext cx="1744394" cy="1744394"/>
            </a:xfrm>
            <a:prstGeom prst="ellipse">
              <a:avLst/>
            </a:prstGeom>
            <a:grpFill/>
            <a:ln w="317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5" name="Oval 34">
              <a:extLst>
                <a:ext uri="{FF2B5EF4-FFF2-40B4-BE49-F238E27FC236}">
                  <a16:creationId xmlns:a16="http://schemas.microsoft.com/office/drawing/2014/main" id="{A0434FF3-C181-4D0C-8460-4A1775ED4BA8}"/>
                </a:ext>
              </a:extLst>
            </p:cNvPr>
            <p:cNvSpPr/>
            <p:nvPr/>
          </p:nvSpPr>
          <p:spPr>
            <a:xfrm>
              <a:off x="1173481" y="2481776"/>
              <a:ext cx="1451316" cy="1451316"/>
            </a:xfrm>
            <a:prstGeom prst="ellipse">
              <a:avLst/>
            </a:pr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5400" dirty="0">
                  <a:latin typeface="Arial" panose="020B0604020202020204" pitchFamily="34" charset="0"/>
                  <a:ea typeface="Roboto Condensed Light" panose="02000000000000000000" pitchFamily="2" charset="0"/>
                  <a:cs typeface="Arial" panose="020B0604020202020204" pitchFamily="34" charset="0"/>
                </a:rPr>
                <a:t>1</a:t>
              </a:r>
            </a:p>
          </p:txBody>
        </p:sp>
      </p:grpSp>
      <p:sp>
        <p:nvSpPr>
          <p:cNvPr id="39" name="Rectangle 38">
            <a:extLst>
              <a:ext uri="{FF2B5EF4-FFF2-40B4-BE49-F238E27FC236}">
                <a16:creationId xmlns:a16="http://schemas.microsoft.com/office/drawing/2014/main" id="{391BADF1-C5ED-4780-B066-045D78381A98}"/>
              </a:ext>
            </a:extLst>
          </p:cNvPr>
          <p:cNvSpPr/>
          <p:nvPr/>
        </p:nvSpPr>
        <p:spPr>
          <a:xfrm>
            <a:off x="755552" y="4276578"/>
            <a:ext cx="2560320" cy="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40" name="Group 39">
            <a:extLst>
              <a:ext uri="{FF2B5EF4-FFF2-40B4-BE49-F238E27FC236}">
                <a16:creationId xmlns:a16="http://schemas.microsoft.com/office/drawing/2014/main" id="{0C412E00-9020-4D04-9EAD-C80E2AA65B33}"/>
              </a:ext>
            </a:extLst>
          </p:cNvPr>
          <p:cNvGrpSpPr/>
          <p:nvPr/>
        </p:nvGrpSpPr>
        <p:grpSpPr>
          <a:xfrm>
            <a:off x="5297072" y="2335237"/>
            <a:ext cx="1744394" cy="1744394"/>
            <a:chOff x="1026942" y="2335237"/>
            <a:chExt cx="1744394" cy="1744394"/>
          </a:xfrm>
          <a:solidFill>
            <a:schemeClr val="accent1"/>
          </a:solidFill>
        </p:grpSpPr>
        <p:sp>
          <p:nvSpPr>
            <p:cNvPr id="41" name="Oval 40">
              <a:extLst>
                <a:ext uri="{FF2B5EF4-FFF2-40B4-BE49-F238E27FC236}">
                  <a16:creationId xmlns:a16="http://schemas.microsoft.com/office/drawing/2014/main" id="{53DD6751-CD95-4B88-8157-4741B00C8D75}"/>
                </a:ext>
              </a:extLst>
            </p:cNvPr>
            <p:cNvSpPr/>
            <p:nvPr/>
          </p:nvSpPr>
          <p:spPr>
            <a:xfrm>
              <a:off x="1026942" y="2335237"/>
              <a:ext cx="1744394" cy="1744394"/>
            </a:xfrm>
            <a:prstGeom prst="ellipse">
              <a:avLst/>
            </a:prstGeom>
            <a:grpFill/>
            <a:ln w="317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9" name="Oval 48">
              <a:extLst>
                <a:ext uri="{FF2B5EF4-FFF2-40B4-BE49-F238E27FC236}">
                  <a16:creationId xmlns:a16="http://schemas.microsoft.com/office/drawing/2014/main" id="{C9E3DD62-0134-4363-99B9-B56067B006D7}"/>
                </a:ext>
              </a:extLst>
            </p:cNvPr>
            <p:cNvSpPr/>
            <p:nvPr/>
          </p:nvSpPr>
          <p:spPr>
            <a:xfrm>
              <a:off x="1173481" y="2481776"/>
              <a:ext cx="1451316" cy="1451316"/>
            </a:xfrm>
            <a:prstGeom prst="ellipse">
              <a:avLst/>
            </a:pr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5400" dirty="0">
                  <a:latin typeface="Arial" panose="020B0604020202020204" pitchFamily="34" charset="0"/>
                  <a:ea typeface="Roboto Condensed Light" panose="02000000000000000000" pitchFamily="2" charset="0"/>
                  <a:cs typeface="Arial" panose="020B0604020202020204" pitchFamily="34" charset="0"/>
                </a:rPr>
                <a:t>2</a:t>
              </a:r>
            </a:p>
          </p:txBody>
        </p:sp>
      </p:grpSp>
      <p:sp>
        <p:nvSpPr>
          <p:cNvPr id="50" name="Rectangle 49">
            <a:extLst>
              <a:ext uri="{FF2B5EF4-FFF2-40B4-BE49-F238E27FC236}">
                <a16:creationId xmlns:a16="http://schemas.microsoft.com/office/drawing/2014/main" id="{0DDCBF14-5E1C-4B19-824B-6DA62A4782D2}"/>
              </a:ext>
            </a:extLst>
          </p:cNvPr>
          <p:cNvSpPr/>
          <p:nvPr/>
        </p:nvSpPr>
        <p:spPr>
          <a:xfrm>
            <a:off x="4972174" y="4261823"/>
            <a:ext cx="2560320" cy="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51" name="Group 50">
            <a:extLst>
              <a:ext uri="{FF2B5EF4-FFF2-40B4-BE49-F238E27FC236}">
                <a16:creationId xmlns:a16="http://schemas.microsoft.com/office/drawing/2014/main" id="{4DAB36A4-5556-498A-9669-33686FFD6BA2}"/>
              </a:ext>
            </a:extLst>
          </p:cNvPr>
          <p:cNvGrpSpPr/>
          <p:nvPr/>
        </p:nvGrpSpPr>
        <p:grpSpPr>
          <a:xfrm>
            <a:off x="9507563" y="2282544"/>
            <a:ext cx="1744394" cy="1744394"/>
            <a:chOff x="1026942" y="2335237"/>
            <a:chExt cx="1744394" cy="1744394"/>
          </a:xfrm>
          <a:solidFill>
            <a:schemeClr val="accent1"/>
          </a:solidFill>
        </p:grpSpPr>
        <p:sp>
          <p:nvSpPr>
            <p:cNvPr id="52" name="Oval 51">
              <a:extLst>
                <a:ext uri="{FF2B5EF4-FFF2-40B4-BE49-F238E27FC236}">
                  <a16:creationId xmlns:a16="http://schemas.microsoft.com/office/drawing/2014/main" id="{5FA8112B-D1C7-4408-9C6A-7659A4649F60}"/>
                </a:ext>
              </a:extLst>
            </p:cNvPr>
            <p:cNvSpPr/>
            <p:nvPr/>
          </p:nvSpPr>
          <p:spPr>
            <a:xfrm>
              <a:off x="1026942" y="2335237"/>
              <a:ext cx="1744394" cy="1744394"/>
            </a:xfrm>
            <a:prstGeom prst="ellipse">
              <a:avLst/>
            </a:prstGeom>
            <a:grpFill/>
            <a:ln w="317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3" name="Oval 52">
              <a:extLst>
                <a:ext uri="{FF2B5EF4-FFF2-40B4-BE49-F238E27FC236}">
                  <a16:creationId xmlns:a16="http://schemas.microsoft.com/office/drawing/2014/main" id="{5F1B9ABA-90C1-4206-A927-FCEF97664F9F}"/>
                </a:ext>
              </a:extLst>
            </p:cNvPr>
            <p:cNvSpPr/>
            <p:nvPr/>
          </p:nvSpPr>
          <p:spPr>
            <a:xfrm>
              <a:off x="1173481" y="2481776"/>
              <a:ext cx="1451316" cy="1451316"/>
            </a:xfrm>
            <a:prstGeom prst="ellipse">
              <a:avLst/>
            </a:prstGeom>
            <a:grp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5400" dirty="0">
                  <a:latin typeface="Arial" panose="020B0604020202020204" pitchFamily="34" charset="0"/>
                  <a:ea typeface="Roboto Condensed Light" panose="02000000000000000000" pitchFamily="2" charset="0"/>
                  <a:cs typeface="Arial" panose="020B0604020202020204" pitchFamily="34" charset="0"/>
                </a:rPr>
                <a:t>3</a:t>
              </a:r>
            </a:p>
          </p:txBody>
        </p:sp>
      </p:grpSp>
      <p:sp>
        <p:nvSpPr>
          <p:cNvPr id="54" name="Rectangle 53">
            <a:extLst>
              <a:ext uri="{FF2B5EF4-FFF2-40B4-BE49-F238E27FC236}">
                <a16:creationId xmlns:a16="http://schemas.microsoft.com/office/drawing/2014/main" id="{B26C9C0D-7386-4657-B753-81904CE7D7AA}"/>
              </a:ext>
            </a:extLst>
          </p:cNvPr>
          <p:cNvSpPr/>
          <p:nvPr/>
        </p:nvSpPr>
        <p:spPr>
          <a:xfrm>
            <a:off x="9099600" y="4312578"/>
            <a:ext cx="2560320" cy="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4" name="TextBox 63">
            <a:extLst>
              <a:ext uri="{FF2B5EF4-FFF2-40B4-BE49-F238E27FC236}">
                <a16:creationId xmlns:a16="http://schemas.microsoft.com/office/drawing/2014/main" id="{3DFF09CB-CEF2-4D51-B0E7-77CBD06D06B9}"/>
              </a:ext>
            </a:extLst>
          </p:cNvPr>
          <p:cNvSpPr txBox="1"/>
          <p:nvPr/>
        </p:nvSpPr>
        <p:spPr>
          <a:xfrm>
            <a:off x="799234" y="4363182"/>
            <a:ext cx="2560320" cy="400110"/>
          </a:xfrm>
          <a:prstGeom prst="rect">
            <a:avLst/>
          </a:prstGeom>
          <a:noFill/>
        </p:spPr>
        <p:txBody>
          <a:bodyPr wrap="square" rtlCol="0">
            <a:spAutoFit/>
          </a:bodyPr>
          <a:lstStyle/>
          <a:p>
            <a:pPr algn="ctr"/>
            <a:r>
              <a:rPr lang="en-IN" sz="2000" dirty="0">
                <a:solidFill>
                  <a:schemeClr val="bg1"/>
                </a:solidFill>
                <a:latin typeface="Arial" panose="020B0604020202020204" pitchFamily="34" charset="0"/>
                <a:ea typeface="Roboto Condensed Light" panose="02000000000000000000" pitchFamily="2" charset="0"/>
                <a:cs typeface="Arial" panose="020B0604020202020204" pitchFamily="34" charset="0"/>
              </a:rPr>
              <a:t>Demographic</a:t>
            </a:r>
          </a:p>
        </p:txBody>
      </p:sp>
      <p:sp>
        <p:nvSpPr>
          <p:cNvPr id="2" name="Rectangle 1">
            <a:extLst>
              <a:ext uri="{FF2B5EF4-FFF2-40B4-BE49-F238E27FC236}">
                <a16:creationId xmlns:a16="http://schemas.microsoft.com/office/drawing/2014/main" id="{E65D1F54-C2B0-4963-B3FB-6EC2E5EFC5B7}"/>
              </a:ext>
            </a:extLst>
          </p:cNvPr>
          <p:cNvSpPr/>
          <p:nvPr/>
        </p:nvSpPr>
        <p:spPr>
          <a:xfrm>
            <a:off x="1958779" y="565363"/>
            <a:ext cx="8420981" cy="923330"/>
          </a:xfrm>
          <a:prstGeom prst="rect">
            <a:avLst/>
          </a:prstGeom>
          <a:noFill/>
        </p:spPr>
        <p:txBody>
          <a:bodyPr wrap="square" lIns="91440" tIns="45720" rIns="91440" bIns="45720">
            <a:spAutoFit/>
          </a:bodyPr>
          <a:lstStyle/>
          <a:p>
            <a:pPr algn="ctr"/>
            <a:r>
              <a:rPr lang="en-US" sz="5400" b="1"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Segmentation of Market</a:t>
            </a:r>
          </a:p>
        </p:txBody>
      </p:sp>
      <p:sp>
        <p:nvSpPr>
          <p:cNvPr id="71" name="TextBox 70">
            <a:extLst>
              <a:ext uri="{FF2B5EF4-FFF2-40B4-BE49-F238E27FC236}">
                <a16:creationId xmlns:a16="http://schemas.microsoft.com/office/drawing/2014/main" id="{29A83F25-9DD5-4071-A179-059320142059}"/>
              </a:ext>
            </a:extLst>
          </p:cNvPr>
          <p:cNvSpPr txBox="1"/>
          <p:nvPr/>
        </p:nvSpPr>
        <p:spPr>
          <a:xfrm>
            <a:off x="4870287" y="4363182"/>
            <a:ext cx="2560320" cy="400110"/>
          </a:xfrm>
          <a:prstGeom prst="rect">
            <a:avLst/>
          </a:prstGeom>
          <a:noFill/>
        </p:spPr>
        <p:txBody>
          <a:bodyPr wrap="square" rtlCol="0">
            <a:spAutoFit/>
          </a:bodyPr>
          <a:lstStyle/>
          <a:p>
            <a:pPr algn="ctr"/>
            <a:r>
              <a:rPr lang="en-IN" sz="2000" dirty="0">
                <a:solidFill>
                  <a:schemeClr val="bg1"/>
                </a:solidFill>
                <a:latin typeface="Arial" panose="020B0604020202020204" pitchFamily="34" charset="0"/>
                <a:ea typeface="Roboto Condensed Light" panose="02000000000000000000" pitchFamily="2" charset="0"/>
                <a:cs typeface="Arial" panose="020B0604020202020204" pitchFamily="34" charset="0"/>
              </a:rPr>
              <a:t>Geographic</a:t>
            </a:r>
          </a:p>
        </p:txBody>
      </p:sp>
      <p:sp>
        <p:nvSpPr>
          <p:cNvPr id="72" name="TextBox 71">
            <a:extLst>
              <a:ext uri="{FF2B5EF4-FFF2-40B4-BE49-F238E27FC236}">
                <a16:creationId xmlns:a16="http://schemas.microsoft.com/office/drawing/2014/main" id="{B19F301E-7395-4778-A58A-738665571720}"/>
              </a:ext>
            </a:extLst>
          </p:cNvPr>
          <p:cNvSpPr txBox="1"/>
          <p:nvPr/>
        </p:nvSpPr>
        <p:spPr>
          <a:xfrm>
            <a:off x="6169270" y="4480362"/>
            <a:ext cx="2560320" cy="338554"/>
          </a:xfrm>
          <a:prstGeom prst="rect">
            <a:avLst/>
          </a:prstGeom>
          <a:noFill/>
        </p:spPr>
        <p:txBody>
          <a:bodyPr wrap="square" rtlCol="0">
            <a:spAutoFit/>
          </a:bodyPr>
          <a:lstStyle/>
          <a:p>
            <a:pPr algn="ctr"/>
            <a:endParaRPr lang="en-IN" sz="1600" dirty="0">
              <a:solidFill>
                <a:schemeClr val="bg1"/>
              </a:solidFill>
              <a:latin typeface="Roboto Condensed Light" panose="02000000000000000000" pitchFamily="2" charset="0"/>
              <a:ea typeface="Roboto Condensed Light" panose="02000000000000000000" pitchFamily="2" charset="0"/>
              <a:cs typeface="Roboto Condensed Light" panose="02000000000000000000" pitchFamily="2" charset="0"/>
            </a:endParaRPr>
          </a:p>
        </p:txBody>
      </p:sp>
      <p:sp>
        <p:nvSpPr>
          <p:cNvPr id="74" name="TextBox 73">
            <a:extLst>
              <a:ext uri="{FF2B5EF4-FFF2-40B4-BE49-F238E27FC236}">
                <a16:creationId xmlns:a16="http://schemas.microsoft.com/office/drawing/2014/main" id="{81677E49-AE02-4D6A-BB63-CDDFC5733C90}"/>
              </a:ext>
            </a:extLst>
          </p:cNvPr>
          <p:cNvSpPr txBox="1"/>
          <p:nvPr/>
        </p:nvSpPr>
        <p:spPr>
          <a:xfrm>
            <a:off x="9190736" y="4384578"/>
            <a:ext cx="2560319" cy="400110"/>
          </a:xfrm>
          <a:prstGeom prst="rect">
            <a:avLst/>
          </a:prstGeom>
          <a:noFill/>
        </p:spPr>
        <p:txBody>
          <a:bodyPr wrap="square" rtlCol="0">
            <a:spAutoFit/>
          </a:bodyPr>
          <a:lstStyle/>
          <a:p>
            <a:pPr algn="ctr"/>
            <a:r>
              <a:rPr lang="en-IN" sz="2000" dirty="0">
                <a:solidFill>
                  <a:schemeClr val="bg1"/>
                </a:solidFill>
                <a:latin typeface="Arial" panose="020B0604020202020204" pitchFamily="34" charset="0"/>
                <a:ea typeface="Roboto Condensed Light" panose="02000000000000000000" pitchFamily="2" charset="0"/>
                <a:cs typeface="Arial" panose="020B0604020202020204" pitchFamily="34" charset="0"/>
              </a:rPr>
              <a:t>Psychographic</a:t>
            </a:r>
          </a:p>
        </p:txBody>
      </p:sp>
    </p:spTree>
    <p:extLst>
      <p:ext uri="{BB962C8B-B14F-4D97-AF65-F5344CB8AC3E}">
        <p14:creationId xmlns:p14="http://schemas.microsoft.com/office/powerpoint/2010/main" val="686768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a:xfrm>
            <a:off x="821043" y="355846"/>
            <a:ext cx="10848226" cy="1511304"/>
          </a:xfrm>
        </p:spPr>
        <p:txBody>
          <a:bodyPr/>
          <a:lstStyle/>
          <a:p>
            <a:pPr algn="ctr"/>
            <a:r>
              <a:rPr lang="en-US" dirty="0">
                <a:solidFill>
                  <a:schemeClr val="tx1"/>
                </a:solidFill>
                <a:latin typeface="Times New Roman" panose="02020603050405020304" pitchFamily="18" charset="0"/>
                <a:cs typeface="Times New Roman" panose="02020603050405020304" pitchFamily="18" charset="0"/>
              </a:rPr>
              <a:t>Marketing Plan</a:t>
            </a:r>
          </a:p>
        </p:txBody>
      </p:sp>
      <p:sp>
        <p:nvSpPr>
          <p:cNvPr id="9" name="Content Placeholder 8">
            <a:extLst>
              <a:ext uri="{FF2B5EF4-FFF2-40B4-BE49-F238E27FC236}">
                <a16:creationId xmlns:a16="http://schemas.microsoft.com/office/drawing/2014/main" id="{EC401CC4-711A-4213-A098-6A62651D89A1}"/>
              </a:ext>
            </a:extLst>
          </p:cNvPr>
          <p:cNvSpPr>
            <a:spLocks noGrp="1"/>
          </p:cNvSpPr>
          <p:nvPr>
            <p:ph sz="half" idx="2"/>
          </p:nvPr>
        </p:nvSpPr>
        <p:spPr>
          <a:xfrm>
            <a:off x="1667725" y="1910903"/>
            <a:ext cx="8478797" cy="2783017"/>
          </a:xfrm>
        </p:spPr>
        <p:txBody>
          <a:bodyPr>
            <a:normAutofit/>
          </a:bodyPr>
          <a:lstStyle/>
          <a:p>
            <a:pPr marL="342900" marR="0" lvl="0" indent="-342900" algn="just">
              <a:lnSpc>
                <a:spcPct val="150000"/>
              </a:lnSpc>
              <a:spcBef>
                <a:spcPts val="0"/>
              </a:spcBef>
              <a:spcAft>
                <a:spcPts val="0"/>
              </a:spcAft>
              <a:buFont typeface="Symbol" panose="05050102010706020507" pitchFamily="18" charset="2"/>
              <a:buChar char=""/>
            </a:pPr>
            <a:endParaRPr lang="en-US"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How to Create an Efficient Marketing Plan">
            <a:extLst>
              <a:ext uri="{FF2B5EF4-FFF2-40B4-BE49-F238E27FC236}">
                <a16:creationId xmlns:a16="http://schemas.microsoft.com/office/drawing/2014/main" id="{86737231-F1B4-4F2C-8FC1-8679D6204C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5"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14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a:xfrm>
            <a:off x="4984722" y="548355"/>
            <a:ext cx="6054846" cy="634336"/>
          </a:xfrm>
        </p:spPr>
        <p:txBody>
          <a:bodyPr anchor="ctr">
            <a:normAutofit/>
          </a:bodyPr>
          <a:lstStyle/>
          <a:p>
            <a:r>
              <a:rPr lang="en-US"/>
              <a:t>Online</a:t>
            </a:r>
          </a:p>
        </p:txBody>
      </p:sp>
      <p:sp>
        <p:nvSpPr>
          <p:cNvPr id="9" name="Content Placeholder 8">
            <a:extLst>
              <a:ext uri="{FF2B5EF4-FFF2-40B4-BE49-F238E27FC236}">
                <a16:creationId xmlns:a16="http://schemas.microsoft.com/office/drawing/2014/main" id="{EC401CC4-711A-4213-A098-6A62651D89A1}"/>
              </a:ext>
            </a:extLst>
          </p:cNvPr>
          <p:cNvSpPr>
            <a:spLocks noGrp="1"/>
          </p:cNvSpPr>
          <p:nvPr>
            <p:ph idx="1"/>
          </p:nvPr>
        </p:nvSpPr>
        <p:spPr>
          <a:xfrm>
            <a:off x="5100833" y="1611313"/>
            <a:ext cx="6072099" cy="3755104"/>
          </a:xfrm>
        </p:spPr>
        <p:txBody>
          <a:bodyPr anchor="t">
            <a:normAutofit/>
          </a:bodyPr>
          <a:lstStyle/>
          <a:p>
            <a:pPr marL="342900" marR="0" lvl="0" indent="-342900">
              <a:lnSpc>
                <a:spcPct val="90000"/>
              </a:lnSpc>
              <a:spcBef>
                <a:spcPts val="0"/>
              </a:spcBef>
              <a:spcAft>
                <a:spcPts val="0"/>
              </a:spcAft>
              <a:buFont typeface="Wingdings" panose="05000000000000000000" pitchFamily="2" charset="2"/>
              <a:buChar char=""/>
            </a:pPr>
            <a:r>
              <a:rPr lang="en-US" sz="1500" b="1">
                <a:effectLst/>
              </a:rPr>
              <a:t>Facebook:</a:t>
            </a:r>
            <a:r>
              <a:rPr lang="en-US" sz="1500">
                <a:effectLst/>
              </a:rPr>
              <a:t> Facebook is the most popular platform in the world by which most companies conduct marketing activities at a lower cost. The Cardle company also posts pictures, videos regarding its products to reach customers easily.</a:t>
            </a:r>
          </a:p>
          <a:p>
            <a:pPr marL="342900" marR="0" lvl="0" indent="-342900">
              <a:lnSpc>
                <a:spcPct val="90000"/>
              </a:lnSpc>
              <a:spcBef>
                <a:spcPts val="0"/>
              </a:spcBef>
              <a:spcAft>
                <a:spcPts val="0"/>
              </a:spcAft>
              <a:buFont typeface="Wingdings" panose="05000000000000000000" pitchFamily="2" charset="2"/>
              <a:buChar char=""/>
            </a:pPr>
            <a:r>
              <a:rPr lang="en-US" sz="1500" b="1">
                <a:effectLst/>
              </a:rPr>
              <a:t>Instagram:</a:t>
            </a:r>
            <a:r>
              <a:rPr lang="en-US" sz="1500">
                <a:effectLst/>
              </a:rPr>
              <a:t> Building a sizeable following on Instagram, many brands found great success. On the platforms, stage photos of candles and cards are presented to attract the customer.</a:t>
            </a:r>
          </a:p>
          <a:p>
            <a:pPr marL="342900" marR="0" lvl="0" indent="-342900">
              <a:lnSpc>
                <a:spcPct val="90000"/>
              </a:lnSpc>
              <a:spcBef>
                <a:spcPts val="0"/>
              </a:spcBef>
              <a:spcAft>
                <a:spcPts val="0"/>
              </a:spcAft>
              <a:buFont typeface="Wingdings" panose="05000000000000000000" pitchFamily="2" charset="2"/>
              <a:buChar char=""/>
            </a:pPr>
            <a:r>
              <a:rPr lang="en-US" sz="1500" b="1">
                <a:effectLst/>
              </a:rPr>
              <a:t>Pinterest: </a:t>
            </a:r>
            <a:r>
              <a:rPr lang="en-US" sz="1500">
                <a:effectLst/>
              </a:rPr>
              <a:t>To find brands and products, Pinterest is the largest platform in the world. The Cardle company consider also as a pillar in their marketing strategy by which a wide range of customers can be reached at a time. </a:t>
            </a:r>
          </a:p>
          <a:p>
            <a:pPr marL="342900" marR="0" lvl="0" indent="-342900">
              <a:lnSpc>
                <a:spcPct val="90000"/>
              </a:lnSpc>
              <a:spcBef>
                <a:spcPts val="0"/>
              </a:spcBef>
              <a:spcAft>
                <a:spcPts val="0"/>
              </a:spcAft>
              <a:buFont typeface="Wingdings" panose="05000000000000000000" pitchFamily="2" charset="2"/>
              <a:buChar char=""/>
            </a:pPr>
            <a:r>
              <a:rPr lang="en-US" sz="1500" b="1">
                <a:effectLst/>
              </a:rPr>
              <a:t>Snapchat:</a:t>
            </a:r>
            <a:r>
              <a:rPr lang="en-US" sz="1500">
                <a:effectLst/>
              </a:rPr>
              <a:t> Snapchat is another option used by Cardle company to upload visuals of cards and candles</a:t>
            </a:r>
            <a:r>
              <a:rPr lang="en-GB" sz="1500">
                <a:effectLst/>
              </a:rPr>
              <a:t>.</a:t>
            </a:r>
            <a:r>
              <a:rPr lang="en-US" sz="1500">
                <a:effectLst/>
              </a:rPr>
              <a:t> </a:t>
            </a:r>
          </a:p>
          <a:p>
            <a:pPr marL="342900" marR="0" lvl="0" indent="-342900">
              <a:lnSpc>
                <a:spcPct val="90000"/>
              </a:lnSpc>
              <a:spcBef>
                <a:spcPts val="0"/>
              </a:spcBef>
              <a:spcAft>
                <a:spcPts val="800"/>
              </a:spcAft>
              <a:buFont typeface="Wingdings" panose="05000000000000000000" pitchFamily="2" charset="2"/>
              <a:buChar char=""/>
            </a:pPr>
            <a:r>
              <a:rPr lang="en-US" sz="1500" b="1">
                <a:effectLst/>
              </a:rPr>
              <a:t>Email marketing:</a:t>
            </a:r>
            <a:r>
              <a:rPr lang="en-US" sz="1500">
                <a:effectLst/>
              </a:rPr>
              <a:t> the </a:t>
            </a:r>
            <a:r>
              <a:rPr lang="en-US" sz="1500"/>
              <a:t>C</a:t>
            </a:r>
            <a:r>
              <a:rPr lang="en-US" sz="1500">
                <a:effectLst/>
              </a:rPr>
              <a:t>ardle company delivers E-mail with promos, discounts and many benefits to the customer to retain and attract the customers in the competitive environment.</a:t>
            </a:r>
          </a:p>
          <a:p>
            <a:pPr marL="342900" marR="0" lvl="0" indent="-342900">
              <a:lnSpc>
                <a:spcPct val="90000"/>
              </a:lnSpc>
              <a:spcBef>
                <a:spcPts val="0"/>
              </a:spcBef>
              <a:spcAft>
                <a:spcPts val="0"/>
              </a:spcAft>
              <a:buFont typeface="Symbol" panose="05050102010706020507" pitchFamily="18" charset="2"/>
              <a:buChar char=""/>
            </a:pPr>
            <a:endParaRPr lang="en-US" sz="1500">
              <a:effectLst/>
            </a:endParaRPr>
          </a:p>
        </p:txBody>
      </p:sp>
      <p:pic>
        <p:nvPicPr>
          <p:cNvPr id="3" name="Picture 2" descr="Icon&#10;&#10;Description automatically generated">
            <a:extLst>
              <a:ext uri="{FF2B5EF4-FFF2-40B4-BE49-F238E27FC236}">
                <a16:creationId xmlns:a16="http://schemas.microsoft.com/office/drawing/2014/main" id="{A56F62B4-F199-467C-A8BF-834F7480BEB2}"/>
              </a:ext>
            </a:extLst>
          </p:cNvPr>
          <p:cNvPicPr>
            <a:picLocks noChangeAspect="1"/>
          </p:cNvPicPr>
          <p:nvPr/>
        </p:nvPicPr>
        <p:blipFill rotWithShape="1">
          <a:blip r:embed="rId3">
            <a:extLst>
              <a:ext uri="{28A0092B-C50C-407E-A947-70E740481C1C}">
                <a14:useLocalDpi xmlns:a14="http://schemas.microsoft.com/office/drawing/2010/main" val="0"/>
              </a:ext>
            </a:extLst>
          </a:blip>
          <a:srcRect l="20919" r="16778" b="1"/>
          <a:stretch/>
        </p:blipFill>
        <p:spPr>
          <a:xfrm>
            <a:off x="20" y="10"/>
            <a:ext cx="4654276" cy="5864215"/>
          </a:xfrm>
          <a:prstGeom prst="rect">
            <a:avLst/>
          </a:prstGeom>
          <a:noFill/>
        </p:spPr>
      </p:pic>
    </p:spTree>
    <p:extLst>
      <p:ext uri="{BB962C8B-B14F-4D97-AF65-F5344CB8AC3E}">
        <p14:creationId xmlns:p14="http://schemas.microsoft.com/office/powerpoint/2010/main" val="4082316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descr="A picture containing vector graphics&#10;&#10;Description automatically generated">
            <a:extLst>
              <a:ext uri="{FF2B5EF4-FFF2-40B4-BE49-F238E27FC236}">
                <a16:creationId xmlns:a16="http://schemas.microsoft.com/office/drawing/2014/main" id="{08DDC744-FCEF-4B68-A886-CDFB0B7AC8A8}"/>
              </a:ext>
            </a:extLst>
          </p:cNvPr>
          <p:cNvPicPr>
            <a:picLocks noChangeAspect="1"/>
          </p:cNvPicPr>
          <p:nvPr/>
        </p:nvPicPr>
        <p:blipFill rotWithShape="1">
          <a:blip r:embed="rId3">
            <a:extLst>
              <a:ext uri="{28A0092B-C50C-407E-A947-70E740481C1C}">
                <a14:useLocalDpi xmlns:a14="http://schemas.microsoft.com/office/drawing/2010/main" val="0"/>
              </a:ext>
            </a:extLst>
          </a:blip>
          <a:srcRect l="8313" r="35536" b="2"/>
          <a:stretch/>
        </p:blipFill>
        <p:spPr>
          <a:xfrm>
            <a:off x="20" y="10"/>
            <a:ext cx="4654276" cy="5864215"/>
          </a:xfrm>
          <a:prstGeom prst="rect">
            <a:avLst/>
          </a:prstGeom>
          <a:noFill/>
        </p:spPr>
      </p:pic>
      <p:sp>
        <p:nvSpPr>
          <p:cNvPr id="9" name="Content Placeholder 8">
            <a:extLst>
              <a:ext uri="{FF2B5EF4-FFF2-40B4-BE49-F238E27FC236}">
                <a16:creationId xmlns:a16="http://schemas.microsoft.com/office/drawing/2014/main" id="{EC401CC4-711A-4213-A098-6A62651D89A1}"/>
              </a:ext>
            </a:extLst>
          </p:cNvPr>
          <p:cNvSpPr>
            <a:spLocks noGrp="1"/>
          </p:cNvSpPr>
          <p:nvPr>
            <p:ph idx="1"/>
          </p:nvPr>
        </p:nvSpPr>
        <p:spPr>
          <a:xfrm>
            <a:off x="5458984" y="497808"/>
            <a:ext cx="5713841" cy="4868609"/>
          </a:xfrm>
        </p:spPr>
        <p:txBody>
          <a:bodyPr anchor="ctr">
            <a:normAutofit/>
          </a:bodyPr>
          <a:lstStyle/>
          <a:p>
            <a:pPr marL="0" indent="0">
              <a:spcBef>
                <a:spcPts val="0"/>
              </a:spcBef>
              <a:spcAft>
                <a:spcPts val="600"/>
              </a:spcAft>
              <a:buNone/>
            </a:pPr>
            <a:r>
              <a:rPr lang="en-US">
                <a:effectLst/>
              </a:rPr>
              <a:t>Offline marketing refers to advertisements that follow traditional approaches and mediums. the company conducts less offline marketing rather than online marketing. The Cardle company takes direct feedback to improve products that build faith and brand value in the marketplace.</a:t>
            </a:r>
          </a:p>
        </p:txBody>
      </p:sp>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a:xfrm>
            <a:off x="1092200" y="1885125"/>
            <a:ext cx="3068833" cy="2093975"/>
          </a:xfrm>
        </p:spPr>
        <p:txBody>
          <a:bodyPr anchor="ctr">
            <a:normAutofit/>
          </a:bodyPr>
          <a:lstStyle/>
          <a:p>
            <a:r>
              <a:rPr lang="en-US"/>
              <a:t>Offline</a:t>
            </a:r>
          </a:p>
        </p:txBody>
      </p:sp>
    </p:spTree>
    <p:extLst>
      <p:ext uri="{BB962C8B-B14F-4D97-AF65-F5344CB8AC3E}">
        <p14:creationId xmlns:p14="http://schemas.microsoft.com/office/powerpoint/2010/main" val="2908337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a:xfrm>
            <a:off x="1097280" y="286603"/>
            <a:ext cx="10058400" cy="1450757"/>
          </a:xfrm>
        </p:spPr>
        <p:txBody>
          <a:bodyPr anchor="b">
            <a:normAutofit/>
          </a:bodyPr>
          <a:lstStyle/>
          <a:p>
            <a:r>
              <a:rPr lang="en-US"/>
              <a:t>Management Team</a:t>
            </a:r>
          </a:p>
        </p:txBody>
      </p:sp>
      <p:pic>
        <p:nvPicPr>
          <p:cNvPr id="3" name="Picture 2" descr="A group of people standing around a fire&#10;&#10;Description automatically generated with low confidence">
            <a:extLst>
              <a:ext uri="{FF2B5EF4-FFF2-40B4-BE49-F238E27FC236}">
                <a16:creationId xmlns:a16="http://schemas.microsoft.com/office/drawing/2014/main" id="{5DEFD485-459D-4162-9553-ED67FDEAAF8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5094" r="1041"/>
          <a:stretch/>
        </p:blipFill>
        <p:spPr>
          <a:xfrm>
            <a:off x="1097280" y="2120900"/>
            <a:ext cx="4639736" cy="3748193"/>
          </a:xfrm>
          <a:prstGeom prst="rect">
            <a:avLst/>
          </a:prstGeom>
          <a:noFill/>
        </p:spPr>
      </p:pic>
      <p:sp>
        <p:nvSpPr>
          <p:cNvPr id="9" name="Content Placeholder 8">
            <a:extLst>
              <a:ext uri="{FF2B5EF4-FFF2-40B4-BE49-F238E27FC236}">
                <a16:creationId xmlns:a16="http://schemas.microsoft.com/office/drawing/2014/main" id="{EC401CC4-711A-4213-A098-6A62651D89A1}"/>
              </a:ext>
            </a:extLst>
          </p:cNvPr>
          <p:cNvSpPr>
            <a:spLocks noGrp="1"/>
          </p:cNvSpPr>
          <p:nvPr>
            <p:ph sz="half" idx="2"/>
          </p:nvPr>
        </p:nvSpPr>
        <p:spPr>
          <a:xfrm>
            <a:off x="6515944" y="2120900"/>
            <a:ext cx="4639736" cy="3748194"/>
          </a:xfrm>
        </p:spPr>
        <p:txBody>
          <a:bodyPr>
            <a:normAutofit/>
          </a:bodyPr>
          <a:lstStyle/>
          <a:p>
            <a:pPr>
              <a:spcBef>
                <a:spcPts val="0"/>
              </a:spcBef>
              <a:spcAft>
                <a:spcPts val="600"/>
              </a:spcAft>
            </a:pPr>
            <a:r>
              <a:rPr lang="en-US">
                <a:effectLst/>
              </a:rPr>
              <a:t>a Young Enterprise company. </a:t>
            </a:r>
          </a:p>
          <a:p>
            <a:pPr>
              <a:spcBef>
                <a:spcPts val="0"/>
              </a:spcBef>
              <a:spcAft>
                <a:spcPts val="600"/>
              </a:spcAft>
            </a:pPr>
            <a:r>
              <a:rPr lang="en-US">
                <a:effectLst/>
              </a:rPr>
              <a:t>Each department accomplishes individuals tasks that are assigned by the senior managers.</a:t>
            </a:r>
          </a:p>
          <a:p>
            <a:pPr>
              <a:spcBef>
                <a:spcPts val="0"/>
              </a:spcBef>
              <a:spcAft>
                <a:spcPts val="600"/>
              </a:spcAft>
            </a:pPr>
            <a:r>
              <a:rPr lang="en-US">
                <a:effectLst/>
              </a:rPr>
              <a:t> the external resources work as the backup of the Internal management team. For instance, the consumer and investor’s confidence can be increased by the advisory board.</a:t>
            </a:r>
          </a:p>
          <a:p>
            <a:pPr marL="0" indent="0">
              <a:spcBef>
                <a:spcPts val="0"/>
              </a:spcBef>
              <a:spcAft>
                <a:spcPts val="600"/>
              </a:spcAft>
              <a:buNone/>
            </a:pPr>
            <a:endParaRPr lang="en-US">
              <a:effectLst/>
            </a:endParaRPr>
          </a:p>
        </p:txBody>
      </p:sp>
    </p:spTree>
    <p:extLst>
      <p:ext uri="{BB962C8B-B14F-4D97-AF65-F5344CB8AC3E}">
        <p14:creationId xmlns:p14="http://schemas.microsoft.com/office/powerpoint/2010/main" val="1142737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a:xfrm>
            <a:off x="1097280" y="286603"/>
            <a:ext cx="10058400" cy="1450757"/>
          </a:xfrm>
        </p:spPr>
        <p:txBody>
          <a:bodyPr anchor="b">
            <a:normAutofit/>
          </a:bodyPr>
          <a:lstStyle/>
          <a:p>
            <a:r>
              <a:rPr lang="en-US"/>
              <a:t>Financial forecasts</a:t>
            </a:r>
          </a:p>
        </p:txBody>
      </p:sp>
      <p:pic>
        <p:nvPicPr>
          <p:cNvPr id="3" name="Picture 2" descr="Diagram&#10;&#10;Description automatically generated with medium confidence">
            <a:extLst>
              <a:ext uri="{FF2B5EF4-FFF2-40B4-BE49-F238E27FC236}">
                <a16:creationId xmlns:a16="http://schemas.microsoft.com/office/drawing/2014/main" id="{501439BB-2BC6-42C0-B3E5-F24A01EFE7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7280" y="2318892"/>
            <a:ext cx="4639736" cy="3352209"/>
          </a:xfrm>
          <a:prstGeom prst="rect">
            <a:avLst/>
          </a:prstGeom>
          <a:noFill/>
        </p:spPr>
      </p:pic>
      <p:sp>
        <p:nvSpPr>
          <p:cNvPr id="9" name="Content Placeholder 8">
            <a:extLst>
              <a:ext uri="{FF2B5EF4-FFF2-40B4-BE49-F238E27FC236}">
                <a16:creationId xmlns:a16="http://schemas.microsoft.com/office/drawing/2014/main" id="{EC401CC4-711A-4213-A098-6A62651D89A1}"/>
              </a:ext>
            </a:extLst>
          </p:cNvPr>
          <p:cNvSpPr>
            <a:spLocks noGrp="1"/>
          </p:cNvSpPr>
          <p:nvPr>
            <p:ph sz="half" idx="2"/>
          </p:nvPr>
        </p:nvSpPr>
        <p:spPr>
          <a:xfrm>
            <a:off x="6515944" y="2120900"/>
            <a:ext cx="4639736" cy="3748194"/>
          </a:xfrm>
        </p:spPr>
        <p:txBody>
          <a:bodyPr>
            <a:normAutofit/>
          </a:bodyPr>
          <a:lstStyle/>
          <a:p>
            <a:pPr marL="0" marR="0">
              <a:lnSpc>
                <a:spcPct val="90000"/>
              </a:lnSpc>
              <a:spcBef>
                <a:spcPts val="0"/>
              </a:spcBef>
              <a:spcAft>
                <a:spcPts val="800"/>
              </a:spcAft>
            </a:pPr>
            <a:r>
              <a:rPr lang="en-US" sz="1700">
                <a:effectLst/>
              </a:rPr>
              <a:t>Whereas, the Cardle company just started its journey, after financial forecasts including profits and loss account, cash flow. The company is taking time to grow up which is running slow. </a:t>
            </a:r>
          </a:p>
          <a:p>
            <a:pPr marL="0" marR="0">
              <a:lnSpc>
                <a:spcPct val="90000"/>
              </a:lnSpc>
              <a:spcBef>
                <a:spcPts val="0"/>
              </a:spcBef>
              <a:spcAft>
                <a:spcPts val="800"/>
              </a:spcAft>
            </a:pPr>
            <a:r>
              <a:rPr lang="en-US" sz="1700">
                <a:effectLst/>
              </a:rPr>
              <a:t>It have a good target market in the Wales marketplace. In this aspect, a wide range of target customers is </a:t>
            </a:r>
            <a:r>
              <a:rPr lang="en-GB" sz="1700">
                <a:effectLst/>
              </a:rPr>
              <a:t>identified. </a:t>
            </a:r>
          </a:p>
          <a:p>
            <a:pPr marL="0" marR="0">
              <a:lnSpc>
                <a:spcPct val="90000"/>
              </a:lnSpc>
              <a:spcBef>
                <a:spcPts val="0"/>
              </a:spcBef>
              <a:spcAft>
                <a:spcPts val="800"/>
              </a:spcAft>
            </a:pPr>
            <a:r>
              <a:rPr lang="en-GB" sz="1700">
                <a:effectLst/>
              </a:rPr>
              <a:t>In </a:t>
            </a:r>
            <a:r>
              <a:rPr lang="en-US" sz="1700">
                <a:effectLst/>
              </a:rPr>
              <a:t>Stoke-on-Trent, the Wales markets are one of the busiest open marketplaces which have a large number of audiences. </a:t>
            </a:r>
          </a:p>
          <a:p>
            <a:pPr marL="0" marR="0">
              <a:lnSpc>
                <a:spcPct val="90000"/>
              </a:lnSpc>
              <a:spcBef>
                <a:spcPts val="0"/>
              </a:spcBef>
              <a:spcAft>
                <a:spcPts val="800"/>
              </a:spcAft>
            </a:pPr>
            <a:r>
              <a:rPr lang="en-US" sz="1700">
                <a:effectLst/>
              </a:rPr>
              <a:t>The company have a few expenses such as premises and equipment hire as well as motor petrol. Because of the lower cost, the company have enough working capital. </a:t>
            </a:r>
          </a:p>
        </p:txBody>
      </p:sp>
    </p:spTree>
    <p:extLst>
      <p:ext uri="{BB962C8B-B14F-4D97-AF65-F5344CB8AC3E}">
        <p14:creationId xmlns:p14="http://schemas.microsoft.com/office/powerpoint/2010/main" val="11092227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a:xfrm>
            <a:off x="1097280" y="286603"/>
            <a:ext cx="10058400" cy="1450757"/>
          </a:xfrm>
        </p:spPr>
        <p:txBody>
          <a:bodyPr anchor="b">
            <a:normAutofit/>
          </a:bodyPr>
          <a:lstStyle/>
          <a:p>
            <a:r>
              <a:rPr lang="en-US" dirty="0"/>
              <a:t>Conclusion</a:t>
            </a:r>
          </a:p>
        </p:txBody>
      </p:sp>
      <p:pic>
        <p:nvPicPr>
          <p:cNvPr id="10" name="Content Placeholder 9" descr="Graphical user interface, application&#10;&#10;Description automatically generated">
            <a:extLst>
              <a:ext uri="{FF2B5EF4-FFF2-40B4-BE49-F238E27FC236}">
                <a16:creationId xmlns:a16="http://schemas.microsoft.com/office/drawing/2014/main" id="{1DAD5EBF-FAAF-4518-9F80-4340666F457B}"/>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097280" y="2185499"/>
            <a:ext cx="4639736" cy="3618994"/>
          </a:xfrm>
          <a:noFill/>
        </p:spPr>
      </p:pic>
      <p:sp>
        <p:nvSpPr>
          <p:cNvPr id="9" name="Content Placeholder 8">
            <a:extLst>
              <a:ext uri="{FF2B5EF4-FFF2-40B4-BE49-F238E27FC236}">
                <a16:creationId xmlns:a16="http://schemas.microsoft.com/office/drawing/2014/main" id="{EC401CC4-711A-4213-A098-6A62651D89A1}"/>
              </a:ext>
            </a:extLst>
          </p:cNvPr>
          <p:cNvSpPr>
            <a:spLocks noGrp="1"/>
          </p:cNvSpPr>
          <p:nvPr>
            <p:ph sz="half" idx="2"/>
          </p:nvPr>
        </p:nvSpPr>
        <p:spPr>
          <a:xfrm>
            <a:off x="6515944" y="2120900"/>
            <a:ext cx="4639736" cy="3748194"/>
          </a:xfrm>
        </p:spPr>
        <p:txBody>
          <a:bodyPr>
            <a:normAutofit/>
          </a:bodyPr>
          <a:lstStyle/>
          <a:p>
            <a:pPr>
              <a:lnSpc>
                <a:spcPct val="90000"/>
              </a:lnSpc>
            </a:pPr>
            <a:r>
              <a:rPr lang="en-US"/>
              <a:t>An effective business plan helps to get competitive success in the marketplace. Whereas, the Cardle company is a Candle and home-made cards producer which a huge demand in specific age groups. The company tries to ensure the best quality of the products by which faith and brand value can be established in the market. Eventually, the company keep its product’s price reasonable to its rivals which helps competitive advantage in the marketplace</a:t>
            </a:r>
          </a:p>
        </p:txBody>
      </p:sp>
    </p:spTree>
    <p:extLst>
      <p:ext uri="{BB962C8B-B14F-4D97-AF65-F5344CB8AC3E}">
        <p14:creationId xmlns:p14="http://schemas.microsoft.com/office/powerpoint/2010/main" val="30140989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CC3EF0-F13E-468D-8198-2FFABAAB8360}"/>
              </a:ext>
            </a:extLst>
          </p:cNvPr>
          <p:cNvSpPr>
            <a:spLocks noGrp="1"/>
          </p:cNvSpPr>
          <p:nvPr>
            <p:ph type="title"/>
          </p:nvPr>
        </p:nvSpPr>
        <p:spPr>
          <a:xfrm>
            <a:off x="471346" y="2942895"/>
            <a:ext cx="4847883" cy="657895"/>
          </a:xfrm>
        </p:spPr>
        <p:txBody>
          <a:bodyPr>
            <a:noAutofit/>
          </a:bodyPr>
          <a:lstStyle/>
          <a:p>
            <a:r>
              <a:rPr lang="en-US" sz="3600" dirty="0">
                <a:solidFill>
                  <a:schemeClr val="tx1"/>
                </a:solidFill>
                <a:latin typeface="Arial" panose="020B0604020202020204" pitchFamily="34" charset="0"/>
                <a:cs typeface="Arial" panose="020B0604020202020204" pitchFamily="34" charset="0"/>
              </a:rPr>
              <a:t>References</a:t>
            </a:r>
          </a:p>
        </p:txBody>
      </p:sp>
      <p:sp>
        <p:nvSpPr>
          <p:cNvPr id="9" name="Content Placeholder 8">
            <a:extLst>
              <a:ext uri="{FF2B5EF4-FFF2-40B4-BE49-F238E27FC236}">
                <a16:creationId xmlns:a16="http://schemas.microsoft.com/office/drawing/2014/main" id="{EC401CC4-711A-4213-A098-6A62651D89A1}"/>
              </a:ext>
            </a:extLst>
          </p:cNvPr>
          <p:cNvSpPr>
            <a:spLocks noGrp="1"/>
          </p:cNvSpPr>
          <p:nvPr>
            <p:ph sz="half" idx="2"/>
          </p:nvPr>
        </p:nvSpPr>
        <p:spPr>
          <a:xfrm>
            <a:off x="3502626" y="878188"/>
            <a:ext cx="8218028" cy="4589559"/>
          </a:xfrm>
        </p:spPr>
        <p:txBody>
          <a:bodyPr>
            <a:noAutofit/>
          </a:bodyPr>
          <a:lstStyle/>
          <a:p>
            <a:pPr marL="285750" marR="0" indent="-285750" algn="just">
              <a:lnSpc>
                <a:spcPct val="150000"/>
              </a:lnSpc>
              <a:spcBef>
                <a:spcPts val="0"/>
              </a:spcBef>
              <a:spcAft>
                <a:spcPts val="900"/>
              </a:spcAft>
            </a:pPr>
            <a:r>
              <a:rPr lang="en-US" sz="1200" dirty="0">
                <a:solidFill>
                  <a:srgbClr val="000000"/>
                </a:solidFill>
                <a:effectLst/>
                <a:latin typeface="Arial" panose="020B0604020202020204" pitchFamily="34" charset="0"/>
                <a:ea typeface="Times New Roman" panose="02020603050405020304" pitchFamily="18" charset="0"/>
              </a:rPr>
              <a:t>Choi, K., 2022. 3D dynamic fashion design development using digital technology and its potential in online platforms. </a:t>
            </a:r>
            <a:r>
              <a:rPr lang="en-US" sz="1200" i="1" dirty="0">
                <a:solidFill>
                  <a:srgbClr val="000000"/>
                </a:solidFill>
                <a:effectLst/>
                <a:latin typeface="Arial" panose="020B0604020202020204" pitchFamily="34" charset="0"/>
                <a:ea typeface="Times New Roman" panose="02020603050405020304" pitchFamily="18" charset="0"/>
              </a:rPr>
              <a:t>Fashion and Textiles</a:t>
            </a:r>
            <a:r>
              <a:rPr lang="en-US" sz="1200" dirty="0">
                <a:solidFill>
                  <a:srgbClr val="000000"/>
                </a:solidFill>
                <a:effectLst/>
                <a:latin typeface="Arial" panose="020B0604020202020204" pitchFamily="34" charset="0"/>
                <a:ea typeface="Times New Roman" panose="02020603050405020304" pitchFamily="18" charset="0"/>
              </a:rPr>
              <a:t>, 9(1).</a:t>
            </a:r>
            <a:endParaRPr lang="en-US" sz="1200" dirty="0">
              <a:effectLst/>
              <a:latin typeface="Times New Roman" panose="02020603050405020304" pitchFamily="18" charset="0"/>
              <a:ea typeface="Times New Roman" panose="02020603050405020304" pitchFamily="18" charset="0"/>
            </a:endParaRPr>
          </a:p>
          <a:p>
            <a:pPr marL="285750" marR="0" indent="-285750" algn="l">
              <a:lnSpc>
                <a:spcPct val="150000"/>
              </a:lnSpc>
              <a:spcBef>
                <a:spcPts val="0"/>
              </a:spcBef>
              <a:spcAft>
                <a:spcPts val="900"/>
              </a:spcAft>
            </a:pPr>
            <a:r>
              <a:rPr lang="en-US" sz="1200" dirty="0">
                <a:solidFill>
                  <a:srgbClr val="000000"/>
                </a:solidFill>
                <a:effectLst/>
                <a:latin typeface="Arial" panose="020B0604020202020204" pitchFamily="34" charset="0"/>
                <a:ea typeface="Times New Roman" panose="02020603050405020304" pitchFamily="18" charset="0"/>
              </a:rPr>
              <a:t>El </a:t>
            </a:r>
            <a:r>
              <a:rPr lang="en-US" sz="1200" dirty="0" err="1">
                <a:solidFill>
                  <a:srgbClr val="000000"/>
                </a:solidFill>
                <a:effectLst/>
                <a:latin typeface="Arial" panose="020B0604020202020204" pitchFamily="34" charset="0"/>
                <a:ea typeface="Times New Roman" panose="02020603050405020304" pitchFamily="18" charset="0"/>
              </a:rPr>
              <a:t>Sawy</a:t>
            </a:r>
            <a:r>
              <a:rPr lang="en-US" sz="1200" dirty="0">
                <a:solidFill>
                  <a:srgbClr val="000000"/>
                </a:solidFill>
                <a:effectLst/>
                <a:latin typeface="Arial" panose="020B0604020202020204" pitchFamily="34" charset="0"/>
                <a:ea typeface="Times New Roman" panose="02020603050405020304" pitchFamily="18" charset="0"/>
              </a:rPr>
              <a:t>, O., 2016. Understanding the Process By Which Chief Executives Identify Strategic Threats and Opportunities. </a:t>
            </a:r>
            <a:r>
              <a:rPr lang="en-US" sz="1200" i="1" dirty="0">
                <a:solidFill>
                  <a:srgbClr val="000000"/>
                </a:solidFill>
                <a:effectLst/>
                <a:latin typeface="Arial" panose="020B0604020202020204" pitchFamily="34" charset="0"/>
                <a:ea typeface="Times New Roman" panose="02020603050405020304" pitchFamily="18" charset="0"/>
              </a:rPr>
              <a:t>Academy of Management Proceedings</a:t>
            </a:r>
            <a:r>
              <a:rPr lang="en-US" sz="1200" dirty="0">
                <a:solidFill>
                  <a:srgbClr val="000000"/>
                </a:solidFill>
                <a:effectLst/>
                <a:latin typeface="Arial" panose="020B0604020202020204" pitchFamily="34" charset="0"/>
                <a:ea typeface="Times New Roman" panose="02020603050405020304" pitchFamily="18" charset="0"/>
              </a:rPr>
              <a:t>, 1984(1), pp.37-41.</a:t>
            </a:r>
            <a:endParaRPr lang="en-US" sz="1200" dirty="0">
              <a:effectLst/>
              <a:latin typeface="Times New Roman" panose="02020603050405020304" pitchFamily="18" charset="0"/>
              <a:ea typeface="Times New Roman" panose="02020603050405020304" pitchFamily="18" charset="0"/>
            </a:endParaRPr>
          </a:p>
          <a:p>
            <a:pPr marL="285750" marR="0" indent="-285750" algn="l">
              <a:lnSpc>
                <a:spcPct val="150000"/>
              </a:lnSpc>
              <a:spcBef>
                <a:spcPts val="0"/>
              </a:spcBef>
              <a:spcAft>
                <a:spcPts val="900"/>
              </a:spcAft>
            </a:pPr>
            <a:r>
              <a:rPr lang="en-US" sz="1200" dirty="0">
                <a:solidFill>
                  <a:srgbClr val="000000"/>
                </a:solidFill>
                <a:effectLst/>
                <a:latin typeface="Arial" panose="020B0604020202020204" pitchFamily="34" charset="0"/>
                <a:ea typeface="Times New Roman" panose="02020603050405020304" pitchFamily="18" charset="0"/>
              </a:rPr>
              <a:t>Fuchs, C. and Gutmann, T., 2022. “We know our customers!” ... Really? How technical market segmentation can help build products your customers really need. </a:t>
            </a:r>
            <a:r>
              <a:rPr lang="en-US" sz="1200" i="1" dirty="0">
                <a:solidFill>
                  <a:srgbClr val="000000"/>
                </a:solidFill>
                <a:effectLst/>
                <a:latin typeface="Arial" panose="020B0604020202020204" pitchFamily="34" charset="0"/>
                <a:ea typeface="Times New Roman" panose="02020603050405020304" pitchFamily="18" charset="0"/>
              </a:rPr>
              <a:t>IEEE Engineering Management Review</a:t>
            </a:r>
            <a:r>
              <a:rPr lang="en-US" sz="1200" dirty="0">
                <a:solidFill>
                  <a:srgbClr val="000000"/>
                </a:solidFill>
                <a:effectLst/>
                <a:latin typeface="Arial" panose="020B0604020202020204" pitchFamily="34" charset="0"/>
                <a:ea typeface="Times New Roman" panose="02020603050405020304" pitchFamily="18" charset="0"/>
              </a:rPr>
              <a:t>, pp.1-1.</a:t>
            </a:r>
            <a:endParaRPr lang="en-US" sz="1200" dirty="0">
              <a:effectLst/>
              <a:latin typeface="Times New Roman" panose="02020603050405020304" pitchFamily="18" charset="0"/>
              <a:ea typeface="Times New Roman" panose="02020603050405020304" pitchFamily="18" charset="0"/>
            </a:endParaRPr>
          </a:p>
          <a:p>
            <a:pPr marL="285750" marR="0" indent="-285750" algn="l">
              <a:lnSpc>
                <a:spcPct val="150000"/>
              </a:lnSpc>
              <a:spcBef>
                <a:spcPts val="0"/>
              </a:spcBef>
              <a:spcAft>
                <a:spcPts val="900"/>
              </a:spcAft>
            </a:pPr>
            <a:r>
              <a:rPr lang="en-US" sz="1200" dirty="0">
                <a:solidFill>
                  <a:srgbClr val="000000"/>
                </a:solidFill>
                <a:effectLst/>
                <a:latin typeface="Arial" panose="020B0604020202020204" pitchFamily="34" charset="0"/>
                <a:ea typeface="Times New Roman" panose="02020603050405020304" pitchFamily="18" charset="0"/>
              </a:rPr>
              <a:t>Guerard, J., 2020. Combining Time-Series Model Forecasts and Analysts’ Forecasts for Superior Forecasts of Annual Earnings. </a:t>
            </a:r>
            <a:r>
              <a:rPr lang="en-US" sz="1200" i="1" dirty="0">
                <a:solidFill>
                  <a:srgbClr val="000000"/>
                </a:solidFill>
                <a:effectLst/>
                <a:latin typeface="Arial" panose="020B0604020202020204" pitchFamily="34" charset="0"/>
                <a:ea typeface="Times New Roman" panose="02020603050405020304" pitchFamily="18" charset="0"/>
              </a:rPr>
              <a:t>Financial Analysts Journal</a:t>
            </a:r>
            <a:r>
              <a:rPr lang="en-US" sz="1200" dirty="0">
                <a:solidFill>
                  <a:srgbClr val="000000"/>
                </a:solidFill>
                <a:effectLst/>
                <a:latin typeface="Arial" panose="020B0604020202020204" pitchFamily="34" charset="0"/>
                <a:ea typeface="Times New Roman" panose="02020603050405020304" pitchFamily="18" charset="0"/>
              </a:rPr>
              <a:t>, 45(1), pp.69-71.</a:t>
            </a:r>
            <a:endParaRPr lang="en-US" sz="1200" dirty="0">
              <a:effectLst/>
              <a:latin typeface="Times New Roman" panose="02020603050405020304" pitchFamily="18" charset="0"/>
              <a:ea typeface="Times New Roman" panose="02020603050405020304" pitchFamily="18" charset="0"/>
            </a:endParaRPr>
          </a:p>
          <a:p>
            <a:pPr marL="285750" marR="0" indent="-285750" algn="l">
              <a:lnSpc>
                <a:spcPct val="150000"/>
              </a:lnSpc>
              <a:spcBef>
                <a:spcPts val="0"/>
              </a:spcBef>
              <a:spcAft>
                <a:spcPts val="900"/>
              </a:spcAft>
            </a:pPr>
            <a:r>
              <a:rPr lang="en-US" sz="1200" dirty="0" err="1">
                <a:solidFill>
                  <a:srgbClr val="000000"/>
                </a:solidFill>
                <a:effectLst/>
                <a:latin typeface="Arial" panose="020B0604020202020204" pitchFamily="34" charset="0"/>
                <a:ea typeface="Times New Roman" panose="02020603050405020304" pitchFamily="18" charset="0"/>
              </a:rPr>
              <a:t>Januario</a:t>
            </a:r>
            <a:r>
              <a:rPr lang="en-US" sz="1200" dirty="0">
                <a:solidFill>
                  <a:srgbClr val="000000"/>
                </a:solidFill>
                <a:effectLst/>
                <a:latin typeface="Arial" panose="020B0604020202020204" pitchFamily="34" charset="0"/>
                <a:ea typeface="Times New Roman" panose="02020603050405020304" pitchFamily="18" charset="0"/>
              </a:rPr>
              <a:t>, A., 2015. Multinational Firms' Geographic Segmentation and Exchange-Rate Dynamics. </a:t>
            </a:r>
            <a:r>
              <a:rPr lang="en-US" sz="1200" i="1" dirty="0">
                <a:solidFill>
                  <a:srgbClr val="000000"/>
                </a:solidFill>
                <a:effectLst/>
                <a:latin typeface="Arial" panose="020B0604020202020204" pitchFamily="34" charset="0"/>
                <a:ea typeface="Times New Roman" panose="02020603050405020304" pitchFamily="18" charset="0"/>
              </a:rPr>
              <a:t>SSRN Electronic Journal</a:t>
            </a:r>
            <a:r>
              <a:rPr lang="en-US" sz="1200" dirty="0">
                <a:solidFill>
                  <a:srgbClr val="000000"/>
                </a:solidFill>
                <a:effectLst/>
                <a:latin typeface="Arial" panose="020B0604020202020204" pitchFamily="34" charset="0"/>
                <a:ea typeface="Times New Roman" panose="02020603050405020304" pitchFamily="18" charset="0"/>
              </a:rPr>
              <a:t>,.</a:t>
            </a:r>
            <a:endParaRPr lang="en-US" sz="1200" dirty="0">
              <a:effectLst/>
              <a:latin typeface="Times New Roman" panose="02020603050405020304" pitchFamily="18" charset="0"/>
              <a:ea typeface="Times New Roman" panose="02020603050405020304" pitchFamily="18" charset="0"/>
            </a:endParaRPr>
          </a:p>
          <a:p>
            <a:pPr marL="285750" marR="0" indent="-285750" algn="l">
              <a:lnSpc>
                <a:spcPct val="150000"/>
              </a:lnSpc>
              <a:spcBef>
                <a:spcPts val="0"/>
              </a:spcBef>
              <a:spcAft>
                <a:spcPts val="900"/>
              </a:spcAft>
            </a:pPr>
            <a:r>
              <a:rPr lang="en-US" sz="1200" dirty="0">
                <a:solidFill>
                  <a:srgbClr val="000000"/>
                </a:solidFill>
                <a:effectLst/>
                <a:latin typeface="Arial" panose="020B0604020202020204" pitchFamily="34" charset="0"/>
                <a:ea typeface="Times New Roman" panose="02020603050405020304" pitchFamily="18" charset="0"/>
              </a:rPr>
              <a:t>Pauwels, K., 2020. How Dynamic Consumer Response, Competitor Response, Company Support, and Company Inertia Shape Long-Term Marketing Effectiveness. </a:t>
            </a:r>
            <a:r>
              <a:rPr lang="en-US" sz="1200" i="1" dirty="0">
                <a:solidFill>
                  <a:srgbClr val="000000"/>
                </a:solidFill>
                <a:effectLst/>
                <a:latin typeface="Arial" panose="020B0604020202020204" pitchFamily="34" charset="0"/>
                <a:ea typeface="Times New Roman" panose="02020603050405020304" pitchFamily="18" charset="0"/>
              </a:rPr>
              <a:t>Marketing Science</a:t>
            </a:r>
            <a:r>
              <a:rPr lang="en-US" sz="1200" dirty="0">
                <a:solidFill>
                  <a:srgbClr val="000000"/>
                </a:solidFill>
                <a:effectLst/>
                <a:latin typeface="Arial" panose="020B0604020202020204" pitchFamily="34" charset="0"/>
                <a:ea typeface="Times New Roman" panose="02020603050405020304" pitchFamily="18" charset="0"/>
              </a:rPr>
              <a:t>, 23(4), pp.596-610.</a:t>
            </a:r>
            <a:endParaRPr lang="en-US" sz="1200" dirty="0">
              <a:effectLst/>
              <a:latin typeface="Times New Roman" panose="02020603050405020304" pitchFamily="18" charset="0"/>
              <a:ea typeface="Times New Roman" panose="02020603050405020304" pitchFamily="18" charset="0"/>
            </a:endParaRPr>
          </a:p>
          <a:p>
            <a:pPr marL="285750" marR="0" indent="-285750" algn="l">
              <a:lnSpc>
                <a:spcPct val="150000"/>
              </a:lnSpc>
              <a:spcBef>
                <a:spcPts val="0"/>
              </a:spcBef>
              <a:spcAft>
                <a:spcPts val="900"/>
              </a:spcAft>
            </a:pPr>
            <a:r>
              <a:rPr lang="en-US" sz="1200" dirty="0" err="1">
                <a:solidFill>
                  <a:srgbClr val="000000"/>
                </a:solidFill>
                <a:effectLst/>
                <a:latin typeface="Arial" panose="020B0604020202020204" pitchFamily="34" charset="0"/>
                <a:ea typeface="Times New Roman" panose="02020603050405020304" pitchFamily="18" charset="0"/>
              </a:rPr>
              <a:t>Ryans</a:t>
            </a:r>
            <a:r>
              <a:rPr lang="en-US" sz="1200" dirty="0">
                <a:solidFill>
                  <a:srgbClr val="000000"/>
                </a:solidFill>
                <a:effectLst/>
                <a:latin typeface="Arial" panose="020B0604020202020204" pitchFamily="34" charset="0"/>
                <a:ea typeface="Times New Roman" panose="02020603050405020304" pitchFamily="18" charset="0"/>
              </a:rPr>
              <a:t>, C., </a:t>
            </a:r>
            <a:r>
              <a:rPr lang="en-US" sz="1200" dirty="0" err="1">
                <a:solidFill>
                  <a:srgbClr val="000000"/>
                </a:solidFill>
                <a:effectLst/>
                <a:latin typeface="Arial" panose="020B0604020202020204" pitchFamily="34" charset="0"/>
                <a:ea typeface="Times New Roman" panose="02020603050405020304" pitchFamily="18" charset="0"/>
              </a:rPr>
              <a:t>Ryans</a:t>
            </a:r>
            <a:r>
              <a:rPr lang="en-US" sz="1200" dirty="0">
                <a:solidFill>
                  <a:srgbClr val="000000"/>
                </a:solidFill>
                <a:effectLst/>
                <a:latin typeface="Arial" panose="020B0604020202020204" pitchFamily="34" charset="0"/>
                <a:ea typeface="Times New Roman" panose="02020603050405020304" pitchFamily="18" charset="0"/>
              </a:rPr>
              <a:t> Jr., J. and Pearson, M., 2017. The Importance of The Business Plan to The Small Business. </a:t>
            </a:r>
            <a:r>
              <a:rPr lang="en-US" sz="1200" i="1" dirty="0">
                <a:solidFill>
                  <a:srgbClr val="000000"/>
                </a:solidFill>
                <a:effectLst/>
                <a:latin typeface="Arial" panose="020B0604020202020204" pitchFamily="34" charset="0"/>
                <a:ea typeface="Times New Roman" panose="02020603050405020304" pitchFamily="18" charset="0"/>
              </a:rPr>
              <a:t>Journal of Business Strategies</a:t>
            </a:r>
            <a:r>
              <a:rPr lang="en-US" sz="1200" dirty="0">
                <a:solidFill>
                  <a:srgbClr val="000000"/>
                </a:solidFill>
                <a:effectLst/>
                <a:latin typeface="Arial" panose="020B0604020202020204" pitchFamily="34" charset="0"/>
                <a:ea typeface="Times New Roman" panose="02020603050405020304" pitchFamily="18" charset="0"/>
              </a:rPr>
              <a:t>, 5(2), pp.61-68.</a:t>
            </a:r>
            <a:endParaRPr lang="en-US" sz="1200" dirty="0">
              <a:effectLst/>
              <a:latin typeface="Times New Roman" panose="02020603050405020304" pitchFamily="18" charset="0"/>
              <a:ea typeface="Times New Roman" panose="02020603050405020304" pitchFamily="18" charset="0"/>
            </a:endParaRPr>
          </a:p>
          <a:p>
            <a:pPr marL="285750" marR="0" indent="-285750" algn="l">
              <a:lnSpc>
                <a:spcPct val="150000"/>
              </a:lnSpc>
              <a:spcBef>
                <a:spcPts val="0"/>
              </a:spcBef>
              <a:spcAft>
                <a:spcPts val="900"/>
              </a:spcAft>
            </a:pPr>
            <a:r>
              <a:rPr lang="en-US" sz="1200" dirty="0" err="1">
                <a:solidFill>
                  <a:srgbClr val="000000"/>
                </a:solidFill>
                <a:effectLst/>
                <a:latin typeface="Arial" panose="020B0604020202020204" pitchFamily="34" charset="0"/>
                <a:ea typeface="Times New Roman" panose="02020603050405020304" pitchFamily="18" charset="0"/>
              </a:rPr>
              <a:t>Sandelands</a:t>
            </a:r>
            <a:r>
              <a:rPr lang="en-US" sz="1200" dirty="0">
                <a:solidFill>
                  <a:srgbClr val="000000"/>
                </a:solidFill>
                <a:effectLst/>
                <a:latin typeface="Arial" panose="020B0604020202020204" pitchFamily="34" charset="0"/>
                <a:ea typeface="Times New Roman" panose="02020603050405020304" pitchFamily="18" charset="0"/>
              </a:rPr>
              <a:t>, E., 2015. Utilizing the Internet for marketing success. </a:t>
            </a:r>
            <a:r>
              <a:rPr lang="en-US" sz="1200" i="1" dirty="0">
                <a:solidFill>
                  <a:srgbClr val="000000"/>
                </a:solidFill>
                <a:effectLst/>
                <a:latin typeface="Arial" panose="020B0604020202020204" pitchFamily="34" charset="0"/>
                <a:ea typeface="Times New Roman" panose="02020603050405020304" pitchFamily="18" charset="0"/>
              </a:rPr>
              <a:t>Pricing Strategy and Practice</a:t>
            </a:r>
            <a:r>
              <a:rPr lang="en-US" sz="1200" dirty="0">
                <a:solidFill>
                  <a:srgbClr val="000000"/>
                </a:solidFill>
                <a:effectLst/>
                <a:latin typeface="Arial" panose="020B0604020202020204" pitchFamily="34" charset="0"/>
                <a:ea typeface="Times New Roman" panose="02020603050405020304" pitchFamily="18" charset="0"/>
              </a:rPr>
              <a:t>, 5(1), pp.7-12.</a:t>
            </a:r>
            <a:endParaRPr lang="en-US" sz="1200" dirty="0">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spcAft>
                <a:spcPts val="800"/>
              </a:spcAft>
              <a:buNone/>
            </a:pPr>
            <a:r>
              <a:rPr lang="en-US" sz="1200" dirty="0">
                <a:effectLst/>
                <a:latin typeface="Arial" panose="020B0604020202020204" pitchFamily="34" charset="0"/>
                <a:ea typeface="Calibri" panose="020F0502020204030204" pitchFamily="34" charset="0"/>
                <a:cs typeface="Arial" panose="020B0604020202020204" pitchFamily="34" charset="0"/>
              </a:rPr>
              <a:t> </a:t>
            </a:r>
            <a:endParaRPr lang="en-US" sz="12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1200"/>
              </a:spcBef>
              <a:spcAft>
                <a:spcPts val="0"/>
              </a:spcAft>
              <a:buNone/>
            </a:pPr>
            <a:endParaRPr lang="en-US" sz="1200" b="1" kern="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endParaRPr lang="en-GB" sz="1000" dirty="0">
              <a:latin typeface="+mj-lt"/>
            </a:endParaRPr>
          </a:p>
        </p:txBody>
      </p:sp>
    </p:spTree>
    <p:extLst>
      <p:ext uri="{BB962C8B-B14F-4D97-AF65-F5344CB8AC3E}">
        <p14:creationId xmlns:p14="http://schemas.microsoft.com/office/powerpoint/2010/main" val="897906313"/>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lassic Company All Hands_Win32_MS v3" id="{1F352A5D-0EBE-49A2-9FF7-DEF81AB6F3C6}" vid="{D35781EA-2188-4D84-8966-791644CE13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4E879E6-8FFE-4154-8F2A-F7518B89B376}">
  <ds:schemaRefs>
    <ds:schemaRef ds:uri="http://schemas.microsoft.com/office/2006/documentManagement/types"/>
    <ds:schemaRef ds:uri="http://purl.org/dc/dcmitype/"/>
    <ds:schemaRef ds:uri="http://purl.org/dc/terms/"/>
    <ds:schemaRef ds:uri="http://schemas.microsoft.com/office/infopath/2007/PartnerControls"/>
    <ds:schemaRef ds:uri="http://schemas.openxmlformats.org/package/2006/metadata/core-properties"/>
    <ds:schemaRef ds:uri="http://purl.org/dc/elements/1.1/"/>
    <ds:schemaRef ds:uri="http://schemas.microsoft.com/office/2006/metadata/properties"/>
    <ds:schemaRef ds:uri="16c05727-aa75-4e4a-9b5f-8a80a1165891"/>
    <ds:schemaRef ds:uri="71af3243-3dd4-4a8d-8c0d-dd76da1f02a5"/>
    <ds:schemaRef ds:uri="http://www.w3.org/XML/1998/namespace"/>
  </ds:schemaRefs>
</ds:datastoreItem>
</file>

<file path=customXml/itemProps2.xml><?xml version="1.0" encoding="utf-8"?>
<ds:datastoreItem xmlns:ds="http://schemas.openxmlformats.org/officeDocument/2006/customXml" ds:itemID="{7E0A2CB4-6869-426F-8BC4-A32C90CBE263}">
  <ds:schemaRefs>
    <ds:schemaRef ds:uri="http://schemas.microsoft.com/sharepoint/v3/contenttype/forms"/>
  </ds:schemaRefs>
</ds:datastoreItem>
</file>

<file path=customXml/itemProps3.xml><?xml version="1.0" encoding="utf-8"?>
<ds:datastoreItem xmlns:ds="http://schemas.openxmlformats.org/officeDocument/2006/customXml" ds:itemID="{A941CA7C-A0BF-44EF-B2E5-7539C3B9B0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company all hands presentation</Template>
  <TotalTime>0</TotalTime>
  <Words>2830</Words>
  <Application>Microsoft Office PowerPoint</Application>
  <PresentationFormat>Widescreen</PresentationFormat>
  <Paragraphs>154</Paragraphs>
  <Slides>18</Slides>
  <Notes>17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18</vt:i4>
      </vt:variant>
    </vt:vector>
  </HeadingPairs>
  <TitlesOfParts>
    <vt:vector size="28" baseType="lpstr">
      <vt:lpstr>Arial</vt:lpstr>
      <vt:lpstr>Calibri</vt:lpstr>
      <vt:lpstr>Calibri Light</vt:lpstr>
      <vt:lpstr>Courier New</vt:lpstr>
      <vt:lpstr>Open Sans</vt:lpstr>
      <vt:lpstr>Roboto Condensed Light</vt:lpstr>
      <vt:lpstr>Symbol</vt:lpstr>
      <vt:lpstr>Times New Roman</vt:lpstr>
      <vt:lpstr>Wingdings</vt:lpstr>
      <vt:lpstr>RetrospectVTI</vt:lpstr>
      <vt:lpstr>   Managing Enterprise in the 21st Century   Module code: BMSW4006 Presentation by  Mihayl Panchev  student ID:2020323 </vt:lpstr>
      <vt:lpstr>Business Overview</vt:lpstr>
      <vt:lpstr>Executive Summary</vt:lpstr>
      <vt:lpstr>Introduction</vt:lpstr>
      <vt:lpstr>Products and Services</vt:lpstr>
      <vt:lpstr>PowerPoint Presentation</vt:lpstr>
      <vt:lpstr>PowerPoint Presentation</vt:lpstr>
      <vt:lpstr>PowerPoint Presentation</vt:lpstr>
      <vt:lpstr>PowerPoint Presentation</vt:lpstr>
      <vt:lpstr>PowerPoint Presentation</vt:lpstr>
      <vt:lpstr>PowerPoint Presentation</vt:lpstr>
      <vt:lpstr>Marketing Plan</vt:lpstr>
      <vt:lpstr>Online</vt:lpstr>
      <vt:lpstr>Offline</vt:lpstr>
      <vt:lpstr>Management Team</vt:lpstr>
      <vt:lpstr>Financial forecasts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2020-02-17T04:00:25Z</dcterms:created>
  <dcterms:modified xsi:type="dcterms:W3CDTF">2022-04-12T11:04:50Z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