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18" r:id="rId2"/>
    <p:sldMasterId id="2147483730" r:id="rId3"/>
    <p:sldMasterId id="2147483742" r:id="rId4"/>
    <p:sldMasterId id="2147483754" r:id="rId5"/>
    <p:sldMasterId id="2147483766" r:id="rId6"/>
  </p:sldMasterIdLst>
  <p:notesMasterIdLst>
    <p:notesMasterId r:id="rId37"/>
  </p:notesMasterIdLst>
  <p:handoutMasterIdLst>
    <p:handoutMasterId r:id="rId38"/>
  </p:handoutMasterIdLst>
  <p:sldIdLst>
    <p:sldId id="327" r:id="rId7"/>
    <p:sldId id="371" r:id="rId8"/>
    <p:sldId id="344" r:id="rId9"/>
    <p:sldId id="345" r:id="rId10"/>
    <p:sldId id="373" r:id="rId11"/>
    <p:sldId id="372" r:id="rId12"/>
    <p:sldId id="334" r:id="rId13"/>
    <p:sldId id="348" r:id="rId14"/>
    <p:sldId id="346" r:id="rId15"/>
    <p:sldId id="349" r:id="rId16"/>
    <p:sldId id="351" r:id="rId17"/>
    <p:sldId id="352" r:id="rId18"/>
    <p:sldId id="353" r:id="rId19"/>
    <p:sldId id="347" r:id="rId20"/>
    <p:sldId id="354" r:id="rId21"/>
    <p:sldId id="355" r:id="rId22"/>
    <p:sldId id="356" r:id="rId23"/>
    <p:sldId id="357" r:id="rId24"/>
    <p:sldId id="366" r:id="rId25"/>
    <p:sldId id="365" r:id="rId26"/>
    <p:sldId id="341" r:id="rId27"/>
    <p:sldId id="333" r:id="rId28"/>
    <p:sldId id="367" r:id="rId29"/>
    <p:sldId id="288" r:id="rId30"/>
    <p:sldId id="342" r:id="rId31"/>
    <p:sldId id="336" r:id="rId32"/>
    <p:sldId id="343" r:id="rId33"/>
    <p:sldId id="337" r:id="rId34"/>
    <p:sldId id="368" r:id="rId35"/>
    <p:sldId id="369" r:id="rId36"/>
  </p:sldIdLst>
  <p:sldSz cx="12192000" cy="6858000"/>
  <p:notesSz cx="7023100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434" autoAdjust="0"/>
  </p:normalViewPr>
  <p:slideViewPr>
    <p:cSldViewPr snapToGrid="0" showGuides="1">
      <p:cViewPr varScale="1">
        <p:scale>
          <a:sx n="84" d="100"/>
          <a:sy n="84" d="100"/>
        </p:scale>
        <p:origin x="658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3" d="100"/>
          <a:sy n="63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5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4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313361-60C0-4925-B10C-444409646E25}" type="doc">
      <dgm:prSet loTypeId="urn:microsoft.com/office/officeart/2005/8/layout/cycle2" loCatId="cycle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39A49A4-FF02-456D-9DA8-655B4BCC5690}">
      <dgm:prSet phldrT="[Text]"/>
      <dgm:spPr/>
      <dgm:t>
        <a:bodyPr/>
        <a:lstStyle/>
        <a:p>
          <a:r>
            <a:rPr lang="en-GB" dirty="0"/>
            <a:t>Political beliefs</a:t>
          </a:r>
        </a:p>
      </dgm:t>
    </dgm:pt>
    <dgm:pt modelId="{364F968C-266F-402D-9342-B9798F252FA4}" type="parTrans" cxnId="{3FB41F8C-F0D5-43AF-BE80-ECBB018E2187}">
      <dgm:prSet/>
      <dgm:spPr/>
      <dgm:t>
        <a:bodyPr/>
        <a:lstStyle/>
        <a:p>
          <a:endParaRPr lang="en-GB"/>
        </a:p>
      </dgm:t>
    </dgm:pt>
    <dgm:pt modelId="{D86C5258-B64B-4575-B99A-0454A5A3EAC2}" type="sibTrans" cxnId="{3FB41F8C-F0D5-43AF-BE80-ECBB018E2187}">
      <dgm:prSet/>
      <dgm:spPr/>
      <dgm:t>
        <a:bodyPr/>
        <a:lstStyle/>
        <a:p>
          <a:endParaRPr lang="en-GB"/>
        </a:p>
      </dgm:t>
    </dgm:pt>
    <dgm:pt modelId="{634C16AC-457D-4EF9-8216-9050BC55F0A4}">
      <dgm:prSet phldrT="[Text]"/>
      <dgm:spPr/>
      <dgm:t>
        <a:bodyPr/>
        <a:lstStyle/>
        <a:p>
          <a:r>
            <a:rPr lang="en-GB" dirty="0"/>
            <a:t>Priorities</a:t>
          </a:r>
        </a:p>
      </dgm:t>
    </dgm:pt>
    <dgm:pt modelId="{E5C68E1A-E60B-4BA3-B52F-2FB6C141457C}" type="parTrans" cxnId="{1EB079AF-0115-4DC6-8D02-FC1B46E0626E}">
      <dgm:prSet/>
      <dgm:spPr/>
      <dgm:t>
        <a:bodyPr/>
        <a:lstStyle/>
        <a:p>
          <a:endParaRPr lang="en-GB"/>
        </a:p>
      </dgm:t>
    </dgm:pt>
    <dgm:pt modelId="{DD044E01-5E86-4DDA-B74E-3993983A2DC7}" type="sibTrans" cxnId="{1EB079AF-0115-4DC6-8D02-FC1B46E0626E}">
      <dgm:prSet/>
      <dgm:spPr/>
      <dgm:t>
        <a:bodyPr/>
        <a:lstStyle/>
        <a:p>
          <a:endParaRPr lang="en-GB"/>
        </a:p>
      </dgm:t>
    </dgm:pt>
    <dgm:pt modelId="{34620666-78FA-4BC0-9001-DD43C0D5E789}">
      <dgm:prSet phldrT="[Text]"/>
      <dgm:spPr/>
      <dgm:t>
        <a:bodyPr/>
        <a:lstStyle/>
        <a:p>
          <a:r>
            <a:rPr lang="en-GB" dirty="0"/>
            <a:t>Elections</a:t>
          </a:r>
        </a:p>
      </dgm:t>
    </dgm:pt>
    <dgm:pt modelId="{97950860-334D-4722-BB54-D2D47CD19140}" type="parTrans" cxnId="{1994B116-EC2F-4DDA-8CBA-DCBBC5C70B2A}">
      <dgm:prSet/>
      <dgm:spPr/>
      <dgm:t>
        <a:bodyPr/>
        <a:lstStyle/>
        <a:p>
          <a:endParaRPr lang="en-GB"/>
        </a:p>
      </dgm:t>
    </dgm:pt>
    <dgm:pt modelId="{65A277AA-BB3C-44B3-A457-376D08EE316F}" type="sibTrans" cxnId="{1994B116-EC2F-4DDA-8CBA-DCBBC5C70B2A}">
      <dgm:prSet/>
      <dgm:spPr/>
      <dgm:t>
        <a:bodyPr/>
        <a:lstStyle/>
        <a:p>
          <a:endParaRPr lang="en-GB"/>
        </a:p>
      </dgm:t>
    </dgm:pt>
    <dgm:pt modelId="{D2F54DCC-67E5-4FF4-A0EB-72A1B37B839F}">
      <dgm:prSet phldrT="[Text]"/>
      <dgm:spPr/>
      <dgm:t>
        <a:bodyPr/>
        <a:lstStyle/>
        <a:p>
          <a:r>
            <a:rPr lang="en-GB" dirty="0"/>
            <a:t>Actions</a:t>
          </a:r>
        </a:p>
      </dgm:t>
    </dgm:pt>
    <dgm:pt modelId="{8533303A-E068-4B87-95C0-52B54831F021}" type="parTrans" cxnId="{509EA188-B434-4DE8-9B7C-D2A1B9C90516}">
      <dgm:prSet/>
      <dgm:spPr/>
      <dgm:t>
        <a:bodyPr/>
        <a:lstStyle/>
        <a:p>
          <a:endParaRPr lang="en-GB"/>
        </a:p>
      </dgm:t>
    </dgm:pt>
    <dgm:pt modelId="{DE38FAF0-43C9-41BE-A81F-D3D62BC794CA}" type="sibTrans" cxnId="{509EA188-B434-4DE8-9B7C-D2A1B9C90516}">
      <dgm:prSet/>
      <dgm:spPr/>
      <dgm:t>
        <a:bodyPr/>
        <a:lstStyle/>
        <a:p>
          <a:endParaRPr lang="en-GB"/>
        </a:p>
      </dgm:t>
    </dgm:pt>
    <dgm:pt modelId="{8633E3E9-57A8-47C4-A345-7BC175C09FCD}">
      <dgm:prSet phldrT="[Text]"/>
      <dgm:spPr/>
      <dgm:t>
        <a:bodyPr/>
        <a:lstStyle/>
        <a:p>
          <a:r>
            <a:rPr lang="en-GB" dirty="0"/>
            <a:t>Review</a:t>
          </a:r>
        </a:p>
      </dgm:t>
    </dgm:pt>
    <dgm:pt modelId="{0E0D3B97-E4FD-47EE-944A-E74284766834}" type="parTrans" cxnId="{915CE890-7433-42F1-B067-FEEE6A631BFE}">
      <dgm:prSet/>
      <dgm:spPr/>
      <dgm:t>
        <a:bodyPr/>
        <a:lstStyle/>
        <a:p>
          <a:endParaRPr lang="en-GB"/>
        </a:p>
      </dgm:t>
    </dgm:pt>
    <dgm:pt modelId="{C7C61F53-0E3C-4B6B-AB3A-A4774FF6CA59}" type="sibTrans" cxnId="{915CE890-7433-42F1-B067-FEEE6A631BFE}">
      <dgm:prSet/>
      <dgm:spPr/>
      <dgm:t>
        <a:bodyPr/>
        <a:lstStyle/>
        <a:p>
          <a:endParaRPr lang="en-GB"/>
        </a:p>
      </dgm:t>
    </dgm:pt>
    <dgm:pt modelId="{F9F5BABC-C9CB-4BBD-B953-9AA82F45C4AE}" type="pres">
      <dgm:prSet presAssocID="{4A313361-60C0-4925-B10C-444409646E2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282DDC5-CF03-4F9A-BB3A-37839334D13D}" type="pres">
      <dgm:prSet presAssocID="{139A49A4-FF02-456D-9DA8-655B4BCC569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A933FE2-ECFE-4F16-A22C-414A8E6BFCFC}" type="pres">
      <dgm:prSet presAssocID="{D86C5258-B64B-4575-B99A-0454A5A3EAC2}" presName="sibTrans" presStyleLbl="sibTrans2D1" presStyleIdx="0" presStyleCnt="5"/>
      <dgm:spPr/>
      <dgm:t>
        <a:bodyPr/>
        <a:lstStyle/>
        <a:p>
          <a:endParaRPr lang="en-GB"/>
        </a:p>
      </dgm:t>
    </dgm:pt>
    <dgm:pt modelId="{7BE61B5D-1B03-4A5D-96E5-BE8D9405DF8F}" type="pres">
      <dgm:prSet presAssocID="{D86C5258-B64B-4575-B99A-0454A5A3EAC2}" presName="connectorText" presStyleLbl="sibTrans2D1" presStyleIdx="0" presStyleCnt="5"/>
      <dgm:spPr/>
      <dgm:t>
        <a:bodyPr/>
        <a:lstStyle/>
        <a:p>
          <a:endParaRPr lang="en-GB"/>
        </a:p>
      </dgm:t>
    </dgm:pt>
    <dgm:pt modelId="{F79C4940-DF60-40B4-93EF-E8597332481E}" type="pres">
      <dgm:prSet presAssocID="{634C16AC-457D-4EF9-8216-9050BC55F0A4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15C345-2455-49AC-9198-B24E496D675F}" type="pres">
      <dgm:prSet presAssocID="{DD044E01-5E86-4DDA-B74E-3993983A2DC7}" presName="sibTrans" presStyleLbl="sibTrans2D1" presStyleIdx="1" presStyleCnt="5"/>
      <dgm:spPr/>
      <dgm:t>
        <a:bodyPr/>
        <a:lstStyle/>
        <a:p>
          <a:endParaRPr lang="en-GB"/>
        </a:p>
      </dgm:t>
    </dgm:pt>
    <dgm:pt modelId="{E1555623-4064-4069-B01E-D240F2138F44}" type="pres">
      <dgm:prSet presAssocID="{DD044E01-5E86-4DDA-B74E-3993983A2DC7}" presName="connectorText" presStyleLbl="sibTrans2D1" presStyleIdx="1" presStyleCnt="5"/>
      <dgm:spPr/>
      <dgm:t>
        <a:bodyPr/>
        <a:lstStyle/>
        <a:p>
          <a:endParaRPr lang="en-GB"/>
        </a:p>
      </dgm:t>
    </dgm:pt>
    <dgm:pt modelId="{770FBF13-DAD2-448B-827A-D9F29E79AE79}" type="pres">
      <dgm:prSet presAssocID="{34620666-78FA-4BC0-9001-DD43C0D5E78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DA54FF-0651-4969-9F00-D2FAD141A4FB}" type="pres">
      <dgm:prSet presAssocID="{65A277AA-BB3C-44B3-A457-376D08EE316F}" presName="sibTrans" presStyleLbl="sibTrans2D1" presStyleIdx="2" presStyleCnt="5"/>
      <dgm:spPr/>
      <dgm:t>
        <a:bodyPr/>
        <a:lstStyle/>
        <a:p>
          <a:endParaRPr lang="en-GB"/>
        </a:p>
      </dgm:t>
    </dgm:pt>
    <dgm:pt modelId="{41C71BA6-713D-4F1E-AC97-0D414EF55208}" type="pres">
      <dgm:prSet presAssocID="{65A277AA-BB3C-44B3-A457-376D08EE316F}" presName="connectorText" presStyleLbl="sibTrans2D1" presStyleIdx="2" presStyleCnt="5"/>
      <dgm:spPr/>
      <dgm:t>
        <a:bodyPr/>
        <a:lstStyle/>
        <a:p>
          <a:endParaRPr lang="en-GB"/>
        </a:p>
      </dgm:t>
    </dgm:pt>
    <dgm:pt modelId="{288789F8-9CAA-463A-87B7-531FDC75092C}" type="pres">
      <dgm:prSet presAssocID="{D2F54DCC-67E5-4FF4-A0EB-72A1B37B839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AB229A-3997-4A42-957C-C3712C258724}" type="pres">
      <dgm:prSet presAssocID="{DE38FAF0-43C9-41BE-A81F-D3D62BC794CA}" presName="sibTrans" presStyleLbl="sibTrans2D1" presStyleIdx="3" presStyleCnt="5"/>
      <dgm:spPr/>
      <dgm:t>
        <a:bodyPr/>
        <a:lstStyle/>
        <a:p>
          <a:endParaRPr lang="en-GB"/>
        </a:p>
      </dgm:t>
    </dgm:pt>
    <dgm:pt modelId="{A624D3EC-D5D5-4DEC-9155-AFE52E1D27EB}" type="pres">
      <dgm:prSet presAssocID="{DE38FAF0-43C9-41BE-A81F-D3D62BC794CA}" presName="connectorText" presStyleLbl="sibTrans2D1" presStyleIdx="3" presStyleCnt="5"/>
      <dgm:spPr/>
      <dgm:t>
        <a:bodyPr/>
        <a:lstStyle/>
        <a:p>
          <a:endParaRPr lang="en-GB"/>
        </a:p>
      </dgm:t>
    </dgm:pt>
    <dgm:pt modelId="{9F4D1365-BCA7-4631-A05C-7584C31027F7}" type="pres">
      <dgm:prSet presAssocID="{8633E3E9-57A8-47C4-A345-7BC175C09FC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A2FEBDC-E88C-4F19-B58D-F40D0DFFD8B1}" type="pres">
      <dgm:prSet presAssocID="{C7C61F53-0E3C-4B6B-AB3A-A4774FF6CA59}" presName="sibTrans" presStyleLbl="sibTrans2D1" presStyleIdx="4" presStyleCnt="5"/>
      <dgm:spPr/>
      <dgm:t>
        <a:bodyPr/>
        <a:lstStyle/>
        <a:p>
          <a:endParaRPr lang="en-GB"/>
        </a:p>
      </dgm:t>
    </dgm:pt>
    <dgm:pt modelId="{2384B27F-FEC1-4F14-931C-663CF54BC6B1}" type="pres">
      <dgm:prSet presAssocID="{C7C61F53-0E3C-4B6B-AB3A-A4774FF6CA59}" presName="connectorText" presStyleLbl="sibTrans2D1" presStyleIdx="4" presStyleCnt="5"/>
      <dgm:spPr/>
      <dgm:t>
        <a:bodyPr/>
        <a:lstStyle/>
        <a:p>
          <a:endParaRPr lang="en-GB"/>
        </a:p>
      </dgm:t>
    </dgm:pt>
  </dgm:ptLst>
  <dgm:cxnLst>
    <dgm:cxn modelId="{6003FE67-B92D-440D-A7A2-C6C76C0D3C40}" type="presOf" srcId="{DE38FAF0-43C9-41BE-A81F-D3D62BC794CA}" destId="{38AB229A-3997-4A42-957C-C3712C258724}" srcOrd="0" destOrd="0" presId="urn:microsoft.com/office/officeart/2005/8/layout/cycle2"/>
    <dgm:cxn modelId="{3AF85623-4C4E-4649-80A8-011A5B2B9F75}" type="presOf" srcId="{DE38FAF0-43C9-41BE-A81F-D3D62BC794CA}" destId="{A624D3EC-D5D5-4DEC-9155-AFE52E1D27EB}" srcOrd="1" destOrd="0" presId="urn:microsoft.com/office/officeart/2005/8/layout/cycle2"/>
    <dgm:cxn modelId="{915CE890-7433-42F1-B067-FEEE6A631BFE}" srcId="{4A313361-60C0-4925-B10C-444409646E25}" destId="{8633E3E9-57A8-47C4-A345-7BC175C09FCD}" srcOrd="4" destOrd="0" parTransId="{0E0D3B97-E4FD-47EE-944A-E74284766834}" sibTransId="{C7C61F53-0E3C-4B6B-AB3A-A4774FF6CA59}"/>
    <dgm:cxn modelId="{1EB079AF-0115-4DC6-8D02-FC1B46E0626E}" srcId="{4A313361-60C0-4925-B10C-444409646E25}" destId="{634C16AC-457D-4EF9-8216-9050BC55F0A4}" srcOrd="1" destOrd="0" parTransId="{E5C68E1A-E60B-4BA3-B52F-2FB6C141457C}" sibTransId="{DD044E01-5E86-4DDA-B74E-3993983A2DC7}"/>
    <dgm:cxn modelId="{0516A044-B3B4-4C67-9BAD-8C2F57F46466}" type="presOf" srcId="{34620666-78FA-4BC0-9001-DD43C0D5E789}" destId="{770FBF13-DAD2-448B-827A-D9F29E79AE79}" srcOrd="0" destOrd="0" presId="urn:microsoft.com/office/officeart/2005/8/layout/cycle2"/>
    <dgm:cxn modelId="{7B4384B1-42A4-4C9C-B5D4-739B4FAD5996}" type="presOf" srcId="{DD044E01-5E86-4DDA-B74E-3993983A2DC7}" destId="{8815C345-2455-49AC-9198-B24E496D675F}" srcOrd="0" destOrd="0" presId="urn:microsoft.com/office/officeart/2005/8/layout/cycle2"/>
    <dgm:cxn modelId="{1EA9FB7C-C5B3-435E-9567-102ED726920B}" type="presOf" srcId="{D2F54DCC-67E5-4FF4-A0EB-72A1B37B839F}" destId="{288789F8-9CAA-463A-87B7-531FDC75092C}" srcOrd="0" destOrd="0" presId="urn:microsoft.com/office/officeart/2005/8/layout/cycle2"/>
    <dgm:cxn modelId="{8C8720E5-CBFC-4D49-A4E8-06FA0BB164C0}" type="presOf" srcId="{4A313361-60C0-4925-B10C-444409646E25}" destId="{F9F5BABC-C9CB-4BBD-B953-9AA82F45C4AE}" srcOrd="0" destOrd="0" presId="urn:microsoft.com/office/officeart/2005/8/layout/cycle2"/>
    <dgm:cxn modelId="{1994B116-EC2F-4DDA-8CBA-DCBBC5C70B2A}" srcId="{4A313361-60C0-4925-B10C-444409646E25}" destId="{34620666-78FA-4BC0-9001-DD43C0D5E789}" srcOrd="2" destOrd="0" parTransId="{97950860-334D-4722-BB54-D2D47CD19140}" sibTransId="{65A277AA-BB3C-44B3-A457-376D08EE316F}"/>
    <dgm:cxn modelId="{9F0DB0AC-B39F-4E4D-AC44-C7896649E42D}" type="presOf" srcId="{DD044E01-5E86-4DDA-B74E-3993983A2DC7}" destId="{E1555623-4064-4069-B01E-D240F2138F44}" srcOrd="1" destOrd="0" presId="urn:microsoft.com/office/officeart/2005/8/layout/cycle2"/>
    <dgm:cxn modelId="{509EA188-B434-4DE8-9B7C-D2A1B9C90516}" srcId="{4A313361-60C0-4925-B10C-444409646E25}" destId="{D2F54DCC-67E5-4FF4-A0EB-72A1B37B839F}" srcOrd="3" destOrd="0" parTransId="{8533303A-E068-4B87-95C0-52B54831F021}" sibTransId="{DE38FAF0-43C9-41BE-A81F-D3D62BC794CA}"/>
    <dgm:cxn modelId="{4F610898-99E9-42F5-9CC0-AD07B5D9D5AB}" type="presOf" srcId="{634C16AC-457D-4EF9-8216-9050BC55F0A4}" destId="{F79C4940-DF60-40B4-93EF-E8597332481E}" srcOrd="0" destOrd="0" presId="urn:microsoft.com/office/officeart/2005/8/layout/cycle2"/>
    <dgm:cxn modelId="{4EF86779-6F1C-4124-B3B0-8BC88C6417C3}" type="presOf" srcId="{65A277AA-BB3C-44B3-A457-376D08EE316F}" destId="{57DA54FF-0651-4969-9F00-D2FAD141A4FB}" srcOrd="0" destOrd="0" presId="urn:microsoft.com/office/officeart/2005/8/layout/cycle2"/>
    <dgm:cxn modelId="{12C5D99F-BAD1-4BC6-A34E-1B98A8AE7E6D}" type="presOf" srcId="{D86C5258-B64B-4575-B99A-0454A5A3EAC2}" destId="{7BE61B5D-1B03-4A5D-96E5-BE8D9405DF8F}" srcOrd="1" destOrd="0" presId="urn:microsoft.com/office/officeart/2005/8/layout/cycle2"/>
    <dgm:cxn modelId="{6AE3C20D-30B8-4217-BF3E-830902BA63C4}" type="presOf" srcId="{D86C5258-B64B-4575-B99A-0454A5A3EAC2}" destId="{BA933FE2-ECFE-4F16-A22C-414A8E6BFCFC}" srcOrd="0" destOrd="0" presId="urn:microsoft.com/office/officeart/2005/8/layout/cycle2"/>
    <dgm:cxn modelId="{3FB41F8C-F0D5-43AF-BE80-ECBB018E2187}" srcId="{4A313361-60C0-4925-B10C-444409646E25}" destId="{139A49A4-FF02-456D-9DA8-655B4BCC5690}" srcOrd="0" destOrd="0" parTransId="{364F968C-266F-402D-9342-B9798F252FA4}" sibTransId="{D86C5258-B64B-4575-B99A-0454A5A3EAC2}"/>
    <dgm:cxn modelId="{01294E4F-C2FF-4307-B5AC-054C25946F81}" type="presOf" srcId="{C7C61F53-0E3C-4B6B-AB3A-A4774FF6CA59}" destId="{BA2FEBDC-E88C-4F19-B58D-F40D0DFFD8B1}" srcOrd="0" destOrd="0" presId="urn:microsoft.com/office/officeart/2005/8/layout/cycle2"/>
    <dgm:cxn modelId="{1D55F271-832F-4218-8011-444E8645E3EA}" type="presOf" srcId="{139A49A4-FF02-456D-9DA8-655B4BCC5690}" destId="{5282DDC5-CF03-4F9A-BB3A-37839334D13D}" srcOrd="0" destOrd="0" presId="urn:microsoft.com/office/officeart/2005/8/layout/cycle2"/>
    <dgm:cxn modelId="{AE2DE4C9-962E-4754-8B81-98C81E54B03C}" type="presOf" srcId="{C7C61F53-0E3C-4B6B-AB3A-A4774FF6CA59}" destId="{2384B27F-FEC1-4F14-931C-663CF54BC6B1}" srcOrd="1" destOrd="0" presId="urn:microsoft.com/office/officeart/2005/8/layout/cycle2"/>
    <dgm:cxn modelId="{35ACA08C-1685-4A74-AA6C-B3B48EE34300}" type="presOf" srcId="{65A277AA-BB3C-44B3-A457-376D08EE316F}" destId="{41C71BA6-713D-4F1E-AC97-0D414EF55208}" srcOrd="1" destOrd="0" presId="urn:microsoft.com/office/officeart/2005/8/layout/cycle2"/>
    <dgm:cxn modelId="{C3FA2A7F-C5EF-407D-A0B5-A608E6B36C26}" type="presOf" srcId="{8633E3E9-57A8-47C4-A345-7BC175C09FCD}" destId="{9F4D1365-BCA7-4631-A05C-7584C31027F7}" srcOrd="0" destOrd="0" presId="urn:microsoft.com/office/officeart/2005/8/layout/cycle2"/>
    <dgm:cxn modelId="{158A70DC-A61C-4122-8820-15F0EE24065F}" type="presParOf" srcId="{F9F5BABC-C9CB-4BBD-B953-9AA82F45C4AE}" destId="{5282DDC5-CF03-4F9A-BB3A-37839334D13D}" srcOrd="0" destOrd="0" presId="urn:microsoft.com/office/officeart/2005/8/layout/cycle2"/>
    <dgm:cxn modelId="{F0E6F380-F0AA-4740-B745-4CBA056875C5}" type="presParOf" srcId="{F9F5BABC-C9CB-4BBD-B953-9AA82F45C4AE}" destId="{BA933FE2-ECFE-4F16-A22C-414A8E6BFCFC}" srcOrd="1" destOrd="0" presId="urn:microsoft.com/office/officeart/2005/8/layout/cycle2"/>
    <dgm:cxn modelId="{CBC1C67E-A2A1-400E-8C6C-4AFB25FB4DAA}" type="presParOf" srcId="{BA933FE2-ECFE-4F16-A22C-414A8E6BFCFC}" destId="{7BE61B5D-1B03-4A5D-96E5-BE8D9405DF8F}" srcOrd="0" destOrd="0" presId="urn:microsoft.com/office/officeart/2005/8/layout/cycle2"/>
    <dgm:cxn modelId="{BCEAC1D9-1B0B-4054-A934-5B10B4EA46C4}" type="presParOf" srcId="{F9F5BABC-C9CB-4BBD-B953-9AA82F45C4AE}" destId="{F79C4940-DF60-40B4-93EF-E8597332481E}" srcOrd="2" destOrd="0" presId="urn:microsoft.com/office/officeart/2005/8/layout/cycle2"/>
    <dgm:cxn modelId="{04E5D94A-BF4E-483C-A8F4-392E42D484EF}" type="presParOf" srcId="{F9F5BABC-C9CB-4BBD-B953-9AA82F45C4AE}" destId="{8815C345-2455-49AC-9198-B24E496D675F}" srcOrd="3" destOrd="0" presId="urn:microsoft.com/office/officeart/2005/8/layout/cycle2"/>
    <dgm:cxn modelId="{B43ADA77-1611-4D97-871E-8E9D3F3D08AF}" type="presParOf" srcId="{8815C345-2455-49AC-9198-B24E496D675F}" destId="{E1555623-4064-4069-B01E-D240F2138F44}" srcOrd="0" destOrd="0" presId="urn:microsoft.com/office/officeart/2005/8/layout/cycle2"/>
    <dgm:cxn modelId="{016D884A-0636-4AA4-83E4-D7131613ADE0}" type="presParOf" srcId="{F9F5BABC-C9CB-4BBD-B953-9AA82F45C4AE}" destId="{770FBF13-DAD2-448B-827A-D9F29E79AE79}" srcOrd="4" destOrd="0" presId="urn:microsoft.com/office/officeart/2005/8/layout/cycle2"/>
    <dgm:cxn modelId="{D5CAB91A-6446-4319-B339-7AA86192F29B}" type="presParOf" srcId="{F9F5BABC-C9CB-4BBD-B953-9AA82F45C4AE}" destId="{57DA54FF-0651-4969-9F00-D2FAD141A4FB}" srcOrd="5" destOrd="0" presId="urn:microsoft.com/office/officeart/2005/8/layout/cycle2"/>
    <dgm:cxn modelId="{B6E195D6-692C-4955-A592-BBA79883E4C1}" type="presParOf" srcId="{57DA54FF-0651-4969-9F00-D2FAD141A4FB}" destId="{41C71BA6-713D-4F1E-AC97-0D414EF55208}" srcOrd="0" destOrd="0" presId="urn:microsoft.com/office/officeart/2005/8/layout/cycle2"/>
    <dgm:cxn modelId="{B851CA66-2F30-40C5-A984-96468B2C9719}" type="presParOf" srcId="{F9F5BABC-C9CB-4BBD-B953-9AA82F45C4AE}" destId="{288789F8-9CAA-463A-87B7-531FDC75092C}" srcOrd="6" destOrd="0" presId="urn:microsoft.com/office/officeart/2005/8/layout/cycle2"/>
    <dgm:cxn modelId="{FFFEB927-12D9-4C61-9085-C7E2CB338597}" type="presParOf" srcId="{F9F5BABC-C9CB-4BBD-B953-9AA82F45C4AE}" destId="{38AB229A-3997-4A42-957C-C3712C258724}" srcOrd="7" destOrd="0" presId="urn:microsoft.com/office/officeart/2005/8/layout/cycle2"/>
    <dgm:cxn modelId="{EC9CC327-B481-4B41-90E1-701AEC268B3F}" type="presParOf" srcId="{38AB229A-3997-4A42-957C-C3712C258724}" destId="{A624D3EC-D5D5-4DEC-9155-AFE52E1D27EB}" srcOrd="0" destOrd="0" presId="urn:microsoft.com/office/officeart/2005/8/layout/cycle2"/>
    <dgm:cxn modelId="{2E8A36A5-D798-4313-B7F7-6CCDA6B7D092}" type="presParOf" srcId="{F9F5BABC-C9CB-4BBD-B953-9AA82F45C4AE}" destId="{9F4D1365-BCA7-4631-A05C-7584C31027F7}" srcOrd="8" destOrd="0" presId="urn:microsoft.com/office/officeart/2005/8/layout/cycle2"/>
    <dgm:cxn modelId="{98F7A493-0A37-4FCC-B70C-998DE691A276}" type="presParOf" srcId="{F9F5BABC-C9CB-4BBD-B953-9AA82F45C4AE}" destId="{BA2FEBDC-E88C-4F19-B58D-F40D0DFFD8B1}" srcOrd="9" destOrd="0" presId="urn:microsoft.com/office/officeart/2005/8/layout/cycle2"/>
    <dgm:cxn modelId="{A01C5939-3E90-4BE9-BDDB-DDC142C07EF3}" type="presParOf" srcId="{BA2FEBDC-E88C-4F19-B58D-F40D0DFFD8B1}" destId="{2384B27F-FEC1-4F14-931C-663CF54BC6B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8FCDEB-FCA0-4746-AD78-593A2BE6CCD8}" type="doc">
      <dgm:prSet loTypeId="urn:microsoft.com/office/officeart/2005/8/layout/radial5" loCatId="relationship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95985FA-A3E1-431E-8F19-770C59DB7EC0}">
      <dgm:prSet phldrT="[Text]"/>
      <dgm:spPr/>
      <dgm:t>
        <a:bodyPr/>
        <a:lstStyle/>
        <a:p>
          <a:r>
            <a:rPr lang="en-GB" dirty="0"/>
            <a:t>Family</a:t>
          </a:r>
        </a:p>
      </dgm:t>
    </dgm:pt>
    <dgm:pt modelId="{BD039134-47DD-4674-988D-F9C154279A0F}" type="parTrans" cxnId="{0EBD8169-0112-4E62-8B22-088828BF4310}">
      <dgm:prSet/>
      <dgm:spPr/>
      <dgm:t>
        <a:bodyPr/>
        <a:lstStyle/>
        <a:p>
          <a:endParaRPr lang="en-GB"/>
        </a:p>
      </dgm:t>
    </dgm:pt>
    <dgm:pt modelId="{9C6BA2C5-FB53-41D8-8182-D4294BDC7409}" type="sibTrans" cxnId="{0EBD8169-0112-4E62-8B22-088828BF4310}">
      <dgm:prSet/>
      <dgm:spPr/>
      <dgm:t>
        <a:bodyPr/>
        <a:lstStyle/>
        <a:p>
          <a:endParaRPr lang="en-GB"/>
        </a:p>
      </dgm:t>
    </dgm:pt>
    <dgm:pt modelId="{9151F749-A31B-4313-AB66-258FD0C8C2C9}">
      <dgm:prSet phldrT="[Text]"/>
      <dgm:spPr/>
      <dgm:t>
        <a:bodyPr/>
        <a:lstStyle/>
        <a:p>
          <a:r>
            <a:rPr lang="en-GB" dirty="0"/>
            <a:t>Children</a:t>
          </a:r>
        </a:p>
      </dgm:t>
    </dgm:pt>
    <dgm:pt modelId="{27D25120-F8CA-468B-B00B-CBE644F89A5F}" type="parTrans" cxnId="{A8F53111-3B49-4605-8594-5F5719FABA12}">
      <dgm:prSet/>
      <dgm:spPr/>
      <dgm:t>
        <a:bodyPr/>
        <a:lstStyle/>
        <a:p>
          <a:endParaRPr lang="en-GB"/>
        </a:p>
      </dgm:t>
    </dgm:pt>
    <dgm:pt modelId="{200CA2A5-DA2F-46A2-B1AF-8FD4E6D7B5DD}" type="sibTrans" cxnId="{A8F53111-3B49-4605-8594-5F5719FABA12}">
      <dgm:prSet/>
      <dgm:spPr/>
      <dgm:t>
        <a:bodyPr/>
        <a:lstStyle/>
        <a:p>
          <a:endParaRPr lang="en-GB"/>
        </a:p>
      </dgm:t>
    </dgm:pt>
    <dgm:pt modelId="{BC8831AD-3E3F-4255-94FC-67180E0973ED}">
      <dgm:prSet phldrT="[Text]"/>
      <dgm:spPr/>
      <dgm:t>
        <a:bodyPr/>
        <a:lstStyle/>
        <a:p>
          <a:r>
            <a:rPr lang="en-GB" dirty="0"/>
            <a:t>Friends</a:t>
          </a:r>
        </a:p>
      </dgm:t>
    </dgm:pt>
    <dgm:pt modelId="{E63BD294-A3BE-43DE-949B-47ABA24E5D6A}" type="parTrans" cxnId="{9B09D0F0-00C1-40B2-89C4-792D596C3846}">
      <dgm:prSet/>
      <dgm:spPr/>
      <dgm:t>
        <a:bodyPr/>
        <a:lstStyle/>
        <a:p>
          <a:endParaRPr lang="en-GB"/>
        </a:p>
      </dgm:t>
    </dgm:pt>
    <dgm:pt modelId="{BEE0DE1D-1869-4734-80AE-0CBD79A17623}" type="sibTrans" cxnId="{9B09D0F0-00C1-40B2-89C4-792D596C3846}">
      <dgm:prSet/>
      <dgm:spPr/>
      <dgm:t>
        <a:bodyPr/>
        <a:lstStyle/>
        <a:p>
          <a:endParaRPr lang="en-GB"/>
        </a:p>
      </dgm:t>
    </dgm:pt>
    <dgm:pt modelId="{34C7C566-FE0E-4375-8AAD-F5403E208FEB}">
      <dgm:prSet phldrT="[Text]"/>
      <dgm:spPr/>
      <dgm:t>
        <a:bodyPr/>
        <a:lstStyle/>
        <a:p>
          <a:r>
            <a:rPr lang="en-GB" dirty="0"/>
            <a:t>Grand parents</a:t>
          </a:r>
        </a:p>
      </dgm:t>
    </dgm:pt>
    <dgm:pt modelId="{08588D49-6487-4FCD-8CA8-0ACDB0BFC6BE}" type="parTrans" cxnId="{C6589DCB-2B9E-4253-872D-56D74E6A2775}">
      <dgm:prSet/>
      <dgm:spPr/>
      <dgm:t>
        <a:bodyPr/>
        <a:lstStyle/>
        <a:p>
          <a:endParaRPr lang="en-GB"/>
        </a:p>
      </dgm:t>
    </dgm:pt>
    <dgm:pt modelId="{1A94FE41-6C53-40B0-ACA2-3E46B3610E07}" type="sibTrans" cxnId="{C6589DCB-2B9E-4253-872D-56D74E6A2775}">
      <dgm:prSet/>
      <dgm:spPr/>
      <dgm:t>
        <a:bodyPr/>
        <a:lstStyle/>
        <a:p>
          <a:endParaRPr lang="en-GB"/>
        </a:p>
      </dgm:t>
    </dgm:pt>
    <dgm:pt modelId="{B7B02C65-EC73-451A-8A01-EEE102037FBE}">
      <dgm:prSet phldrT="[Text]"/>
      <dgm:spPr/>
      <dgm:t>
        <a:bodyPr/>
        <a:lstStyle/>
        <a:p>
          <a:r>
            <a:rPr lang="en-GB" dirty="0"/>
            <a:t>Parents/ Carers</a:t>
          </a:r>
        </a:p>
      </dgm:t>
    </dgm:pt>
    <dgm:pt modelId="{1277A069-A14F-433F-98AB-04B830081B24}" type="parTrans" cxnId="{C82DCC36-1800-4BED-B0CD-509998F512A5}">
      <dgm:prSet/>
      <dgm:spPr/>
      <dgm:t>
        <a:bodyPr/>
        <a:lstStyle/>
        <a:p>
          <a:endParaRPr lang="en-GB"/>
        </a:p>
      </dgm:t>
    </dgm:pt>
    <dgm:pt modelId="{D1C563D4-55FE-4A9F-9B17-A5063AB73FD6}" type="sibTrans" cxnId="{C82DCC36-1800-4BED-B0CD-509998F512A5}">
      <dgm:prSet/>
      <dgm:spPr/>
      <dgm:t>
        <a:bodyPr/>
        <a:lstStyle/>
        <a:p>
          <a:endParaRPr lang="en-GB"/>
        </a:p>
      </dgm:t>
    </dgm:pt>
    <dgm:pt modelId="{A9D4605E-F54C-4AF0-A8B5-6325E226BE3E}" type="pres">
      <dgm:prSet presAssocID="{1B8FCDEB-FCA0-4746-AD78-593A2BE6CCD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7C67C53-0087-4853-9CB3-0AD3EC6805B6}" type="pres">
      <dgm:prSet presAssocID="{A95985FA-A3E1-431E-8F19-770C59DB7EC0}" presName="centerShape" presStyleLbl="node0" presStyleIdx="0" presStyleCnt="1"/>
      <dgm:spPr/>
      <dgm:t>
        <a:bodyPr/>
        <a:lstStyle/>
        <a:p>
          <a:endParaRPr lang="en-GB"/>
        </a:p>
      </dgm:t>
    </dgm:pt>
    <dgm:pt modelId="{3EB8A89D-3D2A-485E-9320-A87F956112FA}" type="pres">
      <dgm:prSet presAssocID="{27D25120-F8CA-468B-B00B-CBE644F89A5F}" presName="parTrans" presStyleLbl="sibTrans2D1" presStyleIdx="0" presStyleCnt="4"/>
      <dgm:spPr/>
      <dgm:t>
        <a:bodyPr/>
        <a:lstStyle/>
        <a:p>
          <a:endParaRPr lang="en-GB"/>
        </a:p>
      </dgm:t>
    </dgm:pt>
    <dgm:pt modelId="{07FAAFC7-7400-4B0A-A498-97D0039107BB}" type="pres">
      <dgm:prSet presAssocID="{27D25120-F8CA-468B-B00B-CBE644F89A5F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E76781DF-7E8F-4EC5-A2DA-2DBC82180F3B}" type="pres">
      <dgm:prSet presAssocID="{9151F749-A31B-4313-AB66-258FD0C8C2C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7D800AE-2FA8-46E5-91C9-A9A9A3F34E63}" type="pres">
      <dgm:prSet presAssocID="{E63BD294-A3BE-43DE-949B-47ABA24E5D6A}" presName="parTrans" presStyleLbl="sibTrans2D1" presStyleIdx="1" presStyleCnt="4"/>
      <dgm:spPr/>
      <dgm:t>
        <a:bodyPr/>
        <a:lstStyle/>
        <a:p>
          <a:endParaRPr lang="en-GB"/>
        </a:p>
      </dgm:t>
    </dgm:pt>
    <dgm:pt modelId="{7C18BE75-6FDB-457C-8046-A2C3E6CA896D}" type="pres">
      <dgm:prSet presAssocID="{E63BD294-A3BE-43DE-949B-47ABA24E5D6A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67CD57F2-6770-4F34-B2CD-1D6B65ABF2AC}" type="pres">
      <dgm:prSet presAssocID="{BC8831AD-3E3F-4255-94FC-67180E0973ED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67CD182-A720-4F71-9F3C-00ED1D473355}" type="pres">
      <dgm:prSet presAssocID="{08588D49-6487-4FCD-8CA8-0ACDB0BFC6BE}" presName="parTrans" presStyleLbl="sibTrans2D1" presStyleIdx="2" presStyleCnt="4"/>
      <dgm:spPr/>
      <dgm:t>
        <a:bodyPr/>
        <a:lstStyle/>
        <a:p>
          <a:endParaRPr lang="en-GB"/>
        </a:p>
      </dgm:t>
    </dgm:pt>
    <dgm:pt modelId="{BA4EA56A-9161-42D1-9A86-E251C97CA858}" type="pres">
      <dgm:prSet presAssocID="{08588D49-6487-4FCD-8CA8-0ACDB0BFC6BE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4CFE15D4-E2AC-48D2-B96C-53FBCC54869D}" type="pres">
      <dgm:prSet presAssocID="{34C7C566-FE0E-4375-8AAD-F5403E208FEB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B61CBC2-23F1-48FC-86E1-A5798509DC37}" type="pres">
      <dgm:prSet presAssocID="{1277A069-A14F-433F-98AB-04B830081B24}" presName="parTrans" presStyleLbl="sibTrans2D1" presStyleIdx="3" presStyleCnt="4"/>
      <dgm:spPr/>
      <dgm:t>
        <a:bodyPr/>
        <a:lstStyle/>
        <a:p>
          <a:endParaRPr lang="en-GB"/>
        </a:p>
      </dgm:t>
    </dgm:pt>
    <dgm:pt modelId="{E7F98645-62CF-48FE-B0D6-11DF80E22F6E}" type="pres">
      <dgm:prSet presAssocID="{1277A069-A14F-433F-98AB-04B830081B24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2D28063C-B294-4BE5-9998-8266D3A529FC}" type="pres">
      <dgm:prSet presAssocID="{B7B02C65-EC73-451A-8A01-EEE102037FB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4BE71A2-AD57-408E-9D99-BB3CB2E07128}" type="presOf" srcId="{B7B02C65-EC73-451A-8A01-EEE102037FBE}" destId="{2D28063C-B294-4BE5-9998-8266D3A529FC}" srcOrd="0" destOrd="0" presId="urn:microsoft.com/office/officeart/2005/8/layout/radial5"/>
    <dgm:cxn modelId="{C82DCC36-1800-4BED-B0CD-509998F512A5}" srcId="{A95985FA-A3E1-431E-8F19-770C59DB7EC0}" destId="{B7B02C65-EC73-451A-8A01-EEE102037FBE}" srcOrd="3" destOrd="0" parTransId="{1277A069-A14F-433F-98AB-04B830081B24}" sibTransId="{D1C563D4-55FE-4A9F-9B17-A5063AB73FD6}"/>
    <dgm:cxn modelId="{C6589DCB-2B9E-4253-872D-56D74E6A2775}" srcId="{A95985FA-A3E1-431E-8F19-770C59DB7EC0}" destId="{34C7C566-FE0E-4375-8AAD-F5403E208FEB}" srcOrd="2" destOrd="0" parTransId="{08588D49-6487-4FCD-8CA8-0ACDB0BFC6BE}" sibTransId="{1A94FE41-6C53-40B0-ACA2-3E46B3610E07}"/>
    <dgm:cxn modelId="{89BD9EF4-9EF3-4FA9-A2DD-E35740B8633E}" type="presOf" srcId="{A95985FA-A3E1-431E-8F19-770C59DB7EC0}" destId="{A7C67C53-0087-4853-9CB3-0AD3EC6805B6}" srcOrd="0" destOrd="0" presId="urn:microsoft.com/office/officeart/2005/8/layout/radial5"/>
    <dgm:cxn modelId="{625352E4-61A3-48C7-8438-8531709EE894}" type="presOf" srcId="{27D25120-F8CA-468B-B00B-CBE644F89A5F}" destId="{3EB8A89D-3D2A-485E-9320-A87F956112FA}" srcOrd="0" destOrd="0" presId="urn:microsoft.com/office/officeart/2005/8/layout/radial5"/>
    <dgm:cxn modelId="{587C6653-4FBB-4B56-9057-3FC2CFA1F296}" type="presOf" srcId="{E63BD294-A3BE-43DE-949B-47ABA24E5D6A}" destId="{7C18BE75-6FDB-457C-8046-A2C3E6CA896D}" srcOrd="1" destOrd="0" presId="urn:microsoft.com/office/officeart/2005/8/layout/radial5"/>
    <dgm:cxn modelId="{0EBD8169-0112-4E62-8B22-088828BF4310}" srcId="{1B8FCDEB-FCA0-4746-AD78-593A2BE6CCD8}" destId="{A95985FA-A3E1-431E-8F19-770C59DB7EC0}" srcOrd="0" destOrd="0" parTransId="{BD039134-47DD-4674-988D-F9C154279A0F}" sibTransId="{9C6BA2C5-FB53-41D8-8182-D4294BDC7409}"/>
    <dgm:cxn modelId="{001B781C-AC9C-4EC4-B475-9C9AEE38EFD2}" type="presOf" srcId="{E63BD294-A3BE-43DE-949B-47ABA24E5D6A}" destId="{B7D800AE-2FA8-46E5-91C9-A9A9A3F34E63}" srcOrd="0" destOrd="0" presId="urn:microsoft.com/office/officeart/2005/8/layout/radial5"/>
    <dgm:cxn modelId="{693E21BB-15BA-43C5-AB4E-67507341B4B9}" type="presOf" srcId="{1277A069-A14F-433F-98AB-04B830081B24}" destId="{E7F98645-62CF-48FE-B0D6-11DF80E22F6E}" srcOrd="1" destOrd="0" presId="urn:microsoft.com/office/officeart/2005/8/layout/radial5"/>
    <dgm:cxn modelId="{66C05B1A-F733-4DD0-9643-89FBBB2CF809}" type="presOf" srcId="{27D25120-F8CA-468B-B00B-CBE644F89A5F}" destId="{07FAAFC7-7400-4B0A-A498-97D0039107BB}" srcOrd="1" destOrd="0" presId="urn:microsoft.com/office/officeart/2005/8/layout/radial5"/>
    <dgm:cxn modelId="{B7AF049A-6EA6-4823-A26F-435A36D4C7F1}" type="presOf" srcId="{9151F749-A31B-4313-AB66-258FD0C8C2C9}" destId="{E76781DF-7E8F-4EC5-A2DA-2DBC82180F3B}" srcOrd="0" destOrd="0" presId="urn:microsoft.com/office/officeart/2005/8/layout/radial5"/>
    <dgm:cxn modelId="{13D2F83B-3FDA-49B6-A3EF-68374ED89ACE}" type="presOf" srcId="{34C7C566-FE0E-4375-8AAD-F5403E208FEB}" destId="{4CFE15D4-E2AC-48D2-B96C-53FBCC54869D}" srcOrd="0" destOrd="0" presId="urn:microsoft.com/office/officeart/2005/8/layout/radial5"/>
    <dgm:cxn modelId="{A8F53111-3B49-4605-8594-5F5719FABA12}" srcId="{A95985FA-A3E1-431E-8F19-770C59DB7EC0}" destId="{9151F749-A31B-4313-AB66-258FD0C8C2C9}" srcOrd="0" destOrd="0" parTransId="{27D25120-F8CA-468B-B00B-CBE644F89A5F}" sibTransId="{200CA2A5-DA2F-46A2-B1AF-8FD4E6D7B5DD}"/>
    <dgm:cxn modelId="{7340921A-57B7-451F-9B15-8F498C88E419}" type="presOf" srcId="{08588D49-6487-4FCD-8CA8-0ACDB0BFC6BE}" destId="{F67CD182-A720-4F71-9F3C-00ED1D473355}" srcOrd="0" destOrd="0" presId="urn:microsoft.com/office/officeart/2005/8/layout/radial5"/>
    <dgm:cxn modelId="{61ADF360-6B18-4BFA-84C6-584BA15C85E4}" type="presOf" srcId="{1277A069-A14F-433F-98AB-04B830081B24}" destId="{9B61CBC2-23F1-48FC-86E1-A5798509DC37}" srcOrd="0" destOrd="0" presId="urn:microsoft.com/office/officeart/2005/8/layout/radial5"/>
    <dgm:cxn modelId="{CD568168-CFA9-48E0-A3E1-C57E6EB5B110}" type="presOf" srcId="{08588D49-6487-4FCD-8CA8-0ACDB0BFC6BE}" destId="{BA4EA56A-9161-42D1-9A86-E251C97CA858}" srcOrd="1" destOrd="0" presId="urn:microsoft.com/office/officeart/2005/8/layout/radial5"/>
    <dgm:cxn modelId="{8FD2B482-84DD-4BF4-88F4-0BFCF401B04E}" type="presOf" srcId="{BC8831AD-3E3F-4255-94FC-67180E0973ED}" destId="{67CD57F2-6770-4F34-B2CD-1D6B65ABF2AC}" srcOrd="0" destOrd="0" presId="urn:microsoft.com/office/officeart/2005/8/layout/radial5"/>
    <dgm:cxn modelId="{573DC13B-BD77-4A5D-9FC5-B8FF5AF3CA36}" type="presOf" srcId="{1B8FCDEB-FCA0-4746-AD78-593A2BE6CCD8}" destId="{A9D4605E-F54C-4AF0-A8B5-6325E226BE3E}" srcOrd="0" destOrd="0" presId="urn:microsoft.com/office/officeart/2005/8/layout/radial5"/>
    <dgm:cxn modelId="{9B09D0F0-00C1-40B2-89C4-792D596C3846}" srcId="{A95985FA-A3E1-431E-8F19-770C59DB7EC0}" destId="{BC8831AD-3E3F-4255-94FC-67180E0973ED}" srcOrd="1" destOrd="0" parTransId="{E63BD294-A3BE-43DE-949B-47ABA24E5D6A}" sibTransId="{BEE0DE1D-1869-4734-80AE-0CBD79A17623}"/>
    <dgm:cxn modelId="{F7942530-2F43-4667-BDB5-6A516348A296}" type="presParOf" srcId="{A9D4605E-F54C-4AF0-A8B5-6325E226BE3E}" destId="{A7C67C53-0087-4853-9CB3-0AD3EC6805B6}" srcOrd="0" destOrd="0" presId="urn:microsoft.com/office/officeart/2005/8/layout/radial5"/>
    <dgm:cxn modelId="{12AD4F71-28DD-4C99-8670-39A56BF794B4}" type="presParOf" srcId="{A9D4605E-F54C-4AF0-A8B5-6325E226BE3E}" destId="{3EB8A89D-3D2A-485E-9320-A87F956112FA}" srcOrd="1" destOrd="0" presId="urn:microsoft.com/office/officeart/2005/8/layout/radial5"/>
    <dgm:cxn modelId="{D5A8530E-CDDF-4F7C-BB9B-5B7700EEDA88}" type="presParOf" srcId="{3EB8A89D-3D2A-485E-9320-A87F956112FA}" destId="{07FAAFC7-7400-4B0A-A498-97D0039107BB}" srcOrd="0" destOrd="0" presId="urn:microsoft.com/office/officeart/2005/8/layout/radial5"/>
    <dgm:cxn modelId="{845C3C5F-9E34-4602-9984-7A93E3BD01F2}" type="presParOf" srcId="{A9D4605E-F54C-4AF0-A8B5-6325E226BE3E}" destId="{E76781DF-7E8F-4EC5-A2DA-2DBC82180F3B}" srcOrd="2" destOrd="0" presId="urn:microsoft.com/office/officeart/2005/8/layout/radial5"/>
    <dgm:cxn modelId="{71E136A7-7EDD-408A-B9E2-41327E3D4A3B}" type="presParOf" srcId="{A9D4605E-F54C-4AF0-A8B5-6325E226BE3E}" destId="{B7D800AE-2FA8-46E5-91C9-A9A9A3F34E63}" srcOrd="3" destOrd="0" presId="urn:microsoft.com/office/officeart/2005/8/layout/radial5"/>
    <dgm:cxn modelId="{1C464BF8-5AC0-43AD-BDA2-81CD5373BB8D}" type="presParOf" srcId="{B7D800AE-2FA8-46E5-91C9-A9A9A3F34E63}" destId="{7C18BE75-6FDB-457C-8046-A2C3E6CA896D}" srcOrd="0" destOrd="0" presId="urn:microsoft.com/office/officeart/2005/8/layout/radial5"/>
    <dgm:cxn modelId="{DB4CEB85-F094-4784-937A-5ED6B48DB634}" type="presParOf" srcId="{A9D4605E-F54C-4AF0-A8B5-6325E226BE3E}" destId="{67CD57F2-6770-4F34-B2CD-1D6B65ABF2AC}" srcOrd="4" destOrd="0" presId="urn:microsoft.com/office/officeart/2005/8/layout/radial5"/>
    <dgm:cxn modelId="{A5711AD6-277D-492D-9C4D-63BAD46FEFA4}" type="presParOf" srcId="{A9D4605E-F54C-4AF0-A8B5-6325E226BE3E}" destId="{F67CD182-A720-4F71-9F3C-00ED1D473355}" srcOrd="5" destOrd="0" presId="urn:microsoft.com/office/officeart/2005/8/layout/radial5"/>
    <dgm:cxn modelId="{12C7A900-6C0E-49FC-9BDE-35DFBB39230B}" type="presParOf" srcId="{F67CD182-A720-4F71-9F3C-00ED1D473355}" destId="{BA4EA56A-9161-42D1-9A86-E251C97CA858}" srcOrd="0" destOrd="0" presId="urn:microsoft.com/office/officeart/2005/8/layout/radial5"/>
    <dgm:cxn modelId="{9ABE57D4-3D34-41DC-88ED-47ECB61AA41A}" type="presParOf" srcId="{A9D4605E-F54C-4AF0-A8B5-6325E226BE3E}" destId="{4CFE15D4-E2AC-48D2-B96C-53FBCC54869D}" srcOrd="6" destOrd="0" presId="urn:microsoft.com/office/officeart/2005/8/layout/radial5"/>
    <dgm:cxn modelId="{A196A4E1-4C8E-450B-95EA-E63BCCC31E04}" type="presParOf" srcId="{A9D4605E-F54C-4AF0-A8B5-6325E226BE3E}" destId="{9B61CBC2-23F1-48FC-86E1-A5798509DC37}" srcOrd="7" destOrd="0" presId="urn:microsoft.com/office/officeart/2005/8/layout/radial5"/>
    <dgm:cxn modelId="{93F2B508-84D9-46A0-ACBE-5545F20558B9}" type="presParOf" srcId="{9B61CBC2-23F1-48FC-86E1-A5798509DC37}" destId="{E7F98645-62CF-48FE-B0D6-11DF80E22F6E}" srcOrd="0" destOrd="0" presId="urn:microsoft.com/office/officeart/2005/8/layout/radial5"/>
    <dgm:cxn modelId="{7D4E7966-5E1E-45D3-BA89-6164621F9362}" type="presParOf" srcId="{A9D4605E-F54C-4AF0-A8B5-6325E226BE3E}" destId="{2D28063C-B294-4BE5-9998-8266D3A529FC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2DDC5-CF03-4F9A-BB3A-37839334D13D}">
      <dsp:nvSpPr>
        <dsp:cNvPr id="0" name=""/>
        <dsp:cNvSpPr/>
      </dsp:nvSpPr>
      <dsp:spPr>
        <a:xfrm>
          <a:off x="3828472" y="1816"/>
          <a:ext cx="1963559" cy="196355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/>
            <a:t>Political beliefs</a:t>
          </a:r>
        </a:p>
      </dsp:txBody>
      <dsp:txXfrm>
        <a:off x="4116029" y="289373"/>
        <a:ext cx="1388445" cy="1388445"/>
      </dsp:txXfrm>
    </dsp:sp>
    <dsp:sp modelId="{BA933FE2-ECFE-4F16-A22C-414A8E6BFCFC}">
      <dsp:nvSpPr>
        <dsp:cNvPr id="0" name=""/>
        <dsp:cNvSpPr/>
      </dsp:nvSpPr>
      <dsp:spPr>
        <a:xfrm rot="2160000">
          <a:off x="5729900" y="1509917"/>
          <a:ext cx="521670" cy="662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5744845" y="1596463"/>
        <a:ext cx="365169" cy="397621"/>
      </dsp:txXfrm>
    </dsp:sp>
    <dsp:sp modelId="{F79C4940-DF60-40B4-93EF-E8597332481E}">
      <dsp:nvSpPr>
        <dsp:cNvPr id="0" name=""/>
        <dsp:cNvSpPr/>
      </dsp:nvSpPr>
      <dsp:spPr>
        <a:xfrm>
          <a:off x="6213328" y="1734515"/>
          <a:ext cx="1963559" cy="196355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/>
            <a:t>Priorities</a:t>
          </a:r>
        </a:p>
      </dsp:txBody>
      <dsp:txXfrm>
        <a:off x="6500885" y="2022072"/>
        <a:ext cx="1388445" cy="1388445"/>
      </dsp:txXfrm>
    </dsp:sp>
    <dsp:sp modelId="{8815C345-2455-49AC-9198-B24E496D675F}">
      <dsp:nvSpPr>
        <dsp:cNvPr id="0" name=""/>
        <dsp:cNvSpPr/>
      </dsp:nvSpPr>
      <dsp:spPr>
        <a:xfrm rot="6480000">
          <a:off x="6483368" y="3772686"/>
          <a:ext cx="521670" cy="662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 rot="10800000">
        <a:off x="6585799" y="3830805"/>
        <a:ext cx="365169" cy="397621"/>
      </dsp:txXfrm>
    </dsp:sp>
    <dsp:sp modelId="{770FBF13-DAD2-448B-827A-D9F29E79AE79}">
      <dsp:nvSpPr>
        <dsp:cNvPr id="0" name=""/>
        <dsp:cNvSpPr/>
      </dsp:nvSpPr>
      <dsp:spPr>
        <a:xfrm>
          <a:off x="5302394" y="4538082"/>
          <a:ext cx="1963559" cy="196355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/>
            <a:t>Elections</a:t>
          </a:r>
        </a:p>
      </dsp:txBody>
      <dsp:txXfrm>
        <a:off x="5589951" y="4825639"/>
        <a:ext cx="1388445" cy="1388445"/>
      </dsp:txXfrm>
    </dsp:sp>
    <dsp:sp modelId="{57DA54FF-0651-4969-9F00-D2FAD141A4FB}">
      <dsp:nvSpPr>
        <dsp:cNvPr id="0" name=""/>
        <dsp:cNvSpPr/>
      </dsp:nvSpPr>
      <dsp:spPr>
        <a:xfrm rot="10800000">
          <a:off x="4564180" y="5188511"/>
          <a:ext cx="521670" cy="662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 rot="10800000">
        <a:off x="4720681" y="5321051"/>
        <a:ext cx="365169" cy="397621"/>
      </dsp:txXfrm>
    </dsp:sp>
    <dsp:sp modelId="{288789F8-9CAA-463A-87B7-531FDC75092C}">
      <dsp:nvSpPr>
        <dsp:cNvPr id="0" name=""/>
        <dsp:cNvSpPr/>
      </dsp:nvSpPr>
      <dsp:spPr>
        <a:xfrm>
          <a:off x="2354549" y="4538082"/>
          <a:ext cx="1963559" cy="196355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/>
            <a:t>Actions</a:t>
          </a:r>
        </a:p>
      </dsp:txBody>
      <dsp:txXfrm>
        <a:off x="2642106" y="4825639"/>
        <a:ext cx="1388445" cy="1388445"/>
      </dsp:txXfrm>
    </dsp:sp>
    <dsp:sp modelId="{38AB229A-3997-4A42-957C-C3712C258724}">
      <dsp:nvSpPr>
        <dsp:cNvPr id="0" name=""/>
        <dsp:cNvSpPr/>
      </dsp:nvSpPr>
      <dsp:spPr>
        <a:xfrm rot="15120000">
          <a:off x="2624589" y="3800770"/>
          <a:ext cx="521670" cy="662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 rot="10800000">
        <a:off x="2727020" y="4007731"/>
        <a:ext cx="365169" cy="397621"/>
      </dsp:txXfrm>
    </dsp:sp>
    <dsp:sp modelId="{9F4D1365-BCA7-4631-A05C-7584C31027F7}">
      <dsp:nvSpPr>
        <dsp:cNvPr id="0" name=""/>
        <dsp:cNvSpPr/>
      </dsp:nvSpPr>
      <dsp:spPr>
        <a:xfrm>
          <a:off x="1443615" y="1734515"/>
          <a:ext cx="1963559" cy="196355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/>
            <a:t>Review</a:t>
          </a:r>
        </a:p>
      </dsp:txBody>
      <dsp:txXfrm>
        <a:off x="1731172" y="2022072"/>
        <a:ext cx="1388445" cy="1388445"/>
      </dsp:txXfrm>
    </dsp:sp>
    <dsp:sp modelId="{BA2FEBDC-E88C-4F19-B58D-F40D0DFFD8B1}">
      <dsp:nvSpPr>
        <dsp:cNvPr id="0" name=""/>
        <dsp:cNvSpPr/>
      </dsp:nvSpPr>
      <dsp:spPr>
        <a:xfrm rot="19440000">
          <a:off x="3345043" y="1527273"/>
          <a:ext cx="521670" cy="662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3359988" y="1705807"/>
        <a:ext cx="365169" cy="3976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C67C53-0087-4853-9CB3-0AD3EC6805B6}">
      <dsp:nvSpPr>
        <dsp:cNvPr id="0" name=""/>
        <dsp:cNvSpPr/>
      </dsp:nvSpPr>
      <dsp:spPr>
        <a:xfrm>
          <a:off x="2577567" y="1799933"/>
          <a:ext cx="1284460" cy="12844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/>
            <a:t>Family</a:t>
          </a:r>
        </a:p>
      </dsp:txBody>
      <dsp:txXfrm>
        <a:off x="2765672" y="1988038"/>
        <a:ext cx="908250" cy="908250"/>
      </dsp:txXfrm>
    </dsp:sp>
    <dsp:sp modelId="{3EB8A89D-3D2A-485E-9320-A87F956112FA}">
      <dsp:nvSpPr>
        <dsp:cNvPr id="0" name=""/>
        <dsp:cNvSpPr/>
      </dsp:nvSpPr>
      <dsp:spPr>
        <a:xfrm rot="16200000">
          <a:off x="3083987" y="1333016"/>
          <a:ext cx="271620" cy="4367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3124730" y="1461102"/>
        <a:ext cx="190134" cy="262030"/>
      </dsp:txXfrm>
    </dsp:sp>
    <dsp:sp modelId="{E76781DF-7E8F-4EC5-A2DA-2DBC82180F3B}">
      <dsp:nvSpPr>
        <dsp:cNvPr id="0" name=""/>
        <dsp:cNvSpPr/>
      </dsp:nvSpPr>
      <dsp:spPr>
        <a:xfrm>
          <a:off x="2577567" y="2981"/>
          <a:ext cx="1284460" cy="12844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Children</a:t>
          </a:r>
        </a:p>
      </dsp:txBody>
      <dsp:txXfrm>
        <a:off x="2765672" y="191086"/>
        <a:ext cx="908250" cy="908250"/>
      </dsp:txXfrm>
    </dsp:sp>
    <dsp:sp modelId="{B7D800AE-2FA8-46E5-91C9-A9A9A3F34E63}">
      <dsp:nvSpPr>
        <dsp:cNvPr id="0" name=""/>
        <dsp:cNvSpPr/>
      </dsp:nvSpPr>
      <dsp:spPr>
        <a:xfrm>
          <a:off x="3974775" y="2223805"/>
          <a:ext cx="271620" cy="4367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3974775" y="2311148"/>
        <a:ext cx="190134" cy="262030"/>
      </dsp:txXfrm>
    </dsp:sp>
    <dsp:sp modelId="{67CD57F2-6770-4F34-B2CD-1D6B65ABF2AC}">
      <dsp:nvSpPr>
        <dsp:cNvPr id="0" name=""/>
        <dsp:cNvSpPr/>
      </dsp:nvSpPr>
      <dsp:spPr>
        <a:xfrm>
          <a:off x="4374519" y="1799933"/>
          <a:ext cx="1284460" cy="12844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Friends</a:t>
          </a:r>
        </a:p>
      </dsp:txBody>
      <dsp:txXfrm>
        <a:off x="4562624" y="1988038"/>
        <a:ext cx="908250" cy="908250"/>
      </dsp:txXfrm>
    </dsp:sp>
    <dsp:sp modelId="{F67CD182-A720-4F71-9F3C-00ED1D473355}">
      <dsp:nvSpPr>
        <dsp:cNvPr id="0" name=""/>
        <dsp:cNvSpPr/>
      </dsp:nvSpPr>
      <dsp:spPr>
        <a:xfrm rot="5400000">
          <a:off x="3083987" y="3114593"/>
          <a:ext cx="271620" cy="4367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3124730" y="3161193"/>
        <a:ext cx="190134" cy="262030"/>
      </dsp:txXfrm>
    </dsp:sp>
    <dsp:sp modelId="{4CFE15D4-E2AC-48D2-B96C-53FBCC54869D}">
      <dsp:nvSpPr>
        <dsp:cNvPr id="0" name=""/>
        <dsp:cNvSpPr/>
      </dsp:nvSpPr>
      <dsp:spPr>
        <a:xfrm>
          <a:off x="2577567" y="3596885"/>
          <a:ext cx="1284460" cy="12844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Grand parents</a:t>
          </a:r>
        </a:p>
      </dsp:txBody>
      <dsp:txXfrm>
        <a:off x="2765672" y="3784990"/>
        <a:ext cx="908250" cy="908250"/>
      </dsp:txXfrm>
    </dsp:sp>
    <dsp:sp modelId="{9B61CBC2-23F1-48FC-86E1-A5798509DC37}">
      <dsp:nvSpPr>
        <dsp:cNvPr id="0" name=""/>
        <dsp:cNvSpPr/>
      </dsp:nvSpPr>
      <dsp:spPr>
        <a:xfrm rot="10800000">
          <a:off x="2193198" y="2223805"/>
          <a:ext cx="271620" cy="4367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 rot="10800000">
        <a:off x="2274684" y="2311148"/>
        <a:ext cx="190134" cy="262030"/>
      </dsp:txXfrm>
    </dsp:sp>
    <dsp:sp modelId="{2D28063C-B294-4BE5-9998-8266D3A529FC}">
      <dsp:nvSpPr>
        <dsp:cNvPr id="0" name=""/>
        <dsp:cNvSpPr/>
      </dsp:nvSpPr>
      <dsp:spPr>
        <a:xfrm>
          <a:off x="780615" y="1799933"/>
          <a:ext cx="1284460" cy="12844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Parents/ Carers</a:t>
          </a:r>
        </a:p>
      </dsp:txBody>
      <dsp:txXfrm>
        <a:off x="968720" y="1988038"/>
        <a:ext cx="908250" cy="908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8275" y="0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4AC39-44E6-425E-AF49-CF7D189F346F}" type="datetimeFigureOut">
              <a:rPr lang="en-US" smtClean="0"/>
              <a:pPr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375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8275" y="8842375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20F472-929B-459B-8D82-2FABCC5B32A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264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DF2775BC-6312-42C7-B7C5-EA6783C2D9CA}" type="datetimeFigureOut">
              <a:rPr lang="en-US" smtClean="0"/>
              <a:pPr/>
              <a:t>10/22/2019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9138" y="1163638"/>
            <a:ext cx="5584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2310" y="4480004"/>
            <a:ext cx="5618480" cy="3665458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67F715A1-4ADC-44E0-9587-804FF39D6B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42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25B7B6E-8483-4CD1-B662-11EB994F14A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3254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54B3F-0D03-4048-A5A1-90DAE83D522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706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9766-4E34-47EE-AD7D-00153BA7C3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993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F4C9B-4227-4B5C-B533-83A6A05B2D6F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95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8FFF-68B5-447B-A067-FE55729CD948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755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C3454-5537-456D-A50E-720E4B957FEE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7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4C609-6B69-413E-B22E-9825F2B2EEE9}" type="datetime1">
              <a:rPr lang="en-US" smtClean="0"/>
              <a:t>10/22/2019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648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6743-5D75-4F55-BEE9-F9FC15391E38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36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F051-36AD-456E-AA0C-6BCFCB4F5CB9}" type="datetime1">
              <a:rPr lang="en-US" smtClean="0"/>
              <a:t>10/22/2019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224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1E38-D031-41AE-B81A-70C76E0533C4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807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6F9D8-427F-430E-ABC1-DCC9C2DB03C7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213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FFC9B-D936-4BAD-A351-8717824AEA54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97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AA4FA-5031-4B0B-96E3-9053EA98841E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8822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3627D-96DF-4D9D-B91D-A156E33B6FD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726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A9B2E-FF9C-446D-9A7F-495A0B219EB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0684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7D094-B30D-4D61-BFA2-17136B27B08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8873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95150-04CF-467C-A3AB-BA39DD0846C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534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74DB4-D809-43FB-BF7E-BC28D7671F4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9755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40C65-D885-481C-AE73-9ABC5573DAA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2641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E11BF-EF64-441D-94BE-D26FBEB0271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0989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98E31-006E-498B-BCBF-EC63910D982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7354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685C6-B2DC-4638-8172-0E2E2C082042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850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81AA4-9808-4000-8E0A-58C881F2BE6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620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B6F71-545C-4F35-A3D6-4B9BF82949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0314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1246B-23A2-41F3-B235-2D3C18DCA1F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2809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EDE7-7A4E-44FD-9E1F-DE1C46EF28C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5256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60F9A-2A9C-4CFD-A727-AC6E8B20FCD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957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CFAE-2473-429F-814A-27321D9E68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4218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973FD-7ACE-442C-A145-E880843D88D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95027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5B60E-6DA9-4436-A76C-E1F6C9CC459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1991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4365-CDB7-4073-AEA2-E6AD2B8D1F5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4427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020FD-6351-401E-BAA2-A1AE2D225A6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7392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7E95-C9F9-48F4-BB32-230C0CF9BCD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98099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37C54-EAD3-4774-B3CA-3C0A77B473E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3111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A1722-829C-4896-AF4C-DBE4762C31E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2289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CC74E-E72B-466A-A98D-8A08363937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1661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66C4-7949-4EE4-B4E2-BF2C6D2E288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2067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99C80-7447-4D77-B3BF-28FB2028EA3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23157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0AD66-9703-41AE-A270-A31C11219E9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87871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75130-7F90-4E31-83AF-D4CBEAF3A17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42396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CBFB-B8F1-452A-AE99-A0C8517865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99179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6262C-543E-42A3-99E7-4872A2BFBD7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1095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16A3-08E5-4CB8-89CA-F260B5DF39B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4155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AE3DD-63E5-4BD9-BDC4-9EC1BDA6E5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30206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CD2F6-AE18-4A17-B4EB-FE98A61E6D1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8375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13724-39E5-4935-B195-4BF7BA58E14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58278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88233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79594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33551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1208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56877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16807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3005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81264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68977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23724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81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0AEE5-28CF-4DD3-9850-FF36F4BD0583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827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D8EC1-F184-4D9D-94B0-FFDB2126EAF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10/22/2019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628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66159-DF05-40E6-90CB-4E2BF55A311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354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89654-6477-4B89-A0E9-897212F79C8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230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886BA-2AF6-4536-8F9A-606EBF1F564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A8FAF3-1E8A-480A-9247-C6D2DABE1A8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56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k.video.search.yahoo.com/search/video?fr=mcafee&amp;p=game+of+thrones+theme#action=view&amp;id=1&amp;vid=d5fbb42862aa99ef8d370e35d0b289cf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9.png"/><Relationship Id="rId7" Type="http://schemas.openxmlformats.org/officeDocument/2006/relationships/hyperlink" Target="https://www.youtube.com/watch?v=87eVOpbcoVo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7eVOpbcoVo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138300" y="1350027"/>
            <a:ext cx="9915400" cy="4157945"/>
          </a:xfrm>
        </p:spPr>
        <p:txBody>
          <a:bodyPr>
            <a:noAutofit/>
          </a:bodyPr>
          <a:lstStyle/>
          <a:p>
            <a:r>
              <a:rPr lang="en-GB" sz="9600" dirty="0"/>
              <a:t>Structure, function, feudalism and the big three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D51040D2-B7B3-42ED-B15B-8AF375C20B85}"/>
              </a:ext>
            </a:extLst>
          </p:cNvPr>
          <p:cNvSpPr/>
          <p:nvPr/>
        </p:nvSpPr>
        <p:spPr>
          <a:xfrm>
            <a:off x="2826057" y="6374044"/>
            <a:ext cx="765059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>
                <a:hlinkClick r:id="rId2"/>
              </a:rPr>
              <a:t>https://uk.video.search.yahoo.com/search/video?fr=mcafee&amp;p=game+of+thrones+theme#action=view&amp;id=1&amp;vid=d5fbb42862aa99ef8d370e35d0b289cf</a:t>
            </a:r>
            <a:r>
              <a:rPr lang="en-GB" sz="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0233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82" y="2542708"/>
            <a:ext cx="2950274" cy="44334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380" y="237470"/>
            <a:ext cx="10515600" cy="1116202"/>
          </a:xfrm>
        </p:spPr>
        <p:txBody>
          <a:bodyPr>
            <a:noAutofit/>
          </a:bodyPr>
          <a:lstStyle/>
          <a:p>
            <a:r>
              <a:rPr lang="en-GB" sz="6600" dirty="0"/>
              <a:t>Richest and poorest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493" y="1307299"/>
            <a:ext cx="4635374" cy="5083508"/>
          </a:xfrm>
        </p:spPr>
      </p:pic>
      <p:sp>
        <p:nvSpPr>
          <p:cNvPr id="5" name="TextBox 4"/>
          <p:cNvSpPr txBox="1"/>
          <p:nvPr/>
        </p:nvSpPr>
        <p:spPr>
          <a:xfrm>
            <a:off x="485114" y="1481328"/>
            <a:ext cx="34285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prstClr val="black"/>
                </a:solidFill>
              </a:rPr>
              <a:t>The total wealth of 3.5 billion people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338874" y="5120520"/>
            <a:ext cx="3673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prstClr val="black"/>
                </a:solidFill>
              </a:rPr>
              <a:t>85 richest people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74866" y="932815"/>
            <a:ext cx="364890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Is equivalent to how many richest people?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4866" y="3431444"/>
            <a:ext cx="3648909" cy="76944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ASG05</a:t>
            </a:r>
          </a:p>
        </p:txBody>
      </p:sp>
    </p:spTree>
    <p:extLst>
      <p:ext uri="{BB962C8B-B14F-4D97-AF65-F5344CB8AC3E}">
        <p14:creationId xmlns:p14="http://schemas.microsoft.com/office/powerpoint/2010/main" val="14662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8075" y="269874"/>
            <a:ext cx="3895725" cy="1325563"/>
          </a:xfrm>
        </p:spPr>
        <p:txBody>
          <a:bodyPr>
            <a:normAutofit/>
          </a:bodyPr>
          <a:lstStyle/>
          <a:p>
            <a:r>
              <a:rPr lang="en-GB" sz="6000" dirty="0"/>
              <a:t>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ACE0B8A7-7DE3-4DEE-9278-31DB6F3D59CB}"/>
              </a:ext>
            </a:extLst>
          </p:cNvPr>
          <p:cNvSpPr/>
          <p:nvPr/>
        </p:nvSpPr>
        <p:spPr>
          <a:xfrm>
            <a:off x="6761502" y="1947087"/>
            <a:ext cx="43267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/>
              <a:t>Structure</a:t>
            </a:r>
          </a:p>
          <a:p>
            <a:r>
              <a:rPr lang="en-US" sz="4000" dirty="0"/>
              <a:t>Function</a:t>
            </a:r>
          </a:p>
          <a:p>
            <a:r>
              <a:rPr lang="en-US" sz="4000" dirty="0"/>
              <a:t>Talcott Parsons</a:t>
            </a:r>
          </a:p>
          <a:p>
            <a:r>
              <a:rPr lang="en-US" sz="4000" dirty="0"/>
              <a:t>Marx</a:t>
            </a:r>
          </a:p>
          <a:p>
            <a:r>
              <a:rPr lang="en-US" sz="4000" dirty="0"/>
              <a:t>Durkheim</a:t>
            </a:r>
          </a:p>
          <a:p>
            <a:r>
              <a:rPr lang="en-US" sz="4000" dirty="0"/>
              <a:t>Weber</a:t>
            </a:r>
          </a:p>
        </p:txBody>
      </p:sp>
      <p:sp>
        <p:nvSpPr>
          <p:cNvPr id="6" name="Left Brace 5">
            <a:extLst>
              <a:ext uri="{FF2B5EF4-FFF2-40B4-BE49-F238E27FC236}">
                <a16:creationId xmlns:a16="http://schemas.microsoft.com/office/drawing/2014/main" xmlns="" id="{D756FD89-25CA-40EB-8090-0D5D8B17691E}"/>
              </a:ext>
            </a:extLst>
          </p:cNvPr>
          <p:cNvSpPr/>
          <p:nvPr/>
        </p:nvSpPr>
        <p:spPr>
          <a:xfrm>
            <a:off x="5439052" y="1802488"/>
            <a:ext cx="1038688" cy="4074850"/>
          </a:xfrm>
          <a:prstGeom prst="leftBrace">
            <a:avLst/>
          </a:prstGeom>
          <a:ln w="762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9544" y="1325008"/>
            <a:ext cx="3405188" cy="4407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929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Theories of society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theory is a set of ideas which aim to explain how something works</a:t>
            </a:r>
          </a:p>
          <a:p>
            <a:r>
              <a:rPr lang="en-GB" sz="3200" dirty="0"/>
              <a:t>It is easy to get lost in a world of academic theories</a:t>
            </a:r>
          </a:p>
          <a:p>
            <a:r>
              <a:rPr lang="en-GB" sz="3200" dirty="0"/>
              <a:t>We can sometimes lose touch with the practical real-world in which we all live</a:t>
            </a:r>
          </a:p>
          <a:p>
            <a:r>
              <a:rPr lang="en-GB" sz="3200" dirty="0"/>
              <a:t>In public services we always have to balance the theory with the practice, and there is a reciprocal relationship between the two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1243BD-987C-4A20-909E-124672C86F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187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952808218"/>
              </p:ext>
            </p:extLst>
          </p:nvPr>
        </p:nvGraphicFramePr>
        <p:xfrm>
          <a:off x="-769174" y="218016"/>
          <a:ext cx="9620504" cy="6503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0637" y="3929803"/>
            <a:ext cx="5231363" cy="24265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696555" y="665885"/>
            <a:ext cx="415212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/>
              <a:t>Theory and action</a:t>
            </a:r>
          </a:p>
        </p:txBody>
      </p:sp>
    </p:spTree>
    <p:extLst>
      <p:ext uri="{BB962C8B-B14F-4D97-AF65-F5344CB8AC3E}">
        <p14:creationId xmlns:p14="http://schemas.microsoft.com/office/powerpoint/2010/main" val="145189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82DDC5-CF03-4F9A-BB3A-37839334D1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5282DDC5-CF03-4F9A-BB3A-37839334D1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933FE2-ECFE-4F16-A22C-414A8E6BF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graphicEl>
                                              <a:dgm id="{BA933FE2-ECFE-4F16-A22C-414A8E6BFC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C4940-DF60-40B4-93EF-E85973324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">
                                            <p:graphicEl>
                                              <a:dgm id="{F79C4940-DF60-40B4-93EF-E859733248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815C345-2455-49AC-9198-B24E496D6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8815C345-2455-49AC-9198-B24E496D67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0FBF13-DAD2-448B-827A-D9F29E79AE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770FBF13-DAD2-448B-827A-D9F29E79AE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7DA54FF-0651-4969-9F00-D2FAD141A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57DA54FF-0651-4969-9F00-D2FAD141A4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8789F8-9CAA-463A-87B7-531FDC7509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>
                                            <p:graphicEl>
                                              <a:dgm id="{288789F8-9CAA-463A-87B7-531FDC7509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AB229A-3997-4A42-957C-C3712C2587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38AB229A-3997-4A42-957C-C3712C2587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4D1365-BCA7-4631-A05C-7584C31027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5">
                                            <p:graphicEl>
                                              <a:dgm id="{9F4D1365-BCA7-4631-A05C-7584C31027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2FEBDC-E88C-4F19-B58D-F40D0DFFD8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5">
                                            <p:graphicEl>
                                              <a:dgm id="{BA2FEBDC-E88C-4F19-B58D-F40D0DFFD8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/>
              <a:t>Structure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556" y="1430845"/>
            <a:ext cx="8464434" cy="4723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39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Structural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91056"/>
            <a:ext cx="10820400" cy="4059936"/>
          </a:xfrm>
        </p:spPr>
        <p:txBody>
          <a:bodyPr>
            <a:noAutofit/>
          </a:bodyPr>
          <a:lstStyle/>
          <a:p>
            <a:r>
              <a:rPr lang="en-GB" sz="3600" dirty="0"/>
              <a:t>Society as a </a:t>
            </a:r>
            <a:r>
              <a:rPr lang="en-GB" sz="3600" b="1" dirty="0"/>
              <a:t>structure of social elements </a:t>
            </a:r>
            <a:r>
              <a:rPr lang="en-GB" sz="3600" dirty="0"/>
              <a:t>which exist outside the individual</a:t>
            </a:r>
          </a:p>
          <a:p>
            <a:r>
              <a:rPr lang="en-GB" sz="3600" b="1" dirty="0"/>
              <a:t>Structure</a:t>
            </a:r>
            <a:r>
              <a:rPr lang="en-GB" sz="3600" dirty="0"/>
              <a:t> as the ‘single solitary subject matter of social theory’</a:t>
            </a:r>
          </a:p>
          <a:p>
            <a:r>
              <a:rPr lang="en-GB" sz="3600" dirty="0"/>
              <a:t>Structural theory is the term used to  describe a </a:t>
            </a:r>
            <a:r>
              <a:rPr lang="en-GB" sz="3600" b="1" dirty="0"/>
              <a:t>family of perspectives </a:t>
            </a:r>
            <a:r>
              <a:rPr lang="en-GB" sz="3600" dirty="0"/>
              <a:t>based on the works of Marx, Durkheim and Weber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800" dirty="0"/>
              <a:t>Morrison (2006:4)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963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23552"/>
          </a:xfrm>
        </p:spPr>
        <p:txBody>
          <a:bodyPr>
            <a:noAutofit/>
          </a:bodyPr>
          <a:lstStyle/>
          <a:p>
            <a:r>
              <a:rPr lang="en-GB" sz="8000" dirty="0"/>
              <a:t>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11863" y="2322577"/>
            <a:ext cx="3821057" cy="26243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/>
              <a:t>All aspects of any given society serve a purpose which helps that society survive</a:t>
            </a:r>
          </a:p>
          <a:p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1243BD-987C-4A20-909E-124672C86F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B035FBF5-6723-433D-BC43-03472CB79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728636"/>
            <a:ext cx="7273663" cy="412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636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10897"/>
            <a:ext cx="10515600" cy="1602230"/>
          </a:xfrm>
        </p:spPr>
        <p:txBody>
          <a:bodyPr>
            <a:normAutofit/>
          </a:bodyPr>
          <a:lstStyle/>
          <a:p>
            <a:r>
              <a:rPr lang="en-GB" sz="8000" dirty="0"/>
              <a:t>Structure &amp;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7384" y="2386584"/>
            <a:ext cx="9430512" cy="2359152"/>
          </a:xfr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1" dirty="0"/>
              <a:t>‘Functionalism begins with the observation that behaviour in society is structured’ </a:t>
            </a:r>
          </a:p>
          <a:p>
            <a:pPr marL="0" indent="0">
              <a:buNone/>
            </a:pPr>
            <a:r>
              <a:rPr lang="en-GB" sz="3200" dirty="0" err="1"/>
              <a:t>Haralambos</a:t>
            </a:r>
            <a:r>
              <a:rPr lang="en-GB" sz="3200" dirty="0"/>
              <a:t> (2004: xiv)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1243BD-987C-4A20-909E-124672C86F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2700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756392" cy="4602607"/>
          </a:xfrm>
        </p:spPr>
        <p:txBody>
          <a:bodyPr>
            <a:normAutofit/>
          </a:bodyPr>
          <a:lstStyle/>
          <a:p>
            <a:r>
              <a:rPr lang="en-GB" sz="3200" dirty="0"/>
              <a:t>Once we establish the importance of social structure, then we turn to how that structure functions</a:t>
            </a:r>
          </a:p>
          <a:p>
            <a:r>
              <a:rPr lang="en-GB" sz="3200" b="1" dirty="0"/>
              <a:t>Functional prerequisites</a:t>
            </a:r>
            <a:r>
              <a:rPr lang="en-GB" sz="3200" dirty="0"/>
              <a:t>: societies have particular needs which must be met if that society is to survive:</a:t>
            </a:r>
          </a:p>
          <a:p>
            <a:pPr lvl="1"/>
            <a:r>
              <a:rPr lang="en-GB" sz="3200" dirty="0"/>
              <a:t>Food </a:t>
            </a:r>
          </a:p>
          <a:p>
            <a:pPr lvl="1"/>
            <a:r>
              <a:rPr lang="en-GB" sz="3200" dirty="0"/>
              <a:t>Shelter</a:t>
            </a:r>
          </a:p>
          <a:p>
            <a:pPr lvl="1"/>
            <a:r>
              <a:rPr lang="en-GB" sz="3200" dirty="0"/>
              <a:t>Employment</a:t>
            </a:r>
          </a:p>
          <a:p>
            <a:pPr lvl="1"/>
            <a:r>
              <a:rPr lang="en-GB" sz="3200" dirty="0"/>
              <a:t>Socialising new members (culture)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1243BD-987C-4A20-909E-124672C86F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Oval 4"/>
          <p:cNvSpPr/>
          <p:nvPr/>
        </p:nvSpPr>
        <p:spPr>
          <a:xfrm>
            <a:off x="7735824" y="4001294"/>
            <a:ext cx="3371088" cy="22519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What if we get it wrong?</a:t>
            </a:r>
          </a:p>
        </p:txBody>
      </p:sp>
    </p:spTree>
    <p:extLst>
      <p:ext uri="{BB962C8B-B14F-4D97-AF65-F5344CB8AC3E}">
        <p14:creationId xmlns:p14="http://schemas.microsoft.com/office/powerpoint/2010/main" val="422076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8459"/>
          </a:xfrm>
        </p:spPr>
        <p:txBody>
          <a:bodyPr>
            <a:noAutofit/>
          </a:bodyPr>
          <a:lstStyle/>
          <a:p>
            <a:r>
              <a:rPr lang="en-GB" sz="8000" dirty="0"/>
              <a:t>Functionalism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616" y="1773936"/>
            <a:ext cx="7114032" cy="4498848"/>
          </a:xfrm>
        </p:spPr>
        <p:txBody>
          <a:bodyPr>
            <a:noAutofit/>
          </a:bodyPr>
          <a:lstStyle/>
          <a:p>
            <a:r>
              <a:rPr lang="en-GB" sz="3200" b="1" dirty="0"/>
              <a:t>… </a:t>
            </a:r>
            <a:r>
              <a:rPr lang="en-GB" sz="3200" dirty="0"/>
              <a:t>is a </a:t>
            </a:r>
            <a:r>
              <a:rPr lang="en-GB" sz="3200" b="1" dirty="0" err="1"/>
              <a:t>structuralist</a:t>
            </a:r>
            <a:r>
              <a:rPr lang="en-GB" sz="3200" dirty="0"/>
              <a:t> theory – meaning that the individual is less important than the society to which he or she belongs</a:t>
            </a:r>
          </a:p>
          <a:p>
            <a:r>
              <a:rPr lang="en-GB" sz="3200" dirty="0"/>
              <a:t>… </a:t>
            </a:r>
            <a:r>
              <a:rPr lang="en-GB" sz="3200" b="1" dirty="0"/>
              <a:t>is ‘top-down’ </a:t>
            </a:r>
            <a:r>
              <a:rPr lang="en-GB" sz="3200" dirty="0"/>
              <a:t>because it looks at society as a whole rather than the individuals within it</a:t>
            </a:r>
          </a:p>
          <a:p>
            <a:r>
              <a:rPr lang="en-GB" sz="3200" dirty="0"/>
              <a:t>… argues that </a:t>
            </a:r>
            <a:r>
              <a:rPr lang="en-GB" sz="3200" b="1" dirty="0"/>
              <a:t>society is more important </a:t>
            </a:r>
            <a:r>
              <a:rPr lang="en-GB" sz="3200" dirty="0"/>
              <a:t>because the individual is produced by society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1243BD-987C-4A20-909E-124672C86F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0648" y="2108327"/>
            <a:ext cx="4511040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21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8459"/>
          </a:xfrm>
        </p:spPr>
        <p:txBody>
          <a:bodyPr>
            <a:noAutofit/>
          </a:bodyPr>
          <a:lstStyle/>
          <a:p>
            <a:r>
              <a:rPr lang="en-GB" sz="8000" dirty="0"/>
              <a:t>Functionalism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741714"/>
            <a:ext cx="6619044" cy="4428267"/>
          </a:xfrm>
        </p:spPr>
        <p:txBody>
          <a:bodyPr>
            <a:noAutofit/>
          </a:bodyPr>
          <a:lstStyle/>
          <a:p>
            <a:r>
              <a:rPr lang="en-GB" sz="3600" dirty="0"/>
              <a:t>… believes that </a:t>
            </a:r>
            <a:r>
              <a:rPr lang="en-GB" sz="3600" b="1" dirty="0"/>
              <a:t>we are all produced by the social influences</a:t>
            </a:r>
            <a:r>
              <a:rPr lang="en-GB" sz="3600" dirty="0"/>
              <a:t> which act upon us</a:t>
            </a:r>
          </a:p>
          <a:p>
            <a:r>
              <a:rPr lang="en-GB" sz="3600" dirty="0"/>
              <a:t>… </a:t>
            </a:r>
            <a:r>
              <a:rPr lang="en-GB" sz="3600" b="1" dirty="0"/>
              <a:t>refers to the functions we have in society</a:t>
            </a:r>
            <a:r>
              <a:rPr lang="en-GB" sz="3600" dirty="0"/>
              <a:t>: son, father, grandfather, partner, cricketer, lecturer, councillor … without these I am nothing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1243BD-987C-4A20-909E-124672C86F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1146" y="804354"/>
            <a:ext cx="4358438" cy="5985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60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3432" y="1690688"/>
            <a:ext cx="6193536" cy="43396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Society as a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344" y="1560449"/>
            <a:ext cx="6620256" cy="4895850"/>
          </a:xfrm>
        </p:spPr>
        <p:txBody>
          <a:bodyPr>
            <a:normAutofit/>
          </a:bodyPr>
          <a:lstStyle/>
          <a:p>
            <a:r>
              <a:rPr lang="en-GB" sz="3200" dirty="0"/>
              <a:t>Functionalism sees society as a system</a:t>
            </a:r>
          </a:p>
          <a:p>
            <a:r>
              <a:rPr lang="en-GB" sz="3200" dirty="0"/>
              <a:t>Interconnected and interrelated parts</a:t>
            </a:r>
          </a:p>
          <a:p>
            <a:r>
              <a:rPr lang="en-GB" sz="3200" dirty="0"/>
              <a:t>Compatibility and integration are important considerations</a:t>
            </a:r>
          </a:p>
          <a:p>
            <a:r>
              <a:rPr lang="en-GB" sz="3200" b="1" dirty="0"/>
              <a:t>Value consensus</a:t>
            </a:r>
            <a:r>
              <a:rPr lang="en-GB" sz="3200" dirty="0"/>
              <a:t>: for example, materialism in Western democracies; the central role of education, the family and the political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71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83309628"/>
              </p:ext>
            </p:extLst>
          </p:nvPr>
        </p:nvGraphicFramePr>
        <p:xfrm>
          <a:off x="5861304" y="1379313"/>
          <a:ext cx="6439595" cy="4884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8981" y="0"/>
            <a:ext cx="4589755" cy="1290256"/>
          </a:xfrm>
        </p:spPr>
        <p:txBody>
          <a:bodyPr>
            <a:normAutofit/>
          </a:bodyPr>
          <a:lstStyle/>
          <a:p>
            <a:r>
              <a:rPr lang="en-GB" sz="8000" dirty="0"/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288" y="362106"/>
            <a:ext cx="5927531" cy="6359369"/>
          </a:xfrm>
        </p:spPr>
        <p:txBody>
          <a:bodyPr>
            <a:noAutofit/>
          </a:bodyPr>
          <a:lstStyle/>
          <a:p>
            <a:r>
              <a:rPr lang="en-GB" sz="3600" dirty="0"/>
              <a:t>Social relationships are organised in terms of rules, they have patterns and are recurrent</a:t>
            </a:r>
          </a:p>
          <a:p>
            <a:r>
              <a:rPr lang="en-GB" sz="3600" dirty="0"/>
              <a:t>The main elements of society, or its institutions, like the family, the economy, education etc., are major aspects of the social structure</a:t>
            </a:r>
          </a:p>
          <a:p>
            <a:r>
              <a:rPr lang="en-GB" sz="3600" dirty="0"/>
              <a:t>Values provide general guidelines for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1243BD-987C-4A20-909E-124672C86F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8300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C67C53-0087-4853-9CB3-0AD3EC680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graphicEl>
                                              <a:dgm id="{A7C67C53-0087-4853-9CB3-0AD3EC6805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A7C67C53-0087-4853-9CB3-0AD3EC680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A7C67C53-0087-4853-9CB3-0AD3EC680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B8A89D-3D2A-485E-9320-A87F956112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3EB8A89D-3D2A-485E-9320-A87F956112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3EB8A89D-3D2A-485E-9320-A87F956112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3EB8A89D-3D2A-485E-9320-A87F956112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6781DF-7E8F-4EC5-A2DA-2DBC82180F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graphicEl>
                                              <a:dgm id="{E76781DF-7E8F-4EC5-A2DA-2DBC82180F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E76781DF-7E8F-4EC5-A2DA-2DBC82180F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E76781DF-7E8F-4EC5-A2DA-2DBC82180F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D800AE-2FA8-46E5-91C9-A9A9A3F34E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graphicEl>
                                              <a:dgm id="{B7D800AE-2FA8-46E5-91C9-A9A9A3F34E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B7D800AE-2FA8-46E5-91C9-A9A9A3F34E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graphicEl>
                                              <a:dgm id="{B7D800AE-2FA8-46E5-91C9-A9A9A3F34E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CD57F2-6770-4F34-B2CD-1D6B65ABF2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graphicEl>
                                              <a:dgm id="{67CD57F2-6770-4F34-B2CD-1D6B65ABF2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graphicEl>
                                              <a:dgm id="{67CD57F2-6770-4F34-B2CD-1D6B65ABF2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graphicEl>
                                              <a:dgm id="{67CD57F2-6770-4F34-B2CD-1D6B65ABF2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67CD182-A720-4F71-9F3C-00ED1D4733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graphicEl>
                                              <a:dgm id="{F67CD182-A720-4F71-9F3C-00ED1D4733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graphicEl>
                                              <a:dgm id="{F67CD182-A720-4F71-9F3C-00ED1D4733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graphicEl>
                                              <a:dgm id="{F67CD182-A720-4F71-9F3C-00ED1D4733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FE15D4-E2AC-48D2-B96C-53FBCC5486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graphicEl>
                                              <a:dgm id="{4CFE15D4-E2AC-48D2-B96C-53FBCC5486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graphicEl>
                                              <a:dgm id="{4CFE15D4-E2AC-48D2-B96C-53FBCC5486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graphicEl>
                                              <a:dgm id="{4CFE15D4-E2AC-48D2-B96C-53FBCC5486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61CBC2-23F1-48FC-86E1-A5798509D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graphicEl>
                                              <a:dgm id="{9B61CBC2-23F1-48FC-86E1-A5798509DC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graphicEl>
                                              <a:dgm id="{9B61CBC2-23F1-48FC-86E1-A5798509D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graphicEl>
                                              <a:dgm id="{9B61CBC2-23F1-48FC-86E1-A5798509D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28063C-B294-4BE5-9998-8266D3A52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graphicEl>
                                              <a:dgm id="{2D28063C-B294-4BE5-9998-8266D3A52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graphicEl>
                                              <a:dgm id="{2D28063C-B294-4BE5-9998-8266D3A52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graphicEl>
                                              <a:dgm id="{2D28063C-B294-4BE5-9998-8266D3A52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44" y="365125"/>
            <a:ext cx="10929256" cy="1325563"/>
          </a:xfrm>
        </p:spPr>
        <p:txBody>
          <a:bodyPr>
            <a:normAutofit/>
          </a:bodyPr>
          <a:lstStyle/>
          <a:p>
            <a:r>
              <a:rPr lang="en-GB" sz="6000" dirty="0"/>
              <a:t>Talcott Parsons (1902-1979)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544" y="1690689"/>
            <a:ext cx="8577942" cy="5352368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Saw the importance of structure in society and that functions bind us together</a:t>
            </a:r>
          </a:p>
          <a:p>
            <a:r>
              <a:rPr lang="en-GB" sz="3600" dirty="0"/>
              <a:t>He was a </a:t>
            </a:r>
            <a:r>
              <a:rPr lang="en-GB" sz="3600" b="1" dirty="0"/>
              <a:t>structural functionalist</a:t>
            </a:r>
            <a:r>
              <a:rPr lang="en-GB" sz="3600" dirty="0"/>
              <a:t>, or a functionalist</a:t>
            </a:r>
          </a:p>
          <a:p>
            <a:r>
              <a:rPr lang="en-GB" sz="3600" b="1" dirty="0"/>
              <a:t>Socialisation</a:t>
            </a:r>
            <a:r>
              <a:rPr lang="en-GB" sz="3600" dirty="0"/>
              <a:t> is the key to understanding human behaviour</a:t>
            </a:r>
          </a:p>
          <a:p>
            <a:r>
              <a:rPr lang="en-GB" sz="3600" b="1" dirty="0"/>
              <a:t>Social institutions </a:t>
            </a:r>
            <a:r>
              <a:rPr lang="en-GB" sz="3600" dirty="0"/>
              <a:t>like the family, education, religion, the media </a:t>
            </a:r>
            <a:r>
              <a:rPr lang="en-GB" sz="3600" dirty="0" err="1"/>
              <a:t>etc</a:t>
            </a:r>
            <a:r>
              <a:rPr lang="en-GB" sz="3600" dirty="0"/>
              <a:t> ensure the socially acceptable patterns of behaviour are reinforced and passed on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0" y="1690688"/>
            <a:ext cx="3048000" cy="4572000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397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Talcott Parsons (1902-1979)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48543"/>
            <a:ext cx="9100457" cy="2558143"/>
          </a:xfrm>
        </p:spPr>
        <p:txBody>
          <a:bodyPr>
            <a:normAutofit/>
          </a:bodyPr>
          <a:lstStyle/>
          <a:p>
            <a:r>
              <a:rPr lang="en-GB" sz="4000" dirty="0"/>
              <a:t>We become socialised into the values of society</a:t>
            </a:r>
          </a:p>
          <a:p>
            <a:r>
              <a:rPr lang="en-GB" sz="4000" dirty="0"/>
              <a:t>Some values are given a sacred quality (religion and law) and produce: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3784" y="0"/>
            <a:ext cx="1640032" cy="246004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212817" y="4708243"/>
            <a:ext cx="4314984" cy="1446550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prstClr val="black"/>
                </a:solidFill>
              </a:rPr>
              <a:t>Social solidarity (community)</a:t>
            </a:r>
          </a:p>
        </p:txBody>
      </p:sp>
      <p:sp>
        <p:nvSpPr>
          <p:cNvPr id="6" name="Rectangle 5"/>
          <p:cNvSpPr/>
          <p:nvPr/>
        </p:nvSpPr>
        <p:spPr>
          <a:xfrm>
            <a:off x="6468476" y="4708243"/>
            <a:ext cx="4284250" cy="1446550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GB" sz="4400" dirty="0">
                <a:solidFill>
                  <a:prstClr val="black"/>
                </a:solidFill>
              </a:rPr>
              <a:t>Social integration </a:t>
            </a:r>
          </a:p>
          <a:p>
            <a:pPr algn="ctr"/>
            <a:r>
              <a:rPr lang="en-GB" sz="4400" dirty="0">
                <a:solidFill>
                  <a:prstClr val="black"/>
                </a:solidFill>
              </a:rPr>
              <a:t>(belonging)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186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1279909" cy="1325563"/>
          </a:xfrm>
        </p:spPr>
        <p:txBody>
          <a:bodyPr>
            <a:normAutofit/>
          </a:bodyPr>
          <a:lstStyle/>
          <a:p>
            <a:r>
              <a:rPr lang="en-GB" sz="6000" dirty="0"/>
              <a:t>Problems of functionalism?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50572"/>
            <a:ext cx="10744200" cy="4670302"/>
          </a:xfrm>
        </p:spPr>
        <p:txBody>
          <a:bodyPr>
            <a:noAutofit/>
          </a:bodyPr>
          <a:lstStyle/>
          <a:p>
            <a:r>
              <a:rPr lang="en-GB" sz="3600" dirty="0"/>
              <a:t>Why do we see so much conflict?</a:t>
            </a:r>
          </a:p>
          <a:p>
            <a:r>
              <a:rPr lang="en-GB" sz="3600" dirty="0"/>
              <a:t>What about individual freedom of choice?</a:t>
            </a:r>
          </a:p>
          <a:p>
            <a:r>
              <a:rPr lang="en-GB" sz="3600" dirty="0"/>
              <a:t>How do we explain deviance from the norm, anti-social behaviour, crime, drug-taking?</a:t>
            </a:r>
          </a:p>
          <a:p>
            <a:r>
              <a:rPr lang="en-GB" sz="3600" dirty="0"/>
              <a:t>Functionalists ignore the unequal distribution of power in society and those with the power have an incredibly strong and controlling grip on society (</a:t>
            </a:r>
            <a:r>
              <a:rPr lang="en-GB" sz="3600" b="1" dirty="0"/>
              <a:t>Marxist</a:t>
            </a:r>
            <a:r>
              <a:rPr lang="en-GB" sz="3600" dirty="0"/>
              <a:t> perspective)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50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9949"/>
            <a:ext cx="10515600" cy="1325563"/>
          </a:xfrm>
        </p:spPr>
        <p:txBody>
          <a:bodyPr>
            <a:normAutofit/>
          </a:bodyPr>
          <a:lstStyle/>
          <a:p>
            <a:r>
              <a:rPr lang="en-GB" sz="8000" dirty="0"/>
              <a:t>Conflict Perspectives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783" y="1381896"/>
            <a:ext cx="6684265" cy="5313099"/>
          </a:xfrm>
        </p:spPr>
        <p:txBody>
          <a:bodyPr>
            <a:normAutofit/>
          </a:bodyPr>
          <a:lstStyle/>
          <a:p>
            <a:r>
              <a:rPr lang="en-GB" sz="3200" dirty="0"/>
              <a:t>Functionalists recognise that conflicts do occur in society</a:t>
            </a:r>
          </a:p>
          <a:p>
            <a:r>
              <a:rPr lang="en-GB" sz="3200" dirty="0"/>
              <a:t>Conflict is seen as a temporary disturbance in the system</a:t>
            </a:r>
          </a:p>
          <a:p>
            <a:r>
              <a:rPr lang="en-GB" sz="3200" dirty="0"/>
              <a:t>Differences between social groups are outweighed by the importance of shared interests</a:t>
            </a:r>
          </a:p>
          <a:p>
            <a:r>
              <a:rPr lang="en-GB" sz="3200" b="1" dirty="0"/>
              <a:t>Conflict theories </a:t>
            </a:r>
            <a:r>
              <a:rPr lang="en-GB" sz="3200" dirty="0"/>
              <a:t>hold that there are fundamental differences of interest at play, and these are not temporary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465" y="1425512"/>
            <a:ext cx="4566505" cy="4573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81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86197D16-FE75-4A0E-A0C9-28C0F04A43D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557022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FA8FCEC6-4B30-4FF2-8B32-504BEAEA3A1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16" b="9820"/>
          <a:stretch>
            <a:fillRect/>
          </a:stretch>
        </p:blipFill>
        <p:spPr>
          <a:xfrm>
            <a:off x="0" y="3808676"/>
            <a:ext cx="12192000" cy="3049325"/>
          </a:xfrm>
          <a:custGeom>
            <a:avLst/>
            <a:gdLst>
              <a:gd name="connsiteX0" fmla="*/ 0 w 12192000"/>
              <a:gd name="connsiteY0" fmla="*/ 0 h 3049325"/>
              <a:gd name="connsiteX1" fmla="*/ 12192000 w 12192000"/>
              <a:gd name="connsiteY1" fmla="*/ 0 h 3049325"/>
              <a:gd name="connsiteX2" fmla="*/ 12192000 w 12192000"/>
              <a:gd name="connsiteY2" fmla="*/ 3049325 h 3049325"/>
              <a:gd name="connsiteX3" fmla="*/ 0 w 12192000"/>
              <a:gd name="connsiteY3" fmla="*/ 3049325 h 304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49325">
                <a:moveTo>
                  <a:pt x="0" y="0"/>
                </a:moveTo>
                <a:lnTo>
                  <a:pt x="12192000" y="0"/>
                </a:lnTo>
                <a:lnTo>
                  <a:pt x="12192000" y="3049325"/>
                </a:lnTo>
                <a:lnTo>
                  <a:pt x="0" y="3049325"/>
                </a:ln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xmlns="" id="{AC163B94-682F-4D3B-BD13-BF4209F74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84" y="1191796"/>
            <a:ext cx="10021446" cy="2976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9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Origins of Modern Social Theory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64301C1-8DCF-4C7A-9E98-534A71D86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51243BD-987C-4A20-909E-124672C86FD5}" type="slidenum">
              <a:rPr lang="en-US" sz="1000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19</a:t>
            </a:fld>
            <a:endParaRPr lang="en-US" sz="10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05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01D0AF59-99C3-4251-AB9A-C966C6AD440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1855405F-37A2-4869-9154-F8BE3BECE6C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762D9907-5989-40A1-B97D-B39628570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205" y="643467"/>
            <a:ext cx="8985590" cy="557106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96A45A37-C862-4569-9267-250A83CAD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94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05228" y="457200"/>
            <a:ext cx="4703080" cy="2209800"/>
          </a:xfrm>
        </p:spPr>
        <p:txBody>
          <a:bodyPr>
            <a:noAutofit/>
          </a:bodyPr>
          <a:lstStyle/>
          <a:p>
            <a:r>
              <a:rPr lang="en-GB" sz="6000" dirty="0"/>
              <a:t>Karl Marx</a:t>
            </a:r>
            <a:br>
              <a:rPr lang="en-GB" sz="6000" dirty="0"/>
            </a:br>
            <a:r>
              <a:rPr lang="en-GB" sz="6000" dirty="0"/>
              <a:t>(1818-1883)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-17512"/>
            <a:ext cx="4827970" cy="687551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761218" y="3315469"/>
            <a:ext cx="4991100" cy="1938992"/>
          </a:xfrm>
          <a:prstGeom prst="rect">
            <a:avLst/>
          </a:prstGeom>
          <a:solidFill>
            <a:srgbClr val="FFFF00"/>
          </a:solidFill>
          <a:ln w="508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6000" dirty="0">
                <a:solidFill>
                  <a:prstClr val="black"/>
                </a:solidFill>
                <a:ea typeface="+mj-ea"/>
                <a:cs typeface="+mj-cs"/>
              </a:rPr>
              <a:t>Marxism &amp; </a:t>
            </a:r>
            <a:br>
              <a:rPr lang="en-GB" sz="6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sz="6000" dirty="0">
                <a:solidFill>
                  <a:prstClr val="black"/>
                </a:solidFill>
                <a:ea typeface="+mj-ea"/>
                <a:cs typeface="+mj-cs"/>
              </a:rPr>
              <a:t>Conflict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60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C02DE83-D9C9-418D-AADE-D8724EAFCDE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2817" y="2189017"/>
            <a:ext cx="3943038" cy="2207491"/>
          </a:xfrm>
          <a:ln w="25400" cap="sq">
            <a:solidFill>
              <a:srgbClr val="FFFFFF"/>
            </a:solidFill>
            <a:miter lim="800000"/>
          </a:ln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England/UK as the workshop of the world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6722C7E4-9B6F-42C7-973D-BCD39710DC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595959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570205" y="785091"/>
            <a:ext cx="5243103" cy="522778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More urban less country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France at the same time Saint-Simon (1760-1825), Auguste Comte (1798-1857) and Emile Durkheim (1858-1917) were, 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‘grappling with the themes of revolution, social progress and industrial change.’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Morrison (2006:3)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0722820" y="6296279"/>
            <a:ext cx="63098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B6F15528-21DE-4FAA-801E-634DDDAF4B2B}" type="slidenum">
              <a:rPr lang="en-US" sz="1050">
                <a:solidFill>
                  <a:schemeClr val="tx1">
                    <a:lumMod val="65000"/>
                    <a:lumOff val="35000"/>
                  </a:schemeClr>
                </a:solidFill>
              </a:rPr>
              <a:pPr algn="l">
                <a:spcAft>
                  <a:spcPts val="600"/>
                </a:spcAft>
              </a:pPr>
              <a:t>22</a:t>
            </a:fld>
            <a:endParaRPr lang="en-US" sz="105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79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Global manufacturing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875541-8164-4CC7-9F2F-6F0C49BB858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1039145"/>
              </p:ext>
            </p:extLst>
          </p:nvPr>
        </p:nvGraphicFramePr>
        <p:xfrm>
          <a:off x="611573" y="1774994"/>
          <a:ext cx="9571116" cy="449705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19037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19037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190372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899410">
                <a:tc>
                  <a:txBody>
                    <a:bodyPr/>
                    <a:lstStyle/>
                    <a:p>
                      <a:endParaRPr lang="en-GB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1750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1880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899410">
                <a:tc>
                  <a:txBody>
                    <a:bodyPr/>
                    <a:lstStyle/>
                    <a:p>
                      <a:r>
                        <a:rPr lang="en-GB" sz="4000" dirty="0"/>
                        <a:t>China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33%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12.5%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99410">
                <a:tc>
                  <a:txBody>
                    <a:bodyPr/>
                    <a:lstStyle/>
                    <a:p>
                      <a:r>
                        <a:rPr lang="en-GB" sz="4000" dirty="0"/>
                        <a:t>India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25%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2.8%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99410">
                <a:tc>
                  <a:txBody>
                    <a:bodyPr/>
                    <a:lstStyle/>
                    <a:p>
                      <a:r>
                        <a:rPr lang="en-GB" sz="4000" dirty="0"/>
                        <a:t>UK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1.9%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23%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899410">
                <a:tc>
                  <a:txBody>
                    <a:bodyPr/>
                    <a:lstStyle/>
                    <a:p>
                      <a:r>
                        <a:rPr lang="en-GB" sz="4000" dirty="0"/>
                        <a:t>US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0.1%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15%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2" name="Arrow: Up 1">
            <a:extLst>
              <a:ext uri="{FF2B5EF4-FFF2-40B4-BE49-F238E27FC236}">
                <a16:creationId xmlns:a16="http://schemas.microsoft.com/office/drawing/2014/main" xmlns="" id="{48945918-CD15-4275-9DFB-22FAB2EF7F9F}"/>
              </a:ext>
            </a:extLst>
          </p:cNvPr>
          <p:cNvSpPr/>
          <p:nvPr/>
        </p:nvSpPr>
        <p:spPr>
          <a:xfrm>
            <a:off x="10444578" y="4500979"/>
            <a:ext cx="559293" cy="834501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xmlns="" id="{83383DE8-B455-434C-817C-8AE6282E3B4A}"/>
              </a:ext>
            </a:extLst>
          </p:cNvPr>
          <p:cNvSpPr/>
          <p:nvPr/>
        </p:nvSpPr>
        <p:spPr>
          <a:xfrm>
            <a:off x="10425494" y="5479696"/>
            <a:ext cx="559293" cy="834501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xmlns="" id="{DD57E4A3-15CD-402D-BF5C-3C9E724447F5}"/>
              </a:ext>
            </a:extLst>
          </p:cNvPr>
          <p:cNvSpPr/>
          <p:nvPr/>
        </p:nvSpPr>
        <p:spPr>
          <a:xfrm rot="10800000">
            <a:off x="10444577" y="3624325"/>
            <a:ext cx="559293" cy="834501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3FD9463F-3E82-4507-8317-EDF9DE07B6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5494" y="2632691"/>
            <a:ext cx="597460" cy="84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42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692384" cy="1235075"/>
          </a:xfrm>
        </p:spPr>
        <p:txBody>
          <a:bodyPr>
            <a:normAutofit/>
          </a:bodyPr>
          <a:lstStyle/>
          <a:p>
            <a:r>
              <a:rPr lang="en-GB" sz="6000" b="1" dirty="0"/>
              <a:t>Karl Marx (1818-1883)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467" y="1719072"/>
            <a:ext cx="9924742" cy="4310536"/>
          </a:xfrm>
        </p:spPr>
        <p:txBody>
          <a:bodyPr>
            <a:noAutofit/>
          </a:bodyPr>
          <a:lstStyle/>
          <a:p>
            <a:r>
              <a:rPr lang="en-GB" sz="4400" dirty="0">
                <a:latin typeface="Calibri" panose="020F0502020204030204" pitchFamily="34" charset="0"/>
              </a:rPr>
              <a:t>There is conflict between </a:t>
            </a:r>
            <a:r>
              <a:rPr lang="en-GB" sz="4400" b="1" dirty="0">
                <a:latin typeface="Calibri" panose="020F0502020204030204" pitchFamily="34" charset="0"/>
              </a:rPr>
              <a:t>unequal groups</a:t>
            </a:r>
          </a:p>
          <a:p>
            <a:r>
              <a:rPr lang="en-GB" sz="4400" dirty="0">
                <a:latin typeface="Calibri" panose="020F0502020204030204" pitchFamily="34" charset="0"/>
              </a:rPr>
              <a:t>Society split into two classes: </a:t>
            </a:r>
            <a:r>
              <a:rPr lang="en-GB" sz="4400" b="1" dirty="0">
                <a:latin typeface="Calibri" panose="020F0502020204030204" pitchFamily="34" charset="0"/>
              </a:rPr>
              <a:t>the wealthy and powerful v the poor and weak</a:t>
            </a:r>
            <a:r>
              <a:rPr lang="en-GB" sz="4400" dirty="0">
                <a:latin typeface="Calibri" panose="020F0502020204030204" pitchFamily="34" charset="0"/>
              </a:rPr>
              <a:t> </a:t>
            </a:r>
          </a:p>
          <a:p>
            <a:r>
              <a:rPr lang="en-GB" sz="4400" dirty="0">
                <a:latin typeface="Calibri" panose="020F0502020204030204" pitchFamily="34" charset="0"/>
              </a:rPr>
              <a:t>Oppression and exploitation are the hallmarks of  capitalist societies like the one in which we live today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59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42032" y="337337"/>
            <a:ext cx="4459624" cy="3122219"/>
          </a:xfrm>
        </p:spPr>
        <p:txBody>
          <a:bodyPr>
            <a:normAutofit fontScale="90000"/>
          </a:bodyPr>
          <a:lstStyle/>
          <a:p>
            <a:r>
              <a:rPr lang="en-GB" sz="6700" dirty="0"/>
              <a:t>Emile Durkheim</a:t>
            </a:r>
            <a:br>
              <a:rPr lang="en-GB" sz="6700" dirty="0"/>
            </a:br>
            <a:r>
              <a:rPr lang="en-GB" sz="6700" dirty="0"/>
              <a:t>(1858-1917) 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86272" y="3981449"/>
            <a:ext cx="4215384" cy="1866901"/>
          </a:xfrm>
          <a:solidFill>
            <a:srgbClr val="FFFF00"/>
          </a:solidFill>
          <a:ln w="5080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tx1"/>
                </a:solidFill>
              </a:rPr>
              <a:t>Function &amp; Structure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496" y="30556"/>
            <a:ext cx="5715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46948" y="3981449"/>
            <a:ext cx="5340096" cy="2751522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4800" b="1" dirty="0">
                <a:solidFill>
                  <a:prstClr val="black"/>
                </a:solidFill>
              </a:rPr>
              <a:t>Functionalists</a:t>
            </a:r>
            <a:r>
              <a:rPr lang="en-GB" sz="4800" dirty="0">
                <a:solidFill>
                  <a:prstClr val="black"/>
                </a:solidFill>
              </a:rPr>
              <a:t> say that without order society would be chaotic</a:t>
            </a:r>
          </a:p>
        </p:txBody>
      </p:sp>
    </p:spTree>
    <p:extLst>
      <p:ext uri="{BB962C8B-B14F-4D97-AF65-F5344CB8AC3E}">
        <p14:creationId xmlns:p14="http://schemas.microsoft.com/office/powerpoint/2010/main" val="316249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Emile Durkheim (1858-1917)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0392" y="1501205"/>
            <a:ext cx="11045952" cy="4754563"/>
          </a:xfrm>
        </p:spPr>
        <p:txBody>
          <a:bodyPr>
            <a:normAutofit/>
          </a:bodyPr>
          <a:lstStyle/>
          <a:p>
            <a:r>
              <a:rPr lang="en-GB" sz="3500" dirty="0"/>
              <a:t>Aimed to found a </a:t>
            </a:r>
            <a:r>
              <a:rPr lang="en-GB" sz="3500" b="1" dirty="0"/>
              <a:t>scientific theory of society</a:t>
            </a:r>
          </a:p>
          <a:p>
            <a:r>
              <a:rPr lang="en-GB" sz="3500" dirty="0"/>
              <a:t>His focus was on </a:t>
            </a:r>
            <a:r>
              <a:rPr lang="en-GB" sz="3500" b="1" dirty="0"/>
              <a:t>observation, description and classification </a:t>
            </a:r>
            <a:r>
              <a:rPr lang="en-GB" sz="3500" dirty="0"/>
              <a:t>rather than on historical laws and underlying themes of economic development (which were established by Marx)</a:t>
            </a:r>
          </a:p>
          <a:p>
            <a:r>
              <a:rPr lang="en-GB" sz="3500" dirty="0"/>
              <a:t>He felt that we need </a:t>
            </a:r>
            <a:r>
              <a:rPr lang="en-GB" sz="3500" b="1" dirty="0"/>
              <a:t>to investigate concepts and language </a:t>
            </a:r>
            <a:r>
              <a:rPr lang="en-GB" sz="3500" dirty="0"/>
              <a:t>in order to identify the nature of structure</a:t>
            </a:r>
          </a:p>
          <a:p>
            <a:r>
              <a:rPr lang="en-GB" sz="3500" dirty="0"/>
              <a:t>Some argue that he was the father of sociology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010145" y="6272784"/>
            <a:ext cx="1944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Morrison (2006: 4)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01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198" y="1208413"/>
            <a:ext cx="5124124" cy="2302546"/>
          </a:xfrm>
        </p:spPr>
        <p:txBody>
          <a:bodyPr>
            <a:noAutofit/>
          </a:bodyPr>
          <a:lstStyle/>
          <a:p>
            <a:r>
              <a:rPr lang="en-GB" sz="6000" dirty="0"/>
              <a:t>Max Weber </a:t>
            </a:r>
            <a:br>
              <a:rPr lang="en-GB" sz="6000" dirty="0"/>
            </a:br>
            <a:r>
              <a:rPr lang="en-GB" sz="6000" dirty="0"/>
              <a:t>(1864-1920)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8194" y="-5027"/>
            <a:ext cx="5017635" cy="686302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07311" y="4076700"/>
            <a:ext cx="4509897" cy="1754326"/>
          </a:xfrm>
          <a:prstGeom prst="rect">
            <a:avLst/>
          </a:prstGeom>
          <a:solidFill>
            <a:srgbClr val="FFFF00"/>
          </a:solidFill>
          <a:ln w="508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Action &amp; interaction</a:t>
            </a:r>
          </a:p>
        </p:txBody>
      </p:sp>
    </p:spTree>
    <p:extLst>
      <p:ext uri="{BB962C8B-B14F-4D97-AF65-F5344CB8AC3E}">
        <p14:creationId xmlns:p14="http://schemas.microsoft.com/office/powerpoint/2010/main" val="368382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Max Weber (1864-1920)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2188" y="1606297"/>
            <a:ext cx="10707624" cy="4830763"/>
          </a:xfrm>
        </p:spPr>
        <p:txBody>
          <a:bodyPr>
            <a:normAutofit fontScale="92500" lnSpcReduction="20000"/>
          </a:bodyPr>
          <a:lstStyle/>
          <a:p>
            <a:r>
              <a:rPr lang="en-GB" sz="3500" dirty="0"/>
              <a:t>One of the first to </a:t>
            </a:r>
            <a:r>
              <a:rPr lang="en-GB" sz="3500" b="1" dirty="0"/>
              <a:t>challenge Marx’s theory of capitalism </a:t>
            </a:r>
            <a:r>
              <a:rPr lang="en-GB" sz="3500" dirty="0"/>
              <a:t>and his perspective his view of the role of economic forces in social and historical development</a:t>
            </a:r>
          </a:p>
          <a:p>
            <a:r>
              <a:rPr lang="en-GB" sz="3500" b="1" dirty="0"/>
              <a:t>‘Overlapping social spheres’ </a:t>
            </a:r>
            <a:r>
              <a:rPr lang="en-GB" sz="3500" dirty="0"/>
              <a:t>of religion, economy, politics and law</a:t>
            </a:r>
          </a:p>
          <a:p>
            <a:r>
              <a:rPr lang="en-GB" sz="3500" dirty="0"/>
              <a:t>Theory of society by looking at the different causal influences of various social spheres forming what he called different </a:t>
            </a:r>
            <a:r>
              <a:rPr lang="en-GB" sz="3500" b="1" dirty="0"/>
              <a:t>‘departments of life’</a:t>
            </a:r>
          </a:p>
          <a:p>
            <a:r>
              <a:rPr lang="en-GB" sz="3500" dirty="0"/>
              <a:t>He didn’t restrict himself to the economic sphere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Morrison (2006: 5)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43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1E29BD7-BA32-4AE4-816E-13CF9B9EC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E57AC6E-7B9C-4FC0-91C2-687F0E48D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3710C012-6D62-49D6-9ED1-052BF4CF6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152" y="274638"/>
            <a:ext cx="2995757" cy="2995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00C14068-675D-4430-B12D-F9FA2B15DB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8122" y="274639"/>
            <a:ext cx="2995756" cy="29957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F86FE5E3-2AC8-499B-9C9F-F262043511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7262" y="274639"/>
            <a:ext cx="2995756" cy="29957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32A42FDB-BB13-4A9E-B012-56C6013AF5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152" y="3669361"/>
            <a:ext cx="3319867" cy="26226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E32141AB-5CB8-4AE8-AD49-8EA6D8D58C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7503" y="3732211"/>
            <a:ext cx="2496993" cy="2496993"/>
          </a:xfrm>
          <a:prstGeom prst="rect">
            <a:avLst/>
          </a:prstGeom>
        </p:spPr>
      </p:pic>
      <p:pic>
        <p:nvPicPr>
          <p:cNvPr id="10" name="Picture 9">
            <a:hlinkClick r:id="rId7"/>
            <a:extLst>
              <a:ext uri="{FF2B5EF4-FFF2-40B4-BE49-F238E27FC236}">
                <a16:creationId xmlns:a16="http://schemas.microsoft.com/office/drawing/2014/main" xmlns="" id="{265E80B3-F95D-4519-89B8-564FD6012DC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04279" y="3529262"/>
            <a:ext cx="3861722" cy="290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49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FDDFB8-6FCC-465F-BE33-10916B831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0BC44F3-0FBC-4A53-A87D-D4FEB1416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Humphries, J (2011) </a:t>
            </a:r>
            <a:r>
              <a:rPr lang="en-GB" i="1" dirty="0"/>
              <a:t>The Children who built Victorian Britain: Part 1 Children on the Revolution</a:t>
            </a:r>
            <a:r>
              <a:rPr lang="en-GB" dirty="0"/>
              <a:t>, BBC documentary available at </a:t>
            </a:r>
            <a:r>
              <a:rPr lang="en-GB" dirty="0">
                <a:hlinkClick r:id="rId2"/>
              </a:rPr>
              <a:t>https://www.youtube.com/watch?v=87eVOpbcoVo</a:t>
            </a:r>
            <a:r>
              <a:rPr lang="en-GB" dirty="0"/>
              <a:t> </a:t>
            </a:r>
          </a:p>
          <a:p>
            <a:r>
              <a:rPr lang="en-GB" dirty="0"/>
              <a:t>Morrison K (2006) </a:t>
            </a:r>
            <a:r>
              <a:rPr lang="en-GB" i="1" dirty="0"/>
              <a:t>Marx, Durkheim, Weber: </a:t>
            </a:r>
            <a:r>
              <a:rPr lang="en-US" i="1" dirty="0"/>
              <a:t>Formations of Modern Social Thought</a:t>
            </a:r>
            <a:r>
              <a:rPr lang="en-US" dirty="0"/>
              <a:t>. London: Sage Publications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59D5D307-E1C6-471C-8988-6FEB03997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AE901BC-D190-49E6-8B33-2F32A0F2BF0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1049</Words>
  <Application>Microsoft Office PowerPoint</Application>
  <PresentationFormat>Widescreen</PresentationFormat>
  <Paragraphs>165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1_Office Theme</vt:lpstr>
      <vt:lpstr>2_Office Theme</vt:lpstr>
      <vt:lpstr>3_Office Theme</vt:lpstr>
      <vt:lpstr>4_Office Theme</vt:lpstr>
      <vt:lpstr>Structure, function, feudalism and the big three</vt:lpstr>
      <vt:lpstr>Richest and poorest</vt:lpstr>
      <vt:lpstr>Objectives</vt:lpstr>
      <vt:lpstr>Theories of society</vt:lpstr>
      <vt:lpstr>PowerPoint Presentation</vt:lpstr>
      <vt:lpstr>Structure</vt:lpstr>
      <vt:lpstr>Structural Theory</vt:lpstr>
      <vt:lpstr>Function</vt:lpstr>
      <vt:lpstr>Structure &amp; function</vt:lpstr>
      <vt:lpstr>Function</vt:lpstr>
      <vt:lpstr>Functionalism</vt:lpstr>
      <vt:lpstr>Functionalism</vt:lpstr>
      <vt:lpstr>Society as a system</vt:lpstr>
      <vt:lpstr>Structure</vt:lpstr>
      <vt:lpstr>Talcott Parsons (1902-1979)</vt:lpstr>
      <vt:lpstr>Talcott Parsons (1902-1979)</vt:lpstr>
      <vt:lpstr>Problems of functionalism?</vt:lpstr>
      <vt:lpstr>Conflict Perspectives</vt:lpstr>
      <vt:lpstr>Origins of Modern Social Theory </vt:lpstr>
      <vt:lpstr>PowerPoint Presentation</vt:lpstr>
      <vt:lpstr>Karl Marx (1818-1883)</vt:lpstr>
      <vt:lpstr>England/UK as the workshop of the world</vt:lpstr>
      <vt:lpstr>Global manufacturing</vt:lpstr>
      <vt:lpstr>Karl Marx (1818-1883)</vt:lpstr>
      <vt:lpstr>Emile Durkheim (1858-1917) </vt:lpstr>
      <vt:lpstr>Emile Durkheim (1858-1917)</vt:lpstr>
      <vt:lpstr>Max Weber  (1864-1920)</vt:lpstr>
      <vt:lpstr>Max Weber (1864-1920)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2018-10-10T12:13:56Z</dcterms:created>
  <dcterms:modified xsi:type="dcterms:W3CDTF">2019-10-22T10:48:44Z</dcterms:modified>
</cp:coreProperties>
</file>