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"/>
  </p:notesMasterIdLst>
  <p:sldIdLst>
    <p:sldId id="273" r:id="rId5"/>
    <p:sldId id="274" r:id="rId6"/>
    <p:sldId id="275" r:id="rId7"/>
    <p:sldId id="276" r:id="rId8"/>
    <p:sldId id="27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7" autoAdjust="0"/>
    <p:restoredTop sz="92382" autoAdjust="0"/>
  </p:normalViewPr>
  <p:slideViewPr>
    <p:cSldViewPr snapToGrid="0">
      <p:cViewPr>
        <p:scale>
          <a:sx n="70" d="100"/>
          <a:sy n="70" d="100"/>
        </p:scale>
        <p:origin x="269" y="9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8F8BB3-B2BE-4987-92F5-B998F87559A7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BBC0DD-5F08-43BC-9855-1E3FC7B186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60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BC0DD-5F08-43BC-9855-1E3FC7B186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925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BC0DD-5F08-43BC-9855-1E3FC7B1866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586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906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2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84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55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461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9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98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05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082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rsesophieconsulting.com/nursing-management-for-uterine-fibroids/" TargetMode="External"/><Relationship Id="rId3" Type="http://schemas.openxmlformats.org/officeDocument/2006/relationships/hyperlink" Target="https://www.mayoclinic.org/diseases-conditions/uterine-fibroids/diagnosis-treatment/drc-20354294" TargetMode="External"/><Relationship Id="rId7" Type="http://schemas.openxmlformats.org/officeDocument/2006/relationships/hyperlink" Target="https://www.nhs.uk/conditions/fibroid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isualsonline.cancer.gov/details.cfm?imageid=4278" TargetMode="External"/><Relationship Id="rId5" Type="http://schemas.openxmlformats.org/officeDocument/2006/relationships/hyperlink" Target="https://middlesexhealth.org/learning-center/diseases-and-conditions/uterine-fibroids" TargetMode="External"/><Relationship Id="rId10" Type="http://schemas.openxmlformats.org/officeDocument/2006/relationships/hyperlink" Target="https://www.shutterstock.com/image-vector/female-reproductive-system-uterus-ovaries-scheme-414103342" TargetMode="External"/><Relationship Id="rId4" Type="http://schemas.openxmlformats.org/officeDocument/2006/relationships/hyperlink" Target="https://www.medicalnewstoday.com/articles/female-reproductive-organ-anatomy" TargetMode="External"/><Relationship Id="rId9" Type="http://schemas.openxmlformats.org/officeDocument/2006/relationships/hyperlink" Target="https://www.endocrineweb.com/endocrinology/overview-ovar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EE997D3B-4ECD-4397-A989-D5882BB32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A852E5D-96B2-47B5-AB0F-426F231FB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1"/>
            <a:ext cx="3703320" cy="5935131"/>
            <a:chOff x="438068" y="457201"/>
            <a:chExt cx="3703320" cy="5935131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FBEA2C8A-CA20-494E-8DAA-985E842E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41102"/>
              <a:ext cx="3702134" cy="5751230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DBAE429C-3A94-4C39-B88C-596F1E4C0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1"/>
              <a:ext cx="3703320" cy="91440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3316166"/>
            <a:ext cx="3556002" cy="179770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BMHP5003_BIRM</a:t>
            </a: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200" cap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ecturer: Muhammad Humza Saeed</a:t>
            </a: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cap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	Elena Vasinc</a:t>
            </a:r>
            <a:br>
              <a:rPr lang="en-US" sz="1200" cap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cap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2016813</a:t>
            </a:r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068" y="5145512"/>
            <a:ext cx="3702134" cy="91238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sz="1400" b="0" i="0" u="none" strike="noStrike" baseline="0" dirty="0">
              <a:solidFill>
                <a:srgbClr val="FFFFFF">
                  <a:alpha val="75000"/>
                </a:srgbClr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b="1" i="0" u="none" strike="noStrike" baseline="0" dirty="0">
                <a:solidFill>
                  <a:srgbClr val="FFFFFF">
                    <a:alpha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Female Reproductive System </a:t>
            </a: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>
                  <a:alpha val="75000"/>
                </a:srgbClr>
              </a:solidFill>
            </a:endParaRPr>
          </a:p>
        </p:txBody>
      </p:sp>
      <p:pic>
        <p:nvPicPr>
          <p:cNvPr id="6" name="Picture 5" descr="pipette dripping into a petri dish">
            <a:extLst>
              <a:ext uri="{FF2B5EF4-FFF2-40B4-BE49-F238E27FC236}">
                <a16:creationId xmlns:a16="http://schemas.microsoft.com/office/drawing/2014/main" id="{AD5EFA86-59D3-41A9-819E-C704FF32C5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121684" y="1052795"/>
            <a:ext cx="2312157" cy="1797703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2C8D2CAC-A4BB-5CDA-2E8B-AFC64D263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8827" y="1284569"/>
            <a:ext cx="4330875" cy="45231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7D42AA-C744-392F-6AFD-7810DCD682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2784" y="5682698"/>
            <a:ext cx="1877731" cy="24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003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D914D-23A4-B444-2BA1-3C2E11ACB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771" y="674914"/>
            <a:ext cx="5558518" cy="578031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GB" sz="1800" b="0" i="0" u="none" strike="noStrike" baseline="0" dirty="0">
                <a:solidFill>
                  <a:srgbClr val="000000"/>
                </a:solidFill>
              </a:rPr>
            </a:br>
            <a:br>
              <a:rPr lang="en-GB" sz="1800" b="0" i="0" u="none" strike="noStrike" baseline="0" dirty="0">
                <a:solidFill>
                  <a:srgbClr val="000000"/>
                </a:solidFill>
              </a:rPr>
            </a:br>
            <a:br>
              <a:rPr lang="en-GB" sz="1800" b="0" i="0" u="none" strike="noStrike" baseline="0" dirty="0">
                <a:solidFill>
                  <a:srgbClr val="000000"/>
                </a:solidFill>
              </a:rPr>
            </a:b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Female Reproductive System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300" cap="none" dirty="0">
                <a:latin typeface="Arial" panose="020B0604020202020204" pitchFamily="34" charset="0"/>
                <a:cs typeface="Arial" panose="020B0604020202020204" pitchFamily="34" charset="0"/>
              </a:rPr>
              <a:t>organs that enable pregnancy, childbirth, and reproduction</a:t>
            </a:r>
            <a:br>
              <a:rPr lang="en-GB" sz="13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internal organs consist of ovaries, fallopian tubes, uterus, cervix, and vagina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the clitoris is an organ that extends both within and outside the body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the vulva is the exterior region around the vagina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produces female sex hormones: estrogen and progesterone that govern a vast array of biological processes 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cap="none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contain a variety of components that affect health during a person's life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influencing sexual health </a:t>
            </a:r>
            <a:r>
              <a:rPr lang="en-GB" sz="1000" cap="none" dirty="0">
                <a:latin typeface="Arial" panose="020B0604020202020204" pitchFamily="34" charset="0"/>
                <a:cs typeface="Arial" panose="020B0604020202020204" pitchFamily="34" charset="0"/>
              </a:rPr>
              <a:t>(Medical News Today, 2021).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cap="none" dirty="0">
                <a:latin typeface="Arial" panose="020B0604020202020204" pitchFamily="34" charset="0"/>
                <a:cs typeface="Arial" panose="020B0604020202020204" pitchFamily="34" charset="0"/>
              </a:rPr>
              <a:t>Ovaries </a:t>
            </a:r>
            <a: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  <a:t>- oval shaped, are located on both sides of the uterus, at opposite ends of the pelvic wall, produce and release egg cells </a:t>
            </a:r>
            <a:r>
              <a:rPr lang="en-GB" sz="1000" cap="none" dirty="0">
                <a:latin typeface="Arial" panose="020B0604020202020204" pitchFamily="34" charset="0"/>
                <a:cs typeface="Arial" panose="020B0604020202020204" pitchFamily="34" charset="0"/>
              </a:rPr>
              <a:t>(Sargis, 2015).</a:t>
            </a:r>
            <a:br>
              <a:rPr lang="en-GB" sz="1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09603E-2B48-E649-7B84-E344E6F164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981208"/>
            <a:ext cx="4848225" cy="47512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3D0358-02B5-EB52-5A4E-997AF560A6B5}"/>
              </a:ext>
            </a:extLst>
          </p:cNvPr>
          <p:cNvSpPr txBox="1"/>
          <p:nvPr/>
        </p:nvSpPr>
        <p:spPr>
          <a:xfrm>
            <a:off x="10267950" y="5732469"/>
            <a:ext cx="143827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(Shutter Stock, 2022) </a:t>
            </a:r>
          </a:p>
        </p:txBody>
      </p:sp>
    </p:spTree>
    <p:extLst>
      <p:ext uri="{BB962C8B-B14F-4D97-AF65-F5344CB8AC3E}">
        <p14:creationId xmlns:p14="http://schemas.microsoft.com/office/powerpoint/2010/main" val="746039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3E89E-E3FF-D7E2-A0D6-C30F9D526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358" y="533400"/>
            <a:ext cx="7095791" cy="6128657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Female reproductive system diseases: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Leiomyoma (fibroid, myoma)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- 1 in 3 women develop fibroids at same point in their lives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cap="none" dirty="0">
                <a:latin typeface="Arial" panose="020B0604020202020204" pitchFamily="34" charset="0"/>
                <a:cs typeface="Arial" panose="020B0604020202020204" pitchFamily="34" charset="0"/>
              </a:rPr>
              <a:t>What are fibroids?</a:t>
            </a:r>
            <a:br>
              <a:rPr lang="en-GB" sz="1600" b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benign (noncancerous) tumours of myometrium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solid “masses of smooth muscle encased in compressed muscular fibres”.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the size may vary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necrosis, fibrosis, and calcification are all possible outcomes if blood flow to the tumour is disrupted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grow during the reproductive cycle and may be hormone-dependent (estragon)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during pregnancy and when taking contraceptives increase their volume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start to decline after menopause </a:t>
            </a:r>
            <a:r>
              <a:rPr lang="en-GB" sz="1100" cap="none" dirty="0">
                <a:latin typeface="Arial" panose="020B0604020202020204" pitchFamily="34" charset="0"/>
                <a:cs typeface="Arial" panose="020B0604020202020204" pitchFamily="34" charset="0"/>
              </a:rPr>
              <a:t>(Waugh and Grant, 2018, pp. 507-508).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cap="none" dirty="0">
                <a:latin typeface="Arial" panose="020B0604020202020204" pitchFamily="34" charset="0"/>
                <a:cs typeface="Arial" panose="020B0604020202020204" pitchFamily="34" charset="0"/>
              </a:rPr>
              <a:t>Symptoms of fibroids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large tumours may causa pelvic discomfort, heavy and irregular periods, painful menstrual periods, anemia, tummy ache, lover back pain </a:t>
            </a:r>
            <a:r>
              <a:rPr lang="en-GB" sz="1000" cap="none" dirty="0">
                <a:latin typeface="Arial" panose="020B0604020202020204" pitchFamily="34" charset="0"/>
                <a:cs typeface="Arial" panose="020B0604020202020204" pitchFamily="34" charset="0"/>
              </a:rPr>
              <a:t>(NHS, 2022).</a:t>
            </a:r>
            <a:b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cap="none" dirty="0">
                <a:latin typeface="Arial" panose="020B0604020202020204" pitchFamily="34" charset="0"/>
                <a:cs typeface="Arial" panose="020B0604020202020204" pitchFamily="34" charset="0"/>
              </a:rPr>
              <a:t>- malignant change is rare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F4F087-82EE-3D91-43F9-5D26DC25A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791" y="1430180"/>
            <a:ext cx="4148017" cy="357044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381A83-B29C-180C-0A7A-B7CD554230B9}"/>
              </a:ext>
            </a:extLst>
          </p:cNvPr>
          <p:cNvSpPr txBox="1"/>
          <p:nvPr/>
        </p:nvSpPr>
        <p:spPr>
          <a:xfrm>
            <a:off x="9762959" y="5076825"/>
            <a:ext cx="173354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(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Middlesex Health, 2022) </a:t>
            </a:r>
          </a:p>
        </p:txBody>
      </p:sp>
    </p:spTree>
    <p:extLst>
      <p:ext uri="{BB962C8B-B14F-4D97-AF65-F5344CB8AC3E}">
        <p14:creationId xmlns:p14="http://schemas.microsoft.com/office/powerpoint/2010/main" val="1088283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3A2D9B-AFFB-F1C1-63A6-E3F863A69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142" y="1026414"/>
            <a:ext cx="4581358" cy="4364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PLAN CARE</a:t>
            </a:r>
          </a:p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pain management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fluid replacement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bleeding control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hormone therapy to regulate periods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patient education about symptoms and prevent depression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removal of non-cancerous fibroids by ablation, uterine artery embolization, hysterectomy and uterine myomectomy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(Nurse Sophie Consulting, 2019).</a:t>
            </a:r>
          </a:p>
          <a:p>
            <a:pPr>
              <a:buFontTx/>
              <a:buChar char="-"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F5F25B-C12E-8796-6E5F-C6B36E274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375" y="908788"/>
            <a:ext cx="4924425" cy="43322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A6FA06-C6B5-C30C-B2C5-7B51CD0E9236}"/>
              </a:ext>
            </a:extLst>
          </p:cNvPr>
          <p:cNvSpPr txBox="1"/>
          <p:nvPr/>
        </p:nvSpPr>
        <p:spPr>
          <a:xfrm>
            <a:off x="9124950" y="5391150"/>
            <a:ext cx="146685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(Mayo Clinic, 2021) </a:t>
            </a:r>
          </a:p>
        </p:txBody>
      </p:sp>
    </p:spTree>
    <p:extLst>
      <p:ext uri="{BB962C8B-B14F-4D97-AF65-F5344CB8AC3E}">
        <p14:creationId xmlns:p14="http://schemas.microsoft.com/office/powerpoint/2010/main" val="923747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ED2CD-5C9A-0B12-D63E-64AF79DE7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88105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25C0A-DEDB-173F-4156-3E6846531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Mayo Clinic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Uterine fibroids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https://www.mayoclinic.org/diseases-conditions/uterine-fibroids/diagnosis-treatment/drc-20354294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29.06.2022).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Medical News Today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Female reproductive organ anatomy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https://www.medicalnewstoday.com/articles/female-reproductive-organ-anatomy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29.06.2022).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Middlesex Health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Uterine fibroids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https://middlesexhealth.org/learning-center/diseases-and-conditions/uterine-fibroids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28.06.2022).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National Cancer Institute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Female Reproductive System (Cervix, Ovaries, Uterus).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https://visualsonline.cancer.gov/details.cfm?imageid=4278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28.06.2022).  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NHS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Fibroids. Overview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https://www.nhs.uk/conditions/fibroids/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28.06.2022). 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Nurse Sophie Consulting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Nursing Management For Uterine Fibroids.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https://www.nursesophieconsulting.com/nursing-management-for-uterine-fibroids/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29.06.2022).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Sargis, R.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 Overview of the Ovaries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https://www.endocrineweb.com/endocrinology/overview-ovaries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09.07.2022).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Shutter Stock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Female Reproductive System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https://www.shutterstock.com/image-vector/female-reproductive-system-uterus-ovaries-scheme-414103342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28.06.2022).  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9. Waugh, A. and Grant, A.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Ross &amp; Wilson. Anatomy and Physiology in Health and Illness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13th Edition. London: Elsevier Ltd.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32832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B3242A4-1E6A-4E02-809C-4A24066EC01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255AC-12AC-4323-AA35-9BAC798B66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D2D995-20F0-4C14-BF62-1248AB4B484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{D109195E-476F-4C5F-A32B-CEC2B6F5789D}tf67061901_win32</Template>
  <TotalTime>1455</TotalTime>
  <Words>706</Words>
  <Application>Microsoft Office PowerPoint</Application>
  <PresentationFormat>Widescreen</PresentationFormat>
  <Paragraphs>28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Franklin Gothic Book</vt:lpstr>
      <vt:lpstr>Franklin Gothic Demi</vt:lpstr>
      <vt:lpstr>Wingdings 2</vt:lpstr>
      <vt:lpstr>DividendVTI</vt:lpstr>
      <vt:lpstr>INTRODUCTION TO PHYSIOLOGY   BMHP5003_BIRM  Lecturer: Muhammad Humza Saeed     Student:  Elena Vasinc   2016813</vt:lpstr>
      <vt:lpstr>   Female Reproductive System  - organs that enable pregnancy, childbirth, and reproduction - internal organs consist of ovaries, fallopian tubes, uterus, cervix, and vagina - the clitoris is an organ that extends both within and outside the body - the vulva is the exterior region around the vagina - produces female sex hormones: estrogen and progesterone that govern a vast array of biological processes  - contain a variety of components that affect health during a person's life - influencing sexual health (Medical News Today, 2021).   Ovaries - oval shaped, are located on both sides of the uterus, at opposite ends of the pelvic wall, produce and release egg cells (Sargis, 2015).  </vt:lpstr>
      <vt:lpstr>Female reproductive system diseases: Leiomyoma (fibroid, myoma)  - 1 in 3 women develop fibroids at same point in their lives  What are fibroids? - benign (noncancerous) tumours of myometrium - solid “masses of smooth muscle encased in compressed muscular fibres”. - the size may vary - necrosis, fibrosis, and calcification are all possible outcomes if blood flow to the tumour is disrupted - grow during the reproductive cycle and may be hormone-dependent (estragon) - during pregnancy and when taking contraceptives increase their volume - start to decline after menopause (Waugh and Grant, 2018, pp. 507-508).  Symptoms of fibroids - large tumours may causa pelvic discomfort, heavy and irregular periods, painful menstrual periods, anemia, tummy ache, lover back pain (NHS, 2022). - malignant change is rare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PHYSIOLOGY   BMHP5003_BIRM  Lecturer: Muhammad Humza Saeed     Student:  Elena Vasinc    2016813</dc:title>
  <dc:creator>Elena Vasinc (2016813)</dc:creator>
  <cp:lastModifiedBy>Elena Vasinc (2016813)</cp:lastModifiedBy>
  <cp:revision>53</cp:revision>
  <dcterms:created xsi:type="dcterms:W3CDTF">2022-06-08T12:07:47Z</dcterms:created>
  <dcterms:modified xsi:type="dcterms:W3CDTF">2022-07-17T20:32:02Z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