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0" d="100"/>
          <a:sy n="50" d="100"/>
        </p:scale>
        <p:origin x="1445"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B25AF0-6556-45F0-B026-8C944E52DBED}" type="doc">
      <dgm:prSet loTypeId="urn:microsoft.com/office/officeart/2005/8/layout/hProcess9" loCatId="process" qsTypeId="urn:microsoft.com/office/officeart/2005/8/quickstyle/simple3" qsCatId="simple" csTypeId="urn:microsoft.com/office/officeart/2005/8/colors/colorful5" csCatId="colorful"/>
      <dgm:spPr/>
      <dgm:t>
        <a:bodyPr/>
        <a:lstStyle/>
        <a:p>
          <a:endParaRPr lang="en-GB"/>
        </a:p>
      </dgm:t>
    </dgm:pt>
    <dgm:pt modelId="{B2666AC9-8CFA-45E2-A251-D543873FE84C}">
      <dgm:prSet custT="1"/>
      <dgm:spPr/>
      <dgm:t>
        <a:bodyPr/>
        <a:lstStyle/>
        <a:p>
          <a:pPr algn="just" rtl="0">
            <a:lnSpc>
              <a:spcPct val="100000"/>
            </a:lnSpc>
          </a:pPr>
          <a:r>
            <a:rPr lang="en-GB" sz="700">
              <a:latin typeface="Arial" panose="020B0604020202020204" pitchFamily="34" charset="0"/>
              <a:cs typeface="Arial" panose="020B0604020202020204" pitchFamily="34" charset="0"/>
            </a:rPr>
            <a:t>Two actionable tips, such as sharing emotional states and pausing before reacting, would boost emotional intelligence in student group projects in an effective manner. </a:t>
          </a:r>
        </a:p>
      </dgm:t>
    </dgm:pt>
    <dgm:pt modelId="{3CB61FB2-6139-47CF-8B79-2BDDC958D869}" type="parTrans" cxnId="{D1DCC208-4DBB-449D-AD0C-93A60B1055B2}">
      <dgm:prSet/>
      <dgm:spPr/>
      <dgm:t>
        <a:bodyPr/>
        <a:lstStyle/>
        <a:p>
          <a:pPr algn="just">
            <a:lnSpc>
              <a:spcPct val="100000"/>
            </a:lnSpc>
          </a:pPr>
          <a:endParaRPr lang="en-GB" sz="700">
            <a:latin typeface="Arial" panose="020B0604020202020204" pitchFamily="34" charset="0"/>
            <a:cs typeface="Arial" panose="020B0604020202020204" pitchFamily="34" charset="0"/>
          </a:endParaRPr>
        </a:p>
      </dgm:t>
    </dgm:pt>
    <dgm:pt modelId="{E2728F03-E9D7-4F48-85BD-2C31ADD91B05}" type="sibTrans" cxnId="{D1DCC208-4DBB-449D-AD0C-93A60B1055B2}">
      <dgm:prSet/>
      <dgm:spPr/>
      <dgm:t>
        <a:bodyPr/>
        <a:lstStyle/>
        <a:p>
          <a:pPr algn="just">
            <a:lnSpc>
              <a:spcPct val="100000"/>
            </a:lnSpc>
          </a:pPr>
          <a:endParaRPr lang="en-GB" sz="700">
            <a:latin typeface="Arial" panose="020B0604020202020204" pitchFamily="34" charset="0"/>
            <a:cs typeface="Arial" panose="020B0604020202020204" pitchFamily="34" charset="0"/>
          </a:endParaRPr>
        </a:p>
      </dgm:t>
    </dgm:pt>
    <dgm:pt modelId="{50A18CD1-9135-4C71-BF55-AFBB3CA390C0}">
      <dgm:prSet custT="1"/>
      <dgm:spPr/>
      <dgm:t>
        <a:bodyPr/>
        <a:lstStyle/>
        <a:p>
          <a:pPr algn="just" rtl="0">
            <a:lnSpc>
              <a:spcPct val="100000"/>
            </a:lnSpc>
          </a:pPr>
          <a:r>
            <a:rPr lang="en-GB" sz="700" dirty="0">
              <a:latin typeface="Arial" panose="020B0604020202020204" pitchFamily="34" charset="0"/>
              <a:cs typeface="Arial" panose="020B0604020202020204" pitchFamily="34" charset="0"/>
            </a:rPr>
            <a:t>According to the tips of sharing emotional states, it can be stated that students would start meetings by starting as per the feelings regarding the workflow, building team trust. </a:t>
          </a:r>
        </a:p>
      </dgm:t>
    </dgm:pt>
    <dgm:pt modelId="{D81EC134-78BA-4B21-8226-4733960F46DA}" type="parTrans" cxnId="{95BD8191-4733-41CB-BF7B-5B4895482650}">
      <dgm:prSet/>
      <dgm:spPr/>
      <dgm:t>
        <a:bodyPr/>
        <a:lstStyle/>
        <a:p>
          <a:pPr algn="just">
            <a:lnSpc>
              <a:spcPct val="100000"/>
            </a:lnSpc>
          </a:pPr>
          <a:endParaRPr lang="en-GB" sz="700">
            <a:latin typeface="Arial" panose="020B0604020202020204" pitchFamily="34" charset="0"/>
            <a:cs typeface="Arial" panose="020B0604020202020204" pitchFamily="34" charset="0"/>
          </a:endParaRPr>
        </a:p>
      </dgm:t>
    </dgm:pt>
    <dgm:pt modelId="{8ADADADD-CC7E-46F3-A3A7-EC51270C1305}" type="sibTrans" cxnId="{95BD8191-4733-41CB-BF7B-5B4895482650}">
      <dgm:prSet/>
      <dgm:spPr/>
      <dgm:t>
        <a:bodyPr/>
        <a:lstStyle/>
        <a:p>
          <a:pPr algn="just">
            <a:lnSpc>
              <a:spcPct val="100000"/>
            </a:lnSpc>
          </a:pPr>
          <a:endParaRPr lang="en-GB" sz="700">
            <a:latin typeface="Arial" panose="020B0604020202020204" pitchFamily="34" charset="0"/>
            <a:cs typeface="Arial" panose="020B0604020202020204" pitchFamily="34" charset="0"/>
          </a:endParaRPr>
        </a:p>
      </dgm:t>
    </dgm:pt>
    <dgm:pt modelId="{F828DA7B-BEF9-481C-8904-474C37FBDC86}">
      <dgm:prSet custT="1"/>
      <dgm:spPr/>
      <dgm:t>
        <a:bodyPr/>
        <a:lstStyle/>
        <a:p>
          <a:pPr algn="just" rtl="0">
            <a:lnSpc>
              <a:spcPct val="100000"/>
            </a:lnSpc>
          </a:pPr>
          <a:r>
            <a:rPr lang="en-GB" sz="700">
              <a:latin typeface="Arial" panose="020B0604020202020204" pitchFamily="34" charset="0"/>
              <a:cs typeface="Arial" panose="020B0604020202020204" pitchFamily="34" charset="0"/>
            </a:rPr>
            <a:t>On the other hand, pausing before reacting indicates that students need to take a brief 25-second break before responding to stressful feedback and review to handle impulsive reactions. </a:t>
          </a:r>
        </a:p>
      </dgm:t>
    </dgm:pt>
    <dgm:pt modelId="{94776F24-C741-40B2-A160-507325A530F4}" type="parTrans" cxnId="{563232FA-C35F-4E07-B4AE-C089E7C13BD5}">
      <dgm:prSet/>
      <dgm:spPr/>
      <dgm:t>
        <a:bodyPr/>
        <a:lstStyle/>
        <a:p>
          <a:pPr algn="just">
            <a:lnSpc>
              <a:spcPct val="100000"/>
            </a:lnSpc>
          </a:pPr>
          <a:endParaRPr lang="en-GB" sz="700">
            <a:latin typeface="Arial" panose="020B0604020202020204" pitchFamily="34" charset="0"/>
            <a:cs typeface="Arial" panose="020B0604020202020204" pitchFamily="34" charset="0"/>
          </a:endParaRPr>
        </a:p>
      </dgm:t>
    </dgm:pt>
    <dgm:pt modelId="{3CC88D90-A679-46ED-B4FA-E149FC4EAD56}" type="sibTrans" cxnId="{563232FA-C35F-4E07-B4AE-C089E7C13BD5}">
      <dgm:prSet/>
      <dgm:spPr/>
      <dgm:t>
        <a:bodyPr/>
        <a:lstStyle/>
        <a:p>
          <a:pPr algn="just">
            <a:lnSpc>
              <a:spcPct val="100000"/>
            </a:lnSpc>
          </a:pPr>
          <a:endParaRPr lang="en-GB" sz="700">
            <a:latin typeface="Arial" panose="020B0604020202020204" pitchFamily="34" charset="0"/>
            <a:cs typeface="Arial" panose="020B0604020202020204" pitchFamily="34" charset="0"/>
          </a:endParaRPr>
        </a:p>
      </dgm:t>
    </dgm:pt>
    <dgm:pt modelId="{2D6B29E0-6E1D-4BD4-A007-3283F2F08099}" type="pres">
      <dgm:prSet presAssocID="{60B25AF0-6556-45F0-B026-8C944E52DBED}" presName="CompostProcess" presStyleCnt="0">
        <dgm:presLayoutVars>
          <dgm:dir/>
          <dgm:resizeHandles val="exact"/>
        </dgm:presLayoutVars>
      </dgm:prSet>
      <dgm:spPr/>
    </dgm:pt>
    <dgm:pt modelId="{36CAD68E-1423-429D-AFFC-7DA556307214}" type="pres">
      <dgm:prSet presAssocID="{60B25AF0-6556-45F0-B026-8C944E52DBED}" presName="arrow" presStyleLbl="bgShp" presStyleIdx="0" presStyleCnt="1"/>
      <dgm:spPr/>
    </dgm:pt>
    <dgm:pt modelId="{B6155AA0-0F3E-4630-874B-E4A298E0AC8A}" type="pres">
      <dgm:prSet presAssocID="{60B25AF0-6556-45F0-B026-8C944E52DBED}" presName="linearProcess" presStyleCnt="0"/>
      <dgm:spPr/>
    </dgm:pt>
    <dgm:pt modelId="{010A4886-44F7-4482-9419-19DD4330CEC7}" type="pres">
      <dgm:prSet presAssocID="{B2666AC9-8CFA-45E2-A251-D543873FE84C}" presName="textNode" presStyleLbl="node1" presStyleIdx="0" presStyleCnt="3">
        <dgm:presLayoutVars>
          <dgm:bulletEnabled val="1"/>
        </dgm:presLayoutVars>
      </dgm:prSet>
      <dgm:spPr/>
    </dgm:pt>
    <dgm:pt modelId="{A8242B4B-0E7D-4B9D-903D-EE2C0E0D6B8D}" type="pres">
      <dgm:prSet presAssocID="{E2728F03-E9D7-4F48-85BD-2C31ADD91B05}" presName="sibTrans" presStyleCnt="0"/>
      <dgm:spPr/>
    </dgm:pt>
    <dgm:pt modelId="{427C0F57-20AF-4151-B13A-7BB28CAACA8B}" type="pres">
      <dgm:prSet presAssocID="{50A18CD1-9135-4C71-BF55-AFBB3CA390C0}" presName="textNode" presStyleLbl="node1" presStyleIdx="1" presStyleCnt="3">
        <dgm:presLayoutVars>
          <dgm:bulletEnabled val="1"/>
        </dgm:presLayoutVars>
      </dgm:prSet>
      <dgm:spPr/>
    </dgm:pt>
    <dgm:pt modelId="{27A4519F-0EEC-4099-A1C1-D66554DFBCA5}" type="pres">
      <dgm:prSet presAssocID="{8ADADADD-CC7E-46F3-A3A7-EC51270C1305}" presName="sibTrans" presStyleCnt="0"/>
      <dgm:spPr/>
    </dgm:pt>
    <dgm:pt modelId="{8FEC3BCE-5BFF-4D79-968C-E67F2AE13CC5}" type="pres">
      <dgm:prSet presAssocID="{F828DA7B-BEF9-481C-8904-474C37FBDC86}" presName="textNode" presStyleLbl="node1" presStyleIdx="2" presStyleCnt="3">
        <dgm:presLayoutVars>
          <dgm:bulletEnabled val="1"/>
        </dgm:presLayoutVars>
      </dgm:prSet>
      <dgm:spPr/>
    </dgm:pt>
  </dgm:ptLst>
  <dgm:cxnLst>
    <dgm:cxn modelId="{D1DCC208-4DBB-449D-AD0C-93A60B1055B2}" srcId="{60B25AF0-6556-45F0-B026-8C944E52DBED}" destId="{B2666AC9-8CFA-45E2-A251-D543873FE84C}" srcOrd="0" destOrd="0" parTransId="{3CB61FB2-6139-47CF-8B79-2BDDC958D869}" sibTransId="{E2728F03-E9D7-4F48-85BD-2C31ADD91B05}"/>
    <dgm:cxn modelId="{DD6E7268-92AB-4A95-A84D-46ADAD6D0D66}" type="presOf" srcId="{60B25AF0-6556-45F0-B026-8C944E52DBED}" destId="{2D6B29E0-6E1D-4BD4-A007-3283F2F08099}" srcOrd="0" destOrd="0" presId="urn:microsoft.com/office/officeart/2005/8/layout/hProcess9"/>
    <dgm:cxn modelId="{C7692C8E-35BE-4883-A7E9-3DDF53DB221F}" type="presOf" srcId="{F828DA7B-BEF9-481C-8904-474C37FBDC86}" destId="{8FEC3BCE-5BFF-4D79-968C-E67F2AE13CC5}" srcOrd="0" destOrd="0" presId="urn:microsoft.com/office/officeart/2005/8/layout/hProcess9"/>
    <dgm:cxn modelId="{95BD8191-4733-41CB-BF7B-5B4895482650}" srcId="{60B25AF0-6556-45F0-B026-8C944E52DBED}" destId="{50A18CD1-9135-4C71-BF55-AFBB3CA390C0}" srcOrd="1" destOrd="0" parTransId="{D81EC134-78BA-4B21-8226-4733960F46DA}" sibTransId="{8ADADADD-CC7E-46F3-A3A7-EC51270C1305}"/>
    <dgm:cxn modelId="{B76206A7-7783-4BF1-BBC0-E38593382AD1}" type="presOf" srcId="{50A18CD1-9135-4C71-BF55-AFBB3CA390C0}" destId="{427C0F57-20AF-4151-B13A-7BB28CAACA8B}" srcOrd="0" destOrd="0" presId="urn:microsoft.com/office/officeart/2005/8/layout/hProcess9"/>
    <dgm:cxn modelId="{8B8559E0-0809-4985-BAF5-0413E43E31B3}" type="presOf" srcId="{B2666AC9-8CFA-45E2-A251-D543873FE84C}" destId="{010A4886-44F7-4482-9419-19DD4330CEC7}" srcOrd="0" destOrd="0" presId="urn:microsoft.com/office/officeart/2005/8/layout/hProcess9"/>
    <dgm:cxn modelId="{563232FA-C35F-4E07-B4AE-C089E7C13BD5}" srcId="{60B25AF0-6556-45F0-B026-8C944E52DBED}" destId="{F828DA7B-BEF9-481C-8904-474C37FBDC86}" srcOrd="2" destOrd="0" parTransId="{94776F24-C741-40B2-A160-507325A530F4}" sibTransId="{3CC88D90-A679-46ED-B4FA-E149FC4EAD56}"/>
    <dgm:cxn modelId="{20B74E64-847C-4B46-9053-2ECF1247A629}" type="presParOf" srcId="{2D6B29E0-6E1D-4BD4-A007-3283F2F08099}" destId="{36CAD68E-1423-429D-AFFC-7DA556307214}" srcOrd="0" destOrd="0" presId="urn:microsoft.com/office/officeart/2005/8/layout/hProcess9"/>
    <dgm:cxn modelId="{4886B1EF-CF36-48D8-8236-B6FDD72E3E90}" type="presParOf" srcId="{2D6B29E0-6E1D-4BD4-A007-3283F2F08099}" destId="{B6155AA0-0F3E-4630-874B-E4A298E0AC8A}" srcOrd="1" destOrd="0" presId="urn:microsoft.com/office/officeart/2005/8/layout/hProcess9"/>
    <dgm:cxn modelId="{69A692EA-A867-40BB-BEDB-EC665A9F47FC}" type="presParOf" srcId="{B6155AA0-0F3E-4630-874B-E4A298E0AC8A}" destId="{010A4886-44F7-4482-9419-19DD4330CEC7}" srcOrd="0" destOrd="0" presId="urn:microsoft.com/office/officeart/2005/8/layout/hProcess9"/>
    <dgm:cxn modelId="{806B0C7F-B4AC-45E6-A569-54B3C2E96378}" type="presParOf" srcId="{B6155AA0-0F3E-4630-874B-E4A298E0AC8A}" destId="{A8242B4B-0E7D-4B9D-903D-EE2C0E0D6B8D}" srcOrd="1" destOrd="0" presId="urn:microsoft.com/office/officeart/2005/8/layout/hProcess9"/>
    <dgm:cxn modelId="{370FEC1A-257F-48B0-A719-806619BA33DE}" type="presParOf" srcId="{B6155AA0-0F3E-4630-874B-E4A298E0AC8A}" destId="{427C0F57-20AF-4151-B13A-7BB28CAACA8B}" srcOrd="2" destOrd="0" presId="urn:microsoft.com/office/officeart/2005/8/layout/hProcess9"/>
    <dgm:cxn modelId="{79ED7124-AFD4-4682-BE82-5F438FE8C29D}" type="presParOf" srcId="{B6155AA0-0F3E-4630-874B-E4A298E0AC8A}" destId="{27A4519F-0EEC-4099-A1C1-D66554DFBCA5}" srcOrd="3" destOrd="0" presId="urn:microsoft.com/office/officeart/2005/8/layout/hProcess9"/>
    <dgm:cxn modelId="{E69563F0-E2DB-4520-AFD2-2CDB60FF652B}" type="presParOf" srcId="{B6155AA0-0F3E-4630-874B-E4A298E0AC8A}" destId="{8FEC3BCE-5BFF-4D79-968C-E67F2AE13CC5}" srcOrd="4" destOrd="0" presId="urn:microsoft.com/office/officeart/2005/8/layout/hProcess9"/>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AD68E-1423-429D-AFFC-7DA556307214}">
      <dsp:nvSpPr>
        <dsp:cNvPr id="0" name=""/>
        <dsp:cNvSpPr/>
      </dsp:nvSpPr>
      <dsp:spPr>
        <a:xfrm>
          <a:off x="429616" y="0"/>
          <a:ext cx="4868990" cy="2699922"/>
        </a:xfrm>
        <a:prstGeom prst="rightArrow">
          <a:avLst/>
        </a:prstGeom>
        <a:solidFill>
          <a:schemeClr val="accent5">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010A4886-44F7-4482-9419-19DD4330CEC7}">
      <dsp:nvSpPr>
        <dsp:cNvPr id="0" name=""/>
        <dsp:cNvSpPr/>
      </dsp:nvSpPr>
      <dsp:spPr>
        <a:xfrm>
          <a:off x="0" y="809976"/>
          <a:ext cx="1718467" cy="1079968"/>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just" defTabSz="311150" rtl="0">
            <a:lnSpc>
              <a:spcPct val="100000"/>
            </a:lnSpc>
            <a:spcBef>
              <a:spcPct val="0"/>
            </a:spcBef>
            <a:spcAft>
              <a:spcPct val="35000"/>
            </a:spcAft>
            <a:buNone/>
          </a:pPr>
          <a:r>
            <a:rPr lang="en-GB" sz="700" kern="1200">
              <a:latin typeface="Arial" panose="020B0604020202020204" pitchFamily="34" charset="0"/>
              <a:cs typeface="Arial" panose="020B0604020202020204" pitchFamily="34" charset="0"/>
            </a:rPr>
            <a:t>Two actionable tips, such as sharing emotional states and pausing before reacting, would boost emotional intelligence in student group projects in an effective manner. </a:t>
          </a:r>
        </a:p>
      </dsp:txBody>
      <dsp:txXfrm>
        <a:off x="52720" y="862696"/>
        <a:ext cx="1613027" cy="974528"/>
      </dsp:txXfrm>
    </dsp:sp>
    <dsp:sp modelId="{427C0F57-20AF-4151-B13A-7BB28CAACA8B}">
      <dsp:nvSpPr>
        <dsp:cNvPr id="0" name=""/>
        <dsp:cNvSpPr/>
      </dsp:nvSpPr>
      <dsp:spPr>
        <a:xfrm>
          <a:off x="2004878" y="809976"/>
          <a:ext cx="1718467" cy="1079968"/>
        </a:xfrm>
        <a:prstGeom prst="roundRect">
          <a:avLst/>
        </a:prstGeom>
        <a:gradFill rotWithShape="0">
          <a:gsLst>
            <a:gs pos="0">
              <a:schemeClr val="accent5">
                <a:hueOff val="-4966938"/>
                <a:satOff val="19906"/>
                <a:lumOff val="4314"/>
                <a:alphaOff val="0"/>
                <a:tint val="50000"/>
                <a:satMod val="300000"/>
              </a:schemeClr>
            </a:gs>
            <a:gs pos="35000">
              <a:schemeClr val="accent5">
                <a:hueOff val="-4966938"/>
                <a:satOff val="19906"/>
                <a:lumOff val="4314"/>
                <a:alphaOff val="0"/>
                <a:tint val="37000"/>
                <a:satMod val="300000"/>
              </a:schemeClr>
            </a:gs>
            <a:gs pos="100000">
              <a:schemeClr val="accent5">
                <a:hueOff val="-4966938"/>
                <a:satOff val="19906"/>
                <a:lumOff val="431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just" defTabSz="311150" rtl="0">
            <a:lnSpc>
              <a:spcPct val="100000"/>
            </a:lnSpc>
            <a:spcBef>
              <a:spcPct val="0"/>
            </a:spcBef>
            <a:spcAft>
              <a:spcPct val="35000"/>
            </a:spcAft>
            <a:buNone/>
          </a:pPr>
          <a:r>
            <a:rPr lang="en-GB" sz="700" kern="1200" dirty="0">
              <a:latin typeface="Arial" panose="020B0604020202020204" pitchFamily="34" charset="0"/>
              <a:cs typeface="Arial" panose="020B0604020202020204" pitchFamily="34" charset="0"/>
            </a:rPr>
            <a:t>According to the tips of sharing emotional states, it can be stated that students would start meetings by starting as per the feelings regarding the workflow, building team trust. </a:t>
          </a:r>
        </a:p>
      </dsp:txBody>
      <dsp:txXfrm>
        <a:off x="2057598" y="862696"/>
        <a:ext cx="1613027" cy="974528"/>
      </dsp:txXfrm>
    </dsp:sp>
    <dsp:sp modelId="{8FEC3BCE-5BFF-4D79-968C-E67F2AE13CC5}">
      <dsp:nvSpPr>
        <dsp:cNvPr id="0" name=""/>
        <dsp:cNvSpPr/>
      </dsp:nvSpPr>
      <dsp:spPr>
        <a:xfrm>
          <a:off x="4009756" y="809976"/>
          <a:ext cx="1718467" cy="1079968"/>
        </a:xfrm>
        <a:prstGeom prst="round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just" defTabSz="311150" rtl="0">
            <a:lnSpc>
              <a:spcPct val="100000"/>
            </a:lnSpc>
            <a:spcBef>
              <a:spcPct val="0"/>
            </a:spcBef>
            <a:spcAft>
              <a:spcPct val="35000"/>
            </a:spcAft>
            <a:buNone/>
          </a:pPr>
          <a:r>
            <a:rPr lang="en-GB" sz="700" kern="1200">
              <a:latin typeface="Arial" panose="020B0604020202020204" pitchFamily="34" charset="0"/>
              <a:cs typeface="Arial" panose="020B0604020202020204" pitchFamily="34" charset="0"/>
            </a:rPr>
            <a:t>On the other hand, pausing before reacting indicates that students need to take a brief 25-second break before responding to stressful feedback and review to handle impulsive reactions. </a:t>
          </a:r>
        </a:p>
      </dsp:txBody>
      <dsp:txXfrm>
        <a:off x="4062476" y="862696"/>
        <a:ext cx="1613027" cy="97452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jarr.com/sites/default/files/fulltext_pdf/WJARR-2025-1541.pdf" TargetMode="External"/><Relationship Id="rId13" Type="http://schemas.openxmlformats.org/officeDocument/2006/relationships/diagramColors" Target="../diagrams/colors1.xml"/><Relationship Id="rId18" Type="http://schemas.openxmlformats.org/officeDocument/2006/relationships/image" Target="../media/image5.png"/><Relationship Id="rId3" Type="http://schemas.openxmlformats.org/officeDocument/2006/relationships/hyperlink" Target="https://smetjournal.com/index.php/jmr-smet/article/view/3" TargetMode="External"/><Relationship Id="rId7" Type="http://schemas.openxmlformats.org/officeDocument/2006/relationships/hyperlink" Target="https://www.frontiersin.org/journals/psychiatry/articles/10.3389/fpsyt.2022.945258/pdf" TargetMode="External"/><Relationship Id="rId12" Type="http://schemas.openxmlformats.org/officeDocument/2006/relationships/diagramQuickStyle" Target="../diagrams/quickStyle1.xml"/><Relationship Id="rId17" Type="http://schemas.openxmlformats.org/officeDocument/2006/relationships/image" Target="../media/image4.png"/><Relationship Id="rId2" Type="http://schemas.openxmlformats.org/officeDocument/2006/relationships/image" Target="../media/image1.svg"/><Relationship Id="rId16" Type="http://schemas.openxmlformats.org/officeDocument/2006/relationships/image" Target="../media/image3.png"/><Relationship Id="rId20"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hyperlink" Target="https://utoronto.scholaris.ca/bitstreams/389beb93-1ba8-4877-abbf-cb2b1eef3bd5/download" TargetMode="External"/><Relationship Id="rId11" Type="http://schemas.openxmlformats.org/officeDocument/2006/relationships/diagramLayout" Target="../diagrams/layout1.xml"/><Relationship Id="rId5" Type="http://schemas.openxmlformats.org/officeDocument/2006/relationships/hyperlink" Target="https://www.mdpi.com/2075-4698/13/10/223" TargetMode="External"/><Relationship Id="rId15" Type="http://schemas.openxmlformats.org/officeDocument/2006/relationships/image" Target="../media/image2.png"/><Relationship Id="rId10" Type="http://schemas.openxmlformats.org/officeDocument/2006/relationships/diagramData" Target="../diagrams/data1.xml"/><Relationship Id="rId19" Type="http://schemas.openxmlformats.org/officeDocument/2006/relationships/image" Target="../media/image6.png"/><Relationship Id="rId4" Type="http://schemas.openxmlformats.org/officeDocument/2006/relationships/hyperlink" Target="https://www.researchgate.net/profile/Anahita-Ghanad/publication/373370007_An_Overview_of_Quantitative_Research_Methods/links/67b28ffc645ef274a48341a1/An-Overview-of-Quantitative-Research-Methods.pdf" TargetMode="External"/><Relationship Id="rId9" Type="http://schemas.openxmlformats.org/officeDocument/2006/relationships/hyperlink" Target="https://experianta.com/directory/concepts/a-milestone-of-intelligent-development-daniel-golemans-emotional-intelligence-theory/" TargetMode="External"/><Relationship Id="rId14" Type="http://schemas.microsoft.com/office/2007/relationships/diagramDrawing" Target="../diagrams/drawing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3F8"/>
        </a:solidFill>
        <a:effectLst/>
      </p:bgPr>
    </p:bg>
    <p:spTree>
      <p:nvGrpSpPr>
        <p:cNvPr id="1" name=""/>
        <p:cNvGrpSpPr/>
        <p:nvPr/>
      </p:nvGrpSpPr>
      <p:grpSpPr>
        <a:xfrm>
          <a:off x="0" y="0"/>
          <a:ext cx="0" cy="0"/>
          <a:chOff x="0" y="0"/>
          <a:chExt cx="0" cy="0"/>
        </a:xfrm>
      </p:grpSpPr>
      <p:sp>
        <p:nvSpPr>
          <p:cNvPr id="2" name="Freeform 2"/>
          <p:cNvSpPr/>
          <p:nvPr/>
        </p:nvSpPr>
        <p:spPr>
          <a:xfrm>
            <a:off x="11537181" y="17613424"/>
            <a:ext cx="3575820" cy="3547338"/>
          </a:xfrm>
          <a:custGeom>
            <a:avLst/>
            <a:gdLst/>
            <a:ahLst/>
            <a:cxnLst/>
            <a:rect l="l" t="t" r="r" b="b"/>
            <a:pathLst>
              <a:path w="4028031" h="4195866">
                <a:moveTo>
                  <a:pt x="0" y="0"/>
                </a:moveTo>
                <a:lnTo>
                  <a:pt x="4028031" y="0"/>
                </a:lnTo>
                <a:lnTo>
                  <a:pt x="4028031" y="4195866"/>
                </a:lnTo>
                <a:lnTo>
                  <a:pt x="0" y="4195866"/>
                </a:lnTo>
                <a:lnTo>
                  <a:pt x="0" y="0"/>
                </a:lnTo>
                <a:close/>
              </a:path>
            </a:pathLst>
          </a:custGeom>
          <a:blipFill>
            <a:blip>
              <a:alphaModFix amt="26000"/>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0" y="0"/>
            <a:ext cx="3582820" cy="3770576"/>
          </a:xfrm>
          <a:custGeom>
            <a:avLst/>
            <a:gdLst/>
            <a:ahLst/>
            <a:cxnLst/>
            <a:rect l="l" t="t" r="r" b="b"/>
            <a:pathLst>
              <a:path w="4028031" h="4195866">
                <a:moveTo>
                  <a:pt x="0" y="0"/>
                </a:moveTo>
                <a:lnTo>
                  <a:pt x="4028031" y="0"/>
                </a:lnTo>
                <a:lnTo>
                  <a:pt x="4028031" y="4195866"/>
                </a:lnTo>
                <a:lnTo>
                  <a:pt x="0" y="4195866"/>
                </a:lnTo>
                <a:lnTo>
                  <a:pt x="0" y="0"/>
                </a:lnTo>
                <a:close/>
              </a:path>
            </a:pathLst>
          </a:custGeom>
          <a:blipFill>
            <a:blip>
              <a:alphaModFix amt="26000"/>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4" name="Group 4"/>
          <p:cNvGrpSpPr/>
          <p:nvPr/>
        </p:nvGrpSpPr>
        <p:grpSpPr>
          <a:xfrm>
            <a:off x="1652524" y="982455"/>
            <a:ext cx="12180316" cy="1064548"/>
            <a:chOff x="0" y="0"/>
            <a:chExt cx="2272256" cy="175475"/>
          </a:xfrm>
        </p:grpSpPr>
        <p:sp>
          <p:nvSpPr>
            <p:cNvPr id="5" name="Freeform 5"/>
            <p:cNvSpPr/>
            <p:nvPr/>
          </p:nvSpPr>
          <p:spPr>
            <a:xfrm>
              <a:off x="0" y="0"/>
              <a:ext cx="2272256" cy="175475"/>
            </a:xfrm>
            <a:custGeom>
              <a:avLst/>
              <a:gdLst/>
              <a:ahLst/>
              <a:cxnLst/>
              <a:rect l="l" t="t" r="r" b="b"/>
              <a:pathLst>
                <a:path w="2272256" h="175475">
                  <a:moveTo>
                    <a:pt x="15263" y="0"/>
                  </a:moveTo>
                  <a:lnTo>
                    <a:pt x="2256993" y="0"/>
                  </a:lnTo>
                  <a:cubicBezTo>
                    <a:pt x="2261041" y="0"/>
                    <a:pt x="2264923" y="1608"/>
                    <a:pt x="2267786" y="4470"/>
                  </a:cubicBezTo>
                  <a:cubicBezTo>
                    <a:pt x="2270648" y="7333"/>
                    <a:pt x="2272256" y="11215"/>
                    <a:pt x="2272256" y="15263"/>
                  </a:cubicBezTo>
                  <a:lnTo>
                    <a:pt x="2272256" y="160212"/>
                  </a:lnTo>
                  <a:cubicBezTo>
                    <a:pt x="2272256" y="164260"/>
                    <a:pt x="2270648" y="168142"/>
                    <a:pt x="2267786" y="171005"/>
                  </a:cubicBezTo>
                  <a:cubicBezTo>
                    <a:pt x="2264923" y="173867"/>
                    <a:pt x="2261041" y="175475"/>
                    <a:pt x="2256993" y="175475"/>
                  </a:cubicBezTo>
                  <a:lnTo>
                    <a:pt x="15263" y="175475"/>
                  </a:lnTo>
                  <a:cubicBezTo>
                    <a:pt x="11215" y="175475"/>
                    <a:pt x="7333" y="173867"/>
                    <a:pt x="4470" y="171005"/>
                  </a:cubicBezTo>
                  <a:cubicBezTo>
                    <a:pt x="1608" y="168142"/>
                    <a:pt x="0" y="164260"/>
                    <a:pt x="0" y="160212"/>
                  </a:cubicBezTo>
                  <a:lnTo>
                    <a:pt x="0" y="15263"/>
                  </a:lnTo>
                  <a:cubicBezTo>
                    <a:pt x="0" y="11215"/>
                    <a:pt x="1608" y="7333"/>
                    <a:pt x="4470" y="4470"/>
                  </a:cubicBezTo>
                  <a:cubicBezTo>
                    <a:pt x="7333" y="1608"/>
                    <a:pt x="11215" y="0"/>
                    <a:pt x="15263" y="0"/>
                  </a:cubicBezTo>
                  <a:close/>
                </a:path>
              </a:pathLst>
            </a:custGeom>
            <a:solidFill>
              <a:srgbClr val="F9D317"/>
            </a:solidFill>
            <a:ln w="38100" cap="rnd">
              <a:solidFill>
                <a:srgbClr val="231F20"/>
              </a:solidFill>
              <a:prstDash val="solid"/>
              <a:round/>
            </a:ln>
          </p:spPr>
          <p:txBody>
            <a:bodyPr/>
            <a:lstStyle/>
            <a:p>
              <a:endParaRPr lang="en-GB"/>
            </a:p>
          </p:txBody>
        </p:sp>
        <p:sp>
          <p:nvSpPr>
            <p:cNvPr id="6" name="TextBox 6"/>
            <p:cNvSpPr txBox="1"/>
            <p:nvPr/>
          </p:nvSpPr>
          <p:spPr>
            <a:xfrm>
              <a:off x="0" y="-152400"/>
              <a:ext cx="2272256" cy="327875"/>
            </a:xfrm>
            <a:prstGeom prst="rect">
              <a:avLst/>
            </a:prstGeom>
          </p:spPr>
          <p:txBody>
            <a:bodyPr lIns="50800" tIns="50800" rIns="50800" bIns="50800" rtlCol="0" anchor="ctr"/>
            <a:lstStyle/>
            <a:p>
              <a:pPr algn="ctr">
                <a:lnSpc>
                  <a:spcPts val="4229"/>
                </a:lnSpc>
              </a:pPr>
              <a:endParaRPr/>
            </a:p>
          </p:txBody>
        </p:sp>
      </p:grpSp>
      <p:grpSp>
        <p:nvGrpSpPr>
          <p:cNvPr id="7" name="Group 7"/>
          <p:cNvGrpSpPr/>
          <p:nvPr/>
        </p:nvGrpSpPr>
        <p:grpSpPr>
          <a:xfrm>
            <a:off x="7078173" y="17773650"/>
            <a:ext cx="7710595" cy="3124200"/>
            <a:chOff x="0" y="0"/>
            <a:chExt cx="2272256" cy="175475"/>
          </a:xfrm>
        </p:grpSpPr>
        <p:sp>
          <p:nvSpPr>
            <p:cNvPr id="8" name="Freeform 8"/>
            <p:cNvSpPr/>
            <p:nvPr/>
          </p:nvSpPr>
          <p:spPr>
            <a:xfrm>
              <a:off x="0" y="0"/>
              <a:ext cx="2272256" cy="175475"/>
            </a:xfrm>
            <a:custGeom>
              <a:avLst/>
              <a:gdLst/>
              <a:ahLst/>
              <a:cxnLst/>
              <a:rect l="l" t="t" r="r" b="b"/>
              <a:pathLst>
                <a:path w="2272256" h="175475">
                  <a:moveTo>
                    <a:pt x="15263" y="0"/>
                  </a:moveTo>
                  <a:lnTo>
                    <a:pt x="2256993" y="0"/>
                  </a:lnTo>
                  <a:cubicBezTo>
                    <a:pt x="2261041" y="0"/>
                    <a:pt x="2264923" y="1608"/>
                    <a:pt x="2267786" y="4470"/>
                  </a:cubicBezTo>
                  <a:cubicBezTo>
                    <a:pt x="2270648" y="7333"/>
                    <a:pt x="2272256" y="11215"/>
                    <a:pt x="2272256" y="15263"/>
                  </a:cubicBezTo>
                  <a:lnTo>
                    <a:pt x="2272256" y="160212"/>
                  </a:lnTo>
                  <a:cubicBezTo>
                    <a:pt x="2272256" y="164260"/>
                    <a:pt x="2270648" y="168142"/>
                    <a:pt x="2267786" y="171005"/>
                  </a:cubicBezTo>
                  <a:cubicBezTo>
                    <a:pt x="2264923" y="173867"/>
                    <a:pt x="2261041" y="175475"/>
                    <a:pt x="2256993" y="175475"/>
                  </a:cubicBezTo>
                  <a:lnTo>
                    <a:pt x="15263" y="175475"/>
                  </a:lnTo>
                  <a:cubicBezTo>
                    <a:pt x="11215" y="175475"/>
                    <a:pt x="7333" y="173867"/>
                    <a:pt x="4470" y="171005"/>
                  </a:cubicBezTo>
                  <a:cubicBezTo>
                    <a:pt x="1608" y="168142"/>
                    <a:pt x="0" y="164260"/>
                    <a:pt x="0" y="160212"/>
                  </a:cubicBezTo>
                  <a:lnTo>
                    <a:pt x="0" y="15263"/>
                  </a:lnTo>
                  <a:cubicBezTo>
                    <a:pt x="0" y="11215"/>
                    <a:pt x="1608" y="7333"/>
                    <a:pt x="4470" y="4470"/>
                  </a:cubicBezTo>
                  <a:cubicBezTo>
                    <a:pt x="7333" y="1608"/>
                    <a:pt x="11215" y="0"/>
                    <a:pt x="15263" y="0"/>
                  </a:cubicBezTo>
                  <a:close/>
                </a:path>
              </a:pathLst>
            </a:custGeom>
            <a:solidFill>
              <a:srgbClr val="FFF3F8"/>
            </a:solidFill>
            <a:ln w="38100" cap="rnd">
              <a:solidFill>
                <a:srgbClr val="231F20"/>
              </a:solidFill>
              <a:prstDash val="solid"/>
              <a:round/>
            </a:ln>
          </p:spPr>
          <p:txBody>
            <a:bodyPr/>
            <a:lstStyle/>
            <a:p>
              <a:endParaRPr lang="en-GB"/>
            </a:p>
          </p:txBody>
        </p:sp>
        <p:sp>
          <p:nvSpPr>
            <p:cNvPr id="9" name="TextBox 9"/>
            <p:cNvSpPr txBox="1"/>
            <p:nvPr/>
          </p:nvSpPr>
          <p:spPr>
            <a:xfrm>
              <a:off x="0" y="-152400"/>
              <a:ext cx="2272256" cy="327875"/>
            </a:xfrm>
            <a:prstGeom prst="rect">
              <a:avLst/>
            </a:prstGeom>
          </p:spPr>
          <p:txBody>
            <a:bodyPr lIns="50800" tIns="50800" rIns="50800" bIns="50800" rtlCol="0" anchor="ctr"/>
            <a:lstStyle/>
            <a:p>
              <a:pPr algn="ctr">
                <a:lnSpc>
                  <a:spcPts val="4229"/>
                </a:lnSpc>
              </a:pPr>
              <a:endParaRPr/>
            </a:p>
          </p:txBody>
        </p:sp>
      </p:grpSp>
      <p:sp>
        <p:nvSpPr>
          <p:cNvPr id="20" name="TextBox 20"/>
          <p:cNvSpPr txBox="1"/>
          <p:nvPr/>
        </p:nvSpPr>
        <p:spPr>
          <a:xfrm>
            <a:off x="631352" y="11381356"/>
            <a:ext cx="6209811" cy="3354765"/>
          </a:xfrm>
          <a:prstGeom prst="rect">
            <a:avLst/>
          </a:prstGeom>
        </p:spPr>
        <p:txBody>
          <a:bodyPr wrap="square" lIns="0" tIns="0" rIns="0" bIns="0" rtlCol="0" anchor="t">
            <a:spAutoFit/>
          </a:bodyPr>
          <a:lstStyle/>
          <a:p>
            <a:pPr algn="ctr"/>
            <a:r>
              <a:rPr lang="en-GB" sz="1400" b="1" dirty="0">
                <a:latin typeface="Arial" panose="020B0604020202020204" pitchFamily="34" charset="0"/>
                <a:cs typeface="Arial" panose="020B0604020202020204" pitchFamily="34" charset="0"/>
              </a:rPr>
              <a:t>Method / Reflection </a:t>
            </a:r>
          </a:p>
          <a:p>
            <a:pPr algn="just"/>
            <a:r>
              <a:rPr lang="en-GB" sz="1200" dirty="0">
                <a:latin typeface="Arial" panose="020B0604020202020204" pitchFamily="34" charset="0"/>
                <a:cs typeface="Arial" panose="020B0604020202020204" pitchFamily="34" charset="0"/>
              </a:rPr>
              <a:t>I have gathered information through three primary techniques such as personal experience, academic research, and field observation. I have used prior contextual understanding and background knowledge in order to guide the scope of the inquiry. I participated in two workshops and one public debate that sharpened my collaboration skills and improved my communication skills. I to conduct the report by discussing the EI development actions, teamwork enhancement, and management of one’s own emotions and others in a group setting have used this knowledge. I managed my own stress and utilised active listening from my debate experiences. I also aligned personal motivations with clear targets, driving collaborative teamwork by understanding the group’s emotional state. Based on the statements of </a:t>
            </a:r>
            <a:r>
              <a:rPr lang="en-GB" sz="1200" dirty="0" err="1">
                <a:latin typeface="Arial" panose="020B0604020202020204" pitchFamily="34" charset="0"/>
                <a:cs typeface="Arial" panose="020B0604020202020204" pitchFamily="34" charset="0"/>
              </a:rPr>
              <a:t>Ghanad</a:t>
            </a:r>
            <a:r>
              <a:rPr lang="en-GB" sz="1200" dirty="0">
                <a:latin typeface="Arial" panose="020B0604020202020204" pitchFamily="34" charset="0"/>
                <a:cs typeface="Arial" panose="020B0604020202020204" pitchFamily="34" charset="0"/>
              </a:rPr>
              <a:t> (2023, p.3739), academic research refers to a systematic process of inquiry designed to discover new ideas, knowledge, and test existing theories to solve complex problems. I gathered peer-reviewed literature through Google Scholar, official documentation, articles, books, and journals to substantiate facts. On the other hand, I also analysed live environments in order to track actual behaviours and movements of the individuals rather than relying solely on self-reported information. This observation also helped to understand the communication and collaborative strategies in managing strong bonding with the team, leading to conducting the assessment in an effective manner. </a:t>
            </a:r>
          </a:p>
        </p:txBody>
      </p:sp>
      <p:sp>
        <p:nvSpPr>
          <p:cNvPr id="30" name="TextBox 30"/>
          <p:cNvSpPr txBox="1"/>
          <p:nvPr/>
        </p:nvSpPr>
        <p:spPr>
          <a:xfrm>
            <a:off x="2544720" y="319179"/>
            <a:ext cx="10149891" cy="553998"/>
          </a:xfrm>
          <a:prstGeom prst="rect">
            <a:avLst/>
          </a:prstGeom>
        </p:spPr>
        <p:txBody>
          <a:bodyPr lIns="0" tIns="0" rIns="0" bIns="0" rtlCol="0" anchor="t">
            <a:spAutoFit/>
          </a:bodyPr>
          <a:lstStyle/>
          <a:p>
            <a:pPr algn="ctr">
              <a:spcBef>
                <a:spcPct val="0"/>
              </a:spcBef>
            </a:pPr>
            <a:r>
              <a:rPr lang="en-GB" sz="3600" b="1" dirty="0">
                <a:latin typeface="Arial" panose="020B0604020202020204" pitchFamily="34" charset="0"/>
                <a:cs typeface="Arial" panose="020B0604020202020204" pitchFamily="34" charset="0"/>
              </a:rPr>
              <a:t>Poster Presentation </a:t>
            </a:r>
            <a:endParaRPr lang="en-US" sz="3600" dirty="0">
              <a:solidFill>
                <a:srgbClr val="231F20"/>
              </a:solidFill>
              <a:latin typeface="Arial" panose="020B0604020202020204" pitchFamily="34" charset="0"/>
              <a:ea typeface="Rundeck Smooth"/>
              <a:cs typeface="Arial" panose="020B0604020202020204" pitchFamily="34" charset="0"/>
              <a:sym typeface="Rundeck Smooth"/>
            </a:endParaRPr>
          </a:p>
        </p:txBody>
      </p:sp>
      <p:sp>
        <p:nvSpPr>
          <p:cNvPr id="31" name="TextBox 31"/>
          <p:cNvSpPr txBox="1"/>
          <p:nvPr/>
        </p:nvSpPr>
        <p:spPr>
          <a:xfrm>
            <a:off x="1624584" y="1173826"/>
            <a:ext cx="12561316" cy="1222707"/>
          </a:xfrm>
          <a:prstGeom prst="rect">
            <a:avLst/>
          </a:prstGeom>
        </p:spPr>
        <p:txBody>
          <a:bodyPr wrap="square" lIns="0" tIns="0" rIns="0" bIns="0" rtlCol="0" anchor="t">
            <a:spAutoFit/>
          </a:bodyPr>
          <a:lstStyle/>
          <a:p>
            <a:pPr algn="ctr">
              <a:spcBef>
                <a:spcPct val="0"/>
              </a:spcBef>
            </a:pPr>
            <a:r>
              <a:rPr lang="en-GB" sz="1400" b="1" dirty="0">
                <a:latin typeface="Arial" panose="020B0604020202020204" pitchFamily="34" charset="0"/>
                <a:cs typeface="Arial" panose="020B0604020202020204" pitchFamily="34" charset="0"/>
              </a:rPr>
              <a:t>LCLM 5006 Developing Emotional Intelligence Skills</a:t>
            </a:r>
          </a:p>
          <a:p>
            <a:pPr algn="ctr">
              <a:spcBef>
                <a:spcPct val="0"/>
              </a:spcBef>
            </a:pPr>
            <a:r>
              <a:rPr lang="en-GB" sz="1400" b="1" dirty="0">
                <a:latin typeface="Arial" panose="020B0604020202020204" pitchFamily="34" charset="0"/>
                <a:cs typeface="Arial" panose="020B0604020202020204" pitchFamily="34" charset="0"/>
              </a:rPr>
              <a:t>Student id:2411676</a:t>
            </a:r>
          </a:p>
          <a:p>
            <a:pPr algn="ctr">
              <a:spcBef>
                <a:spcPct val="0"/>
              </a:spcBef>
            </a:pPr>
            <a:r>
              <a:rPr lang="en-GB" sz="1400" b="1" dirty="0">
                <a:latin typeface="Arial" panose="020B0604020202020204" pitchFamily="34" charset="0"/>
                <a:cs typeface="Arial" panose="020B0604020202020204" pitchFamily="34" charset="0"/>
              </a:rPr>
              <a:t>Name: Raducu Flavian George</a:t>
            </a:r>
            <a:endParaRPr lang="en-GB" sz="1400" dirty="0">
              <a:latin typeface="Arial" panose="020B0604020202020204" pitchFamily="34" charset="0"/>
              <a:cs typeface="Arial" panose="020B0604020202020204" pitchFamily="34" charset="0"/>
            </a:endParaRPr>
          </a:p>
          <a:p>
            <a:pPr marL="0" lvl="0" indent="0" algn="ctr">
              <a:lnSpc>
                <a:spcPts val="4900"/>
              </a:lnSpc>
              <a:spcBef>
                <a:spcPct val="0"/>
              </a:spcBef>
            </a:pPr>
            <a:endParaRPr lang="en-US" sz="3600" u="none" strike="noStrike" dirty="0">
              <a:solidFill>
                <a:srgbClr val="231F20"/>
              </a:solidFill>
              <a:latin typeface="Arial" panose="020B0604020202020204" pitchFamily="34" charset="0"/>
              <a:ea typeface="Rundeck Smooth"/>
              <a:cs typeface="Arial" panose="020B0604020202020204" pitchFamily="34" charset="0"/>
              <a:sym typeface="Rundeck Smooth"/>
            </a:endParaRPr>
          </a:p>
        </p:txBody>
      </p:sp>
      <p:sp>
        <p:nvSpPr>
          <p:cNvPr id="32" name="TextBox 32"/>
          <p:cNvSpPr txBox="1"/>
          <p:nvPr/>
        </p:nvSpPr>
        <p:spPr>
          <a:xfrm>
            <a:off x="508488" y="2517912"/>
            <a:ext cx="5375777" cy="2062103"/>
          </a:xfrm>
          <a:prstGeom prst="rect">
            <a:avLst/>
          </a:prstGeom>
        </p:spPr>
        <p:txBody>
          <a:bodyPr wrap="square" lIns="0" tIns="0" rIns="0" bIns="0" rtlCol="0" anchor="t">
            <a:spAutoFit/>
          </a:bodyPr>
          <a:lstStyle/>
          <a:p>
            <a:pPr algn="ctr"/>
            <a:r>
              <a:rPr lang="en-GB" sz="1400" b="1" dirty="0">
                <a:latin typeface="Arial" panose="020B0604020202020204" pitchFamily="34" charset="0"/>
                <a:cs typeface="Arial" panose="020B0604020202020204" pitchFamily="34" charset="0"/>
              </a:rPr>
              <a:t>Introduction</a:t>
            </a:r>
            <a:r>
              <a:rPr lang="en-GB" sz="1200" b="1" dirty="0">
                <a:latin typeface="Arial" panose="020B0604020202020204" pitchFamily="34" charset="0"/>
                <a:cs typeface="Arial" panose="020B0604020202020204" pitchFamily="34" charset="0"/>
              </a:rPr>
              <a:t> </a:t>
            </a:r>
          </a:p>
          <a:p>
            <a:pPr algn="just"/>
            <a:r>
              <a:rPr lang="en-GB" sz="1200" dirty="0">
                <a:latin typeface="Arial" panose="020B0604020202020204" pitchFamily="34" charset="0"/>
                <a:cs typeface="Arial" panose="020B0604020202020204" pitchFamily="34" charset="0"/>
              </a:rPr>
              <a:t>Emotional Intelligence is the capability to understand, perceive, manage, and utilise emotions properly. Emotional Intelligence (EI) is important for group projects as it builds trust, facilitates effective communication, and permits teams to navigate conflict without hampering relationships. In order to link it to real-life student experiences, therefore, it can be stated that it has been seen that EI supports learners within the workplace group projects by transforming social friction into collaborative synergy. This presentation will highlight the way generational differences may affect emotional intelligence. The understanding related to the critical explanation of the relationship between generational differences and emotional intelligence will also be disclosed in this essay. </a:t>
            </a:r>
          </a:p>
        </p:txBody>
      </p:sp>
      <p:sp>
        <p:nvSpPr>
          <p:cNvPr id="36" name="TextBox 36"/>
          <p:cNvSpPr txBox="1"/>
          <p:nvPr/>
        </p:nvSpPr>
        <p:spPr>
          <a:xfrm>
            <a:off x="7109434" y="11275133"/>
            <a:ext cx="8003566" cy="3508653"/>
          </a:xfrm>
          <a:prstGeom prst="rect">
            <a:avLst/>
          </a:prstGeom>
        </p:spPr>
        <p:txBody>
          <a:bodyPr wrap="square" lIns="0" tIns="0" rIns="0" bIns="0" rtlCol="0" anchor="t">
            <a:spAutoFit/>
          </a:bodyPr>
          <a:lstStyle/>
          <a:p>
            <a:pPr algn="ctr"/>
            <a:r>
              <a:rPr lang="en-GB" sz="1400" b="1" dirty="0">
                <a:latin typeface="Arial" panose="020B0604020202020204" pitchFamily="34" charset="0"/>
                <a:cs typeface="Arial" panose="020B0604020202020204" pitchFamily="34" charset="0"/>
              </a:rPr>
              <a:t>Section 3 – Understanding Others’ Emotions </a:t>
            </a:r>
          </a:p>
          <a:p>
            <a:pPr algn="just"/>
            <a:r>
              <a:rPr lang="en-GB" sz="1200" dirty="0">
                <a:latin typeface="Arial" panose="020B0604020202020204" pitchFamily="34" charset="0"/>
                <a:cs typeface="Arial" panose="020B0604020202020204" pitchFamily="34" charset="0"/>
              </a:rPr>
              <a:t>Generational differences effectively enhance EI by providing diverse communication and resilience strategies. The understanding of other emotions directly relies on bridging these gaps through curiosity over judgments, allowing students to manage varied internal policies to express feelings. Empathy and understanding the emotions of others directly bridge the gap between people, transform workplace dynamics, and improve empathy in the workplace through open communication, frictionless collaboration, and enhanced team success. Based on the statements of (2022, p.7669), </a:t>
            </a:r>
            <a:r>
              <a:rPr lang="en-GB" sz="1200" i="1" dirty="0">
                <a:latin typeface="Arial" panose="020B0604020202020204" pitchFamily="34" charset="0"/>
                <a:cs typeface="Arial" panose="020B0604020202020204" pitchFamily="34" charset="0"/>
              </a:rPr>
              <a:t>active listening</a:t>
            </a:r>
            <a:r>
              <a:rPr lang="en-GB" sz="1200" dirty="0">
                <a:latin typeface="Arial" panose="020B0604020202020204" pitchFamily="34" charset="0"/>
                <a:cs typeface="Arial" panose="020B0604020202020204" pitchFamily="34" charset="0"/>
              </a:rPr>
              <a:t> refers to a hand-in-hand with empathy management initiative of fully focusing on, understanding, and reflecting back the words, emotions and perspectives of the individuals. For example, a corporate leader needs to focus fully on workers, observing their tone and body language, showing empathy and value their perspectives, which encourages open communication among employees in a group setting. On the other hand, </a:t>
            </a:r>
            <a:r>
              <a:rPr lang="en-GB" sz="1200" dirty="0" err="1">
                <a:latin typeface="Arial" panose="020B0604020202020204" pitchFamily="34" charset="0"/>
                <a:cs typeface="Arial" panose="020B0604020202020204" pitchFamily="34" charset="0"/>
              </a:rPr>
              <a:t>Reniers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 p.1) stated that </a:t>
            </a:r>
            <a:r>
              <a:rPr lang="en-GB" sz="1200" i="1" dirty="0">
                <a:latin typeface="Arial" panose="020B0604020202020204" pitchFamily="34" charset="0"/>
                <a:cs typeface="Arial" panose="020B0604020202020204" pitchFamily="34" charset="0"/>
              </a:rPr>
              <a:t>perspective-taking</a:t>
            </a:r>
            <a:r>
              <a:rPr lang="en-GB" sz="1200" dirty="0">
                <a:latin typeface="Arial" panose="020B0604020202020204" pitchFamily="34" charset="0"/>
                <a:cs typeface="Arial" panose="020B0604020202020204" pitchFamily="34" charset="0"/>
              </a:rPr>
              <a:t> is also described as a form of cognitive empathy indicating feeling another individual’s emotions, perspective-taking is the capability to utilise the mind to understand reasons of feeling or thinking of the people. For instance, students intentionally challenge themselves to see situations from another’s perspective and viewpoints. It assists in diffusing conflict as well as guides collaborative decision-making initiatives. Emotional check-ins is also considered a key practice that helps students to successfully understand the emotions of others. As per this concept, students may gauge the individual feelings of every group member before dividing the entire tasks. It helps in preventing burnout by successfully addressing unspoken stresses early. Hence, this transparency aligns teams, prevents misunderstanding, and fosters a supportive environment where effective communication and collaboration thrive. </a:t>
            </a:r>
          </a:p>
        </p:txBody>
      </p:sp>
      <p:sp>
        <p:nvSpPr>
          <p:cNvPr id="37" name="TextBox 37"/>
          <p:cNvSpPr txBox="1"/>
          <p:nvPr/>
        </p:nvSpPr>
        <p:spPr>
          <a:xfrm>
            <a:off x="10009498" y="2517911"/>
            <a:ext cx="4890686" cy="4985980"/>
          </a:xfrm>
          <a:prstGeom prst="rect">
            <a:avLst/>
          </a:prstGeom>
        </p:spPr>
        <p:txBody>
          <a:bodyPr lIns="0" tIns="0" rIns="0" bIns="0" rtlCol="0" anchor="t">
            <a:spAutoFit/>
          </a:bodyPr>
          <a:lstStyle/>
          <a:p>
            <a:pPr algn="ctr"/>
            <a:r>
              <a:rPr lang="en-GB" sz="1400" b="1" dirty="0">
                <a:latin typeface="Arial" panose="020B0604020202020204" pitchFamily="34" charset="0"/>
                <a:cs typeface="Arial" panose="020B0604020202020204" pitchFamily="34" charset="0"/>
              </a:rPr>
              <a:t>Section 1: Emotional Intelligence in Teamwork </a:t>
            </a:r>
          </a:p>
          <a:p>
            <a:pPr algn="just"/>
            <a:r>
              <a:rPr lang="en-GB" sz="1200" dirty="0">
                <a:latin typeface="Arial" panose="020B0604020202020204" pitchFamily="34" charset="0"/>
                <a:cs typeface="Arial" panose="020B0604020202020204" pitchFamily="34" charset="0"/>
              </a:rPr>
              <a:t>Emotional Intelligence empowers students to collaborate properly by concentrating on clear communication, self-awareness, and empathy. EI helps students to identify diverse working styles, resolve any conflicts constructively, and regulate personal stress, turning roadblocks into opportunities for various corporate learning.</a:t>
            </a:r>
            <a:r>
              <a:rPr lang="en-GB" sz="1200" i="1" dirty="0">
                <a:latin typeface="Arial" panose="020B0604020202020204" pitchFamily="34" charset="0"/>
                <a:cs typeface="Arial" panose="020B0604020202020204" pitchFamily="34" charset="0"/>
              </a:rPr>
              <a:t> Self-awarenes</a:t>
            </a:r>
            <a:r>
              <a:rPr lang="en-GB" sz="1200" dirty="0">
                <a:latin typeface="Arial" panose="020B0604020202020204" pitchFamily="34" charset="0"/>
                <a:cs typeface="Arial" panose="020B0604020202020204" pitchFamily="34" charset="0"/>
              </a:rPr>
              <a:t>s equips learners to recognise their own biases, emotions and communication styles (</a:t>
            </a:r>
            <a:r>
              <a:rPr lang="en-GB" sz="1200" dirty="0" err="1">
                <a:latin typeface="Arial" panose="020B0604020202020204" pitchFamily="34" charset="0"/>
                <a:cs typeface="Arial" panose="020B0604020202020204" pitchFamily="34" charset="0"/>
              </a:rPr>
              <a:t>Golubeva</a:t>
            </a:r>
            <a:r>
              <a:rPr lang="en-GB" sz="1200" dirty="0">
                <a:latin typeface="Arial" panose="020B0604020202020204" pitchFamily="34" charset="0"/>
                <a:cs typeface="Arial" panose="020B0604020202020204" pitchFamily="34" charset="0"/>
              </a:rPr>
              <a:t>, 2023, p.223). In addition, by understanding the way their actions affect others, learners can shift from impulsive reactions to thoughtful responses, facilitate open communication, and de-escalate conflicts in-group settings. </a:t>
            </a:r>
          </a:p>
          <a:p>
            <a:pPr algn="just"/>
            <a:r>
              <a:rPr lang="en-GB" sz="1200" i="1" dirty="0">
                <a:latin typeface="Arial" panose="020B0604020202020204" pitchFamily="34" charset="0"/>
                <a:cs typeface="Arial" panose="020B0604020202020204" pitchFamily="34" charset="0"/>
              </a:rPr>
              <a:t>Motivation</a:t>
            </a:r>
            <a:r>
              <a:rPr lang="en-GB" sz="1200" dirty="0">
                <a:latin typeface="Arial" panose="020B0604020202020204" pitchFamily="34" charset="0"/>
                <a:cs typeface="Arial" panose="020B0604020202020204" pitchFamily="34" charset="0"/>
              </a:rPr>
              <a:t> builds the empathy and resilience required for navigating difficult teamwork situations mainly as receiving and offering constructive feedback by keeping students focused on the group project’s success rather than taking critiques personally. As per the words of </a:t>
            </a:r>
            <a:r>
              <a:rPr lang="en-GB" sz="1200" dirty="0" err="1">
                <a:latin typeface="Arial" panose="020B0604020202020204" pitchFamily="34" charset="0"/>
                <a:cs typeface="Arial" panose="020B0604020202020204" pitchFamily="34" charset="0"/>
              </a:rPr>
              <a:t>Chakkaravarthy</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Bhaumik</a:t>
            </a:r>
            <a:r>
              <a:rPr lang="en-GB" sz="1200" dirty="0">
                <a:latin typeface="Arial" panose="020B0604020202020204" pitchFamily="34" charset="0"/>
                <a:cs typeface="Arial" panose="020B0604020202020204" pitchFamily="34" charset="0"/>
              </a:rPr>
              <a:t>, (2025, p. 39), generational differences affect emotional intelligence by shaping the way individuals regulate stress, express empathy and communicate. Baby Boomers sometimes depict emotional resilience and regulation, valuing hierarchy and structure, on the other hand, Generation Z intends to favour inclusivity, emotional expression and openness (</a:t>
            </a:r>
            <a:r>
              <a:rPr lang="en-GB" sz="1200" dirty="0" err="1">
                <a:latin typeface="Arial" panose="020B0604020202020204" pitchFamily="34" charset="0"/>
                <a:cs typeface="Arial" panose="020B0604020202020204" pitchFamily="34" charset="0"/>
              </a:rPr>
              <a:t>Rothschadl</a:t>
            </a:r>
            <a:r>
              <a:rPr lang="en-GB" sz="1200" dirty="0">
                <a:latin typeface="Arial" panose="020B0604020202020204" pitchFamily="34" charset="0"/>
                <a:cs typeface="Arial" panose="020B0604020202020204" pitchFamily="34" charset="0"/>
              </a:rPr>
              <a:t> 2025, p.3859). Generational differences shape the way learners regulate, perceive, and express emotions. It can also be stated that EI equips learners to navigate different group dynamics by facilitating self-awareness, clear communication, and empathy. It supports group members to exchange ideas and manage any differences without resulting in any personal attacks. </a:t>
            </a:r>
          </a:p>
        </p:txBody>
      </p:sp>
      <p:sp>
        <p:nvSpPr>
          <p:cNvPr id="40" name="TextBox 40"/>
          <p:cNvSpPr txBox="1"/>
          <p:nvPr/>
        </p:nvSpPr>
        <p:spPr>
          <a:xfrm>
            <a:off x="508488" y="4951773"/>
            <a:ext cx="5375777" cy="3170099"/>
          </a:xfrm>
          <a:prstGeom prst="rect">
            <a:avLst/>
          </a:prstGeom>
        </p:spPr>
        <p:txBody>
          <a:bodyPr lIns="0" tIns="0" rIns="0" bIns="0" rtlCol="0" anchor="t">
            <a:spAutoFit/>
          </a:bodyPr>
          <a:lstStyle/>
          <a:p>
            <a:pPr algn="ctr"/>
            <a:r>
              <a:rPr lang="en-GB" sz="1400" b="1" dirty="0">
                <a:latin typeface="Arial" panose="020B0604020202020204" pitchFamily="34" charset="0"/>
                <a:cs typeface="Arial" panose="020B0604020202020204" pitchFamily="34" charset="0"/>
              </a:rPr>
              <a:t>Section 2: Managing own emotions </a:t>
            </a:r>
          </a:p>
          <a:p>
            <a:pPr algn="just"/>
            <a:r>
              <a:rPr lang="en-GB" sz="1200" dirty="0">
                <a:latin typeface="Arial" panose="020B0604020202020204" pitchFamily="34" charset="0"/>
                <a:cs typeface="Arial" panose="020B0604020202020204" pitchFamily="34" charset="0"/>
              </a:rPr>
              <a:t>Students can manage stress related to group projects by practicing self-awareness to spot early signs of emotional warning. Students can restore concentration through journaling, structured task management, and deep breathing, while leveraging open communication and empathy with peers to resolve any interpersonal conflicts before they escalate. Learners can use </a:t>
            </a:r>
            <a:r>
              <a:rPr lang="en-GB" sz="1200" i="1" dirty="0">
                <a:latin typeface="Arial" panose="020B0604020202020204" pitchFamily="34" charset="0"/>
                <a:cs typeface="Arial" panose="020B0604020202020204" pitchFamily="34" charset="0"/>
              </a:rPr>
              <a:t>mindfulness</a:t>
            </a:r>
            <a:r>
              <a:rPr lang="en-GB" sz="1200" dirty="0">
                <a:latin typeface="Arial" panose="020B0604020202020204" pitchFamily="34" charset="0"/>
                <a:cs typeface="Arial" panose="020B0604020202020204" pitchFamily="34" charset="0"/>
              </a:rPr>
              <a:t> to reduce stress and stay productive during group projects by taking a few minutes of breathing space when deadlines or conflicts trigger anxiety and practicing active listening. In order to perform better in the group projects, students should </a:t>
            </a:r>
            <a:r>
              <a:rPr lang="en-GB" sz="1200" i="1" dirty="0">
                <a:latin typeface="Arial" panose="020B0604020202020204" pitchFamily="34" charset="0"/>
                <a:cs typeface="Arial" panose="020B0604020202020204" pitchFamily="34" charset="0"/>
              </a:rPr>
              <a:t>manage their stress </a:t>
            </a:r>
            <a:r>
              <a:rPr lang="en-GB" sz="1200" dirty="0">
                <a:latin typeface="Arial" panose="020B0604020202020204" pitchFamily="34" charset="0"/>
                <a:cs typeface="Arial" panose="020B0604020202020204" pitchFamily="34" charset="0"/>
              </a:rPr>
              <a:t>and in terms of managing stress, students need to break large tasks into small milestones, hold each other responsible, and establish open communication channels. As per the words of </a:t>
            </a:r>
            <a:r>
              <a:rPr lang="en-GB" sz="1200" dirty="0" err="1">
                <a:latin typeface="Arial" panose="020B0604020202020204" pitchFamily="34" charset="0"/>
                <a:cs typeface="Arial" panose="020B0604020202020204" pitchFamily="34" charset="0"/>
              </a:rPr>
              <a:t>Mukhidinovich</a:t>
            </a:r>
            <a:r>
              <a:rPr lang="en-GB" sz="1200" dirty="0">
                <a:latin typeface="Arial" panose="020B0604020202020204" pitchFamily="34" charset="0"/>
                <a:cs typeface="Arial" panose="020B0604020202020204" pitchFamily="34" charset="0"/>
              </a:rPr>
              <a:t> (2024, p.2), the connection between generational differences and emotional intelligence is defined by the way different eras easily shape the behaviour of humans. Emotional intelligence and generational differences are deeply correlated as each generation’s technology, culture and environment shape the way they regulate, express, and perceive emotions.   </a:t>
            </a:r>
          </a:p>
        </p:txBody>
      </p:sp>
      <p:sp>
        <p:nvSpPr>
          <p:cNvPr id="44" name="TextBox 44"/>
          <p:cNvSpPr txBox="1"/>
          <p:nvPr/>
        </p:nvSpPr>
        <p:spPr>
          <a:xfrm>
            <a:off x="7201358" y="17873811"/>
            <a:ext cx="7334759" cy="2923877"/>
          </a:xfrm>
          <a:prstGeom prst="rect">
            <a:avLst/>
          </a:prstGeom>
        </p:spPr>
        <p:txBody>
          <a:bodyPr wrap="square" lIns="0" tIns="0" rIns="0" bIns="0" rtlCol="0" anchor="t">
            <a:spAutoFit/>
          </a:bodyPr>
          <a:lstStyle/>
          <a:p>
            <a:pPr algn="ctr"/>
            <a:r>
              <a:rPr lang="en-GB" sz="1200" b="1" dirty="0">
                <a:latin typeface="Arial" panose="020B0604020202020204" pitchFamily="34" charset="0"/>
                <a:cs typeface="Arial" panose="020B0604020202020204" pitchFamily="34" charset="0"/>
              </a:rPr>
              <a:t>Reference List</a:t>
            </a:r>
          </a:p>
          <a:p>
            <a:pPr algn="just"/>
            <a:r>
              <a:rPr lang="en-GB" sz="800" dirty="0" err="1">
                <a:latin typeface="Arial" panose="020B0604020202020204" pitchFamily="34" charset="0"/>
                <a:cs typeface="Arial" panose="020B0604020202020204" pitchFamily="34" charset="0"/>
              </a:rPr>
              <a:t>Chakkaravarthy</a:t>
            </a:r>
            <a:r>
              <a:rPr lang="en-GB" sz="800" dirty="0">
                <a:latin typeface="Arial" panose="020B0604020202020204" pitchFamily="34" charset="0"/>
                <a:cs typeface="Arial" panose="020B0604020202020204" pitchFamily="34" charset="0"/>
              </a:rPr>
              <a:t>, M. and </a:t>
            </a:r>
            <a:r>
              <a:rPr lang="en-GB" sz="800" dirty="0" err="1">
                <a:latin typeface="Arial" panose="020B0604020202020204" pitchFamily="34" charset="0"/>
                <a:cs typeface="Arial" panose="020B0604020202020204" pitchFamily="34" charset="0"/>
              </a:rPr>
              <a:t>Bhaumik</a:t>
            </a:r>
            <a:r>
              <a:rPr lang="en-GB" sz="800" dirty="0">
                <a:latin typeface="Arial" panose="020B0604020202020204" pitchFamily="34" charset="0"/>
                <a:cs typeface="Arial" panose="020B0604020202020204" pitchFamily="34" charset="0"/>
              </a:rPr>
              <a:t>, A., (2025). Impact of emotional intelligence and leadership styles on employees' job performance: a review paper. </a:t>
            </a:r>
            <a:r>
              <a:rPr lang="en-GB" sz="800" i="1" dirty="0">
                <a:latin typeface="Arial" panose="020B0604020202020204" pitchFamily="34" charset="0"/>
                <a:cs typeface="Arial" panose="020B0604020202020204" pitchFamily="34" charset="0"/>
              </a:rPr>
              <a:t>Journal of Multidisciplinary Research for SMET (JMR-SMET)</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1</a:t>
            </a:r>
            <a:r>
              <a:rPr lang="en-GB" sz="800" dirty="0">
                <a:latin typeface="Arial" panose="020B0604020202020204" pitchFamily="34" charset="0"/>
                <a:cs typeface="Arial" panose="020B0604020202020204" pitchFamily="34" charset="0"/>
              </a:rPr>
              <a:t>(1), pp.40-57. </a:t>
            </a:r>
            <a:r>
              <a:rPr lang="en-GB" sz="800" dirty="0">
                <a:latin typeface="Arial" panose="020B0604020202020204" pitchFamily="34" charset="0"/>
                <a:cs typeface="Arial" panose="020B0604020202020204" pitchFamily="34" charset="0"/>
                <a:hlinkClick r:id="rId3"/>
              </a:rPr>
              <a:t>https://smetjournal.com/index.php/jmr-smet/article/view/3</a:t>
            </a:r>
            <a:endParaRPr lang="en-GB" sz="800" dirty="0">
              <a:latin typeface="Arial" panose="020B0604020202020204" pitchFamily="34" charset="0"/>
              <a:cs typeface="Arial" panose="020B0604020202020204" pitchFamily="34" charset="0"/>
            </a:endParaRPr>
          </a:p>
          <a:p>
            <a:pPr algn="just"/>
            <a:r>
              <a:rPr lang="en-GB" sz="800" dirty="0" err="1">
                <a:latin typeface="Arial" panose="020B0604020202020204" pitchFamily="34" charset="0"/>
                <a:cs typeface="Arial" panose="020B0604020202020204" pitchFamily="34" charset="0"/>
              </a:rPr>
              <a:t>Ghanad</a:t>
            </a:r>
            <a:r>
              <a:rPr lang="en-GB" sz="800" dirty="0">
                <a:latin typeface="Arial" panose="020B0604020202020204" pitchFamily="34" charset="0"/>
                <a:cs typeface="Arial" panose="020B0604020202020204" pitchFamily="34" charset="0"/>
              </a:rPr>
              <a:t>, A., (2023). An overview of quantitative research methods. </a:t>
            </a:r>
            <a:r>
              <a:rPr lang="en-GB" sz="800" i="1" dirty="0">
                <a:latin typeface="Arial" panose="020B0604020202020204" pitchFamily="34" charset="0"/>
                <a:cs typeface="Arial" panose="020B0604020202020204" pitchFamily="34" charset="0"/>
              </a:rPr>
              <a:t>International journal of multidisciplinary research and analysis</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6</a:t>
            </a:r>
            <a:r>
              <a:rPr lang="en-GB" sz="800" dirty="0">
                <a:latin typeface="Arial" panose="020B0604020202020204" pitchFamily="34" charset="0"/>
                <a:cs typeface="Arial" panose="020B0604020202020204" pitchFamily="34" charset="0"/>
              </a:rPr>
              <a:t>(08), pp.3794-3803. </a:t>
            </a:r>
            <a:r>
              <a:rPr lang="en-GB" sz="800" dirty="0">
                <a:latin typeface="Arial" panose="020B0604020202020204" pitchFamily="34" charset="0"/>
                <a:cs typeface="Arial" panose="020B0604020202020204" pitchFamily="34" charset="0"/>
                <a:hlinkClick r:id="rId4"/>
              </a:rPr>
              <a:t>https://www.researchgate.net/profile/Anahita-Ghanad/publication/373370007_An_Overview_of_Quantitative_Research_Methods/links/67b28ffc645ef274a48341a1/An-Overview-of-Quantitative-Research-Methods.pdf</a:t>
            </a:r>
            <a:r>
              <a:rPr lang="en-GB" sz="800" dirty="0">
                <a:latin typeface="Arial" panose="020B0604020202020204" pitchFamily="34" charset="0"/>
                <a:cs typeface="Arial" panose="020B0604020202020204" pitchFamily="34" charset="0"/>
              </a:rPr>
              <a:t> </a:t>
            </a:r>
          </a:p>
          <a:p>
            <a:pPr algn="just"/>
            <a:r>
              <a:rPr lang="en-GB" sz="800" dirty="0" err="1">
                <a:latin typeface="Arial" panose="020B0604020202020204" pitchFamily="34" charset="0"/>
                <a:cs typeface="Arial" panose="020B0604020202020204" pitchFamily="34" charset="0"/>
              </a:rPr>
              <a:t>Golubeva</a:t>
            </a:r>
            <a:r>
              <a:rPr lang="en-GB" sz="800" dirty="0">
                <a:latin typeface="Arial" panose="020B0604020202020204" pitchFamily="34" charset="0"/>
                <a:cs typeface="Arial" panose="020B0604020202020204" pitchFamily="34" charset="0"/>
              </a:rPr>
              <a:t>, I., (2023). Raising students’ self-awareness of their conflict communication styles: Insights from an intercultural </a:t>
            </a:r>
            <a:r>
              <a:rPr lang="en-GB" sz="800" dirty="0" err="1">
                <a:latin typeface="Arial" panose="020B0604020202020204" pitchFamily="34" charset="0"/>
                <a:cs typeface="Arial" panose="020B0604020202020204" pitchFamily="34" charset="0"/>
              </a:rPr>
              <a:t>telecollaboration</a:t>
            </a:r>
            <a:r>
              <a:rPr lang="en-GB" sz="800" dirty="0">
                <a:latin typeface="Arial" panose="020B0604020202020204" pitchFamily="34" charset="0"/>
                <a:cs typeface="Arial" panose="020B0604020202020204" pitchFamily="34" charset="0"/>
              </a:rPr>
              <a:t> project. </a:t>
            </a:r>
            <a:r>
              <a:rPr lang="en-GB" sz="800" i="1" dirty="0">
                <a:latin typeface="Arial" panose="020B0604020202020204" pitchFamily="34" charset="0"/>
                <a:cs typeface="Arial" panose="020B0604020202020204" pitchFamily="34" charset="0"/>
              </a:rPr>
              <a:t>Societies</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13</a:t>
            </a:r>
            <a:r>
              <a:rPr lang="en-GB" sz="800" dirty="0">
                <a:latin typeface="Arial" panose="020B0604020202020204" pitchFamily="34" charset="0"/>
                <a:cs typeface="Arial" panose="020B0604020202020204" pitchFamily="34" charset="0"/>
              </a:rPr>
              <a:t>(10), p.223. </a:t>
            </a:r>
            <a:r>
              <a:rPr lang="en-GB" sz="800" dirty="0">
                <a:latin typeface="Arial" panose="020B0604020202020204" pitchFamily="34" charset="0"/>
                <a:cs typeface="Arial" panose="020B0604020202020204" pitchFamily="34" charset="0"/>
                <a:hlinkClick r:id="rId5"/>
              </a:rPr>
              <a:t>https://www.mdpi.com/2075-4698/13/10/223</a:t>
            </a:r>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King, G., (2022). Central yet overlooked: engaged and person-centred listening in rehabilitation and healthcare conversations. </a:t>
            </a:r>
            <a:r>
              <a:rPr lang="en-GB" sz="800" i="1" dirty="0">
                <a:latin typeface="Arial" panose="020B0604020202020204" pitchFamily="34" charset="0"/>
                <a:cs typeface="Arial" panose="020B0604020202020204" pitchFamily="34" charset="0"/>
              </a:rPr>
              <a:t>Disability and rehabilitation</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44</a:t>
            </a:r>
            <a:r>
              <a:rPr lang="en-GB" sz="800" dirty="0">
                <a:latin typeface="Arial" panose="020B0604020202020204" pitchFamily="34" charset="0"/>
                <a:cs typeface="Arial" panose="020B0604020202020204" pitchFamily="34" charset="0"/>
              </a:rPr>
              <a:t>(24), pp.7664-7676. </a:t>
            </a:r>
            <a:r>
              <a:rPr lang="en-GB" sz="800" dirty="0">
                <a:latin typeface="Arial" panose="020B0604020202020204" pitchFamily="34" charset="0"/>
                <a:cs typeface="Arial" panose="020B0604020202020204" pitchFamily="34" charset="0"/>
                <a:hlinkClick r:id="rId6"/>
              </a:rPr>
              <a:t>https://utoronto.scholaris.ca/bitstreams/389beb93-1ba8-4877-abbf-cb2b1eef3bd5/download</a:t>
            </a:r>
            <a:r>
              <a:rPr lang="en-GB" sz="800" dirty="0">
                <a:latin typeface="Arial" panose="020B0604020202020204" pitchFamily="34" charset="0"/>
                <a:cs typeface="Arial" panose="020B0604020202020204" pitchFamily="34" charset="0"/>
              </a:rPr>
              <a:t> </a:t>
            </a:r>
          </a:p>
          <a:p>
            <a:pPr algn="just"/>
            <a:r>
              <a:rPr lang="en-GB" sz="800" dirty="0" err="1">
                <a:latin typeface="Arial" panose="020B0604020202020204" pitchFamily="34" charset="0"/>
                <a:cs typeface="Arial" panose="020B0604020202020204" pitchFamily="34" charset="0"/>
              </a:rPr>
              <a:t>Mukhidinovich</a:t>
            </a:r>
            <a:r>
              <a:rPr lang="en-GB" sz="800" dirty="0">
                <a:latin typeface="Arial" panose="020B0604020202020204" pitchFamily="34" charset="0"/>
                <a:cs typeface="Arial" panose="020B0604020202020204" pitchFamily="34" charset="0"/>
              </a:rPr>
              <a:t>, J.O., (2024). Understanding emotional intelligence. </a:t>
            </a:r>
            <a:r>
              <a:rPr lang="en-GB" sz="800" i="1" dirty="0">
                <a:latin typeface="Arial" panose="020B0604020202020204" pitchFamily="34" charset="0"/>
                <a:cs typeface="Arial" panose="020B0604020202020204" pitchFamily="34" charset="0"/>
              </a:rPr>
              <a:t>Universal Science Perspectives International Scientific Practical Journal</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1</a:t>
            </a:r>
            <a:r>
              <a:rPr lang="en-GB" sz="800" dirty="0">
                <a:latin typeface="Arial" panose="020B0604020202020204" pitchFamily="34" charset="0"/>
                <a:cs typeface="Arial" panose="020B0604020202020204" pitchFamily="34" charset="0"/>
              </a:rPr>
              <a:t>(1). https://interspp.com/index.php/usp/article/view/13 	</a:t>
            </a:r>
          </a:p>
          <a:p>
            <a:pPr algn="just"/>
            <a:r>
              <a:rPr lang="en-GB" sz="800" dirty="0">
                <a:latin typeface="Arial" panose="020B0604020202020204" pitchFamily="34" charset="0"/>
                <a:cs typeface="Arial" panose="020B0604020202020204" pitchFamily="34" charset="0"/>
              </a:rPr>
              <a:t>Porter, K.S. (2025). </a:t>
            </a:r>
            <a:r>
              <a:rPr lang="en-GB" sz="800" i="1" dirty="0">
                <a:latin typeface="Arial" panose="020B0604020202020204" pitchFamily="34" charset="0"/>
                <a:cs typeface="Arial" panose="020B0604020202020204" pitchFamily="34" charset="0"/>
              </a:rPr>
              <a:t>Leadership: How to Improve Team Communication</a:t>
            </a:r>
            <a:r>
              <a:rPr lang="en-GB" sz="800" dirty="0">
                <a:latin typeface="Arial" panose="020B0604020202020204" pitchFamily="34" charset="0"/>
                <a:cs typeface="Arial" panose="020B0604020202020204" pitchFamily="34" charset="0"/>
              </a:rPr>
              <a:t>. [online] Leadership Circle. Available at: https://leadershipcircle.com/team-communication/.[Accessed on: 27</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June 2026]</a:t>
            </a:r>
          </a:p>
          <a:p>
            <a:pPr algn="just"/>
            <a:r>
              <a:rPr lang="en-GB" sz="800" dirty="0" err="1">
                <a:latin typeface="Arial" panose="020B0604020202020204" pitchFamily="34" charset="0"/>
                <a:cs typeface="Arial" panose="020B0604020202020204" pitchFamily="34" charset="0"/>
              </a:rPr>
              <a:t>Reniers</a:t>
            </a:r>
            <a:r>
              <a:rPr lang="en-GB" sz="800" dirty="0">
                <a:latin typeface="Arial" panose="020B0604020202020204" pitchFamily="34" charset="0"/>
                <a:cs typeface="Arial" panose="020B0604020202020204" pitchFamily="34" charset="0"/>
              </a:rPr>
              <a:t>, R.L., Abu-</a:t>
            </a:r>
            <a:r>
              <a:rPr lang="en-GB" sz="800" dirty="0" err="1">
                <a:latin typeface="Arial" panose="020B0604020202020204" pitchFamily="34" charset="0"/>
                <a:cs typeface="Arial" panose="020B0604020202020204" pitchFamily="34" charset="0"/>
              </a:rPr>
              <a:t>Akel</a:t>
            </a:r>
            <a:r>
              <a:rPr lang="en-GB" sz="800" dirty="0">
                <a:latin typeface="Arial" panose="020B0604020202020204" pitchFamily="34" charset="0"/>
                <a:cs typeface="Arial" panose="020B0604020202020204" pitchFamily="34" charset="0"/>
              </a:rPr>
              <a:t>, A. and </a:t>
            </a:r>
            <a:r>
              <a:rPr lang="en-GB" sz="800" dirty="0" err="1">
                <a:latin typeface="Arial" panose="020B0604020202020204" pitchFamily="34" charset="0"/>
                <a:cs typeface="Arial" panose="020B0604020202020204" pitchFamily="34" charset="0"/>
              </a:rPr>
              <a:t>Seara</a:t>
            </a:r>
            <a:r>
              <a:rPr lang="en-GB" sz="800" dirty="0">
                <a:latin typeface="Arial" panose="020B0604020202020204" pitchFamily="34" charset="0"/>
                <a:cs typeface="Arial" panose="020B0604020202020204" pitchFamily="34" charset="0"/>
              </a:rPr>
              <a:t>-Cardoso, A., (2022). Cognitive empathy and perspective taking: Understanding the mechanisms of Normal and abnormal experiences and abilities. </a:t>
            </a:r>
            <a:r>
              <a:rPr lang="en-GB" sz="800" i="1" dirty="0">
                <a:latin typeface="Arial" panose="020B0604020202020204" pitchFamily="34" charset="0"/>
                <a:cs typeface="Arial" panose="020B0604020202020204" pitchFamily="34" charset="0"/>
              </a:rPr>
              <a:t>Frontiers in Psychiatry</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13</a:t>
            </a:r>
            <a:r>
              <a:rPr lang="en-GB" sz="800" dirty="0">
                <a:latin typeface="Arial" panose="020B0604020202020204" pitchFamily="34" charset="0"/>
                <a:cs typeface="Arial" panose="020B0604020202020204" pitchFamily="34" charset="0"/>
              </a:rPr>
              <a:t>, p.945258. </a:t>
            </a:r>
            <a:r>
              <a:rPr lang="en-GB" sz="800" dirty="0">
                <a:latin typeface="Arial" panose="020B0604020202020204" pitchFamily="34" charset="0"/>
                <a:cs typeface="Arial" panose="020B0604020202020204" pitchFamily="34" charset="0"/>
                <a:hlinkClick r:id="rId7"/>
              </a:rPr>
              <a:t>https://www.frontiersin.org/journals/psychiatry/articles/10.3389/fpsyt.2022.945258/pdf</a:t>
            </a:r>
            <a:r>
              <a:rPr lang="en-GB" sz="800" dirty="0">
                <a:latin typeface="Arial" panose="020B0604020202020204" pitchFamily="34" charset="0"/>
                <a:cs typeface="Arial" panose="020B0604020202020204" pitchFamily="34" charset="0"/>
              </a:rPr>
              <a:t>  </a:t>
            </a:r>
          </a:p>
          <a:p>
            <a:pPr algn="just"/>
            <a:r>
              <a:rPr lang="en-GB" sz="800" dirty="0">
                <a:latin typeface="Arial" panose="020B0604020202020204" pitchFamily="34" charset="0"/>
                <a:cs typeface="Arial" panose="020B0604020202020204" pitchFamily="34" charset="0"/>
              </a:rPr>
              <a:t>Rose (2023). Fostering Emotional Intelligence on Teams. [online] Emerging Nurse Leader. Available at: https://emergingrnleader.com/fostering-emotional-intelligence-on-teams/.[Accessed on: 28</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June 2026]</a:t>
            </a:r>
          </a:p>
          <a:p>
            <a:pPr algn="just"/>
            <a:r>
              <a:rPr lang="en-GB" sz="800" dirty="0" err="1">
                <a:latin typeface="Arial" panose="020B0604020202020204" pitchFamily="34" charset="0"/>
                <a:cs typeface="Arial" panose="020B0604020202020204" pitchFamily="34" charset="0"/>
              </a:rPr>
              <a:t>Rothschadl</a:t>
            </a:r>
            <a:r>
              <a:rPr lang="en-GB" sz="800" dirty="0">
                <a:latin typeface="Arial" panose="020B0604020202020204" pitchFamily="34" charset="0"/>
                <a:cs typeface="Arial" panose="020B0604020202020204" pitchFamily="34" charset="0"/>
              </a:rPr>
              <a:t>, F., (2025). Generational differences in emotional intelligence in global human resource management. World Journal of Advanced Research and Reviews, 26(1), pp.3858-3868. </a:t>
            </a:r>
            <a:r>
              <a:rPr lang="en-GB" sz="800" dirty="0">
                <a:latin typeface="Arial" panose="020B0604020202020204" pitchFamily="34" charset="0"/>
                <a:cs typeface="Arial" panose="020B0604020202020204" pitchFamily="34" charset="0"/>
                <a:hlinkClick r:id="rId8"/>
              </a:rPr>
              <a:t>https://wjarr.com/sites/default/files/fulltext_pdf/WJARR-2025-1541.pdf</a:t>
            </a:r>
            <a:endParaRPr lang="en-GB" sz="800" dirty="0">
              <a:latin typeface="Arial" panose="020B0604020202020204" pitchFamily="34" charset="0"/>
              <a:cs typeface="Arial" panose="020B0604020202020204" pitchFamily="34" charset="0"/>
            </a:endParaRPr>
          </a:p>
          <a:p>
            <a:pPr algn="just"/>
            <a:r>
              <a:rPr lang="en-GB" sz="800" dirty="0" err="1">
                <a:latin typeface="Arial" panose="020B0604020202020204" pitchFamily="34" charset="0"/>
                <a:cs typeface="Arial" panose="020B0604020202020204" pitchFamily="34" charset="0"/>
              </a:rPr>
              <a:t>Uluç</a:t>
            </a:r>
            <a:r>
              <a:rPr lang="en-GB" sz="800" dirty="0">
                <a:latin typeface="Arial" panose="020B0604020202020204" pitchFamily="34" charset="0"/>
                <a:cs typeface="Arial" panose="020B0604020202020204" pitchFamily="34" charset="0"/>
              </a:rPr>
              <a:t>, Ö.S. (2023). </a:t>
            </a:r>
            <a:r>
              <a:rPr lang="en-GB" sz="800" i="1" dirty="0">
                <a:latin typeface="Arial" panose="020B0604020202020204" pitchFamily="34" charset="0"/>
                <a:cs typeface="Arial" panose="020B0604020202020204" pitchFamily="34" charset="0"/>
              </a:rPr>
              <a:t>A Milestone of Intelligent Development: Daniel Goleman’s Emotional Intelligence Theory - </a:t>
            </a:r>
            <a:r>
              <a:rPr lang="en-GB" sz="800" i="1" dirty="0" err="1">
                <a:latin typeface="Arial" panose="020B0604020202020204" pitchFamily="34" charset="0"/>
                <a:cs typeface="Arial" panose="020B0604020202020204" pitchFamily="34" charset="0"/>
              </a:rPr>
              <a:t>Experianta</a:t>
            </a:r>
            <a:r>
              <a:rPr lang="en-GB" sz="800" dirty="0">
                <a:latin typeface="Arial" panose="020B0604020202020204" pitchFamily="34" charset="0"/>
                <a:cs typeface="Arial" panose="020B0604020202020204" pitchFamily="34" charset="0"/>
              </a:rPr>
              <a:t>. [online] </a:t>
            </a:r>
            <a:r>
              <a:rPr lang="en-GB" sz="800" dirty="0" err="1">
                <a:latin typeface="Arial" panose="020B0604020202020204" pitchFamily="34" charset="0"/>
                <a:cs typeface="Arial" panose="020B0604020202020204" pitchFamily="34" charset="0"/>
              </a:rPr>
              <a:t>Experianta</a:t>
            </a:r>
            <a:r>
              <a:rPr lang="en-GB" sz="800" dirty="0">
                <a:latin typeface="Arial" panose="020B0604020202020204" pitchFamily="34" charset="0"/>
                <a:cs typeface="Arial" panose="020B0604020202020204" pitchFamily="34" charset="0"/>
              </a:rPr>
              <a:t>. Available at: </a:t>
            </a:r>
            <a:r>
              <a:rPr lang="en-GB" sz="800" dirty="0">
                <a:latin typeface="Arial" panose="020B0604020202020204" pitchFamily="34" charset="0"/>
                <a:cs typeface="Arial" panose="020B0604020202020204" pitchFamily="34" charset="0"/>
                <a:hlinkClick r:id="rId9"/>
              </a:rPr>
              <a:t>https://experianta.com/directory/concepts/a-milestone-of-intelligent-development-daniel-golemans-emotional-intelligence-theory/</a:t>
            </a:r>
            <a:r>
              <a:rPr lang="en-GB" sz="800" dirty="0">
                <a:latin typeface="Arial" panose="020B0604020202020204" pitchFamily="34" charset="0"/>
                <a:cs typeface="Arial" panose="020B0604020202020204" pitchFamily="34" charset="0"/>
              </a:rPr>
              <a:t>. [Accessed on: 29</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June 2026]</a:t>
            </a:r>
          </a:p>
        </p:txBody>
      </p:sp>
      <p:sp>
        <p:nvSpPr>
          <p:cNvPr id="45" name="TextBox 44"/>
          <p:cNvSpPr txBox="1"/>
          <p:nvPr/>
        </p:nvSpPr>
        <p:spPr>
          <a:xfrm>
            <a:off x="508489" y="17197100"/>
            <a:ext cx="5973951" cy="1077218"/>
          </a:xfrm>
          <a:prstGeom prst="rect">
            <a:avLst/>
          </a:prstGeom>
          <a:noFill/>
        </p:spPr>
        <p:txBody>
          <a:bodyPr wrap="square" rtlCol="0">
            <a:spAutoFit/>
          </a:bodyPr>
          <a:lstStyle/>
          <a:p>
            <a:pPr algn="just"/>
            <a:r>
              <a:rPr lang="en-GB" sz="1400" b="1" i="1" dirty="0">
                <a:latin typeface="Arial" panose="020B0604020202020204" pitchFamily="34" charset="0"/>
                <a:cs typeface="Arial" panose="020B0604020202020204" pitchFamily="34" charset="0"/>
              </a:rPr>
              <a:t>Conclusion</a:t>
            </a:r>
            <a:r>
              <a:rPr lang="en-GB" sz="1600" b="1" i="1" dirty="0">
                <a:latin typeface="Arial" panose="020B0604020202020204" pitchFamily="34" charset="0"/>
                <a:cs typeface="Arial" panose="020B0604020202020204" pitchFamily="34" charset="0"/>
              </a:rPr>
              <a:t> </a:t>
            </a:r>
          </a:p>
          <a:p>
            <a:pPr algn="just"/>
            <a:r>
              <a:rPr lang="en-GB" sz="1200" dirty="0">
                <a:latin typeface="Arial" panose="020B0604020202020204" pitchFamily="34" charset="0"/>
                <a:cs typeface="Arial" panose="020B0604020202020204" pitchFamily="34" charset="0"/>
              </a:rPr>
              <a:t>In conclusion, it can be stated that EI drives a team’s success by fostering empathy and trust. It also enables clear interactions, constructive conflict resolution, and high adaptability under stress. Hence, students would prioritise EI, increasing collaboration, building a positive culture, and increasing overall productivity levels.</a:t>
            </a:r>
          </a:p>
        </p:txBody>
      </p:sp>
      <p:graphicFrame>
        <p:nvGraphicFramePr>
          <p:cNvPr id="48" name="Diagram 47"/>
          <p:cNvGraphicFramePr/>
          <p:nvPr>
            <p:extLst>
              <p:ext uri="{D42A27DB-BD31-4B8C-83A1-F6EECF244321}">
                <p14:modId xmlns:p14="http://schemas.microsoft.com/office/powerpoint/2010/main" val="4231263564"/>
              </p:ext>
            </p:extLst>
          </p:nvPr>
        </p:nvGraphicFramePr>
        <p:xfrm>
          <a:off x="631352" y="18531996"/>
          <a:ext cx="5728224" cy="269992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49" name="TextBox 48"/>
          <p:cNvSpPr txBox="1"/>
          <p:nvPr/>
        </p:nvSpPr>
        <p:spPr>
          <a:xfrm>
            <a:off x="508489" y="18416750"/>
            <a:ext cx="3812347" cy="323165"/>
          </a:xfrm>
          <a:prstGeom prst="rect">
            <a:avLst/>
          </a:prstGeom>
          <a:noFill/>
        </p:spPr>
        <p:txBody>
          <a:bodyPr wrap="square" rtlCol="0">
            <a:spAutoFit/>
          </a:bodyPr>
          <a:lstStyle/>
          <a:p>
            <a:r>
              <a:rPr lang="en-GB" sz="1400" b="1" i="1" dirty="0">
                <a:latin typeface="Arial" panose="020B0604020202020204" pitchFamily="34" charset="0"/>
                <a:cs typeface="Arial" panose="020B0604020202020204" pitchFamily="34" charset="0"/>
              </a:rPr>
              <a:t>Recommendations</a:t>
            </a:r>
            <a:r>
              <a:rPr lang="en-GB" sz="1500" b="1" i="1" dirty="0">
                <a:latin typeface="Arial" panose="020B0604020202020204" pitchFamily="34" charset="0"/>
                <a:cs typeface="Arial" panose="020B0604020202020204" pitchFamily="34" charset="0"/>
              </a:rPr>
              <a:t> </a:t>
            </a:r>
          </a:p>
        </p:txBody>
      </p:sp>
      <p:pic>
        <p:nvPicPr>
          <p:cNvPr id="50" name="Picture 49"/>
          <p:cNvPicPr>
            <a:picLocks noChangeAspect="1"/>
          </p:cNvPicPr>
          <p:nvPr/>
        </p:nvPicPr>
        <p:blipFill>
          <a:blip r:embed="rId15"/>
          <a:stretch>
            <a:fillRect/>
          </a:stretch>
        </p:blipFill>
        <p:spPr>
          <a:xfrm>
            <a:off x="631352" y="14819849"/>
            <a:ext cx="6287377" cy="2209796"/>
          </a:xfrm>
          <a:prstGeom prst="rect">
            <a:avLst/>
          </a:prstGeom>
          <a:ln>
            <a:noFill/>
          </a:ln>
          <a:effectLst>
            <a:outerShdw blurRad="190500" algn="tl" rotWithShape="0">
              <a:srgbClr val="000000">
                <a:alpha val="70000"/>
              </a:srgbClr>
            </a:outerShdw>
          </a:effectLst>
        </p:spPr>
      </p:pic>
      <p:pic>
        <p:nvPicPr>
          <p:cNvPr id="51" name="Picture 50"/>
          <p:cNvPicPr>
            <a:picLocks noChangeAspect="1"/>
          </p:cNvPicPr>
          <p:nvPr/>
        </p:nvPicPr>
        <p:blipFill>
          <a:blip r:embed="rId16"/>
          <a:stretch>
            <a:fillRect/>
          </a:stretch>
        </p:blipFill>
        <p:spPr>
          <a:xfrm>
            <a:off x="7243768" y="15021736"/>
            <a:ext cx="7686664" cy="24754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3" name="Picture 52"/>
          <p:cNvPicPr>
            <a:picLocks noChangeAspect="1"/>
          </p:cNvPicPr>
          <p:nvPr/>
        </p:nvPicPr>
        <p:blipFill>
          <a:blip r:embed="rId17"/>
          <a:stretch>
            <a:fillRect/>
          </a:stretch>
        </p:blipFill>
        <p:spPr>
          <a:xfrm>
            <a:off x="10009498" y="7676537"/>
            <a:ext cx="4779270" cy="26680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4" name="TextBox 53"/>
          <p:cNvSpPr txBox="1"/>
          <p:nvPr/>
        </p:nvSpPr>
        <p:spPr>
          <a:xfrm>
            <a:off x="11257182" y="10698628"/>
            <a:ext cx="3643002" cy="33855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(Source: </a:t>
            </a:r>
            <a:r>
              <a:rPr lang="en-GB" sz="1600" b="1" dirty="0" err="1">
                <a:latin typeface="Arial" panose="020B0604020202020204" pitchFamily="34" charset="0"/>
                <a:cs typeface="Arial" panose="020B0604020202020204" pitchFamily="34" charset="0"/>
              </a:rPr>
              <a:t>Uluç</a:t>
            </a:r>
            <a:r>
              <a:rPr lang="en-GB" sz="1600" b="1" dirty="0">
                <a:latin typeface="Arial" panose="020B0604020202020204" pitchFamily="34" charset="0"/>
                <a:cs typeface="Arial" panose="020B0604020202020204" pitchFamily="34" charset="0"/>
              </a:rPr>
              <a:t>, 2023)</a:t>
            </a:r>
          </a:p>
        </p:txBody>
      </p:sp>
      <p:pic>
        <p:nvPicPr>
          <p:cNvPr id="55" name="Picture 54"/>
          <p:cNvPicPr>
            <a:picLocks noChangeAspect="1"/>
          </p:cNvPicPr>
          <p:nvPr/>
        </p:nvPicPr>
        <p:blipFill>
          <a:blip r:embed="rId18"/>
          <a:stretch>
            <a:fillRect/>
          </a:stretch>
        </p:blipFill>
        <p:spPr>
          <a:xfrm>
            <a:off x="537320" y="8346011"/>
            <a:ext cx="5346946" cy="25652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6" name="Picture 55"/>
          <p:cNvPicPr>
            <a:picLocks noChangeAspect="1"/>
          </p:cNvPicPr>
          <p:nvPr/>
        </p:nvPicPr>
        <p:blipFill>
          <a:blip r:embed="rId19"/>
          <a:stretch>
            <a:fillRect/>
          </a:stretch>
        </p:blipFill>
        <p:spPr>
          <a:xfrm>
            <a:off x="6060553" y="2640904"/>
            <a:ext cx="3772657" cy="37482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7" name="TextBox 56"/>
          <p:cNvSpPr txBox="1"/>
          <p:nvPr/>
        </p:nvSpPr>
        <p:spPr>
          <a:xfrm>
            <a:off x="6478664" y="6551970"/>
            <a:ext cx="3207200" cy="338554"/>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(Source: Porter, 2025)</a:t>
            </a:r>
          </a:p>
        </p:txBody>
      </p:sp>
      <p:pic>
        <p:nvPicPr>
          <p:cNvPr id="58" name="Picture 57"/>
          <p:cNvPicPr>
            <a:picLocks noChangeAspect="1"/>
          </p:cNvPicPr>
          <p:nvPr/>
        </p:nvPicPr>
        <p:blipFill>
          <a:blip r:embed="rId20"/>
          <a:stretch>
            <a:fillRect/>
          </a:stretch>
        </p:blipFill>
        <p:spPr>
          <a:xfrm>
            <a:off x="6060552" y="7413389"/>
            <a:ext cx="3772657" cy="33964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9" name="TextBox 58"/>
          <p:cNvSpPr txBox="1"/>
          <p:nvPr/>
        </p:nvSpPr>
        <p:spPr>
          <a:xfrm>
            <a:off x="6273448" y="10974128"/>
            <a:ext cx="3233066" cy="338554"/>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(Source: Rose, 2023)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TotalTime>
  <Words>1831</Words>
  <Application>Microsoft Office PowerPoint</Application>
  <PresentationFormat>Custom</PresentationFormat>
  <Paragraphs>35</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and Black Playful Illustrative Emotional Intelligence Poster</dc:title>
  <dc:creator>user</dc:creator>
  <cp:lastModifiedBy>Flavian George Raducu (2411676)</cp:lastModifiedBy>
  <cp:revision>8</cp:revision>
  <dcterms:created xsi:type="dcterms:W3CDTF">2006-08-16T00:00:00Z</dcterms:created>
  <dcterms:modified xsi:type="dcterms:W3CDTF">2026-07-05T08:09:29Z</dcterms:modified>
  <dc:identifier>DAHN9Om-gk0</dc:identifier>
</cp:coreProperties>
</file>