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85" r:id="rId4"/>
    <p:sldId id="300" r:id="rId5"/>
    <p:sldId id="301" r:id="rId6"/>
    <p:sldId id="302" r:id="rId7"/>
    <p:sldId id="303" r:id="rId8"/>
    <p:sldId id="290" r:id="rId9"/>
    <p:sldId id="304" r:id="rId10"/>
    <p:sldId id="305" r:id="rId11"/>
    <p:sldId id="320" r:id="rId12"/>
    <p:sldId id="306" r:id="rId13"/>
    <p:sldId id="307" r:id="rId14"/>
    <p:sldId id="308" r:id="rId15"/>
    <p:sldId id="309" r:id="rId16"/>
    <p:sldId id="310" r:id="rId17"/>
    <p:sldId id="311" r:id="rId18"/>
    <p:sldId id="312" r:id="rId19"/>
    <p:sldId id="313" r:id="rId20"/>
    <p:sldId id="298" r:id="rId21"/>
    <p:sldId id="314" r:id="rId22"/>
    <p:sldId id="315" r:id="rId23"/>
    <p:sldId id="316" r:id="rId24"/>
    <p:sldId id="317" r:id="rId25"/>
    <p:sldId id="284" r:id="rId26"/>
    <p:sldId id="31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F3109E-6B1D-4A80-8CD9-A70F603A717B}" v="5" dt="2024-11-11T21:40:19.5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60" autoAdjust="0"/>
  </p:normalViewPr>
  <p:slideViewPr>
    <p:cSldViewPr snapToGrid="0">
      <p:cViewPr varScale="1">
        <p:scale>
          <a:sx n="93" d="100"/>
          <a:sy n="93" d="100"/>
        </p:scale>
        <p:origin x="4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06F3109E-6B1D-4A80-8CD9-A70F603A717B}"/>
    <pc:docChg chg="modSld">
      <pc:chgData name="Alisdair Cunningham" userId="67e8d9ba-4582-42f1-b26c-e866daa7f65b" providerId="ADAL" clId="{06F3109E-6B1D-4A80-8CD9-A70F603A717B}" dt="2024-11-11T21:40:21.834" v="21" actId="20577"/>
      <pc:docMkLst>
        <pc:docMk/>
      </pc:docMkLst>
      <pc:sldChg chg="modSp mod">
        <pc:chgData name="Alisdair Cunningham" userId="67e8d9ba-4582-42f1-b26c-e866daa7f65b" providerId="ADAL" clId="{06F3109E-6B1D-4A80-8CD9-A70F603A717B}" dt="2024-11-11T21:40:21.834" v="21" actId="20577"/>
        <pc:sldMkLst>
          <pc:docMk/>
          <pc:sldMk cId="3701768522" sldId="256"/>
        </pc:sldMkLst>
        <pc:spChg chg="mod">
          <ac:chgData name="Alisdair Cunningham" userId="67e8d9ba-4582-42f1-b26c-e866daa7f65b" providerId="ADAL" clId="{06F3109E-6B1D-4A80-8CD9-A70F603A717B}" dt="2024-11-11T21:40:21.834" v="21" actId="20577"/>
          <ac:spMkLst>
            <pc:docMk/>
            <pc:sldMk cId="3701768522" sldId="256"/>
            <ac:spMk id="29" creationId="{57CC4A95-AF50-3264-EFBB-B7B2A4AC5E30}"/>
          </ac:spMkLst>
        </pc:spChg>
        <pc:spChg chg="mod">
          <ac:chgData name="Alisdair Cunningham" userId="67e8d9ba-4582-42f1-b26c-e866daa7f65b" providerId="ADAL" clId="{06F3109E-6B1D-4A80-8CD9-A70F603A717B}" dt="2024-11-11T21:36:10.343" v="2"/>
          <ac:spMkLst>
            <pc:docMk/>
            <pc:sldMk cId="3701768522" sldId="256"/>
            <ac:spMk id="38" creationId="{065D01E9-11A0-DBC0-6713-29D01B31E987}"/>
          </ac:spMkLst>
        </pc:spChg>
        <pc:spChg chg="mod">
          <ac:chgData name="Alisdair Cunningham" userId="67e8d9ba-4582-42f1-b26c-e866daa7f65b" providerId="ADAL" clId="{06F3109E-6B1D-4A80-8CD9-A70F603A717B}" dt="2024-11-11T21:35:46.795" v="0"/>
          <ac:spMkLst>
            <pc:docMk/>
            <pc:sldMk cId="3701768522" sldId="256"/>
            <ac:spMk id="39" creationId="{28BEEBE5-1649-2D3F-4E37-5E30C4D917BA}"/>
          </ac:spMkLst>
        </pc:spChg>
      </pc:sldChg>
      <pc:sldChg chg="modSp">
        <pc:chgData name="Alisdair Cunningham" userId="67e8d9ba-4582-42f1-b26c-e866daa7f65b" providerId="ADAL" clId="{06F3109E-6B1D-4A80-8CD9-A70F603A717B}" dt="2024-11-11T21:36:10.343" v="2"/>
        <pc:sldMkLst>
          <pc:docMk/>
          <pc:sldMk cId="3520049810" sldId="257"/>
        </pc:sldMkLst>
        <pc:spChg chg="mod">
          <ac:chgData name="Alisdair Cunningham" userId="67e8d9ba-4582-42f1-b26c-e866daa7f65b" providerId="ADAL" clId="{06F3109E-6B1D-4A80-8CD9-A70F603A717B}" dt="2024-11-11T21:36:10.343" v="2"/>
          <ac:spMkLst>
            <pc:docMk/>
            <pc:sldMk cId="3520049810" sldId="257"/>
            <ac:spMk id="8" creationId="{C39BE701-A67E-5BFD-B044-ECF13A621788}"/>
          </ac:spMkLst>
        </pc:spChg>
        <pc:spChg chg="mod">
          <ac:chgData name="Alisdair Cunningham" userId="67e8d9ba-4582-42f1-b26c-e866daa7f65b" providerId="ADAL" clId="{06F3109E-6B1D-4A80-8CD9-A70F603A717B}" dt="2024-11-11T21:35:46.795" v="0"/>
          <ac:spMkLst>
            <pc:docMk/>
            <pc:sldMk cId="3520049810" sldId="257"/>
            <ac:spMk id="14" creationId="{3D5216FF-A848-7B03-7F19-B0E69A3C8466}"/>
          </ac:spMkLst>
        </pc:spChg>
      </pc:sldChg>
      <pc:sldChg chg="modSp">
        <pc:chgData name="Alisdair Cunningham" userId="67e8d9ba-4582-42f1-b26c-e866daa7f65b" providerId="ADAL" clId="{06F3109E-6B1D-4A80-8CD9-A70F603A717B}" dt="2024-11-11T21:40:19.593" v="20"/>
        <pc:sldMkLst>
          <pc:docMk/>
          <pc:sldMk cId="2773719451" sldId="284"/>
        </pc:sldMkLst>
        <pc:spChg chg="mod">
          <ac:chgData name="Alisdair Cunningham" userId="67e8d9ba-4582-42f1-b26c-e866daa7f65b" providerId="ADAL" clId="{06F3109E-6B1D-4A80-8CD9-A70F603A717B}" dt="2024-11-11T21:35:46.795" v="0"/>
          <ac:spMkLst>
            <pc:docMk/>
            <pc:sldMk cId="2773719451" sldId="284"/>
            <ac:spMk id="2" creationId="{DCC55022-FB6B-03B1-63B3-3DF214375334}"/>
          </ac:spMkLst>
        </pc:spChg>
        <pc:spChg chg="mod">
          <ac:chgData name="Alisdair Cunningham" userId="67e8d9ba-4582-42f1-b26c-e866daa7f65b" providerId="ADAL" clId="{06F3109E-6B1D-4A80-8CD9-A70F603A717B}" dt="2024-11-11T21:40:19.593" v="20"/>
          <ac:spMkLst>
            <pc:docMk/>
            <pc:sldMk cId="2773719451" sldId="284"/>
            <ac:spMk id="4" creationId="{51E75A89-223B-C391-8173-2DCD1F72BAED}"/>
          </ac:spMkLst>
        </pc:spChg>
        <pc:spChg chg="mod">
          <ac:chgData name="Alisdair Cunningham" userId="67e8d9ba-4582-42f1-b26c-e866daa7f65b" providerId="ADAL" clId="{06F3109E-6B1D-4A80-8CD9-A70F603A717B}" dt="2024-11-11T21:36:10.343" v="2"/>
          <ac:spMkLst>
            <pc:docMk/>
            <pc:sldMk cId="2773719451" sldId="284"/>
            <ac:spMk id="8" creationId="{C39BE701-A67E-5BFD-B044-ECF13A621788}"/>
          </ac:spMkLst>
        </pc:spChg>
      </pc:sldChg>
      <pc:sldChg chg="modSp">
        <pc:chgData name="Alisdair Cunningham" userId="67e8d9ba-4582-42f1-b26c-e866daa7f65b" providerId="ADAL" clId="{06F3109E-6B1D-4A80-8CD9-A70F603A717B}" dt="2024-11-11T21:36:10.343" v="2"/>
        <pc:sldMkLst>
          <pc:docMk/>
          <pc:sldMk cId="1816216380" sldId="285"/>
        </pc:sldMkLst>
        <pc:spChg chg="mod">
          <ac:chgData name="Alisdair Cunningham" userId="67e8d9ba-4582-42f1-b26c-e866daa7f65b" providerId="ADAL" clId="{06F3109E-6B1D-4A80-8CD9-A70F603A717B}" dt="2024-11-11T21:35:46.795" v="0"/>
          <ac:spMkLst>
            <pc:docMk/>
            <pc:sldMk cId="1816216380" sldId="285"/>
            <ac:spMk id="2" creationId="{DCC55022-FB6B-03B1-63B3-3DF214375334}"/>
          </ac:spMkLst>
        </pc:spChg>
        <pc:spChg chg="mod">
          <ac:chgData name="Alisdair Cunningham" userId="67e8d9ba-4582-42f1-b26c-e866daa7f65b" providerId="ADAL" clId="{06F3109E-6B1D-4A80-8CD9-A70F603A717B}" dt="2024-11-11T21:36:10.343" v="2"/>
          <ac:spMkLst>
            <pc:docMk/>
            <pc:sldMk cId="1816216380" sldId="285"/>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839293591" sldId="290"/>
        </pc:sldMkLst>
        <pc:spChg chg="mod">
          <ac:chgData name="Alisdair Cunningham" userId="67e8d9ba-4582-42f1-b26c-e866daa7f65b" providerId="ADAL" clId="{06F3109E-6B1D-4A80-8CD9-A70F603A717B}" dt="2024-11-11T21:35:46.795" v="0"/>
          <ac:spMkLst>
            <pc:docMk/>
            <pc:sldMk cId="839293591" sldId="290"/>
            <ac:spMk id="2" creationId="{DCC55022-FB6B-03B1-63B3-3DF214375334}"/>
          </ac:spMkLst>
        </pc:spChg>
        <pc:spChg chg="mod">
          <ac:chgData name="Alisdair Cunningham" userId="67e8d9ba-4582-42f1-b26c-e866daa7f65b" providerId="ADAL" clId="{06F3109E-6B1D-4A80-8CD9-A70F603A717B}" dt="2024-11-11T21:40:19.593" v="20"/>
          <ac:spMkLst>
            <pc:docMk/>
            <pc:sldMk cId="839293591" sldId="290"/>
            <ac:spMk id="4" creationId="{51E75A89-223B-C391-8173-2DCD1F72BAED}"/>
          </ac:spMkLst>
        </pc:spChg>
        <pc:spChg chg="mod">
          <ac:chgData name="Alisdair Cunningham" userId="67e8d9ba-4582-42f1-b26c-e866daa7f65b" providerId="ADAL" clId="{06F3109E-6B1D-4A80-8CD9-A70F603A717B}" dt="2024-11-11T21:36:10.343" v="2"/>
          <ac:spMkLst>
            <pc:docMk/>
            <pc:sldMk cId="839293591" sldId="290"/>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1599932999" sldId="298"/>
        </pc:sldMkLst>
        <pc:spChg chg="mod">
          <ac:chgData name="Alisdair Cunningham" userId="67e8d9ba-4582-42f1-b26c-e866daa7f65b" providerId="ADAL" clId="{06F3109E-6B1D-4A80-8CD9-A70F603A717B}" dt="2024-11-11T21:35:46.795" v="0"/>
          <ac:spMkLst>
            <pc:docMk/>
            <pc:sldMk cId="1599932999" sldId="298"/>
            <ac:spMk id="2" creationId="{DCC55022-FB6B-03B1-63B3-3DF214375334}"/>
          </ac:spMkLst>
        </pc:spChg>
        <pc:spChg chg="mod">
          <ac:chgData name="Alisdair Cunningham" userId="67e8d9ba-4582-42f1-b26c-e866daa7f65b" providerId="ADAL" clId="{06F3109E-6B1D-4A80-8CD9-A70F603A717B}" dt="2024-11-11T21:40:19.593" v="20"/>
          <ac:spMkLst>
            <pc:docMk/>
            <pc:sldMk cId="1599932999" sldId="298"/>
            <ac:spMk id="4" creationId="{51E75A89-223B-C391-8173-2DCD1F72BAED}"/>
          </ac:spMkLst>
        </pc:spChg>
        <pc:spChg chg="mod">
          <ac:chgData name="Alisdair Cunningham" userId="67e8d9ba-4582-42f1-b26c-e866daa7f65b" providerId="ADAL" clId="{06F3109E-6B1D-4A80-8CD9-A70F603A717B}" dt="2024-11-11T21:36:10.343" v="2"/>
          <ac:spMkLst>
            <pc:docMk/>
            <pc:sldMk cId="1599932999" sldId="298"/>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2820480898" sldId="300"/>
        </pc:sldMkLst>
        <pc:spChg chg="mod">
          <ac:chgData name="Alisdair Cunningham" userId="67e8d9ba-4582-42f1-b26c-e866daa7f65b" providerId="ADAL" clId="{06F3109E-6B1D-4A80-8CD9-A70F603A717B}" dt="2024-11-11T21:35:46.795" v="0"/>
          <ac:spMkLst>
            <pc:docMk/>
            <pc:sldMk cId="2820480898" sldId="300"/>
            <ac:spMk id="2" creationId="{DCC55022-FB6B-03B1-63B3-3DF214375334}"/>
          </ac:spMkLst>
        </pc:spChg>
        <pc:spChg chg="mod">
          <ac:chgData name="Alisdair Cunningham" userId="67e8d9ba-4582-42f1-b26c-e866daa7f65b" providerId="ADAL" clId="{06F3109E-6B1D-4A80-8CD9-A70F603A717B}" dt="2024-11-11T21:40:19.593" v="20"/>
          <ac:spMkLst>
            <pc:docMk/>
            <pc:sldMk cId="2820480898" sldId="300"/>
            <ac:spMk id="4" creationId="{51E75A89-223B-C391-8173-2DCD1F72BAED}"/>
          </ac:spMkLst>
        </pc:spChg>
        <pc:spChg chg="mod">
          <ac:chgData name="Alisdair Cunningham" userId="67e8d9ba-4582-42f1-b26c-e866daa7f65b" providerId="ADAL" clId="{06F3109E-6B1D-4A80-8CD9-A70F603A717B}" dt="2024-11-11T21:36:10.343" v="2"/>
          <ac:spMkLst>
            <pc:docMk/>
            <pc:sldMk cId="2820480898" sldId="300"/>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135103801" sldId="301"/>
        </pc:sldMkLst>
        <pc:spChg chg="mod">
          <ac:chgData name="Alisdair Cunningham" userId="67e8d9ba-4582-42f1-b26c-e866daa7f65b" providerId="ADAL" clId="{06F3109E-6B1D-4A80-8CD9-A70F603A717B}" dt="2024-11-11T21:35:46.795" v="0"/>
          <ac:spMkLst>
            <pc:docMk/>
            <pc:sldMk cId="3135103801" sldId="301"/>
            <ac:spMk id="2" creationId="{DCC55022-FB6B-03B1-63B3-3DF214375334}"/>
          </ac:spMkLst>
        </pc:spChg>
        <pc:spChg chg="mod">
          <ac:chgData name="Alisdair Cunningham" userId="67e8d9ba-4582-42f1-b26c-e866daa7f65b" providerId="ADAL" clId="{06F3109E-6B1D-4A80-8CD9-A70F603A717B}" dt="2024-11-11T21:40:19.593" v="20"/>
          <ac:spMkLst>
            <pc:docMk/>
            <pc:sldMk cId="3135103801" sldId="301"/>
            <ac:spMk id="4" creationId="{51E75A89-223B-C391-8173-2DCD1F72BAED}"/>
          </ac:spMkLst>
        </pc:spChg>
        <pc:spChg chg="mod">
          <ac:chgData name="Alisdair Cunningham" userId="67e8d9ba-4582-42f1-b26c-e866daa7f65b" providerId="ADAL" clId="{06F3109E-6B1D-4A80-8CD9-A70F603A717B}" dt="2024-11-11T21:36:10.343" v="2"/>
          <ac:spMkLst>
            <pc:docMk/>
            <pc:sldMk cId="3135103801" sldId="301"/>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2015147668" sldId="302"/>
        </pc:sldMkLst>
        <pc:spChg chg="mod">
          <ac:chgData name="Alisdair Cunningham" userId="67e8d9ba-4582-42f1-b26c-e866daa7f65b" providerId="ADAL" clId="{06F3109E-6B1D-4A80-8CD9-A70F603A717B}" dt="2024-11-11T21:35:46.795" v="0"/>
          <ac:spMkLst>
            <pc:docMk/>
            <pc:sldMk cId="2015147668" sldId="302"/>
            <ac:spMk id="2" creationId="{DCC55022-FB6B-03B1-63B3-3DF214375334}"/>
          </ac:spMkLst>
        </pc:spChg>
        <pc:spChg chg="mod">
          <ac:chgData name="Alisdair Cunningham" userId="67e8d9ba-4582-42f1-b26c-e866daa7f65b" providerId="ADAL" clId="{06F3109E-6B1D-4A80-8CD9-A70F603A717B}" dt="2024-11-11T21:40:19.593" v="20"/>
          <ac:spMkLst>
            <pc:docMk/>
            <pc:sldMk cId="2015147668" sldId="302"/>
            <ac:spMk id="4" creationId="{51E75A89-223B-C391-8173-2DCD1F72BAED}"/>
          </ac:spMkLst>
        </pc:spChg>
        <pc:spChg chg="mod">
          <ac:chgData name="Alisdair Cunningham" userId="67e8d9ba-4582-42f1-b26c-e866daa7f65b" providerId="ADAL" clId="{06F3109E-6B1D-4A80-8CD9-A70F603A717B}" dt="2024-11-11T21:36:10.343" v="2"/>
          <ac:spMkLst>
            <pc:docMk/>
            <pc:sldMk cId="2015147668" sldId="302"/>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2213521182" sldId="303"/>
        </pc:sldMkLst>
        <pc:spChg chg="mod">
          <ac:chgData name="Alisdair Cunningham" userId="67e8d9ba-4582-42f1-b26c-e866daa7f65b" providerId="ADAL" clId="{06F3109E-6B1D-4A80-8CD9-A70F603A717B}" dt="2024-11-11T21:35:46.795" v="0"/>
          <ac:spMkLst>
            <pc:docMk/>
            <pc:sldMk cId="2213521182" sldId="303"/>
            <ac:spMk id="2" creationId="{DCC55022-FB6B-03B1-63B3-3DF214375334}"/>
          </ac:spMkLst>
        </pc:spChg>
        <pc:spChg chg="mod">
          <ac:chgData name="Alisdair Cunningham" userId="67e8d9ba-4582-42f1-b26c-e866daa7f65b" providerId="ADAL" clId="{06F3109E-6B1D-4A80-8CD9-A70F603A717B}" dt="2024-11-11T21:40:19.593" v="20"/>
          <ac:spMkLst>
            <pc:docMk/>
            <pc:sldMk cId="2213521182" sldId="303"/>
            <ac:spMk id="4" creationId="{51E75A89-223B-C391-8173-2DCD1F72BAED}"/>
          </ac:spMkLst>
        </pc:spChg>
        <pc:spChg chg="mod">
          <ac:chgData name="Alisdair Cunningham" userId="67e8d9ba-4582-42f1-b26c-e866daa7f65b" providerId="ADAL" clId="{06F3109E-6B1D-4A80-8CD9-A70F603A717B}" dt="2024-11-11T21:36:10.343" v="2"/>
          <ac:spMkLst>
            <pc:docMk/>
            <pc:sldMk cId="2213521182" sldId="303"/>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1485097308" sldId="304"/>
        </pc:sldMkLst>
        <pc:spChg chg="mod">
          <ac:chgData name="Alisdair Cunningham" userId="67e8d9ba-4582-42f1-b26c-e866daa7f65b" providerId="ADAL" clId="{06F3109E-6B1D-4A80-8CD9-A70F603A717B}" dt="2024-11-11T21:35:46.795" v="0"/>
          <ac:spMkLst>
            <pc:docMk/>
            <pc:sldMk cId="1485097308" sldId="304"/>
            <ac:spMk id="2" creationId="{DCC55022-FB6B-03B1-63B3-3DF214375334}"/>
          </ac:spMkLst>
        </pc:spChg>
        <pc:spChg chg="mod">
          <ac:chgData name="Alisdair Cunningham" userId="67e8d9ba-4582-42f1-b26c-e866daa7f65b" providerId="ADAL" clId="{06F3109E-6B1D-4A80-8CD9-A70F603A717B}" dt="2024-11-11T21:40:19.593" v="20"/>
          <ac:spMkLst>
            <pc:docMk/>
            <pc:sldMk cId="1485097308" sldId="304"/>
            <ac:spMk id="4" creationId="{51E75A89-223B-C391-8173-2DCD1F72BAED}"/>
          </ac:spMkLst>
        </pc:spChg>
        <pc:spChg chg="mod">
          <ac:chgData name="Alisdair Cunningham" userId="67e8d9ba-4582-42f1-b26c-e866daa7f65b" providerId="ADAL" clId="{06F3109E-6B1D-4A80-8CD9-A70F603A717B}" dt="2024-11-11T21:36:10.343" v="2"/>
          <ac:spMkLst>
            <pc:docMk/>
            <pc:sldMk cId="1485097308" sldId="304"/>
            <ac:spMk id="8" creationId="{C39BE701-A67E-5BFD-B044-ECF13A621788}"/>
          </ac:spMkLst>
        </pc:spChg>
      </pc:sldChg>
      <pc:sldChg chg="modSp mod">
        <pc:chgData name="Alisdair Cunningham" userId="67e8d9ba-4582-42f1-b26c-e866daa7f65b" providerId="ADAL" clId="{06F3109E-6B1D-4A80-8CD9-A70F603A717B}" dt="2024-11-11T21:40:19.593" v="20"/>
        <pc:sldMkLst>
          <pc:docMk/>
          <pc:sldMk cId="2521770550" sldId="305"/>
        </pc:sldMkLst>
        <pc:spChg chg="mod">
          <ac:chgData name="Alisdair Cunningham" userId="67e8d9ba-4582-42f1-b26c-e866daa7f65b" providerId="ADAL" clId="{06F3109E-6B1D-4A80-8CD9-A70F603A717B}" dt="2024-11-11T21:35:46.795" v="0"/>
          <ac:spMkLst>
            <pc:docMk/>
            <pc:sldMk cId="2521770550" sldId="305"/>
            <ac:spMk id="2" creationId="{DCC55022-FB6B-03B1-63B3-3DF214375334}"/>
          </ac:spMkLst>
        </pc:spChg>
        <pc:spChg chg="mod">
          <ac:chgData name="Alisdair Cunningham" userId="67e8d9ba-4582-42f1-b26c-e866daa7f65b" providerId="ADAL" clId="{06F3109E-6B1D-4A80-8CD9-A70F603A717B}" dt="2024-11-11T21:39:22.847" v="18" actId="20577"/>
          <ac:spMkLst>
            <pc:docMk/>
            <pc:sldMk cId="2521770550" sldId="305"/>
            <ac:spMk id="3" creationId="{4E7155A0-A067-57DD-A405-3DACC0713F99}"/>
          </ac:spMkLst>
        </pc:spChg>
        <pc:spChg chg="mod">
          <ac:chgData name="Alisdair Cunningham" userId="67e8d9ba-4582-42f1-b26c-e866daa7f65b" providerId="ADAL" clId="{06F3109E-6B1D-4A80-8CD9-A70F603A717B}" dt="2024-11-11T21:40:19.593" v="20"/>
          <ac:spMkLst>
            <pc:docMk/>
            <pc:sldMk cId="2521770550" sldId="305"/>
            <ac:spMk id="4" creationId="{51E75A89-223B-C391-8173-2DCD1F72BAED}"/>
          </ac:spMkLst>
        </pc:spChg>
        <pc:spChg chg="mod">
          <ac:chgData name="Alisdair Cunningham" userId="67e8d9ba-4582-42f1-b26c-e866daa7f65b" providerId="ADAL" clId="{06F3109E-6B1D-4A80-8CD9-A70F603A717B}" dt="2024-11-11T21:36:10.343" v="2"/>
          <ac:spMkLst>
            <pc:docMk/>
            <pc:sldMk cId="2521770550" sldId="305"/>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915195758" sldId="306"/>
        </pc:sldMkLst>
        <pc:spChg chg="mod">
          <ac:chgData name="Alisdair Cunningham" userId="67e8d9ba-4582-42f1-b26c-e866daa7f65b" providerId="ADAL" clId="{06F3109E-6B1D-4A80-8CD9-A70F603A717B}" dt="2024-11-11T21:35:46.795" v="0"/>
          <ac:spMkLst>
            <pc:docMk/>
            <pc:sldMk cId="3915195758" sldId="306"/>
            <ac:spMk id="2" creationId="{DCC55022-FB6B-03B1-63B3-3DF214375334}"/>
          </ac:spMkLst>
        </pc:spChg>
        <pc:spChg chg="mod">
          <ac:chgData name="Alisdair Cunningham" userId="67e8d9ba-4582-42f1-b26c-e866daa7f65b" providerId="ADAL" clId="{06F3109E-6B1D-4A80-8CD9-A70F603A717B}" dt="2024-11-11T21:40:19.593" v="20"/>
          <ac:spMkLst>
            <pc:docMk/>
            <pc:sldMk cId="3915195758" sldId="306"/>
            <ac:spMk id="4" creationId="{51E75A89-223B-C391-8173-2DCD1F72BAED}"/>
          </ac:spMkLst>
        </pc:spChg>
        <pc:spChg chg="mod">
          <ac:chgData name="Alisdair Cunningham" userId="67e8d9ba-4582-42f1-b26c-e866daa7f65b" providerId="ADAL" clId="{06F3109E-6B1D-4A80-8CD9-A70F603A717B}" dt="2024-11-11T21:36:10.343" v="2"/>
          <ac:spMkLst>
            <pc:docMk/>
            <pc:sldMk cId="3915195758" sldId="306"/>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2619388959" sldId="307"/>
        </pc:sldMkLst>
        <pc:spChg chg="mod">
          <ac:chgData name="Alisdair Cunningham" userId="67e8d9ba-4582-42f1-b26c-e866daa7f65b" providerId="ADAL" clId="{06F3109E-6B1D-4A80-8CD9-A70F603A717B}" dt="2024-11-11T21:35:46.795" v="0"/>
          <ac:spMkLst>
            <pc:docMk/>
            <pc:sldMk cId="2619388959" sldId="307"/>
            <ac:spMk id="2" creationId="{DCC55022-FB6B-03B1-63B3-3DF214375334}"/>
          </ac:spMkLst>
        </pc:spChg>
        <pc:spChg chg="mod">
          <ac:chgData name="Alisdair Cunningham" userId="67e8d9ba-4582-42f1-b26c-e866daa7f65b" providerId="ADAL" clId="{06F3109E-6B1D-4A80-8CD9-A70F603A717B}" dt="2024-11-11T21:40:19.593" v="20"/>
          <ac:spMkLst>
            <pc:docMk/>
            <pc:sldMk cId="2619388959" sldId="307"/>
            <ac:spMk id="4" creationId="{51E75A89-223B-C391-8173-2DCD1F72BAED}"/>
          </ac:spMkLst>
        </pc:spChg>
        <pc:spChg chg="mod">
          <ac:chgData name="Alisdair Cunningham" userId="67e8d9ba-4582-42f1-b26c-e866daa7f65b" providerId="ADAL" clId="{06F3109E-6B1D-4A80-8CD9-A70F603A717B}" dt="2024-11-11T21:36:10.343" v="2"/>
          <ac:spMkLst>
            <pc:docMk/>
            <pc:sldMk cId="2619388959" sldId="307"/>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828537595" sldId="308"/>
        </pc:sldMkLst>
        <pc:spChg chg="mod">
          <ac:chgData name="Alisdair Cunningham" userId="67e8d9ba-4582-42f1-b26c-e866daa7f65b" providerId="ADAL" clId="{06F3109E-6B1D-4A80-8CD9-A70F603A717B}" dt="2024-11-11T21:35:46.795" v="0"/>
          <ac:spMkLst>
            <pc:docMk/>
            <pc:sldMk cId="3828537595" sldId="308"/>
            <ac:spMk id="2" creationId="{DCC55022-FB6B-03B1-63B3-3DF214375334}"/>
          </ac:spMkLst>
        </pc:spChg>
        <pc:spChg chg="mod">
          <ac:chgData name="Alisdair Cunningham" userId="67e8d9ba-4582-42f1-b26c-e866daa7f65b" providerId="ADAL" clId="{06F3109E-6B1D-4A80-8CD9-A70F603A717B}" dt="2024-11-11T21:40:19.593" v="20"/>
          <ac:spMkLst>
            <pc:docMk/>
            <pc:sldMk cId="3828537595" sldId="308"/>
            <ac:spMk id="4" creationId="{51E75A89-223B-C391-8173-2DCD1F72BAED}"/>
          </ac:spMkLst>
        </pc:spChg>
        <pc:spChg chg="mod">
          <ac:chgData name="Alisdair Cunningham" userId="67e8d9ba-4582-42f1-b26c-e866daa7f65b" providerId="ADAL" clId="{06F3109E-6B1D-4A80-8CD9-A70F603A717B}" dt="2024-11-11T21:36:10.343" v="2"/>
          <ac:spMkLst>
            <pc:docMk/>
            <pc:sldMk cId="3828537595" sldId="308"/>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361066457" sldId="309"/>
        </pc:sldMkLst>
        <pc:spChg chg="mod">
          <ac:chgData name="Alisdair Cunningham" userId="67e8d9ba-4582-42f1-b26c-e866daa7f65b" providerId="ADAL" clId="{06F3109E-6B1D-4A80-8CD9-A70F603A717B}" dt="2024-11-11T21:35:46.795" v="0"/>
          <ac:spMkLst>
            <pc:docMk/>
            <pc:sldMk cId="3361066457" sldId="309"/>
            <ac:spMk id="2" creationId="{DCC55022-FB6B-03B1-63B3-3DF214375334}"/>
          </ac:spMkLst>
        </pc:spChg>
        <pc:spChg chg="mod">
          <ac:chgData name="Alisdair Cunningham" userId="67e8d9ba-4582-42f1-b26c-e866daa7f65b" providerId="ADAL" clId="{06F3109E-6B1D-4A80-8CD9-A70F603A717B}" dt="2024-11-11T21:40:19.593" v="20"/>
          <ac:spMkLst>
            <pc:docMk/>
            <pc:sldMk cId="3361066457" sldId="309"/>
            <ac:spMk id="4" creationId="{51E75A89-223B-C391-8173-2DCD1F72BAED}"/>
          </ac:spMkLst>
        </pc:spChg>
        <pc:spChg chg="mod">
          <ac:chgData name="Alisdair Cunningham" userId="67e8d9ba-4582-42f1-b26c-e866daa7f65b" providerId="ADAL" clId="{06F3109E-6B1D-4A80-8CD9-A70F603A717B}" dt="2024-11-11T21:36:10.343" v="2"/>
          <ac:spMkLst>
            <pc:docMk/>
            <pc:sldMk cId="3361066457" sldId="309"/>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145404029" sldId="310"/>
        </pc:sldMkLst>
        <pc:spChg chg="mod">
          <ac:chgData name="Alisdair Cunningham" userId="67e8d9ba-4582-42f1-b26c-e866daa7f65b" providerId="ADAL" clId="{06F3109E-6B1D-4A80-8CD9-A70F603A717B}" dt="2024-11-11T21:35:46.795" v="0"/>
          <ac:spMkLst>
            <pc:docMk/>
            <pc:sldMk cId="3145404029" sldId="310"/>
            <ac:spMk id="2" creationId="{DCC55022-FB6B-03B1-63B3-3DF214375334}"/>
          </ac:spMkLst>
        </pc:spChg>
        <pc:spChg chg="mod">
          <ac:chgData name="Alisdair Cunningham" userId="67e8d9ba-4582-42f1-b26c-e866daa7f65b" providerId="ADAL" clId="{06F3109E-6B1D-4A80-8CD9-A70F603A717B}" dt="2024-11-11T21:40:19.593" v="20"/>
          <ac:spMkLst>
            <pc:docMk/>
            <pc:sldMk cId="3145404029" sldId="310"/>
            <ac:spMk id="4" creationId="{51E75A89-223B-C391-8173-2DCD1F72BAED}"/>
          </ac:spMkLst>
        </pc:spChg>
        <pc:spChg chg="mod">
          <ac:chgData name="Alisdair Cunningham" userId="67e8d9ba-4582-42f1-b26c-e866daa7f65b" providerId="ADAL" clId="{06F3109E-6B1D-4A80-8CD9-A70F603A717B}" dt="2024-11-11T21:36:10.343" v="2"/>
          <ac:spMkLst>
            <pc:docMk/>
            <pc:sldMk cId="3145404029" sldId="310"/>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4259384943" sldId="311"/>
        </pc:sldMkLst>
        <pc:spChg chg="mod">
          <ac:chgData name="Alisdair Cunningham" userId="67e8d9ba-4582-42f1-b26c-e866daa7f65b" providerId="ADAL" clId="{06F3109E-6B1D-4A80-8CD9-A70F603A717B}" dt="2024-11-11T21:35:46.795" v="0"/>
          <ac:spMkLst>
            <pc:docMk/>
            <pc:sldMk cId="4259384943" sldId="311"/>
            <ac:spMk id="2" creationId="{DCC55022-FB6B-03B1-63B3-3DF214375334}"/>
          </ac:spMkLst>
        </pc:spChg>
        <pc:spChg chg="mod">
          <ac:chgData name="Alisdair Cunningham" userId="67e8d9ba-4582-42f1-b26c-e866daa7f65b" providerId="ADAL" clId="{06F3109E-6B1D-4A80-8CD9-A70F603A717B}" dt="2024-11-11T21:40:19.593" v="20"/>
          <ac:spMkLst>
            <pc:docMk/>
            <pc:sldMk cId="4259384943" sldId="311"/>
            <ac:spMk id="4" creationId="{51E75A89-223B-C391-8173-2DCD1F72BAED}"/>
          </ac:spMkLst>
        </pc:spChg>
        <pc:spChg chg="mod">
          <ac:chgData name="Alisdair Cunningham" userId="67e8d9ba-4582-42f1-b26c-e866daa7f65b" providerId="ADAL" clId="{06F3109E-6B1D-4A80-8CD9-A70F603A717B}" dt="2024-11-11T21:36:10.343" v="2"/>
          <ac:spMkLst>
            <pc:docMk/>
            <pc:sldMk cId="4259384943" sldId="311"/>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525284550" sldId="312"/>
        </pc:sldMkLst>
        <pc:spChg chg="mod">
          <ac:chgData name="Alisdair Cunningham" userId="67e8d9ba-4582-42f1-b26c-e866daa7f65b" providerId="ADAL" clId="{06F3109E-6B1D-4A80-8CD9-A70F603A717B}" dt="2024-11-11T21:35:46.795" v="0"/>
          <ac:spMkLst>
            <pc:docMk/>
            <pc:sldMk cId="525284550" sldId="312"/>
            <ac:spMk id="2" creationId="{DCC55022-FB6B-03B1-63B3-3DF214375334}"/>
          </ac:spMkLst>
        </pc:spChg>
        <pc:spChg chg="mod">
          <ac:chgData name="Alisdair Cunningham" userId="67e8d9ba-4582-42f1-b26c-e866daa7f65b" providerId="ADAL" clId="{06F3109E-6B1D-4A80-8CD9-A70F603A717B}" dt="2024-11-11T21:40:19.593" v="20"/>
          <ac:spMkLst>
            <pc:docMk/>
            <pc:sldMk cId="525284550" sldId="312"/>
            <ac:spMk id="4" creationId="{51E75A89-223B-C391-8173-2DCD1F72BAED}"/>
          </ac:spMkLst>
        </pc:spChg>
        <pc:spChg chg="mod">
          <ac:chgData name="Alisdair Cunningham" userId="67e8d9ba-4582-42f1-b26c-e866daa7f65b" providerId="ADAL" clId="{06F3109E-6B1D-4A80-8CD9-A70F603A717B}" dt="2024-11-11T21:36:10.343" v="2"/>
          <ac:spMkLst>
            <pc:docMk/>
            <pc:sldMk cId="525284550" sldId="312"/>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2639338062" sldId="313"/>
        </pc:sldMkLst>
        <pc:spChg chg="mod">
          <ac:chgData name="Alisdair Cunningham" userId="67e8d9ba-4582-42f1-b26c-e866daa7f65b" providerId="ADAL" clId="{06F3109E-6B1D-4A80-8CD9-A70F603A717B}" dt="2024-11-11T21:35:46.795" v="0"/>
          <ac:spMkLst>
            <pc:docMk/>
            <pc:sldMk cId="2639338062" sldId="313"/>
            <ac:spMk id="2" creationId="{DCC55022-FB6B-03B1-63B3-3DF214375334}"/>
          </ac:spMkLst>
        </pc:spChg>
        <pc:spChg chg="mod">
          <ac:chgData name="Alisdair Cunningham" userId="67e8d9ba-4582-42f1-b26c-e866daa7f65b" providerId="ADAL" clId="{06F3109E-6B1D-4A80-8CD9-A70F603A717B}" dt="2024-11-11T21:40:19.593" v="20"/>
          <ac:spMkLst>
            <pc:docMk/>
            <pc:sldMk cId="2639338062" sldId="313"/>
            <ac:spMk id="4" creationId="{51E75A89-223B-C391-8173-2DCD1F72BAED}"/>
          </ac:spMkLst>
        </pc:spChg>
        <pc:spChg chg="mod">
          <ac:chgData name="Alisdair Cunningham" userId="67e8d9ba-4582-42f1-b26c-e866daa7f65b" providerId="ADAL" clId="{06F3109E-6B1D-4A80-8CD9-A70F603A717B}" dt="2024-11-11T21:36:10.343" v="2"/>
          <ac:spMkLst>
            <pc:docMk/>
            <pc:sldMk cId="2639338062" sldId="313"/>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1597416968" sldId="314"/>
        </pc:sldMkLst>
        <pc:spChg chg="mod">
          <ac:chgData name="Alisdair Cunningham" userId="67e8d9ba-4582-42f1-b26c-e866daa7f65b" providerId="ADAL" clId="{06F3109E-6B1D-4A80-8CD9-A70F603A717B}" dt="2024-11-11T21:35:46.795" v="0"/>
          <ac:spMkLst>
            <pc:docMk/>
            <pc:sldMk cId="1597416968" sldId="314"/>
            <ac:spMk id="2" creationId="{DCC55022-FB6B-03B1-63B3-3DF214375334}"/>
          </ac:spMkLst>
        </pc:spChg>
        <pc:spChg chg="mod">
          <ac:chgData name="Alisdair Cunningham" userId="67e8d9ba-4582-42f1-b26c-e866daa7f65b" providerId="ADAL" clId="{06F3109E-6B1D-4A80-8CD9-A70F603A717B}" dt="2024-11-11T21:40:19.593" v="20"/>
          <ac:spMkLst>
            <pc:docMk/>
            <pc:sldMk cId="1597416968" sldId="314"/>
            <ac:spMk id="4" creationId="{51E75A89-223B-C391-8173-2DCD1F72BAED}"/>
          </ac:spMkLst>
        </pc:spChg>
        <pc:spChg chg="mod">
          <ac:chgData name="Alisdair Cunningham" userId="67e8d9ba-4582-42f1-b26c-e866daa7f65b" providerId="ADAL" clId="{06F3109E-6B1D-4A80-8CD9-A70F603A717B}" dt="2024-11-11T21:36:10.343" v="2"/>
          <ac:spMkLst>
            <pc:docMk/>
            <pc:sldMk cId="1597416968" sldId="314"/>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572613032" sldId="315"/>
        </pc:sldMkLst>
        <pc:spChg chg="mod">
          <ac:chgData name="Alisdair Cunningham" userId="67e8d9ba-4582-42f1-b26c-e866daa7f65b" providerId="ADAL" clId="{06F3109E-6B1D-4A80-8CD9-A70F603A717B}" dt="2024-11-11T21:35:46.795" v="0"/>
          <ac:spMkLst>
            <pc:docMk/>
            <pc:sldMk cId="3572613032" sldId="315"/>
            <ac:spMk id="2" creationId="{DCC55022-FB6B-03B1-63B3-3DF214375334}"/>
          </ac:spMkLst>
        </pc:spChg>
        <pc:spChg chg="mod">
          <ac:chgData name="Alisdair Cunningham" userId="67e8d9ba-4582-42f1-b26c-e866daa7f65b" providerId="ADAL" clId="{06F3109E-6B1D-4A80-8CD9-A70F603A717B}" dt="2024-11-11T21:40:19.593" v="20"/>
          <ac:spMkLst>
            <pc:docMk/>
            <pc:sldMk cId="3572613032" sldId="315"/>
            <ac:spMk id="4" creationId="{51E75A89-223B-C391-8173-2DCD1F72BAED}"/>
          </ac:spMkLst>
        </pc:spChg>
        <pc:spChg chg="mod">
          <ac:chgData name="Alisdair Cunningham" userId="67e8d9ba-4582-42f1-b26c-e866daa7f65b" providerId="ADAL" clId="{06F3109E-6B1D-4A80-8CD9-A70F603A717B}" dt="2024-11-11T21:36:10.343" v="2"/>
          <ac:spMkLst>
            <pc:docMk/>
            <pc:sldMk cId="3572613032" sldId="315"/>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576275652" sldId="316"/>
        </pc:sldMkLst>
        <pc:spChg chg="mod">
          <ac:chgData name="Alisdair Cunningham" userId="67e8d9ba-4582-42f1-b26c-e866daa7f65b" providerId="ADAL" clId="{06F3109E-6B1D-4A80-8CD9-A70F603A717B}" dt="2024-11-11T21:35:46.795" v="0"/>
          <ac:spMkLst>
            <pc:docMk/>
            <pc:sldMk cId="3576275652" sldId="316"/>
            <ac:spMk id="2" creationId="{DCC55022-FB6B-03B1-63B3-3DF214375334}"/>
          </ac:spMkLst>
        </pc:spChg>
        <pc:spChg chg="mod">
          <ac:chgData name="Alisdair Cunningham" userId="67e8d9ba-4582-42f1-b26c-e866daa7f65b" providerId="ADAL" clId="{06F3109E-6B1D-4A80-8CD9-A70F603A717B}" dt="2024-11-11T21:40:19.593" v="20"/>
          <ac:spMkLst>
            <pc:docMk/>
            <pc:sldMk cId="3576275652" sldId="316"/>
            <ac:spMk id="4" creationId="{51E75A89-223B-C391-8173-2DCD1F72BAED}"/>
          </ac:spMkLst>
        </pc:spChg>
        <pc:spChg chg="mod">
          <ac:chgData name="Alisdair Cunningham" userId="67e8d9ba-4582-42f1-b26c-e866daa7f65b" providerId="ADAL" clId="{06F3109E-6B1D-4A80-8CD9-A70F603A717B}" dt="2024-11-11T21:36:10.343" v="2"/>
          <ac:spMkLst>
            <pc:docMk/>
            <pc:sldMk cId="3576275652" sldId="316"/>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1358588136" sldId="317"/>
        </pc:sldMkLst>
        <pc:spChg chg="mod">
          <ac:chgData name="Alisdair Cunningham" userId="67e8d9ba-4582-42f1-b26c-e866daa7f65b" providerId="ADAL" clId="{06F3109E-6B1D-4A80-8CD9-A70F603A717B}" dt="2024-11-11T21:35:46.795" v="0"/>
          <ac:spMkLst>
            <pc:docMk/>
            <pc:sldMk cId="1358588136" sldId="317"/>
            <ac:spMk id="2" creationId="{DCC55022-FB6B-03B1-63B3-3DF214375334}"/>
          </ac:spMkLst>
        </pc:spChg>
        <pc:spChg chg="mod">
          <ac:chgData name="Alisdair Cunningham" userId="67e8d9ba-4582-42f1-b26c-e866daa7f65b" providerId="ADAL" clId="{06F3109E-6B1D-4A80-8CD9-A70F603A717B}" dt="2024-11-11T21:40:19.593" v="20"/>
          <ac:spMkLst>
            <pc:docMk/>
            <pc:sldMk cId="1358588136" sldId="317"/>
            <ac:spMk id="4" creationId="{51E75A89-223B-C391-8173-2DCD1F72BAED}"/>
          </ac:spMkLst>
        </pc:spChg>
        <pc:spChg chg="mod">
          <ac:chgData name="Alisdair Cunningham" userId="67e8d9ba-4582-42f1-b26c-e866daa7f65b" providerId="ADAL" clId="{06F3109E-6B1D-4A80-8CD9-A70F603A717B}" dt="2024-11-11T21:36:10.343" v="2"/>
          <ac:spMkLst>
            <pc:docMk/>
            <pc:sldMk cId="1358588136" sldId="317"/>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2189693456" sldId="319"/>
        </pc:sldMkLst>
        <pc:spChg chg="mod">
          <ac:chgData name="Alisdair Cunningham" userId="67e8d9ba-4582-42f1-b26c-e866daa7f65b" providerId="ADAL" clId="{06F3109E-6B1D-4A80-8CD9-A70F603A717B}" dt="2024-11-11T21:35:46.795" v="0"/>
          <ac:spMkLst>
            <pc:docMk/>
            <pc:sldMk cId="2189693456" sldId="319"/>
            <ac:spMk id="2" creationId="{DCC55022-FB6B-03B1-63B3-3DF214375334}"/>
          </ac:spMkLst>
        </pc:spChg>
        <pc:spChg chg="mod">
          <ac:chgData name="Alisdair Cunningham" userId="67e8d9ba-4582-42f1-b26c-e866daa7f65b" providerId="ADAL" clId="{06F3109E-6B1D-4A80-8CD9-A70F603A717B}" dt="2024-11-11T21:40:19.593" v="20"/>
          <ac:spMkLst>
            <pc:docMk/>
            <pc:sldMk cId="2189693456" sldId="319"/>
            <ac:spMk id="4" creationId="{51E75A89-223B-C391-8173-2DCD1F72BAED}"/>
          </ac:spMkLst>
        </pc:spChg>
        <pc:spChg chg="mod">
          <ac:chgData name="Alisdair Cunningham" userId="67e8d9ba-4582-42f1-b26c-e866daa7f65b" providerId="ADAL" clId="{06F3109E-6B1D-4A80-8CD9-A70F603A717B}" dt="2024-11-11T21:36:10.343" v="2"/>
          <ac:spMkLst>
            <pc:docMk/>
            <pc:sldMk cId="2189693456" sldId="319"/>
            <ac:spMk id="8" creationId="{C39BE701-A67E-5BFD-B044-ECF13A621788}"/>
          </ac:spMkLst>
        </pc:spChg>
      </pc:sldChg>
      <pc:sldChg chg="modSp">
        <pc:chgData name="Alisdair Cunningham" userId="67e8d9ba-4582-42f1-b26c-e866daa7f65b" providerId="ADAL" clId="{06F3109E-6B1D-4A80-8CD9-A70F603A717B}" dt="2024-11-11T21:40:19.593" v="20"/>
        <pc:sldMkLst>
          <pc:docMk/>
          <pc:sldMk cId="3995328043" sldId="320"/>
        </pc:sldMkLst>
        <pc:spChg chg="mod">
          <ac:chgData name="Alisdair Cunningham" userId="67e8d9ba-4582-42f1-b26c-e866daa7f65b" providerId="ADAL" clId="{06F3109E-6B1D-4A80-8CD9-A70F603A717B}" dt="2024-11-11T21:35:46.795" v="0"/>
          <ac:spMkLst>
            <pc:docMk/>
            <pc:sldMk cId="3995328043" sldId="320"/>
            <ac:spMk id="2" creationId="{DCC55022-FB6B-03B1-63B3-3DF214375334}"/>
          </ac:spMkLst>
        </pc:spChg>
        <pc:spChg chg="mod">
          <ac:chgData name="Alisdair Cunningham" userId="67e8d9ba-4582-42f1-b26c-e866daa7f65b" providerId="ADAL" clId="{06F3109E-6B1D-4A80-8CD9-A70F603A717B}" dt="2024-11-11T21:40:19.593" v="20"/>
          <ac:spMkLst>
            <pc:docMk/>
            <pc:sldMk cId="3995328043" sldId="320"/>
            <ac:spMk id="4" creationId="{51E75A89-223B-C391-8173-2DCD1F72BAED}"/>
          </ac:spMkLst>
        </pc:spChg>
        <pc:spChg chg="mod">
          <ac:chgData name="Alisdair Cunningham" userId="67e8d9ba-4582-42f1-b26c-e866daa7f65b" providerId="ADAL" clId="{06F3109E-6B1D-4A80-8CD9-A70F603A717B}" dt="2024-11-11T21:36:10.343" v="2"/>
          <ac:spMkLst>
            <pc:docMk/>
            <pc:sldMk cId="3995328043" sldId="320"/>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nep.org/who-we-are/about-u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unep.org/explore-topics/environmental-governance/why-does-environmental-governance-matter"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environment.ec.europa.eu/law-and-governance_en"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unep.org/resources/e-learning/wicked-problems-dynamic-solutions-ecosystem-approach-and-systems-thinking"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unep.org/resources/e-learning/wicked-problems-dynamic-solutions-ecosystem-approach-and-systems-thinking"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139726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230965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042607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009972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763667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a:t>
            </a:r>
            <a:r>
              <a:rPr lang="en-GB" dirty="0">
                <a:hlinkClick r:id="rId3"/>
              </a:rPr>
              <a:t>About the United Nations Environment Programme | UNEP - UN Environment Programme</a:t>
            </a:r>
            <a:r>
              <a:rPr lang="en-GB" dirty="0"/>
              <a:t> - https://www.unep.org/who-we-are/about-us</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552684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250321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781239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118385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Ivanova, M. (2010). UNEP in global environmental governance: design, leadership, location. </a:t>
            </a:r>
            <a:r>
              <a:rPr lang="en-GB" b="0" i="1" dirty="0">
                <a:solidFill>
                  <a:srgbClr val="222222"/>
                </a:solidFill>
                <a:effectLst/>
                <a:latin typeface="Arial" panose="020B0604020202020204" pitchFamily="34" charset="0"/>
              </a:rPr>
              <a:t>Global Environmental Politics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a:t>
            </a:r>
            <a:r>
              <a:rPr lang="en-GB" b="0" i="0" dirty="0">
                <a:solidFill>
                  <a:srgbClr val="222222"/>
                </a:solidFill>
                <a:effectLst/>
                <a:latin typeface="Arial" panose="020B0604020202020204" pitchFamily="34" charset="0"/>
              </a:rPr>
              <a:t>(1), 30-59.</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Ivanova, M., &amp; Roy, J. (2007). The architecture of global environmental governance: pros and cons of multiplicity. </a:t>
            </a:r>
            <a:r>
              <a:rPr lang="en-GB" b="0" i="1" dirty="0">
                <a:solidFill>
                  <a:srgbClr val="222222"/>
                </a:solidFill>
                <a:effectLst/>
                <a:latin typeface="Arial" panose="020B0604020202020204" pitchFamily="34" charset="0"/>
              </a:rPr>
              <a:t>Global environmental governance: Perspectives on the current debate</a:t>
            </a:r>
            <a:r>
              <a:rPr lang="en-GB" b="0" i="0" dirty="0">
                <a:solidFill>
                  <a:srgbClr val="222222"/>
                </a:solidFill>
                <a:effectLst/>
                <a:latin typeface="Arial" panose="020B0604020202020204" pitchFamily="34" charset="0"/>
              </a:rPr>
              <a:t>, 48-66.</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Urho, N., Ivanova, M., </a:t>
            </a:r>
            <a:r>
              <a:rPr lang="en-GB" b="0" i="0" dirty="0" err="1">
                <a:solidFill>
                  <a:srgbClr val="222222"/>
                </a:solidFill>
                <a:effectLst/>
                <a:latin typeface="Arial" panose="020B0604020202020204" pitchFamily="34" charset="0"/>
              </a:rPr>
              <a:t>Dubrova</a:t>
            </a:r>
            <a:r>
              <a:rPr lang="en-GB" b="0" i="0" dirty="0">
                <a:solidFill>
                  <a:srgbClr val="222222"/>
                </a:solidFill>
                <a:effectLst/>
                <a:latin typeface="Arial" panose="020B0604020202020204" pitchFamily="34" charset="0"/>
              </a:rPr>
              <a:t>, A., &amp; Escobar-</a:t>
            </a:r>
            <a:r>
              <a:rPr lang="en-GB" b="0" i="0" dirty="0" err="1">
                <a:solidFill>
                  <a:srgbClr val="222222"/>
                </a:solidFill>
                <a:effectLst/>
                <a:latin typeface="Arial" panose="020B0604020202020204" pitchFamily="34" charset="0"/>
              </a:rPr>
              <a:t>Pemberthy</a:t>
            </a:r>
            <a:r>
              <a:rPr lang="en-GB" b="0" i="0" dirty="0">
                <a:solidFill>
                  <a:srgbClr val="222222"/>
                </a:solidFill>
                <a:effectLst/>
                <a:latin typeface="Arial" panose="020B0604020202020204" pitchFamily="34" charset="0"/>
              </a:rPr>
              <a:t>, N. (2019). </a:t>
            </a:r>
            <a:r>
              <a:rPr lang="en-GB" b="0" i="1" dirty="0">
                <a:solidFill>
                  <a:srgbClr val="222222"/>
                </a:solidFill>
                <a:effectLst/>
                <a:latin typeface="Arial" panose="020B0604020202020204" pitchFamily="34" charset="0"/>
              </a:rPr>
              <a:t>International environmental governance: Accomplishments and way forward</a:t>
            </a:r>
            <a:r>
              <a:rPr lang="en-GB" b="0" i="0" dirty="0">
                <a:solidFill>
                  <a:srgbClr val="222222"/>
                </a:solidFill>
                <a:effectLst/>
                <a:latin typeface="Arial" panose="020B0604020202020204" pitchFamily="34" charset="0"/>
              </a:rPr>
              <a:t>. Nordic Council of Ministers.</a:t>
            </a:r>
          </a:p>
          <a:p>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Kumar, S. (2019). Environmental rule of law: First global report.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222222"/>
                </a:solidFill>
                <a:effectLst/>
                <a:latin typeface="Arial" panose="020B0604020202020204" pitchFamily="34" charset="0"/>
              </a:rPr>
              <a:t>Perrez</a:t>
            </a:r>
            <a:r>
              <a:rPr lang="en-GB" b="0" i="0" dirty="0">
                <a:solidFill>
                  <a:srgbClr val="222222"/>
                </a:solidFill>
                <a:effectLst/>
                <a:latin typeface="Arial" panose="020B0604020202020204" pitchFamily="34" charset="0"/>
              </a:rPr>
              <a:t>, F. X. (2020). The role of the United Nations Environment Assembly in emerging issues of international environmental law. </a:t>
            </a:r>
            <a:r>
              <a:rPr lang="en-GB" b="0" i="1" dirty="0">
                <a:solidFill>
                  <a:srgbClr val="222222"/>
                </a:solidFill>
                <a:effectLst/>
                <a:latin typeface="Arial" panose="020B0604020202020204" pitchFamily="34" charset="0"/>
              </a:rPr>
              <a:t>Sustainability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(14), 5680.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975190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Kumar, S. (2019). Environmental rule of law: First global report.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22222"/>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540898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454693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024738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655360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833886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516761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&amp; Carter, N. (2018). Brexit and UK environmental policy and politics. </a:t>
            </a:r>
            <a:r>
              <a:rPr lang="en-GB" b="0" i="1" dirty="0">
                <a:solidFill>
                  <a:srgbClr val="222222"/>
                </a:solidFill>
                <a:effectLst/>
                <a:latin typeface="Arial" panose="020B0604020202020204" pitchFamily="34" charset="0"/>
              </a:rPr>
              <a:t>Revue Française de Civilisation </a:t>
            </a:r>
            <a:r>
              <a:rPr lang="en-GB" b="0" i="1" dirty="0" err="1">
                <a:solidFill>
                  <a:srgbClr val="222222"/>
                </a:solidFill>
                <a:effectLst/>
                <a:latin typeface="Arial" panose="020B0604020202020204" pitchFamily="34" charset="0"/>
              </a:rPr>
              <a:t>Britannique</a:t>
            </a:r>
            <a:r>
              <a:rPr lang="en-GB" b="0" i="1" dirty="0">
                <a:solidFill>
                  <a:srgbClr val="222222"/>
                </a:solidFill>
                <a:effectLst/>
                <a:latin typeface="Arial" panose="020B0604020202020204" pitchFamily="34" charset="0"/>
              </a:rPr>
              <a:t>. French Journal of British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a:t>
            </a:r>
            <a:r>
              <a:rPr lang="en-GB" b="0" i="0" dirty="0">
                <a:solidFill>
                  <a:srgbClr val="222222"/>
                </a:solidFill>
                <a:effectLst/>
                <a:latin typeface="Arial" panose="020B0604020202020204" pitchFamily="34" charset="0"/>
              </a:rPr>
              <a:t>(XXIII-3).</a:t>
            </a:r>
          </a:p>
          <a:p>
            <a:r>
              <a:rPr lang="en-GB" b="0" i="0" dirty="0">
                <a:solidFill>
                  <a:srgbClr val="222222"/>
                </a:solidFill>
                <a:effectLst/>
                <a:latin typeface="Arial" panose="020B0604020202020204" pitchFamily="34" charset="0"/>
              </a:rPr>
              <a:t>Jordan, A. J., &amp; </a:t>
            </a:r>
            <a:r>
              <a:rPr lang="en-GB" b="0" i="0" dirty="0" err="1">
                <a:solidFill>
                  <a:srgbClr val="222222"/>
                </a:solidFill>
                <a:effectLst/>
                <a:latin typeface="Arial" panose="020B0604020202020204" pitchFamily="34" charset="0"/>
              </a:rPr>
              <a:t>Liefferink</a:t>
            </a:r>
            <a:r>
              <a:rPr lang="en-GB" b="0" i="0" dirty="0">
                <a:solidFill>
                  <a:srgbClr val="222222"/>
                </a:solidFill>
                <a:effectLst/>
                <a:latin typeface="Arial" panose="020B0604020202020204" pitchFamily="34" charset="0"/>
              </a:rPr>
              <a:t>, D. (2004). </a:t>
            </a:r>
            <a:r>
              <a:rPr lang="en-GB" b="0" i="1" dirty="0">
                <a:solidFill>
                  <a:srgbClr val="222222"/>
                </a:solidFill>
                <a:effectLst/>
                <a:latin typeface="Arial" panose="020B0604020202020204" pitchFamily="34" charset="0"/>
              </a:rPr>
              <a:t>Environmental policy in Europe: the Europeanization of national environmental policy</a:t>
            </a:r>
            <a:r>
              <a:rPr lang="en-GB" b="0" i="0" dirty="0">
                <a:solidFill>
                  <a:srgbClr val="222222"/>
                </a:solidFill>
                <a:effectLst/>
                <a:latin typeface="Arial" panose="020B0604020202020204" pitchFamily="34" charset="0"/>
              </a:rPr>
              <a:t>. Routledge.</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26752653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&amp; Carter, N. (2018). Brexit and UK environmental policy and politics. </a:t>
            </a:r>
            <a:r>
              <a:rPr lang="en-GB" b="0" i="1" dirty="0">
                <a:solidFill>
                  <a:srgbClr val="222222"/>
                </a:solidFill>
                <a:effectLst/>
                <a:latin typeface="Arial" panose="020B0604020202020204" pitchFamily="34" charset="0"/>
              </a:rPr>
              <a:t>Revue Française de Civilisation </a:t>
            </a:r>
            <a:r>
              <a:rPr lang="en-GB" b="0" i="1" dirty="0" err="1">
                <a:solidFill>
                  <a:srgbClr val="222222"/>
                </a:solidFill>
                <a:effectLst/>
                <a:latin typeface="Arial" panose="020B0604020202020204" pitchFamily="34" charset="0"/>
              </a:rPr>
              <a:t>Britannique</a:t>
            </a:r>
            <a:r>
              <a:rPr lang="en-GB" b="0" i="1" dirty="0">
                <a:solidFill>
                  <a:srgbClr val="222222"/>
                </a:solidFill>
                <a:effectLst/>
                <a:latin typeface="Arial" panose="020B0604020202020204" pitchFamily="34" charset="0"/>
              </a:rPr>
              <a:t>. French Journal of British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a:t>
            </a:r>
            <a:r>
              <a:rPr lang="en-GB" b="0" i="0" dirty="0">
                <a:solidFill>
                  <a:srgbClr val="222222"/>
                </a:solidFill>
                <a:effectLst/>
                <a:latin typeface="Arial" panose="020B0604020202020204" pitchFamily="34" charset="0"/>
              </a:rPr>
              <a:t>(XXIII-3).</a:t>
            </a:r>
          </a:p>
          <a:p>
            <a:r>
              <a:rPr lang="en-GB" b="0" i="0" dirty="0">
                <a:solidFill>
                  <a:srgbClr val="222222"/>
                </a:solidFill>
                <a:effectLst/>
                <a:latin typeface="Arial" panose="020B0604020202020204" pitchFamily="34" charset="0"/>
              </a:rPr>
              <a:t>Jordan, A. J., &amp; </a:t>
            </a:r>
            <a:r>
              <a:rPr lang="en-GB" b="0" i="0" dirty="0" err="1">
                <a:solidFill>
                  <a:srgbClr val="222222"/>
                </a:solidFill>
                <a:effectLst/>
                <a:latin typeface="Arial" panose="020B0604020202020204" pitchFamily="34" charset="0"/>
              </a:rPr>
              <a:t>Liefferink</a:t>
            </a:r>
            <a:r>
              <a:rPr lang="en-GB" b="0" i="0" dirty="0">
                <a:solidFill>
                  <a:srgbClr val="222222"/>
                </a:solidFill>
                <a:effectLst/>
                <a:latin typeface="Arial" panose="020B0604020202020204" pitchFamily="34" charset="0"/>
              </a:rPr>
              <a:t>, D. (2004). </a:t>
            </a:r>
            <a:r>
              <a:rPr lang="en-GB" b="0" i="1" dirty="0">
                <a:solidFill>
                  <a:srgbClr val="222222"/>
                </a:solidFill>
                <a:effectLst/>
                <a:latin typeface="Arial" panose="020B0604020202020204" pitchFamily="34" charset="0"/>
              </a:rPr>
              <a:t>Environmental policy in Europe: the Europeanization of national environmental policy</a:t>
            </a:r>
            <a:r>
              <a:rPr lang="en-GB" b="0" i="0" dirty="0">
                <a:solidFill>
                  <a:srgbClr val="222222"/>
                </a:solidFill>
                <a:effectLst/>
                <a:latin typeface="Arial" panose="020B0604020202020204" pitchFamily="34" charset="0"/>
              </a:rPr>
              <a:t>. Routledge.</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6502654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&amp; Carter, N. (2018). Brexit and UK environmental policy and politics. </a:t>
            </a:r>
            <a:r>
              <a:rPr lang="en-GB" b="0" i="1" dirty="0">
                <a:solidFill>
                  <a:srgbClr val="222222"/>
                </a:solidFill>
                <a:effectLst/>
                <a:latin typeface="Arial" panose="020B0604020202020204" pitchFamily="34" charset="0"/>
              </a:rPr>
              <a:t>Revue Française de Civilisation </a:t>
            </a:r>
            <a:r>
              <a:rPr lang="en-GB" b="0" i="1" dirty="0" err="1">
                <a:solidFill>
                  <a:srgbClr val="222222"/>
                </a:solidFill>
                <a:effectLst/>
                <a:latin typeface="Arial" panose="020B0604020202020204" pitchFamily="34" charset="0"/>
              </a:rPr>
              <a:t>Britannique</a:t>
            </a:r>
            <a:r>
              <a:rPr lang="en-GB" b="0" i="1" dirty="0">
                <a:solidFill>
                  <a:srgbClr val="222222"/>
                </a:solidFill>
                <a:effectLst/>
                <a:latin typeface="Arial" panose="020B0604020202020204" pitchFamily="34" charset="0"/>
              </a:rPr>
              <a:t>. French Journal of British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a:t>
            </a:r>
            <a:r>
              <a:rPr lang="en-GB" b="0" i="0" dirty="0">
                <a:solidFill>
                  <a:srgbClr val="222222"/>
                </a:solidFill>
                <a:effectLst/>
                <a:latin typeface="Arial" panose="020B0604020202020204" pitchFamily="34" charset="0"/>
              </a:rPr>
              <a:t>(XXIII-3).</a:t>
            </a:r>
          </a:p>
          <a:p>
            <a:r>
              <a:rPr lang="en-GB" b="0" i="0" dirty="0">
                <a:solidFill>
                  <a:srgbClr val="222222"/>
                </a:solidFill>
                <a:effectLst/>
                <a:latin typeface="Arial" panose="020B0604020202020204" pitchFamily="34" charset="0"/>
              </a:rPr>
              <a:t>Jordan, A. J., &amp; </a:t>
            </a:r>
            <a:r>
              <a:rPr lang="en-GB" b="0" i="0" dirty="0" err="1">
                <a:solidFill>
                  <a:srgbClr val="222222"/>
                </a:solidFill>
                <a:effectLst/>
                <a:latin typeface="Arial" panose="020B0604020202020204" pitchFamily="34" charset="0"/>
              </a:rPr>
              <a:t>Liefferink</a:t>
            </a:r>
            <a:r>
              <a:rPr lang="en-GB" b="0" i="0" dirty="0">
                <a:solidFill>
                  <a:srgbClr val="222222"/>
                </a:solidFill>
                <a:effectLst/>
                <a:latin typeface="Arial" panose="020B0604020202020204" pitchFamily="34" charset="0"/>
              </a:rPr>
              <a:t>, D. (2004). </a:t>
            </a:r>
            <a:r>
              <a:rPr lang="en-GB" b="0" i="1" dirty="0">
                <a:solidFill>
                  <a:srgbClr val="222222"/>
                </a:solidFill>
                <a:effectLst/>
                <a:latin typeface="Arial" panose="020B0604020202020204" pitchFamily="34" charset="0"/>
              </a:rPr>
              <a:t>Environmental policy in Europe: the Europeanization of national environmental policy</a:t>
            </a:r>
            <a:r>
              <a:rPr lang="en-GB" b="0" i="0" dirty="0">
                <a:solidFill>
                  <a:srgbClr val="222222"/>
                </a:solidFill>
                <a:effectLst/>
                <a:latin typeface="Arial" panose="020B0604020202020204" pitchFamily="34" charset="0"/>
              </a:rPr>
              <a:t>. Routledge.</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0682903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Deters, H. (2019). European environmental policy at 50: Five decades of escaping decision traps?. </a:t>
            </a:r>
            <a:r>
              <a:rPr lang="en-GB" b="0" i="1" dirty="0">
                <a:solidFill>
                  <a:srgbClr val="222222"/>
                </a:solidFill>
                <a:effectLst/>
                <a:latin typeface="Arial" panose="020B0604020202020204" pitchFamily="34" charset="0"/>
              </a:rPr>
              <a:t>Environmental Policy and Governance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29</a:t>
            </a:r>
            <a:r>
              <a:rPr lang="en-GB" b="0" i="0" dirty="0">
                <a:solidFill>
                  <a:srgbClr val="222222"/>
                </a:solidFill>
                <a:effectLst/>
                <a:latin typeface="Arial" panose="020B0604020202020204" pitchFamily="34" charset="0"/>
              </a:rPr>
              <a:t>(5), 315-325.</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3522574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does environmental rights and governance matter? | UNEP - UN Environment Programme</a:t>
            </a:r>
            <a:r>
              <a:rPr lang="en-GB" dirty="0"/>
              <a:t> - https://www.unep.org/explore-topics/environmental-governance/why-does-environmental-governance-matter</a:t>
            </a:r>
          </a:p>
          <a:p>
            <a:endParaRPr lang="en-GB" dirty="0"/>
          </a:p>
          <a:p>
            <a:r>
              <a:rPr lang="en-GB" dirty="0">
                <a:hlinkClick r:id="rId4"/>
              </a:rPr>
              <a:t>Law and governance (europa.eu)</a:t>
            </a:r>
            <a:r>
              <a:rPr lang="en-GB" dirty="0"/>
              <a:t> - https://environment.ec.europa.eu/law-and-governance_en</a:t>
            </a:r>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990490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643147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Wicked Problems, Dynamic Solutions: The Ecosystem Approach and Systems Thinking | UNEP - UN Environment Programme</a:t>
            </a:r>
            <a:r>
              <a:rPr lang="en-GB"/>
              <a:t> https://www.unep.org/resources/e-learning/wicked-problems-dynamic-solutions-ecosystem-approach-and-systems-thinking</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Wicked Problems, Dynamic Solutions: The Ecosystem Approach and Systems Thinking | UNEP - UN Environment Programme</a:t>
            </a:r>
            <a:r>
              <a:rPr lang="en-GB"/>
              <a:t> https://www.unep.org/resources/e-learning/wicked-problems-dynamic-solutions-ecosystem-approach-and-systems-thinking</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1673719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11/11/2024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11/11/2024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notesSlide" Target="../notesSlides/notesSlide4.xml"/><Relationship Id="rId7" Type="http://schemas.openxmlformats.org/officeDocument/2006/relationships/image" Target="../media/image9.png"/><Relationship Id="rId2" Type="http://schemas.openxmlformats.org/officeDocument/2006/relationships/slideLayout" Target="../slideLayouts/slideLayout1.xml"/><Relationship Id="rId1" Type="http://schemas.openxmlformats.org/officeDocument/2006/relationships/video" Target="https://www.youtube.com/embed/uFc7MybQoVA?feature=oembed" TargetMode="Externa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5.png"/><Relationship Id="rId9"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video" Target="https://www.youtube.com/embed/a0c94cBGT6c?feature=oembed" TargetMode="External"/><Relationship Id="rId7" Type="http://schemas.openxmlformats.org/officeDocument/2006/relationships/image" Target="../media/image5.png"/><Relationship Id="rId2" Type="http://schemas.openxmlformats.org/officeDocument/2006/relationships/video" Target="https://www.youtube.com/embed/4FYTveu5CgE?feature=oembed" TargetMode="External"/><Relationship Id="rId1" Type="http://schemas.openxmlformats.org/officeDocument/2006/relationships/video" Target="https://www.youtube.com/embed/A1IQ4q4qwT4?feature=oembed" TargetMode="External"/><Relationship Id="rId6" Type="http://schemas.openxmlformats.org/officeDocument/2006/relationships/notesSlide" Target="../notesSlides/notesSlide7.xml"/><Relationship Id="rId11" Type="http://schemas.openxmlformats.org/officeDocument/2006/relationships/image" Target="../media/image21.jpeg"/><Relationship Id="rId5" Type="http://schemas.openxmlformats.org/officeDocument/2006/relationships/slideLayout" Target="../slideLayouts/slideLayout1.xml"/><Relationship Id="rId10" Type="http://schemas.openxmlformats.org/officeDocument/2006/relationships/image" Target="../media/image20.jpeg"/><Relationship Id="rId4" Type="http://schemas.openxmlformats.org/officeDocument/2006/relationships/video" Target="https://www.youtube.com/embed/bKmNindEWFg?feature=oembed" TargetMode="External"/><Relationship Id="rId9"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video" Target="https://www.youtube.com/embed/zuXWT4Bnyro?feature=oembed" TargetMode="External"/><Relationship Id="rId6" Type="http://schemas.openxmlformats.org/officeDocument/2006/relationships/image" Target="../media/image25.jpeg"/><Relationship Id="rId5" Type="http://schemas.openxmlformats.org/officeDocument/2006/relationships/image" Target="../media/image11.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2.jpeg"/><Relationship Id="rId2" Type="http://schemas.openxmlformats.org/officeDocument/2006/relationships/video" Target="https://www.youtube.com/embed/qfAeoBGS3Ek?feature=oembed" TargetMode="External"/><Relationship Id="rId1" Type="http://schemas.openxmlformats.org/officeDocument/2006/relationships/video" Target="https://www.youtube.com/embed/B11kASPfYxY?feature=oembed" TargetMode="External"/><Relationship Id="rId6" Type="http://schemas.openxmlformats.org/officeDocument/2006/relationships/image" Target="../media/image31.jpeg"/><Relationship Id="rId5" Type="http://schemas.openxmlformats.org/officeDocument/2006/relationships/image" Target="../media/image5.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xml"/><Relationship Id="rId1" Type="http://schemas.openxmlformats.org/officeDocument/2006/relationships/video" Target="https://www.youtube.com/embed/vDvqJ9yJnLQ?feature=oembed" TargetMode="External"/><Relationship Id="rId5" Type="http://schemas.openxmlformats.org/officeDocument/2006/relationships/image" Target="../media/image42.jpe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hyperlink" Target="https://www.cop28.com/" TargetMode="External"/><Relationship Id="rId4" Type="http://schemas.openxmlformats.org/officeDocument/2006/relationships/hyperlink" Target="https://globalchallenges.org/global-governance/what-is-global-govern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57390" y="640080"/>
            <a:ext cx="4754375" cy="3566160"/>
          </a:xfrm>
          <a:prstGeom prst="rect">
            <a:avLst/>
          </a:prstGeom>
        </p:spPr>
        <p:txBody>
          <a:bodyPr vert="horz" lIns="91440" tIns="45720" rIns="91440" bIns="45720" rtlCol="0" anchor="b">
            <a:normAutofit fontScale="92500"/>
          </a:bodyPr>
          <a:lstStyle/>
          <a:p>
            <a:pPr algn="ctr">
              <a:lnSpc>
                <a:spcPct val="90000"/>
              </a:lnSpc>
              <a:spcBef>
                <a:spcPct val="0"/>
              </a:spcBef>
              <a:spcAft>
                <a:spcPts val="600"/>
              </a:spcAft>
            </a:pPr>
            <a:endParaRPr lang="en-US" sz="4000" dirty="0">
              <a:latin typeface="+mj-lt"/>
              <a:ea typeface="+mj-ea"/>
              <a:cs typeface="+mj-cs"/>
            </a:endParaRPr>
          </a:p>
          <a:p>
            <a:pPr algn="ctr">
              <a:lnSpc>
                <a:spcPct val="90000"/>
              </a:lnSpc>
              <a:spcBef>
                <a:spcPct val="0"/>
              </a:spcBef>
              <a:spcAft>
                <a:spcPts val="600"/>
              </a:spcAft>
            </a:pPr>
            <a:endParaRPr lang="en-US" sz="4000" dirty="0">
              <a:latin typeface="+mj-lt"/>
              <a:ea typeface="+mj-ea"/>
              <a:cs typeface="+mj-cs"/>
            </a:endParaRPr>
          </a:p>
          <a:p>
            <a:pPr algn="ctr">
              <a:lnSpc>
                <a:spcPct val="90000"/>
              </a:lnSpc>
              <a:spcBef>
                <a:spcPct val="0"/>
              </a:spcBef>
              <a:spcAft>
                <a:spcPts val="600"/>
              </a:spcAft>
            </a:pPr>
            <a:r>
              <a:rPr lang="en-US" sz="4000" dirty="0">
                <a:latin typeface="+mj-lt"/>
                <a:ea typeface="+mj-ea"/>
                <a:cs typeface="+mj-cs"/>
              </a:rPr>
              <a:t>ACNA4004: </a:t>
            </a:r>
          </a:p>
          <a:p>
            <a:pPr algn="ctr">
              <a:lnSpc>
                <a:spcPct val="90000"/>
              </a:lnSpc>
              <a:spcBef>
                <a:spcPct val="0"/>
              </a:spcBef>
              <a:spcAft>
                <a:spcPts val="600"/>
              </a:spcAft>
            </a:pPr>
            <a:r>
              <a:rPr lang="en-GB" sz="4000">
                <a:latin typeface="+mj-lt"/>
                <a:ea typeface="+mj-ea"/>
                <a:cs typeface="+mj-cs"/>
              </a:rPr>
              <a:t>Lecture </a:t>
            </a:r>
            <a:r>
              <a:rPr lang="en-GB" sz="4000" dirty="0">
                <a:latin typeface="+mj-lt"/>
                <a:ea typeface="+mj-ea"/>
                <a:cs typeface="+mj-cs"/>
              </a:rPr>
              <a:t>6</a:t>
            </a:r>
          </a:p>
          <a:p>
            <a:pPr algn="ctr">
              <a:lnSpc>
                <a:spcPct val="90000"/>
              </a:lnSpc>
              <a:spcBef>
                <a:spcPct val="0"/>
              </a:spcBef>
              <a:spcAft>
                <a:spcPts val="600"/>
              </a:spcAft>
            </a:pPr>
            <a:r>
              <a:rPr lang="en-GB" sz="4000" dirty="0">
                <a:latin typeface="+mj-lt"/>
                <a:ea typeface="+mj-ea"/>
                <a:cs typeface="+mj-cs"/>
              </a:rPr>
              <a:t>Environmental Governance Continued</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a:t> / 26</a:t>
            </a:r>
            <a:endParaRPr lang="en-GB" dirty="0"/>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18/11/2024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3: Environmental Governance</a:t>
            </a:r>
          </a:p>
        </p:txBody>
      </p:sp>
      <p:sp>
        <p:nvSpPr>
          <p:cNvPr id="2" name="TextBox 1">
            <a:extLst>
              <a:ext uri="{FF2B5EF4-FFF2-40B4-BE49-F238E27FC236}">
                <a16:creationId xmlns:a16="http://schemas.microsoft.com/office/drawing/2014/main" id="{92B2050D-827C-F6ED-8A89-B20884F1D2B6}"/>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2245189156"/>
              </p:ext>
            </p:extLst>
          </p:nvPr>
        </p:nvGraphicFramePr>
        <p:xfrm>
          <a:off x="4160938" y="835660"/>
          <a:ext cx="6992679" cy="55080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324000">
                <a:tc>
                  <a:txBody>
                    <a:bodyPr/>
                    <a:lstStyle/>
                    <a:p>
                      <a:pPr algn="ctr"/>
                      <a:r>
                        <a:rPr lang="en-GB" sz="1400" dirty="0"/>
                        <a:t>3</a:t>
                      </a:r>
                    </a:p>
                  </a:txBody>
                  <a:tcPr/>
                </a:tc>
                <a:tc>
                  <a:txBody>
                    <a:bodyPr/>
                    <a:lstStyle/>
                    <a:p>
                      <a:r>
                        <a:rPr lang="en-GB" sz="1400" dirty="0"/>
                        <a:t>Recap</a:t>
                      </a:r>
                    </a:p>
                  </a:txBody>
                  <a:tcPr/>
                </a:tc>
                <a:extLst>
                  <a:ext uri="{0D108BD9-81ED-4DB2-BD59-A6C34878D82A}">
                    <a16:rowId xmlns:a16="http://schemas.microsoft.com/office/drawing/2014/main" val="586689555"/>
                  </a:ext>
                </a:extLst>
              </a:tr>
              <a:tr h="324000">
                <a:tc>
                  <a:txBody>
                    <a:bodyPr/>
                    <a:lstStyle/>
                    <a:p>
                      <a:pPr marL="0" algn="ctr" defTabSz="914400" rtl="0" eaLnBrk="1" latinLnBrk="0" hangingPunct="1"/>
                      <a:r>
                        <a:rPr lang="en-GB" sz="1400" kern="1200" dirty="0">
                          <a:solidFill>
                            <a:schemeClr val="dk1"/>
                          </a:solidFill>
                          <a:latin typeface="+mn-lt"/>
                          <a:ea typeface="+mn-ea"/>
                          <a:cs typeface="+mn-cs"/>
                        </a:rPr>
                        <a:t>4</a:t>
                      </a:r>
                    </a:p>
                  </a:txBody>
                  <a:tcPr/>
                </a:tc>
                <a:tc>
                  <a:txBody>
                    <a:bodyPr/>
                    <a:lstStyle/>
                    <a:p>
                      <a:r>
                        <a:rPr lang="en-GB" sz="1400" dirty="0"/>
                        <a:t>International Environmental Governance</a:t>
                      </a:r>
                    </a:p>
                  </a:txBody>
                  <a:tcPr/>
                </a:tc>
                <a:extLst>
                  <a:ext uri="{0D108BD9-81ED-4DB2-BD59-A6C34878D82A}">
                    <a16:rowId xmlns:a16="http://schemas.microsoft.com/office/drawing/2014/main" val="3837722624"/>
                  </a:ext>
                </a:extLst>
              </a:tr>
              <a:tr h="324000">
                <a:tc>
                  <a:txBody>
                    <a:bodyPr/>
                    <a:lstStyle/>
                    <a:p>
                      <a:pPr algn="ctr"/>
                      <a:r>
                        <a:rPr lang="en-GB" sz="14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United Nations</a:t>
                      </a:r>
                    </a:p>
                  </a:txBody>
                  <a:tcPr/>
                </a:tc>
                <a:extLst>
                  <a:ext uri="{0D108BD9-81ED-4DB2-BD59-A6C34878D82A}">
                    <a16:rowId xmlns:a16="http://schemas.microsoft.com/office/drawing/2014/main" val="3852937406"/>
                  </a:ext>
                </a:extLst>
              </a:tr>
              <a:tr h="324000">
                <a:tc>
                  <a:txBody>
                    <a:bodyPr/>
                    <a:lstStyle/>
                    <a:p>
                      <a:pPr algn="ctr"/>
                      <a:r>
                        <a:rPr lang="en-GB" sz="14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Stockholm and UNEP</a:t>
                      </a:r>
                    </a:p>
                  </a:txBody>
                  <a:tcPr/>
                </a:tc>
                <a:extLst>
                  <a:ext uri="{0D108BD9-81ED-4DB2-BD59-A6C34878D82A}">
                    <a16:rowId xmlns:a16="http://schemas.microsoft.com/office/drawing/2014/main" val="2937946906"/>
                  </a:ext>
                </a:extLst>
              </a:tr>
              <a:tr h="324000">
                <a:tc>
                  <a:txBody>
                    <a:bodyPr/>
                    <a:lstStyle/>
                    <a:p>
                      <a:pPr algn="ctr"/>
                      <a:r>
                        <a:rPr lang="en-GB" sz="14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United Nations Environment Programme</a:t>
                      </a:r>
                    </a:p>
                  </a:txBody>
                  <a:tcPr/>
                </a:tc>
                <a:extLst>
                  <a:ext uri="{0D108BD9-81ED-4DB2-BD59-A6C34878D82A}">
                    <a16:rowId xmlns:a16="http://schemas.microsoft.com/office/drawing/2014/main" val="1523503452"/>
                  </a:ext>
                </a:extLst>
              </a:tr>
              <a:tr h="324000">
                <a:tc>
                  <a:txBody>
                    <a:bodyPr/>
                    <a:lstStyle/>
                    <a:p>
                      <a:pPr algn="ctr"/>
                      <a:r>
                        <a:rPr lang="en-GB" sz="14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How does UNEP govern?</a:t>
                      </a:r>
                    </a:p>
                  </a:txBody>
                  <a:tcPr/>
                </a:tc>
                <a:extLst>
                  <a:ext uri="{0D108BD9-81ED-4DB2-BD59-A6C34878D82A}">
                    <a16:rowId xmlns:a16="http://schemas.microsoft.com/office/drawing/2014/main" val="4124221353"/>
                  </a:ext>
                </a:extLst>
              </a:tr>
              <a:tr h="324000">
                <a:tc>
                  <a:txBody>
                    <a:bodyPr/>
                    <a:lstStyle/>
                    <a:p>
                      <a:pPr algn="ctr"/>
                      <a:r>
                        <a:rPr lang="en-GB" sz="14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MEAs</a:t>
                      </a:r>
                    </a:p>
                  </a:txBody>
                  <a:tcPr/>
                </a:tc>
                <a:extLst>
                  <a:ext uri="{0D108BD9-81ED-4DB2-BD59-A6C34878D82A}">
                    <a16:rowId xmlns:a16="http://schemas.microsoft.com/office/drawing/2014/main" val="3512172326"/>
                  </a:ext>
                </a:extLst>
              </a:tr>
              <a:tr h="324000">
                <a:tc>
                  <a:txBody>
                    <a:bodyPr/>
                    <a:lstStyle/>
                    <a:p>
                      <a:pPr algn="ctr"/>
                      <a:r>
                        <a:rPr lang="en-GB" sz="14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MEA Seminar activity</a:t>
                      </a:r>
                    </a:p>
                  </a:txBody>
                  <a:tcPr/>
                </a:tc>
                <a:extLst>
                  <a:ext uri="{0D108BD9-81ED-4DB2-BD59-A6C34878D82A}">
                    <a16:rowId xmlns:a16="http://schemas.microsoft.com/office/drawing/2014/main" val="2867839914"/>
                  </a:ext>
                </a:extLst>
              </a:tr>
              <a:tr h="324000">
                <a:tc>
                  <a:txBody>
                    <a:bodyPr/>
                    <a:lstStyle/>
                    <a:p>
                      <a:pPr algn="ctr"/>
                      <a:r>
                        <a:rPr lang="en-GB" sz="1400" dirty="0"/>
                        <a:t>12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UNEP: A success?</a:t>
                      </a:r>
                    </a:p>
                  </a:txBody>
                  <a:tcPr/>
                </a:tc>
                <a:extLst>
                  <a:ext uri="{0D108BD9-81ED-4DB2-BD59-A6C34878D82A}">
                    <a16:rowId xmlns:a16="http://schemas.microsoft.com/office/drawing/2014/main" val="3895587409"/>
                  </a:ext>
                </a:extLst>
              </a:tr>
              <a:tr h="324000">
                <a:tc>
                  <a:txBody>
                    <a:bodyPr/>
                    <a:lstStyle/>
                    <a:p>
                      <a:pPr algn="ctr"/>
                      <a:r>
                        <a:rPr lang="en-GB" sz="1400" dirty="0"/>
                        <a:t>15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Governance of Climate Change</a:t>
                      </a:r>
                    </a:p>
                  </a:txBody>
                  <a:tcPr/>
                </a:tc>
                <a:extLst>
                  <a:ext uri="{0D108BD9-81ED-4DB2-BD59-A6C34878D82A}">
                    <a16:rowId xmlns:a16="http://schemas.microsoft.com/office/drawing/2014/main" val="2691238003"/>
                  </a:ext>
                </a:extLst>
              </a:tr>
              <a:tr h="324000">
                <a:tc>
                  <a:txBody>
                    <a:bodyPr/>
                    <a:lstStyle/>
                    <a:p>
                      <a:pPr algn="ctr"/>
                      <a:r>
                        <a:rPr lang="en-GB" sz="1400" dirty="0"/>
                        <a:t>19 – 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EU Environmental Governance</a:t>
                      </a:r>
                    </a:p>
                  </a:txBody>
                  <a:tcPr/>
                </a:tc>
                <a:extLst>
                  <a:ext uri="{0D108BD9-81ED-4DB2-BD59-A6C34878D82A}">
                    <a16:rowId xmlns:a16="http://schemas.microsoft.com/office/drawing/2014/main" val="3145460327"/>
                  </a:ext>
                </a:extLst>
              </a:tr>
              <a:tr h="32400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EU Environmental Legislation</a:t>
                      </a:r>
                    </a:p>
                  </a:txBody>
                  <a:tcPr/>
                </a:tc>
                <a:extLst>
                  <a:ext uri="{0D108BD9-81ED-4DB2-BD59-A6C34878D82A}">
                    <a16:rowId xmlns:a16="http://schemas.microsoft.com/office/drawing/2014/main" val="3822902650"/>
                  </a:ext>
                </a:extLst>
              </a:tr>
              <a:tr h="32400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400" dirty="0"/>
                        <a:t>UNEP vs EU Law </a:t>
                      </a:r>
                      <a:r>
                        <a:rPr lang="en-GB" sz="1400" noProof="0" dirty="0"/>
                        <a:t>enforcement</a:t>
                      </a:r>
                    </a:p>
                  </a:txBody>
                  <a:tcPr/>
                </a:tc>
                <a:extLst>
                  <a:ext uri="{0D108BD9-81ED-4DB2-BD59-A6C34878D82A}">
                    <a16:rowId xmlns:a16="http://schemas.microsoft.com/office/drawing/2014/main" val="147123749"/>
                  </a:ext>
                </a:extLst>
              </a:tr>
              <a:tr h="324000">
                <a:tc>
                  <a:txBody>
                    <a:bodyPr/>
                    <a:lstStyle/>
                    <a:p>
                      <a:pPr algn="ctr"/>
                      <a:r>
                        <a:rPr lang="en-GB" sz="1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Time for reform?</a:t>
                      </a:r>
                    </a:p>
                  </a:txBody>
                  <a:tcPr/>
                </a:tc>
                <a:extLst>
                  <a:ext uri="{0D108BD9-81ED-4DB2-BD59-A6C34878D82A}">
                    <a16:rowId xmlns:a16="http://schemas.microsoft.com/office/drawing/2014/main" val="3535546445"/>
                  </a:ext>
                </a:extLst>
              </a:tr>
              <a:tr h="324000">
                <a:tc>
                  <a:txBody>
                    <a:bodyPr/>
                    <a:lstStyle/>
                    <a:p>
                      <a:pPr algn="ctr"/>
                      <a:r>
                        <a:rPr lang="en-GB" sz="1400" dirty="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324000">
                <a:tc>
                  <a:txBody>
                    <a:bodyPr/>
                    <a:lstStyle/>
                    <a:p>
                      <a:pPr algn="ctr"/>
                      <a:r>
                        <a:rPr lang="en-GB" sz="1400" dirty="0"/>
                        <a:t>26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2782299284"/>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3: Environmental Governance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084929" y="612844"/>
            <a:ext cx="8864160" cy="5632311"/>
          </a:xfrm>
          <a:prstGeom prst="rect">
            <a:avLst/>
          </a:prstGeom>
          <a:noFill/>
        </p:spPr>
        <p:txBody>
          <a:bodyPr wrap="square">
            <a:spAutoFit/>
          </a:bodyPr>
          <a:lstStyle/>
          <a:p>
            <a:r>
              <a:rPr lang="en-GB" sz="2400" dirty="0"/>
              <a:t>In the previous lecture, we covered:</a:t>
            </a:r>
          </a:p>
          <a:p>
            <a:endParaRPr lang="en-GB" sz="2400" dirty="0"/>
          </a:p>
          <a:p>
            <a:pPr marL="342900" indent="-342900">
              <a:buFont typeface="Arial" panose="020B0604020202020204" pitchFamily="34" charset="0"/>
              <a:buChar char="•"/>
            </a:pPr>
            <a:r>
              <a:rPr lang="en-GB" sz="2400" dirty="0"/>
              <a:t>What Environmental Governance is, how it is defined, and what makes good governance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Levels of governance, and implications of scale on relevance of monocentric or polycentric approaches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Example of the Montreal Protocol as an example of top-down international governance, and comparability with contemporary climate change governance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role of economy as one of the three pillars of sustainability</a:t>
            </a:r>
          </a:p>
          <a:p>
            <a:pPr marL="342900" indent="-342900">
              <a:buFont typeface="Arial" panose="020B0604020202020204" pitchFamily="34" charset="0"/>
              <a:buChar char="•"/>
            </a:pPr>
            <a:endParaRPr lang="en-GB" sz="2400" dirty="0"/>
          </a:p>
          <a:p>
            <a:endParaRPr lang="en-GB" sz="2400" dirty="0"/>
          </a:p>
        </p:txBody>
      </p:sp>
    </p:spTree>
    <p:extLst>
      <p:ext uri="{BB962C8B-B14F-4D97-AF65-F5344CB8AC3E}">
        <p14:creationId xmlns:p14="http://schemas.microsoft.com/office/powerpoint/2010/main" val="181621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en-GB" dirty="0"/>
              <a:t>Environmental</a:t>
            </a:r>
            <a:r>
              <a:rPr lang="fr-FR" dirty="0"/>
              <a:t> </a:t>
            </a:r>
            <a:r>
              <a:rPr lang="en-GB" dirty="0"/>
              <a:t>Governance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International Environmental Governance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6600" r="26600"/>
          <a:stretch/>
        </p:blipFill>
        <p:spPr>
          <a:xfrm>
            <a:off x="-5613" y="369332"/>
            <a:ext cx="278137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775758" y="369332"/>
            <a:ext cx="9344370" cy="6186309"/>
          </a:xfrm>
          <a:prstGeom prst="rect">
            <a:avLst/>
          </a:prstGeom>
          <a:noFill/>
        </p:spPr>
        <p:txBody>
          <a:bodyPr wrap="square" rtlCol="0">
            <a:spAutoFit/>
          </a:bodyPr>
          <a:lstStyle/>
          <a:p>
            <a:r>
              <a:rPr lang="en-GB" sz="2200"/>
              <a:t>Environmental issues are no longer just local or regional in origin, or in terms of impacts.</a:t>
            </a:r>
          </a:p>
          <a:p>
            <a:endParaRPr lang="en-GB" sz="2200" dirty="0"/>
          </a:p>
          <a:p>
            <a:r>
              <a:rPr lang="en-GB" sz="2200" dirty="0"/>
              <a:t>Globalisation - the growing integration of international businesses, trade, and people. </a:t>
            </a:r>
          </a:p>
          <a:p>
            <a:endParaRPr lang="en-GB" sz="2200" dirty="0"/>
          </a:p>
          <a:p>
            <a:r>
              <a:rPr lang="en-GB" sz="2200" dirty="0"/>
              <a:t>Look at the items you own (technology, accessories), the clothes you wear, and the food you eat. Without growing connections internationally, these would not be possible.</a:t>
            </a:r>
          </a:p>
          <a:p>
            <a:endParaRPr lang="en-GB" sz="2200" dirty="0"/>
          </a:p>
          <a:p>
            <a:r>
              <a:rPr lang="en-GB" sz="2200" dirty="0"/>
              <a:t>Globalisation accelerates industry and trade, and the environmental degradation associated with both.</a:t>
            </a:r>
          </a:p>
          <a:p>
            <a:endParaRPr lang="en-GB" sz="2200" dirty="0"/>
          </a:p>
          <a:p>
            <a:r>
              <a:rPr lang="en-GB" sz="2200" dirty="0"/>
              <a:t>Degradation can occur within the country of origin, or be caused by other countries (transboundary, transnational consequences).</a:t>
            </a:r>
          </a:p>
          <a:p>
            <a:endParaRPr lang="en-GB" sz="2200" dirty="0"/>
          </a:p>
          <a:p>
            <a:r>
              <a:rPr lang="en-GB" sz="2200" dirty="0"/>
              <a:t>Recognition of international issues requires international environmental governance (IEG).</a:t>
            </a:r>
          </a:p>
        </p:txBody>
      </p:sp>
    </p:spTree>
    <p:extLst>
      <p:ext uri="{BB962C8B-B14F-4D97-AF65-F5344CB8AC3E}">
        <p14:creationId xmlns:p14="http://schemas.microsoft.com/office/powerpoint/2010/main" val="2820480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United Nations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746974" cy="5816977"/>
          </a:xfrm>
          <a:prstGeom prst="rect">
            <a:avLst/>
          </a:prstGeom>
          <a:noFill/>
        </p:spPr>
        <p:txBody>
          <a:bodyPr wrap="square" rtlCol="0">
            <a:spAutoFit/>
          </a:bodyPr>
          <a:lstStyle/>
          <a:p>
            <a:r>
              <a:rPr lang="en-GB" sz="2200" dirty="0"/>
              <a:t>The United Nations is an Intergovernmental Organisation (IGO), whose purpose is:</a:t>
            </a:r>
          </a:p>
          <a:p>
            <a:pPr marL="342900" indent="-342900">
              <a:buFont typeface="Wingdings" panose="05000000000000000000" pitchFamily="2" charset="2"/>
              <a:buChar char="Ø"/>
            </a:pPr>
            <a:r>
              <a:rPr lang="en-GB" sz="2200" i="1" dirty="0"/>
              <a:t>To maintain international peace and security, </a:t>
            </a:r>
          </a:p>
          <a:p>
            <a:pPr marL="342900" indent="-342900">
              <a:buFont typeface="Wingdings" panose="05000000000000000000" pitchFamily="2" charset="2"/>
              <a:buChar char="Ø"/>
            </a:pPr>
            <a:r>
              <a:rPr lang="en-GB" sz="2200" i="1" dirty="0"/>
              <a:t>To develop friendly relations among nations, </a:t>
            </a:r>
          </a:p>
          <a:p>
            <a:pPr marL="342900" indent="-342900">
              <a:buFont typeface="Wingdings" panose="05000000000000000000" pitchFamily="2" charset="2"/>
              <a:buChar char="Ø"/>
            </a:pPr>
            <a:r>
              <a:rPr lang="en-GB" sz="2200" i="1" dirty="0"/>
              <a:t>To achieve international co-operation in solving international problems of an economic, social, cultural, or humanitarian character, </a:t>
            </a:r>
          </a:p>
          <a:p>
            <a:pPr marL="342900" indent="-342900">
              <a:buFont typeface="Wingdings" panose="05000000000000000000" pitchFamily="2" charset="2"/>
              <a:buChar char="Ø"/>
            </a:pPr>
            <a:r>
              <a:rPr lang="en-GB" sz="2200" i="1" dirty="0"/>
              <a:t>To be a centre for harmonizing the actions of nations in the attainment of these common ends.</a:t>
            </a:r>
          </a:p>
          <a:p>
            <a:r>
              <a:rPr lang="en-GB" sz="2000" dirty="0"/>
              <a:t>(Adapted from United Nations charter, Chapter 1)</a:t>
            </a:r>
          </a:p>
          <a:p>
            <a:endParaRPr lang="en-GB" sz="2200" dirty="0"/>
          </a:p>
          <a:p>
            <a:r>
              <a:rPr lang="en-GB" sz="2200" dirty="0"/>
              <a:t>It was established after the World Wars, and has a clear mandate to ensure international peace.</a:t>
            </a:r>
          </a:p>
          <a:p>
            <a:endParaRPr lang="en-GB" sz="2200" dirty="0"/>
          </a:p>
          <a:p>
            <a:r>
              <a:rPr lang="en-GB" sz="2200" dirty="0"/>
              <a:t>While it was founded by 50 nations, who, at the time of founding, were at war with the Axis powers, its membership has grown to 193 Member States.</a:t>
            </a:r>
          </a:p>
          <a:p>
            <a:endParaRPr lang="en-GB" sz="2200" dirty="0"/>
          </a:p>
          <a:p>
            <a:r>
              <a:rPr lang="en-GB" sz="2200" dirty="0"/>
              <a:t>It was not until 1972 that UN environmental governance was born.</a:t>
            </a:r>
          </a:p>
          <a:p>
            <a:endParaRPr lang="en-GB" sz="2200" dirty="0"/>
          </a:p>
        </p:txBody>
      </p:sp>
      <p:pic>
        <p:nvPicPr>
          <p:cNvPr id="1026" name="Picture 2">
            <a:extLst>
              <a:ext uri="{FF2B5EF4-FFF2-40B4-BE49-F238E27FC236}">
                <a16:creationId xmlns:a16="http://schemas.microsoft.com/office/drawing/2014/main" id="{448CCC0E-64FA-6113-53D9-57DFFDA136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355508" y="552875"/>
            <a:ext cx="1549491" cy="871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103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Environmental Governance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Stockholm and UNEP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21687" cy="830997"/>
          </a:xfrm>
          <a:prstGeom prst="rect">
            <a:avLst/>
          </a:prstGeom>
          <a:noFill/>
        </p:spPr>
        <p:txBody>
          <a:bodyPr wrap="square" rtlCol="0">
            <a:spAutoFit/>
          </a:bodyPr>
          <a:lstStyle/>
          <a:p>
            <a:r>
              <a:rPr lang="en-GB" sz="2400" dirty="0"/>
              <a:t>Growing international public pressure for institutes and states to address national and global environmental issues – Earth Day, April 1970</a:t>
            </a:r>
          </a:p>
        </p:txBody>
      </p:sp>
      <p:grpSp>
        <p:nvGrpSpPr>
          <p:cNvPr id="7" name="Group 6">
            <a:extLst>
              <a:ext uri="{FF2B5EF4-FFF2-40B4-BE49-F238E27FC236}">
                <a16:creationId xmlns:a16="http://schemas.microsoft.com/office/drawing/2014/main" id="{09BD1A42-B1FB-FD8D-54A9-C4686655A218}"/>
              </a:ext>
            </a:extLst>
          </p:cNvPr>
          <p:cNvGrpSpPr/>
          <p:nvPr/>
        </p:nvGrpSpPr>
        <p:grpSpPr>
          <a:xfrm>
            <a:off x="9161902" y="1370735"/>
            <a:ext cx="2882120" cy="4230277"/>
            <a:chOff x="9271680" y="1903693"/>
            <a:chExt cx="2882120" cy="4230277"/>
          </a:xfrm>
        </p:grpSpPr>
        <p:pic>
          <p:nvPicPr>
            <p:cNvPr id="9" name="Picture 2" descr="Declaration of the United Nations Conference on the Human Environment -  Main Page">
              <a:extLst>
                <a:ext uri="{FF2B5EF4-FFF2-40B4-BE49-F238E27FC236}">
                  <a16:creationId xmlns:a16="http://schemas.microsoft.com/office/drawing/2014/main" id="{A6CA106D-7C51-2CE1-35CA-1CC37DF36F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1680" y="4140504"/>
              <a:ext cx="2882120" cy="199346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Stockholm 1972: The start of China's environmental journey">
              <a:extLst>
                <a:ext uri="{FF2B5EF4-FFF2-40B4-BE49-F238E27FC236}">
                  <a16:creationId xmlns:a16="http://schemas.microsoft.com/office/drawing/2014/main" id="{8327EE9A-3784-EB75-7476-8FF5B2DF15E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79622" y="1903693"/>
              <a:ext cx="2874178" cy="2112359"/>
            </a:xfrm>
            <a:prstGeom prst="rect">
              <a:avLst/>
            </a:prstGeom>
            <a:noFill/>
            <a:extLst>
              <a:ext uri="{909E8E84-426E-40DD-AFC4-6F175D3DCCD1}">
                <a14:hiddenFill xmlns:a14="http://schemas.microsoft.com/office/drawing/2010/main">
                  <a:solidFill>
                    <a:srgbClr val="FFFFFF"/>
                  </a:solidFill>
                </a14:hiddenFill>
              </a:ext>
            </a:extLst>
          </p:spPr>
        </p:pic>
      </p:grpSp>
      <p:pic>
        <p:nvPicPr>
          <p:cNvPr id="12" name="Picture 2">
            <a:extLst>
              <a:ext uri="{FF2B5EF4-FFF2-40B4-BE49-F238E27FC236}">
                <a16:creationId xmlns:a16="http://schemas.microsoft.com/office/drawing/2014/main" id="{763C650C-AD0F-FEF5-D6AF-AB99EF5B36D3}"/>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colorTemperature colorTemp="5300"/>
                    </a14:imgEffect>
                  </a14:imgLayer>
                </a14:imgProps>
              </a:ext>
              <a:ext uri="{28A0092B-C50C-407E-A947-70E740481C1C}">
                <a14:useLocalDpi xmlns:a14="http://schemas.microsoft.com/office/drawing/2010/main" val="0"/>
              </a:ext>
            </a:extLst>
          </a:blip>
          <a:srcRect l="3751" r="2548" b="2234"/>
          <a:stretch/>
        </p:blipFill>
        <p:spPr bwMode="auto">
          <a:xfrm>
            <a:off x="416536" y="2284417"/>
            <a:ext cx="2120113" cy="326263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7840C54-2231-0D36-DA8B-94CC9B553596}"/>
              </a:ext>
            </a:extLst>
          </p:cNvPr>
          <p:cNvSpPr txBox="1"/>
          <p:nvPr/>
        </p:nvSpPr>
        <p:spPr>
          <a:xfrm>
            <a:off x="2373154" y="1256988"/>
            <a:ext cx="6788748" cy="4524315"/>
          </a:xfrm>
          <a:prstGeom prst="rect">
            <a:avLst/>
          </a:prstGeom>
          <a:noFill/>
        </p:spPr>
        <p:txBody>
          <a:bodyPr wrap="square">
            <a:spAutoFit/>
          </a:bodyPr>
          <a:lstStyle/>
          <a:p>
            <a:r>
              <a:rPr lang="en-GB" sz="2400" dirty="0"/>
              <a:t>1972: United Nations Conference on the Human Environment (a.k.a. “Stockholm Conference”)</a:t>
            </a:r>
          </a:p>
          <a:p>
            <a:pPr marL="742950" lvl="1" indent="-285750">
              <a:buFont typeface="Arial" panose="020B0604020202020204" pitchFamily="34" charset="0"/>
              <a:buChar char="•"/>
            </a:pPr>
            <a:r>
              <a:rPr lang="en-GB" sz="2400" dirty="0"/>
              <a:t>First international conference with ‘Environment’ in the title.</a:t>
            </a:r>
          </a:p>
          <a:p>
            <a:pPr marL="742950" lvl="1" indent="-285750">
              <a:buFont typeface="Arial" panose="020B0604020202020204" pitchFamily="34" charset="0"/>
              <a:buChar char="•"/>
            </a:pPr>
            <a:r>
              <a:rPr lang="en-GB" sz="2400" dirty="0"/>
              <a:t>114 countries participated.</a:t>
            </a:r>
          </a:p>
          <a:p>
            <a:pPr marL="742950" lvl="1" indent="-285750">
              <a:buFont typeface="Arial" panose="020B0604020202020204" pitchFamily="34" charset="0"/>
              <a:buChar char="•"/>
            </a:pPr>
            <a:r>
              <a:rPr lang="en-GB" sz="2400" dirty="0"/>
              <a:t>The Stockholm Declaration, the outcome of the conference, contained 7 proclamations about the core issues discussed, 26 principles (for national policy), and 109 recommendations. </a:t>
            </a:r>
          </a:p>
          <a:p>
            <a:pPr marL="742950" lvl="1" indent="-285750">
              <a:buFont typeface="Arial" panose="020B0604020202020204" pitchFamily="34" charset="0"/>
              <a:buChar char="•"/>
            </a:pPr>
            <a:r>
              <a:rPr lang="en-GB" sz="2400" dirty="0"/>
              <a:t>Set the way for subsequent international policy on tackling environmental issues.</a:t>
            </a:r>
          </a:p>
          <a:p>
            <a:endParaRPr lang="en-GB" sz="2400" dirty="0"/>
          </a:p>
        </p:txBody>
      </p:sp>
      <p:sp>
        <p:nvSpPr>
          <p:cNvPr id="16" name="TextBox 15">
            <a:extLst>
              <a:ext uri="{FF2B5EF4-FFF2-40B4-BE49-F238E27FC236}">
                <a16:creationId xmlns:a16="http://schemas.microsoft.com/office/drawing/2014/main" id="{FBC598D5-8380-19AE-891E-DDC95248FBCF}"/>
              </a:ext>
            </a:extLst>
          </p:cNvPr>
          <p:cNvSpPr txBox="1"/>
          <p:nvPr/>
        </p:nvSpPr>
        <p:spPr>
          <a:xfrm>
            <a:off x="2373154" y="5652496"/>
            <a:ext cx="9238815" cy="830997"/>
          </a:xfrm>
          <a:prstGeom prst="rect">
            <a:avLst/>
          </a:prstGeom>
          <a:noFill/>
        </p:spPr>
        <p:txBody>
          <a:bodyPr wrap="square">
            <a:spAutoFit/>
          </a:bodyPr>
          <a:lstStyle/>
          <a:p>
            <a:r>
              <a:rPr lang="en-GB" sz="2400" dirty="0"/>
              <a:t>One of the outcomes of the Stockholm Conference was the recognition for global governance of environmental issues, and the creation of UNEP.</a:t>
            </a:r>
          </a:p>
        </p:txBody>
      </p:sp>
      <p:pic>
        <p:nvPicPr>
          <p:cNvPr id="17" name="Online Media 16" title="Stockholm 1972 United Nations Conference on the Human Environment - World Environment Day 2022">
            <a:hlinkClick r:id="" action="ppaction://media"/>
            <a:extLst>
              <a:ext uri="{FF2B5EF4-FFF2-40B4-BE49-F238E27FC236}">
                <a16:creationId xmlns:a16="http://schemas.microsoft.com/office/drawing/2014/main" id="{9E544662-1A95-CE9C-3EE5-193206AF88FF}"/>
              </a:ext>
            </a:extLst>
          </p:cNvPr>
          <p:cNvPicPr>
            <a:picLocks noRot="1" noChangeAspect="1"/>
          </p:cNvPicPr>
          <p:nvPr>
            <a:videoFile r:link="rId1"/>
          </p:nvPr>
        </p:nvPicPr>
        <p:blipFill>
          <a:blip r:embed="rId9"/>
          <a:stretch>
            <a:fillRect/>
          </a:stretch>
        </p:blipFill>
        <p:spPr>
          <a:xfrm>
            <a:off x="12801600" y="699647"/>
            <a:ext cx="9852907" cy="5663053"/>
          </a:xfrm>
          <a:prstGeom prst="rect">
            <a:avLst/>
          </a:prstGeom>
        </p:spPr>
      </p:pic>
    </p:spTree>
    <p:extLst>
      <p:ext uri="{BB962C8B-B14F-4D97-AF65-F5344CB8AC3E}">
        <p14:creationId xmlns:p14="http://schemas.microsoft.com/office/powerpoint/2010/main" val="201514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20768 -0.00069 L -0.87279 -0.00694 " pathEditMode="relative" rAng="0" ptsTypes="AA">
                                      <p:cBhvr>
                                        <p:cTn id="10" dur="2000" fill="hold"/>
                                        <p:tgtEl>
                                          <p:spTgt spid="17"/>
                                        </p:tgtEl>
                                        <p:attrNameLst>
                                          <p:attrName>ppt_x</p:attrName>
                                          <p:attrName>ppt_y</p:attrName>
                                        </p:attrNameLst>
                                      </p:cBhvr>
                                      <p:rCtr x="-54023" y="-324"/>
                                    </p:animMotion>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7"/>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United Nations Environment Programme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89923" y="369332"/>
            <a:ext cx="9521687" cy="6001643"/>
          </a:xfrm>
          <a:prstGeom prst="rect">
            <a:avLst/>
          </a:prstGeom>
          <a:noFill/>
        </p:spPr>
        <p:txBody>
          <a:bodyPr wrap="square" rtlCol="0">
            <a:spAutoFit/>
          </a:bodyPr>
          <a:lstStyle/>
          <a:p>
            <a:r>
              <a:rPr lang="en-GB" sz="2400" dirty="0"/>
              <a:t>The United Nations Environment Programme is:</a:t>
            </a:r>
          </a:p>
          <a:p>
            <a:endParaRPr lang="en-GB" sz="2400" dirty="0"/>
          </a:p>
          <a:p>
            <a:endParaRPr lang="en-GB" sz="2400" dirty="0"/>
          </a:p>
          <a:p>
            <a:r>
              <a:rPr lang="en-GB" sz="2400" dirty="0"/>
              <a:t>Its primary focus is the “triple threat” / “triple planetary crisis” of climate change, nature and biodiversity loss, and pollution.</a:t>
            </a:r>
          </a:p>
          <a:p>
            <a:endParaRPr lang="en-GB" sz="2400" dirty="0"/>
          </a:p>
          <a:p>
            <a:r>
              <a:rPr lang="en-GB" sz="2400" dirty="0"/>
              <a:t>UNEP’s mission: to inform, enable and inspire</a:t>
            </a:r>
          </a:p>
          <a:p>
            <a:pPr marL="342900" indent="-342900">
              <a:buFontTx/>
              <a:buChar char="-"/>
            </a:pPr>
            <a:r>
              <a:rPr lang="en-GB" sz="2400" dirty="0"/>
              <a:t>Identifies environmental issues (</a:t>
            </a:r>
            <a:r>
              <a:rPr lang="en-GB" sz="2400" dirty="0" err="1"/>
              <a:t>EarthWatch</a:t>
            </a:r>
            <a:r>
              <a:rPr lang="en-GB" sz="2400" dirty="0"/>
              <a:t> established to conduct research globally)</a:t>
            </a:r>
          </a:p>
          <a:p>
            <a:pPr marL="342900" indent="-342900">
              <a:buFontTx/>
              <a:buChar char="-"/>
            </a:pPr>
            <a:r>
              <a:rPr lang="en-GB" sz="2400" dirty="0"/>
              <a:t>Promotes scientific research on identified issues</a:t>
            </a:r>
          </a:p>
          <a:p>
            <a:pPr marL="342900" indent="-342900">
              <a:buFontTx/>
              <a:buChar char="-"/>
            </a:pPr>
            <a:r>
              <a:rPr lang="en-GB" sz="2400" dirty="0"/>
              <a:t>Guides member states on appropriate and shared policy / legislation</a:t>
            </a:r>
          </a:p>
          <a:p>
            <a:pPr marL="342900" indent="-342900">
              <a:buFontTx/>
              <a:buChar char="-"/>
            </a:pPr>
            <a:r>
              <a:rPr lang="en-GB" sz="2400" dirty="0"/>
              <a:t>Promotes collaboration between nation</a:t>
            </a:r>
          </a:p>
          <a:p>
            <a:pPr marL="342900" indent="-342900">
              <a:buFontTx/>
              <a:buChar char="-"/>
            </a:pPr>
            <a:r>
              <a:rPr lang="en-GB" sz="2400" dirty="0"/>
              <a:t>Enables and develops international agreements</a:t>
            </a:r>
          </a:p>
          <a:p>
            <a:endParaRPr lang="en-GB" sz="2400" dirty="0"/>
          </a:p>
          <a:p>
            <a:r>
              <a:rPr lang="en-GB" sz="2400" dirty="0"/>
              <a:t>Headquarters in Nairobi, Africa. Aimed to support the integration of developing countries into the international discussion.</a:t>
            </a:r>
          </a:p>
        </p:txBody>
      </p:sp>
      <p:sp>
        <p:nvSpPr>
          <p:cNvPr id="13" name="TextBox 12">
            <a:extLst>
              <a:ext uri="{FF2B5EF4-FFF2-40B4-BE49-F238E27FC236}">
                <a16:creationId xmlns:a16="http://schemas.microsoft.com/office/drawing/2014/main" id="{C0FF15C2-081F-2786-D2EF-DF7D18575065}"/>
              </a:ext>
            </a:extLst>
          </p:cNvPr>
          <p:cNvSpPr txBox="1"/>
          <p:nvPr/>
        </p:nvSpPr>
        <p:spPr>
          <a:xfrm>
            <a:off x="3009900" y="790632"/>
            <a:ext cx="7795120" cy="738664"/>
          </a:xfrm>
          <a:prstGeom prst="rect">
            <a:avLst/>
          </a:prstGeom>
          <a:noFill/>
        </p:spPr>
        <p:txBody>
          <a:bodyPr wrap="square">
            <a:spAutoFit/>
          </a:bodyPr>
          <a:lstStyle/>
          <a:p>
            <a:pPr algn="ctr"/>
            <a:r>
              <a:rPr lang="en-GB" sz="2400" dirty="0">
                <a:latin typeface="Comic Sans MS" panose="030F0702030302020204" pitchFamily="66" charset="0"/>
              </a:rPr>
              <a:t>“the leading global authority on the environment” </a:t>
            </a:r>
            <a:r>
              <a:rPr lang="en-GB" dirty="0"/>
              <a:t>(UNEP: https://www.unep.org/who-we-are/about-us)</a:t>
            </a:r>
            <a:endParaRPr lang="en-GB" sz="2400" dirty="0"/>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18188" y="790632"/>
            <a:ext cx="2024132" cy="1139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521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How does UNEP govern?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5061561" y="493845"/>
            <a:ext cx="6838891" cy="5632311"/>
          </a:xfrm>
          <a:prstGeom prst="rect">
            <a:avLst/>
          </a:prstGeom>
          <a:noFill/>
        </p:spPr>
        <p:txBody>
          <a:bodyPr wrap="square" rtlCol="0">
            <a:spAutoFit/>
          </a:bodyPr>
          <a:lstStyle/>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 Prioritise and guide global policy making</a:t>
            </a:r>
          </a:p>
          <a:p>
            <a:pPr marL="342900" indent="-342900">
              <a:buFontTx/>
              <a:buChar char="-"/>
            </a:pPr>
            <a:r>
              <a:rPr lang="en-GB" sz="2400" dirty="0"/>
              <a:t>The main policy decision-makers of UNEP used to be the Working Council – represented by 58 nations</a:t>
            </a:r>
          </a:p>
          <a:p>
            <a:pPr marL="342900" indent="-342900">
              <a:buFontTx/>
              <a:buChar char="-"/>
            </a:pPr>
            <a:r>
              <a:rPr lang="en-GB" sz="2400" dirty="0"/>
              <a:t>Now the United Nations Environment Assembly (UNEA) represented by all 193 member states.</a:t>
            </a:r>
          </a:p>
          <a:p>
            <a:pPr marL="342900" indent="-342900">
              <a:buFontTx/>
              <a:buChar char="-"/>
            </a:pPr>
            <a:r>
              <a:rPr lang="en-GB" sz="2400" dirty="0"/>
              <a:t>Meets once every 2 years to determine international agenda</a:t>
            </a:r>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18188" y="790632"/>
            <a:ext cx="2024132" cy="113901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19EF285-896E-82EC-7B2D-25C126CD6C32}"/>
              </a:ext>
            </a:extLst>
          </p:cNvPr>
          <p:cNvPicPr>
            <a:picLocks noChangeAspect="1"/>
          </p:cNvPicPr>
          <p:nvPr/>
        </p:nvPicPr>
        <p:blipFill rotWithShape="1">
          <a:blip r:embed="rId5"/>
          <a:srcRect t="6407" b="10188"/>
          <a:stretch/>
        </p:blipFill>
        <p:spPr>
          <a:xfrm>
            <a:off x="2389923" y="523130"/>
            <a:ext cx="9642594" cy="2391178"/>
          </a:xfrm>
          <a:prstGeom prst="rect">
            <a:avLst/>
          </a:prstGeom>
        </p:spPr>
      </p:pic>
      <p:pic>
        <p:nvPicPr>
          <p:cNvPr id="9" name="Picture 8">
            <a:extLst>
              <a:ext uri="{FF2B5EF4-FFF2-40B4-BE49-F238E27FC236}">
                <a16:creationId xmlns:a16="http://schemas.microsoft.com/office/drawing/2014/main" id="{B9233A19-5260-1899-BD82-B486F461048A}"/>
              </a:ext>
            </a:extLst>
          </p:cNvPr>
          <p:cNvPicPr>
            <a:picLocks noChangeAspect="1"/>
          </p:cNvPicPr>
          <p:nvPr/>
        </p:nvPicPr>
        <p:blipFill>
          <a:blip r:embed="rId6"/>
          <a:stretch>
            <a:fillRect/>
          </a:stretch>
        </p:blipFill>
        <p:spPr>
          <a:xfrm>
            <a:off x="45820" y="3432581"/>
            <a:ext cx="4904423" cy="2088136"/>
          </a:xfrm>
          <a:prstGeom prst="rect">
            <a:avLst/>
          </a:prstGeom>
        </p:spPr>
      </p:pic>
      <p:sp>
        <p:nvSpPr>
          <p:cNvPr id="12" name="TextBox 11">
            <a:extLst>
              <a:ext uri="{FF2B5EF4-FFF2-40B4-BE49-F238E27FC236}">
                <a16:creationId xmlns:a16="http://schemas.microsoft.com/office/drawing/2014/main" id="{E3572DBD-B110-5606-AD81-04EA904C6CAF}"/>
              </a:ext>
            </a:extLst>
          </p:cNvPr>
          <p:cNvSpPr txBox="1"/>
          <p:nvPr/>
        </p:nvSpPr>
        <p:spPr>
          <a:xfrm>
            <a:off x="531871" y="5544148"/>
            <a:ext cx="3932320" cy="523220"/>
          </a:xfrm>
          <a:prstGeom prst="rect">
            <a:avLst/>
          </a:prstGeom>
          <a:solidFill>
            <a:schemeClr val="bg1"/>
          </a:solidFill>
        </p:spPr>
        <p:txBody>
          <a:bodyPr wrap="square">
            <a:spAutoFit/>
          </a:bodyPr>
          <a:lstStyle/>
          <a:p>
            <a:pPr algn="ctr"/>
            <a:r>
              <a:rPr lang="en-GB" sz="1400" dirty="0"/>
              <a:t>Source: https://www.unep.org/news-and-stories/story/qa-un-environment-assembly)</a:t>
            </a:r>
          </a:p>
        </p:txBody>
      </p:sp>
      <p:pic>
        <p:nvPicPr>
          <p:cNvPr id="4098" name="Picture 2" descr="United Nations Environment Assembly .:. Sustainable Development Knowledge  Platform - United Nations Partnerships for SDGs platform">
            <a:extLst>
              <a:ext uri="{FF2B5EF4-FFF2-40B4-BE49-F238E27FC236}">
                <a16:creationId xmlns:a16="http://schemas.microsoft.com/office/drawing/2014/main" id="{16E0C938-BCEC-D87F-4B7A-26D54312734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3778" y="2200035"/>
            <a:ext cx="2008542" cy="78965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13F02C3-953B-57EB-2397-8BE0E407985F}"/>
              </a:ext>
            </a:extLst>
          </p:cNvPr>
          <p:cNvPicPr>
            <a:picLocks noChangeAspect="1"/>
          </p:cNvPicPr>
          <p:nvPr/>
        </p:nvPicPr>
        <p:blipFill>
          <a:blip r:embed="rId8"/>
          <a:stretch>
            <a:fillRect/>
          </a:stretch>
        </p:blipFill>
        <p:spPr>
          <a:xfrm>
            <a:off x="12388752" y="101027"/>
            <a:ext cx="7419975" cy="3857625"/>
          </a:xfrm>
          <a:prstGeom prst="rect">
            <a:avLst/>
          </a:prstGeom>
        </p:spPr>
      </p:pic>
      <p:pic>
        <p:nvPicPr>
          <p:cNvPr id="17" name="Picture 16">
            <a:extLst>
              <a:ext uri="{FF2B5EF4-FFF2-40B4-BE49-F238E27FC236}">
                <a16:creationId xmlns:a16="http://schemas.microsoft.com/office/drawing/2014/main" id="{FECEC34D-AD5D-B432-495E-3BF3078412E3}"/>
              </a:ext>
            </a:extLst>
          </p:cNvPr>
          <p:cNvPicPr>
            <a:picLocks noChangeAspect="1"/>
          </p:cNvPicPr>
          <p:nvPr/>
        </p:nvPicPr>
        <p:blipFill>
          <a:blip r:embed="rId9"/>
          <a:stretch>
            <a:fillRect/>
          </a:stretch>
        </p:blipFill>
        <p:spPr>
          <a:xfrm>
            <a:off x="20005481" y="101027"/>
            <a:ext cx="6399161" cy="6858000"/>
          </a:xfrm>
          <a:prstGeom prst="rect">
            <a:avLst/>
          </a:prstGeom>
        </p:spPr>
      </p:pic>
      <p:pic>
        <p:nvPicPr>
          <p:cNvPr id="19" name="Picture 18">
            <a:extLst>
              <a:ext uri="{FF2B5EF4-FFF2-40B4-BE49-F238E27FC236}">
                <a16:creationId xmlns:a16="http://schemas.microsoft.com/office/drawing/2014/main" id="{6A2EEA08-7BB4-D7DC-4185-F864EEAF6440}"/>
              </a:ext>
            </a:extLst>
          </p:cNvPr>
          <p:cNvPicPr>
            <a:picLocks noChangeAspect="1"/>
          </p:cNvPicPr>
          <p:nvPr/>
        </p:nvPicPr>
        <p:blipFill>
          <a:blip r:embed="rId10"/>
          <a:stretch>
            <a:fillRect/>
          </a:stretch>
        </p:blipFill>
        <p:spPr>
          <a:xfrm>
            <a:off x="20005480" y="6959027"/>
            <a:ext cx="6399161" cy="2598644"/>
          </a:xfrm>
          <a:prstGeom prst="rect">
            <a:avLst/>
          </a:prstGeom>
        </p:spPr>
      </p:pic>
    </p:spTree>
    <p:extLst>
      <p:ext uri="{BB962C8B-B14F-4D97-AF65-F5344CB8AC3E}">
        <p14:creationId xmlns:p14="http://schemas.microsoft.com/office/powerpoint/2010/main" val="839293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MEAs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7">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20087" cy="1908215"/>
          </a:xfrm>
          <a:prstGeom prst="rect">
            <a:avLst/>
          </a:prstGeom>
          <a:noFill/>
        </p:spPr>
        <p:txBody>
          <a:bodyPr wrap="square" rtlCol="0">
            <a:spAutoFit/>
          </a:bodyPr>
          <a:lstStyle/>
          <a:p>
            <a:r>
              <a:rPr lang="en-GB" sz="2400" dirty="0"/>
              <a:t>UNEP has established many Multilateral Environmental Agreements (MEAs)</a:t>
            </a:r>
          </a:p>
          <a:p>
            <a:pPr marL="342900" indent="-342900">
              <a:buFontTx/>
              <a:buChar char="-"/>
            </a:pPr>
            <a:r>
              <a:rPr lang="en-GB" sz="2400" dirty="0"/>
              <a:t>Treaties, conventions, protocols and other binding instruments related to the environment</a:t>
            </a:r>
          </a:p>
          <a:p>
            <a:pPr marL="342900" indent="-342900">
              <a:buFontTx/>
              <a:buChar char="-"/>
            </a:pPr>
            <a:r>
              <a:rPr lang="en-GB" sz="2400" dirty="0"/>
              <a:t>Each with a specific objective / remit</a:t>
            </a:r>
          </a:p>
          <a:p>
            <a:endParaRPr lang="en-GB" sz="2200" dirty="0"/>
          </a:p>
        </p:txBody>
      </p:sp>
      <p:pic>
        <p:nvPicPr>
          <p:cNvPr id="6" name="Online Media 5" title="Protecting Peatlands - how InforMEA works (EN)">
            <a:hlinkClick r:id="" action="ppaction://media"/>
            <a:extLst>
              <a:ext uri="{FF2B5EF4-FFF2-40B4-BE49-F238E27FC236}">
                <a16:creationId xmlns:a16="http://schemas.microsoft.com/office/drawing/2014/main" id="{C91FD4D6-39FC-4FB7-2DF8-11555E39E1A7}"/>
              </a:ext>
            </a:extLst>
          </p:cNvPr>
          <p:cNvPicPr>
            <a:picLocks noRot="1" noChangeAspect="1"/>
          </p:cNvPicPr>
          <p:nvPr>
            <a:videoFile r:link="rId1"/>
          </p:nvPr>
        </p:nvPicPr>
        <p:blipFill>
          <a:blip r:embed="rId8"/>
          <a:stretch>
            <a:fillRect/>
          </a:stretch>
        </p:blipFill>
        <p:spPr>
          <a:xfrm>
            <a:off x="9358852" y="1359432"/>
            <a:ext cx="2540000" cy="1435100"/>
          </a:xfrm>
          <a:prstGeom prst="rect">
            <a:avLst/>
          </a:prstGeom>
        </p:spPr>
      </p:pic>
      <p:pic>
        <p:nvPicPr>
          <p:cNvPr id="13" name="Online Media 12" title="The Buzz about Town - how InforMEA can help to protect the bees (EN)">
            <a:hlinkClick r:id="" action="ppaction://media"/>
            <a:extLst>
              <a:ext uri="{FF2B5EF4-FFF2-40B4-BE49-F238E27FC236}">
                <a16:creationId xmlns:a16="http://schemas.microsoft.com/office/drawing/2014/main" id="{C85E3BBB-D318-CFD5-6ADA-047CF5451077}"/>
              </a:ext>
            </a:extLst>
          </p:cNvPr>
          <p:cNvPicPr>
            <a:picLocks noRot="1" noChangeAspect="1"/>
          </p:cNvPicPr>
          <p:nvPr>
            <a:videoFile r:link="rId2"/>
          </p:nvPr>
        </p:nvPicPr>
        <p:blipFill>
          <a:blip r:embed="rId9"/>
          <a:stretch>
            <a:fillRect/>
          </a:stretch>
        </p:blipFill>
        <p:spPr>
          <a:xfrm>
            <a:off x="9358852" y="3020094"/>
            <a:ext cx="2540000" cy="1435100"/>
          </a:xfrm>
          <a:prstGeom prst="rect">
            <a:avLst/>
          </a:prstGeom>
        </p:spPr>
      </p:pic>
      <p:pic>
        <p:nvPicPr>
          <p:cNvPr id="16" name="Online Media 15" title="Tackling Plastic Pollution - how InforMEA works (EN)">
            <a:hlinkClick r:id="" action="ppaction://media"/>
            <a:extLst>
              <a:ext uri="{FF2B5EF4-FFF2-40B4-BE49-F238E27FC236}">
                <a16:creationId xmlns:a16="http://schemas.microsoft.com/office/drawing/2014/main" id="{4F32B8D2-C683-99A9-488E-10C0ECE371F7}"/>
              </a:ext>
            </a:extLst>
          </p:cNvPr>
          <p:cNvPicPr>
            <a:picLocks noRot="1" noChangeAspect="1"/>
          </p:cNvPicPr>
          <p:nvPr>
            <a:videoFile r:link="rId3"/>
          </p:nvPr>
        </p:nvPicPr>
        <p:blipFill>
          <a:blip r:embed="rId10"/>
          <a:stretch>
            <a:fillRect/>
          </a:stretch>
        </p:blipFill>
        <p:spPr>
          <a:xfrm>
            <a:off x="9358852" y="4680756"/>
            <a:ext cx="2540000" cy="1435100"/>
          </a:xfrm>
          <a:prstGeom prst="rect">
            <a:avLst/>
          </a:prstGeom>
        </p:spPr>
      </p:pic>
      <p:pic>
        <p:nvPicPr>
          <p:cNvPr id="17" name="Online Media 16" title="An Introduction to InforMEA">
            <a:hlinkClick r:id="" action="ppaction://media"/>
            <a:extLst>
              <a:ext uri="{FF2B5EF4-FFF2-40B4-BE49-F238E27FC236}">
                <a16:creationId xmlns:a16="http://schemas.microsoft.com/office/drawing/2014/main" id="{DCA35F45-A6D1-D45A-BA69-632A8F0E1822}"/>
              </a:ext>
            </a:extLst>
          </p:cNvPr>
          <p:cNvPicPr>
            <a:picLocks noRot="1" noChangeAspect="1"/>
          </p:cNvPicPr>
          <p:nvPr>
            <a:videoFile r:link="rId4"/>
          </p:nvPr>
        </p:nvPicPr>
        <p:blipFill>
          <a:blip r:embed="rId11"/>
          <a:stretch>
            <a:fillRect/>
          </a:stretch>
        </p:blipFill>
        <p:spPr>
          <a:xfrm>
            <a:off x="1967948" y="2101554"/>
            <a:ext cx="7199159" cy="4067525"/>
          </a:xfrm>
          <a:prstGeom prst="rect">
            <a:avLst/>
          </a:prstGeom>
        </p:spPr>
      </p:pic>
      <p:sp>
        <p:nvSpPr>
          <p:cNvPr id="18" name="TextBox 17">
            <a:extLst>
              <a:ext uri="{FF2B5EF4-FFF2-40B4-BE49-F238E27FC236}">
                <a16:creationId xmlns:a16="http://schemas.microsoft.com/office/drawing/2014/main" id="{243D2182-41E5-E4A7-15B3-7AE3A8A8271F}"/>
              </a:ext>
            </a:extLst>
          </p:cNvPr>
          <p:cNvSpPr txBox="1"/>
          <p:nvPr/>
        </p:nvSpPr>
        <p:spPr>
          <a:xfrm>
            <a:off x="9358852" y="2758484"/>
            <a:ext cx="2540000" cy="307777"/>
          </a:xfrm>
          <a:prstGeom prst="rect">
            <a:avLst/>
          </a:prstGeom>
          <a:noFill/>
        </p:spPr>
        <p:txBody>
          <a:bodyPr wrap="square" rtlCol="0">
            <a:spAutoFit/>
          </a:bodyPr>
          <a:lstStyle/>
          <a:p>
            <a:pPr algn="ctr"/>
            <a:r>
              <a:rPr lang="en-GB" sz="1400" dirty="0"/>
              <a:t>Wetlands</a:t>
            </a:r>
          </a:p>
        </p:txBody>
      </p:sp>
      <p:sp>
        <p:nvSpPr>
          <p:cNvPr id="19" name="TextBox 18">
            <a:extLst>
              <a:ext uri="{FF2B5EF4-FFF2-40B4-BE49-F238E27FC236}">
                <a16:creationId xmlns:a16="http://schemas.microsoft.com/office/drawing/2014/main" id="{EAFEA1E3-8572-9958-3825-C41514B6A49B}"/>
              </a:ext>
            </a:extLst>
          </p:cNvPr>
          <p:cNvSpPr txBox="1"/>
          <p:nvPr/>
        </p:nvSpPr>
        <p:spPr>
          <a:xfrm>
            <a:off x="9358852" y="4426115"/>
            <a:ext cx="2540000" cy="307777"/>
          </a:xfrm>
          <a:prstGeom prst="rect">
            <a:avLst/>
          </a:prstGeom>
          <a:noFill/>
        </p:spPr>
        <p:txBody>
          <a:bodyPr wrap="square" rtlCol="0">
            <a:spAutoFit/>
          </a:bodyPr>
          <a:lstStyle/>
          <a:p>
            <a:pPr algn="ctr"/>
            <a:r>
              <a:rPr lang="en-GB" sz="1400" dirty="0"/>
              <a:t>Pollinators - Biodiversity</a:t>
            </a:r>
          </a:p>
        </p:txBody>
      </p:sp>
      <p:sp>
        <p:nvSpPr>
          <p:cNvPr id="20" name="TextBox 19">
            <a:extLst>
              <a:ext uri="{FF2B5EF4-FFF2-40B4-BE49-F238E27FC236}">
                <a16:creationId xmlns:a16="http://schemas.microsoft.com/office/drawing/2014/main" id="{1C9D8B7F-4E87-570B-0E39-69A351E02EDA}"/>
              </a:ext>
            </a:extLst>
          </p:cNvPr>
          <p:cNvSpPr txBox="1"/>
          <p:nvPr/>
        </p:nvSpPr>
        <p:spPr>
          <a:xfrm>
            <a:off x="9358852" y="6068442"/>
            <a:ext cx="2540000" cy="307777"/>
          </a:xfrm>
          <a:prstGeom prst="rect">
            <a:avLst/>
          </a:prstGeom>
          <a:noFill/>
        </p:spPr>
        <p:txBody>
          <a:bodyPr wrap="square" rtlCol="0">
            <a:spAutoFit/>
          </a:bodyPr>
          <a:lstStyle/>
          <a:p>
            <a:pPr algn="ctr"/>
            <a:r>
              <a:rPr lang="en-GB" sz="1400" dirty="0"/>
              <a:t>Plastic Pollution</a:t>
            </a:r>
          </a:p>
        </p:txBody>
      </p:sp>
    </p:spTree>
    <p:extLst>
      <p:ext uri="{BB962C8B-B14F-4D97-AF65-F5344CB8AC3E}">
        <p14:creationId xmlns:p14="http://schemas.microsoft.com/office/powerpoint/2010/main" val="148509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1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6"/>
                </p:tgtEl>
              </p:cMediaNode>
            </p:video>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6"/>
                                        </p:tgtEl>
                                      </p:cBhvr>
                                    </p:cmd>
                                  </p:childTnLst>
                                </p:cTn>
                              </p:par>
                            </p:childTnLst>
                          </p:cTn>
                        </p:par>
                      </p:childTnLst>
                    </p:cTn>
                  </p:par>
                </p:childTnLst>
              </p:cTn>
              <p:nextCondLst>
                <p:cond evt="onClick" delay="0">
                  <p:tgtEl>
                    <p:spTgt spid="6"/>
                  </p:tgtEl>
                </p:cond>
              </p:nextCondLst>
            </p:seq>
            <p:video>
              <p:cMediaNode vol="80000">
                <p:cTn id="25" fill="hold" display="0">
                  <p:stCondLst>
                    <p:cond delay="indefinite"/>
                  </p:stCondLst>
                </p:cTn>
                <p:tgtEl>
                  <p:spTgt spid="13"/>
                </p:tgtEl>
              </p:cMediaNode>
            </p:video>
            <p:seq concurrent="1" nextAc="seek">
              <p:cTn id="26" restart="whenNotActive" fill="hold" evtFilter="cancelBubble" nodeType="interactiveSeq">
                <p:stCondLst>
                  <p:cond evt="onClick" delay="0">
                    <p:tgtEl>
                      <p:spTgt spid="13"/>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3"/>
                                        </p:tgtEl>
                                      </p:cBhvr>
                                    </p:cmd>
                                  </p:childTnLst>
                                </p:cTn>
                              </p:par>
                            </p:childTnLst>
                          </p:cTn>
                        </p:par>
                      </p:childTnLst>
                    </p:cTn>
                  </p:par>
                </p:childTnLst>
              </p:cTn>
              <p:nextCondLst>
                <p:cond evt="onClick" delay="0">
                  <p:tgtEl>
                    <p:spTgt spid="13"/>
                  </p:tgtEl>
                </p:cond>
              </p:nextCondLst>
            </p:seq>
            <p:video>
              <p:cMediaNode vol="80000">
                <p:cTn id="31" fill="hold" display="0">
                  <p:stCondLst>
                    <p:cond delay="indefinite"/>
                  </p:stCondLst>
                </p:cTn>
                <p:tgtEl>
                  <p:spTgt spid="16"/>
                </p:tgtEl>
              </p:cMediaNode>
            </p:video>
            <p:seq concurrent="1" nextAc="seek">
              <p:cTn id="32" restart="whenNotActive" fill="hold" evtFilter="cancelBubble" nodeType="interactiveSeq">
                <p:stCondLst>
                  <p:cond evt="onClick" delay="0">
                    <p:tgtEl>
                      <p:spTgt spid="16"/>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16"/>
                                        </p:tgtEl>
                                      </p:cBhvr>
                                    </p:cmd>
                                  </p:childTnLst>
                                </p:cTn>
                              </p:par>
                            </p:childTnLst>
                          </p:cTn>
                        </p:par>
                      </p:childTnLst>
                    </p:cTn>
                  </p:par>
                </p:childTnLst>
              </p:cTn>
              <p:nextCondLst>
                <p:cond evt="onClick" delay="0">
                  <p:tgtEl>
                    <p:spTgt spid="16"/>
                  </p:tgtEl>
                </p:cond>
              </p:nextCondLst>
            </p:seq>
            <p:video>
              <p:cMediaNode vol="80000">
                <p:cTn id="37" fill="hold" display="0">
                  <p:stCondLst>
                    <p:cond delay="indefinite"/>
                  </p:stCondLst>
                </p:cTn>
                <p:tgtEl>
                  <p:spTgt spid="17"/>
                </p:tgtEl>
              </p:cMediaNode>
            </p:video>
            <p:seq concurrent="1" nextAc="seek">
              <p:cTn id="38" restart="whenNotActive" fill="hold" evtFilter="cancelBubble" nodeType="interactiveSeq">
                <p:stCondLst>
                  <p:cond evt="onClick" delay="0">
                    <p:tgtEl>
                      <p:spTgt spid="17"/>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MEA Seminar</a:t>
            </a:r>
            <a:r>
              <a:rPr lang="en-GB" dirty="0"/>
              <a:t> </a:t>
            </a:r>
            <a:r>
              <a:rPr lang="en-GB" b="1" dirty="0"/>
              <a:t>activity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21687" cy="6001643"/>
          </a:xfrm>
          <a:prstGeom prst="rect">
            <a:avLst/>
          </a:prstGeom>
          <a:noFill/>
        </p:spPr>
        <p:txBody>
          <a:bodyPr wrap="square" rtlCol="0">
            <a:spAutoFit/>
          </a:bodyPr>
          <a:lstStyle/>
          <a:p>
            <a:r>
              <a:rPr lang="en-GB" sz="2400" dirty="0"/>
              <a:t>In groups (no greater than 3), or individually, pick one MEA, and investigate its contribution to the global issue it aimed to address.</a:t>
            </a:r>
          </a:p>
          <a:p>
            <a:pPr marL="342900" indent="-342900">
              <a:buFont typeface="Arial" panose="020B0604020202020204" pitchFamily="34" charset="0"/>
              <a:buChar char="•"/>
            </a:pPr>
            <a:r>
              <a:rPr lang="en-GB" sz="2400" dirty="0"/>
              <a:t>How was it instigated? (what was the motivation, who instigated it)</a:t>
            </a:r>
          </a:p>
          <a:p>
            <a:pPr marL="342900" indent="-342900">
              <a:buFont typeface="Arial" panose="020B0604020202020204" pitchFamily="34" charset="0"/>
              <a:buChar char="•"/>
            </a:pPr>
            <a:r>
              <a:rPr lang="en-GB" sz="2400" dirty="0"/>
              <a:t>What did the agreement entail?</a:t>
            </a:r>
          </a:p>
          <a:p>
            <a:pPr marL="342900" indent="-342900">
              <a:buFont typeface="Arial" panose="020B0604020202020204" pitchFamily="34" charset="0"/>
              <a:buChar char="•"/>
            </a:pPr>
            <a:r>
              <a:rPr lang="en-GB" sz="2400" dirty="0"/>
              <a:t>Which nations ratified it?</a:t>
            </a:r>
          </a:p>
          <a:p>
            <a:pPr marL="342900" indent="-342900">
              <a:buFont typeface="Arial" panose="020B0604020202020204" pitchFamily="34" charset="0"/>
              <a:buChar char="•"/>
            </a:pPr>
            <a:r>
              <a:rPr lang="en-GB" sz="2400" dirty="0"/>
              <a:t>What governance measures were employed – funding, enforcement?</a:t>
            </a:r>
          </a:p>
          <a:p>
            <a:pPr marL="342900" indent="-342900">
              <a:buFont typeface="Arial" panose="020B0604020202020204" pitchFamily="34" charset="0"/>
              <a:buChar char="•"/>
            </a:pPr>
            <a:r>
              <a:rPr lang="en-GB" sz="2400" dirty="0"/>
              <a:t>Attempt to determine how its success can be determined? Does recent research show a change?</a:t>
            </a:r>
          </a:p>
          <a:p>
            <a:pPr marL="342900" indent="-342900">
              <a:buFont typeface="Arial" panose="020B0604020202020204" pitchFamily="34" charset="0"/>
              <a:buChar char="•"/>
            </a:pPr>
            <a:r>
              <a:rPr lang="en-GB" sz="2400" dirty="0"/>
              <a:t>Does academic literature provide indications of success / failure?</a:t>
            </a:r>
          </a:p>
          <a:p>
            <a:endParaRPr lang="en-GB" sz="2400" dirty="0"/>
          </a:p>
          <a:p>
            <a:r>
              <a:rPr lang="en-GB" sz="2400" dirty="0"/>
              <a:t>Please create a 5-minute presentation on the MEA to present to the group in the next lecture as part of a short seminar series.</a:t>
            </a:r>
          </a:p>
          <a:p>
            <a:pPr marL="800100" lvl="1" indent="-342900">
              <a:buFont typeface="Arial" panose="020B0604020202020204" pitchFamily="34" charset="0"/>
              <a:buChar char="•"/>
            </a:pPr>
            <a:r>
              <a:rPr lang="en-GB" sz="2400" dirty="0"/>
              <a:t>Tell me / email me your MEA of choice, by Wednesday 20th.</a:t>
            </a:r>
          </a:p>
          <a:p>
            <a:pPr marL="800100" lvl="1" indent="-342900">
              <a:buFont typeface="Arial" panose="020B0604020202020204" pitchFamily="34" charset="0"/>
              <a:buChar char="•"/>
            </a:pPr>
            <a:r>
              <a:rPr lang="en-GB" sz="2400" dirty="0"/>
              <a:t>Email me your presentation ahead of Monday’s session (18</a:t>
            </a:r>
            <a:r>
              <a:rPr lang="en-GB" sz="2400" baseline="30000" dirty="0"/>
              <a:t>th</a:t>
            </a:r>
            <a:r>
              <a:rPr lang="en-GB" sz="2400" dirty="0"/>
              <a:t>)</a:t>
            </a:r>
          </a:p>
          <a:p>
            <a:pPr marL="800100" lvl="1" indent="-342900">
              <a:buFont typeface="Arial" panose="020B0604020202020204" pitchFamily="34" charset="0"/>
              <a:buChar char="•"/>
            </a:pPr>
            <a:r>
              <a:rPr lang="en-GB" sz="2400" dirty="0"/>
              <a:t>Max two presenters</a:t>
            </a:r>
          </a:p>
          <a:p>
            <a:pPr marL="800100" lvl="1" indent="-342900">
              <a:buFont typeface="Arial" panose="020B0604020202020204" pitchFamily="34" charset="0"/>
              <a:buChar char="•"/>
            </a:pPr>
            <a:r>
              <a:rPr lang="en-GB" sz="2400" dirty="0"/>
              <a:t>This is not marked, but could link to your existing assignment (CW2).</a:t>
            </a:r>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18188" y="790632"/>
            <a:ext cx="2024132" cy="1139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770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MEA Seminar</a:t>
            </a:r>
            <a:r>
              <a:rPr lang="en-GB" dirty="0"/>
              <a:t> </a:t>
            </a:r>
            <a:r>
              <a:rPr lang="en-GB" b="1" dirty="0"/>
              <a:t>activity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254261" y="797569"/>
            <a:ext cx="1772664" cy="99750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niversity of Eastern Finland – UN Environment Programme Course on  Multilateral Environmental Agreements (2020) | UNEP - UN Environment  Programme">
            <a:extLst>
              <a:ext uri="{FF2B5EF4-FFF2-40B4-BE49-F238E27FC236}">
                <a16:creationId xmlns:a16="http://schemas.microsoft.com/office/drawing/2014/main" id="{48214953-8144-DAB3-D822-EE461B0DA7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74040" y="599243"/>
            <a:ext cx="8341660" cy="5889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5328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UNEP: A success?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89923" y="416901"/>
            <a:ext cx="9662929" cy="6001643"/>
          </a:xfrm>
          <a:prstGeom prst="rect">
            <a:avLst/>
          </a:prstGeom>
          <a:noFill/>
        </p:spPr>
        <p:txBody>
          <a:bodyPr wrap="square" rtlCol="0">
            <a:spAutoFit/>
          </a:bodyPr>
          <a:lstStyle/>
          <a:p>
            <a:r>
              <a:rPr lang="en-GB" sz="2400" dirty="0"/>
              <a:t>Some papers (e.g. Ivanova &amp; Roy, 2007, Ivanova, 2010, and </a:t>
            </a:r>
            <a:r>
              <a:rPr lang="en-GB" sz="2400" dirty="0" err="1"/>
              <a:t>Urhno</a:t>
            </a:r>
            <a:r>
              <a:rPr lang="en-GB" sz="2400" dirty="0"/>
              <a:t> et al., 2019) question the remit of UNEP – UN bodies already existed that dealt with environmental issues e.g.:</a:t>
            </a:r>
          </a:p>
          <a:p>
            <a:pPr marL="342900" indent="-342900">
              <a:buFontTx/>
              <a:buChar char="-"/>
            </a:pPr>
            <a:r>
              <a:rPr lang="en-GB" sz="2400" dirty="0"/>
              <a:t>World Meteorological Organization (WMO) – atmospheric pollution</a:t>
            </a:r>
          </a:p>
          <a:p>
            <a:pPr marL="342900" indent="-342900">
              <a:buFontTx/>
              <a:buChar char="-"/>
            </a:pPr>
            <a:r>
              <a:rPr lang="en-GB" sz="2400" dirty="0"/>
              <a:t>Food and Agriculture Organization (FAO) - use of land and sea resources </a:t>
            </a:r>
          </a:p>
          <a:p>
            <a:pPr marL="342900" indent="-342900">
              <a:buFontTx/>
              <a:buChar char="-"/>
            </a:pPr>
            <a:r>
              <a:rPr lang="en-GB" sz="2400" dirty="0"/>
              <a:t>World Health Organisation (WHO) – impacts of environmental pollution on public health</a:t>
            </a:r>
          </a:p>
          <a:p>
            <a:r>
              <a:rPr lang="en-GB" sz="2400" dirty="0"/>
              <a:t>Was multiplicity (multiple organisations with similar goals) duplication of efforts?</a:t>
            </a:r>
          </a:p>
          <a:p>
            <a:endParaRPr lang="en-GB" sz="2400" dirty="0"/>
          </a:p>
          <a:p>
            <a:pPr algn="ctr"/>
            <a:r>
              <a:rPr lang="en-GB" sz="2400" b="0" i="0" dirty="0">
                <a:solidFill>
                  <a:srgbClr val="222222"/>
                </a:solidFill>
                <a:effectLst/>
                <a:latin typeface="Comic Sans MS" panose="030F0702030302020204" pitchFamily="66" charset="0"/>
              </a:rPr>
              <a:t>“UNEP is not always perceived and seems not sufficiently used as an institution that effectively addresses emerging environmental concerns” </a:t>
            </a:r>
            <a:r>
              <a:rPr lang="en-GB" sz="2400" b="0" i="0" dirty="0">
                <a:solidFill>
                  <a:srgbClr val="222222"/>
                </a:solidFill>
                <a:effectLst/>
              </a:rPr>
              <a:t>(</a:t>
            </a:r>
            <a:r>
              <a:rPr lang="en-GB" sz="2400" b="0" i="0" dirty="0" err="1">
                <a:solidFill>
                  <a:srgbClr val="222222"/>
                </a:solidFill>
                <a:effectLst/>
              </a:rPr>
              <a:t>Perrez</a:t>
            </a:r>
            <a:r>
              <a:rPr lang="en-GB" sz="2400" b="0" i="0" dirty="0">
                <a:solidFill>
                  <a:srgbClr val="222222"/>
                </a:solidFill>
                <a:effectLst/>
              </a:rPr>
              <a:t>, 2020)</a:t>
            </a:r>
            <a:endParaRPr lang="en-GB" sz="2400" dirty="0"/>
          </a:p>
          <a:p>
            <a:endParaRPr lang="en-GB" sz="2400" dirty="0"/>
          </a:p>
          <a:p>
            <a:r>
              <a:rPr lang="en-GB" sz="2400" dirty="0"/>
              <a:t>One of the outcomes of the Rio+20 conference was a reform of UNEP, to aid efficiency and funding.</a:t>
            </a:r>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18188" y="790632"/>
            <a:ext cx="2024132" cy="1139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195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UNEP: A success?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285492" y="1360139"/>
            <a:ext cx="6911671" cy="1569660"/>
          </a:xfrm>
          <a:prstGeom prst="rect">
            <a:avLst/>
          </a:prstGeom>
          <a:noFill/>
        </p:spPr>
        <p:txBody>
          <a:bodyPr wrap="square" rtlCol="0">
            <a:spAutoFit/>
          </a:bodyPr>
          <a:lstStyle/>
          <a:p>
            <a:r>
              <a:rPr lang="en-GB" sz="2400" dirty="0"/>
              <a:t>UNEP’s own 2019 report “ENVIRONMENTAL RULE OF LAW: First Global Report” identified that stronger international enforcement was required to ensure compliance.</a:t>
            </a:r>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18188" y="790632"/>
            <a:ext cx="2024132" cy="11390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00776B9-3267-B980-797C-8056F41211E9}"/>
              </a:ext>
            </a:extLst>
          </p:cNvPr>
          <p:cNvPicPr>
            <a:picLocks noChangeAspect="1"/>
          </p:cNvPicPr>
          <p:nvPr/>
        </p:nvPicPr>
        <p:blipFill>
          <a:blip r:embed="rId5"/>
          <a:stretch>
            <a:fillRect/>
          </a:stretch>
        </p:blipFill>
        <p:spPr>
          <a:xfrm>
            <a:off x="9292856" y="533073"/>
            <a:ext cx="2486199" cy="3506736"/>
          </a:xfrm>
          <a:prstGeom prst="rect">
            <a:avLst/>
          </a:prstGeom>
        </p:spPr>
      </p:pic>
      <p:pic>
        <p:nvPicPr>
          <p:cNvPr id="10" name="Picture 9">
            <a:extLst>
              <a:ext uri="{FF2B5EF4-FFF2-40B4-BE49-F238E27FC236}">
                <a16:creationId xmlns:a16="http://schemas.microsoft.com/office/drawing/2014/main" id="{00E85C91-517D-DA98-9926-83CD4779E7B3}"/>
              </a:ext>
            </a:extLst>
          </p:cNvPr>
          <p:cNvPicPr>
            <a:picLocks noChangeAspect="1"/>
          </p:cNvPicPr>
          <p:nvPr/>
        </p:nvPicPr>
        <p:blipFill>
          <a:blip r:embed="rId6"/>
          <a:stretch>
            <a:fillRect/>
          </a:stretch>
        </p:blipFill>
        <p:spPr>
          <a:xfrm>
            <a:off x="2476994" y="4534142"/>
            <a:ext cx="9473388" cy="1641004"/>
          </a:xfrm>
          <a:prstGeom prst="rect">
            <a:avLst/>
          </a:prstGeom>
        </p:spPr>
      </p:pic>
    </p:spTree>
    <p:extLst>
      <p:ext uri="{BB962C8B-B14F-4D97-AF65-F5344CB8AC3E}">
        <p14:creationId xmlns:p14="http://schemas.microsoft.com/office/powerpoint/2010/main" val="2619388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UNEP: A success?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695047" cy="6001643"/>
          </a:xfrm>
          <a:prstGeom prst="rect">
            <a:avLst/>
          </a:prstGeom>
          <a:noFill/>
        </p:spPr>
        <p:txBody>
          <a:bodyPr wrap="square" rtlCol="0">
            <a:spAutoFit/>
          </a:bodyPr>
          <a:lstStyle/>
          <a:p>
            <a:r>
              <a:rPr lang="en-GB" sz="2400" dirty="0"/>
              <a:t>Despite much criticism, and continued calls for reform, UNEP has been a global advocate for environmental governance, and been involved in various conferences and MEAs which have led to direct action towards environmental degradation across member states. </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However, many of the challenges raised on its conception in 1972 still exist…</a:t>
            </a:r>
          </a:p>
        </p:txBody>
      </p:sp>
      <p:pic>
        <p:nvPicPr>
          <p:cNvPr id="2050" name="Picture 2">
            <a:extLst>
              <a:ext uri="{FF2B5EF4-FFF2-40B4-BE49-F238E27FC236}">
                <a16:creationId xmlns:a16="http://schemas.microsoft.com/office/drawing/2014/main" id="{334C245A-B910-FE8A-24CF-73BE52F236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18188" y="790632"/>
            <a:ext cx="2024132" cy="1139015"/>
          </a:xfrm>
          <a:prstGeom prst="rect">
            <a:avLst/>
          </a:prstGeom>
          <a:noFill/>
          <a:extLst>
            <a:ext uri="{909E8E84-426E-40DD-AFC4-6F175D3DCCD1}">
              <a14:hiddenFill xmlns:a14="http://schemas.microsoft.com/office/drawing/2010/main">
                <a:solidFill>
                  <a:srgbClr val="FFFFFF"/>
                </a:solidFill>
              </a14:hiddenFill>
            </a:ext>
          </a:extLst>
        </p:spPr>
      </p:pic>
      <p:pic>
        <p:nvPicPr>
          <p:cNvPr id="6" name="Online Media 5" title="50 years of UNEP">
            <a:hlinkClick r:id="" action="ppaction://media"/>
            <a:extLst>
              <a:ext uri="{FF2B5EF4-FFF2-40B4-BE49-F238E27FC236}">
                <a16:creationId xmlns:a16="http://schemas.microsoft.com/office/drawing/2014/main" id="{DD816DF2-4014-FB0B-6455-554DF495297D}"/>
              </a:ext>
            </a:extLst>
          </p:cNvPr>
          <p:cNvPicPr>
            <a:picLocks noRot="1" noChangeAspect="1"/>
          </p:cNvPicPr>
          <p:nvPr>
            <a:videoFile r:link="rId1"/>
          </p:nvPr>
        </p:nvPicPr>
        <p:blipFill>
          <a:blip r:embed="rId6"/>
          <a:stretch>
            <a:fillRect/>
          </a:stretch>
        </p:blipFill>
        <p:spPr>
          <a:xfrm>
            <a:off x="3593805" y="2015260"/>
            <a:ext cx="6953693" cy="3928836"/>
          </a:xfrm>
          <a:prstGeom prst="rect">
            <a:avLst/>
          </a:prstGeom>
        </p:spPr>
      </p:pic>
    </p:spTree>
    <p:extLst>
      <p:ext uri="{BB962C8B-B14F-4D97-AF65-F5344CB8AC3E}">
        <p14:creationId xmlns:p14="http://schemas.microsoft.com/office/powerpoint/2010/main" val="382853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08EC679-23DA-03A1-2871-63F13A1CB085}"/>
              </a:ext>
            </a:extLst>
          </p:cNvPr>
          <p:cNvSpPr txBox="1"/>
          <p:nvPr/>
        </p:nvSpPr>
        <p:spPr>
          <a:xfrm>
            <a:off x="4558553" y="391886"/>
            <a:ext cx="7515258" cy="6247864"/>
          </a:xfrm>
          <a:prstGeom prst="rect">
            <a:avLst/>
          </a:prstGeom>
          <a:noFill/>
        </p:spPr>
        <p:txBody>
          <a:bodyPr wrap="square">
            <a:spAutoFit/>
          </a:bodyPr>
          <a:lstStyle/>
          <a:p>
            <a:pPr marL="342900" indent="-342900">
              <a:buFont typeface="Arial" panose="020B0604020202020204" pitchFamily="34" charset="0"/>
              <a:buChar char="•"/>
            </a:pPr>
            <a:r>
              <a:rPr lang="en-GB" sz="2000" dirty="0"/>
              <a:t>In 1988, UNEP and WMO (The World Meteorological Organization ) jointly established the Intergovernmental Panel on Climate Change (IPCC) as concern over climate change became a political issue. </a:t>
            </a:r>
          </a:p>
          <a:p>
            <a:pPr marL="342900" indent="-342900">
              <a:buFont typeface="Arial" panose="020B0604020202020204" pitchFamily="34" charset="0"/>
              <a:buChar char="•"/>
            </a:pPr>
            <a:r>
              <a:rPr lang="en-GB" sz="2000" dirty="0"/>
              <a:t>The purpose of the IPCC was to assess the state of knowledge on the various aspects of climate change including science, environmental and socio-economic impacts and response strategies.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IPCC is recognized as the most authoritative scientific and technical voice on climate change, and its assessments had a profound influence on the negotiators of the United Nations Framework Convention on Climate Change (UNFCCC) and its Kyoto Protocol. </a:t>
            </a:r>
          </a:p>
          <a:p>
            <a:pPr marL="342900" indent="-342900">
              <a:buFont typeface="Arial" panose="020B0604020202020204" pitchFamily="34" charset="0"/>
              <a:buChar char="•"/>
            </a:pPr>
            <a:r>
              <a:rPr lang="en-GB" sz="2000" dirty="0"/>
              <a:t>The IPCC continues to provide governments with scientific, technical and socio-economic information relevant to evaluating the risks and developing a response to global climate change</a:t>
            </a:r>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of Climate Change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pic>
        <p:nvPicPr>
          <p:cNvPr id="7" name="Picture 6">
            <a:extLst>
              <a:ext uri="{FF2B5EF4-FFF2-40B4-BE49-F238E27FC236}">
                <a16:creationId xmlns:a16="http://schemas.microsoft.com/office/drawing/2014/main" id="{939BA4D1-61ED-4DAC-233F-D34E2F2CB57B}"/>
              </a:ext>
            </a:extLst>
          </p:cNvPr>
          <p:cNvPicPr>
            <a:picLocks noChangeAspect="1"/>
          </p:cNvPicPr>
          <p:nvPr/>
        </p:nvPicPr>
        <p:blipFill>
          <a:blip r:embed="rId3"/>
          <a:stretch>
            <a:fillRect/>
          </a:stretch>
        </p:blipFill>
        <p:spPr>
          <a:xfrm>
            <a:off x="6488586" y="2524331"/>
            <a:ext cx="2854989" cy="1460692"/>
          </a:xfrm>
          <a:prstGeom prst="rect">
            <a:avLst/>
          </a:prstGeom>
        </p:spPr>
      </p:pic>
      <p:pic>
        <p:nvPicPr>
          <p:cNvPr id="12" name="Picture 2">
            <a:extLst>
              <a:ext uri="{FF2B5EF4-FFF2-40B4-BE49-F238E27FC236}">
                <a16:creationId xmlns:a16="http://schemas.microsoft.com/office/drawing/2014/main" id="{184AEF39-A949-EADE-9236-54DC387E35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127" y="4916008"/>
            <a:ext cx="2936298" cy="158108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C95D1C8F-49E2-7701-57D6-67A5A076A6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7066" y="437060"/>
            <a:ext cx="2117378" cy="1156287"/>
          </a:xfrm>
          <a:prstGeom prst="rect">
            <a:avLst/>
          </a:prstGeom>
          <a:solidFill>
            <a:schemeClr val="bg1"/>
          </a:solidFill>
        </p:spPr>
      </p:pic>
      <p:pic>
        <p:nvPicPr>
          <p:cNvPr id="3" name="Picture 2">
            <a:extLst>
              <a:ext uri="{FF2B5EF4-FFF2-40B4-BE49-F238E27FC236}">
                <a16:creationId xmlns:a16="http://schemas.microsoft.com/office/drawing/2014/main" id="{AAB1AF95-0B01-1D9F-9330-6DA818544889}"/>
              </a:ext>
            </a:extLst>
          </p:cNvPr>
          <p:cNvPicPr>
            <a:picLocks noChangeAspect="1"/>
          </p:cNvPicPr>
          <p:nvPr/>
        </p:nvPicPr>
        <p:blipFill>
          <a:blip r:embed="rId6"/>
          <a:stretch>
            <a:fillRect/>
          </a:stretch>
        </p:blipFill>
        <p:spPr>
          <a:xfrm>
            <a:off x="118189" y="1661075"/>
            <a:ext cx="4507159" cy="3187205"/>
          </a:xfrm>
          <a:prstGeom prst="rect">
            <a:avLst/>
          </a:prstGeom>
        </p:spPr>
      </p:pic>
    </p:spTree>
    <p:extLst>
      <p:ext uri="{BB962C8B-B14F-4D97-AF65-F5344CB8AC3E}">
        <p14:creationId xmlns:p14="http://schemas.microsoft.com/office/powerpoint/2010/main" val="3361066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of Climate Change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10" name="TextBox 9">
            <a:extLst>
              <a:ext uri="{FF2B5EF4-FFF2-40B4-BE49-F238E27FC236}">
                <a16:creationId xmlns:a16="http://schemas.microsoft.com/office/drawing/2014/main" id="{908EC679-23DA-03A1-2871-63F13A1CB085}"/>
              </a:ext>
            </a:extLst>
          </p:cNvPr>
          <p:cNvSpPr txBox="1"/>
          <p:nvPr/>
        </p:nvSpPr>
        <p:spPr>
          <a:xfrm>
            <a:off x="2389922" y="391886"/>
            <a:ext cx="9683889" cy="5509200"/>
          </a:xfrm>
          <a:prstGeom prst="rect">
            <a:avLst/>
          </a:prstGeom>
          <a:noFill/>
        </p:spPr>
        <p:txBody>
          <a:bodyPr wrap="square">
            <a:spAutoFit/>
          </a:bodyPr>
          <a:lstStyle/>
          <a:p>
            <a:pPr marL="342900" indent="-342900">
              <a:buFont typeface="Arial" panose="020B0604020202020204" pitchFamily="34" charset="0"/>
              <a:buChar char="•"/>
            </a:pPr>
            <a:r>
              <a:rPr lang="en-GB" sz="2200" dirty="0"/>
              <a:t>In 1992, the treaty of the United Nations Framework Convention on Climate Change (UNFCCC) was signed, an international agreement to support the:</a:t>
            </a:r>
          </a:p>
          <a:p>
            <a:r>
              <a:rPr lang="en-GB" sz="2200" dirty="0"/>
              <a:t>“stabilisation of greenhouse gas concentrations in the atmosphere at a level that would prevent dangerous anthropogenic interference with the climate system”</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Ratified by 197 member states, however, it was legally non-binding</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Countries under obligation – developed countries, responsible for 60-70% of the global emissions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Conference of the Parties (COP) instigated as part of UNFCCC. It is the ultimate decision-making body of the convention, and is represented by all states of the convention</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The COP meets annually to review each states progress to the existing commitments and agree a way forward</a:t>
            </a:r>
          </a:p>
        </p:txBody>
      </p:sp>
    </p:spTree>
    <p:extLst>
      <p:ext uri="{BB962C8B-B14F-4D97-AF65-F5344CB8AC3E}">
        <p14:creationId xmlns:p14="http://schemas.microsoft.com/office/powerpoint/2010/main" val="3145404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of Climate Change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10" name="TextBox 9">
            <a:extLst>
              <a:ext uri="{FF2B5EF4-FFF2-40B4-BE49-F238E27FC236}">
                <a16:creationId xmlns:a16="http://schemas.microsoft.com/office/drawing/2014/main" id="{908EC679-23DA-03A1-2871-63F13A1CB085}"/>
              </a:ext>
            </a:extLst>
          </p:cNvPr>
          <p:cNvSpPr txBox="1"/>
          <p:nvPr/>
        </p:nvSpPr>
        <p:spPr>
          <a:xfrm>
            <a:off x="6352309" y="793667"/>
            <a:ext cx="5690219" cy="5509200"/>
          </a:xfrm>
          <a:prstGeom prst="rect">
            <a:avLst/>
          </a:prstGeom>
          <a:noFill/>
        </p:spPr>
        <p:txBody>
          <a:bodyPr wrap="square">
            <a:spAutoFit/>
          </a:bodyPr>
          <a:lstStyle/>
          <a:p>
            <a:pPr marL="342900" indent="-342900">
              <a:buFont typeface="Arial" panose="020B0604020202020204" pitchFamily="34" charset="0"/>
              <a:buChar char="•"/>
            </a:pPr>
            <a:r>
              <a:rPr lang="en-GB" sz="2200" dirty="0"/>
              <a:t>In 1997, the Kyoto Protocol was signed by 193 countries (US did not ratify)</a:t>
            </a:r>
          </a:p>
          <a:p>
            <a:pPr marL="342900" indent="-342900">
              <a:buFont typeface="Arial" panose="020B0604020202020204" pitchFamily="34" charset="0"/>
              <a:buChar char="•"/>
            </a:pPr>
            <a:r>
              <a:rPr lang="en-GB" sz="2200" dirty="0"/>
              <a:t>Committed industrialised, developed countries to cut omissions by 5% within a first period (2008 – 2012)</a:t>
            </a:r>
          </a:p>
          <a:p>
            <a:pPr marL="342900" indent="-342900">
              <a:buFont typeface="Arial" panose="020B0604020202020204" pitchFamily="34" charset="0"/>
              <a:buChar char="•"/>
            </a:pPr>
            <a:r>
              <a:rPr lang="en-GB" sz="2200" dirty="0"/>
              <a:t>38 countries, and the EU, were bound to the first period</a:t>
            </a:r>
          </a:p>
          <a:p>
            <a:pPr marL="342900" indent="-342900">
              <a:buFont typeface="Arial" panose="020B0604020202020204" pitchFamily="34" charset="0"/>
              <a:buChar char="•"/>
            </a:pPr>
            <a:r>
              <a:rPr lang="en-GB" sz="2200" dirty="0"/>
              <a:t>First legally binding climate treaty.</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Canada withdrew from the Kyoto Agreement in 2011.</a:t>
            </a:r>
          </a:p>
          <a:p>
            <a:endParaRPr lang="en-GB" sz="2200" dirty="0"/>
          </a:p>
          <a:p>
            <a:pPr marL="342900" indent="-342900">
              <a:buFont typeface="Arial" panose="020B0604020202020204" pitchFamily="34" charset="0"/>
              <a:buChar char="•"/>
            </a:pPr>
            <a:r>
              <a:rPr lang="en-GB" sz="2200" dirty="0"/>
              <a:t>In the second period (by 2020), commitment was to reduce emissions by 18%</a:t>
            </a:r>
          </a:p>
          <a:p>
            <a:pPr marL="342900" indent="-342900">
              <a:buFont typeface="Arial" panose="020B0604020202020204" pitchFamily="34" charset="0"/>
              <a:buChar char="•"/>
            </a:pPr>
            <a:r>
              <a:rPr lang="en-GB" sz="2200" dirty="0"/>
              <a:t>However, only signed by 29 countries and EU.</a:t>
            </a:r>
          </a:p>
          <a:p>
            <a:pPr marL="342900" indent="-342900">
              <a:buFont typeface="Arial" panose="020B0604020202020204" pitchFamily="34" charset="0"/>
              <a:buChar char="•"/>
            </a:pPr>
            <a:endParaRPr lang="en-GB" sz="2200" dirty="0"/>
          </a:p>
        </p:txBody>
      </p:sp>
      <p:pic>
        <p:nvPicPr>
          <p:cNvPr id="2052" name="Picture 4">
            <a:extLst>
              <a:ext uri="{FF2B5EF4-FFF2-40B4-BE49-F238E27FC236}">
                <a16:creationId xmlns:a16="http://schemas.microsoft.com/office/drawing/2014/main" id="{C95D1C8F-49E2-7701-57D6-67A5A076A6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65" y="433349"/>
            <a:ext cx="2117378" cy="1156287"/>
          </a:xfrm>
          <a:prstGeom prst="rect">
            <a:avLst/>
          </a:prstGeom>
          <a:solidFill>
            <a:schemeClr val="bg1"/>
          </a:solidFill>
        </p:spPr>
      </p:pic>
      <p:pic>
        <p:nvPicPr>
          <p:cNvPr id="3074" name="Picture 2" descr="Refer to caption">
            <a:extLst>
              <a:ext uri="{FF2B5EF4-FFF2-40B4-BE49-F238E27FC236}">
                <a16:creationId xmlns:a16="http://schemas.microsoft.com/office/drawing/2014/main" id="{DCDE30B3-ACC2-4F5D-F757-B90BF6648B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3" y="402496"/>
            <a:ext cx="6434122" cy="6053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384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of Climate Change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5">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pic>
        <p:nvPicPr>
          <p:cNvPr id="7" name="Online Media 6" title="The History of Climate Change Negotiations in 83 seconds">
            <a:hlinkClick r:id="" action="ppaction://media"/>
            <a:extLst>
              <a:ext uri="{FF2B5EF4-FFF2-40B4-BE49-F238E27FC236}">
                <a16:creationId xmlns:a16="http://schemas.microsoft.com/office/drawing/2014/main" id="{B3AE188B-B304-3121-F09F-AAC9EBC1C6FF}"/>
              </a:ext>
            </a:extLst>
          </p:cNvPr>
          <p:cNvPicPr>
            <a:picLocks noRot="1" noChangeAspect="1"/>
          </p:cNvPicPr>
          <p:nvPr>
            <a:videoFile r:link="rId1"/>
          </p:nvPr>
        </p:nvPicPr>
        <p:blipFill>
          <a:blip r:embed="rId6"/>
          <a:stretch>
            <a:fillRect/>
          </a:stretch>
        </p:blipFill>
        <p:spPr>
          <a:xfrm>
            <a:off x="6014097" y="391886"/>
            <a:ext cx="5792285" cy="3272641"/>
          </a:xfrm>
          <a:prstGeom prst="rect">
            <a:avLst/>
          </a:prstGeom>
        </p:spPr>
      </p:pic>
      <p:pic>
        <p:nvPicPr>
          <p:cNvPr id="9" name="Online Media 8" title="The Paris Agreement - in 97 seconds">
            <a:hlinkClick r:id="" action="ppaction://media"/>
            <a:extLst>
              <a:ext uri="{FF2B5EF4-FFF2-40B4-BE49-F238E27FC236}">
                <a16:creationId xmlns:a16="http://schemas.microsoft.com/office/drawing/2014/main" id="{3E0FE73D-2809-562B-6C86-4B5FBA3FED28}"/>
              </a:ext>
            </a:extLst>
          </p:cNvPr>
          <p:cNvPicPr>
            <a:picLocks noRot="1" noChangeAspect="1"/>
          </p:cNvPicPr>
          <p:nvPr>
            <a:videoFile r:link="rId2"/>
          </p:nvPr>
        </p:nvPicPr>
        <p:blipFill>
          <a:blip r:embed="rId7"/>
          <a:stretch>
            <a:fillRect/>
          </a:stretch>
        </p:blipFill>
        <p:spPr>
          <a:xfrm>
            <a:off x="1535545" y="3228109"/>
            <a:ext cx="5730982" cy="3238005"/>
          </a:xfrm>
          <a:prstGeom prst="rect">
            <a:avLst/>
          </a:prstGeom>
        </p:spPr>
      </p:pic>
      <p:sp>
        <p:nvSpPr>
          <p:cNvPr id="12" name="TextBox 11">
            <a:extLst>
              <a:ext uri="{FF2B5EF4-FFF2-40B4-BE49-F238E27FC236}">
                <a16:creationId xmlns:a16="http://schemas.microsoft.com/office/drawing/2014/main" id="{16EBEE20-1CBB-D5E9-AF1E-74E00C98FAA0}"/>
              </a:ext>
            </a:extLst>
          </p:cNvPr>
          <p:cNvSpPr txBox="1"/>
          <p:nvPr/>
        </p:nvSpPr>
        <p:spPr>
          <a:xfrm>
            <a:off x="2266122" y="369332"/>
            <a:ext cx="3649769" cy="2800767"/>
          </a:xfrm>
          <a:prstGeom prst="rect">
            <a:avLst/>
          </a:prstGeom>
          <a:noFill/>
        </p:spPr>
        <p:txBody>
          <a:bodyPr wrap="square">
            <a:spAutoFit/>
          </a:bodyPr>
          <a:lstStyle/>
          <a:p>
            <a:pPr marL="342900" indent="-342900">
              <a:buFont typeface="Arial" panose="020B0604020202020204" pitchFamily="34" charset="0"/>
              <a:buChar char="•"/>
            </a:pPr>
            <a:r>
              <a:rPr lang="en-GB" sz="2200" dirty="0"/>
              <a:t>Breakdown in Kyoto agreements were caused by growing issues with who was responsible</a:t>
            </a:r>
          </a:p>
          <a:p>
            <a:pPr marL="342900" indent="-342900">
              <a:buFont typeface="Arial" panose="020B0604020202020204" pitchFamily="34" charset="0"/>
              <a:buChar char="•"/>
            </a:pPr>
            <a:r>
              <a:rPr lang="en-GB" sz="2200" dirty="0"/>
              <a:t>Who should cut emissions and who should be allowed to develop</a:t>
            </a:r>
          </a:p>
          <a:p>
            <a:pPr marL="342900" indent="-342900">
              <a:buFont typeface="Arial" panose="020B0604020202020204" pitchFamily="34" charset="0"/>
              <a:buChar char="•"/>
            </a:pPr>
            <a:endParaRPr lang="en-GB" sz="2200" dirty="0"/>
          </a:p>
        </p:txBody>
      </p:sp>
      <p:sp>
        <p:nvSpPr>
          <p:cNvPr id="13" name="TextBox 12">
            <a:extLst>
              <a:ext uri="{FF2B5EF4-FFF2-40B4-BE49-F238E27FC236}">
                <a16:creationId xmlns:a16="http://schemas.microsoft.com/office/drawing/2014/main" id="{BEF0835A-BDDC-A362-1D4C-2A4E3452ABCB}"/>
              </a:ext>
            </a:extLst>
          </p:cNvPr>
          <p:cNvSpPr txBox="1"/>
          <p:nvPr/>
        </p:nvSpPr>
        <p:spPr>
          <a:xfrm>
            <a:off x="7244407" y="3850013"/>
            <a:ext cx="4807939" cy="2462213"/>
          </a:xfrm>
          <a:prstGeom prst="rect">
            <a:avLst/>
          </a:prstGeom>
          <a:noFill/>
        </p:spPr>
        <p:txBody>
          <a:bodyPr wrap="square">
            <a:spAutoFit/>
          </a:bodyPr>
          <a:lstStyle/>
          <a:p>
            <a:pPr marL="342900" indent="-342900">
              <a:buFont typeface="Arial" panose="020B0604020202020204" pitchFamily="34" charset="0"/>
              <a:buChar char="•"/>
            </a:pPr>
            <a:r>
              <a:rPr lang="en-GB" sz="2200" dirty="0"/>
              <a:t>Paris Agreement was more flexible, allowing each country to assign their own voluntary targets - known as Nationally Determined Contributions</a:t>
            </a:r>
          </a:p>
          <a:p>
            <a:pPr marL="342900" indent="-342900">
              <a:buFont typeface="Arial" panose="020B0604020202020204" pitchFamily="34" charset="0"/>
              <a:buChar char="•"/>
            </a:pPr>
            <a:r>
              <a:rPr lang="en-GB" sz="2200" dirty="0"/>
              <a:t>Aim to cut emissions to limit temperature increase to well within 2 degrees, aiming for 1.5 degrees</a:t>
            </a:r>
          </a:p>
        </p:txBody>
      </p:sp>
    </p:spTree>
    <p:extLst>
      <p:ext uri="{BB962C8B-B14F-4D97-AF65-F5344CB8AC3E}">
        <p14:creationId xmlns:p14="http://schemas.microsoft.com/office/powerpoint/2010/main" val="52528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7"/>
                </p:tgtEl>
              </p:cMediaNode>
            </p:video>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7"/>
                                        </p:tgtEl>
                                      </p:cBhvr>
                                    </p:cmd>
                                  </p:childTnLst>
                                </p:cTn>
                              </p:par>
                            </p:childTnLst>
                          </p:cTn>
                        </p:par>
                      </p:childTnLst>
                    </p:cTn>
                  </p:par>
                </p:childTnLst>
              </p:cTn>
              <p:nextCondLst>
                <p:cond evt="onClick" delay="0">
                  <p:tgtEl>
                    <p:spTgt spid="7"/>
                  </p:tgtEl>
                </p:cond>
              </p:nextCondLst>
            </p:seq>
            <p:video>
              <p:cMediaNode vol="80000">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EU Environmental Governance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21687" cy="3416320"/>
          </a:xfrm>
          <a:prstGeom prst="rect">
            <a:avLst/>
          </a:prstGeom>
          <a:noFill/>
        </p:spPr>
        <p:txBody>
          <a:bodyPr wrap="square" rtlCol="0">
            <a:spAutoFit/>
          </a:bodyPr>
          <a:lstStyle/>
          <a:p>
            <a:r>
              <a:rPr lang="en-GB" sz="2400" dirty="0"/>
              <a:t>The European Union, originally called the European Communities (EC), was formed, like the UN, out of a desire for peace in Europe.</a:t>
            </a:r>
          </a:p>
          <a:p>
            <a:endParaRPr lang="en-GB" sz="2400" dirty="0"/>
          </a:p>
          <a:p>
            <a:r>
              <a:rPr lang="en-GB" sz="2400" dirty="0"/>
              <a:t>Originally 6 founding member states, 9 when the UK joined in 1973</a:t>
            </a:r>
          </a:p>
          <a:p>
            <a:endParaRPr lang="en-GB" sz="2400" dirty="0"/>
          </a:p>
          <a:p>
            <a:r>
              <a:rPr lang="en-GB" sz="2400" dirty="0"/>
              <a:t>Environment was not featured in policy until 1973, when, after the outcomes of the UN meeting in Stockholm, also declared the need for a common environmental policy.</a:t>
            </a:r>
          </a:p>
          <a:p>
            <a:endParaRPr lang="en-GB" sz="2400" dirty="0"/>
          </a:p>
        </p:txBody>
      </p:sp>
      <p:pic>
        <p:nvPicPr>
          <p:cNvPr id="5122" name="Picture 2" descr="European Union | Page 4 | Land Portal">
            <a:extLst>
              <a:ext uri="{FF2B5EF4-FFF2-40B4-BE49-F238E27FC236}">
                <a16:creationId xmlns:a16="http://schemas.microsoft.com/office/drawing/2014/main" id="{BE5BB871-136B-433F-D74C-552C1A915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720" y="738664"/>
            <a:ext cx="1709068" cy="151610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A8B8E53-603D-5258-2426-0D3E1721BA4D}"/>
              </a:ext>
            </a:extLst>
          </p:cNvPr>
          <p:cNvPicPr>
            <a:picLocks noChangeAspect="1"/>
          </p:cNvPicPr>
          <p:nvPr/>
        </p:nvPicPr>
        <p:blipFill>
          <a:blip r:embed="rId5"/>
          <a:stretch>
            <a:fillRect/>
          </a:stretch>
        </p:blipFill>
        <p:spPr>
          <a:xfrm>
            <a:off x="134352" y="2483484"/>
            <a:ext cx="2045322" cy="1663919"/>
          </a:xfrm>
          <a:prstGeom prst="rect">
            <a:avLst/>
          </a:prstGeom>
        </p:spPr>
      </p:pic>
      <p:pic>
        <p:nvPicPr>
          <p:cNvPr id="10" name="Picture 9">
            <a:extLst>
              <a:ext uri="{FF2B5EF4-FFF2-40B4-BE49-F238E27FC236}">
                <a16:creationId xmlns:a16="http://schemas.microsoft.com/office/drawing/2014/main" id="{3A6B1F9E-2CBF-E82E-EE16-B8993DBFD9F5}"/>
              </a:ext>
            </a:extLst>
          </p:cNvPr>
          <p:cNvPicPr>
            <a:picLocks noChangeAspect="1"/>
          </p:cNvPicPr>
          <p:nvPr/>
        </p:nvPicPr>
        <p:blipFill>
          <a:blip r:embed="rId6"/>
          <a:stretch>
            <a:fillRect/>
          </a:stretch>
        </p:blipFill>
        <p:spPr>
          <a:xfrm>
            <a:off x="3003104" y="4034678"/>
            <a:ext cx="8273008" cy="2061144"/>
          </a:xfrm>
          <a:prstGeom prst="rect">
            <a:avLst/>
          </a:prstGeom>
        </p:spPr>
      </p:pic>
      <p:pic>
        <p:nvPicPr>
          <p:cNvPr id="13" name="Picture 12">
            <a:extLst>
              <a:ext uri="{FF2B5EF4-FFF2-40B4-BE49-F238E27FC236}">
                <a16:creationId xmlns:a16="http://schemas.microsoft.com/office/drawing/2014/main" id="{8E7EFFA7-A8D1-481E-0A96-A77BFC519EC6}"/>
              </a:ext>
            </a:extLst>
          </p:cNvPr>
          <p:cNvPicPr>
            <a:picLocks noChangeAspect="1"/>
          </p:cNvPicPr>
          <p:nvPr/>
        </p:nvPicPr>
        <p:blipFill>
          <a:blip r:embed="rId7"/>
          <a:stretch>
            <a:fillRect/>
          </a:stretch>
        </p:blipFill>
        <p:spPr>
          <a:xfrm>
            <a:off x="88307" y="4374516"/>
            <a:ext cx="2091367" cy="1956937"/>
          </a:xfrm>
          <a:prstGeom prst="rect">
            <a:avLst/>
          </a:prstGeom>
        </p:spPr>
      </p:pic>
    </p:spTree>
    <p:extLst>
      <p:ext uri="{BB962C8B-B14F-4D97-AF65-F5344CB8AC3E}">
        <p14:creationId xmlns:p14="http://schemas.microsoft.com/office/powerpoint/2010/main" val="2639338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EU Environmental Governance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21687" cy="4893647"/>
          </a:xfrm>
          <a:prstGeom prst="rect">
            <a:avLst/>
          </a:prstGeom>
          <a:noFill/>
        </p:spPr>
        <p:txBody>
          <a:bodyPr wrap="square" rtlCol="0">
            <a:spAutoFit/>
          </a:bodyPr>
          <a:lstStyle/>
          <a:p>
            <a:r>
              <a:rPr lang="en-GB" sz="2400" dirty="0"/>
              <a:t>Britain joined mostly for trade purposes, and while it had its own environmental laws, these policies and frameworks required adjustment to be in line with new EU laws.</a:t>
            </a:r>
          </a:p>
          <a:p>
            <a:endParaRPr lang="en-GB" sz="2400" dirty="0"/>
          </a:p>
          <a:p>
            <a:r>
              <a:rPr lang="en-GB" sz="2400" dirty="0"/>
              <a:t>According to Jordan, A. J., &amp; </a:t>
            </a:r>
            <a:r>
              <a:rPr lang="en-GB" sz="2400" dirty="0" err="1"/>
              <a:t>Liefferink</a:t>
            </a:r>
            <a:r>
              <a:rPr lang="en-GB" sz="2400" dirty="0"/>
              <a:t>, D. (2004), Britain’s initial view was that it already had robust outlook on environmental governance, and that Britain would influence the policy of the EU (at the time, the European Economic Community, EEC).</a:t>
            </a:r>
          </a:p>
          <a:p>
            <a:endParaRPr lang="en-GB" sz="2400" dirty="0"/>
          </a:p>
          <a:p>
            <a:r>
              <a:rPr lang="en-GB" sz="2400" dirty="0"/>
              <a:t>However, despite some obstruction to negotiations on environmental policy-making in the EU, Britain still had to adopt EU policy, and the Department of Environment (DoE) ended up with several court cases for lack of effective implementation.</a:t>
            </a:r>
          </a:p>
        </p:txBody>
      </p:sp>
      <p:pic>
        <p:nvPicPr>
          <p:cNvPr id="5122" name="Picture 2" descr="European Union | Page 4 | Land Portal">
            <a:extLst>
              <a:ext uri="{FF2B5EF4-FFF2-40B4-BE49-F238E27FC236}">
                <a16:creationId xmlns:a16="http://schemas.microsoft.com/office/drawing/2014/main" id="{BE5BB871-136B-433F-D74C-552C1A915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720" y="738664"/>
            <a:ext cx="1709068" cy="1516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932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EU Environmental Governance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21687" cy="5632311"/>
          </a:xfrm>
          <a:prstGeom prst="rect">
            <a:avLst/>
          </a:prstGeom>
          <a:noFill/>
        </p:spPr>
        <p:txBody>
          <a:bodyPr wrap="square" rtlCol="0">
            <a:spAutoFit/>
          </a:bodyPr>
          <a:lstStyle/>
          <a:p>
            <a:r>
              <a:rPr lang="en-GB" sz="2400" dirty="0"/>
              <a:t>Colloquially, Britain became known as the ‘Dirty man of Europe’, mostly due to increasing evidence of sewerage on beaches, polluted waters, and high industrial emissions.</a:t>
            </a:r>
          </a:p>
          <a:p>
            <a:endParaRPr lang="en-GB" sz="2400" dirty="0"/>
          </a:p>
          <a:p>
            <a:r>
              <a:rPr lang="en-GB" sz="2400" dirty="0"/>
              <a:t>The DoE eventually started to become more compliant and contribute positively to policy-making within the EU.</a:t>
            </a:r>
          </a:p>
          <a:p>
            <a:endParaRPr lang="en-GB" sz="2400" dirty="0"/>
          </a:p>
          <a:p>
            <a:r>
              <a:rPr lang="en-GB" sz="2400" dirty="0"/>
              <a:t>Sceptics could argue that this helped them avoid compliance issues.</a:t>
            </a:r>
          </a:p>
          <a:p>
            <a:endParaRPr lang="en-GB" sz="2400" dirty="0"/>
          </a:p>
          <a:p>
            <a:r>
              <a:rPr lang="en-GB" sz="2400" dirty="0"/>
              <a:t>Jordan, A. J., &amp; </a:t>
            </a:r>
            <a:r>
              <a:rPr lang="en-GB" sz="2400" dirty="0" err="1"/>
              <a:t>Liefferink</a:t>
            </a:r>
            <a:r>
              <a:rPr lang="en-GB" sz="2400" dirty="0"/>
              <a:t>, D. (2004) describe this ‘Europeanization’ process as Britain going from a policy ‘taker’ to a policy ‘shaper’, with the UK eventually having a greater influence on the decision-making process.</a:t>
            </a:r>
          </a:p>
          <a:p>
            <a:endParaRPr lang="en-GB" sz="2400" dirty="0"/>
          </a:p>
          <a:p>
            <a:r>
              <a:rPr lang="en-GB" sz="2400" dirty="0"/>
              <a:t>So, what laws did the EU implement in the UK which provided a positive contribution to the environment?</a:t>
            </a:r>
          </a:p>
        </p:txBody>
      </p:sp>
      <p:pic>
        <p:nvPicPr>
          <p:cNvPr id="5122" name="Picture 2" descr="European Union | Page 4 | Land Portal">
            <a:extLst>
              <a:ext uri="{FF2B5EF4-FFF2-40B4-BE49-F238E27FC236}">
                <a16:creationId xmlns:a16="http://schemas.microsoft.com/office/drawing/2014/main" id="{BE5BB871-136B-433F-D74C-552C1A915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720" y="738664"/>
            <a:ext cx="1709068" cy="1516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74169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EU Environmental Legislation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5632311"/>
          </a:xfrm>
          <a:prstGeom prst="rect">
            <a:avLst/>
          </a:prstGeom>
          <a:noFill/>
        </p:spPr>
        <p:txBody>
          <a:bodyPr wrap="square" rtlCol="0">
            <a:spAutoFit/>
          </a:bodyPr>
          <a:lstStyle/>
          <a:p>
            <a:r>
              <a:rPr lang="en-GB" sz="2400" dirty="0"/>
              <a:t>Key legislation includes:</a:t>
            </a:r>
          </a:p>
          <a:p>
            <a:endParaRPr lang="en-GB" sz="2400" dirty="0"/>
          </a:p>
          <a:p>
            <a:r>
              <a:rPr lang="en-GB" sz="2400" dirty="0"/>
              <a:t>Habitats Directive (Council Directive 92/43/EEC)</a:t>
            </a:r>
          </a:p>
          <a:p>
            <a:pPr marL="342900" indent="-342900">
              <a:buFontTx/>
              <a:buChar char="-"/>
            </a:pPr>
            <a:r>
              <a:rPr lang="en-GB" sz="2400" dirty="0"/>
              <a:t>Protection of species via prevention of impacts to their natural ranges</a:t>
            </a:r>
          </a:p>
          <a:p>
            <a:pPr marL="342900" indent="-342900">
              <a:buFontTx/>
              <a:buChar char="-"/>
            </a:pPr>
            <a:endParaRPr lang="en-GB" sz="2400" dirty="0"/>
          </a:p>
          <a:p>
            <a:r>
              <a:rPr lang="en-GB" sz="2400" dirty="0"/>
              <a:t>Environmental Liability Directive (Directive 2004/35/EC)</a:t>
            </a:r>
          </a:p>
          <a:p>
            <a:pPr marL="342900" indent="-342900">
              <a:buFontTx/>
              <a:buChar char="-"/>
            </a:pPr>
            <a:r>
              <a:rPr lang="en-GB" sz="2400" dirty="0"/>
              <a:t>Polluter pays principle</a:t>
            </a:r>
          </a:p>
          <a:p>
            <a:pPr marL="342900" indent="-342900">
              <a:buFontTx/>
              <a:buChar char="-"/>
            </a:pPr>
            <a:endParaRPr lang="en-GB" sz="2400" dirty="0"/>
          </a:p>
          <a:p>
            <a:r>
              <a:rPr lang="en-GB" sz="2400" dirty="0"/>
              <a:t>Water Framework Directive (Directive 2000/60/EC)</a:t>
            </a:r>
          </a:p>
          <a:p>
            <a:pPr marL="342900" indent="-342900">
              <a:buFontTx/>
              <a:buChar char="-"/>
            </a:pPr>
            <a:r>
              <a:rPr lang="en-GB" sz="2400" dirty="0"/>
              <a:t>Regular monitoring for water pollution / quality issues</a:t>
            </a:r>
          </a:p>
          <a:p>
            <a:pPr marL="342900" indent="-342900">
              <a:buFontTx/>
              <a:buChar char="-"/>
            </a:pPr>
            <a:endParaRPr lang="en-GB" sz="2400" dirty="0"/>
          </a:p>
          <a:p>
            <a:r>
              <a:rPr lang="en-GB" sz="2400" dirty="0"/>
              <a:t>Environmental</a:t>
            </a:r>
            <a:r>
              <a:rPr lang="fr-FR" sz="2400" dirty="0"/>
              <a:t> Impact </a:t>
            </a:r>
            <a:r>
              <a:rPr lang="en-GB" sz="2400" dirty="0"/>
              <a:t>Assessment</a:t>
            </a:r>
            <a:r>
              <a:rPr lang="fr-FR" sz="2400" dirty="0"/>
              <a:t> (EIA) Directive (</a:t>
            </a:r>
            <a:r>
              <a:rPr lang="en-GB" sz="2400" dirty="0"/>
              <a:t>Directive 2011/92/EU)</a:t>
            </a:r>
          </a:p>
          <a:p>
            <a:pPr marL="342900" indent="-342900">
              <a:buFontTx/>
              <a:buChar char="-"/>
            </a:pPr>
            <a:r>
              <a:rPr lang="en-GB" sz="2400" dirty="0"/>
              <a:t>Requirement for new developments to assess environmental impacts and include public participation</a:t>
            </a:r>
          </a:p>
          <a:p>
            <a:endParaRPr lang="en-GB" sz="2400" dirty="0"/>
          </a:p>
        </p:txBody>
      </p:sp>
      <p:pic>
        <p:nvPicPr>
          <p:cNvPr id="5122" name="Picture 2" descr="European Union | Page 4 | Land Portal">
            <a:extLst>
              <a:ext uri="{FF2B5EF4-FFF2-40B4-BE49-F238E27FC236}">
                <a16:creationId xmlns:a16="http://schemas.microsoft.com/office/drawing/2014/main" id="{BE5BB871-136B-433F-D74C-552C1A915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720" y="738664"/>
            <a:ext cx="1709068" cy="151610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tails are in the caption following the image">
            <a:extLst>
              <a:ext uri="{FF2B5EF4-FFF2-40B4-BE49-F238E27FC236}">
                <a16:creationId xmlns:a16="http://schemas.microsoft.com/office/drawing/2014/main" id="{51464B56-9DD1-4305-D9AC-C0E3226FA1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96" y="2969915"/>
            <a:ext cx="2124315" cy="21200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7CFDD1F-E2FF-09FA-26E9-8DF349B7E80B}"/>
              </a:ext>
            </a:extLst>
          </p:cNvPr>
          <p:cNvSpPr txBox="1"/>
          <p:nvPr/>
        </p:nvSpPr>
        <p:spPr>
          <a:xfrm>
            <a:off x="68096" y="5200640"/>
            <a:ext cx="2124316" cy="830997"/>
          </a:xfrm>
          <a:prstGeom prst="rect">
            <a:avLst/>
          </a:prstGeom>
          <a:solidFill>
            <a:schemeClr val="bg1"/>
          </a:solidFill>
        </p:spPr>
        <p:txBody>
          <a:bodyPr wrap="square">
            <a:spAutoFit/>
          </a:bodyPr>
          <a:lstStyle/>
          <a:p>
            <a:pPr algn="ctr"/>
            <a:r>
              <a:rPr lang="en-GB" sz="1200" dirty="0"/>
              <a:t>Directives and regulations adopted by the Commission alone in the field of environment (Deters, h., 2019)</a:t>
            </a:r>
          </a:p>
        </p:txBody>
      </p:sp>
    </p:spTree>
    <p:extLst>
      <p:ext uri="{BB962C8B-B14F-4D97-AF65-F5344CB8AC3E}">
        <p14:creationId xmlns:p14="http://schemas.microsoft.com/office/powerpoint/2010/main" val="3572613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UNEP vs EU Law enforcement</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3622965" y="493845"/>
            <a:ext cx="4800080" cy="3046988"/>
          </a:xfrm>
          <a:prstGeom prst="rect">
            <a:avLst/>
          </a:prstGeom>
          <a:noFill/>
        </p:spPr>
        <p:txBody>
          <a:bodyPr wrap="square" rtlCol="0">
            <a:spAutoFit/>
          </a:bodyPr>
          <a:lstStyle/>
          <a:p>
            <a:r>
              <a:rPr lang="en-GB" sz="2400" dirty="0">
                <a:latin typeface="Comic Sans MS" panose="030F0702030302020204" pitchFamily="66" charset="0"/>
              </a:rPr>
              <a:t>Activity: Visit the webpages of the UNEP and EU environmental governance, and assess their messaging / approach against the principles of good governance:</a:t>
            </a:r>
          </a:p>
          <a:p>
            <a:r>
              <a:rPr lang="en-GB" sz="2400" dirty="0"/>
              <a:t> </a:t>
            </a:r>
          </a:p>
          <a:p>
            <a:endParaRPr lang="en-GB" sz="2400" dirty="0"/>
          </a:p>
        </p:txBody>
      </p:sp>
      <p:pic>
        <p:nvPicPr>
          <p:cNvPr id="6" name="Picture 2" descr="What Is Good Governance – GroundWaterGovernance.org">
            <a:extLst>
              <a:ext uri="{FF2B5EF4-FFF2-40B4-BE49-F238E27FC236}">
                <a16:creationId xmlns:a16="http://schemas.microsoft.com/office/drawing/2014/main" id="{D35305FA-6F63-E539-93B1-D12D66C1DD8C}"/>
              </a:ext>
            </a:extLst>
          </p:cNvPr>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782809" y="2290424"/>
            <a:ext cx="4620767" cy="436035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8B590420-FEB8-3C39-17C7-DEF4977047F1}"/>
              </a:ext>
            </a:extLst>
          </p:cNvPr>
          <p:cNvPicPr>
            <a:picLocks noChangeAspect="1"/>
          </p:cNvPicPr>
          <p:nvPr/>
        </p:nvPicPr>
        <p:blipFill>
          <a:blip r:embed="rId4"/>
          <a:stretch>
            <a:fillRect/>
          </a:stretch>
        </p:blipFill>
        <p:spPr>
          <a:xfrm>
            <a:off x="8602357" y="614043"/>
            <a:ext cx="3589643" cy="5565062"/>
          </a:xfrm>
          <a:prstGeom prst="rect">
            <a:avLst/>
          </a:prstGeom>
        </p:spPr>
      </p:pic>
      <p:pic>
        <p:nvPicPr>
          <p:cNvPr id="13" name="Picture 12">
            <a:extLst>
              <a:ext uri="{FF2B5EF4-FFF2-40B4-BE49-F238E27FC236}">
                <a16:creationId xmlns:a16="http://schemas.microsoft.com/office/drawing/2014/main" id="{04D9EB6F-7BEB-BAB1-A430-0EF66DBBE30B}"/>
              </a:ext>
            </a:extLst>
          </p:cNvPr>
          <p:cNvPicPr>
            <a:picLocks noChangeAspect="1"/>
          </p:cNvPicPr>
          <p:nvPr/>
        </p:nvPicPr>
        <p:blipFill>
          <a:blip r:embed="rId5"/>
          <a:stretch>
            <a:fillRect/>
          </a:stretch>
        </p:blipFill>
        <p:spPr>
          <a:xfrm>
            <a:off x="0" y="543736"/>
            <a:ext cx="3345873" cy="5894667"/>
          </a:xfrm>
          <a:prstGeom prst="rect">
            <a:avLst/>
          </a:prstGeom>
        </p:spPr>
      </p:pic>
    </p:spTree>
    <p:extLst>
      <p:ext uri="{BB962C8B-B14F-4D97-AF65-F5344CB8AC3E}">
        <p14:creationId xmlns:p14="http://schemas.microsoft.com/office/powerpoint/2010/main" val="3576275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6: </a:t>
            </a:r>
            <a:r>
              <a:rPr lang="fr-FR" dirty="0" err="1"/>
              <a:t>Environmental</a:t>
            </a:r>
            <a:r>
              <a:rPr lang="fr-FR" dirty="0"/>
              <a:t> </a:t>
            </a:r>
            <a:r>
              <a:rPr lang="fr-FR" dirty="0" err="1"/>
              <a:t>Governance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Time for reform?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830997"/>
          </a:xfrm>
          <a:prstGeom prst="rect">
            <a:avLst/>
          </a:prstGeom>
          <a:noFill/>
        </p:spPr>
        <p:txBody>
          <a:bodyPr wrap="square" rtlCol="0">
            <a:spAutoFit/>
          </a:bodyPr>
          <a:lstStyle/>
          <a:p>
            <a:r>
              <a:rPr lang="en-GB" sz="2400" dirty="0"/>
              <a:t> </a:t>
            </a:r>
          </a:p>
          <a:p>
            <a:endParaRPr lang="en-GB" sz="2400" dirty="0"/>
          </a:p>
        </p:txBody>
      </p:sp>
      <p:pic>
        <p:nvPicPr>
          <p:cNvPr id="6" name="Online Media 5" title="Global Environmental Governance: Fixing a troubled system - Adil Najam">
            <a:hlinkClick r:id="" action="ppaction://media"/>
            <a:extLst>
              <a:ext uri="{FF2B5EF4-FFF2-40B4-BE49-F238E27FC236}">
                <a16:creationId xmlns:a16="http://schemas.microsoft.com/office/drawing/2014/main" id="{ABEBE71D-41FE-668E-A929-B1D21FC5B9CA}"/>
              </a:ext>
            </a:extLst>
          </p:cNvPr>
          <p:cNvPicPr>
            <a:picLocks noRot="1" noChangeAspect="1"/>
          </p:cNvPicPr>
          <p:nvPr>
            <a:videoFile r:link="rId1"/>
          </p:nvPr>
        </p:nvPicPr>
        <p:blipFill>
          <a:blip r:embed="rId5"/>
          <a:stretch>
            <a:fillRect/>
          </a:stretch>
        </p:blipFill>
        <p:spPr>
          <a:xfrm>
            <a:off x="1950297" y="507686"/>
            <a:ext cx="8854723" cy="5002918"/>
          </a:xfrm>
          <a:prstGeom prst="rect">
            <a:avLst/>
          </a:prstGeom>
        </p:spPr>
      </p:pic>
      <p:sp>
        <p:nvSpPr>
          <p:cNvPr id="10" name="TextBox 9">
            <a:extLst>
              <a:ext uri="{FF2B5EF4-FFF2-40B4-BE49-F238E27FC236}">
                <a16:creationId xmlns:a16="http://schemas.microsoft.com/office/drawing/2014/main" id="{91E20CAE-AAD5-392D-1CBC-D12F843526A6}"/>
              </a:ext>
            </a:extLst>
          </p:cNvPr>
          <p:cNvSpPr txBox="1"/>
          <p:nvPr/>
        </p:nvSpPr>
        <p:spPr>
          <a:xfrm>
            <a:off x="2266122" y="5565338"/>
            <a:ext cx="8761344" cy="923330"/>
          </a:xfrm>
          <a:prstGeom prst="rect">
            <a:avLst/>
          </a:prstGeom>
          <a:noFill/>
        </p:spPr>
        <p:txBody>
          <a:bodyPr wrap="square">
            <a:spAutoFit/>
          </a:bodyPr>
          <a:lstStyle/>
          <a:p>
            <a:pPr algn="ctr"/>
            <a:r>
              <a:rPr lang="en-GB" dirty="0"/>
              <a:t>IISD Senior Fellow Adil Najam talks about the need for urgent reform of our system of global environmental governance needs—not because it has failed, but because it has outgrown its original design.</a:t>
            </a:r>
          </a:p>
        </p:txBody>
      </p:sp>
    </p:spTree>
    <p:extLst>
      <p:ext uri="{BB962C8B-B14F-4D97-AF65-F5344CB8AC3E}">
        <p14:creationId xmlns:p14="http://schemas.microsoft.com/office/powerpoint/2010/main" val="135858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6: Environmental Governance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a:t> / 26</a:t>
            </a:r>
            <a:endParaRPr lang="en-GB" dirty="0"/>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2960485" y="369332"/>
            <a:ext cx="8597261" cy="5816977"/>
          </a:xfrm>
          <a:prstGeom prst="rect">
            <a:avLst/>
          </a:prstGeom>
          <a:noFill/>
        </p:spPr>
        <p:txBody>
          <a:bodyPr wrap="square" rtlCol="0">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The origins of the United Nations Environmental Program</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UNEPs influence on global environmental challenges, via environmental law and MEA’s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origins of the IPCC and its influence on international climate change negotiations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origins of the European Union’s influence on environmental law</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UK’s changing role with the EU</a:t>
            </a:r>
            <a:endParaRPr lang="en-GB" sz="2000" dirty="0"/>
          </a:p>
          <a:p>
            <a:endParaRPr lang="en-GB" sz="2000" dirty="0"/>
          </a:p>
          <a:p>
            <a:endParaRPr lang="en-GB" sz="1600" dirty="0"/>
          </a:p>
        </p:txBody>
      </p:sp>
    </p:spTree>
    <p:extLst>
      <p:ext uri="{BB962C8B-B14F-4D97-AF65-F5344CB8AC3E}">
        <p14:creationId xmlns:p14="http://schemas.microsoft.com/office/powerpoint/2010/main" val="2773719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6: Environmental Governance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18/11/2024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3498574" y="778468"/>
            <a:ext cx="7731678" cy="4708981"/>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Wicked Problems</a:t>
            </a:r>
          </a:p>
          <a:p>
            <a:endParaRPr lang="en-GB" sz="2400" dirty="0"/>
          </a:p>
          <a:p>
            <a:r>
              <a:rPr lang="en-GB" sz="2400" dirty="0"/>
              <a:t>Suggested activities: </a:t>
            </a:r>
          </a:p>
          <a:p>
            <a:pPr marL="800100" lvl="1" indent="-342900">
              <a:buFontTx/>
              <a:buChar char="-"/>
            </a:pPr>
            <a:r>
              <a:rPr lang="en-GB" sz="2400" dirty="0"/>
              <a:t>Visit Global Challenges Foundation: </a:t>
            </a:r>
            <a:r>
              <a:rPr lang="en-GB" sz="2400" dirty="0">
                <a:hlinkClick r:id="rId4"/>
              </a:rPr>
              <a:t>https://globalchallenges.org/global-governance/what-is-global-governance/</a:t>
            </a:r>
            <a:endParaRPr lang="en-GB" sz="2400" dirty="0"/>
          </a:p>
          <a:p>
            <a:pPr marL="800100" lvl="1" indent="-342900">
              <a:buFontTx/>
              <a:buChar char="-"/>
            </a:pPr>
            <a:r>
              <a:rPr lang="en-GB" sz="2400" dirty="0"/>
              <a:t>Explore the outcomes of the latest COP meeting (COP27) and watch the news related to the upcoming COP (COP28) in UAE - </a:t>
            </a:r>
            <a:r>
              <a:rPr lang="en-GB" sz="2400" dirty="0">
                <a:hlinkClick r:id="rId5"/>
              </a:rPr>
              <a:t>https://www.cop28.com/</a:t>
            </a:r>
            <a:endParaRPr lang="en-GB" sz="2400" dirty="0"/>
          </a:p>
          <a:p>
            <a:pPr marL="800100" lvl="1" indent="-342900">
              <a:buFontTx/>
              <a:buChar char="-"/>
            </a:pPr>
            <a:endParaRPr lang="en-GB" sz="2400" dirty="0"/>
          </a:p>
          <a:p>
            <a:endParaRPr lang="en-GB" sz="2000" dirty="0"/>
          </a:p>
          <a:p>
            <a:endParaRPr lang="en-GB" sz="1600" dirty="0"/>
          </a:p>
        </p:txBody>
      </p:sp>
    </p:spTree>
    <p:extLst>
      <p:ext uri="{BB962C8B-B14F-4D97-AF65-F5344CB8AC3E}">
        <p14:creationId xmlns:p14="http://schemas.microsoft.com/office/powerpoint/2010/main" val="2189693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3395</Words>
  <Application>Microsoft Office PowerPoint</Application>
  <PresentationFormat>Widescreen</PresentationFormat>
  <Paragraphs>389</Paragraphs>
  <Slides>26</Slides>
  <Notes>24</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Comic Sans MS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6</cp:revision>
  <dcterms:created xsi:type="dcterms:W3CDTF">2023-07-26T10:21:48Z</dcterms:created>
  <dcterms:modified xsi:type="dcterms:W3CDTF">2024-11-11T21:40:22Z</dcterms:modified>
</cp:coreProperties>
</file>