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c5JmyzzZDAz4iwFwXweVIQ==" hashData="MUfXS75us85/dI80Lz6DvG6NdPBRGFzl1RTHrJB7QXxzcbvpmZ8LN4qxCGa4fGmLLlYV6aT0G2AlnXf5mutJWQ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61131" autoAdjust="0"/>
  </p:normalViewPr>
  <p:slideViewPr>
    <p:cSldViewPr snapToGrid="0">
      <p:cViewPr varScale="1">
        <p:scale>
          <a:sx n="70" d="100"/>
          <a:sy n="70" d="100"/>
        </p:scale>
        <p:origin x="21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18F936-9595-4389-8675-06BD5B1324EB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3B24A0-60C7-4C5C-81FE-C2D3A01284B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79553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F1FB14-FFD9-4848-94B5-EDC3158362F3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726745-80BE-424F-BBE3-16A8CEF9C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31763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By</a:t>
            </a:r>
            <a:r>
              <a:rPr lang="en-GB" sz="1100" baseline="0" dirty="0" smtClean="0">
                <a:latin typeface="Arial" panose="020B0604020202020204" pitchFamily="34" charset="0"/>
                <a:cs typeface="Arial" panose="020B0604020202020204" pitchFamily="34" charset="0"/>
              </a:rPr>
              <a:t> the end of this lesson, you will be able to:</a:t>
            </a:r>
          </a:p>
          <a:p>
            <a:endParaRPr lang="en-GB" sz="1100" baseline="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lvl="0" indent="-228600">
              <a:buFont typeface="+mj-lt"/>
              <a:buAutoNum type="arabicPeriod"/>
            </a:pPr>
            <a:r>
              <a:rPr lang="en-GB" sz="1100" b="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Define 'vulnerability' in the context of operational policing.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sz="1100" b="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Explain the personal aspect of vulnerability. 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sz="1100" b="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Explain key considerations when responding to and supporting a person who may be vulnerable.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sz="1100" b="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Explain the initial action to take when dealing with a person who is, or may be, vulnerable.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9192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- Definitions from group – Board blast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432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No legal definition – Dictionary Definition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3954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6870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9901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POLICY AND PROCEDURES FOR THE</a:t>
            </a: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PROTECTION OF VULNERABLE ADULTS (POVA) – NHS Wales - </a:t>
            </a:r>
            <a:r>
              <a:rPr lang="en-GB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Betsi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Cadwaladr</a:t>
            </a:r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 2012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6512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Definition taken from “In Safe Hands”, Welsh Assembly Guidance (2000) as seen in Wales Interim Policy and Procedures for the protection of Vulnerable Adults from abuse. Found on </a:t>
            </a:r>
            <a:r>
              <a:rPr lang="en-GB" sz="11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socialcare.wales</a:t>
            </a:r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8779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Trainer to explain that although this is not an exhaustive list, these are some factors which may help identify vulnerability.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873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3646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5820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1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Again, this is not an exhaustive list and list to be added to with opinions from the group.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7350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https://gov.wales/topics/health/socialcare/safeguarding/?lang=en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5667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Services and Well-being Act (Wales) 2014</a:t>
            </a:r>
          </a:p>
          <a:p>
            <a:endParaRPr lang="en-GB" sz="1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smtClean="0">
                <a:latin typeface="Arial" panose="020B0604020202020204" pitchFamily="34" charset="0"/>
                <a:cs typeface="Arial" panose="020B0604020202020204" pitchFamily="34" charset="0"/>
              </a:rPr>
              <a:t>How can we do this? – Discuss local policies and procedures.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3810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726745-80BE-424F-BBE3-16A8CEF9CCF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7748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09519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4846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6472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2703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8298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5452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7315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0141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7061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1684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48487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20/02/2019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 smtClean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  <a:endParaRPr lang="en-GB" sz="850" b="0" i="0" u="none" baseline="0">
              <a:solidFill>
                <a:srgbClr val="000000"/>
              </a:solidFill>
              <a:latin typeface="Microsoft Sans Serif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6221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0" y="1356841"/>
            <a:ext cx="455190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000" b="1" noProof="0" dirty="0" smtClean="0">
                <a:solidFill>
                  <a:srgbClr val="CD114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Vulnerability: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dirty="0" smtClean="0">
                <a:ln>
                  <a:noFill/>
                </a:ln>
                <a:solidFill>
                  <a:srgbClr val="CD1141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An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dirty="0" smtClean="0">
                <a:ln>
                  <a:noFill/>
                </a:ln>
                <a:solidFill>
                  <a:srgbClr val="CD1141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Introduction</a:t>
            </a:r>
            <a:endParaRPr kumimoji="0" lang="en-GB" sz="4000" b="1" i="0" u="none" strike="noStrike" kern="1200" cap="none" spc="0" normalizeH="0" baseline="0" noProof="0" dirty="0" smtClean="0">
              <a:ln>
                <a:noFill/>
              </a:ln>
              <a:solidFill>
                <a:srgbClr val="CD1141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Subtitle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Speaker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679" y="126062"/>
            <a:ext cx="792549" cy="957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911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565564" y="2045149"/>
            <a:ext cx="8507466" cy="1200329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What does Vulnerability </a:t>
            </a:r>
          </a:p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mean to you?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89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640705" y="2451479"/>
            <a:ext cx="894735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The quality or state of being exposed to the possibility of being attacked or harmed, either physically or emotionally</a:t>
            </a:r>
            <a:endParaRPr lang="en-GB" sz="4000" dirty="0"/>
          </a:p>
        </p:txBody>
      </p:sp>
      <p:sp>
        <p:nvSpPr>
          <p:cNvPr id="3" name="TextBox 2"/>
          <p:cNvSpPr txBox="1"/>
          <p:nvPr/>
        </p:nvSpPr>
        <p:spPr>
          <a:xfrm>
            <a:off x="1759973" y="4910305"/>
            <a:ext cx="82689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English Oxford Living Dictionary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640705" y="779091"/>
            <a:ext cx="8507466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Definition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1920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640705" y="422819"/>
            <a:ext cx="8507466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Who can be classed as vulnerable?</a:t>
            </a:r>
            <a:endParaRPr lang="en-GB" sz="3600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l="23315"/>
          <a:stretch/>
        </p:blipFill>
        <p:spPr>
          <a:xfrm>
            <a:off x="582419" y="1547316"/>
            <a:ext cx="5312019" cy="288629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7134" y="1547317"/>
            <a:ext cx="5327405" cy="288629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1744259" y="4743614"/>
            <a:ext cx="34322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chemeClr val="accent5">
                    <a:lumMod val="50000"/>
                  </a:schemeClr>
                </a:solidFill>
              </a:rPr>
              <a:t>Children (Always)</a:t>
            </a:r>
            <a:endParaRPr lang="en-GB" sz="3600" dirty="0"/>
          </a:p>
        </p:txBody>
      </p:sp>
      <p:sp>
        <p:nvSpPr>
          <p:cNvPr id="9" name="Rectangle 8"/>
          <p:cNvSpPr/>
          <p:nvPr/>
        </p:nvSpPr>
        <p:spPr>
          <a:xfrm>
            <a:off x="7613503" y="4743614"/>
            <a:ext cx="253466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solidFill>
                  <a:schemeClr val="accent5">
                    <a:lumMod val="50000"/>
                  </a:schemeClr>
                </a:solidFill>
              </a:rPr>
              <a:t>Some Adults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163451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0187" y="2043836"/>
            <a:ext cx="446521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A child is defined as any person under the age of 18 years of age……. Section 105 of the Children’s Act 1989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640705" y="432861"/>
            <a:ext cx="8507466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Definition of a ‘child’</a:t>
            </a:r>
            <a:endParaRPr lang="en-GB" sz="3600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23315"/>
          <a:stretch/>
        </p:blipFill>
        <p:spPr>
          <a:xfrm>
            <a:off x="5894438" y="1877961"/>
            <a:ext cx="5312019" cy="2886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533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43465" y="2021676"/>
            <a:ext cx="558492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A person is vulnerable </a:t>
            </a:r>
            <a:r>
              <a:rPr lang="en-GB" sz="3200" dirty="0" smtClean="0">
                <a:solidFill>
                  <a:schemeClr val="accent5">
                    <a:lumMod val="50000"/>
                  </a:schemeClr>
                </a:solidFill>
              </a:rPr>
              <a:t>if, </a:t>
            </a:r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as a result of their situation or </a:t>
            </a:r>
            <a:r>
              <a:rPr lang="en-GB" sz="3200" dirty="0" smtClean="0">
                <a:solidFill>
                  <a:schemeClr val="accent5">
                    <a:lumMod val="50000"/>
                  </a:schemeClr>
                </a:solidFill>
              </a:rPr>
              <a:t>circumstances, </a:t>
            </a:r>
            <a:r>
              <a:rPr lang="en-GB" sz="3200" dirty="0">
                <a:solidFill>
                  <a:schemeClr val="accent5">
                    <a:lumMod val="50000"/>
                  </a:schemeClr>
                </a:solidFill>
              </a:rPr>
              <a:t>they are unable to protect themselves from </a:t>
            </a:r>
            <a:r>
              <a:rPr lang="en-GB" sz="3200" dirty="0" smtClean="0">
                <a:solidFill>
                  <a:schemeClr val="accent5">
                    <a:lumMod val="50000"/>
                  </a:schemeClr>
                </a:solidFill>
              </a:rPr>
              <a:t>harm or exploitation.</a:t>
            </a:r>
            <a:endParaRPr lang="en-GB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471831" y="514654"/>
            <a:ext cx="8840482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When is a person ‘vulnerable’? - Police</a:t>
            </a:r>
            <a:endParaRPr lang="en-GB" sz="3600" b="1" dirty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572" y="1635563"/>
            <a:ext cx="4515197" cy="332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047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877962" y="1189703"/>
            <a:ext cx="843561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A person over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18 years of age who: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is or may be, in need of community care services by reason of mental or other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disability, age or illness and who is, or may be, unable to take care of himself or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herself, or unable to protect himself or herself against significant harm or serious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exploitation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89587" y="301590"/>
            <a:ext cx="8840482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Vulnerable Adult – NHS Wales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925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18279" y="1291914"/>
            <a:ext cx="978309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 smtClean="0">
                <a:solidFill>
                  <a:schemeClr val="accent5">
                    <a:lumMod val="50000"/>
                  </a:schemeClr>
                </a:solidFill>
              </a:rPr>
              <a:t>A 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person who is 18 years of age or over and who is or may be in need of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community care services by reason of mental or other disability, age or illness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and who is or may be unable to care for him/herself, or unable to protect</a:t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>him/herself against significant harm or serious exploitation.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89587" y="301590"/>
            <a:ext cx="8840482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Vulnerable Adult – Social Services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649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78059" y="498771"/>
            <a:ext cx="500724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Some of the factors and situations that should be taken into account in</a:t>
            </a:r>
          </a:p>
          <a:p>
            <a:pPr algn="ctr"/>
            <a:r>
              <a:rPr lang="en-GB" sz="2400" b="1" dirty="0"/>
              <a:t>identifying people who may be vulnerable include the following</a:t>
            </a:r>
            <a:r>
              <a:rPr lang="en-GB" sz="2400" b="1" dirty="0" smtClean="0"/>
              <a:t>:</a:t>
            </a:r>
            <a:endParaRPr lang="en-GB" sz="2400" b="1" dirty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10431" y="2357936"/>
            <a:ext cx="4542504" cy="34163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Health and Disability</a:t>
            </a:r>
            <a:r>
              <a:rPr lang="en-GB" sz="2400" dirty="0"/>
              <a:t>				</a:t>
            </a:r>
          </a:p>
          <a:p>
            <a:pPr algn="ctr"/>
            <a:r>
              <a:rPr lang="en-GB" sz="2400" dirty="0"/>
              <a:t>Learning disability				</a:t>
            </a:r>
          </a:p>
          <a:p>
            <a:pPr algn="ctr"/>
            <a:r>
              <a:rPr lang="en-GB" sz="2400" dirty="0"/>
              <a:t>Physical disability or illness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Mental health needs				</a:t>
            </a:r>
          </a:p>
          <a:p>
            <a:pPr algn="ctr"/>
            <a:r>
              <a:rPr lang="en-GB" sz="2400" dirty="0"/>
              <a:t>Drug and / or alcohol misuse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56135" y="511277"/>
            <a:ext cx="4611329" cy="526297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Equalities </a:t>
            </a:r>
            <a:r>
              <a:rPr lang="en-GB" sz="2400" b="1" u="sng" dirty="0" smtClean="0"/>
              <a:t>/ Discrimination Factors</a:t>
            </a:r>
          </a:p>
          <a:p>
            <a:pPr algn="ctr"/>
            <a:endParaRPr lang="en-GB" sz="2400" dirty="0" smtClean="0"/>
          </a:p>
          <a:p>
            <a:pPr algn="ctr"/>
            <a:r>
              <a:rPr lang="en-GB" sz="2400" dirty="0" smtClean="0"/>
              <a:t>Gender </a:t>
            </a:r>
            <a:r>
              <a:rPr lang="en-GB" sz="2400" dirty="0"/>
              <a:t>/ transgender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Sexual orientation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Ethnic background (including language)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Age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Disability 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 smtClean="0"/>
              <a:t>Religion / belief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81017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9993" y="2387433"/>
            <a:ext cx="4218039" cy="34163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Economic Circumstances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Deprivation / financial concerns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Unemployment / poor education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Poor housing conditions (including geographical location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67062" y="540774"/>
            <a:ext cx="4866968" cy="526297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400" b="1" u="sng" dirty="0"/>
              <a:t>Personal Circumstances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Considers themselves vulnerable 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Social Isolation</a:t>
            </a:r>
          </a:p>
          <a:p>
            <a:pPr algn="ctr"/>
            <a:r>
              <a:rPr lang="en-GB" sz="2400" dirty="0"/>
              <a:t> </a:t>
            </a:r>
          </a:p>
          <a:p>
            <a:pPr algn="ctr"/>
            <a:r>
              <a:rPr lang="en-GB" sz="2400" dirty="0"/>
              <a:t>Poor social skills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History of offending</a:t>
            </a:r>
          </a:p>
          <a:p>
            <a:pPr algn="ctr"/>
            <a:r>
              <a:rPr lang="en-GB" sz="2400" dirty="0"/>
              <a:t>Self neglect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Overcrowding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Affected by anti-social behaviour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5387" y="540774"/>
            <a:ext cx="500724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Some of the factors and situations that should be taken into account in</a:t>
            </a:r>
          </a:p>
          <a:p>
            <a:pPr algn="ctr"/>
            <a:r>
              <a:rPr lang="en-GB" sz="2400" b="1" dirty="0"/>
              <a:t>identifying people who may be vulnerable include the following</a:t>
            </a:r>
            <a:r>
              <a:rPr lang="en-GB" sz="2400" b="1" dirty="0" smtClean="0"/>
              <a:t>:</a:t>
            </a:r>
            <a:endParaRPr lang="en-GB" sz="2400" b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103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89587" y="1453948"/>
            <a:ext cx="892769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Child </a:t>
            </a:r>
            <a:r>
              <a:rPr lang="en-GB" sz="2400" dirty="0"/>
              <a:t>protection</a:t>
            </a:r>
            <a:br>
              <a:rPr lang="en-GB" sz="2400" dirty="0"/>
            </a:br>
            <a:r>
              <a:rPr lang="en-GB" sz="2400" dirty="0"/>
              <a:t>Child in need</a:t>
            </a:r>
            <a:br>
              <a:rPr lang="en-GB" sz="2400" dirty="0"/>
            </a:br>
            <a:r>
              <a:rPr lang="en-GB" sz="2400" dirty="0"/>
              <a:t>Child in care </a:t>
            </a:r>
            <a:br>
              <a:rPr lang="en-GB" sz="2400" dirty="0"/>
            </a:br>
            <a:r>
              <a:rPr lang="en-GB" sz="2400" dirty="0"/>
              <a:t>Domestic abuse</a:t>
            </a:r>
            <a:br>
              <a:rPr lang="en-GB" sz="2400" dirty="0"/>
            </a:br>
            <a:r>
              <a:rPr lang="en-GB" sz="2400" dirty="0"/>
              <a:t>Family members/carers with mental health / drug / alcohol problems</a:t>
            </a:r>
            <a:br>
              <a:rPr lang="en-GB" sz="2400" dirty="0"/>
            </a:br>
            <a:r>
              <a:rPr lang="en-GB" sz="2400" dirty="0"/>
              <a:t>Family members/carers with a history of offending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dirty="0"/>
              <a:t>When making an assessment, individuals should apply a</a:t>
            </a:r>
            <a:br>
              <a:rPr lang="en-GB" sz="2400" dirty="0"/>
            </a:br>
            <a:r>
              <a:rPr lang="en-GB" sz="2400" dirty="0"/>
              <a:t>common sense approach in-line with the Protecting</a:t>
            </a:r>
            <a:br>
              <a:rPr lang="en-GB" sz="2400" dirty="0"/>
            </a:br>
            <a:r>
              <a:rPr lang="en-GB" sz="2400" dirty="0"/>
              <a:t>Vulnerable Persons training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89587" y="301590"/>
            <a:ext cx="8840482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Family Circumstances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414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89587" y="1768249"/>
            <a:ext cx="93013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sz="2800" dirty="0"/>
              <a:t>All Officers are able to have a clear knowledge of factors influencing vulnerability.</a:t>
            </a:r>
            <a:br>
              <a:rPr lang="en-GB" sz="2800" dirty="0"/>
            </a:b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/>
              <a:t>It ensures that those most in need in our society are protected, cared for and supported.</a:t>
            </a:r>
            <a:br>
              <a:rPr lang="en-GB" sz="2800" dirty="0"/>
            </a:br>
            <a:r>
              <a:rPr lang="en-GB" sz="2800" dirty="0"/>
              <a:t/>
            </a:r>
            <a:br>
              <a:rPr lang="en-GB" sz="2800" dirty="0"/>
            </a:br>
            <a:r>
              <a:rPr lang="en-GB" sz="2800" dirty="0"/>
              <a:t>It prevents those who are vulnerable being over-looked.</a:t>
            </a:r>
            <a:r>
              <a:rPr lang="en-GB" sz="2800" dirty="0">
                <a:solidFill>
                  <a:schemeClr val="accent5">
                    <a:lumMod val="50000"/>
                  </a:schemeClr>
                </a:solidFill>
              </a:rPr>
              <a:t/>
            </a:r>
            <a:br>
              <a:rPr lang="en-GB" sz="2800" dirty="0">
                <a:solidFill>
                  <a:schemeClr val="accent5">
                    <a:lumMod val="50000"/>
                  </a:schemeClr>
                </a:solidFill>
              </a:rPr>
            </a:br>
            <a:endParaRPr lang="en-GB" sz="28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489587" y="301590"/>
            <a:ext cx="8840482" cy="1200329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Why is it Important that Police work to the same Definition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839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750782" y="2346548"/>
            <a:ext cx="831809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Safeguarding is about protecting children and adults from abuse or neglect and educating those around them to recognise the signs and dangers.</a:t>
            </a:r>
            <a:r>
              <a:rPr lang="en-GB" sz="3600" dirty="0">
                <a:solidFill>
                  <a:schemeClr val="accent5">
                    <a:lumMod val="50000"/>
                  </a:schemeClr>
                </a:solidFill>
              </a:rPr>
              <a:t> 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489586" y="754351"/>
            <a:ext cx="8840482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/>
            <a:r>
              <a:rPr lang="en-GB" sz="3600" b="1" dirty="0" smtClean="0">
                <a:solidFill>
                  <a:schemeClr val="bg1"/>
                </a:solidFill>
              </a:rPr>
              <a:t>Welsh Government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96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94575" y="3587879"/>
            <a:ext cx="79936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In order to safeguard each organisation has a Statutory Duty to work together to protect the most vulnerable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8956" y="334768"/>
            <a:ext cx="6744865" cy="280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659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976" y="1180974"/>
            <a:ext cx="6434329" cy="4075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0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505</Words>
  <Application>Microsoft Office PowerPoint</Application>
  <PresentationFormat>Widescreen</PresentationFormat>
  <Paragraphs>104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Calibri Light</vt:lpstr>
      <vt:lpstr>Microsoft Sans Serif</vt:lpstr>
      <vt:lpstr>Tahoma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Gwent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Smith Rachel</dc:creator>
  <cp:lastModifiedBy>Jones,Sarah swp5354</cp:lastModifiedBy>
  <cp:revision>30</cp:revision>
  <dcterms:created xsi:type="dcterms:W3CDTF">2018-09-12T10:31:39Z</dcterms:created>
  <dcterms:modified xsi:type="dcterms:W3CDTF">2019-02-20T13:45:20Z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otective Marking Classification">
    <vt:lpwstr>OFFICIAL - NO MARKING</vt:lpwstr>
  </property>
  <property fmtid="{D5CDD505-2E9C-101B-9397-08002B2CF9AE}" pid="3" name="Additional Descriptor">
    <vt:lpwstr/>
  </property>
  <property fmtid="{D5CDD505-2E9C-101B-9397-08002B2CF9AE}" pid="4" name="Impact Level">
    <vt:i4>0</vt:i4>
  </property>
  <property fmtid="{D5CDD505-2E9C-101B-9397-08002B2CF9AE}" pid="5" name="TitusGUID">
    <vt:lpwstr>915047f6-aee7-4af3-bf0b-e5c0b87d3962</vt:lpwstr>
  </property>
  <property fmtid="{D5CDD505-2E9C-101B-9397-08002B2CF9AE}" pid="6" name="Classification">
    <vt:lpwstr>OFFICIAL</vt:lpwstr>
  </property>
  <property fmtid="{D5CDD505-2E9C-101B-9397-08002B2CF9AE}" pid="7" name="Visibility">
    <vt:lpwstr>NOT VISIBLE</vt:lpwstr>
  </property>
</Properties>
</file>