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310"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 id="294" r:id="rId40"/>
    <p:sldId id="295" r:id="rId41"/>
    <p:sldId id="296" r:id="rId42"/>
    <p:sldId id="297" r:id="rId43"/>
    <p:sldId id="298" r:id="rId44"/>
    <p:sldId id="299" r:id="rId45"/>
    <p:sldId id="300" r:id="rId46"/>
    <p:sldId id="301" r:id="rId47"/>
    <p:sldId id="302" r:id="rId48"/>
    <p:sldId id="303" r:id="rId49"/>
    <p:sldId id="304" r:id="rId50"/>
    <p:sldId id="305" r:id="rId51"/>
    <p:sldId id="306" r:id="rId52"/>
    <p:sldId id="307" r:id="rId53"/>
    <p:sldId id="308" r:id="rId54"/>
    <p:sldId id="309" r:id="rId55"/>
    <p:sldId id="311" r:id="rId56"/>
    <p:sldId id="312" r:id="rId5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1380"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FC64C67A-964C-4AC7-BD46-359F2FC929D2}" type="datetimeFigureOut">
              <a:rPr lang="en-GB" smtClean="0"/>
              <a:t>31/10/2016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1E11157-02D2-4FA5-8B52-2D61DB0DE2CE}" type="slidenum">
              <a:rPr lang="en-GB" smtClean="0"/>
              <a:t>‹#›</a:t>
            </a:fld>
            <a:endParaRPr lang="en-GB"/>
          </a:p>
        </p:txBody>
      </p:sp>
    </p:spTree>
    <p:extLst>
      <p:ext uri="{BB962C8B-B14F-4D97-AF65-F5344CB8AC3E}">
        <p14:creationId xmlns:p14="http://schemas.microsoft.com/office/powerpoint/2010/main" val="28356330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C64C67A-964C-4AC7-BD46-359F2FC929D2}" type="datetimeFigureOut">
              <a:rPr lang="en-GB" smtClean="0"/>
              <a:t>31/10/2016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1E11157-02D2-4FA5-8B52-2D61DB0DE2CE}" type="slidenum">
              <a:rPr lang="en-GB" smtClean="0"/>
              <a:t>‹#›</a:t>
            </a:fld>
            <a:endParaRPr lang="en-GB"/>
          </a:p>
        </p:txBody>
      </p:sp>
    </p:spTree>
    <p:extLst>
      <p:ext uri="{BB962C8B-B14F-4D97-AF65-F5344CB8AC3E}">
        <p14:creationId xmlns:p14="http://schemas.microsoft.com/office/powerpoint/2010/main" val="7484747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C64C67A-964C-4AC7-BD46-359F2FC929D2}" type="datetimeFigureOut">
              <a:rPr lang="en-GB" smtClean="0"/>
              <a:t>31/10/2016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1E11157-02D2-4FA5-8B52-2D61DB0DE2CE}" type="slidenum">
              <a:rPr lang="en-GB" smtClean="0"/>
              <a:t>‹#›</a:t>
            </a:fld>
            <a:endParaRPr lang="en-GB"/>
          </a:p>
        </p:txBody>
      </p:sp>
    </p:spTree>
    <p:extLst>
      <p:ext uri="{BB962C8B-B14F-4D97-AF65-F5344CB8AC3E}">
        <p14:creationId xmlns:p14="http://schemas.microsoft.com/office/powerpoint/2010/main" val="834412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FC64C67A-964C-4AC7-BD46-359F2FC929D2}" type="datetimeFigureOut">
              <a:rPr lang="en-GB" smtClean="0"/>
              <a:t>31/10/2016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1E11157-02D2-4FA5-8B52-2D61DB0DE2CE}" type="slidenum">
              <a:rPr lang="en-GB" smtClean="0"/>
              <a:t>‹#›</a:t>
            </a:fld>
            <a:endParaRPr lang="en-GB"/>
          </a:p>
        </p:txBody>
      </p:sp>
    </p:spTree>
    <p:extLst>
      <p:ext uri="{BB962C8B-B14F-4D97-AF65-F5344CB8AC3E}">
        <p14:creationId xmlns:p14="http://schemas.microsoft.com/office/powerpoint/2010/main" val="20670224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FC64C67A-964C-4AC7-BD46-359F2FC929D2}" type="datetimeFigureOut">
              <a:rPr lang="en-GB" smtClean="0"/>
              <a:t>31/10/2016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1E11157-02D2-4FA5-8B52-2D61DB0DE2CE}" type="slidenum">
              <a:rPr lang="en-GB" smtClean="0"/>
              <a:t>‹#›</a:t>
            </a:fld>
            <a:endParaRPr lang="en-GB"/>
          </a:p>
        </p:txBody>
      </p:sp>
    </p:spTree>
    <p:extLst>
      <p:ext uri="{BB962C8B-B14F-4D97-AF65-F5344CB8AC3E}">
        <p14:creationId xmlns:p14="http://schemas.microsoft.com/office/powerpoint/2010/main" val="3489339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FC64C67A-964C-4AC7-BD46-359F2FC929D2}" type="datetimeFigureOut">
              <a:rPr lang="en-GB" smtClean="0"/>
              <a:t>31/10/2016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1E11157-02D2-4FA5-8B52-2D61DB0DE2CE}" type="slidenum">
              <a:rPr lang="en-GB" smtClean="0"/>
              <a:t>‹#›</a:t>
            </a:fld>
            <a:endParaRPr lang="en-GB"/>
          </a:p>
        </p:txBody>
      </p:sp>
    </p:spTree>
    <p:extLst>
      <p:ext uri="{BB962C8B-B14F-4D97-AF65-F5344CB8AC3E}">
        <p14:creationId xmlns:p14="http://schemas.microsoft.com/office/powerpoint/2010/main" val="23644712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C64C67A-964C-4AC7-BD46-359F2FC929D2}" type="datetimeFigureOut">
              <a:rPr lang="en-GB" smtClean="0"/>
              <a:t>31/10/2016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1E11157-02D2-4FA5-8B52-2D61DB0DE2CE}" type="slidenum">
              <a:rPr lang="en-GB" smtClean="0"/>
              <a:t>‹#›</a:t>
            </a:fld>
            <a:endParaRPr lang="en-GB"/>
          </a:p>
        </p:txBody>
      </p:sp>
    </p:spTree>
    <p:extLst>
      <p:ext uri="{BB962C8B-B14F-4D97-AF65-F5344CB8AC3E}">
        <p14:creationId xmlns:p14="http://schemas.microsoft.com/office/powerpoint/2010/main" val="26513087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C64C67A-964C-4AC7-BD46-359F2FC929D2}" type="datetimeFigureOut">
              <a:rPr lang="en-GB" smtClean="0"/>
              <a:t>31/10/2016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1E11157-02D2-4FA5-8B52-2D61DB0DE2CE}" type="slidenum">
              <a:rPr lang="en-GB" smtClean="0"/>
              <a:t>‹#›</a:t>
            </a:fld>
            <a:endParaRPr lang="en-GB"/>
          </a:p>
        </p:txBody>
      </p:sp>
    </p:spTree>
    <p:extLst>
      <p:ext uri="{BB962C8B-B14F-4D97-AF65-F5344CB8AC3E}">
        <p14:creationId xmlns:p14="http://schemas.microsoft.com/office/powerpoint/2010/main" val="5802870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C64C67A-964C-4AC7-BD46-359F2FC929D2}" type="datetimeFigureOut">
              <a:rPr lang="en-GB" smtClean="0"/>
              <a:t>31/10/2016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1E11157-02D2-4FA5-8B52-2D61DB0DE2CE}" type="slidenum">
              <a:rPr lang="en-GB" smtClean="0"/>
              <a:t>‹#›</a:t>
            </a:fld>
            <a:endParaRPr lang="en-GB"/>
          </a:p>
        </p:txBody>
      </p:sp>
    </p:spTree>
    <p:extLst>
      <p:ext uri="{BB962C8B-B14F-4D97-AF65-F5344CB8AC3E}">
        <p14:creationId xmlns:p14="http://schemas.microsoft.com/office/powerpoint/2010/main" val="40441531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C64C67A-964C-4AC7-BD46-359F2FC929D2}" type="datetimeFigureOut">
              <a:rPr lang="en-GB" smtClean="0"/>
              <a:t>31/10/2016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1E11157-02D2-4FA5-8B52-2D61DB0DE2CE}" type="slidenum">
              <a:rPr lang="en-GB" smtClean="0"/>
              <a:t>‹#›</a:t>
            </a:fld>
            <a:endParaRPr lang="en-GB"/>
          </a:p>
        </p:txBody>
      </p:sp>
    </p:spTree>
    <p:extLst>
      <p:ext uri="{BB962C8B-B14F-4D97-AF65-F5344CB8AC3E}">
        <p14:creationId xmlns:p14="http://schemas.microsoft.com/office/powerpoint/2010/main" val="10533864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C64C67A-964C-4AC7-BD46-359F2FC929D2}" type="datetimeFigureOut">
              <a:rPr lang="en-GB" smtClean="0"/>
              <a:t>31/10/2016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1E11157-02D2-4FA5-8B52-2D61DB0DE2CE}" type="slidenum">
              <a:rPr lang="en-GB" smtClean="0"/>
              <a:t>‹#›</a:t>
            </a:fld>
            <a:endParaRPr lang="en-GB"/>
          </a:p>
        </p:txBody>
      </p:sp>
    </p:spTree>
    <p:extLst>
      <p:ext uri="{BB962C8B-B14F-4D97-AF65-F5344CB8AC3E}">
        <p14:creationId xmlns:p14="http://schemas.microsoft.com/office/powerpoint/2010/main" val="30358291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C64C67A-964C-4AC7-BD46-359F2FC929D2}" type="datetimeFigureOut">
              <a:rPr lang="en-GB" smtClean="0"/>
              <a:t>31/10/2016</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1E11157-02D2-4FA5-8B52-2D61DB0DE2CE}" type="slidenum">
              <a:rPr lang="en-GB" smtClean="0"/>
              <a:t>‹#›</a:t>
            </a:fld>
            <a:endParaRPr lang="en-GB"/>
          </a:p>
        </p:txBody>
      </p:sp>
    </p:spTree>
    <p:extLst>
      <p:ext uri="{BB962C8B-B14F-4D97-AF65-F5344CB8AC3E}">
        <p14:creationId xmlns:p14="http://schemas.microsoft.com/office/powerpoint/2010/main" val="352269681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www.investopedia.com/terms/e/externality.asp" TargetMode="Externa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hyperlink" Target="20161031%20Berkley%20University_Urban%20Logistics.pdf" TargetMode="Externa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hyperlink" Target="http://www.dieselnet.com/standards/us/hd.html" TargetMode="External"/><Relationship Id="rId2" Type="http://schemas.openxmlformats.org/officeDocument/2006/relationships/hyperlink" Target="http://www.eere.energy.gov/cleancities/idle/" TargetMode="External"/><Relationship Id="rId1" Type="http://schemas.openxmlformats.org/officeDocument/2006/relationships/slideLayout" Target="../slideLayouts/slideLayout7.xml"/><Relationship Id="rId4" Type="http://schemas.openxmlformats.org/officeDocument/2006/relationships/hyperlink" Target="http://www.freight-village.com/fv2000/Deliv2.htm" TargetMode="External"/></Relationships>
</file>

<file path=ppt/slides/_rels/slide31.xml.rels><?xml version="1.0" encoding="UTF-8" standalone="yes"?>
<Relationships xmlns="http://schemas.openxmlformats.org/package/2006/relationships"><Relationship Id="rId2" Type="http://schemas.openxmlformats.org/officeDocument/2006/relationships/hyperlink" Target="http://www.externe.info/" TargetMode="Externa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hyperlink" Target="http://ops.fhwa.dot.gov/freight/intermodal/freight_tech_story/freight_tech_story.htm" TargetMode="Externa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hyperlink" Target="http://www.gsma.com/connectedliving/wp-content/uploads/2014/08/cl_iot_wp_07_14.pdf" TargetMode="Externa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hyperlink" Target="http://www.iotsworldcongress.com/congress/call-for-papers/internet-of-things-in-transportation-logistics/" TargetMode="Externa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hyperlink" Target="20161031%20DHLTrendReport_Internet_of_things.pdf" TargetMode="External"/><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SUSTAINABLE LOGISTICS OPERATIONS</a:t>
            </a:r>
            <a:endParaRPr lang="en-GB" dirty="0"/>
          </a:p>
        </p:txBody>
      </p:sp>
      <p:sp>
        <p:nvSpPr>
          <p:cNvPr id="3" name="Subtitle 2"/>
          <p:cNvSpPr>
            <a:spLocks noGrp="1"/>
          </p:cNvSpPr>
          <p:nvPr>
            <p:ph type="subTitle" idx="1"/>
          </p:nvPr>
        </p:nvSpPr>
        <p:spPr/>
        <p:txBody>
          <a:bodyPr/>
          <a:lstStyle/>
          <a:p>
            <a:r>
              <a:rPr lang="en-GB" dirty="0" smtClean="0"/>
              <a:t>Concept of Externalities, The Impact of Internet </a:t>
            </a:r>
            <a:r>
              <a:rPr lang="en-GB" dirty="0" smtClean="0"/>
              <a:t>Retail </a:t>
            </a:r>
            <a:r>
              <a:rPr lang="en-GB" dirty="0"/>
              <a:t>S</a:t>
            </a:r>
            <a:r>
              <a:rPr lang="en-GB" dirty="0" smtClean="0"/>
              <a:t>ales </a:t>
            </a:r>
            <a:r>
              <a:rPr lang="en-GB" dirty="0" smtClean="0"/>
              <a:t>on Logistics </a:t>
            </a:r>
            <a:r>
              <a:rPr lang="en-GB" dirty="0" smtClean="0"/>
              <a:t>Operations</a:t>
            </a:r>
            <a:endParaRPr lang="en-GB" dirty="0"/>
          </a:p>
        </p:txBody>
      </p:sp>
    </p:spTree>
    <p:extLst>
      <p:ext uri="{BB962C8B-B14F-4D97-AF65-F5344CB8AC3E}">
        <p14:creationId xmlns:p14="http://schemas.microsoft.com/office/powerpoint/2010/main" val="24524280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1556792"/>
            <a:ext cx="8064896" cy="2862322"/>
          </a:xfrm>
          <a:prstGeom prst="rect">
            <a:avLst/>
          </a:prstGeom>
        </p:spPr>
        <p:txBody>
          <a:bodyPr wrap="square">
            <a:spAutoFit/>
          </a:bodyPr>
          <a:lstStyle/>
          <a:p>
            <a:pPr algn="just"/>
            <a:r>
              <a:rPr lang="en-GB" b="1" u="sng" dirty="0" smtClean="0">
                <a:latin typeface="Arial" panose="020B0604020202020204" pitchFamily="34" charset="0"/>
                <a:cs typeface="Arial" panose="020B0604020202020204" pitchFamily="34" charset="0"/>
              </a:rPr>
              <a:t>Externality</a:t>
            </a:r>
          </a:p>
          <a:p>
            <a:pPr algn="just"/>
            <a:endParaRPr lang="en-GB" b="1" i="1" u="sng"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An </a:t>
            </a:r>
            <a:r>
              <a:rPr lang="en-GB" b="1" dirty="0">
                <a:latin typeface="Arial" panose="020B0604020202020204" pitchFamily="34" charset="0"/>
                <a:cs typeface="Arial" panose="020B0604020202020204" pitchFamily="34" charset="0"/>
              </a:rPr>
              <a:t>externality</a:t>
            </a:r>
            <a:r>
              <a:rPr lang="en-GB" dirty="0">
                <a:latin typeface="Arial" panose="020B0604020202020204" pitchFamily="34" charset="0"/>
                <a:cs typeface="Arial" panose="020B0604020202020204" pitchFamily="34" charset="0"/>
              </a:rPr>
              <a:t> is a consequence of an economic activity experienced by unrelated third parties; it can be either positive or negative</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Pollution </a:t>
            </a:r>
            <a:r>
              <a:rPr lang="en-GB" dirty="0">
                <a:latin typeface="Arial" panose="020B0604020202020204" pitchFamily="34" charset="0"/>
                <a:cs typeface="Arial" panose="020B0604020202020204" pitchFamily="34" charset="0"/>
              </a:rPr>
              <a:t>emitted by a factory that spoils the surrounding environment and affects the health of nearby residents is an example of a negative </a:t>
            </a:r>
            <a:r>
              <a:rPr lang="en-GB" b="1" dirty="0">
                <a:latin typeface="Arial" panose="020B0604020202020204" pitchFamily="34" charset="0"/>
                <a:cs typeface="Arial" panose="020B0604020202020204" pitchFamily="34" charset="0"/>
              </a:rPr>
              <a:t>externality</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i="1" u="sng" dirty="0">
                <a:latin typeface="Arial" panose="020B0604020202020204" pitchFamily="34" charset="0"/>
                <a:cs typeface="Arial" panose="020B0604020202020204" pitchFamily="34" charset="0"/>
                <a:hlinkClick r:id="rId2"/>
              </a:rPr>
              <a:t>www.investopedia.com/terms/e/</a:t>
            </a:r>
            <a:r>
              <a:rPr lang="en-GB" b="1" i="1" u="sng" dirty="0">
                <a:latin typeface="Arial" panose="020B0604020202020204" pitchFamily="34" charset="0"/>
                <a:cs typeface="Arial" panose="020B0604020202020204" pitchFamily="34" charset="0"/>
                <a:hlinkClick r:id="rId2"/>
              </a:rPr>
              <a:t>externality</a:t>
            </a:r>
            <a:r>
              <a:rPr lang="en-GB" i="1" u="sng" dirty="0">
                <a:latin typeface="Arial" panose="020B0604020202020204" pitchFamily="34" charset="0"/>
                <a:cs typeface="Arial" panose="020B0604020202020204" pitchFamily="34" charset="0"/>
                <a:hlinkClick r:id="rId2"/>
              </a:rPr>
              <a:t>.asp</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159390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7504" y="1772817"/>
            <a:ext cx="8352928" cy="1754326"/>
          </a:xfrm>
          <a:prstGeom prst="rect">
            <a:avLst/>
          </a:prstGeom>
        </p:spPr>
        <p:txBody>
          <a:bodyPr wrap="square">
            <a:spAutoFit/>
          </a:bodyPr>
          <a:lstStyle/>
          <a:p>
            <a:r>
              <a:rPr lang="en-GB" b="1" u="sng" dirty="0"/>
              <a:t>Concept of </a:t>
            </a:r>
            <a:r>
              <a:rPr lang="en-GB" b="1" u="sng" dirty="0" smtClean="0"/>
              <a:t>Externalities</a:t>
            </a:r>
          </a:p>
          <a:p>
            <a:endParaRPr lang="en-GB" dirty="0"/>
          </a:p>
          <a:p>
            <a:r>
              <a:rPr lang="en-GB" b="1" dirty="0"/>
              <a:t>The Environmental Impacts of Logistics Systems and Options for Mitigation </a:t>
            </a:r>
            <a:endParaRPr lang="en-GB" b="1" dirty="0" smtClean="0"/>
          </a:p>
          <a:p>
            <a:endParaRPr lang="en-GB" b="1" dirty="0"/>
          </a:p>
          <a:p>
            <a:r>
              <a:rPr lang="en-GB" b="1" dirty="0" smtClean="0"/>
              <a:t> </a:t>
            </a:r>
            <a:r>
              <a:rPr lang="en-GB" dirty="0"/>
              <a:t>Nakul Sathaye, Yuwei Li, Arpad Horvath and SamerMadanat</a:t>
            </a:r>
          </a:p>
          <a:p>
            <a:r>
              <a:rPr lang="en-GB" dirty="0"/>
              <a:t>WORKING PAPER </a:t>
            </a:r>
            <a:r>
              <a:rPr lang="en-GB" b="1" dirty="0"/>
              <a:t>November 2006     </a:t>
            </a:r>
            <a:endParaRPr lang="en-GB" dirty="0"/>
          </a:p>
        </p:txBody>
      </p:sp>
    </p:spTree>
    <p:extLst>
      <p:ext uri="{BB962C8B-B14F-4D97-AF65-F5344CB8AC3E}">
        <p14:creationId xmlns:p14="http://schemas.microsoft.com/office/powerpoint/2010/main" val="10152530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611560" y="58847"/>
            <a:ext cx="7560840" cy="5355312"/>
          </a:xfrm>
          <a:prstGeom prst="rect">
            <a:avLst/>
          </a:prstGeom>
        </p:spPr>
        <p:txBody>
          <a:bodyPr wrap="square">
            <a:spAutoFit/>
          </a:bodyPr>
          <a:lstStyle/>
          <a:p>
            <a:pPr algn="just"/>
            <a:r>
              <a:rPr lang="en-GB" dirty="0" smtClean="0">
                <a:latin typeface="Arial" panose="020B0604020202020204" pitchFamily="34" charset="0"/>
                <a:cs typeface="Arial" panose="020B0604020202020204" pitchFamily="34" charset="0"/>
              </a:rPr>
              <a:t>Externalities </a:t>
            </a:r>
          </a:p>
          <a:p>
            <a:pPr algn="just"/>
            <a:r>
              <a:rPr lang="en-GB" dirty="0" smtClean="0">
                <a:latin typeface="Arial" panose="020B0604020202020204" pitchFamily="34" charset="0"/>
                <a:cs typeface="Arial" panose="020B0604020202020204" pitchFamily="34" charset="0"/>
              </a:rPr>
              <a:t> </a:t>
            </a:r>
          </a:p>
          <a:p>
            <a:pPr algn="just"/>
            <a:r>
              <a:rPr lang="en-GB" dirty="0" smtClean="0">
                <a:latin typeface="Arial" panose="020B0604020202020204" pitchFamily="34" charset="0"/>
                <a:cs typeface="Arial" panose="020B0604020202020204" pitchFamily="34" charset="0"/>
              </a:rPr>
              <a:t>Freight logistics systems are commonly thought to be an indispensable component of modern societies.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Accordingly, they are not only necessary in today’s world, but can also provide many non-essential benefits to citizenry.  A list by Browne and Allen displays some of the important direct impacts that freight movement has in the modern world:</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1  “-the total cost of freight transport and logistics is significant and has a direct bearing on the efficiency of the economy  -the effect of freight transport and logistics costs on the cost of commodities consumed in the region -it is fundamental to sustaining our existing lifestyle -plays an important role in servicing and retaining industrial and trading activities which are essential wealth generating activities -the contribution that an efficient freight sector makes to the competitiveness of industry in the region concerned” </a:t>
            </a:r>
          </a:p>
          <a:p>
            <a:r>
              <a:rPr lang="en-GB" dirty="0" smtClean="0"/>
              <a:t> </a:t>
            </a:r>
            <a:endParaRPr lang="en-GB" dirty="0"/>
          </a:p>
        </p:txBody>
      </p:sp>
      <p:sp>
        <p:nvSpPr>
          <p:cNvPr id="4" name="TextBox 3"/>
          <p:cNvSpPr txBox="1"/>
          <p:nvPr/>
        </p:nvSpPr>
        <p:spPr>
          <a:xfrm>
            <a:off x="827584" y="5589240"/>
            <a:ext cx="7560840" cy="369332"/>
          </a:xfrm>
          <a:prstGeom prst="rect">
            <a:avLst/>
          </a:prstGeom>
          <a:noFill/>
        </p:spPr>
        <p:txBody>
          <a:bodyPr wrap="square" rtlCol="0">
            <a:spAutoFit/>
          </a:bodyPr>
          <a:lstStyle/>
          <a:p>
            <a:r>
              <a:rPr lang="en-GB" dirty="0" smtClean="0">
                <a:hlinkClick r:id="rId2" action="ppaction://hlinkfile"/>
              </a:rPr>
              <a:t>20161031 Berkley </a:t>
            </a:r>
            <a:r>
              <a:rPr lang="en-GB" dirty="0" err="1" smtClean="0">
                <a:hlinkClick r:id="rId2" action="ppaction://hlinkfile"/>
              </a:rPr>
              <a:t>University_Urban</a:t>
            </a:r>
            <a:r>
              <a:rPr lang="en-GB" dirty="0" smtClean="0">
                <a:hlinkClick r:id="rId2" action="ppaction://hlinkfile"/>
              </a:rPr>
              <a:t> Logistics.pdf</a:t>
            </a:r>
            <a:endParaRPr lang="en-GB" dirty="0"/>
          </a:p>
        </p:txBody>
      </p:sp>
    </p:spTree>
    <p:extLst>
      <p:ext uri="{BB962C8B-B14F-4D97-AF65-F5344CB8AC3E}">
        <p14:creationId xmlns:p14="http://schemas.microsoft.com/office/powerpoint/2010/main" val="17041535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55576" y="1443841"/>
            <a:ext cx="7344816" cy="3139321"/>
          </a:xfrm>
          <a:prstGeom prst="rect">
            <a:avLst/>
          </a:prstGeom>
        </p:spPr>
        <p:txBody>
          <a:bodyPr wrap="square">
            <a:spAutoFit/>
          </a:bodyPr>
          <a:lstStyle/>
          <a:p>
            <a:pPr algn="just"/>
            <a:r>
              <a:rPr lang="en-GB" dirty="0" smtClean="0">
                <a:latin typeface="Arial" panose="020B0604020202020204" pitchFamily="34" charset="0"/>
                <a:cs typeface="Arial" panose="020B0604020202020204" pitchFamily="34" charset="0"/>
              </a:rPr>
              <a:t>However, as with most mechanized transportation modes, freight logistics systems also generate negative externalities.  The concept of externalities allows for the characterization of the indirect effects of logistics activities on society as a whole.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Economic principles are well-suited for describing this concept and Harvey Rosen provides a useful definition of externalities: </a:t>
            </a:r>
          </a:p>
          <a:p>
            <a:pPr algn="just"/>
            <a:r>
              <a:rPr lang="en-GB" dirty="0" smtClean="0">
                <a:latin typeface="Arial" panose="020B0604020202020204" pitchFamily="34" charset="0"/>
                <a:cs typeface="Arial" panose="020B0604020202020204" pitchFamily="34" charset="0"/>
              </a:rPr>
              <a:t> </a:t>
            </a:r>
          </a:p>
          <a:p>
            <a:pPr algn="just"/>
            <a:r>
              <a:rPr lang="en-GB" dirty="0" smtClean="0">
                <a:latin typeface="Arial" panose="020B0604020202020204" pitchFamily="34" charset="0"/>
                <a:cs typeface="Arial" panose="020B0604020202020204" pitchFamily="34" charset="0"/>
              </a:rPr>
              <a:t>“When the activity of one entity (a person or a firm) directly affects the welfare of another in a way that is outside the market mechanism, that effect is called an externality.”2 </a:t>
            </a:r>
            <a:endParaRPr lang="en-GB" dirty="0">
              <a:latin typeface="Arial" panose="020B0604020202020204" pitchFamily="34" charset="0"/>
              <a:cs typeface="Arial" panose="020B0604020202020204" pitchFamily="34" charset="0"/>
            </a:endParaRPr>
          </a:p>
        </p:txBody>
      </p:sp>
      <p:sp>
        <p:nvSpPr>
          <p:cNvPr id="3" name="TextBox 2"/>
          <p:cNvSpPr txBox="1"/>
          <p:nvPr/>
        </p:nvSpPr>
        <p:spPr>
          <a:xfrm>
            <a:off x="755576" y="5229200"/>
            <a:ext cx="7776864" cy="369332"/>
          </a:xfrm>
          <a:prstGeom prst="rect">
            <a:avLst/>
          </a:prstGeom>
          <a:noFill/>
        </p:spPr>
        <p:txBody>
          <a:bodyPr wrap="square" rtlCol="0">
            <a:spAutoFit/>
          </a:bodyPr>
          <a:lstStyle/>
          <a:p>
            <a:r>
              <a:rPr lang="en-GB" dirty="0" smtClean="0"/>
              <a:t> 1 [6] Browne and Allen (1999) 2 [46] Rosen (2002) </a:t>
            </a:r>
            <a:endParaRPr lang="en-GB" dirty="0"/>
          </a:p>
        </p:txBody>
      </p:sp>
    </p:spTree>
    <p:extLst>
      <p:ext uri="{BB962C8B-B14F-4D97-AF65-F5344CB8AC3E}">
        <p14:creationId xmlns:p14="http://schemas.microsoft.com/office/powerpoint/2010/main" val="23566971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11560" y="612845"/>
            <a:ext cx="7992888" cy="4801314"/>
          </a:xfrm>
          <a:prstGeom prst="rect">
            <a:avLst/>
          </a:prstGeom>
        </p:spPr>
        <p:txBody>
          <a:bodyPr wrap="square">
            <a:spAutoFit/>
          </a:bodyPr>
          <a:lstStyle/>
          <a:p>
            <a:pPr algn="just"/>
            <a:r>
              <a:rPr lang="en-GB" dirty="0" smtClean="0">
                <a:latin typeface="Arial" panose="020B0604020202020204" pitchFamily="34" charset="0"/>
                <a:cs typeface="Arial" panose="020B0604020202020204" pitchFamily="34" charset="0"/>
              </a:rPr>
              <a:t>By this definition, externalities occur outside the typical market process, and therefore cause a form of market failure, since actors in the market do not incur the full costs of production and consumption.</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As a result members of the society may be negatively impacted by the activities for which the full social cost is not incurred.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Of note is that the concept of externalities can also be applied to beneficial impacts; however in the case of transportation many of the significant externalities are negative. </a:t>
            </a:r>
          </a:p>
          <a:p>
            <a:pPr algn="just"/>
            <a:r>
              <a:rPr lang="en-GB" dirty="0" smtClean="0">
                <a:latin typeface="Arial" panose="020B0604020202020204" pitchFamily="34" charset="0"/>
                <a:cs typeface="Arial" panose="020B0604020202020204" pitchFamily="34" charset="0"/>
              </a:rPr>
              <a:t> </a:t>
            </a:r>
          </a:p>
          <a:p>
            <a:pPr algn="just"/>
            <a:r>
              <a:rPr lang="en-GB" dirty="0" smtClean="0">
                <a:latin typeface="Arial" panose="020B0604020202020204" pitchFamily="34" charset="0"/>
                <a:cs typeface="Arial" panose="020B0604020202020204" pitchFamily="34" charset="0"/>
              </a:rPr>
              <a:t>The U.K. Round Table on Sustainable Development has summarized the externalities of logistics activities.</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Corresponding to the aforesaid common considerations for sustainability they have divided their list into similar categories.  Table 3 provides an adapted version of their list. </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083476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476672"/>
            <a:ext cx="8856984" cy="561662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9161608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908720"/>
            <a:ext cx="8496944" cy="5355312"/>
          </a:xfrm>
          <a:prstGeom prst="rect">
            <a:avLst/>
          </a:prstGeom>
        </p:spPr>
        <p:txBody>
          <a:bodyPr wrap="square">
            <a:spAutoFit/>
          </a:bodyPr>
          <a:lstStyle/>
          <a:p>
            <a:pPr algn="just"/>
            <a:r>
              <a:rPr lang="en-GB" dirty="0" smtClean="0">
                <a:latin typeface="Arial" panose="020B0604020202020204" pitchFamily="34" charset="0"/>
                <a:cs typeface="Arial" panose="020B0604020202020204" pitchFamily="34" charset="0"/>
              </a:rPr>
              <a:t>Different categorization schemes could be used to organize these impacts, for instance climate change resulting from greenhouse gases has economic and social implications; however the importance of the list is that most of the negative externalities associated with logistics systems are included.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It should be noted that designation of some of the listed items as externalities is debatable, as in the case of the use of non-renewable fuel.   </a:t>
            </a:r>
          </a:p>
          <a:p>
            <a:pPr algn="just"/>
            <a:r>
              <a:rPr lang="en-GB" dirty="0" smtClean="0">
                <a:latin typeface="Arial" panose="020B0604020202020204" pitchFamily="34" charset="0"/>
                <a:cs typeface="Arial" panose="020B0604020202020204" pitchFamily="34" charset="0"/>
              </a:rPr>
              <a:t> </a:t>
            </a:r>
          </a:p>
          <a:p>
            <a:pPr algn="just"/>
            <a:r>
              <a:rPr lang="en-GB" dirty="0" smtClean="0">
                <a:latin typeface="Arial" panose="020B0604020202020204" pitchFamily="34" charset="0"/>
                <a:cs typeface="Arial" panose="020B0604020202020204" pitchFamily="34" charset="0"/>
              </a:rPr>
              <a:t>Logistics providers are not typically forced to pay the full social cost of their activities, which includes the costs of the above listed externalities.</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Inefficiency results and the public is negatively impacted.  As illustrated in Figure 1, without intervention logistics firms only pay the marginal private cost (MPC), resulting in market equilibrium conditions at which MPC equals the marginal benefit (MB).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However the equilibrium point which maximizes social welfare occurs where the marginal social cost (MSC) equals MB, since MSC accounts for the combined cost incurred by the logistics companies and the general public</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516859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1560" y="332656"/>
            <a:ext cx="7776863" cy="612067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420740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260648"/>
            <a:ext cx="8496944" cy="633670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9931799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83568" y="1582341"/>
            <a:ext cx="7776864" cy="3139321"/>
          </a:xfrm>
          <a:prstGeom prst="rect">
            <a:avLst/>
          </a:prstGeom>
        </p:spPr>
        <p:txBody>
          <a:bodyPr wrap="square">
            <a:spAutoFit/>
          </a:bodyPr>
          <a:lstStyle/>
          <a:p>
            <a:pPr algn="just"/>
            <a:r>
              <a:rPr lang="en-GB" dirty="0" smtClean="0">
                <a:latin typeface="Arial" panose="020B0604020202020204" pitchFamily="34" charset="0"/>
                <a:cs typeface="Arial" panose="020B0604020202020204" pitchFamily="34" charset="0"/>
              </a:rPr>
              <a:t>It should also noted that another topic of increasing importance is reverse logistics, which relates to the redistribution of new or used goods and materials to reduce the need for virgin production.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However, because the objective is the reduction of impacts caused by production processes rather than those of distribution, reverse logistics will not be explicitly discussed.</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Instead, the focus will be on the movement of goods in forward logistics networks, for which the analyses will also have much applicability to reverse systems</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317313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528" y="332656"/>
            <a:ext cx="7560840" cy="6186309"/>
          </a:xfrm>
          <a:prstGeom prst="rect">
            <a:avLst/>
          </a:prstGeom>
        </p:spPr>
        <p:txBody>
          <a:bodyPr wrap="square">
            <a:spAutoFit/>
          </a:bodyPr>
          <a:lstStyle/>
          <a:p>
            <a:endParaRPr lang="en-GB" dirty="0" smtClean="0"/>
          </a:p>
          <a:p>
            <a:pPr algn="just"/>
            <a:r>
              <a:rPr lang="en-GB" b="1" dirty="0" smtClean="0">
                <a:latin typeface="Arial" panose="020B0604020202020204" pitchFamily="34" charset="0"/>
                <a:cs typeface="Arial" panose="020B0604020202020204" pitchFamily="34" charset="0"/>
              </a:rPr>
              <a:t>Externalities Resulting from Vehicle Emissions During Operations.</a:t>
            </a:r>
          </a:p>
          <a:p>
            <a:pPr algn="just"/>
            <a:endParaRPr lang="en-GB" b="1"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Although most of the externalities listed in Table 3 could be categorized as environmental externalities, current environmental concerns are generally directed towards externalities resulting from vehicle emissions.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As a result these impacts will be at the forefront of this document, although other notable impacts will also be discussed. </a:t>
            </a:r>
          </a:p>
          <a:p>
            <a:pPr algn="just"/>
            <a:r>
              <a:rPr lang="en-GB" dirty="0" smtClean="0">
                <a:latin typeface="Arial" panose="020B0604020202020204" pitchFamily="34" charset="0"/>
                <a:cs typeface="Arial" panose="020B0604020202020204" pitchFamily="34" charset="0"/>
              </a:rPr>
              <a:t> </a:t>
            </a:r>
          </a:p>
          <a:p>
            <a:pPr algn="just"/>
            <a:r>
              <a:rPr lang="en-GB" dirty="0" smtClean="0">
                <a:latin typeface="Arial" panose="020B0604020202020204" pitchFamily="34" charset="0"/>
                <a:cs typeface="Arial" panose="020B0604020202020204" pitchFamily="34" charset="0"/>
              </a:rPr>
              <a:t>Diesel is the most commonly used fuel type in freight modes such as rail, marine and trucking.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Unfortunately, diesel combustion products can also cause significant negative impacts at the regional level.  The U.S. Environmental Protection Agency (EPA) has conducted a comprehensive health assessment of diesel engines.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 following is a summary of their results.  Gaseous components of diesel exhaust include carbon dioxide (CO2), oxygen (O2), water vapour, nitrogen (N2), carbon monoxide (CO), nitrogen compounds, sulphur compounds and low-molecular-weight hydrocarbons. </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623485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476672"/>
            <a:ext cx="8856984" cy="561662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298180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332656"/>
            <a:ext cx="8424936" cy="6186309"/>
          </a:xfrm>
          <a:prstGeom prst="rect">
            <a:avLst/>
          </a:prstGeom>
        </p:spPr>
        <p:txBody>
          <a:bodyPr wrap="square">
            <a:spAutoFit/>
          </a:bodyPr>
          <a:lstStyle/>
          <a:p>
            <a:pPr algn="just"/>
            <a:r>
              <a:rPr lang="en-GB" dirty="0" smtClean="0">
                <a:latin typeface="Arial" panose="020B0604020202020204" pitchFamily="34" charset="0"/>
                <a:cs typeface="Arial" panose="020B0604020202020204" pitchFamily="34" charset="0"/>
              </a:rPr>
              <a:t>Particulate matter (PM) released include a central core of elemental carbon, adsorbed organic compounds, as well as small amounts of sulphate, nitrate, metals and other trace elements.  </a:t>
            </a:r>
          </a:p>
          <a:p>
            <a:pPr algn="just"/>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Nitrogen oxides (NOx) and particulate matter tend to be of greatest concern due to their large constituency in diesel exhaust.  A number of health-effects of diesel exhaust can be cited.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Short-term effects include acute irritation, neurophysiological dysfunction, and respiratory problems.  The long-term effects include damage to lung tissue and possibly lung cancer.</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Other researchers have also addressed concerns over the effects of acid and smog formation.  Acid deposition, which is caused primarily by SO2, and NOx, is a concern with regards to human health.  Additionally, nitric acid (HNO3), for which NOx is a precursor can cause paint deterioration, corrosion, degradation of buildings, and damage to agricultural crops.</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 Furthermore, the combination of NOx with volatile organic compounds (VOC) and sunlight can cause the formation of photochemical smog, which impairs visibility and alters the taste and smell of air.</a:t>
            </a:r>
          </a:p>
          <a:p>
            <a:r>
              <a:rPr lang="en-GB" dirty="0" smtClean="0"/>
              <a:t> </a:t>
            </a:r>
            <a:endParaRPr lang="en-GB" dirty="0"/>
          </a:p>
        </p:txBody>
      </p:sp>
    </p:spTree>
    <p:extLst>
      <p:ext uri="{BB962C8B-B14F-4D97-AF65-F5344CB8AC3E}">
        <p14:creationId xmlns:p14="http://schemas.microsoft.com/office/powerpoint/2010/main" val="29601879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7504" y="188640"/>
            <a:ext cx="8640960" cy="5632311"/>
          </a:xfrm>
          <a:prstGeom prst="rect">
            <a:avLst/>
          </a:prstGeom>
        </p:spPr>
        <p:txBody>
          <a:bodyPr wrap="square">
            <a:spAutoFit/>
          </a:bodyPr>
          <a:lstStyle/>
          <a:p>
            <a:pPr algn="just"/>
            <a:r>
              <a:rPr lang="en-GB" b="1" dirty="0" smtClean="0">
                <a:latin typeface="Arial" panose="020B0604020202020204" pitchFamily="34" charset="0"/>
                <a:cs typeface="Arial" panose="020B0604020202020204" pitchFamily="34" charset="0"/>
              </a:rPr>
              <a:t>Indirect Environmental Externalities</a:t>
            </a:r>
          </a:p>
          <a:p>
            <a:pPr algn="just"/>
            <a:endParaRPr lang="en-GB" b="1"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Rodrigue et al. note that “airports, seaports, and rail terminals are among the largest consumers of land in urban areas.”</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Construction and maintenance of such facilities requires polluting vehicles and equipment.  Activities such as dredging, land-filling and the clearance of land for terminals also have significant environmental impacts, especially with regards to local wildlife.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Another consideration is the links between terminals and their associated infrastructure.  Horvath, et al. have utilised the method of Life Cycle Assessment (LCA) to analyse the environmental effects of roadways in the U.S., showing that the various economic sectors in the pavement supply chain are large contributors to pollution.</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An LCA of freight transportation in the U.S. by Facanha and Horvath reveals significant impacts resulting from the construction and maintenance of links and facilities, the manufacturing of vehicles, and fuel provision which requires petroleum exploration, refining and distribution. </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1558821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7504" y="404664"/>
            <a:ext cx="8496944" cy="5355312"/>
          </a:xfrm>
          <a:prstGeom prst="rect">
            <a:avLst/>
          </a:prstGeom>
        </p:spPr>
        <p:txBody>
          <a:bodyPr wrap="square">
            <a:spAutoFit/>
          </a:bodyPr>
          <a:lstStyle/>
          <a:p>
            <a:pPr algn="just"/>
            <a:r>
              <a:rPr lang="en-GB" dirty="0" smtClean="0">
                <a:latin typeface="Arial" panose="020B0604020202020204" pitchFamily="34" charset="0"/>
                <a:cs typeface="Arial" panose="020B0604020202020204" pitchFamily="34" charset="0"/>
              </a:rPr>
              <a:t>Still, the benefits gained as a result of installing logistics-supporting infrastructure are often perceived to outweigh that which is lost due to environmental impacts, especially in developing regions of the world.</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It should be noted that assessing infrastructure in terms of logistics systems can be a complicated task, since many of the facilities are concurrently used by passenger transportation modes.   </a:t>
            </a:r>
          </a:p>
          <a:p>
            <a:pPr algn="just"/>
            <a:r>
              <a:rPr lang="en-GB" dirty="0" smtClean="0">
                <a:latin typeface="Arial" panose="020B0604020202020204" pitchFamily="34" charset="0"/>
                <a:cs typeface="Arial" panose="020B0604020202020204" pitchFamily="34" charset="0"/>
              </a:rPr>
              <a:t> </a:t>
            </a:r>
          </a:p>
          <a:p>
            <a:pPr algn="just"/>
            <a:r>
              <a:rPr lang="en-GB" dirty="0" smtClean="0">
                <a:latin typeface="Arial" panose="020B0604020202020204" pitchFamily="34" charset="0"/>
                <a:cs typeface="Arial" panose="020B0604020202020204" pitchFamily="34" charset="0"/>
              </a:rPr>
              <a:t>As a result of increased congestion, freight transportation vehicles also affect the volume of pollutants emitted by other vehicles.</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In some cases congestion may actually decrease pollution by causing a reduction in average travel speeds; however, in slow-moving traffic, speed reductions cause significant increases to pollution.</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Emissions associated with the effects of aggregate traffic flow would be requisite to a full estimation of environmental externalities. </a:t>
            </a:r>
          </a:p>
          <a:p>
            <a:pPr algn="just"/>
            <a:r>
              <a:rPr lang="en-GB" dirty="0" smtClean="0">
                <a:latin typeface="Arial" panose="020B0604020202020204" pitchFamily="34" charset="0"/>
                <a:cs typeface="Arial" panose="020B0604020202020204" pitchFamily="34" charset="0"/>
              </a:rPr>
              <a:t> </a:t>
            </a:r>
          </a:p>
          <a:p>
            <a:r>
              <a:rPr lang="en-GB" dirty="0" smtClean="0"/>
              <a:t> </a:t>
            </a:r>
            <a:endParaRPr lang="en-GB" dirty="0"/>
          </a:p>
        </p:txBody>
      </p:sp>
    </p:spTree>
    <p:extLst>
      <p:ext uri="{BB962C8B-B14F-4D97-AF65-F5344CB8AC3E}">
        <p14:creationId xmlns:p14="http://schemas.microsoft.com/office/powerpoint/2010/main" val="1009449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260648"/>
            <a:ext cx="7992888" cy="5909310"/>
          </a:xfrm>
          <a:prstGeom prst="rect">
            <a:avLst/>
          </a:prstGeom>
        </p:spPr>
        <p:txBody>
          <a:bodyPr wrap="square">
            <a:spAutoFit/>
          </a:bodyPr>
          <a:lstStyle/>
          <a:p>
            <a:pPr algn="just"/>
            <a:r>
              <a:rPr lang="en-GB" b="1" dirty="0" smtClean="0">
                <a:latin typeface="Arial" panose="020B0604020202020204" pitchFamily="34" charset="0"/>
                <a:cs typeface="Arial" panose="020B0604020202020204" pitchFamily="34" charset="0"/>
              </a:rPr>
              <a:t>The Problem of Environmental Externalities </a:t>
            </a:r>
          </a:p>
          <a:p>
            <a:pPr algn="just"/>
            <a:r>
              <a:rPr lang="en-GB" dirty="0" smtClean="0">
                <a:latin typeface="Arial" panose="020B0604020202020204" pitchFamily="34" charset="0"/>
                <a:cs typeface="Arial" panose="020B0604020202020204" pitchFamily="34" charset="0"/>
              </a:rPr>
              <a:t> </a:t>
            </a:r>
          </a:p>
          <a:p>
            <a:pPr algn="just"/>
            <a:r>
              <a:rPr lang="en-GB" dirty="0" smtClean="0">
                <a:latin typeface="Arial" panose="020B0604020202020204" pitchFamily="34" charset="0"/>
                <a:cs typeface="Arial" panose="020B0604020202020204" pitchFamily="34" charset="0"/>
              </a:rPr>
              <a:t>The number of studies estimating the impacts of freight transportation on the environment continues to grow, revealing in greater detail the negative impacts which are occurring.  Data from the U.S. and Europe indicate that the effects of emissions are significant and will continually increase if intervention is not made.  </a:t>
            </a:r>
          </a:p>
          <a:p>
            <a:pPr algn="just"/>
            <a:r>
              <a:rPr lang="en-GB" dirty="0" smtClean="0">
                <a:latin typeface="Arial" panose="020B0604020202020204" pitchFamily="34" charset="0"/>
                <a:cs typeface="Arial" panose="020B0604020202020204" pitchFamily="34" charset="0"/>
              </a:rPr>
              <a:t> </a:t>
            </a:r>
          </a:p>
          <a:p>
            <a:pPr algn="just"/>
            <a:r>
              <a:rPr lang="en-GB" b="1" dirty="0" smtClean="0">
                <a:latin typeface="Arial" panose="020B0604020202020204" pitchFamily="34" charset="0"/>
                <a:cs typeface="Arial" panose="020B0604020202020204" pitchFamily="34" charset="0"/>
              </a:rPr>
              <a:t>Emissions and Related Data </a:t>
            </a:r>
          </a:p>
          <a:p>
            <a:pPr algn="just"/>
            <a:endParaRPr lang="en-GB" b="1"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A fairly large body of data has been produced by various organizations, showing that freight logistics carriers are a significant source of pollutants causing environmental impacts.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Some studies have analysed the problem at the small-scale by generating data for individual vehicles, whereas others have focused on the net impacts of freight transport at national and international levels.</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From an even broader perspective, other researchers have assessed the long-term trends regarding the growth of demand and emissions from freight logistics networks. </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76049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55576" y="1166843"/>
            <a:ext cx="7560840" cy="4247317"/>
          </a:xfrm>
          <a:prstGeom prst="rect">
            <a:avLst/>
          </a:prstGeom>
        </p:spPr>
        <p:txBody>
          <a:bodyPr wrap="square">
            <a:spAutoFit/>
          </a:bodyPr>
          <a:lstStyle/>
          <a:p>
            <a:pPr algn="just"/>
            <a:r>
              <a:rPr lang="en-GB" b="1" dirty="0" smtClean="0">
                <a:latin typeface="Arial" panose="020B0604020202020204" pitchFamily="34" charset="0"/>
                <a:cs typeface="Arial" panose="020B0604020202020204" pitchFamily="34" charset="0"/>
              </a:rPr>
              <a:t>Emissions Data and Modal Considerations </a:t>
            </a:r>
          </a:p>
          <a:p>
            <a:pPr algn="just"/>
            <a:endParaRPr lang="en-GB" b="1"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Many estimates of emissions factors from heavy-duty vehicles are available, each having advantages and disadvantages with regards to the usefulness of results.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Presented in Table 4 are the results of a study which compares the changes in average emissions factors in the U.S. over time by the most commonly employed measurement techniques.</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 decreasing values for emissions per fuel consumed are associated with improvements in technology and government regulations.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It should be noted although trucks are the focus in this study, buses also comprise a small percentage of the vehicles sampled. </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670816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9552" y="116632"/>
            <a:ext cx="8064896" cy="64807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6572384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620687"/>
            <a:ext cx="8208912" cy="5355312"/>
          </a:xfrm>
          <a:prstGeom prst="rect">
            <a:avLst/>
          </a:prstGeom>
        </p:spPr>
        <p:txBody>
          <a:bodyPr wrap="square">
            <a:spAutoFit/>
          </a:bodyPr>
          <a:lstStyle/>
          <a:p>
            <a:pPr algn="just"/>
            <a:r>
              <a:rPr lang="en-GB" dirty="0" smtClean="0">
                <a:latin typeface="Arial" panose="020B0604020202020204" pitchFamily="34" charset="0"/>
                <a:cs typeface="Arial" panose="020B0604020202020204" pitchFamily="34" charset="0"/>
              </a:rPr>
              <a:t>Fuel consumption and subsequently emissions as a result of on-road vehicle activity are a significant cause of environmental externalities; however another important consideration is off-road vehicle idling.  Idling is wasteful, as it consumes fuel and emits pollutants while a vehicle is stationary.</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Many analysts in the trucking industry acknowledge the losses in fuel and subsequent costs of idling, but also state that it is a necessity.  A quote from a trucking magazine summarizes the reasons for this problem: </a:t>
            </a:r>
          </a:p>
          <a:p>
            <a:pPr algn="just"/>
            <a:r>
              <a:rPr lang="en-GB" dirty="0" smtClean="0">
                <a:latin typeface="Arial" panose="020B0604020202020204" pitchFamily="34" charset="0"/>
                <a:cs typeface="Arial" panose="020B0604020202020204" pitchFamily="34" charset="0"/>
              </a:rPr>
              <a:t> </a:t>
            </a:r>
          </a:p>
          <a:p>
            <a:pPr algn="just"/>
            <a:r>
              <a:rPr lang="en-GB" dirty="0" smtClean="0">
                <a:latin typeface="Arial" panose="020B0604020202020204" pitchFamily="34" charset="0"/>
                <a:cs typeface="Arial" panose="020B0604020202020204" pitchFamily="34" charset="0"/>
              </a:rPr>
              <a:t>“Fleet managers can’t expect drivers to sleep in an unheated or uncooled bunk, after all.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Another scenario in northern climes has drivers fearing their engine won’t start after just a few hours, so they leave it idling.</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 In some cases of extreme cold, their fear is real — especially so if the hardware they depend on isn’t well-maintained.  Of course, there’s laziness and maybe simple ignorance in the mix, as well.”</a:t>
            </a:r>
          </a:p>
          <a:p>
            <a:r>
              <a:rPr lang="en-GB" dirty="0" smtClean="0"/>
              <a:t> </a:t>
            </a:r>
            <a:endParaRPr lang="en-GB" dirty="0"/>
          </a:p>
        </p:txBody>
      </p:sp>
    </p:spTree>
    <p:extLst>
      <p:ext uri="{BB962C8B-B14F-4D97-AF65-F5344CB8AC3E}">
        <p14:creationId xmlns:p14="http://schemas.microsoft.com/office/powerpoint/2010/main" val="248528679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11560" y="612845"/>
            <a:ext cx="7776864" cy="4247317"/>
          </a:xfrm>
          <a:prstGeom prst="rect">
            <a:avLst/>
          </a:prstGeom>
        </p:spPr>
        <p:txBody>
          <a:bodyPr wrap="square">
            <a:spAutoFit/>
          </a:bodyPr>
          <a:lstStyle/>
          <a:p>
            <a:pPr algn="just"/>
            <a:r>
              <a:rPr lang="en-GB" dirty="0" smtClean="0">
                <a:latin typeface="Arial" panose="020B0604020202020204" pitchFamily="34" charset="0"/>
                <a:cs typeface="Arial" panose="020B0604020202020204" pitchFamily="34" charset="0"/>
              </a:rPr>
              <a:t>Although trucks tend to dominate the modal split for inland freight transportation in most regions, a comparison of emission factors versus marine and rail reveals that the latter two options may be favourable for many reasons.</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As can be seen in Table 5, on average trucks are found to have greater costs, fuel consumption, and emissions per ton-mile of freight transported.  In addition, the values for rail indicate significantly greater costs and environmental impacts than those for marine transport by barge.</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These modal characteristics are of concern, since trucks and rail respectively dominate urban and intercity freight transport in the U.S. road transport tends to be the primary mode for inland freight movement in most European countries as presented in Figure 5. </a:t>
            </a:r>
          </a:p>
          <a:p>
            <a:r>
              <a:rPr lang="en-GB" dirty="0" smtClean="0"/>
              <a:t> </a:t>
            </a:r>
            <a:endParaRPr lang="en-GB" dirty="0"/>
          </a:p>
        </p:txBody>
      </p:sp>
    </p:spTree>
    <p:extLst>
      <p:ext uri="{BB962C8B-B14F-4D97-AF65-F5344CB8AC3E}">
        <p14:creationId xmlns:p14="http://schemas.microsoft.com/office/powerpoint/2010/main" val="118459670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544" y="692696"/>
            <a:ext cx="8208911" cy="453650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67801827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3568" y="188640"/>
            <a:ext cx="7776864" cy="65527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11631186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0"/>
            <a:ext cx="8424936"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88230849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11560" y="1166843"/>
            <a:ext cx="7704856" cy="3693319"/>
          </a:xfrm>
          <a:prstGeom prst="rect">
            <a:avLst/>
          </a:prstGeom>
        </p:spPr>
        <p:txBody>
          <a:bodyPr wrap="square">
            <a:spAutoFit/>
          </a:bodyPr>
          <a:lstStyle/>
          <a:p>
            <a:pPr algn="just"/>
            <a:r>
              <a:rPr lang="en-GB" dirty="0" smtClean="0">
                <a:latin typeface="Arial" panose="020B0604020202020204" pitchFamily="34" charset="0"/>
                <a:cs typeface="Arial" panose="020B0604020202020204" pitchFamily="34" charset="0"/>
              </a:rPr>
              <a:t>Many studies have analysed the long-term trends of freight transport.  The results indicate that the amount of freight transported, and subsequently environmental externalities will continue to grow unless some shift in behaviour is made.</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 According to a paper published by the European Commission (EC), “unless major new measures are taken by 2010 in the European Union so that the Fifteen (countries) can use the advantages of each mode of transport more rationally, heavy goods vehicle traffic alone will increase by nearly 50 % over its 1998 level.”</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Vanek has analysed air and sea modes used in freight transportation by predicting future growth in imports and exports for the U.S.</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2050703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188640"/>
            <a:ext cx="7920880" cy="6402333"/>
          </a:xfrm>
          <a:prstGeom prst="rect">
            <a:avLst/>
          </a:prstGeom>
        </p:spPr>
        <p:txBody>
          <a:bodyPr wrap="square">
            <a:spAutoFit/>
          </a:bodyPr>
          <a:lstStyle/>
          <a:p>
            <a:pPr algn="just"/>
            <a:r>
              <a:rPr lang="en-GB" dirty="0" smtClean="0">
                <a:latin typeface="Arial" panose="020B0604020202020204" pitchFamily="34" charset="0"/>
                <a:cs typeface="Arial" panose="020B0604020202020204" pitchFamily="34" charset="0"/>
              </a:rPr>
              <a:t>A fair assemblage of previous research can be found related to Green Logistics solutions with regards to facets such as industry practices, technology, operations, public projects and governmental policies.</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Within the context of sustainability, environmental effects are the prime consideration of these solutions; however economic effects are a requisite measure for feasibility.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To some extent social outcomes can be assumed to have strong correlation with the environmental and economic.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Although social consequences are important, they will not be the focus of this document.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Green logistics solutions can be divided into four categories as shown in Table, ranging from those which are least likely to have economic consequences through those which may have significant impact on the freight logistics sector along with associated aspects of the economy and society.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 first set of effects, denoted by Roman numeral I, comprises of concepts which could lead to solutions having negligible effect on the activity level in the freight sector, since impact mitigation is the focus, rather than emissions. </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5201897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39552" y="751344"/>
            <a:ext cx="7488832" cy="5632311"/>
          </a:xfrm>
          <a:prstGeom prst="rect">
            <a:avLst/>
          </a:prstGeom>
        </p:spPr>
        <p:txBody>
          <a:bodyPr wrap="square">
            <a:spAutoFit/>
          </a:bodyPr>
          <a:lstStyle/>
          <a:p>
            <a:pPr algn="just"/>
            <a:r>
              <a:rPr lang="en-GB" dirty="0" smtClean="0">
                <a:latin typeface="Arial" panose="020B0604020202020204" pitchFamily="34" charset="0"/>
                <a:cs typeface="Arial" panose="020B0604020202020204" pitchFamily="34" charset="0"/>
              </a:rPr>
              <a:t>The second set would cause emissions reductions for individual vehicles, thus having little direct effect on activity levels.</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On the other hand, the options and considerations categorized under the third set require significant changes in freight sector operations, likely reducing vehicle-miles travelled along with emissions.</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 As a result the general activity level of the freight sector could be significantly impacted.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 final set, denoted by IV, encompasses concepts and methods geared at influencing environmental externalities by considering demand in the context of economics and culture.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As a result these ideas would have broad implications on society as a whole.</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This list is not meant to be entirely comprehensive, but provides a summary of salient options for Green Logistics based on previous research. </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5072822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9552" y="260648"/>
            <a:ext cx="8136903" cy="64087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56518393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0"/>
            <a:ext cx="8856984" cy="6463308"/>
          </a:xfrm>
          <a:prstGeom prst="rect">
            <a:avLst/>
          </a:prstGeom>
        </p:spPr>
        <p:txBody>
          <a:bodyPr wrap="square">
            <a:spAutoFit/>
          </a:bodyPr>
          <a:lstStyle/>
          <a:p>
            <a:r>
              <a:rPr lang="en-GB" dirty="0" smtClean="0">
                <a:latin typeface="Arial" panose="020B0604020202020204" pitchFamily="34" charset="0"/>
                <a:cs typeface="Arial" panose="020B0604020202020204" pitchFamily="34" charset="0"/>
              </a:rPr>
              <a:t>References </a:t>
            </a:r>
          </a:p>
          <a:p>
            <a:r>
              <a:rPr lang="en-GB" dirty="0" smtClean="0"/>
              <a:t> </a:t>
            </a:r>
          </a:p>
          <a:p>
            <a:pPr algn="just"/>
            <a:r>
              <a:rPr lang="en-GB" dirty="0" smtClean="0">
                <a:latin typeface="Arial" panose="020B0604020202020204" pitchFamily="34" charset="0"/>
                <a:cs typeface="Arial" panose="020B0604020202020204" pitchFamily="34" charset="0"/>
              </a:rPr>
              <a:t>[1] Ang-Olson, Jeffrey and Bill Cowart (2002) 'Freight Activity and Air Quality Impacts in Selected North American Free Trade Agreement (NAFTA) Trade Corridors.' Transportation Research Record 1815, 86-95. </a:t>
            </a:r>
          </a:p>
          <a:p>
            <a:pPr algn="just"/>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[2] Ang-Olson, Jeffrey and Sergio </a:t>
            </a:r>
            <a:r>
              <a:rPr lang="en-GB" dirty="0" err="1" smtClean="0">
                <a:latin typeface="Arial" panose="020B0604020202020204" pitchFamily="34" charset="0"/>
                <a:cs typeface="Arial" panose="020B0604020202020204" pitchFamily="34" charset="0"/>
              </a:rPr>
              <a:t>Ostria</a:t>
            </a:r>
            <a:r>
              <a:rPr lang="en-GB" dirty="0" smtClean="0">
                <a:latin typeface="Arial" panose="020B0604020202020204" pitchFamily="34" charset="0"/>
                <a:cs typeface="Arial" panose="020B0604020202020204" pitchFamily="34" charset="0"/>
              </a:rPr>
              <a:t> (2005) 'Assessing the Effects of Freight Movement on Air Quality at the National and Regional Level: Final Report.' Prepared by ICF Consulting for the U.S. Federal Highway Administration, Office of Natural and Human Environment, http://www.fhwa.dot.gov/environment/freightaq/ Accessed on 11/3/2005. </a:t>
            </a:r>
          </a:p>
          <a:p>
            <a:pPr algn="just"/>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[3] Ang-Olson, Jeffrey and Will Schroeer (2002) 'Energy Efficiency Strategies for Freight Trucking: Potential Impacts of Fuel Use and Greenhouse Gas Emissions.' Transportation Research Record 1815, 11-18. </a:t>
            </a:r>
          </a:p>
          <a:p>
            <a:pPr algn="just"/>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[4] ASCE Task Committee on Freight Pipelines and the Pipeline Division (1998) 'Freight Pipelines: Current Status and Anticipated Future Use.' Journal of Transportation Engineering 124 (4), 300-310. </a:t>
            </a:r>
          </a:p>
          <a:p>
            <a:pPr algn="just"/>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[5] Beuthe, Michel, Fabrice Degrandsart, Jean-Francois Geerts and Bart Jourquin (2002) 'External costs of the Belgian interurban freight traffic: a network analysis of their internalisation.' Transportation Research Part D 7 (4), 285-301. </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833064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116632"/>
            <a:ext cx="9036496" cy="6463308"/>
          </a:xfrm>
          <a:prstGeom prst="rect">
            <a:avLst/>
          </a:prstGeom>
        </p:spPr>
        <p:txBody>
          <a:bodyPr wrap="square">
            <a:spAutoFit/>
          </a:bodyPr>
          <a:lstStyle/>
          <a:p>
            <a:pPr algn="just"/>
            <a:r>
              <a:rPr lang="en-GB" dirty="0" smtClean="0">
                <a:latin typeface="Arial" panose="020B0604020202020204" pitchFamily="34" charset="0"/>
                <a:cs typeface="Arial" panose="020B0604020202020204" pitchFamily="34" charset="0"/>
              </a:rPr>
              <a:t>[6] Browne, Michael and Julian Allen (1999) 'The Impact of Sustainability Policies on Urban Freight Transport and Logistics Systems.' in Selected Proceedings of the 8th World Conference of Transport Research. Volume 1. Transport Modes and Systems. (Eds. H. Meersman, E. Van de Voorde and W. Winkelmans) 506-518 Pergamon. </a:t>
            </a:r>
          </a:p>
          <a:p>
            <a:pPr algn="just"/>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[7] Caid, N., P. Crist, R. Gilbert and P.  Wiederkehr (2002) 'Environmentally Sustainable Transport: concept, goal and strategy-the OECD's EST Project.' Proceedings of the Institution of Civil Engineers, Transport 153 (4), 219-226. </a:t>
            </a:r>
          </a:p>
          <a:p>
            <a:pPr algn="just"/>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[8] Clean Cities Program (2005) 'Idle Reduction.' </a:t>
            </a:r>
            <a:r>
              <a:rPr lang="en-GB" dirty="0" smtClean="0">
                <a:latin typeface="Arial" panose="020B0604020202020204" pitchFamily="34" charset="0"/>
                <a:cs typeface="Arial" panose="020B0604020202020204" pitchFamily="34" charset="0"/>
                <a:hlinkClick r:id="rId2"/>
              </a:rPr>
              <a:t>http://www.eere.energy.gov/cleancities/idle/</a:t>
            </a:r>
            <a:r>
              <a:rPr lang="en-GB" dirty="0" smtClean="0">
                <a:latin typeface="Arial" panose="020B0604020202020204" pitchFamily="34" charset="0"/>
                <a:cs typeface="Arial" panose="020B0604020202020204" pitchFamily="34" charset="0"/>
              </a:rPr>
              <a:t>  U.S. Department of Energy, Accessed on 12/2/2005. </a:t>
            </a:r>
          </a:p>
          <a:p>
            <a:pPr algn="just"/>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[9] Daganzo, Carlos (2005) 'Logistics Systems Analysis.' Springer. </a:t>
            </a:r>
          </a:p>
          <a:p>
            <a:pPr algn="just"/>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[10] Daskin, Mark S. (1995) 'Network and Discrete Location: Models, Algorithms and Applications.' John Wiley &amp; Sons Inc. </a:t>
            </a:r>
          </a:p>
          <a:p>
            <a:pPr algn="just"/>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[11] DeiselNet.com (2006) 'Heavy Duty Truck and Bus Engines.' </a:t>
            </a:r>
            <a:r>
              <a:rPr lang="en-GB" dirty="0" smtClean="0">
                <a:latin typeface="Arial" panose="020B0604020202020204" pitchFamily="34" charset="0"/>
                <a:cs typeface="Arial" panose="020B0604020202020204" pitchFamily="34" charset="0"/>
                <a:hlinkClick r:id="rId3"/>
              </a:rPr>
              <a:t>http://www.dieselnet.com/standards/us/hd.html</a:t>
            </a:r>
            <a:r>
              <a:rPr lang="en-GB" dirty="0" smtClean="0">
                <a:latin typeface="Arial" panose="020B0604020202020204" pitchFamily="34" charset="0"/>
                <a:cs typeface="Arial" panose="020B0604020202020204" pitchFamily="34" charset="0"/>
              </a:rPr>
              <a:t> , Accessed on 2/1/2006. </a:t>
            </a:r>
          </a:p>
          <a:p>
            <a:pPr algn="just"/>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[12] European Commission (2000) 'FV 2000-Quality of Freight Villages Structure and Operations.' </a:t>
            </a:r>
            <a:r>
              <a:rPr lang="en-GB" dirty="0" smtClean="0">
                <a:latin typeface="Arial" panose="020B0604020202020204" pitchFamily="34" charset="0"/>
                <a:cs typeface="Arial" panose="020B0604020202020204" pitchFamily="34" charset="0"/>
                <a:hlinkClick r:id="rId4"/>
              </a:rPr>
              <a:t>http://www.freight-village.com/fv2000/Deliv2.htm</a:t>
            </a:r>
            <a:r>
              <a:rPr lang="en-GB" dirty="0" smtClean="0">
                <a:latin typeface="Arial" panose="020B0604020202020204" pitchFamily="34" charset="0"/>
                <a:cs typeface="Arial" panose="020B0604020202020204" pitchFamily="34" charset="0"/>
              </a:rPr>
              <a:t> , Accessed on 3/1/2006. </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5827630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332655"/>
            <a:ext cx="8568952" cy="5909310"/>
          </a:xfrm>
          <a:prstGeom prst="rect">
            <a:avLst/>
          </a:prstGeom>
        </p:spPr>
        <p:txBody>
          <a:bodyPr wrap="square">
            <a:spAutoFit/>
          </a:bodyPr>
          <a:lstStyle/>
          <a:p>
            <a:pPr algn="just"/>
            <a:r>
              <a:rPr lang="en-GB" dirty="0" smtClean="0">
                <a:latin typeface="Arial" panose="020B0604020202020204" pitchFamily="34" charset="0"/>
                <a:cs typeface="Arial" panose="020B0604020202020204" pitchFamily="34" charset="0"/>
              </a:rPr>
              <a:t>[13] European Commission (2001) 'White Paper: European transport policy for 2010- time to decide.' Office for Official Publications of the European Communities.</a:t>
            </a:r>
          </a:p>
          <a:p>
            <a:pPr algn="just"/>
            <a:r>
              <a:rPr lang="en-GB" dirty="0" smtClean="0">
                <a:latin typeface="Arial" panose="020B0604020202020204" pitchFamily="34" charset="0"/>
                <a:cs typeface="Arial" panose="020B0604020202020204" pitchFamily="34" charset="0"/>
              </a:rPr>
              <a:t> </a:t>
            </a:r>
          </a:p>
          <a:p>
            <a:pPr algn="just"/>
            <a:r>
              <a:rPr lang="en-GB" dirty="0" smtClean="0">
                <a:latin typeface="Arial" panose="020B0604020202020204" pitchFamily="34" charset="0"/>
                <a:cs typeface="Arial" panose="020B0604020202020204" pitchFamily="34" charset="0"/>
              </a:rPr>
              <a:t>[14] European Commission (2005) ExternE. </a:t>
            </a:r>
            <a:r>
              <a:rPr lang="en-GB" dirty="0" smtClean="0">
                <a:latin typeface="Arial" panose="020B0604020202020204" pitchFamily="34" charset="0"/>
                <a:cs typeface="Arial" panose="020B0604020202020204" pitchFamily="34" charset="0"/>
                <a:hlinkClick r:id="rId2"/>
              </a:rPr>
              <a:t>http://www.externe.info/</a:t>
            </a:r>
            <a:r>
              <a:rPr lang="en-GB" dirty="0" smtClean="0">
                <a:latin typeface="Arial" panose="020B0604020202020204" pitchFamily="34" charset="0"/>
                <a:cs typeface="Arial" panose="020B0604020202020204" pitchFamily="34" charset="0"/>
              </a:rPr>
              <a:t> , Accessed on 12/2/2005. </a:t>
            </a:r>
          </a:p>
          <a:p>
            <a:pPr algn="just"/>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[15] European Conference of Ministers of Transport (1991) 'Freight Transport and the Environment.' (Eds. M. Kroon, R. Smit and J. van Ham) Elsevier. </a:t>
            </a:r>
          </a:p>
          <a:p>
            <a:pPr algn="just"/>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[16] European Environment Agency (2006) 'Transport and environment: facing a dilemma.' Office of Official Publications of the European Communities  </a:t>
            </a:r>
          </a:p>
          <a:p>
            <a:pPr algn="just"/>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[17] Facanha, Cristiano and Arpad Horvath (2005) 'Environmental Assessment of Logistics Outsourcing.' Journal of Management in Engineering 21 (1), 27-37. </a:t>
            </a:r>
          </a:p>
          <a:p>
            <a:pPr algn="just"/>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[18] Facanha, Cristiano and Arpad Horvath (2006) 'Environmental Assessment of Freight Transportation in the U.S.' International Journal of Life-Cycle Assessment 11 (4), 229239. </a:t>
            </a:r>
          </a:p>
          <a:p>
            <a:pPr algn="just"/>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[19] Forkenbrock, David (1999) 'External costs of intercity truck freight transportation.' Transportation Research Part A 33 (7), 505-526. </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4096915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7504" y="116632"/>
            <a:ext cx="8784976" cy="6740307"/>
          </a:xfrm>
          <a:prstGeom prst="rect">
            <a:avLst/>
          </a:prstGeom>
        </p:spPr>
        <p:txBody>
          <a:bodyPr wrap="square">
            <a:spAutoFit/>
          </a:bodyPr>
          <a:lstStyle/>
          <a:p>
            <a:pPr algn="just"/>
            <a:r>
              <a:rPr lang="en-GB" dirty="0" smtClean="0">
                <a:latin typeface="Arial" panose="020B0604020202020204" pitchFamily="34" charset="0"/>
                <a:cs typeface="Arial" panose="020B0604020202020204" pitchFamily="34" charset="0"/>
              </a:rPr>
              <a:t>[20] Forkenbrock, David (2001) 'Comparison of external costs of rail and truck freight transportation.' Transportation Research Part A 35 (4), 321-337. </a:t>
            </a:r>
          </a:p>
          <a:p>
            <a:pPr algn="just"/>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[21] Geroliminis, Nikolas and Carlos Daganzo (2005) 'A review of green logistics schemes used in cities around the world.' U.C. Berkeley Center for Future Urban Transport, A Volvo Center of Excellence.</a:t>
            </a:r>
          </a:p>
          <a:p>
            <a:pPr algn="just"/>
            <a:r>
              <a:rPr lang="en-GB" dirty="0" smtClean="0">
                <a:latin typeface="Arial" panose="020B0604020202020204" pitchFamily="34" charset="0"/>
                <a:cs typeface="Arial" panose="020B0604020202020204" pitchFamily="34" charset="0"/>
              </a:rPr>
              <a:t> </a:t>
            </a:r>
          </a:p>
          <a:p>
            <a:pPr algn="just"/>
            <a:r>
              <a:rPr lang="en-GB" dirty="0" smtClean="0">
                <a:latin typeface="Arial" panose="020B0604020202020204" pitchFamily="34" charset="0"/>
                <a:cs typeface="Arial" panose="020B0604020202020204" pitchFamily="34" charset="0"/>
              </a:rPr>
              <a:t>[22] Graves, S.C., A.H.G. Rinnooy Kan and P.H. Zipkin (1993) 'Logistics of Production and Inventory.' from Handbooks in Operations Research and Management Science. (Eds. G. L. Nemhauser and A. H. G. Rinnooy Kan) Elsevier. </a:t>
            </a:r>
          </a:p>
          <a:p>
            <a:pPr algn="just"/>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[23] Grier, David V. (2002) 'Measuring the Service Levels of Inland Waterways.' TR News 221, 10-16. </a:t>
            </a:r>
          </a:p>
          <a:p>
            <a:pPr algn="just"/>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[24] Horvath, Arpad and Chris Hendrickson (1998) 'Comparison of Environmental Implications of Asphalt and Steel-Reinforced Concrete Pavements.' Transportation Research Record 1626, 105-113. </a:t>
            </a:r>
          </a:p>
          <a:p>
            <a:pPr algn="just"/>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[25] International Air Transport Association (2001) 'Emissions trading for aviation.' Arthur Andersen. </a:t>
            </a:r>
          </a:p>
          <a:p>
            <a:pPr algn="just"/>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[26] Jeon, Christy Mihyeon and Adjo Amekudzi (2005) 'Addressing Sustainability in Transportation Systems: Definitions, Indicators and Metrics.' Journal of Infrastructure Systems 11 (1), 31-50. </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6551289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7504" y="404664"/>
            <a:ext cx="8856984" cy="6001643"/>
          </a:xfrm>
          <a:prstGeom prst="rect">
            <a:avLst/>
          </a:prstGeom>
        </p:spPr>
        <p:txBody>
          <a:bodyPr wrap="square">
            <a:spAutoFit/>
          </a:bodyPr>
          <a:lstStyle/>
          <a:p>
            <a:pPr algn="just"/>
            <a:r>
              <a:rPr lang="en-GB" sz="1600" dirty="0" smtClean="0">
                <a:latin typeface="Arial" panose="020B0604020202020204" pitchFamily="34" charset="0"/>
                <a:cs typeface="Arial" panose="020B0604020202020204" pitchFamily="34" charset="0"/>
              </a:rPr>
              <a:t>[65] U.S. Federal Highway Administration (2005) 'The Freight Technology Story: Intelligent Freight Technologies and Their Benefits.' Office of Freight Management and Operations, </a:t>
            </a:r>
          </a:p>
          <a:p>
            <a:pPr algn="just"/>
            <a:r>
              <a:rPr lang="en-GB" sz="1600" dirty="0" smtClean="0">
                <a:latin typeface="Arial" panose="020B0604020202020204" pitchFamily="34" charset="0"/>
                <a:cs typeface="Arial" panose="020B0604020202020204" pitchFamily="34" charset="0"/>
                <a:hlinkClick r:id="rId2"/>
              </a:rPr>
              <a:t>http://ops.fhwa.dot.gov/freight/intermodal/freight_tech_story/freight_tech_story.htm</a:t>
            </a:r>
            <a:r>
              <a:rPr lang="en-GB" sz="1600" dirty="0" smtClean="0">
                <a:latin typeface="Arial" panose="020B0604020202020204" pitchFamily="34" charset="0"/>
                <a:cs typeface="Arial" panose="020B0604020202020204" pitchFamily="34" charset="0"/>
              </a:rPr>
              <a:t> , Accessed on 12/2/2005. </a:t>
            </a:r>
          </a:p>
          <a:p>
            <a:pPr algn="just"/>
            <a:endParaRPr lang="en-GB" sz="1600" dirty="0" smtClean="0">
              <a:latin typeface="Arial" panose="020B0604020202020204" pitchFamily="34" charset="0"/>
              <a:cs typeface="Arial" panose="020B0604020202020204" pitchFamily="34" charset="0"/>
            </a:endParaRPr>
          </a:p>
          <a:p>
            <a:pPr algn="just"/>
            <a:r>
              <a:rPr lang="en-GB" sz="1600" dirty="0" smtClean="0">
                <a:latin typeface="Arial" panose="020B0604020202020204" pitchFamily="34" charset="0"/>
                <a:cs typeface="Arial" panose="020B0604020202020204" pitchFamily="34" charset="0"/>
              </a:rPr>
              <a:t>[66] UK Roundtable on Sustainable Development (1996) 'Defining a Sustainable Transport Sector.' UK Roundtable on Sustainable Development. </a:t>
            </a:r>
          </a:p>
          <a:p>
            <a:pPr algn="just"/>
            <a:endParaRPr lang="en-GB" sz="1600" dirty="0" smtClean="0">
              <a:latin typeface="Arial" panose="020B0604020202020204" pitchFamily="34" charset="0"/>
              <a:cs typeface="Arial" panose="020B0604020202020204" pitchFamily="34" charset="0"/>
            </a:endParaRPr>
          </a:p>
          <a:p>
            <a:pPr algn="just"/>
            <a:r>
              <a:rPr lang="en-GB" sz="1600" dirty="0" smtClean="0">
                <a:latin typeface="Arial" panose="020B0604020202020204" pitchFamily="34" charset="0"/>
                <a:cs typeface="Arial" panose="020B0604020202020204" pitchFamily="34" charset="0"/>
              </a:rPr>
              <a:t>[67] Vanek, Francis (2001) 'Growth of exports from developing countries: implications for freight trends and ecological impact.' Futures 33 (5), 393-406. </a:t>
            </a:r>
          </a:p>
          <a:p>
            <a:pPr algn="just"/>
            <a:endParaRPr lang="en-GB" sz="1600" dirty="0" smtClean="0">
              <a:latin typeface="Arial" panose="020B0604020202020204" pitchFamily="34" charset="0"/>
              <a:cs typeface="Arial" panose="020B0604020202020204" pitchFamily="34" charset="0"/>
            </a:endParaRPr>
          </a:p>
          <a:p>
            <a:pPr algn="just"/>
            <a:r>
              <a:rPr lang="en-GB" sz="1600" dirty="0" smtClean="0">
                <a:latin typeface="Arial" panose="020B0604020202020204" pitchFamily="34" charset="0"/>
                <a:cs typeface="Arial" panose="020B0604020202020204" pitchFamily="34" charset="0"/>
              </a:rPr>
              <a:t>[68] Visser, Johan, Arjan van Binsbergen and Toshinori Nemoto (1999) 'Urban freight transport policy and planning.' in First International Symposium on City Logistics (Cairns, Australia, July 1999).</a:t>
            </a:r>
          </a:p>
          <a:p>
            <a:pPr algn="just"/>
            <a:r>
              <a:rPr lang="en-GB" sz="1600" dirty="0" smtClean="0">
                <a:latin typeface="Arial" panose="020B0604020202020204" pitchFamily="34" charset="0"/>
                <a:cs typeface="Arial" panose="020B0604020202020204" pitchFamily="34" charset="0"/>
              </a:rPr>
              <a:t> </a:t>
            </a:r>
          </a:p>
          <a:p>
            <a:pPr algn="just"/>
            <a:r>
              <a:rPr lang="en-GB" sz="1600" dirty="0" smtClean="0">
                <a:latin typeface="Arial" panose="020B0604020202020204" pitchFamily="34" charset="0"/>
                <a:cs typeface="Arial" panose="020B0604020202020204" pitchFamily="34" charset="0"/>
              </a:rPr>
              <a:t>[69] World Commission on Environment and Development (1987) 'Our common journey.' Oxford Univ. Press, Oxford, England. </a:t>
            </a:r>
          </a:p>
          <a:p>
            <a:pPr algn="just"/>
            <a:endParaRPr lang="en-GB" sz="1600" dirty="0" smtClean="0">
              <a:latin typeface="Arial" panose="020B0604020202020204" pitchFamily="34" charset="0"/>
              <a:cs typeface="Arial" panose="020B0604020202020204" pitchFamily="34" charset="0"/>
            </a:endParaRPr>
          </a:p>
          <a:p>
            <a:pPr algn="just"/>
            <a:r>
              <a:rPr lang="en-GB" sz="1600" dirty="0" smtClean="0">
                <a:latin typeface="Arial" panose="020B0604020202020204" pitchFamily="34" charset="0"/>
                <a:cs typeface="Arial" panose="020B0604020202020204" pitchFamily="34" charset="0"/>
              </a:rPr>
              <a:t>[70] Yamada, Tadashi, Elichi Taniguchi and M. Noritake (1999) 'Optimal location planning of logistics terminals based on multiobjective programming method.' in Urban Transport V. (Ed. L. J. Sucharov) 449-458 WIT Press. </a:t>
            </a:r>
          </a:p>
          <a:p>
            <a:pPr algn="just"/>
            <a:endParaRPr lang="en-GB" sz="1600" dirty="0" smtClean="0">
              <a:latin typeface="Arial" panose="020B0604020202020204" pitchFamily="34" charset="0"/>
              <a:cs typeface="Arial" panose="020B0604020202020204" pitchFamily="34" charset="0"/>
            </a:endParaRPr>
          </a:p>
          <a:p>
            <a:pPr algn="just"/>
            <a:r>
              <a:rPr lang="en-GB" sz="1600" dirty="0" smtClean="0">
                <a:latin typeface="Arial" panose="020B0604020202020204" pitchFamily="34" charset="0"/>
                <a:cs typeface="Arial" panose="020B0604020202020204" pitchFamily="34" charset="0"/>
              </a:rPr>
              <a:t>[71] Yanowitz, Janet, Robert L. McCormick and Michael S. Graboski (2000) 'In-Use Emissions from Heavy-Duty Vehicles.' Environmental Science and Technology 34 (5), 729-740. </a:t>
            </a: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2474001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9552" y="620688"/>
            <a:ext cx="8136904" cy="52565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93754660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260648"/>
            <a:ext cx="8640960" cy="5447645"/>
          </a:xfrm>
          <a:prstGeom prst="rect">
            <a:avLst/>
          </a:prstGeom>
        </p:spPr>
        <p:txBody>
          <a:bodyPr wrap="square">
            <a:spAutoFit/>
          </a:bodyPr>
          <a:lstStyle/>
          <a:p>
            <a:r>
              <a:rPr lang="en-GB" sz="2400" b="1" u="sng" dirty="0" smtClean="0">
                <a:latin typeface="Arial" panose="020B0604020202020204" pitchFamily="34" charset="0"/>
                <a:cs typeface="Arial" panose="020B0604020202020204" pitchFamily="34" charset="0"/>
              </a:rPr>
              <a:t>The </a:t>
            </a:r>
            <a:r>
              <a:rPr lang="en-GB" sz="2400" b="1" u="sng" dirty="0">
                <a:latin typeface="Arial" panose="020B0604020202020204" pitchFamily="34" charset="0"/>
                <a:cs typeface="Arial" panose="020B0604020202020204" pitchFamily="34" charset="0"/>
              </a:rPr>
              <a:t>Impact of Internet Sales on </a:t>
            </a:r>
            <a:r>
              <a:rPr lang="en-GB" sz="2400" b="1" u="sng" dirty="0" smtClean="0">
                <a:latin typeface="Arial" panose="020B0604020202020204" pitchFamily="34" charset="0"/>
                <a:cs typeface="Arial" panose="020B0604020202020204" pitchFamily="34" charset="0"/>
              </a:rPr>
              <a:t>Logistics Operations</a:t>
            </a:r>
            <a:endParaRPr lang="en-GB" sz="2400" dirty="0" smtClean="0">
              <a:latin typeface="Arial" panose="020B0604020202020204" pitchFamily="34" charset="0"/>
              <a:cs typeface="Arial" panose="020B0604020202020204" pitchFamily="34" charset="0"/>
            </a:endParaRPr>
          </a:p>
          <a:p>
            <a:r>
              <a:rPr lang="en-GB" b="1" dirty="0" smtClean="0"/>
              <a:t> </a:t>
            </a:r>
            <a:endParaRPr lang="en-GB" dirty="0"/>
          </a:p>
          <a:p>
            <a:pPr algn="just"/>
            <a:r>
              <a:rPr lang="en-GB" b="1" u="sng" dirty="0">
                <a:latin typeface="Arial" panose="020B0604020202020204" pitchFamily="34" charset="0"/>
                <a:cs typeface="Arial" panose="020B0604020202020204" pitchFamily="34" charset="0"/>
              </a:rPr>
              <a:t>Definition: </a:t>
            </a:r>
            <a:r>
              <a:rPr lang="en-GB" dirty="0">
                <a:latin typeface="Arial" panose="020B0604020202020204" pitchFamily="34" charset="0"/>
                <a:cs typeface="Arial" panose="020B0604020202020204" pitchFamily="34" charset="0"/>
              </a:rPr>
              <a:t>The Internet of Things (IoT) refers to the use of intelligently connected devices and systems to leverage data gathered by embedded sensors and actuators in machines and other physical objects</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IoT </a:t>
            </a:r>
            <a:r>
              <a:rPr lang="en-GB" dirty="0">
                <a:latin typeface="Arial" panose="020B0604020202020204" pitchFamily="34" charset="0"/>
                <a:cs typeface="Arial" panose="020B0604020202020204" pitchFamily="34" charset="0"/>
              </a:rPr>
              <a:t>is expected to spread rapidly over the coming years and this </a:t>
            </a:r>
            <a:r>
              <a:rPr lang="en-GB" dirty="0" smtClean="0">
                <a:latin typeface="Arial" panose="020B0604020202020204" pitchFamily="34" charset="0"/>
                <a:cs typeface="Arial" panose="020B0604020202020204" pitchFamily="34" charset="0"/>
              </a:rPr>
              <a:t>convergence will </a:t>
            </a:r>
            <a:r>
              <a:rPr lang="en-GB" dirty="0">
                <a:latin typeface="Arial" panose="020B0604020202020204" pitchFamily="34" charset="0"/>
                <a:cs typeface="Arial" panose="020B0604020202020204" pitchFamily="34" charset="0"/>
              </a:rPr>
              <a:t>unleash a new dimension of services that improve the quality of life of consumers and productivity of enterprises, unlocking an opportunity that the GSMA refers to as the ‘Connected Life</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For consumers, the IoT has the potential to deliver solutions that dramatically improve </a:t>
            </a:r>
            <a:r>
              <a:rPr lang="en-GB" dirty="0" smtClean="0">
                <a:latin typeface="Arial" panose="020B0604020202020204" pitchFamily="34" charset="0"/>
                <a:cs typeface="Arial" panose="020B0604020202020204" pitchFamily="34" charset="0"/>
              </a:rPr>
              <a:t>energy efficiency</a:t>
            </a:r>
            <a:r>
              <a:rPr lang="en-GB" dirty="0">
                <a:latin typeface="Arial" panose="020B0604020202020204" pitchFamily="34" charset="0"/>
                <a:cs typeface="Arial" panose="020B0604020202020204" pitchFamily="34" charset="0"/>
              </a:rPr>
              <a:t>, security, health, education and many other aspects of daily life.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For </a:t>
            </a:r>
            <a:r>
              <a:rPr lang="en-GB" dirty="0">
                <a:latin typeface="Arial" panose="020B0604020202020204" pitchFamily="34" charset="0"/>
                <a:cs typeface="Arial" panose="020B0604020202020204" pitchFamily="34" charset="0"/>
              </a:rPr>
              <a:t>enterprises, </a:t>
            </a:r>
            <a:r>
              <a:rPr lang="en-GB" dirty="0" smtClean="0">
                <a:latin typeface="Arial" panose="020B0604020202020204" pitchFamily="34" charset="0"/>
                <a:cs typeface="Arial" panose="020B0604020202020204" pitchFamily="34" charset="0"/>
              </a:rPr>
              <a:t>IoT can </a:t>
            </a:r>
            <a:r>
              <a:rPr lang="en-GB" dirty="0">
                <a:latin typeface="Arial" panose="020B0604020202020204" pitchFamily="34" charset="0"/>
                <a:cs typeface="Arial" panose="020B0604020202020204" pitchFamily="34" charset="0"/>
              </a:rPr>
              <a:t>underpin solutions that improve decision-making and productivity in manufacturing, </a:t>
            </a:r>
            <a:r>
              <a:rPr lang="en-GB" dirty="0" smtClean="0">
                <a:latin typeface="Arial" panose="020B0604020202020204" pitchFamily="34" charset="0"/>
                <a:cs typeface="Arial" panose="020B0604020202020204" pitchFamily="34" charset="0"/>
              </a:rPr>
              <a:t>retail, agriculture </a:t>
            </a:r>
            <a:r>
              <a:rPr lang="en-GB" dirty="0">
                <a:latin typeface="Arial" panose="020B0604020202020204" pitchFamily="34" charset="0"/>
                <a:cs typeface="Arial" panose="020B0604020202020204" pitchFamily="34" charset="0"/>
              </a:rPr>
              <a:t>and other sectors.</a:t>
            </a:r>
          </a:p>
          <a:p>
            <a:pPr algn="just"/>
            <a:r>
              <a:rPr lang="en-GB" b="1" dirty="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a:p>
            <a:pPr algn="just"/>
            <a:r>
              <a:rPr lang="en-GB" u="sng" dirty="0">
                <a:latin typeface="Arial" panose="020B0604020202020204" pitchFamily="34" charset="0"/>
                <a:cs typeface="Arial" panose="020B0604020202020204" pitchFamily="34" charset="0"/>
                <a:hlinkClick r:id="rId2"/>
              </a:rPr>
              <a:t>www.gsma.com/connectedliving/wp-content/uploads/2014/08/cl_</a:t>
            </a:r>
            <a:r>
              <a:rPr lang="en-GB" b="1" u="sng" dirty="0">
                <a:latin typeface="Arial" panose="020B0604020202020204" pitchFamily="34" charset="0"/>
                <a:cs typeface="Arial" panose="020B0604020202020204" pitchFamily="34" charset="0"/>
                <a:hlinkClick r:id="rId2"/>
              </a:rPr>
              <a:t>iot</a:t>
            </a:r>
            <a:r>
              <a:rPr lang="en-GB" u="sng" dirty="0">
                <a:latin typeface="Arial" panose="020B0604020202020204" pitchFamily="34" charset="0"/>
                <a:cs typeface="Arial" panose="020B0604020202020204" pitchFamily="34" charset="0"/>
                <a:hlinkClick r:id="rId2"/>
              </a:rPr>
              <a:t>_wp_07_14.</a:t>
            </a:r>
            <a:r>
              <a:rPr lang="en-GB" b="1" u="sng" dirty="0">
                <a:latin typeface="Arial" panose="020B0604020202020204" pitchFamily="34" charset="0"/>
                <a:cs typeface="Arial" panose="020B0604020202020204" pitchFamily="34" charset="0"/>
                <a:hlinkClick r:id="rId2"/>
              </a:rPr>
              <a:t>pdf</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2295151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751344"/>
            <a:ext cx="8856984" cy="4247317"/>
          </a:xfrm>
          <a:prstGeom prst="rect">
            <a:avLst/>
          </a:prstGeom>
        </p:spPr>
        <p:txBody>
          <a:bodyPr wrap="square">
            <a:spAutoFit/>
          </a:bodyPr>
          <a:lstStyle/>
          <a:p>
            <a:pPr algn="just"/>
            <a:r>
              <a:rPr lang="en-GB" u="sng" dirty="0">
                <a:latin typeface="Arial" panose="020B0604020202020204" pitchFamily="34" charset="0"/>
                <a:cs typeface="Arial" panose="020B0604020202020204" pitchFamily="34" charset="0"/>
                <a:hlinkClick r:id="rId2"/>
              </a:rPr>
              <a:t>http://www.iotsworldcongress.com/congress/call-for-papers/internet-of-things-in-transportation-logistics</a:t>
            </a:r>
            <a:r>
              <a:rPr lang="en-GB" u="sng" dirty="0" smtClean="0">
                <a:latin typeface="Arial" panose="020B0604020202020204" pitchFamily="34" charset="0"/>
                <a:cs typeface="Arial" panose="020B0604020202020204" pitchFamily="34" charset="0"/>
                <a:hlinkClick r:id="rId2"/>
              </a:rPr>
              <a:t>/</a:t>
            </a:r>
            <a:endParaRPr lang="en-GB" u="sng"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In increasing numbers, people are using public transportation and organizations are looking to improve and expand their transportation and logistics services</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Whether </a:t>
            </a:r>
            <a:r>
              <a:rPr lang="en-GB" dirty="0">
                <a:latin typeface="Arial" panose="020B0604020202020204" pitchFamily="34" charset="0"/>
                <a:cs typeface="Arial" panose="020B0604020202020204" pitchFamily="34" charset="0"/>
              </a:rPr>
              <a:t>in ground, rail, air or sea, IoT solutions are being developed and utilized to address traffic congestion, safety, pollution, and efficient transport of goods.</a:t>
            </a:r>
          </a:p>
          <a:p>
            <a:pPr algn="just"/>
            <a:r>
              <a:rPr lang="en-GB" dirty="0">
                <a:latin typeface="Arial" panose="020B0604020202020204" pitchFamily="34" charset="0"/>
                <a:cs typeface="Arial" panose="020B0604020202020204" pitchFamily="34" charset="0"/>
              </a:rPr>
              <a:t> </a:t>
            </a:r>
          </a:p>
          <a:p>
            <a:pPr algn="just"/>
            <a:r>
              <a:rPr lang="en-GB" dirty="0" smtClean="0">
                <a:latin typeface="Arial" panose="020B0604020202020204" pitchFamily="34" charset="0"/>
                <a:cs typeface="Arial" panose="020B0604020202020204" pitchFamily="34" charset="0"/>
              </a:rPr>
              <a:t>Remote </a:t>
            </a:r>
            <a:r>
              <a:rPr lang="en-GB" dirty="0">
                <a:latin typeface="Arial" panose="020B0604020202020204" pitchFamily="34" charset="0"/>
                <a:cs typeface="Arial" panose="020B0604020202020204" pitchFamily="34" charset="0"/>
              </a:rPr>
              <a:t>fleet management can increase the bottom line, improvements in public transit and autonomous vehicles can prevent accidents and reduce insurance costs, and how data collected from all means of transportation vehicles can assist in reducing transportation costs and increase on time deliveries</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504151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9552" y="332656"/>
            <a:ext cx="7848872" cy="61926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38512417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612845"/>
            <a:ext cx="8064896" cy="5355312"/>
          </a:xfrm>
          <a:prstGeom prst="rect">
            <a:avLst/>
          </a:prstGeom>
        </p:spPr>
        <p:txBody>
          <a:bodyPr wrap="square">
            <a:spAutoFit/>
          </a:bodyPr>
          <a:lstStyle/>
          <a:p>
            <a:pPr algn="just"/>
            <a:r>
              <a:rPr lang="en-GB" dirty="0">
                <a:latin typeface="Arial" panose="020B0604020202020204" pitchFamily="34" charset="0"/>
                <a:cs typeface="Arial" panose="020B0604020202020204" pitchFamily="34" charset="0"/>
              </a:rPr>
              <a:t>DHL and Cisco have jointly released a new Trend Report focused on the Internet of Things (IoT) at the DHL Global Technology Conference in Dubai</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DHL </a:t>
            </a:r>
            <a:r>
              <a:rPr lang="en-GB" dirty="0">
                <a:latin typeface="Arial" panose="020B0604020202020204" pitchFamily="34" charset="0"/>
                <a:cs typeface="Arial" panose="020B0604020202020204" pitchFamily="34" charset="0"/>
              </a:rPr>
              <a:t>and Cisco Consulting Services are also collaborating on a joint IoT innovation project that will improve decision-making in warehouse operations with near real-time data analytics based on Wi-Fi connected devices</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Ken Allen, CEO DHL Express and board sponsor technology, said: “At Deutsche Post DHL Group we have a deeply held belief in the positive powers of global trade</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Yet</a:t>
            </a:r>
            <a:r>
              <a:rPr lang="en-GB" dirty="0">
                <a:latin typeface="Arial" panose="020B0604020202020204" pitchFamily="34" charset="0"/>
                <a:cs typeface="Arial" panose="020B0604020202020204" pitchFamily="34" charset="0"/>
              </a:rPr>
              <a:t>, as our Global Connectedness Index1 2014 revealed, the overall level of connectedness remains surprisingly limited</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There </a:t>
            </a:r>
            <a:r>
              <a:rPr lang="en-GB" dirty="0">
                <a:latin typeface="Arial" panose="020B0604020202020204" pitchFamily="34" charset="0"/>
                <a:cs typeface="Arial" panose="020B0604020202020204" pitchFamily="34" charset="0"/>
              </a:rPr>
              <a:t>is huge potential for countries to further increase their connectedness and prosper through trade, integration and technology. </a:t>
            </a:r>
            <a:r>
              <a:rPr lang="en-GB" dirty="0" smtClean="0">
                <a:latin typeface="Arial" panose="020B0604020202020204" pitchFamily="34" charset="0"/>
                <a:cs typeface="Arial" panose="020B0604020202020204" pitchFamily="34" charset="0"/>
              </a:rPr>
              <a:t>The </a:t>
            </a:r>
            <a:r>
              <a:rPr lang="en-GB" dirty="0">
                <a:latin typeface="Arial" panose="020B0604020202020204" pitchFamily="34" charset="0"/>
                <a:cs typeface="Arial" panose="020B0604020202020204" pitchFamily="34" charset="0"/>
              </a:rPr>
              <a:t>Internet of Things will be a primary enabler of this transformation</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590601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620687"/>
            <a:ext cx="8424936" cy="5909310"/>
          </a:xfrm>
          <a:prstGeom prst="rect">
            <a:avLst/>
          </a:prstGeom>
        </p:spPr>
        <p:txBody>
          <a:bodyPr wrap="square">
            <a:spAutoFit/>
          </a:bodyPr>
          <a:lstStyle/>
          <a:p>
            <a:pPr algn="just"/>
            <a:r>
              <a:rPr lang="en-GB" dirty="0">
                <a:latin typeface="Arial" panose="020B0604020202020204" pitchFamily="34" charset="0"/>
                <a:cs typeface="Arial" panose="020B0604020202020204" pitchFamily="34" charset="0"/>
              </a:rPr>
              <a:t>The Trend Report, which estimates that there will be 50 billion devices connected to the Internet by 2020 compared to 15 billion, looks at the potential impact this technological revolution will have on business</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 </a:t>
            </a:r>
            <a:r>
              <a:rPr lang="en-GB" dirty="0">
                <a:latin typeface="Arial" panose="020B0604020202020204" pitchFamily="34" charset="0"/>
                <a:cs typeface="Arial" panose="020B0604020202020204" pitchFamily="34" charset="0"/>
              </a:rPr>
              <a:t>value at stake, combination of increased revenues and lower costs that is created or will migrate among companies and industries when new connections are made, reveals the huge potential when the Internet and networks expand their connections to warehousing, freight transportation and other elements of the supply chain.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For </a:t>
            </a:r>
            <a:r>
              <a:rPr lang="en-GB" dirty="0">
                <a:latin typeface="Arial" panose="020B0604020202020204" pitchFamily="34" charset="0"/>
                <a:cs typeface="Arial" panose="020B0604020202020204" pitchFamily="34" charset="0"/>
              </a:rPr>
              <a:t>any organisation with a supply chain or logistics operations, IoT will have game-changing consequences, from creating more ‘last mile’ delivery options for customers, to more efficient warehousing operations and freight transportation</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According to Cisco’s economic analysis, IoT will generate $8 trillion worldwide in Value at Stake over the next decade</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This </a:t>
            </a:r>
            <a:r>
              <a:rPr lang="en-GB" dirty="0">
                <a:latin typeface="Arial" panose="020B0604020202020204" pitchFamily="34" charset="0"/>
                <a:cs typeface="Arial" panose="020B0604020202020204" pitchFamily="34" charset="0"/>
              </a:rPr>
              <a:t>will come from five primary drivers: innovation and revenue ($2.1 trillion); asset utilisation ($2.1 trillion); supply chain and logistics ($1.9 trillion); employee productivity improvements ($1.2 trillion); and enhanced customer and </a:t>
            </a:r>
            <a:r>
              <a:rPr lang="en-GB" dirty="0" smtClean="0">
                <a:latin typeface="Arial" panose="020B0604020202020204" pitchFamily="34" charset="0"/>
                <a:cs typeface="Arial" panose="020B0604020202020204" pitchFamily="34" charset="0"/>
              </a:rPr>
              <a:t>citizen </a:t>
            </a:r>
            <a:r>
              <a:rPr lang="en-GB" dirty="0">
                <a:latin typeface="Arial" panose="020B0604020202020204" pitchFamily="34" charset="0"/>
                <a:cs typeface="Arial" panose="020B0604020202020204" pitchFamily="34" charset="0"/>
              </a:rPr>
              <a:t>experience ($700 billion).</a:t>
            </a:r>
          </a:p>
        </p:txBody>
      </p:sp>
    </p:spTree>
    <p:extLst>
      <p:ext uri="{BB962C8B-B14F-4D97-AF65-F5344CB8AC3E}">
        <p14:creationId xmlns:p14="http://schemas.microsoft.com/office/powerpoint/2010/main" val="46465825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260648"/>
            <a:ext cx="8352928" cy="6186309"/>
          </a:xfrm>
          <a:prstGeom prst="rect">
            <a:avLst/>
          </a:prstGeom>
        </p:spPr>
        <p:txBody>
          <a:bodyPr wrap="square">
            <a:spAutoFit/>
          </a:bodyPr>
          <a:lstStyle/>
          <a:p>
            <a:pPr algn="just"/>
            <a:r>
              <a:rPr lang="en-GB" dirty="0"/>
              <a:t>“</a:t>
            </a:r>
            <a:r>
              <a:rPr lang="en-GB" dirty="0">
                <a:latin typeface="Arial" panose="020B0604020202020204" pitchFamily="34" charset="0"/>
                <a:cs typeface="Arial" panose="020B0604020202020204" pitchFamily="34" charset="0"/>
              </a:rPr>
              <a:t>Digital disruption is all around us and it’s having massive implications for business. Digitisation and the expansion of the Internet of Things is a catalyst for growth, which is driving new economic models and enabling organisations to remain competitive and embrace the pace of change happening globally. This report clearly demonstrates that digitisation and the IoT will deliver long term efficiencies and growth opportunities across a wide range of industries,” commented Chris Dedicoat, president, EMEAR for Cisco</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According to the report, over the next decade, the logistics industry could unlock higher levels of operational efficiency as the IoT connects in real time millions of shipments being moved, tracked and stowed each day</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In </a:t>
            </a:r>
            <a:r>
              <a:rPr lang="en-GB" dirty="0">
                <a:latin typeface="Arial" panose="020B0604020202020204" pitchFamily="34" charset="0"/>
                <a:cs typeface="Arial" panose="020B0604020202020204" pitchFamily="34" charset="0"/>
              </a:rPr>
              <a:t>warehousing, connected pallets and items will be a driver for smarter inventory management. In freight transportation, tracking and tracing of goods becomes faster, more accurate, predictive and secure while analytics of a connected fleet can help to predict asset failure and to schedule maintenance checks automatically.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Finally</a:t>
            </a:r>
            <a:r>
              <a:rPr lang="en-GB" dirty="0">
                <a:latin typeface="Arial" panose="020B0604020202020204" pitchFamily="34" charset="0"/>
                <a:cs typeface="Arial" panose="020B0604020202020204" pitchFamily="34" charset="0"/>
              </a:rPr>
              <a:t>, connecting delivery personnel with surrounding vehicles and people can become a way of monetising and optimising the return trip to improve efficiency and service in last mile delivery. For customers, this means DHL can provide an even faster, more reliable and cost-effective service.</a:t>
            </a:r>
          </a:p>
        </p:txBody>
      </p:sp>
    </p:spTree>
    <p:extLst>
      <p:ext uri="{BB962C8B-B14F-4D97-AF65-F5344CB8AC3E}">
        <p14:creationId xmlns:p14="http://schemas.microsoft.com/office/powerpoint/2010/main" val="299475141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260649"/>
            <a:ext cx="8640960" cy="6402332"/>
          </a:xfrm>
          <a:prstGeom prst="rect">
            <a:avLst/>
          </a:prstGeom>
        </p:spPr>
        <p:txBody>
          <a:bodyPr wrap="square">
            <a:spAutoFit/>
          </a:bodyPr>
          <a:lstStyle/>
          <a:p>
            <a:pPr algn="just"/>
            <a:r>
              <a:rPr lang="en-GB" dirty="0">
                <a:latin typeface="Arial" panose="020B0604020202020204" pitchFamily="34" charset="0"/>
                <a:cs typeface="Arial" panose="020B0604020202020204" pitchFamily="34" charset="0"/>
              </a:rPr>
              <a:t>“The Internet of Things is the connection of almost anything – from parcels to people – via sensor technology to the web and both Cisco and DHL believe this will revolutionise business processes across the entire value chain including supply chain and logistics</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To </a:t>
            </a:r>
            <a:r>
              <a:rPr lang="en-GB" dirty="0">
                <a:latin typeface="Arial" panose="020B0604020202020204" pitchFamily="34" charset="0"/>
                <a:cs typeface="Arial" panose="020B0604020202020204" pitchFamily="34" charset="0"/>
              </a:rPr>
              <a:t>get the maximum global economic benefit, we’ll need to understand how all components in the value chain converge and this will require a comprehensive collaboration, participation and the willingness to invest to create a thriving IoT eco system for sustainable business processes</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 </a:t>
            </a:r>
            <a:r>
              <a:rPr lang="en-GB" dirty="0">
                <a:latin typeface="Arial" panose="020B0604020202020204" pitchFamily="34" charset="0"/>
                <a:cs typeface="Arial" panose="020B0604020202020204" pitchFamily="34" charset="0"/>
              </a:rPr>
              <a:t>new Trend Report is another step towards making sure DHL delivers the benefits of IoT to our customers,” said Markus Kückelhaus, vice president Innovation &amp; Trend Research, DHL Customer Solutions &amp; Innovation</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Cisco Consulting Services and DHL are now also collaborating on a joint IoT innovation project that will improve decision-making in the warehouse operations through near real-time data analytics based on Wi-Fi location data of selected devices</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The solution is based on Cisco’s Connected Mobile Experiences (CMX) which uses the high-density wireless network to collect aggregate location data on Wi-Fi connected devices.</a:t>
            </a:r>
          </a:p>
        </p:txBody>
      </p:sp>
    </p:spTree>
    <p:extLst>
      <p:ext uri="{BB962C8B-B14F-4D97-AF65-F5344CB8AC3E}">
        <p14:creationId xmlns:p14="http://schemas.microsoft.com/office/powerpoint/2010/main" val="210465318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67544" y="476672"/>
            <a:ext cx="8280920" cy="369332"/>
          </a:xfrm>
          <a:prstGeom prst="rect">
            <a:avLst/>
          </a:prstGeom>
          <a:noFill/>
        </p:spPr>
        <p:txBody>
          <a:bodyPr wrap="square" rtlCol="0">
            <a:spAutoFit/>
          </a:bodyPr>
          <a:lstStyle/>
          <a:p>
            <a:r>
              <a:rPr lang="en-GB" dirty="0" smtClean="0">
                <a:hlinkClick r:id="rId2" action="ppaction://hlinkfile"/>
              </a:rPr>
              <a:t>20161031 DHLTrendReport_Internet_of_things.pdf</a:t>
            </a:r>
            <a:endParaRPr lang="en-GB" dirty="0"/>
          </a:p>
        </p:txBody>
      </p:sp>
    </p:spTree>
    <p:extLst>
      <p:ext uri="{BB962C8B-B14F-4D97-AF65-F5344CB8AC3E}">
        <p14:creationId xmlns:p14="http://schemas.microsoft.com/office/powerpoint/2010/main" val="99059258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19" y="548680"/>
            <a:ext cx="8496945" cy="583264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95702195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116632"/>
            <a:ext cx="8280920" cy="64807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7354707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332656"/>
            <a:ext cx="8640960" cy="63367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80229738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250" y="404664"/>
            <a:ext cx="8953500" cy="597666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01720021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7"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504" y="116632"/>
            <a:ext cx="9036496" cy="67413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73920828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504" y="188640"/>
            <a:ext cx="8856984" cy="655272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15180400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43608" y="116632"/>
            <a:ext cx="6552727" cy="67413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84206339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59632" y="332656"/>
            <a:ext cx="6264695" cy="52565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26759695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476672"/>
            <a:ext cx="8064895" cy="59046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01694536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260648"/>
            <a:ext cx="8424935" cy="64087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0715441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3568" y="692696"/>
            <a:ext cx="7704856" cy="5112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791082048"/>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332656"/>
            <a:ext cx="8352928" cy="626469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50891670"/>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260648"/>
            <a:ext cx="8712968" cy="61206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86969753"/>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55576" y="692696"/>
            <a:ext cx="7704856" cy="461665"/>
          </a:xfrm>
          <a:prstGeom prst="rect">
            <a:avLst/>
          </a:prstGeom>
          <a:noFill/>
        </p:spPr>
        <p:txBody>
          <a:bodyPr wrap="square" rtlCol="0">
            <a:spAutoFit/>
          </a:bodyPr>
          <a:lstStyle/>
          <a:p>
            <a:pPr algn="ctr"/>
            <a:r>
              <a:rPr lang="en-GB" sz="2400" dirty="0" smtClean="0">
                <a:latin typeface="Arial" panose="020B0604020202020204" pitchFamily="34" charset="0"/>
                <a:cs typeface="Arial" panose="020B0604020202020204" pitchFamily="34" charset="0"/>
              </a:rPr>
              <a:t>QUESTIONS</a:t>
            </a:r>
            <a:endParaRPr lang="en-GB" sz="2400" dirty="0">
              <a:latin typeface="Arial" panose="020B0604020202020204" pitchFamily="34" charset="0"/>
              <a:cs typeface="Arial" panose="020B0604020202020204" pitchFamily="34" charset="0"/>
            </a:endParaRPr>
          </a:p>
        </p:txBody>
      </p:sp>
      <p:pic>
        <p:nvPicPr>
          <p:cNvPr id="2560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1412776"/>
            <a:ext cx="8784976" cy="52565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02181520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100</TotalTime>
  <Words>4366</Words>
  <Application>Microsoft Office PowerPoint</Application>
  <PresentationFormat>On-screen Show (4:3)</PresentationFormat>
  <Paragraphs>277</Paragraphs>
  <Slides>56</Slides>
  <Notes>0</Notes>
  <HiddenSlides>0</HiddenSlides>
  <MMClips>0</MMClips>
  <ScaleCrop>false</ScaleCrop>
  <HeadingPairs>
    <vt:vector size="4" baseType="variant">
      <vt:variant>
        <vt:lpstr>Theme</vt:lpstr>
      </vt:variant>
      <vt:variant>
        <vt:i4>1</vt:i4>
      </vt:variant>
      <vt:variant>
        <vt:lpstr>Slide Titles</vt:lpstr>
      </vt:variant>
      <vt:variant>
        <vt:i4>56</vt:i4>
      </vt:variant>
    </vt:vector>
  </HeadingPairs>
  <TitlesOfParts>
    <vt:vector size="57" baseType="lpstr">
      <vt:lpstr>Office Theme</vt:lpstr>
      <vt:lpstr>SUSTAINABLE LOGISTICS OPERATIONS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HP</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SUSTAINABLE LOGISTICS OPERATIONS</dc:title>
  <dc:creator>Windows</dc:creator>
  <cp:lastModifiedBy>Windows</cp:lastModifiedBy>
  <cp:revision>22</cp:revision>
  <dcterms:created xsi:type="dcterms:W3CDTF">2016-10-31T15:20:01Z</dcterms:created>
  <dcterms:modified xsi:type="dcterms:W3CDTF">2016-10-31T17:01:08Z</dcterms:modified>
</cp:coreProperties>
</file>