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tiff" ContentType="image/tif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61" r:id="rId3"/>
    <p:sldId id="259" r:id="rId4"/>
    <p:sldId id="258" r:id="rId5"/>
    <p:sldId id="262" r:id="rId6"/>
    <p:sldId id="263" r:id="rId7"/>
    <p:sldId id="264" r:id="rId8"/>
    <p:sldId id="265" r:id="rId9"/>
    <p:sldId id="267" r:id="rId10"/>
    <p:sldId id="266" r:id="rId11"/>
    <p:sldId id="268" r:id="rId12"/>
    <p:sldId id="260"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94599"/>
  </p:normalViewPr>
  <p:slideViewPr>
    <p:cSldViewPr snapToGrid="0" snapToObjects="1">
      <p:cViewPr varScale="1">
        <p:scale>
          <a:sx n="74" d="100"/>
          <a:sy n="74" d="100"/>
        </p:scale>
        <p:origin x="330"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smtClean="0"/>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10/22/2019</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dirty="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10/22/2019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10/22/2019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10/22/2019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10/22/2019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10/22/2019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10/22/2019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smtClean="0"/>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10/22/2019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Drag picture to placeholder or click icon to add</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dirty="0"/>
              <a:pPr/>
              <a:t>10/22/2019</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10/22/2019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10/22/2019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10/22/2019</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tif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Emails</a:t>
            </a:r>
            <a:endParaRPr lang="en-US" dirty="0"/>
          </a:p>
        </p:txBody>
      </p:sp>
      <p:sp>
        <p:nvSpPr>
          <p:cNvPr id="3" name="Subtitle 2"/>
          <p:cNvSpPr>
            <a:spLocks noGrp="1"/>
          </p:cNvSpPr>
          <p:nvPr>
            <p:ph type="subTitle" idx="1"/>
          </p:nvPr>
        </p:nvSpPr>
        <p:spPr/>
        <p:txBody>
          <a:bodyPr/>
          <a:lstStyle/>
          <a:p>
            <a:r>
              <a:rPr lang="en-US" altLang="en-US" b="1" dirty="0">
                <a:latin typeface="Arial" charset="0"/>
              </a:rPr>
              <a:t>How to Email your lecturer/University staff</a:t>
            </a:r>
            <a:endParaRPr lang="en-US" dirty="0"/>
          </a:p>
        </p:txBody>
      </p:sp>
      <p:pic>
        <p:nvPicPr>
          <p:cNvPr id="4" name="Picture 3"/>
          <p:cNvPicPr>
            <a:picLocks noChangeAspect="1"/>
          </p:cNvPicPr>
          <p:nvPr/>
        </p:nvPicPr>
        <p:blipFill>
          <a:blip r:embed="rId2"/>
          <a:stretch>
            <a:fillRect/>
          </a:stretch>
        </p:blipFill>
        <p:spPr>
          <a:xfrm>
            <a:off x="421105" y="238535"/>
            <a:ext cx="10273631" cy="1869239"/>
          </a:xfrm>
          <a:prstGeom prst="rect">
            <a:avLst/>
          </a:prstGeom>
        </p:spPr>
      </p:pic>
      <p:sp>
        <p:nvSpPr>
          <p:cNvPr id="5" name="TextBox 4"/>
          <p:cNvSpPr txBox="1"/>
          <p:nvPr/>
        </p:nvSpPr>
        <p:spPr>
          <a:xfrm>
            <a:off x="421105" y="238535"/>
            <a:ext cx="7765946" cy="707886"/>
          </a:xfrm>
          <a:prstGeom prst="rect">
            <a:avLst/>
          </a:prstGeom>
          <a:noFill/>
        </p:spPr>
        <p:txBody>
          <a:bodyPr wrap="square" rtlCol="0">
            <a:spAutoFit/>
          </a:bodyPr>
          <a:lstStyle/>
          <a:p>
            <a:r>
              <a:rPr lang="en-US" sz="4000" dirty="0" smtClean="0"/>
              <a:t>Dear Student, my name is not Hey!</a:t>
            </a:r>
            <a:endParaRPr lang="en-US" sz="4000" dirty="0"/>
          </a:p>
        </p:txBody>
      </p:sp>
    </p:spTree>
    <p:extLst>
      <p:ext uri="{BB962C8B-B14F-4D97-AF65-F5344CB8AC3E}">
        <p14:creationId xmlns:p14="http://schemas.microsoft.com/office/powerpoint/2010/main" val="21109077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Email etiquette</a:t>
            </a:r>
            <a:endParaRPr lang="en-US" dirty="0"/>
          </a:p>
        </p:txBody>
      </p:sp>
      <p:sp>
        <p:nvSpPr>
          <p:cNvPr id="3" name="Content Placeholder 2"/>
          <p:cNvSpPr>
            <a:spLocks noGrp="1"/>
          </p:cNvSpPr>
          <p:nvPr>
            <p:ph idx="1"/>
          </p:nvPr>
        </p:nvSpPr>
        <p:spPr/>
        <p:txBody>
          <a:bodyPr/>
          <a:lstStyle/>
          <a:p>
            <a:r>
              <a:rPr lang="en-US" dirty="0"/>
              <a:t>Email etiquette is a common struggle for students. It's important to nail down, though, because the </a:t>
            </a:r>
            <a:r>
              <a:rPr lang="en-US" dirty="0" smtClean="0"/>
              <a:t>lecturers and other university staff </a:t>
            </a:r>
            <a:r>
              <a:rPr lang="en-US" dirty="0"/>
              <a:t>on the other end of your emails are etiquette professionals. </a:t>
            </a:r>
            <a:endParaRPr lang="en-US" dirty="0" smtClean="0"/>
          </a:p>
          <a:p>
            <a:r>
              <a:rPr lang="en-US" dirty="0" smtClean="0"/>
              <a:t>Getting into good practice with regard to email etiquette also prepares you for future employability!</a:t>
            </a:r>
            <a:r>
              <a:rPr lang="en-US" dirty="0"/>
              <a:t/>
            </a:r>
            <a:br>
              <a:rPr lang="en-US" dirty="0"/>
            </a:br>
            <a:endParaRPr lang="en-US" dirty="0"/>
          </a:p>
        </p:txBody>
      </p:sp>
    </p:spTree>
    <p:extLst>
      <p:ext uri="{BB962C8B-B14F-4D97-AF65-F5344CB8AC3E}">
        <p14:creationId xmlns:p14="http://schemas.microsoft.com/office/powerpoint/2010/main" val="9123261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Communicating with the university</a:t>
            </a:r>
            <a:endParaRPr lang="en-US" dirty="0"/>
          </a:p>
        </p:txBody>
      </p:sp>
      <p:sp>
        <p:nvSpPr>
          <p:cNvPr id="3" name="Content Placeholder 2"/>
          <p:cNvSpPr>
            <a:spLocks noGrp="1"/>
          </p:cNvSpPr>
          <p:nvPr>
            <p:ph idx="1"/>
          </p:nvPr>
        </p:nvSpPr>
        <p:spPr>
          <a:xfrm>
            <a:off x="553453" y="2015732"/>
            <a:ext cx="10501401" cy="3988026"/>
          </a:xfrm>
        </p:spPr>
        <p:txBody>
          <a:bodyPr>
            <a:normAutofit/>
          </a:bodyPr>
          <a:lstStyle/>
          <a:p>
            <a:r>
              <a:rPr lang="en-US" dirty="0" smtClean="0"/>
              <a:t>It is university policy for students to use their student email to communicate with their lecturers and other members of university staff </a:t>
            </a:r>
            <a:endParaRPr lang="en-GB" dirty="0"/>
          </a:p>
          <a:p>
            <a:pPr lvl="1"/>
            <a:r>
              <a:rPr lang="en-US" dirty="0" smtClean="0"/>
              <a:t>if a module lecturer, year manager or </a:t>
            </a:r>
            <a:r>
              <a:rPr lang="en-US" dirty="0" err="1" smtClean="0"/>
              <a:t>programme</a:t>
            </a:r>
            <a:r>
              <a:rPr lang="en-US" dirty="0" smtClean="0"/>
              <a:t> manager indicates that students link with them via social media (i.e. </a:t>
            </a:r>
            <a:r>
              <a:rPr lang="en-US" dirty="0" err="1" smtClean="0"/>
              <a:t>Linkedin</a:t>
            </a:r>
            <a:r>
              <a:rPr lang="en-US" dirty="0" smtClean="0"/>
              <a:t>, Instagram, Facebook), this is generally for the staff member to send relevant information </a:t>
            </a:r>
            <a:r>
              <a:rPr lang="mr-IN" dirty="0" smtClean="0"/>
              <a:t>–</a:t>
            </a:r>
            <a:r>
              <a:rPr lang="en-US" dirty="0" smtClean="0"/>
              <a:t> placement updates etc.  This is not a method for students to message staff.</a:t>
            </a:r>
          </a:p>
          <a:p>
            <a:r>
              <a:rPr lang="en-US" dirty="0" smtClean="0"/>
              <a:t>If you need to contact staff urgently, use email!</a:t>
            </a:r>
            <a:endParaRPr lang="en-US" dirty="0"/>
          </a:p>
          <a:p>
            <a:pPr lvl="1"/>
            <a:endParaRPr lang="en-US" dirty="0" smtClean="0"/>
          </a:p>
        </p:txBody>
      </p:sp>
    </p:spTree>
    <p:extLst>
      <p:ext uri="{BB962C8B-B14F-4D97-AF65-F5344CB8AC3E}">
        <p14:creationId xmlns:p14="http://schemas.microsoft.com/office/powerpoint/2010/main" val="16523953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b="1" dirty="0">
                <a:latin typeface="Arial" charset="0"/>
              </a:rPr>
              <a:t>How to Email your </a:t>
            </a:r>
            <a:r>
              <a:rPr lang="en-US" altLang="en-US" b="1" dirty="0" smtClean="0">
                <a:latin typeface="Arial" charset="0"/>
              </a:rPr>
              <a:t>lecturer/University staff</a:t>
            </a:r>
            <a:endParaRPr lang="en-US" dirty="0"/>
          </a:p>
        </p:txBody>
      </p:sp>
      <p:sp>
        <p:nvSpPr>
          <p:cNvPr id="3" name="Content Placeholder 2"/>
          <p:cNvSpPr>
            <a:spLocks noGrp="1"/>
          </p:cNvSpPr>
          <p:nvPr>
            <p:ph idx="1"/>
          </p:nvPr>
        </p:nvSpPr>
        <p:spPr>
          <a:xfrm>
            <a:off x="1451579" y="2015732"/>
            <a:ext cx="9603275" cy="3963963"/>
          </a:xfrm>
        </p:spPr>
        <p:txBody>
          <a:bodyPr>
            <a:normAutofit lnSpcReduction="10000"/>
          </a:bodyPr>
          <a:lstStyle/>
          <a:p>
            <a:pPr lvl="0"/>
            <a:r>
              <a:rPr lang="en-US" altLang="en-US" dirty="0" smtClean="0">
                <a:latin typeface="Arial" charset="0"/>
              </a:rPr>
              <a:t>Have </a:t>
            </a:r>
            <a:r>
              <a:rPr lang="en-US" altLang="en-US" dirty="0">
                <a:latin typeface="Arial" charset="0"/>
              </a:rPr>
              <a:t>an informative subject line</a:t>
            </a:r>
            <a:r>
              <a:rPr lang="en-US" altLang="en-US" dirty="0" smtClean="0">
                <a:latin typeface="Arial" charset="0"/>
              </a:rPr>
              <a:t>.</a:t>
            </a:r>
          </a:p>
          <a:p>
            <a:r>
              <a:rPr lang="en-US" altLang="en-US" dirty="0" smtClean="0">
                <a:latin typeface="Arial" charset="0"/>
              </a:rPr>
              <a:t>Be </a:t>
            </a:r>
            <a:r>
              <a:rPr lang="en-US" altLang="en-US" dirty="0">
                <a:latin typeface="Arial" charset="0"/>
              </a:rPr>
              <a:t>concise.</a:t>
            </a:r>
          </a:p>
          <a:p>
            <a:r>
              <a:rPr lang="en-US" altLang="en-US" dirty="0" smtClean="0">
                <a:latin typeface="Arial" charset="0"/>
              </a:rPr>
              <a:t>When addressing your lecturer, you </a:t>
            </a:r>
            <a:r>
              <a:rPr lang="en-US" altLang="en-US" dirty="0">
                <a:latin typeface="Arial" charset="0"/>
              </a:rPr>
              <a:t>don’t need to be formal and use </a:t>
            </a:r>
            <a:r>
              <a:rPr lang="en-US" altLang="en-US" dirty="0" smtClean="0">
                <a:latin typeface="Arial" charset="0"/>
              </a:rPr>
              <a:t>Professor, Dr, Mr, Mrs</a:t>
            </a:r>
            <a:r>
              <a:rPr lang="en-US" altLang="en-US" dirty="0">
                <a:latin typeface="Arial" charset="0"/>
              </a:rPr>
              <a:t>. or Ms.  Use their given name.  </a:t>
            </a:r>
            <a:r>
              <a:rPr lang="en-US" altLang="en-US" dirty="0" smtClean="0">
                <a:latin typeface="Arial" charset="0"/>
              </a:rPr>
              <a:t>For other members of the University, like the Vice Chancellor, you may be required to use the recipients title.  If in doubt, check!</a:t>
            </a:r>
          </a:p>
          <a:p>
            <a:r>
              <a:rPr lang="en-US" altLang="en-US" dirty="0">
                <a:latin typeface="Arial" charset="0"/>
              </a:rPr>
              <a:t>You should avoid using ‘love, babe, doll, </a:t>
            </a:r>
            <a:r>
              <a:rPr lang="en-US" altLang="en-US" dirty="0" err="1" smtClean="0">
                <a:latin typeface="Arial" charset="0"/>
              </a:rPr>
              <a:t>hun</a:t>
            </a:r>
            <a:r>
              <a:rPr lang="en-US" altLang="en-US" dirty="0" smtClean="0">
                <a:latin typeface="Arial" charset="0"/>
              </a:rPr>
              <a:t> or hey’ </a:t>
            </a:r>
            <a:r>
              <a:rPr lang="en-US" altLang="en-US" dirty="0">
                <a:latin typeface="Arial" charset="0"/>
              </a:rPr>
              <a:t>to </a:t>
            </a:r>
            <a:r>
              <a:rPr lang="en-US" altLang="en-US" dirty="0" smtClean="0">
                <a:latin typeface="Arial" charset="0"/>
              </a:rPr>
              <a:t>address </a:t>
            </a:r>
            <a:r>
              <a:rPr lang="en-US" altLang="en-US" dirty="0">
                <a:latin typeface="Arial" charset="0"/>
              </a:rPr>
              <a:t>your lecturers (or any other member of University staff</a:t>
            </a:r>
            <a:r>
              <a:rPr lang="en-US" altLang="en-US" dirty="0" smtClean="0">
                <a:latin typeface="Arial" charset="0"/>
              </a:rPr>
              <a:t>).  You may also find that other students object to such titles.</a:t>
            </a:r>
            <a:r>
              <a:rPr lang="en-US" altLang="en-US" dirty="0">
                <a:latin typeface="Arial" charset="0"/>
              </a:rPr>
              <a:t> </a:t>
            </a:r>
            <a:endParaRPr lang="en-US" altLang="en-US" dirty="0" smtClean="0">
              <a:latin typeface="Arial" charset="0"/>
            </a:endParaRPr>
          </a:p>
          <a:p>
            <a:r>
              <a:rPr lang="en-US" altLang="en-US" dirty="0" smtClean="0">
                <a:latin typeface="Arial" charset="0"/>
              </a:rPr>
              <a:t>NOT include slang</a:t>
            </a:r>
            <a:r>
              <a:rPr lang="en-US" altLang="en-US" dirty="0">
                <a:latin typeface="Arial" charset="0"/>
              </a:rPr>
              <a:t>, abbreviations, or emoticons within the email.</a:t>
            </a:r>
          </a:p>
          <a:p>
            <a:pPr lvl="0"/>
            <a:endParaRPr lang="en-US" altLang="en-US" dirty="0">
              <a:latin typeface="Arial" charset="0"/>
            </a:endParaRPr>
          </a:p>
          <a:p>
            <a:endParaRPr lang="en-US" altLang="en-US" dirty="0" smtClean="0">
              <a:latin typeface="Arial" charset="0"/>
            </a:endParaRPr>
          </a:p>
          <a:p>
            <a:endParaRPr lang="en-US" altLang="en-US" dirty="0">
              <a:latin typeface="Arial" charset="0"/>
            </a:endParaRPr>
          </a:p>
          <a:p>
            <a:pPr lvl="0"/>
            <a:endParaRPr lang="en-US" altLang="en-US" dirty="0">
              <a:latin typeface="Arial" charset="0"/>
            </a:endParaRPr>
          </a:p>
          <a:p>
            <a:endParaRPr lang="en-US" dirty="0"/>
          </a:p>
        </p:txBody>
      </p:sp>
    </p:spTree>
    <p:extLst>
      <p:ext uri="{BB962C8B-B14F-4D97-AF65-F5344CB8AC3E}">
        <p14:creationId xmlns:p14="http://schemas.microsoft.com/office/powerpoint/2010/main" val="3659112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Writing your email </a:t>
            </a:r>
            <a:r>
              <a:rPr lang="mr-IN" dirty="0" smtClean="0"/>
              <a:t>–</a:t>
            </a:r>
            <a:r>
              <a:rPr lang="en-US" dirty="0" smtClean="0"/>
              <a:t> some things to consider</a:t>
            </a:r>
            <a:endParaRPr lang="en-US" dirty="0"/>
          </a:p>
        </p:txBody>
      </p:sp>
      <p:sp>
        <p:nvSpPr>
          <p:cNvPr id="3" name="Content Placeholder 2"/>
          <p:cNvSpPr>
            <a:spLocks noGrp="1"/>
          </p:cNvSpPr>
          <p:nvPr>
            <p:ph idx="1"/>
          </p:nvPr>
        </p:nvSpPr>
        <p:spPr>
          <a:xfrm>
            <a:off x="457201" y="2015732"/>
            <a:ext cx="10597654" cy="3988026"/>
          </a:xfrm>
        </p:spPr>
        <p:txBody>
          <a:bodyPr>
            <a:normAutofit lnSpcReduction="10000"/>
          </a:bodyPr>
          <a:lstStyle/>
          <a:p>
            <a:r>
              <a:rPr lang="en-US" dirty="0" smtClean="0"/>
              <a:t>Many lecturers note </a:t>
            </a:r>
            <a:r>
              <a:rPr lang="en-US" dirty="0"/>
              <a:t>that students often already have the information they're seeking before they send an </a:t>
            </a:r>
            <a:r>
              <a:rPr lang="en-US" dirty="0" smtClean="0"/>
              <a:t>email </a:t>
            </a:r>
            <a:r>
              <a:rPr lang="mr-IN" dirty="0" smtClean="0"/>
              <a:t>–</a:t>
            </a:r>
            <a:r>
              <a:rPr lang="en-US" dirty="0" smtClean="0"/>
              <a:t> check your student email and/or </a:t>
            </a:r>
            <a:r>
              <a:rPr lang="en-US" dirty="0" err="1" smtClean="0"/>
              <a:t>moodle</a:t>
            </a:r>
            <a:r>
              <a:rPr lang="en-US" dirty="0" smtClean="0"/>
              <a:t>.  </a:t>
            </a:r>
          </a:p>
          <a:p>
            <a:r>
              <a:rPr lang="en-US" dirty="0"/>
              <a:t>When emailing </a:t>
            </a:r>
            <a:r>
              <a:rPr lang="en-US" dirty="0" smtClean="0"/>
              <a:t>lecturers, </a:t>
            </a:r>
            <a:r>
              <a:rPr lang="en-US" dirty="0"/>
              <a:t>you have to remember that they receive </a:t>
            </a:r>
            <a:r>
              <a:rPr lang="en-US" dirty="0" smtClean="0"/>
              <a:t>a large number </a:t>
            </a:r>
            <a:r>
              <a:rPr lang="en-US" dirty="0"/>
              <a:t>of emails every day. </a:t>
            </a:r>
            <a:r>
              <a:rPr lang="en-US" dirty="0" smtClean="0"/>
              <a:t> These </a:t>
            </a:r>
            <a:r>
              <a:rPr lang="en-US" dirty="0"/>
              <a:t>emails come from different students in different classes, sometimes in different faculties, or even from different </a:t>
            </a:r>
            <a:r>
              <a:rPr lang="en-US" dirty="0" smtClean="0"/>
              <a:t>campuses!</a:t>
            </a:r>
            <a:endParaRPr lang="en-US" dirty="0"/>
          </a:p>
          <a:p>
            <a:r>
              <a:rPr lang="en-US" dirty="0"/>
              <a:t>When you email your </a:t>
            </a:r>
            <a:r>
              <a:rPr lang="en-US" dirty="0" smtClean="0"/>
              <a:t>lecturer </a:t>
            </a:r>
            <a:r>
              <a:rPr lang="en-US" dirty="0"/>
              <a:t>and don't identify yourself properly, your </a:t>
            </a:r>
            <a:r>
              <a:rPr lang="en-US" dirty="0" smtClean="0"/>
              <a:t>lecturer </a:t>
            </a:r>
            <a:r>
              <a:rPr lang="en-US" dirty="0"/>
              <a:t>might have trouble placing you. Being remembered when you're just one student in a huge class is an even greater concern if you have a common name. </a:t>
            </a:r>
            <a:endParaRPr lang="en-US" dirty="0" smtClean="0"/>
          </a:p>
          <a:p>
            <a:pPr lvl="1"/>
            <a:r>
              <a:rPr lang="en-US" dirty="0" smtClean="0"/>
              <a:t>For example, </a:t>
            </a:r>
            <a:r>
              <a:rPr lang="en-US" dirty="0"/>
              <a:t>"in larger classes, there might be three students named Matthew or five students named Jessica."</a:t>
            </a:r>
          </a:p>
          <a:p>
            <a:endParaRPr lang="en-US" dirty="0"/>
          </a:p>
        </p:txBody>
      </p:sp>
    </p:spTree>
    <p:extLst>
      <p:ext uri="{BB962C8B-B14F-4D97-AF65-F5344CB8AC3E}">
        <p14:creationId xmlns:p14="http://schemas.microsoft.com/office/powerpoint/2010/main" val="19261953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Writing your email </a:t>
            </a:r>
            <a:r>
              <a:rPr lang="mr-IN" dirty="0"/>
              <a:t>–</a:t>
            </a:r>
            <a:r>
              <a:rPr lang="en-US" dirty="0"/>
              <a:t> some things to </a:t>
            </a:r>
            <a:r>
              <a:rPr lang="en-US" dirty="0" smtClean="0"/>
              <a:t>consider “</a:t>
            </a:r>
            <a:r>
              <a:rPr lang="en-US" dirty="0"/>
              <a:t>Don't ask the dreaded </a:t>
            </a:r>
            <a:r>
              <a:rPr lang="en-US" dirty="0" smtClean="0"/>
              <a:t>question!”</a:t>
            </a:r>
            <a:r>
              <a:rPr lang="en-US" dirty="0"/>
              <a:t/>
            </a:r>
            <a:br>
              <a:rPr lang="en-US" dirty="0"/>
            </a:br>
            <a:endParaRPr lang="en-US" dirty="0"/>
          </a:p>
        </p:txBody>
      </p:sp>
      <p:sp>
        <p:nvSpPr>
          <p:cNvPr id="3" name="Content Placeholder 2"/>
          <p:cNvSpPr>
            <a:spLocks noGrp="1"/>
          </p:cNvSpPr>
          <p:nvPr>
            <p:ph idx="1"/>
          </p:nvPr>
        </p:nvSpPr>
        <p:spPr>
          <a:xfrm>
            <a:off x="240633" y="2015732"/>
            <a:ext cx="10814222" cy="4192563"/>
          </a:xfrm>
        </p:spPr>
        <p:txBody>
          <a:bodyPr>
            <a:normAutofit/>
          </a:bodyPr>
          <a:lstStyle/>
          <a:p>
            <a:r>
              <a:rPr lang="en-US" dirty="0" smtClean="0"/>
              <a:t>Though </a:t>
            </a:r>
            <a:r>
              <a:rPr lang="en-US" dirty="0"/>
              <a:t>this tip isn't directly related to email etiquette, it's been included because it was mentioned by multiple </a:t>
            </a:r>
            <a:r>
              <a:rPr lang="en-US" dirty="0" smtClean="0"/>
              <a:t>lecturers </a:t>
            </a:r>
            <a:r>
              <a:rPr lang="en-US" dirty="0"/>
              <a:t>without prompting and it does concern the content of your email. </a:t>
            </a:r>
            <a:endParaRPr lang="en-US" dirty="0" smtClean="0"/>
          </a:p>
          <a:p>
            <a:r>
              <a:rPr lang="en-US" dirty="0" smtClean="0"/>
              <a:t>A </a:t>
            </a:r>
            <a:r>
              <a:rPr lang="en-US" dirty="0"/>
              <a:t>certain question they're commonly asked </a:t>
            </a:r>
            <a:r>
              <a:rPr lang="en-US" dirty="0" smtClean="0"/>
              <a:t>by students </a:t>
            </a:r>
            <a:r>
              <a:rPr lang="en-US" dirty="0"/>
              <a:t>who miss </a:t>
            </a:r>
            <a:r>
              <a:rPr lang="en-US" dirty="0" smtClean="0"/>
              <a:t>class, </a:t>
            </a:r>
            <a:r>
              <a:rPr lang="en-US" dirty="0">
                <a:solidFill>
                  <a:srgbClr val="FF0000"/>
                </a:solidFill>
              </a:rPr>
              <a:t>"Did I miss anything in class on Monday?"</a:t>
            </a:r>
            <a:r>
              <a:rPr lang="en-US" dirty="0"/>
              <a:t> </a:t>
            </a:r>
            <a:r>
              <a:rPr lang="en-US" dirty="0" smtClean="0"/>
              <a:t>many lecturers want to respond with, </a:t>
            </a:r>
            <a:r>
              <a:rPr lang="en-US" dirty="0" smtClean="0">
                <a:solidFill>
                  <a:srgbClr val="FF0000"/>
                </a:solidFill>
              </a:rPr>
              <a:t>'No</a:t>
            </a:r>
            <a:r>
              <a:rPr lang="en-US" dirty="0">
                <a:solidFill>
                  <a:srgbClr val="FF0000"/>
                </a:solidFill>
              </a:rPr>
              <a:t>, we did absolutely nothing, as usual.'"</a:t>
            </a:r>
          </a:p>
          <a:p>
            <a:r>
              <a:rPr lang="en-US" dirty="0" smtClean="0"/>
              <a:t>Why </a:t>
            </a:r>
            <a:r>
              <a:rPr lang="en-US" dirty="0"/>
              <a:t>is it such a terrible question, </a:t>
            </a:r>
            <a:r>
              <a:rPr lang="en-US" dirty="0" smtClean="0"/>
              <a:t>and </a:t>
            </a:r>
            <a:r>
              <a:rPr lang="en-US" dirty="0"/>
              <a:t>what makes it so inappropriate? </a:t>
            </a:r>
          </a:p>
          <a:p>
            <a:r>
              <a:rPr lang="en-US" dirty="0"/>
              <a:t>First, it's insulting to imply that the content of any class might not have been important, or that it can be recapped in a short email—and second, it's not the </a:t>
            </a:r>
            <a:r>
              <a:rPr lang="en-US" dirty="0" smtClean="0"/>
              <a:t>lecturer’s </a:t>
            </a:r>
            <a:r>
              <a:rPr lang="en-US" dirty="0"/>
              <a:t>responsibility to offer multiple iterations of the class. If you miss a class without a legitimate reason, it's your responsibility to arrange for access to notes from another student and/or find out what was </a:t>
            </a:r>
            <a:r>
              <a:rPr lang="en-US" dirty="0" smtClean="0"/>
              <a:t>covered via Moodle.</a:t>
            </a:r>
            <a:endParaRPr lang="en-US" dirty="0"/>
          </a:p>
          <a:p>
            <a:endParaRPr lang="en-US" dirty="0"/>
          </a:p>
        </p:txBody>
      </p:sp>
    </p:spTree>
    <p:extLst>
      <p:ext uri="{BB962C8B-B14F-4D97-AF65-F5344CB8AC3E}">
        <p14:creationId xmlns:p14="http://schemas.microsoft.com/office/powerpoint/2010/main" val="18950366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Writing your email </a:t>
            </a:r>
            <a:r>
              <a:rPr lang="mr-IN" dirty="0"/>
              <a:t>–</a:t>
            </a:r>
            <a:r>
              <a:rPr lang="en-US" dirty="0"/>
              <a:t> some </a:t>
            </a:r>
            <a:r>
              <a:rPr lang="en-US" dirty="0" smtClean="0"/>
              <a:t> things </a:t>
            </a:r>
            <a:r>
              <a:rPr lang="en-US" dirty="0"/>
              <a:t>to </a:t>
            </a:r>
            <a:r>
              <a:rPr lang="en-US" dirty="0" smtClean="0"/>
              <a:t>consider “</a:t>
            </a:r>
            <a:r>
              <a:rPr lang="en-US" dirty="0"/>
              <a:t>Acknowledge your </a:t>
            </a:r>
            <a:r>
              <a:rPr lang="en-US" dirty="0" smtClean="0"/>
              <a:t>gratitude”</a:t>
            </a:r>
            <a:r>
              <a:rPr lang="en-US" dirty="0"/>
              <a:t/>
            </a:r>
            <a:br>
              <a:rPr lang="en-US" dirty="0"/>
            </a:br>
            <a:endParaRPr lang="en-US" dirty="0"/>
          </a:p>
        </p:txBody>
      </p:sp>
      <p:sp>
        <p:nvSpPr>
          <p:cNvPr id="3" name="Content Placeholder 2"/>
          <p:cNvSpPr>
            <a:spLocks noGrp="1"/>
          </p:cNvSpPr>
          <p:nvPr>
            <p:ph idx="1"/>
          </p:nvPr>
        </p:nvSpPr>
        <p:spPr>
          <a:xfrm>
            <a:off x="385011" y="1853754"/>
            <a:ext cx="10669843" cy="4174067"/>
          </a:xfrm>
        </p:spPr>
        <p:txBody>
          <a:bodyPr>
            <a:normAutofit lnSpcReduction="10000"/>
          </a:bodyPr>
          <a:lstStyle/>
          <a:p>
            <a:r>
              <a:rPr lang="en-US" dirty="0" smtClean="0"/>
              <a:t>Before </a:t>
            </a:r>
            <a:r>
              <a:rPr lang="en-US" dirty="0"/>
              <a:t>you sign off, it's important that you include a valediction—that is, a complimentary farewell. </a:t>
            </a:r>
            <a:r>
              <a:rPr lang="en-US" dirty="0" smtClean="0"/>
              <a:t>There is </a:t>
            </a:r>
            <a:r>
              <a:rPr lang="en-US" dirty="0"/>
              <a:t>importance of </a:t>
            </a:r>
            <a:r>
              <a:rPr lang="en-US" dirty="0" smtClean="0"/>
              <a:t>valediction </a:t>
            </a:r>
            <a:r>
              <a:rPr lang="en-US" dirty="0"/>
              <a:t>in proper email etiquette, even if it's just a quick statement like "Thanks for your help</a:t>
            </a:r>
            <a:r>
              <a:rPr lang="en-US" dirty="0" smtClean="0"/>
              <a:t>!”. </a:t>
            </a:r>
          </a:p>
          <a:p>
            <a:r>
              <a:rPr lang="en-US" dirty="0" smtClean="0"/>
              <a:t>Instead </a:t>
            </a:r>
            <a:r>
              <a:rPr lang="en-US" dirty="0"/>
              <a:t>of launching directly into what it is you want </a:t>
            </a:r>
            <a:r>
              <a:rPr lang="en-US" dirty="0" smtClean="0"/>
              <a:t>to request, </a:t>
            </a:r>
            <a:r>
              <a:rPr lang="en-US" dirty="0"/>
              <a:t>you can acknowledge your </a:t>
            </a:r>
            <a:r>
              <a:rPr lang="en-US" dirty="0" smtClean="0"/>
              <a:t>gratitude. </a:t>
            </a:r>
            <a:r>
              <a:rPr lang="en-US" dirty="0"/>
              <a:t>Doing so is a nice little way to </a:t>
            </a:r>
            <a:r>
              <a:rPr lang="en-US" dirty="0" err="1" smtClean="0"/>
              <a:t>recognise</a:t>
            </a:r>
            <a:r>
              <a:rPr lang="en-US" dirty="0" smtClean="0"/>
              <a:t> </a:t>
            </a:r>
            <a:r>
              <a:rPr lang="en-US" dirty="0"/>
              <a:t>the </a:t>
            </a:r>
            <a:r>
              <a:rPr lang="en-US" dirty="0" smtClean="0"/>
              <a:t>individuals </a:t>
            </a:r>
            <a:r>
              <a:rPr lang="en-US" dirty="0"/>
              <a:t>efforts in replying to your emails, and the gesture will be appreciated. </a:t>
            </a:r>
            <a:endParaRPr lang="en-US" dirty="0" smtClean="0"/>
          </a:p>
          <a:p>
            <a:pPr lvl="1"/>
            <a:r>
              <a:rPr lang="en-US" dirty="0" smtClean="0"/>
              <a:t>An </a:t>
            </a:r>
            <a:r>
              <a:rPr lang="en-US" dirty="0"/>
              <a:t>example of an effective valediction: </a:t>
            </a:r>
            <a:r>
              <a:rPr lang="en-US" dirty="0" smtClean="0"/>
              <a:t> 'I</a:t>
            </a:r>
            <a:r>
              <a:rPr lang="en-US" dirty="0"/>
              <a:t> know you're busy, but I'm hoping you'll be able to make some time to meet and go over my answers on the quiz.'"</a:t>
            </a:r>
          </a:p>
          <a:p>
            <a:r>
              <a:rPr lang="en-US" dirty="0"/>
              <a:t>It might seem like a small or insignificant note, but it can definitely help your email to be received in a positive light and paint you favorably, especially amongst a slew of emails that don't include valedictions. </a:t>
            </a:r>
            <a:r>
              <a:rPr lang="en-US" dirty="0" smtClean="0"/>
              <a:t> </a:t>
            </a:r>
            <a:endParaRPr lang="en-US" dirty="0"/>
          </a:p>
        </p:txBody>
      </p:sp>
    </p:spTree>
    <p:extLst>
      <p:ext uri="{BB962C8B-B14F-4D97-AF65-F5344CB8AC3E}">
        <p14:creationId xmlns:p14="http://schemas.microsoft.com/office/powerpoint/2010/main" val="16364835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Email example </a:t>
            </a:r>
            <a:r>
              <a:rPr lang="mr-IN" dirty="0" smtClean="0"/>
              <a:t>–</a:t>
            </a:r>
            <a:r>
              <a:rPr lang="en-US" dirty="0" smtClean="0"/>
              <a:t> appropriate </a:t>
            </a:r>
            <a:endParaRPr lang="en-US" dirty="0"/>
          </a:p>
        </p:txBody>
      </p:sp>
      <p:sp>
        <p:nvSpPr>
          <p:cNvPr id="3" name="Content Placeholder 2"/>
          <p:cNvSpPr>
            <a:spLocks noGrp="1"/>
          </p:cNvSpPr>
          <p:nvPr>
            <p:ph idx="1"/>
          </p:nvPr>
        </p:nvSpPr>
        <p:spPr>
          <a:xfrm>
            <a:off x="721895" y="2015732"/>
            <a:ext cx="10332959" cy="4144436"/>
          </a:xfrm>
        </p:spPr>
        <p:txBody>
          <a:bodyPr>
            <a:normAutofit fontScale="92500" lnSpcReduction="20000"/>
          </a:bodyPr>
          <a:lstStyle/>
          <a:p>
            <a:r>
              <a:rPr lang="en-GB" dirty="0"/>
              <a:t>Hi Marie,</a:t>
            </a:r>
          </a:p>
          <a:p>
            <a:r>
              <a:rPr lang="en-GB" dirty="0"/>
              <a:t> </a:t>
            </a:r>
          </a:p>
          <a:p>
            <a:r>
              <a:rPr lang="en-GB" dirty="0"/>
              <a:t>My name is Joe </a:t>
            </a:r>
            <a:r>
              <a:rPr lang="en-GB" dirty="0" err="1"/>
              <a:t>Bloggs</a:t>
            </a:r>
            <a:r>
              <a:rPr lang="en-GB" dirty="0"/>
              <a:t> and I am a student in your academic skills module (Thursdays at 10.00am).   After looking over the assignment specification last night, I noticed that the deadline for our final report is listed as January 6</a:t>
            </a:r>
            <a:r>
              <a:rPr lang="en-GB" baseline="30000" dirty="0"/>
              <a:t>th</a:t>
            </a:r>
            <a:r>
              <a:rPr lang="en-GB" dirty="0"/>
              <a:t>, which is a Monday.  However, in class, the deadline was noted as being Wednesday January 8</a:t>
            </a:r>
            <a:r>
              <a:rPr lang="en-GB" baseline="30000" dirty="0"/>
              <a:t>th</a:t>
            </a:r>
            <a:r>
              <a:rPr lang="en-GB" dirty="0"/>
              <a:t>.  I don’t mean to bother you, but I wanted to verify the correct deadline so that I can appropriately organise my schedule and submit my assignment on time.  Thank you so much for you time and patience.</a:t>
            </a:r>
          </a:p>
          <a:p>
            <a:r>
              <a:rPr lang="en-GB" dirty="0"/>
              <a:t> </a:t>
            </a:r>
          </a:p>
          <a:p>
            <a:r>
              <a:rPr lang="en-GB" dirty="0"/>
              <a:t>Best regards,</a:t>
            </a:r>
          </a:p>
          <a:p>
            <a:r>
              <a:rPr lang="en-GB" dirty="0"/>
              <a:t>Joe </a:t>
            </a:r>
          </a:p>
          <a:p>
            <a:endParaRPr lang="en-US" dirty="0"/>
          </a:p>
        </p:txBody>
      </p:sp>
    </p:spTree>
    <p:extLst>
      <p:ext uri="{BB962C8B-B14F-4D97-AF65-F5344CB8AC3E}">
        <p14:creationId xmlns:p14="http://schemas.microsoft.com/office/powerpoint/2010/main" val="11404923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Email example - inappropriate</a:t>
            </a:r>
            <a:endParaRPr lang="en-US" dirty="0"/>
          </a:p>
        </p:txBody>
      </p:sp>
      <p:sp>
        <p:nvSpPr>
          <p:cNvPr id="3" name="Content Placeholder 2"/>
          <p:cNvSpPr>
            <a:spLocks noGrp="1"/>
          </p:cNvSpPr>
          <p:nvPr>
            <p:ph idx="1"/>
          </p:nvPr>
        </p:nvSpPr>
        <p:spPr/>
        <p:txBody>
          <a:bodyPr>
            <a:normAutofit fontScale="85000" lnSpcReduction="10000"/>
          </a:bodyPr>
          <a:lstStyle/>
          <a:p>
            <a:r>
              <a:rPr lang="en-US" b="1" dirty="0"/>
              <a:t>“Hey!</a:t>
            </a:r>
            <a:endParaRPr lang="en-US" dirty="0"/>
          </a:p>
          <a:p>
            <a:r>
              <a:rPr lang="en-US" b="1" dirty="0"/>
              <a:t>I wont be in class today, I feel very sick and need to sleep all day. I know we are watching the movie today so </a:t>
            </a:r>
            <a:r>
              <a:rPr lang="en-US" b="1" dirty="0" err="1"/>
              <a:t>il</a:t>
            </a:r>
            <a:r>
              <a:rPr lang="en-US" b="1" dirty="0"/>
              <a:t> watch that before class on Tuesday. let me know if there’s anything else I miss! I have a friend in the class who should bring u my paper but I have attached it here as well just in case.</a:t>
            </a:r>
            <a:endParaRPr lang="en-US" dirty="0"/>
          </a:p>
          <a:p>
            <a:r>
              <a:rPr lang="en-US" b="1" dirty="0"/>
              <a:t>Again I apologize for my absence but I wouldn’t be able to stay awake and let alone focus on the material in class and would just like to sleep out this cold/flu hybrid. Thanks a lot and have a great weekend! Also let me know if I need a Doctor’s note, the health center is just backed up on appointments and wouldn’t be able to take me till at least Monday.”</a:t>
            </a:r>
            <a:endParaRPr lang="en-US" dirty="0"/>
          </a:p>
          <a:p>
            <a:r>
              <a:rPr lang="en-US" b="1" dirty="0"/>
              <a:t>Unsigned.</a:t>
            </a:r>
            <a:endParaRPr lang="en-US" dirty="0"/>
          </a:p>
          <a:p>
            <a:endParaRPr lang="en-US" dirty="0"/>
          </a:p>
        </p:txBody>
      </p:sp>
    </p:spTree>
    <p:extLst>
      <p:ext uri="{BB962C8B-B14F-4D97-AF65-F5344CB8AC3E}">
        <p14:creationId xmlns:p14="http://schemas.microsoft.com/office/powerpoint/2010/main" val="12863059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Good communication</a:t>
            </a:r>
            <a:endParaRPr lang="en-US" dirty="0"/>
          </a:p>
        </p:txBody>
      </p:sp>
      <p:sp>
        <p:nvSpPr>
          <p:cNvPr id="3" name="Content Placeholder 2"/>
          <p:cNvSpPr>
            <a:spLocks noGrp="1"/>
          </p:cNvSpPr>
          <p:nvPr>
            <p:ph idx="1"/>
          </p:nvPr>
        </p:nvSpPr>
        <p:spPr/>
        <p:txBody>
          <a:bodyPr/>
          <a:lstStyle/>
          <a:p>
            <a:r>
              <a:rPr lang="en-US" dirty="0"/>
              <a:t>An email isn't just a piece of correspondence. </a:t>
            </a:r>
            <a:r>
              <a:rPr lang="en-US" dirty="0" smtClean="0"/>
              <a:t>It is </a:t>
            </a:r>
            <a:r>
              <a:rPr lang="en-US" dirty="0"/>
              <a:t>an exercise in communicating well, and you're judged by it. </a:t>
            </a:r>
            <a:r>
              <a:rPr lang="en-US" dirty="0" smtClean="0"/>
              <a:t>  A </a:t>
            </a:r>
            <a:r>
              <a:rPr lang="en-US" dirty="0"/>
              <a:t>well-constructed email from a </a:t>
            </a:r>
            <a:r>
              <a:rPr lang="en-US" dirty="0" smtClean="0"/>
              <a:t>student (even if it includes the odd typo) </a:t>
            </a:r>
            <a:r>
              <a:rPr lang="en-US" dirty="0"/>
              <a:t>shows </a:t>
            </a:r>
            <a:r>
              <a:rPr lang="en-US" dirty="0" smtClean="0"/>
              <a:t>the recipient that </a:t>
            </a:r>
            <a:r>
              <a:rPr lang="en-US" dirty="0"/>
              <a:t>they care enough to put in the effort to compose a proper message and they respect </a:t>
            </a:r>
            <a:r>
              <a:rPr lang="en-US" dirty="0" smtClean="0"/>
              <a:t>the recipients </a:t>
            </a:r>
            <a:r>
              <a:rPr lang="en-US" dirty="0"/>
              <a:t>time</a:t>
            </a:r>
            <a:r>
              <a:rPr lang="en-US" dirty="0" smtClean="0"/>
              <a:t>.</a:t>
            </a:r>
            <a:endParaRPr lang="en-US" dirty="0"/>
          </a:p>
        </p:txBody>
      </p:sp>
    </p:spTree>
    <p:extLst>
      <p:ext uri="{BB962C8B-B14F-4D97-AF65-F5344CB8AC3E}">
        <p14:creationId xmlns:p14="http://schemas.microsoft.com/office/powerpoint/2010/main" val="7508147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A95780D-281B-4D19-9172-CE71C1A9D7C1}"/>
              </a:ext>
            </a:extLst>
          </p:cNvPr>
          <p:cNvSpPr>
            <a:spLocks noGrp="1"/>
          </p:cNvSpPr>
          <p:nvPr>
            <p:ph type="title"/>
          </p:nvPr>
        </p:nvSpPr>
        <p:spPr/>
        <p:txBody>
          <a:bodyPr/>
          <a:lstStyle/>
          <a:p>
            <a:r>
              <a:rPr lang="en-GB" dirty="0"/>
              <a:t>E mail </a:t>
            </a:r>
            <a:r>
              <a:rPr lang="en-GB" dirty="0" err="1"/>
              <a:t>doS</a:t>
            </a:r>
            <a:r>
              <a:rPr lang="en-GB" dirty="0"/>
              <a:t> and don’ts</a:t>
            </a:r>
          </a:p>
        </p:txBody>
      </p:sp>
      <p:sp>
        <p:nvSpPr>
          <p:cNvPr id="4" name="Content Placeholder 3">
            <a:extLst>
              <a:ext uri="{FF2B5EF4-FFF2-40B4-BE49-F238E27FC236}">
                <a16:creationId xmlns:a16="http://schemas.microsoft.com/office/drawing/2014/main" xmlns="" id="{F71EE4C8-EF24-4373-8E6E-B47F569213A7}"/>
              </a:ext>
            </a:extLst>
          </p:cNvPr>
          <p:cNvSpPr>
            <a:spLocks noGrp="1"/>
          </p:cNvSpPr>
          <p:nvPr>
            <p:ph sz="half" idx="1"/>
          </p:nvPr>
        </p:nvSpPr>
        <p:spPr>
          <a:xfrm>
            <a:off x="1447331" y="2010878"/>
            <a:ext cx="4645152" cy="3861888"/>
          </a:xfrm>
        </p:spPr>
        <p:txBody>
          <a:bodyPr>
            <a:normAutofit fontScale="92500" lnSpcReduction="20000"/>
          </a:bodyPr>
          <a:lstStyle/>
          <a:p>
            <a:pPr marL="0" indent="0">
              <a:buNone/>
            </a:pPr>
            <a:r>
              <a:rPr lang="en-GB" dirty="0"/>
              <a:t>Dos</a:t>
            </a:r>
          </a:p>
          <a:p>
            <a:r>
              <a:rPr lang="en-GB" dirty="0"/>
              <a:t>Use student e mail account</a:t>
            </a:r>
          </a:p>
          <a:p>
            <a:r>
              <a:rPr lang="en-GB" dirty="0"/>
              <a:t>Use an appropriate opening greeting</a:t>
            </a:r>
          </a:p>
          <a:p>
            <a:r>
              <a:rPr lang="en-GB" dirty="0"/>
              <a:t>Include an appropriate message, making it clear what you want</a:t>
            </a:r>
          </a:p>
          <a:p>
            <a:r>
              <a:rPr lang="en-GB" dirty="0"/>
              <a:t>Be clear, concise and polite</a:t>
            </a:r>
          </a:p>
          <a:p>
            <a:r>
              <a:rPr lang="en-GB" dirty="0"/>
              <a:t>Make sure you have included any attachments where appropriate</a:t>
            </a:r>
          </a:p>
          <a:p>
            <a:r>
              <a:rPr lang="en-GB" dirty="0"/>
              <a:t>Sign off in an appropriate manner</a:t>
            </a:r>
          </a:p>
          <a:p>
            <a:endParaRPr lang="en-GB" dirty="0"/>
          </a:p>
          <a:p>
            <a:endParaRPr lang="en-GB" dirty="0"/>
          </a:p>
        </p:txBody>
      </p:sp>
      <p:sp>
        <p:nvSpPr>
          <p:cNvPr id="5" name="Content Placeholder 4">
            <a:extLst>
              <a:ext uri="{FF2B5EF4-FFF2-40B4-BE49-F238E27FC236}">
                <a16:creationId xmlns:a16="http://schemas.microsoft.com/office/drawing/2014/main" xmlns="" id="{ED439C62-5CD1-4470-877D-E339EE8440DE}"/>
              </a:ext>
            </a:extLst>
          </p:cNvPr>
          <p:cNvSpPr>
            <a:spLocks noGrp="1"/>
          </p:cNvSpPr>
          <p:nvPr>
            <p:ph sz="half" idx="2"/>
          </p:nvPr>
        </p:nvSpPr>
        <p:spPr>
          <a:xfrm>
            <a:off x="6413771" y="2017342"/>
            <a:ext cx="4645152" cy="4022849"/>
          </a:xfrm>
        </p:spPr>
        <p:txBody>
          <a:bodyPr>
            <a:normAutofit fontScale="92500" lnSpcReduction="20000"/>
          </a:bodyPr>
          <a:lstStyle/>
          <a:p>
            <a:pPr marL="0" indent="0">
              <a:buNone/>
            </a:pPr>
            <a:r>
              <a:rPr lang="en-GB" dirty="0"/>
              <a:t>Don’ts</a:t>
            </a:r>
          </a:p>
          <a:p>
            <a:r>
              <a:rPr lang="en-GB" dirty="0"/>
              <a:t>Use personal e mail address once enrolled.</a:t>
            </a:r>
          </a:p>
          <a:p>
            <a:r>
              <a:rPr lang="en-GB" dirty="0"/>
              <a:t>Send blank e mail with no message, or with just an attachment.</a:t>
            </a:r>
          </a:p>
          <a:p>
            <a:r>
              <a:rPr lang="en-GB" dirty="0"/>
              <a:t>Don’t use slang, foul language, or emoticons.</a:t>
            </a:r>
          </a:p>
          <a:p>
            <a:r>
              <a:rPr lang="en-GB" dirty="0"/>
              <a:t>Don’t address staff in an over familiar or unnecessarily formal manner.</a:t>
            </a:r>
          </a:p>
          <a:p>
            <a:r>
              <a:rPr lang="en-GB" dirty="0"/>
              <a:t>Don’t include unnecessary detail</a:t>
            </a:r>
          </a:p>
          <a:p>
            <a:r>
              <a:rPr lang="en-GB" dirty="0"/>
              <a:t>Forget to show your </a:t>
            </a:r>
            <a:r>
              <a:rPr lang="en-GB" dirty="0" smtClean="0"/>
              <a:t>gratitude</a:t>
            </a:r>
            <a:endParaRPr lang="en-GB" dirty="0"/>
          </a:p>
        </p:txBody>
      </p:sp>
    </p:spTree>
    <p:extLst>
      <p:ext uri="{BB962C8B-B14F-4D97-AF65-F5344CB8AC3E}">
        <p14:creationId xmlns:p14="http://schemas.microsoft.com/office/powerpoint/2010/main" val="26894557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Finally </a:t>
            </a:r>
            <a:r>
              <a:rPr lang="mr-IN" dirty="0" smtClean="0"/>
              <a:t>………</a:t>
            </a:r>
            <a:r>
              <a:rPr lang="en-GB" dirty="0" smtClean="0"/>
              <a:t> </a:t>
            </a:r>
            <a:r>
              <a:rPr lang="en-US" dirty="0" smtClean="0"/>
              <a:t>Email responses</a:t>
            </a:r>
            <a:endParaRPr lang="en-US" dirty="0"/>
          </a:p>
        </p:txBody>
      </p:sp>
      <p:sp>
        <p:nvSpPr>
          <p:cNvPr id="3" name="Content Placeholder 2"/>
          <p:cNvSpPr>
            <a:spLocks noGrp="1"/>
          </p:cNvSpPr>
          <p:nvPr>
            <p:ph idx="1"/>
          </p:nvPr>
        </p:nvSpPr>
        <p:spPr>
          <a:xfrm>
            <a:off x="1451579" y="2015732"/>
            <a:ext cx="9603275" cy="4060215"/>
          </a:xfrm>
        </p:spPr>
        <p:txBody>
          <a:bodyPr>
            <a:normAutofit/>
          </a:bodyPr>
          <a:lstStyle/>
          <a:p>
            <a:r>
              <a:rPr lang="en-US" dirty="0"/>
              <a:t>University employees (including lecturing staff) are required to respond to student emails with 48 hours of receipt, except in the following situations</a:t>
            </a:r>
            <a:r>
              <a:rPr lang="en-US" dirty="0" smtClean="0"/>
              <a:t>:</a:t>
            </a:r>
          </a:p>
          <a:p>
            <a:pPr lvl="1"/>
            <a:r>
              <a:rPr lang="en-US" dirty="0"/>
              <a:t>The University is closed (i.e. Christmas Break, Easter Break and Bank Holidays)</a:t>
            </a:r>
          </a:p>
          <a:p>
            <a:pPr lvl="1"/>
            <a:r>
              <a:rPr lang="en-US" dirty="0"/>
              <a:t>The staff member is on sick leave </a:t>
            </a:r>
            <a:r>
              <a:rPr lang="mr-IN" dirty="0"/>
              <a:t>–</a:t>
            </a:r>
            <a:r>
              <a:rPr lang="en-US" dirty="0"/>
              <a:t> students are notified when this is the case</a:t>
            </a:r>
          </a:p>
          <a:p>
            <a:pPr lvl="1"/>
            <a:r>
              <a:rPr lang="en-US" dirty="0"/>
              <a:t>The staff member is on annual </a:t>
            </a:r>
            <a:r>
              <a:rPr lang="en-US" dirty="0" smtClean="0"/>
              <a:t>leave</a:t>
            </a:r>
          </a:p>
          <a:p>
            <a:r>
              <a:rPr lang="en-US" dirty="0" smtClean="0"/>
              <a:t>When university staff are unavailable (i.e. on leave, off campus for a conference), an automatic email response system is put in place.  This email response indicates when the the recipient will be available to personally respond to your emails.  The automatic response means that the recipient has replied within the 48 hour timeline.</a:t>
            </a:r>
          </a:p>
          <a:p>
            <a:endParaRPr lang="en-US" dirty="0"/>
          </a:p>
          <a:p>
            <a:endParaRPr lang="en-US" dirty="0"/>
          </a:p>
        </p:txBody>
      </p:sp>
    </p:spTree>
    <p:extLst>
      <p:ext uri="{BB962C8B-B14F-4D97-AF65-F5344CB8AC3E}">
        <p14:creationId xmlns:p14="http://schemas.microsoft.com/office/powerpoint/2010/main" val="1864592198"/>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Gallery</Template>
  <TotalTime>78</TotalTime>
  <Words>1159</Words>
  <Application>Microsoft Office PowerPoint</Application>
  <PresentationFormat>Widescreen</PresentationFormat>
  <Paragraphs>69</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Gill Sans MT</vt:lpstr>
      <vt:lpstr>Mangal</vt:lpstr>
      <vt:lpstr>Gallery</vt:lpstr>
      <vt:lpstr>Emails</vt:lpstr>
      <vt:lpstr>Email etiquette</vt:lpstr>
      <vt:lpstr>Communicating with the university</vt:lpstr>
      <vt:lpstr>How to Email your lecturer/University staff</vt:lpstr>
      <vt:lpstr>Writing your email – some things to consider</vt:lpstr>
      <vt:lpstr>Writing your email – some things to consider “Don't ask the dreaded question!” </vt:lpstr>
      <vt:lpstr>Writing your email – some  things to consider “Acknowledge your gratitude” </vt:lpstr>
      <vt:lpstr>Email example – appropriate </vt:lpstr>
      <vt:lpstr>Email example - inappropriate</vt:lpstr>
      <vt:lpstr>Good communication</vt:lpstr>
      <vt:lpstr>E mail doS and don’ts</vt:lpstr>
      <vt:lpstr>Finally ……… Email responses</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Emails</dc:title>
  <dc:creator>Microsoft Office User</dc:creator>
  <cp:lastModifiedBy>Marie Pitson</cp:lastModifiedBy>
  <cp:revision>10</cp:revision>
  <dcterms:created xsi:type="dcterms:W3CDTF">2019-10-09T08:51:13Z</dcterms:created>
  <dcterms:modified xsi:type="dcterms:W3CDTF">2019-10-22T09:44:16Z</dcterms:modified>
</cp:coreProperties>
</file>