
<file path=[Content_Types].xml><?xml version="1.0" encoding="utf-8"?>
<Types xmlns="http://schemas.openxmlformats.org/package/2006/content-types">
  <Default ContentType="application/x-fontdata" Extension="fntdata"/>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Lst>
  <p:sldSz cx="18288000" cy="10287000"/>
  <p:notesSz cx="6858000" cy="9144000"/>
  <p:embeddedFontLst>
    <p:embeddedFont>
      <p:font typeface="Arial" charset="1" panose="020B0604020202020204"/>
      <p:regular r:id="rId22"/>
    </p:embeddedFont>
    <p:embeddedFont>
      <p:font typeface="Arial Bold" charset="1" panose="020B0704020202020204"/>
      <p:regular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fonts/font22.fntdata" Type="http://schemas.openxmlformats.org/officeDocument/2006/relationships/font"/><Relationship Id="rId23" Target="fonts/font23.fntdata" Type="http://schemas.openxmlformats.org/officeDocument/2006/relationships/font"/><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jpeg" Type="http://schemas.openxmlformats.org/officeDocument/2006/relationships/image"/><Relationship Id="rId3" Target="../media/image9.jpeg" Type="http://schemas.openxmlformats.org/officeDocument/2006/relationships/image"/><Relationship Id="rId4" Target="../media/image10.jpe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1A1A2E"/>
        </a:solidFill>
      </p:bgPr>
    </p:bg>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106199" cy="1184737"/>
          </a:xfrm>
        </p:grpSpPr>
        <p:sp>
          <p:nvSpPr>
            <p:cNvPr name="Freeform 3" id="3"/>
            <p:cNvSpPr/>
            <p:nvPr/>
          </p:nvSpPr>
          <p:spPr>
            <a:xfrm flipH="false" flipV="false" rot="0">
              <a:off x="0" y="0"/>
              <a:ext cx="2106200" cy="1184737"/>
            </a:xfrm>
            <a:custGeom>
              <a:avLst/>
              <a:gdLst/>
              <a:ahLst/>
              <a:cxnLst/>
              <a:rect r="r" b="b" t="t" l="l"/>
              <a:pathLst>
                <a:path h="1184737" w="2106200">
                  <a:moveTo>
                    <a:pt x="0" y="0"/>
                  </a:moveTo>
                  <a:lnTo>
                    <a:pt x="2106200" y="0"/>
                  </a:lnTo>
                  <a:lnTo>
                    <a:pt x="2106200" y="1184737"/>
                  </a:lnTo>
                  <a:lnTo>
                    <a:pt x="0" y="1184737"/>
                  </a:lnTo>
                  <a:close/>
                </a:path>
              </a:pathLst>
            </a:custGeom>
            <a:blipFill>
              <a:blip r:embed="rId2">
                <a:alphaModFix amt="18999"/>
              </a:blip>
              <a:stretch>
                <a:fillRect l="0" t="-52465" r="0" b="-52465"/>
              </a:stretch>
            </a:blipFill>
          </p:spPr>
        </p:sp>
      </p:grpSp>
      <p:sp>
        <p:nvSpPr>
          <p:cNvPr name="TextBox 4" id="4"/>
          <p:cNvSpPr txBox="true"/>
          <p:nvPr/>
        </p:nvSpPr>
        <p:spPr>
          <a:xfrm rot="0">
            <a:off x="3609204" y="1104900"/>
            <a:ext cx="11069592" cy="1845911"/>
          </a:xfrm>
          <a:prstGeom prst="rect">
            <a:avLst/>
          </a:prstGeom>
        </p:spPr>
        <p:txBody>
          <a:bodyPr anchor="t" rtlCol="false" tIns="0" lIns="0" bIns="0" rIns="0">
            <a:spAutoFit/>
          </a:bodyPr>
          <a:lstStyle/>
          <a:p>
            <a:pPr algn="ctr" marL="0" indent="0" lvl="0">
              <a:lnSpc>
                <a:spcPts val="4798"/>
              </a:lnSpc>
            </a:pPr>
            <a:r>
              <a:rPr lang="en-US" sz="4798">
                <a:solidFill>
                  <a:srgbClr val="EEEEEE"/>
                </a:solidFill>
                <a:latin typeface="Arial"/>
                <a:ea typeface="Arial"/>
                <a:cs typeface="Arial"/>
                <a:sym typeface="Arial"/>
              </a:rPr>
              <a:t>Recruitment and Selection Process for a Business Change Manager at </a:t>
            </a:r>
          </a:p>
          <a:p>
            <a:pPr algn="ctr" marL="0" indent="0" lvl="0">
              <a:lnSpc>
                <a:spcPts val="4798"/>
              </a:lnSpc>
            </a:pPr>
            <a:r>
              <a:rPr lang="en-US" sz="4798">
                <a:solidFill>
                  <a:srgbClr val="EEEEEE"/>
                </a:solidFill>
                <a:latin typeface="Arial"/>
                <a:ea typeface="Arial"/>
                <a:cs typeface="Arial"/>
                <a:sym typeface="Arial"/>
              </a:rPr>
              <a:t>Natobotics, UK</a:t>
            </a:r>
          </a:p>
        </p:txBody>
      </p:sp>
      <p:sp>
        <p:nvSpPr>
          <p:cNvPr name="TextBox 5" id="5"/>
          <p:cNvSpPr txBox="true"/>
          <p:nvPr/>
        </p:nvSpPr>
        <p:spPr>
          <a:xfrm rot="0">
            <a:off x="5148186" y="5927752"/>
            <a:ext cx="7991628" cy="1083310"/>
          </a:xfrm>
          <a:prstGeom prst="rect">
            <a:avLst/>
          </a:prstGeom>
        </p:spPr>
        <p:txBody>
          <a:bodyPr anchor="t" rtlCol="false" tIns="0" lIns="0" bIns="0" rIns="0">
            <a:spAutoFit/>
          </a:bodyPr>
          <a:lstStyle/>
          <a:p>
            <a:pPr algn="ctr" marL="0" indent="0" lvl="0">
              <a:lnSpc>
                <a:spcPts val="4340"/>
              </a:lnSpc>
            </a:pPr>
            <a:r>
              <a:rPr lang="en-US" sz="3100">
                <a:solidFill>
                  <a:srgbClr val="EEEEEE"/>
                </a:solidFill>
                <a:latin typeface="Arial"/>
                <a:ea typeface="Arial"/>
                <a:cs typeface="Arial"/>
                <a:sym typeface="Arial"/>
              </a:rPr>
              <a:t>LCLM 5002: Developing and Managing Teams</a:t>
            </a:r>
          </a:p>
        </p:txBody>
      </p:sp>
      <p:sp>
        <p:nvSpPr>
          <p:cNvPr name="TextBox 6" id="6"/>
          <p:cNvSpPr txBox="true"/>
          <p:nvPr/>
        </p:nvSpPr>
        <p:spPr>
          <a:xfrm rot="0">
            <a:off x="6272212" y="7670064"/>
            <a:ext cx="5743575" cy="1563370"/>
          </a:xfrm>
          <a:prstGeom prst="rect">
            <a:avLst/>
          </a:prstGeom>
        </p:spPr>
        <p:txBody>
          <a:bodyPr anchor="t" rtlCol="false" tIns="0" lIns="0" bIns="0" rIns="0">
            <a:spAutoFit/>
          </a:bodyPr>
          <a:lstStyle/>
          <a:p>
            <a:pPr algn="ctr">
              <a:lnSpc>
                <a:spcPts val="3080"/>
              </a:lnSpc>
            </a:pPr>
            <a:r>
              <a:rPr lang="en-US" sz="2200">
                <a:solidFill>
                  <a:srgbClr val="EEEEEE"/>
                </a:solidFill>
                <a:latin typeface="Arial"/>
                <a:ea typeface="Arial"/>
                <a:cs typeface="Arial"/>
                <a:sym typeface="Arial"/>
              </a:rPr>
              <a:t>Chukwuma Nwana </a:t>
            </a:r>
          </a:p>
          <a:p>
            <a:pPr algn="ctr">
              <a:lnSpc>
                <a:spcPts val="3080"/>
              </a:lnSpc>
            </a:pPr>
            <a:r>
              <a:rPr lang="en-US" sz="2200">
                <a:solidFill>
                  <a:srgbClr val="EEEEEE"/>
                </a:solidFill>
                <a:latin typeface="Arial"/>
                <a:ea typeface="Arial"/>
                <a:cs typeface="Arial"/>
                <a:sym typeface="Arial"/>
              </a:rPr>
              <a:t>2418162</a:t>
            </a:r>
          </a:p>
          <a:p>
            <a:pPr algn="ctr">
              <a:lnSpc>
                <a:spcPts val="3080"/>
              </a:lnSpc>
            </a:pPr>
            <a:r>
              <a:rPr lang="en-US" sz="2200">
                <a:solidFill>
                  <a:srgbClr val="EEEEEE"/>
                </a:solidFill>
                <a:latin typeface="Arial"/>
                <a:ea typeface="Arial"/>
                <a:cs typeface="Arial"/>
                <a:sym typeface="Arial"/>
              </a:rPr>
              <a:t>Due: 12/11/2025</a:t>
            </a:r>
          </a:p>
          <a:p>
            <a:pPr algn="ctr" marL="0" indent="0" lvl="0">
              <a:lnSpc>
                <a:spcPts val="3080"/>
              </a:lnSpc>
              <a:spcBef>
                <a:spcPct val="0"/>
              </a:spcBef>
            </a:pPr>
            <a:r>
              <a:rPr lang="en-US" sz="2200">
                <a:solidFill>
                  <a:srgbClr val="EEEEEE"/>
                </a:solidFill>
                <a:latin typeface="Arial"/>
                <a:ea typeface="Arial"/>
                <a:cs typeface="Arial"/>
                <a:sym typeface="Arial"/>
              </a:rPr>
              <a:t>Lecturer:Gregory Cowan</a:t>
            </a:r>
          </a:p>
        </p:txBody>
      </p:sp>
      <p:sp>
        <p:nvSpPr>
          <p:cNvPr name="TextBox 7" id="7"/>
          <p:cNvSpPr txBox="true"/>
          <p:nvPr/>
        </p:nvSpPr>
        <p:spPr>
          <a:xfrm rot="0">
            <a:off x="6272212" y="7106312"/>
            <a:ext cx="5743575" cy="457835"/>
          </a:xfrm>
          <a:prstGeom prst="rect">
            <a:avLst/>
          </a:prstGeom>
        </p:spPr>
        <p:txBody>
          <a:bodyPr anchor="t" rtlCol="false" tIns="0" lIns="0" bIns="0" rIns="0">
            <a:spAutoFit/>
          </a:bodyPr>
          <a:lstStyle/>
          <a:p>
            <a:pPr algn="ctr" marL="0" indent="0" lvl="0">
              <a:lnSpc>
                <a:spcPts val="3640"/>
              </a:lnSpc>
              <a:spcBef>
                <a:spcPct val="0"/>
              </a:spcBef>
            </a:pPr>
            <a:r>
              <a:rPr lang="en-US" b="true" sz="2600">
                <a:solidFill>
                  <a:srgbClr val="EEEEEE"/>
                </a:solidFill>
                <a:latin typeface="Arial Bold"/>
                <a:ea typeface="Arial Bold"/>
                <a:cs typeface="Arial Bold"/>
                <a:sym typeface="Arial Bold"/>
              </a:rPr>
              <a:t>PRESENTED BY</a:t>
            </a:r>
          </a:p>
        </p:txBody>
      </p:sp>
      <p:sp>
        <p:nvSpPr>
          <p:cNvPr name="TextBox 8" id="8"/>
          <p:cNvSpPr txBox="true"/>
          <p:nvPr/>
        </p:nvSpPr>
        <p:spPr>
          <a:xfrm rot="0">
            <a:off x="5148186" y="3710936"/>
            <a:ext cx="7991628" cy="1590040"/>
          </a:xfrm>
          <a:prstGeom prst="rect">
            <a:avLst/>
          </a:prstGeom>
        </p:spPr>
        <p:txBody>
          <a:bodyPr anchor="t" rtlCol="false" tIns="0" lIns="0" bIns="0" rIns="0">
            <a:spAutoFit/>
          </a:bodyPr>
          <a:lstStyle/>
          <a:p>
            <a:pPr algn="ctr">
              <a:lnSpc>
                <a:spcPts val="4100"/>
              </a:lnSpc>
            </a:pPr>
            <a:r>
              <a:rPr lang="en-US" sz="4100">
                <a:solidFill>
                  <a:srgbClr val="EEEEEE"/>
                </a:solidFill>
                <a:latin typeface="Arial"/>
                <a:ea typeface="Arial"/>
                <a:cs typeface="Arial"/>
                <a:sym typeface="Arial"/>
              </a:rPr>
              <a:t>Hiring for Belief , Not Just Skill</a:t>
            </a:r>
          </a:p>
          <a:p>
            <a:pPr algn="ctr" marL="0" indent="0" lvl="0">
              <a:lnSpc>
                <a:spcPts val="4100"/>
              </a:lnSpc>
            </a:pPr>
            <a:r>
              <a:rPr lang="en-US" sz="4100">
                <a:solidFill>
                  <a:srgbClr val="EEEEEE"/>
                </a:solidFill>
                <a:latin typeface="Arial"/>
                <a:ea typeface="Arial"/>
                <a:cs typeface="Arial"/>
                <a:sym typeface="Arial"/>
              </a:rPr>
              <a:t>Ensuring “Blood, Sweat, and Tears”</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22" r="0" b="-9222"/>
            </a:stretch>
          </a:blipFill>
        </p:spPr>
      </p:sp>
      <p:sp>
        <p:nvSpPr>
          <p:cNvPr name="TextBox 3" id="3"/>
          <p:cNvSpPr txBox="true"/>
          <p:nvPr/>
        </p:nvSpPr>
        <p:spPr>
          <a:xfrm rot="0">
            <a:off x="650887" y="942975"/>
            <a:ext cx="4251722" cy="688975"/>
          </a:xfrm>
          <a:prstGeom prst="rect">
            <a:avLst/>
          </a:prstGeom>
        </p:spPr>
        <p:txBody>
          <a:bodyPr anchor="t" rtlCol="false" tIns="0" lIns="0" bIns="0" rIns="0">
            <a:spAutoFit/>
          </a:bodyPr>
          <a:lstStyle/>
          <a:p>
            <a:pPr algn="ctr">
              <a:lnSpc>
                <a:spcPts val="5599"/>
              </a:lnSpc>
            </a:pPr>
            <a:r>
              <a:rPr lang="en-US" sz="3999" b="true">
                <a:solidFill>
                  <a:srgbClr val="FFFFFF"/>
                </a:solidFill>
                <a:latin typeface="Arial Bold"/>
                <a:ea typeface="Arial Bold"/>
                <a:cs typeface="Arial Bold"/>
                <a:sym typeface="Arial Bold"/>
              </a:rPr>
              <a:t>Table of Contents</a:t>
            </a:r>
          </a:p>
        </p:txBody>
      </p:sp>
      <p:sp>
        <p:nvSpPr>
          <p:cNvPr name="TextBox 4" id="4"/>
          <p:cNvSpPr txBox="true"/>
          <p:nvPr/>
        </p:nvSpPr>
        <p:spPr>
          <a:xfrm rot="0">
            <a:off x="3753106" y="2381250"/>
            <a:ext cx="10781788" cy="5276850"/>
          </a:xfrm>
          <a:prstGeom prst="rect">
            <a:avLst/>
          </a:prstGeom>
        </p:spPr>
        <p:txBody>
          <a:bodyPr anchor="t" rtlCol="false" tIns="0" lIns="0" bIns="0" rIns="0">
            <a:spAutoFit/>
          </a:bodyPr>
          <a:lstStyle/>
          <a:p>
            <a:pPr algn="just" marL="647700" indent="-323850" lvl="1">
              <a:lnSpc>
                <a:spcPts val="6000"/>
              </a:lnSpc>
              <a:buFont typeface="Arial"/>
              <a:buChar char="•"/>
            </a:pPr>
            <a:r>
              <a:rPr lang="en-US" sz="3000">
                <a:solidFill>
                  <a:srgbClr val="FFFFFF"/>
                </a:solidFill>
                <a:latin typeface="Arial"/>
                <a:ea typeface="Arial"/>
                <a:cs typeface="Arial"/>
                <a:sym typeface="Arial"/>
              </a:rPr>
              <a:t>Introduction to NATOBOTICS (Slides 3-4)</a:t>
            </a:r>
          </a:p>
          <a:p>
            <a:pPr algn="just" marL="647700" indent="-323850" lvl="1">
              <a:lnSpc>
                <a:spcPts val="6000"/>
              </a:lnSpc>
              <a:buFont typeface="Arial"/>
              <a:buChar char="•"/>
            </a:pPr>
            <a:r>
              <a:rPr lang="en-US" sz="3000">
                <a:solidFill>
                  <a:srgbClr val="FFFFFF"/>
                </a:solidFill>
                <a:latin typeface="Arial"/>
                <a:ea typeface="Arial"/>
                <a:cs typeface="Arial"/>
                <a:sym typeface="Arial"/>
              </a:rPr>
              <a:t>Recruitment Process (Slides 5-8)</a:t>
            </a:r>
          </a:p>
          <a:p>
            <a:pPr algn="just" marL="647700" indent="-323850" lvl="1">
              <a:lnSpc>
                <a:spcPts val="6000"/>
              </a:lnSpc>
              <a:buFont typeface="Arial"/>
              <a:buChar char="•"/>
            </a:pPr>
            <a:r>
              <a:rPr lang="en-US" sz="3000">
                <a:solidFill>
                  <a:srgbClr val="FFFFFF"/>
                </a:solidFill>
                <a:latin typeface="Arial"/>
                <a:ea typeface="Arial"/>
                <a:cs typeface="Arial"/>
                <a:sym typeface="Arial"/>
              </a:rPr>
              <a:t>Types of Interviews (Slides 10-13)</a:t>
            </a:r>
          </a:p>
          <a:p>
            <a:pPr algn="just" marL="647700" indent="-323850" lvl="1">
              <a:lnSpc>
                <a:spcPts val="6000"/>
              </a:lnSpc>
              <a:buFont typeface="Arial"/>
              <a:buChar char="•"/>
            </a:pPr>
            <a:r>
              <a:rPr lang="en-US" sz="3000">
                <a:solidFill>
                  <a:srgbClr val="FFFFFF"/>
                </a:solidFill>
                <a:latin typeface="Arial"/>
                <a:ea typeface="Arial"/>
                <a:cs typeface="Arial"/>
                <a:sym typeface="Arial"/>
              </a:rPr>
              <a:t>Questioning Techniques (Slides 14)</a:t>
            </a:r>
          </a:p>
          <a:p>
            <a:pPr algn="just" marL="647700" indent="-323850" lvl="1">
              <a:lnSpc>
                <a:spcPts val="6000"/>
              </a:lnSpc>
              <a:buFont typeface="Arial"/>
              <a:buChar char="•"/>
            </a:pPr>
            <a:r>
              <a:rPr lang="en-US" sz="3000">
                <a:solidFill>
                  <a:srgbClr val="FFFFFF"/>
                </a:solidFill>
                <a:latin typeface="Arial"/>
                <a:ea typeface="Arial"/>
                <a:cs typeface="Arial"/>
                <a:sym typeface="Arial"/>
              </a:rPr>
              <a:t>Face-to-Face vs. Online Interviews (Slides 15)</a:t>
            </a:r>
          </a:p>
          <a:p>
            <a:pPr algn="just" marL="647700" indent="-323850" lvl="1">
              <a:lnSpc>
                <a:spcPts val="6000"/>
              </a:lnSpc>
              <a:buFont typeface="Arial"/>
              <a:buChar char="•"/>
            </a:pPr>
            <a:r>
              <a:rPr lang="en-US" sz="3000">
                <a:solidFill>
                  <a:srgbClr val="FFFFFF"/>
                </a:solidFill>
                <a:latin typeface="Arial"/>
                <a:ea typeface="Arial"/>
                <a:cs typeface="Arial"/>
                <a:sym typeface="Arial"/>
              </a:rPr>
              <a:t>Conclusion (Slide 16)</a:t>
            </a:r>
          </a:p>
          <a:p>
            <a:pPr algn="just" marL="647700" indent="-323850" lvl="1">
              <a:lnSpc>
                <a:spcPts val="6000"/>
              </a:lnSpc>
              <a:buFont typeface="Arial"/>
              <a:buChar char="•"/>
            </a:pPr>
            <a:r>
              <a:rPr lang="en-US" sz="3000">
                <a:solidFill>
                  <a:srgbClr val="FFFFFF"/>
                </a:solidFill>
                <a:latin typeface="Arial"/>
                <a:ea typeface="Arial"/>
                <a:cs typeface="Arial"/>
                <a:sym typeface="Arial"/>
              </a:rPr>
              <a:t>References (Slide 17)</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0F3460"/>
        </a:solidFill>
      </p:bgPr>
    </p:bg>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833290" cy="1593725"/>
          </a:xfrm>
        </p:grpSpPr>
        <p:sp>
          <p:nvSpPr>
            <p:cNvPr name="Freeform 3" id="3"/>
            <p:cNvSpPr/>
            <p:nvPr/>
          </p:nvSpPr>
          <p:spPr>
            <a:xfrm flipH="false" flipV="false" rot="0">
              <a:off x="0" y="0"/>
              <a:ext cx="2833290" cy="1593725"/>
            </a:xfrm>
            <a:custGeom>
              <a:avLst/>
              <a:gdLst/>
              <a:ahLst/>
              <a:cxnLst/>
              <a:rect r="r" b="b" t="t" l="l"/>
              <a:pathLst>
                <a:path h="1593725" w="2833290">
                  <a:moveTo>
                    <a:pt x="0" y="0"/>
                  </a:moveTo>
                  <a:lnTo>
                    <a:pt x="2833290" y="0"/>
                  </a:lnTo>
                  <a:lnTo>
                    <a:pt x="2833290" y="1593725"/>
                  </a:lnTo>
                  <a:lnTo>
                    <a:pt x="0" y="1593725"/>
                  </a:lnTo>
                  <a:close/>
                </a:path>
              </a:pathLst>
            </a:custGeom>
            <a:blipFill>
              <a:blip r:embed="rId2">
                <a:alphaModFix amt="16000"/>
              </a:blip>
              <a:stretch>
                <a:fillRect l="0" t="-71557" r="0" b="-71557"/>
              </a:stretch>
            </a:blipFill>
          </p:spPr>
        </p:sp>
      </p:grpSp>
      <p:sp>
        <p:nvSpPr>
          <p:cNvPr name="TextBox 4" id="4"/>
          <p:cNvSpPr txBox="true"/>
          <p:nvPr/>
        </p:nvSpPr>
        <p:spPr>
          <a:xfrm rot="0">
            <a:off x="1028700" y="2447925"/>
            <a:ext cx="2735366" cy="873127"/>
          </a:xfrm>
          <a:prstGeom prst="rect">
            <a:avLst/>
          </a:prstGeom>
        </p:spPr>
        <p:txBody>
          <a:bodyPr anchor="t" rtlCol="false" tIns="0" lIns="0" bIns="0" rIns="0">
            <a:spAutoFit/>
          </a:bodyPr>
          <a:lstStyle/>
          <a:p>
            <a:pPr algn="l">
              <a:lnSpc>
                <a:spcPts val="6999"/>
              </a:lnSpc>
            </a:pPr>
            <a:r>
              <a:rPr lang="en-US" sz="4999">
                <a:solidFill>
                  <a:srgbClr val="EEEEEE"/>
                </a:solidFill>
                <a:latin typeface="Arial"/>
                <a:ea typeface="Arial"/>
                <a:cs typeface="Arial"/>
                <a:sym typeface="Arial"/>
              </a:rPr>
              <a:t>Overview</a:t>
            </a:r>
          </a:p>
        </p:txBody>
      </p:sp>
      <p:sp>
        <p:nvSpPr>
          <p:cNvPr name="TextBox 5" id="5"/>
          <p:cNvSpPr txBox="true"/>
          <p:nvPr/>
        </p:nvSpPr>
        <p:spPr>
          <a:xfrm rot="0">
            <a:off x="1028700" y="986788"/>
            <a:ext cx="5928277" cy="899162"/>
          </a:xfrm>
          <a:prstGeom prst="rect">
            <a:avLst/>
          </a:prstGeom>
        </p:spPr>
        <p:txBody>
          <a:bodyPr anchor="t" rtlCol="false" tIns="0" lIns="0" bIns="0" rIns="0">
            <a:spAutoFit/>
          </a:bodyPr>
          <a:lstStyle/>
          <a:p>
            <a:pPr algn="l">
              <a:lnSpc>
                <a:spcPts val="7139"/>
              </a:lnSpc>
              <a:spcBef>
                <a:spcPct val="0"/>
              </a:spcBef>
            </a:pPr>
            <a:r>
              <a:rPr lang="en-US" b="true" sz="5099">
                <a:solidFill>
                  <a:srgbClr val="EEEEEE"/>
                </a:solidFill>
                <a:latin typeface="Arial Bold"/>
                <a:ea typeface="Arial Bold"/>
                <a:cs typeface="Arial Bold"/>
                <a:sym typeface="Arial Bold"/>
              </a:rPr>
              <a:t>Ab</a:t>
            </a:r>
            <a:r>
              <a:rPr lang="en-US" b="true" sz="5099">
                <a:solidFill>
                  <a:srgbClr val="EEEEEE"/>
                </a:solidFill>
                <a:latin typeface="Arial Bold"/>
                <a:ea typeface="Arial Bold"/>
                <a:cs typeface="Arial Bold"/>
                <a:sym typeface="Arial Bold"/>
              </a:rPr>
              <a:t>out Natobotics</a:t>
            </a:r>
          </a:p>
        </p:txBody>
      </p:sp>
      <p:sp>
        <p:nvSpPr>
          <p:cNvPr name="TextBox 6" id="6"/>
          <p:cNvSpPr txBox="true"/>
          <p:nvPr/>
        </p:nvSpPr>
        <p:spPr>
          <a:xfrm rot="0">
            <a:off x="8896350" y="3411458"/>
            <a:ext cx="8115300" cy="2085976"/>
          </a:xfrm>
          <a:prstGeom prst="rect">
            <a:avLst/>
          </a:prstGeom>
        </p:spPr>
        <p:txBody>
          <a:bodyPr anchor="t" rtlCol="false" tIns="0" lIns="0" bIns="0" rIns="0">
            <a:spAutoFit/>
          </a:bodyPr>
          <a:lstStyle/>
          <a:p>
            <a:pPr algn="l" marL="1943085" indent="-485771" lvl="3">
              <a:lnSpc>
                <a:spcPts val="4199"/>
              </a:lnSpc>
              <a:buFont typeface="Arial"/>
              <a:buChar char="￭"/>
            </a:pPr>
            <a:r>
              <a:rPr lang="en-US" sz="2999">
                <a:solidFill>
                  <a:srgbClr val="EEEEEE"/>
                </a:solidFill>
                <a:latin typeface="Arial"/>
                <a:ea typeface="Arial"/>
                <a:cs typeface="Arial"/>
                <a:sym typeface="Arial"/>
              </a:rPr>
              <a:t>Cl</a:t>
            </a:r>
            <a:r>
              <a:rPr lang="en-US" sz="2999">
                <a:solidFill>
                  <a:srgbClr val="EEEEEE"/>
                </a:solidFill>
                <a:latin typeface="Arial"/>
                <a:ea typeface="Arial"/>
                <a:cs typeface="Arial"/>
                <a:sym typeface="Arial"/>
              </a:rPr>
              <a:t>oud transformation</a:t>
            </a:r>
          </a:p>
          <a:p>
            <a:pPr algn="l" marL="1943085" indent="-485771" lvl="3">
              <a:lnSpc>
                <a:spcPts val="4199"/>
              </a:lnSpc>
              <a:buFont typeface="Arial"/>
              <a:buChar char="￭"/>
            </a:pPr>
            <a:r>
              <a:rPr lang="en-US" sz="2999">
                <a:solidFill>
                  <a:srgbClr val="EEEEEE"/>
                </a:solidFill>
                <a:latin typeface="Arial"/>
                <a:ea typeface="Arial"/>
                <a:cs typeface="Arial"/>
                <a:sym typeface="Arial"/>
              </a:rPr>
              <a:t>Big Data &amp; Analytics</a:t>
            </a:r>
          </a:p>
          <a:p>
            <a:pPr algn="l" marL="1943085" indent="-485771" lvl="3">
              <a:lnSpc>
                <a:spcPts val="4199"/>
              </a:lnSpc>
              <a:buFont typeface="Arial"/>
              <a:buChar char="￭"/>
            </a:pPr>
            <a:r>
              <a:rPr lang="en-US" sz="2999">
                <a:solidFill>
                  <a:srgbClr val="EEEEEE"/>
                </a:solidFill>
                <a:latin typeface="Arial"/>
                <a:ea typeface="Arial"/>
                <a:cs typeface="Arial"/>
                <a:sym typeface="Arial"/>
              </a:rPr>
              <a:t>Machine learning</a:t>
            </a:r>
          </a:p>
          <a:p>
            <a:pPr algn="l" marL="1943085" indent="-485771" lvl="3">
              <a:lnSpc>
                <a:spcPts val="4199"/>
              </a:lnSpc>
              <a:buFont typeface="Arial"/>
              <a:buChar char="￭"/>
            </a:pPr>
            <a:r>
              <a:rPr lang="en-US" sz="2999">
                <a:solidFill>
                  <a:srgbClr val="EEEEEE"/>
                </a:solidFill>
                <a:latin typeface="Arial"/>
                <a:ea typeface="Arial"/>
                <a:cs typeface="Arial"/>
                <a:sym typeface="Arial"/>
              </a:rPr>
              <a:t>Platform development</a:t>
            </a:r>
          </a:p>
        </p:txBody>
      </p:sp>
      <p:sp>
        <p:nvSpPr>
          <p:cNvPr name="TextBox 7" id="7"/>
          <p:cNvSpPr txBox="true"/>
          <p:nvPr/>
        </p:nvSpPr>
        <p:spPr>
          <a:xfrm rot="0">
            <a:off x="0" y="3482896"/>
            <a:ext cx="7867650" cy="2085976"/>
          </a:xfrm>
          <a:prstGeom prst="rect">
            <a:avLst/>
          </a:prstGeom>
        </p:spPr>
        <p:txBody>
          <a:bodyPr anchor="t" rtlCol="false" tIns="0" lIns="0" bIns="0" rIns="0">
            <a:spAutoFit/>
          </a:bodyPr>
          <a:lstStyle/>
          <a:p>
            <a:pPr algn="l" marL="1943085" indent="-485771" lvl="3">
              <a:lnSpc>
                <a:spcPts val="4199"/>
              </a:lnSpc>
              <a:buFont typeface="Arial"/>
              <a:buChar char="￭"/>
            </a:pPr>
            <a:r>
              <a:rPr lang="en-US" sz="2999">
                <a:solidFill>
                  <a:srgbClr val="EEEEEE"/>
                </a:solidFill>
                <a:latin typeface="Arial"/>
                <a:ea typeface="Arial"/>
                <a:cs typeface="Arial"/>
                <a:sym typeface="Arial"/>
              </a:rPr>
              <a:t>Founded in 2012</a:t>
            </a:r>
          </a:p>
          <a:p>
            <a:pPr algn="l" marL="1943085" indent="-485771" lvl="3">
              <a:lnSpc>
                <a:spcPts val="4199"/>
              </a:lnSpc>
              <a:buFont typeface="Arial"/>
              <a:buChar char="￭"/>
            </a:pPr>
            <a:r>
              <a:rPr lang="en-US" sz="2999">
                <a:solidFill>
                  <a:srgbClr val="EEEEEE"/>
                </a:solidFill>
                <a:latin typeface="Arial"/>
                <a:ea typeface="Arial"/>
                <a:cs typeface="Arial"/>
                <a:sym typeface="Arial"/>
              </a:rPr>
              <a:t>Ilford, London UK</a:t>
            </a:r>
          </a:p>
          <a:p>
            <a:pPr algn="l" marL="1943085" indent="-485771" lvl="3">
              <a:lnSpc>
                <a:spcPts val="4199"/>
              </a:lnSpc>
              <a:buFont typeface="Arial"/>
              <a:buChar char="￭"/>
            </a:pPr>
            <a:r>
              <a:rPr lang="en-US" sz="2999">
                <a:solidFill>
                  <a:srgbClr val="EEEEEE"/>
                </a:solidFill>
                <a:latin typeface="Arial"/>
                <a:ea typeface="Arial"/>
                <a:cs typeface="Arial"/>
                <a:sym typeface="Arial"/>
              </a:rPr>
              <a:t>Custom technology solutions</a:t>
            </a:r>
          </a:p>
          <a:p>
            <a:pPr algn="l">
              <a:lnSpc>
                <a:spcPts val="4199"/>
              </a:lnSpc>
            </a:pPr>
          </a:p>
        </p:txBody>
      </p:sp>
      <p:sp>
        <p:nvSpPr>
          <p:cNvPr name="TextBox 8" id="8"/>
          <p:cNvSpPr txBox="true"/>
          <p:nvPr/>
        </p:nvSpPr>
        <p:spPr>
          <a:xfrm rot="0">
            <a:off x="-169759" y="6926574"/>
            <a:ext cx="7867650" cy="1562101"/>
          </a:xfrm>
          <a:prstGeom prst="rect">
            <a:avLst/>
          </a:prstGeom>
        </p:spPr>
        <p:txBody>
          <a:bodyPr anchor="t" rtlCol="false" tIns="0" lIns="0" bIns="0" rIns="0">
            <a:spAutoFit/>
          </a:bodyPr>
          <a:lstStyle/>
          <a:p>
            <a:pPr algn="l" marL="1943085" indent="-485771" lvl="3">
              <a:lnSpc>
                <a:spcPts val="4199"/>
              </a:lnSpc>
              <a:buFont typeface="Arial"/>
              <a:buChar char="￭"/>
            </a:pPr>
            <a:r>
              <a:rPr lang="en-US" sz="2999">
                <a:solidFill>
                  <a:srgbClr val="EEEEEE"/>
                </a:solidFill>
                <a:latin typeface="Arial"/>
                <a:ea typeface="Arial"/>
                <a:cs typeface="Arial"/>
                <a:sym typeface="Arial"/>
              </a:rPr>
              <a:t>Digital experiences</a:t>
            </a:r>
          </a:p>
          <a:p>
            <a:pPr algn="l" marL="1943085" indent="-485771" lvl="3">
              <a:lnSpc>
                <a:spcPts val="4199"/>
              </a:lnSpc>
              <a:buFont typeface="Arial"/>
              <a:buChar char="￭"/>
            </a:pPr>
            <a:r>
              <a:rPr lang="en-US" sz="2999">
                <a:solidFill>
                  <a:srgbClr val="EEEEEE"/>
                </a:solidFill>
                <a:latin typeface="Arial"/>
                <a:ea typeface="Arial"/>
                <a:cs typeface="Arial"/>
                <a:sym typeface="Arial"/>
              </a:rPr>
              <a:t>Consulting</a:t>
            </a:r>
          </a:p>
          <a:p>
            <a:pPr algn="l" marL="1943085" indent="-485771" lvl="3">
              <a:lnSpc>
                <a:spcPts val="4199"/>
              </a:lnSpc>
              <a:buFont typeface="Arial"/>
              <a:buChar char="￭"/>
            </a:pPr>
            <a:r>
              <a:rPr lang="en-US" sz="2999">
                <a:solidFill>
                  <a:srgbClr val="EEEEEE"/>
                </a:solidFill>
                <a:latin typeface="Arial"/>
                <a:ea typeface="Arial"/>
                <a:cs typeface="Arial"/>
                <a:sym typeface="Arial"/>
              </a:rPr>
              <a:t>Software development</a:t>
            </a:r>
          </a:p>
        </p:txBody>
      </p:sp>
      <p:sp>
        <p:nvSpPr>
          <p:cNvPr name="TextBox 9" id="9"/>
          <p:cNvSpPr txBox="true"/>
          <p:nvPr/>
        </p:nvSpPr>
        <p:spPr>
          <a:xfrm rot="0">
            <a:off x="1028700" y="5683171"/>
            <a:ext cx="2735366" cy="873127"/>
          </a:xfrm>
          <a:prstGeom prst="rect">
            <a:avLst/>
          </a:prstGeom>
        </p:spPr>
        <p:txBody>
          <a:bodyPr anchor="t" rtlCol="false" tIns="0" lIns="0" bIns="0" rIns="0">
            <a:spAutoFit/>
          </a:bodyPr>
          <a:lstStyle/>
          <a:p>
            <a:pPr algn="l">
              <a:lnSpc>
                <a:spcPts val="6999"/>
              </a:lnSpc>
            </a:pPr>
            <a:r>
              <a:rPr lang="en-US" sz="4999">
                <a:solidFill>
                  <a:srgbClr val="EEEEEE"/>
                </a:solidFill>
                <a:latin typeface="Arial"/>
                <a:ea typeface="Arial"/>
                <a:cs typeface="Arial"/>
                <a:sym typeface="Arial"/>
              </a:rPr>
              <a:t>Services</a:t>
            </a:r>
          </a:p>
        </p:txBody>
      </p:sp>
      <p:sp>
        <p:nvSpPr>
          <p:cNvPr name="TextBox 10" id="10"/>
          <p:cNvSpPr txBox="true"/>
          <p:nvPr/>
        </p:nvSpPr>
        <p:spPr>
          <a:xfrm rot="0">
            <a:off x="8896350" y="2447925"/>
            <a:ext cx="2735366" cy="873127"/>
          </a:xfrm>
          <a:prstGeom prst="rect">
            <a:avLst/>
          </a:prstGeom>
        </p:spPr>
        <p:txBody>
          <a:bodyPr anchor="t" rtlCol="false" tIns="0" lIns="0" bIns="0" rIns="0">
            <a:spAutoFit/>
          </a:bodyPr>
          <a:lstStyle/>
          <a:p>
            <a:pPr algn="l">
              <a:lnSpc>
                <a:spcPts val="6999"/>
              </a:lnSpc>
            </a:pPr>
            <a:r>
              <a:rPr lang="en-US" sz="4999">
                <a:solidFill>
                  <a:srgbClr val="EEEEEE"/>
                </a:solidFill>
                <a:latin typeface="Arial"/>
                <a:ea typeface="Arial"/>
                <a:cs typeface="Arial"/>
                <a:sym typeface="Arial"/>
              </a:rPr>
              <a:t>Expertise</a:t>
            </a:r>
          </a:p>
        </p:txBody>
      </p:sp>
      <p:sp>
        <p:nvSpPr>
          <p:cNvPr name="TextBox 11" id="11"/>
          <p:cNvSpPr txBox="true"/>
          <p:nvPr/>
        </p:nvSpPr>
        <p:spPr>
          <a:xfrm rot="0">
            <a:off x="8896350" y="6664637"/>
            <a:ext cx="8115300" cy="2085976"/>
          </a:xfrm>
          <a:prstGeom prst="rect">
            <a:avLst/>
          </a:prstGeom>
        </p:spPr>
        <p:txBody>
          <a:bodyPr anchor="t" rtlCol="false" tIns="0" lIns="0" bIns="0" rIns="0">
            <a:spAutoFit/>
          </a:bodyPr>
          <a:lstStyle/>
          <a:p>
            <a:pPr algn="l">
              <a:lnSpc>
                <a:spcPts val="4199"/>
              </a:lnSpc>
            </a:pPr>
          </a:p>
          <a:p>
            <a:pPr algn="l" marL="1943085" indent="-485771" lvl="3">
              <a:lnSpc>
                <a:spcPts val="4199"/>
              </a:lnSpc>
              <a:buFont typeface="Arial"/>
              <a:buChar char="￭"/>
            </a:pPr>
            <a:r>
              <a:rPr lang="en-US" sz="2999">
                <a:solidFill>
                  <a:srgbClr val="EEEEEE"/>
                </a:solidFill>
                <a:latin typeface="Arial"/>
                <a:ea typeface="Arial"/>
                <a:cs typeface="Arial"/>
                <a:sym typeface="Arial"/>
              </a:rPr>
              <a:t>Personalized technology</a:t>
            </a:r>
          </a:p>
          <a:p>
            <a:pPr algn="l" marL="1943085" indent="-485771" lvl="3">
              <a:lnSpc>
                <a:spcPts val="4199"/>
              </a:lnSpc>
              <a:buFont typeface="Arial"/>
              <a:buChar char="￭"/>
            </a:pPr>
            <a:r>
              <a:rPr lang="en-US" sz="2999">
                <a:solidFill>
                  <a:srgbClr val="EEEEEE"/>
                </a:solidFill>
                <a:latin typeface="Arial"/>
                <a:ea typeface="Arial"/>
                <a:cs typeface="Arial"/>
                <a:sym typeface="Arial"/>
              </a:rPr>
              <a:t>Innovati</a:t>
            </a:r>
            <a:r>
              <a:rPr lang="en-US" sz="2999">
                <a:solidFill>
                  <a:srgbClr val="EEEEEE"/>
                </a:solidFill>
                <a:latin typeface="Arial"/>
                <a:ea typeface="Arial"/>
                <a:cs typeface="Arial"/>
                <a:sym typeface="Arial"/>
              </a:rPr>
              <a:t>ve d</a:t>
            </a:r>
            <a:r>
              <a:rPr lang="en-US" sz="2999">
                <a:solidFill>
                  <a:srgbClr val="EEEEEE"/>
                </a:solidFill>
                <a:latin typeface="Arial"/>
                <a:ea typeface="Arial"/>
                <a:cs typeface="Arial"/>
                <a:sym typeface="Arial"/>
              </a:rPr>
              <a:t>igital experiences</a:t>
            </a:r>
          </a:p>
          <a:p>
            <a:pPr algn="l">
              <a:lnSpc>
                <a:spcPts val="4199"/>
              </a:lnSpc>
            </a:pPr>
          </a:p>
        </p:txBody>
      </p:sp>
      <p:sp>
        <p:nvSpPr>
          <p:cNvPr name="TextBox 12" id="12"/>
          <p:cNvSpPr txBox="true"/>
          <p:nvPr/>
        </p:nvSpPr>
        <p:spPr>
          <a:xfrm rot="0">
            <a:off x="8896350" y="6062585"/>
            <a:ext cx="2735366" cy="873127"/>
          </a:xfrm>
          <a:prstGeom prst="rect">
            <a:avLst/>
          </a:prstGeom>
        </p:spPr>
        <p:txBody>
          <a:bodyPr anchor="t" rtlCol="false" tIns="0" lIns="0" bIns="0" rIns="0">
            <a:spAutoFit/>
          </a:bodyPr>
          <a:lstStyle/>
          <a:p>
            <a:pPr algn="l">
              <a:lnSpc>
                <a:spcPts val="6999"/>
              </a:lnSpc>
            </a:pPr>
            <a:r>
              <a:rPr lang="en-US" sz="4999">
                <a:solidFill>
                  <a:srgbClr val="EEEEEE"/>
                </a:solidFill>
                <a:latin typeface="Arial"/>
                <a:ea typeface="Arial"/>
                <a:cs typeface="Arial"/>
                <a:sym typeface="Arial"/>
              </a:rPr>
              <a:t>Mission</a:t>
            </a:r>
          </a:p>
        </p:txBody>
      </p:sp>
      <p:sp>
        <p:nvSpPr>
          <p:cNvPr name="TextBox 13" id="13"/>
          <p:cNvSpPr txBox="true"/>
          <p:nvPr/>
        </p:nvSpPr>
        <p:spPr>
          <a:xfrm rot="0">
            <a:off x="5669333" y="8864912"/>
            <a:ext cx="6454033" cy="873127"/>
          </a:xfrm>
          <a:prstGeom prst="rect">
            <a:avLst/>
          </a:prstGeom>
        </p:spPr>
        <p:txBody>
          <a:bodyPr anchor="t" rtlCol="false" tIns="0" lIns="0" bIns="0" rIns="0">
            <a:spAutoFit/>
          </a:bodyPr>
          <a:lstStyle/>
          <a:p>
            <a:pPr algn="l">
              <a:lnSpc>
                <a:spcPts val="6999"/>
              </a:lnSpc>
            </a:pPr>
            <a:r>
              <a:rPr lang="en-US" sz="4999">
                <a:solidFill>
                  <a:srgbClr val="EEEEEE"/>
                </a:solidFill>
                <a:latin typeface="Arial"/>
                <a:ea typeface="Arial"/>
                <a:cs typeface="Arial"/>
                <a:sym typeface="Arial"/>
              </a:rPr>
              <a:t>www.natobotics.com</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16213E"/>
        </a:solidFill>
      </p:bgPr>
    </p:bg>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833290" cy="1593725"/>
          </a:xfrm>
        </p:grpSpPr>
        <p:sp>
          <p:nvSpPr>
            <p:cNvPr name="Freeform 3" id="3"/>
            <p:cNvSpPr/>
            <p:nvPr/>
          </p:nvSpPr>
          <p:spPr>
            <a:xfrm flipH="false" flipV="false" rot="0">
              <a:off x="0" y="0"/>
              <a:ext cx="2833290" cy="1593725"/>
            </a:xfrm>
            <a:custGeom>
              <a:avLst/>
              <a:gdLst/>
              <a:ahLst/>
              <a:cxnLst/>
              <a:rect r="r" b="b" t="t" l="l"/>
              <a:pathLst>
                <a:path h="1593725" w="2833290">
                  <a:moveTo>
                    <a:pt x="0" y="0"/>
                  </a:moveTo>
                  <a:lnTo>
                    <a:pt x="2833290" y="0"/>
                  </a:lnTo>
                  <a:lnTo>
                    <a:pt x="2833290" y="1593725"/>
                  </a:lnTo>
                  <a:lnTo>
                    <a:pt x="0" y="1593725"/>
                  </a:lnTo>
                  <a:close/>
                </a:path>
              </a:pathLst>
            </a:custGeom>
            <a:blipFill>
              <a:blip r:embed="rId2">
                <a:alphaModFix amt="19999"/>
              </a:blip>
              <a:stretch>
                <a:fillRect l="0" t="-71557" r="0" b="-71557"/>
              </a:stretch>
            </a:blipFill>
          </p:spPr>
        </p:sp>
      </p:grpSp>
      <p:sp>
        <p:nvSpPr>
          <p:cNvPr name="TextBox 4" id="4"/>
          <p:cNvSpPr txBox="true"/>
          <p:nvPr/>
        </p:nvSpPr>
        <p:spPr>
          <a:xfrm rot="0">
            <a:off x="1181219" y="668337"/>
            <a:ext cx="9097589" cy="739775"/>
          </a:xfrm>
          <a:prstGeom prst="rect">
            <a:avLst/>
          </a:prstGeom>
        </p:spPr>
        <p:txBody>
          <a:bodyPr anchor="t" rtlCol="false" tIns="0" lIns="0" bIns="0" rIns="0">
            <a:spAutoFit/>
          </a:bodyPr>
          <a:lstStyle/>
          <a:p>
            <a:pPr algn="just" marL="0" indent="0" lvl="0">
              <a:lnSpc>
                <a:spcPts val="5500"/>
              </a:lnSpc>
            </a:pPr>
            <a:r>
              <a:rPr lang="en-US" sz="5000">
                <a:solidFill>
                  <a:srgbClr val="EEEEEE"/>
                </a:solidFill>
                <a:latin typeface="Arial"/>
                <a:ea typeface="Arial"/>
                <a:cs typeface="Arial"/>
                <a:sym typeface="Arial"/>
              </a:rPr>
              <a:t>Why Review Recruitment Now?</a:t>
            </a:r>
          </a:p>
        </p:txBody>
      </p:sp>
      <p:sp>
        <p:nvSpPr>
          <p:cNvPr name="TextBox 5" id="5"/>
          <p:cNvSpPr txBox="true"/>
          <p:nvPr/>
        </p:nvSpPr>
        <p:spPr>
          <a:xfrm rot="0">
            <a:off x="1870294" y="2630135"/>
            <a:ext cx="14547412" cy="4666420"/>
          </a:xfrm>
          <a:prstGeom prst="rect">
            <a:avLst/>
          </a:prstGeom>
        </p:spPr>
        <p:txBody>
          <a:bodyPr anchor="t" rtlCol="false" tIns="0" lIns="0" bIns="0" rIns="0">
            <a:spAutoFit/>
          </a:bodyPr>
          <a:lstStyle/>
          <a:p>
            <a:pPr algn="l" marL="0" indent="0" lvl="0">
              <a:lnSpc>
                <a:spcPts val="3720"/>
              </a:lnSpc>
            </a:pPr>
            <a:r>
              <a:rPr lang="en-US" sz="2657">
                <a:solidFill>
                  <a:srgbClr val="EEEEEE"/>
                </a:solidFill>
                <a:latin typeface="Arial"/>
                <a:ea typeface="Arial"/>
                <a:cs typeface="Arial"/>
                <a:sym typeface="Arial"/>
              </a:rPr>
              <a:t>The hiring process for a Business Change Manager at Natobotics emphasizes values alignment over skills, inspired by Simon Sinek. Key points include:</a:t>
            </a:r>
          </a:p>
          <a:p>
            <a:pPr algn="l" marL="0" indent="0" lvl="0">
              <a:lnSpc>
                <a:spcPts val="3720"/>
              </a:lnSpc>
            </a:pPr>
          </a:p>
          <a:p>
            <a:pPr algn="l" marL="573793" indent="-286896" lvl="1">
              <a:lnSpc>
                <a:spcPts val="3720"/>
              </a:lnSpc>
              <a:buFont typeface="Arial"/>
              <a:buChar char="•"/>
            </a:pPr>
            <a:r>
              <a:rPr lang="en-US" sz="2657">
                <a:solidFill>
                  <a:srgbClr val="EEEEEE"/>
                </a:solidFill>
                <a:latin typeface="Arial"/>
                <a:ea typeface="Arial"/>
                <a:cs typeface="Arial"/>
                <a:sym typeface="Arial"/>
              </a:rPr>
              <a:t>Philosophy: Focus on candidates who share Natobotics' mission.</a:t>
            </a:r>
          </a:p>
          <a:p>
            <a:pPr algn="l" marL="573793" indent="-286896" lvl="1">
              <a:lnSpc>
                <a:spcPts val="3720"/>
              </a:lnSpc>
              <a:buFont typeface="Arial"/>
              <a:buChar char="•"/>
            </a:pPr>
            <a:r>
              <a:rPr lang="en-US" sz="2657">
                <a:solidFill>
                  <a:srgbClr val="EEEEEE"/>
                </a:solidFill>
                <a:latin typeface="Arial"/>
                <a:ea typeface="Arial"/>
                <a:cs typeface="Arial"/>
                <a:sym typeface="Arial"/>
              </a:rPr>
              <a:t>Role Importance: Requires strong leadership for process implementation and stakeholder engagement.</a:t>
            </a:r>
          </a:p>
          <a:p>
            <a:pPr algn="l" marL="573793" indent="-286896" lvl="1">
              <a:lnSpc>
                <a:spcPts val="3720"/>
              </a:lnSpc>
              <a:buFont typeface="Arial"/>
              <a:buChar char="•"/>
            </a:pPr>
            <a:r>
              <a:rPr lang="en-US" sz="2657">
                <a:solidFill>
                  <a:srgbClr val="EEEEEE"/>
                </a:solidFill>
                <a:latin typeface="Arial"/>
                <a:ea typeface="Arial"/>
                <a:cs typeface="Arial"/>
                <a:sym typeface="Arial"/>
              </a:rPr>
              <a:t>Process Highlights:</a:t>
            </a:r>
          </a:p>
          <a:p>
            <a:pPr algn="l" marL="1147585" indent="-382528" lvl="2">
              <a:lnSpc>
                <a:spcPts val="3720"/>
              </a:lnSpc>
              <a:buFont typeface="Arial"/>
              <a:buChar char="⚬"/>
            </a:pPr>
            <a:r>
              <a:rPr lang="en-US" sz="2657">
                <a:solidFill>
                  <a:srgbClr val="EEEEEE"/>
                </a:solidFill>
                <a:latin typeface="Arial"/>
                <a:ea typeface="Arial"/>
                <a:cs typeface="Arial"/>
                <a:sym typeface="Arial"/>
              </a:rPr>
              <a:t>Values Assessments: Behavioral interviews to evaluate passion and resilience.</a:t>
            </a:r>
          </a:p>
          <a:p>
            <a:pPr algn="l" marL="1147585" indent="-382528" lvl="2">
              <a:lnSpc>
                <a:spcPts val="3720"/>
              </a:lnSpc>
              <a:buFont typeface="Arial"/>
              <a:buChar char="⚬"/>
            </a:pPr>
            <a:r>
              <a:rPr lang="en-US" sz="2657">
                <a:solidFill>
                  <a:srgbClr val="EEEEEE"/>
                </a:solidFill>
                <a:latin typeface="Arial"/>
                <a:ea typeface="Arial"/>
                <a:cs typeface="Arial"/>
                <a:sym typeface="Arial"/>
              </a:rPr>
              <a:t>Multi-Stage Reviews: Panels assess cultural fit.</a:t>
            </a:r>
          </a:p>
          <a:p>
            <a:pPr algn="l" marL="1147585" indent="-382528" lvl="2">
              <a:lnSpc>
                <a:spcPts val="3720"/>
              </a:lnSpc>
              <a:buFont typeface="Arial"/>
              <a:buChar char="⚬"/>
            </a:pPr>
            <a:r>
              <a:rPr lang="en-US" sz="2657">
                <a:solidFill>
                  <a:srgbClr val="EEEEEE"/>
                </a:solidFill>
                <a:latin typeface="Arial"/>
                <a:ea typeface="Arial"/>
                <a:cs typeface="Arial"/>
                <a:sym typeface="Arial"/>
              </a:rPr>
              <a:t>Alignment Checks: Reference checks to confirm dedication.</a:t>
            </a:r>
          </a:p>
        </p:txBody>
      </p:sp>
      <p:sp>
        <p:nvSpPr>
          <p:cNvPr name="TextBox 6" id="6"/>
          <p:cNvSpPr txBox="true"/>
          <p:nvPr/>
        </p:nvSpPr>
        <p:spPr>
          <a:xfrm rot="0">
            <a:off x="1181219" y="7714159"/>
            <a:ext cx="1930479" cy="520700"/>
          </a:xfrm>
          <a:prstGeom prst="rect">
            <a:avLst/>
          </a:prstGeom>
        </p:spPr>
        <p:txBody>
          <a:bodyPr anchor="t" rtlCol="false" tIns="0" lIns="0" bIns="0" rIns="0">
            <a:spAutoFit/>
          </a:bodyPr>
          <a:lstStyle/>
          <a:p>
            <a:pPr algn="l" marL="0" indent="0" lvl="0">
              <a:lnSpc>
                <a:spcPts val="3850"/>
              </a:lnSpc>
            </a:pPr>
            <a:r>
              <a:rPr lang="en-US" sz="3500">
                <a:solidFill>
                  <a:srgbClr val="EEEEEE"/>
                </a:solidFill>
                <a:latin typeface="Arial"/>
                <a:ea typeface="Arial"/>
                <a:cs typeface="Arial"/>
                <a:sym typeface="Arial"/>
              </a:rPr>
              <a:t>Outcome</a:t>
            </a:r>
          </a:p>
        </p:txBody>
      </p:sp>
      <p:sp>
        <p:nvSpPr>
          <p:cNvPr name="TextBox 7" id="7"/>
          <p:cNvSpPr txBox="true"/>
          <p:nvPr/>
        </p:nvSpPr>
        <p:spPr>
          <a:xfrm rot="0">
            <a:off x="2198632" y="8652462"/>
            <a:ext cx="13890735" cy="447675"/>
          </a:xfrm>
          <a:prstGeom prst="rect">
            <a:avLst/>
          </a:prstGeom>
        </p:spPr>
        <p:txBody>
          <a:bodyPr anchor="t" rtlCol="false" tIns="0" lIns="0" bIns="0" rIns="0">
            <a:spAutoFit/>
          </a:bodyPr>
          <a:lstStyle/>
          <a:p>
            <a:pPr algn="l" marL="0" indent="0" lvl="0">
              <a:lnSpc>
                <a:spcPts val="3300"/>
              </a:lnSpc>
            </a:pPr>
            <a:r>
              <a:rPr lang="en-US" sz="3000">
                <a:solidFill>
                  <a:srgbClr val="EEEEEE"/>
                </a:solidFill>
                <a:latin typeface="Arial"/>
                <a:ea typeface="Arial"/>
                <a:cs typeface="Arial"/>
                <a:sym typeface="Arial"/>
              </a:rPr>
              <a:t>Engaged hires enhance ITSCM success and elevate Natobotics' global influence.</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16213E"/>
        </a:solidFill>
      </p:bgPr>
    </p:bg>
    <p:spTree>
      <p:nvGrpSpPr>
        <p:cNvPr id="1" name=""/>
        <p:cNvGrpSpPr/>
        <p:nvPr/>
      </p:nvGrpSpPr>
      <p:grpSpPr>
        <a:xfrm>
          <a:off x="0" y="0"/>
          <a:ext cx="0" cy="0"/>
          <a:chOff x="0" y="0"/>
          <a:chExt cx="0" cy="0"/>
        </a:xfrm>
      </p:grpSpPr>
      <p:sp>
        <p:nvSpPr>
          <p:cNvPr name="Freeform 2" id="2"/>
          <p:cNvSpPr/>
          <p:nvPr/>
        </p:nvSpPr>
        <p:spPr>
          <a:xfrm flipH="false" flipV="false" rot="0">
            <a:off x="0" y="67784"/>
            <a:ext cx="18288000" cy="10122927"/>
          </a:xfrm>
          <a:custGeom>
            <a:avLst/>
            <a:gdLst/>
            <a:ahLst/>
            <a:cxnLst/>
            <a:rect r="r" b="b" t="t" l="l"/>
            <a:pathLst>
              <a:path h="10122927" w="18288000">
                <a:moveTo>
                  <a:pt x="0" y="0"/>
                </a:moveTo>
                <a:lnTo>
                  <a:pt x="18288000" y="0"/>
                </a:lnTo>
                <a:lnTo>
                  <a:pt x="18288000" y="10122927"/>
                </a:lnTo>
                <a:lnTo>
                  <a:pt x="0" y="10122927"/>
                </a:lnTo>
                <a:lnTo>
                  <a:pt x="0" y="0"/>
                </a:lnTo>
                <a:close/>
              </a:path>
            </a:pathLst>
          </a:custGeom>
          <a:blipFill>
            <a:blip r:embed="rId2">
              <a:alphaModFix amt="31999"/>
            </a:blip>
            <a:stretch>
              <a:fillRect l="0" t="-5092" r="0" b="-15271"/>
            </a:stretch>
          </a:blipFill>
        </p:spPr>
      </p:sp>
      <p:graphicFrame>
        <p:nvGraphicFramePr>
          <p:cNvPr name="Table 3" id="3"/>
          <p:cNvGraphicFramePr>
            <a:graphicFrameLocks noGrp="true"/>
          </p:cNvGraphicFramePr>
          <p:nvPr/>
        </p:nvGraphicFramePr>
        <p:xfrm>
          <a:off x="316511" y="1028700"/>
          <a:ext cx="17654978" cy="8699026"/>
        </p:xfrm>
        <a:graphic>
          <a:graphicData uri="http://schemas.openxmlformats.org/drawingml/2006/table">
            <a:tbl>
              <a:tblPr/>
              <a:tblGrid>
                <a:gridCol w="3666900"/>
                <a:gridCol w="12086600"/>
                <a:gridCol w="1901479"/>
              </a:tblGrid>
              <a:tr h="671009">
                <a:tc>
                  <a:txBody>
                    <a:bodyPr anchor="t" rtlCol="false"/>
                    <a:lstStyle/>
                    <a:p>
                      <a:pPr algn="l">
                        <a:lnSpc>
                          <a:spcPts val="2799"/>
                        </a:lnSpc>
                        <a:defRPr/>
                      </a:pPr>
                      <a:r>
                        <a:rPr lang="en-US" sz="1999">
                          <a:solidFill>
                            <a:srgbClr val="FFFFFF"/>
                          </a:solidFill>
                          <a:latin typeface="Arial"/>
                          <a:ea typeface="Arial"/>
                          <a:cs typeface="Arial"/>
                          <a:sym typeface="Arial"/>
                        </a:rPr>
                        <a:t>Step</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Description</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Citation</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r>
              <a:tr h="858268">
                <a:tc>
                  <a:txBody>
                    <a:bodyPr anchor="t" rtlCol="false"/>
                    <a:lstStyle/>
                    <a:p>
                      <a:pPr algn="l">
                        <a:lnSpc>
                          <a:spcPts val="2799"/>
                        </a:lnSpc>
                        <a:defRPr/>
                      </a:pPr>
                      <a:r>
                        <a:rPr lang="en-US" sz="1999">
                          <a:solidFill>
                            <a:srgbClr val="FFFFFF"/>
                          </a:solidFill>
                          <a:latin typeface="Arial"/>
                          <a:ea typeface="Arial"/>
                          <a:cs typeface="Arial"/>
                          <a:sym typeface="Arial"/>
                        </a:rPr>
                        <a:t>Assess the Position</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Evaluate why the position is open and its alignment with team goals.</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(Searle, 2011)</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r>
              <a:tr h="906861">
                <a:tc>
                  <a:txBody>
                    <a:bodyPr anchor="t" rtlCol="false"/>
                    <a:lstStyle/>
                    <a:p>
                      <a:pPr algn="l">
                        <a:lnSpc>
                          <a:spcPts val="2799"/>
                        </a:lnSpc>
                        <a:defRPr/>
                      </a:pPr>
                      <a:r>
                        <a:rPr lang="en-US" sz="1999">
                          <a:solidFill>
                            <a:srgbClr val="FFFFFF"/>
                          </a:solidFill>
                          <a:latin typeface="Arial"/>
                          <a:ea typeface="Arial"/>
                          <a:cs typeface="Arial"/>
                          <a:sym typeface="Arial"/>
                        </a:rPr>
                        <a:t>Conduct Job Analysis</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Outline responsibilities and required outcomes for the position.</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(McCarthy et al., 2017)</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r>
              <a:tr h="671009">
                <a:tc>
                  <a:txBody>
                    <a:bodyPr anchor="t" rtlCol="false"/>
                    <a:lstStyle/>
                    <a:p>
                      <a:pPr algn="l">
                        <a:lnSpc>
                          <a:spcPts val="2799"/>
                        </a:lnSpc>
                        <a:defRPr/>
                      </a:pPr>
                      <a:r>
                        <a:rPr lang="en-US" sz="1999">
                          <a:solidFill>
                            <a:srgbClr val="FFFFFF"/>
                          </a:solidFill>
                          <a:latin typeface="Arial"/>
                          <a:ea typeface="Arial"/>
                          <a:cs typeface="Arial"/>
                          <a:sym typeface="Arial"/>
                        </a:rPr>
                        <a:t>Determine Role Level</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Establish the role level and budget constraints.</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799"/>
                        </a:lnSpc>
                        <a:defRPr/>
                      </a:pP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r>
              <a:tr h="671009">
                <a:tc>
                  <a:txBody>
                    <a:bodyPr anchor="t" rtlCol="false"/>
                    <a:lstStyle/>
                    <a:p>
                      <a:pPr algn="l">
                        <a:lnSpc>
                          <a:spcPts val="2799"/>
                        </a:lnSpc>
                        <a:defRPr/>
                      </a:pPr>
                      <a:r>
                        <a:rPr lang="en-US" sz="1999">
                          <a:solidFill>
                            <a:srgbClr val="FFFFFF"/>
                          </a:solidFill>
                          <a:latin typeface="Arial"/>
                          <a:ea typeface="Arial"/>
                          <a:cs typeface="Arial"/>
                          <a:sym typeface="Arial"/>
                        </a:rPr>
                        <a:t>Identify Competencies</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Conduct a skills gap analysis to identify needed competencies.</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799"/>
                        </a:lnSpc>
                        <a:defRPr/>
                      </a:pP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r>
              <a:tr h="671009">
                <a:tc>
                  <a:txBody>
                    <a:bodyPr anchor="t" rtlCol="false"/>
                    <a:lstStyle/>
                    <a:p>
                      <a:pPr algn="l">
                        <a:lnSpc>
                          <a:spcPts val="2799"/>
                        </a:lnSpc>
                        <a:defRPr/>
                      </a:pPr>
                      <a:r>
                        <a:rPr lang="en-US" sz="1999">
                          <a:solidFill>
                            <a:srgbClr val="FFFFFF"/>
                          </a:solidFill>
                          <a:latin typeface="Arial"/>
                          <a:ea typeface="Arial"/>
                          <a:cs typeface="Arial"/>
                          <a:sym typeface="Arial"/>
                        </a:rPr>
                        <a:t>Develop Job Description</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Create a clear job description detailing duties and qualifications.</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799"/>
                        </a:lnSpc>
                        <a:defRPr/>
                      </a:pP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r>
              <a:tr h="858268">
                <a:tc>
                  <a:txBody>
                    <a:bodyPr anchor="t" rtlCol="false"/>
                    <a:lstStyle/>
                    <a:p>
                      <a:pPr algn="l">
                        <a:lnSpc>
                          <a:spcPts val="2799"/>
                        </a:lnSpc>
                        <a:defRPr/>
                      </a:pPr>
                      <a:r>
                        <a:rPr lang="en-US" sz="1999">
                          <a:solidFill>
                            <a:srgbClr val="FFFFFF"/>
                          </a:solidFill>
                          <a:latin typeface="Arial"/>
                          <a:ea typeface="Arial"/>
                          <a:cs typeface="Arial"/>
                          <a:sym typeface="Arial"/>
                        </a:rPr>
                        <a:t>Develop Person Specification</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Build a person specification with essential and desirable criteria, ensuring inclusivity and legal compliance.</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(Searle, 2011)</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r>
              <a:tr h="671009">
                <a:tc>
                  <a:txBody>
                    <a:bodyPr anchor="t" rtlCol="false"/>
                    <a:lstStyle/>
                    <a:p>
                      <a:pPr algn="l">
                        <a:lnSpc>
                          <a:spcPts val="2799"/>
                        </a:lnSpc>
                        <a:defRPr/>
                      </a:pPr>
                      <a:r>
                        <a:rPr lang="en-US" sz="1999">
                          <a:solidFill>
                            <a:srgbClr val="FFFFFF"/>
                          </a:solidFill>
                          <a:latin typeface="Arial"/>
                          <a:ea typeface="Arial"/>
                          <a:cs typeface="Arial"/>
                          <a:sym typeface="Arial"/>
                        </a:rPr>
                        <a:t>Highlight Company Culture</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Emphasize company culture and perks to attract talent.</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799"/>
                        </a:lnSpc>
                        <a:defRPr/>
                      </a:pP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r>
              <a:tr h="906861">
                <a:tc>
                  <a:txBody>
                    <a:bodyPr anchor="t" rtlCol="false"/>
                    <a:lstStyle/>
                    <a:p>
                      <a:pPr algn="l">
                        <a:lnSpc>
                          <a:spcPts val="2799"/>
                        </a:lnSpc>
                        <a:defRPr/>
                      </a:pPr>
                      <a:r>
                        <a:rPr lang="en-US" sz="1999">
                          <a:solidFill>
                            <a:srgbClr val="FFFFFF"/>
                          </a:solidFill>
                          <a:latin typeface="Arial"/>
                          <a:ea typeface="Arial"/>
                          <a:cs typeface="Arial"/>
                          <a:sym typeface="Arial"/>
                        </a:rPr>
                        <a:t>Assess and Interview Candidates</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Design assessments like interviews, skills tests, and evaluations. Use competency-based questions.</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799"/>
                        </a:lnSpc>
                        <a:defRPr/>
                      </a:pP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r>
              <a:tr h="906861">
                <a:tc>
                  <a:txBody>
                    <a:bodyPr anchor="t" rtlCol="false"/>
                    <a:lstStyle/>
                    <a:p>
                      <a:pPr algn="l">
                        <a:lnSpc>
                          <a:spcPts val="2799"/>
                        </a:lnSpc>
                        <a:defRPr/>
                      </a:pPr>
                      <a:r>
                        <a:rPr lang="en-US" sz="1999">
                          <a:solidFill>
                            <a:srgbClr val="FFFFFF"/>
                          </a:solidFill>
                          <a:latin typeface="Arial"/>
                          <a:ea typeface="Arial"/>
                          <a:cs typeface="Arial"/>
                          <a:sym typeface="Arial"/>
                        </a:rPr>
                        <a:t>Source and Advertise</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Choose sourcing channels, post the job description widely, set an application timeline, and use passive sourcing if needed.</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(Chapman and Webster, 2003)</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r>
              <a:tr h="906861">
                <a:tc>
                  <a:txBody>
                    <a:bodyPr anchor="t" rtlCol="false"/>
                    <a:lstStyle/>
                    <a:p>
                      <a:pPr algn="l">
                        <a:lnSpc>
                          <a:spcPts val="2799"/>
                        </a:lnSpc>
                        <a:defRPr/>
                      </a:pPr>
                      <a:r>
                        <a:rPr lang="en-US" sz="1999">
                          <a:solidFill>
                            <a:srgbClr val="FFFFFF"/>
                          </a:solidFill>
                          <a:latin typeface="Arial"/>
                          <a:ea typeface="Arial"/>
                          <a:cs typeface="Arial"/>
                          <a:sym typeface="Arial"/>
                        </a:rPr>
                        <a:t>Screen Applications</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Review resumes against the person specification, filter using ATS, conduct initial screens, and score candidates objectively.</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(Basu, 2021)</a:t>
                      </a:r>
                      <a:endParaRPr lang="en-US" sz="1100"/>
                    </a:p>
                  </a:txBody>
                  <a:tcPr marL="57150" marR="57150" marT="57150" marB="5715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r>
            </a:tbl>
          </a:graphicData>
        </a:graphic>
      </p:graphicFrame>
      <p:sp>
        <p:nvSpPr>
          <p:cNvPr name="TextBox 4" id="4"/>
          <p:cNvSpPr txBox="true"/>
          <p:nvPr/>
        </p:nvSpPr>
        <p:spPr>
          <a:xfrm rot="0">
            <a:off x="1028700" y="86834"/>
            <a:ext cx="8324850" cy="739775"/>
          </a:xfrm>
          <a:prstGeom prst="rect">
            <a:avLst/>
          </a:prstGeom>
        </p:spPr>
        <p:txBody>
          <a:bodyPr anchor="t" rtlCol="false" tIns="0" lIns="0" bIns="0" rIns="0">
            <a:spAutoFit/>
          </a:bodyPr>
          <a:lstStyle/>
          <a:p>
            <a:pPr algn="l" marL="0" indent="0" lvl="0">
              <a:lnSpc>
                <a:spcPts val="5500"/>
              </a:lnSpc>
            </a:pPr>
            <a:r>
              <a:rPr lang="en-US" sz="5000">
                <a:solidFill>
                  <a:srgbClr val="EEEEEE"/>
                </a:solidFill>
                <a:latin typeface="Arial"/>
                <a:ea typeface="Arial"/>
                <a:cs typeface="Arial"/>
                <a:sym typeface="Arial"/>
              </a:rPr>
              <a:t>Recruitment Process</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0F3460"/>
        </a:solidFill>
      </p:bgPr>
    </p:bg>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833290" cy="1593725"/>
          </a:xfrm>
        </p:grpSpPr>
        <p:sp>
          <p:nvSpPr>
            <p:cNvPr name="Freeform 3" id="3"/>
            <p:cNvSpPr/>
            <p:nvPr/>
          </p:nvSpPr>
          <p:spPr>
            <a:xfrm flipH="false" flipV="false" rot="0">
              <a:off x="0" y="0"/>
              <a:ext cx="2833290" cy="1593725"/>
            </a:xfrm>
            <a:custGeom>
              <a:avLst/>
              <a:gdLst/>
              <a:ahLst/>
              <a:cxnLst/>
              <a:rect r="r" b="b" t="t" l="l"/>
              <a:pathLst>
                <a:path h="1593725" w="2833290">
                  <a:moveTo>
                    <a:pt x="0" y="0"/>
                  </a:moveTo>
                  <a:lnTo>
                    <a:pt x="2833290" y="0"/>
                  </a:lnTo>
                  <a:lnTo>
                    <a:pt x="2833290" y="1593725"/>
                  </a:lnTo>
                  <a:lnTo>
                    <a:pt x="0" y="1593725"/>
                  </a:lnTo>
                  <a:close/>
                </a:path>
              </a:pathLst>
            </a:custGeom>
            <a:blipFill>
              <a:blip r:embed="rId2">
                <a:alphaModFix amt="17000"/>
              </a:blip>
              <a:stretch>
                <a:fillRect l="0" t="-71557" r="0" b="-71557"/>
              </a:stretch>
            </a:blipFill>
          </p:spPr>
        </p:sp>
      </p:grpSp>
      <p:sp>
        <p:nvSpPr>
          <p:cNvPr name="TextBox 4" id="4"/>
          <p:cNvSpPr txBox="true"/>
          <p:nvPr/>
        </p:nvSpPr>
        <p:spPr>
          <a:xfrm rot="0">
            <a:off x="531095" y="28575"/>
            <a:ext cx="14293673" cy="1127125"/>
          </a:xfrm>
          <a:prstGeom prst="rect">
            <a:avLst/>
          </a:prstGeom>
        </p:spPr>
        <p:txBody>
          <a:bodyPr anchor="t" rtlCol="false" tIns="0" lIns="0" bIns="0" rIns="0">
            <a:spAutoFit/>
          </a:bodyPr>
          <a:lstStyle/>
          <a:p>
            <a:pPr algn="l" marL="0" indent="0" lvl="0">
              <a:lnSpc>
                <a:spcPts val="4399"/>
              </a:lnSpc>
            </a:pPr>
            <a:r>
              <a:rPr lang="en-US" sz="3999">
                <a:solidFill>
                  <a:srgbClr val="EEEEEE"/>
                </a:solidFill>
                <a:latin typeface="Arial"/>
                <a:ea typeface="Arial"/>
                <a:cs typeface="Arial"/>
                <a:sym typeface="Arial"/>
              </a:rPr>
              <a:t>Job Analysis</a:t>
            </a:r>
          </a:p>
          <a:p>
            <a:pPr algn="l" marL="0" indent="0" lvl="0">
              <a:lnSpc>
                <a:spcPts val="4399"/>
              </a:lnSpc>
            </a:pPr>
            <a:r>
              <a:rPr lang="en-US" sz="3999">
                <a:solidFill>
                  <a:srgbClr val="EEEEEE"/>
                </a:solidFill>
                <a:latin typeface="Arial"/>
                <a:ea typeface="Arial"/>
                <a:cs typeface="Arial"/>
                <a:sym typeface="Arial"/>
              </a:rPr>
              <a:t>Business Change Manager / Process Consultant</a:t>
            </a:r>
          </a:p>
        </p:txBody>
      </p:sp>
      <p:graphicFrame>
        <p:nvGraphicFramePr>
          <p:cNvPr name="Table 5" id="5"/>
          <p:cNvGraphicFramePr>
            <a:graphicFrameLocks noGrp="true"/>
          </p:cNvGraphicFramePr>
          <p:nvPr/>
        </p:nvGraphicFramePr>
        <p:xfrm>
          <a:off x="712171" y="1155700"/>
          <a:ext cx="17293231" cy="8791575"/>
        </p:xfrm>
        <a:graphic>
          <a:graphicData uri="http://schemas.openxmlformats.org/drawingml/2006/table">
            <a:tbl>
              <a:tblPr/>
              <a:tblGrid>
                <a:gridCol w="8646616"/>
                <a:gridCol w="8646616"/>
              </a:tblGrid>
              <a:tr h="544695">
                <a:tc>
                  <a:txBody>
                    <a:bodyPr anchor="t" rtlCol="false"/>
                    <a:lstStyle/>
                    <a:p>
                      <a:pPr algn="l">
                        <a:lnSpc>
                          <a:spcPts val="2800"/>
                        </a:lnSpc>
                        <a:defRPr/>
                      </a:pPr>
                      <a:r>
                        <a:rPr lang="en-US" sz="2000">
                          <a:solidFill>
                            <a:srgbClr val="FFFFFF"/>
                          </a:solidFill>
                          <a:latin typeface="Arial"/>
                          <a:ea typeface="Arial"/>
                          <a:cs typeface="Arial"/>
                          <a:sym typeface="Arial"/>
                        </a:rPr>
                        <a:t>Section</a:t>
                      </a:r>
                      <a:endParaRPr lang="en-US" sz="1100"/>
                    </a:p>
                  </a:txBody>
                  <a:tcPr marL="47625" marR="47625" marT="47625" marB="4762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c>
                  <a:txBody>
                    <a:bodyPr anchor="t" rtlCol="false"/>
                    <a:lstStyle/>
                    <a:p>
                      <a:pPr algn="l">
                        <a:lnSpc>
                          <a:spcPts val="2800"/>
                        </a:lnSpc>
                        <a:defRPr/>
                      </a:pPr>
                      <a:r>
                        <a:rPr lang="en-US" sz="2000">
                          <a:solidFill>
                            <a:srgbClr val="FFFFFF"/>
                          </a:solidFill>
                          <a:latin typeface="Arial"/>
                          <a:ea typeface="Arial"/>
                          <a:cs typeface="Arial"/>
                          <a:sym typeface="Arial"/>
                        </a:rPr>
                        <a:t>Details</a:t>
                      </a:r>
                      <a:endParaRPr lang="en-US" sz="1100"/>
                    </a:p>
                  </a:txBody>
                  <a:tcPr marL="47625" marR="47625" marT="47625" marB="4762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r>
              <a:tr h="898270">
                <a:tc>
                  <a:txBody>
                    <a:bodyPr anchor="t" rtlCol="false"/>
                    <a:lstStyle/>
                    <a:p>
                      <a:pPr algn="l">
                        <a:lnSpc>
                          <a:spcPts val="2800"/>
                        </a:lnSpc>
                        <a:defRPr/>
                      </a:pPr>
                      <a:r>
                        <a:rPr lang="en-US" b="true" sz="2000">
                          <a:solidFill>
                            <a:srgbClr val="FFFFFF"/>
                          </a:solidFill>
                          <a:latin typeface="Arial Bold"/>
                          <a:ea typeface="Arial Bold"/>
                          <a:cs typeface="Arial Bold"/>
                          <a:sym typeface="Arial Bold"/>
                        </a:rPr>
                        <a:t>Purpose</a:t>
                      </a:r>
                      <a:endParaRPr lang="en-US" sz="1100"/>
                    </a:p>
                  </a:txBody>
                  <a:tcPr marL="47625" marR="47625" marT="47625" marB="4762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c>
                  <a:txBody>
                    <a:bodyPr anchor="t" rtlCol="false"/>
                    <a:lstStyle/>
                    <a:p>
                      <a:pPr algn="l">
                        <a:lnSpc>
                          <a:spcPts val="2800"/>
                        </a:lnSpc>
                        <a:defRPr/>
                      </a:pPr>
                      <a:r>
                        <a:rPr lang="en-US" sz="2000">
                          <a:solidFill>
                            <a:srgbClr val="FFFFFF"/>
                          </a:solidFill>
                          <a:latin typeface="Arial"/>
                          <a:ea typeface="Arial"/>
                          <a:cs typeface="Arial"/>
                          <a:sym typeface="Arial"/>
                        </a:rPr>
                        <a:t>Incorporate continuity practices in a hybrid enterprise using ITIL and ServiceNow for consistent service recovery.</a:t>
                      </a:r>
                      <a:endParaRPr lang="en-US" sz="1100"/>
                    </a:p>
                  </a:txBody>
                  <a:tcPr marL="47625" marR="47625" marT="47625" marB="4762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r>
              <a:tr h="1251844">
                <a:tc>
                  <a:txBody>
                    <a:bodyPr anchor="t" rtlCol="false"/>
                    <a:lstStyle/>
                    <a:p>
                      <a:pPr algn="l">
                        <a:lnSpc>
                          <a:spcPts val="2800"/>
                        </a:lnSpc>
                        <a:defRPr/>
                      </a:pPr>
                      <a:r>
                        <a:rPr lang="en-US" b="true" sz="2000">
                          <a:solidFill>
                            <a:srgbClr val="FFFFFF"/>
                          </a:solidFill>
                          <a:latin typeface="Arial Bold"/>
                          <a:ea typeface="Arial Bold"/>
                          <a:cs typeface="Arial Bold"/>
                          <a:sym typeface="Arial Bold"/>
                        </a:rPr>
                        <a:t>Method</a:t>
                      </a:r>
                      <a:endParaRPr lang="en-US" sz="1100"/>
                    </a:p>
                  </a:txBody>
                  <a:tcPr marL="47625" marR="47625" marT="47625" marB="4762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c>
                  <a:txBody>
                    <a:bodyPr anchor="t" rtlCol="false"/>
                    <a:lstStyle/>
                    <a:p>
                      <a:pPr algn="l">
                        <a:lnSpc>
                          <a:spcPts val="2800"/>
                        </a:lnSpc>
                        <a:defRPr/>
                      </a:pPr>
                      <a:r>
                        <a:rPr lang="en-US" sz="2000">
                          <a:solidFill>
                            <a:srgbClr val="FFFFFF"/>
                          </a:solidFill>
                          <a:latin typeface="Arial"/>
                          <a:ea typeface="Arial"/>
                          <a:cs typeface="Arial"/>
                          <a:sym typeface="Arial"/>
                        </a:rPr>
                        <a:t>Task-based analysis with a competency lens through SME interviews, document reviews, and critical-incident prompts (LSE, 2022; University of Bristol, 2021).</a:t>
                      </a:r>
                      <a:endParaRPr lang="en-US" sz="1100"/>
                    </a:p>
                  </a:txBody>
                  <a:tcPr marL="47625" marR="47625" marT="47625" marB="4762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r>
              <a:tr h="1605418">
                <a:tc>
                  <a:txBody>
                    <a:bodyPr anchor="t" rtlCol="false"/>
                    <a:lstStyle/>
                    <a:p>
                      <a:pPr algn="l">
                        <a:lnSpc>
                          <a:spcPts val="2800"/>
                        </a:lnSpc>
                        <a:defRPr/>
                      </a:pPr>
                      <a:r>
                        <a:rPr lang="en-US" b="true" sz="2000">
                          <a:solidFill>
                            <a:srgbClr val="FFFFFF"/>
                          </a:solidFill>
                          <a:latin typeface="Arial Bold"/>
                          <a:ea typeface="Arial Bold"/>
                          <a:cs typeface="Arial Bold"/>
                          <a:sym typeface="Arial Bold"/>
                        </a:rPr>
                        <a:t>Core Tasks</a:t>
                      </a:r>
                      <a:endParaRPr lang="en-US" sz="1100"/>
                    </a:p>
                  </a:txBody>
                  <a:tcPr marL="47625" marR="47625" marT="47625" marB="4762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c>
                  <a:txBody>
                    <a:bodyPr anchor="t" rtlCol="false"/>
                    <a:lstStyle/>
                    <a:p>
                      <a:pPr algn="l">
                        <a:lnSpc>
                          <a:spcPts val="2800"/>
                        </a:lnSpc>
                        <a:defRPr/>
                      </a:pPr>
                      <a:r>
                        <a:rPr lang="en-US" sz="2000">
                          <a:solidFill>
                            <a:srgbClr val="FFFFFF"/>
                          </a:solidFill>
                          <a:latin typeface="Arial"/>
                          <a:ea typeface="Arial"/>
                          <a:cs typeface="Arial"/>
                          <a:sym typeface="Arial"/>
                        </a:rPr>
                        <a:t>- Develop and maintain IT Service Continuity processes and playbooks.  - Lead communication and training sessions for recovery understanding.  - Align process changes with ServiceNow features.  - Monitor continuity readiness and implement improvements.</a:t>
                      </a:r>
                      <a:endParaRPr lang="en-US" sz="1100"/>
                    </a:p>
                  </a:txBody>
                  <a:tcPr marL="47625" marR="47625" marT="47625" marB="4762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r>
              <a:tr h="898270">
                <a:tc>
                  <a:txBody>
                    <a:bodyPr anchor="t" rtlCol="false"/>
                    <a:lstStyle/>
                    <a:p>
                      <a:pPr algn="l">
                        <a:lnSpc>
                          <a:spcPts val="2800"/>
                        </a:lnSpc>
                        <a:defRPr/>
                      </a:pPr>
                      <a:r>
                        <a:rPr lang="en-US" b="true" sz="2000">
                          <a:solidFill>
                            <a:srgbClr val="FFFFFF"/>
                          </a:solidFill>
                          <a:latin typeface="Arial Bold"/>
                          <a:ea typeface="Arial Bold"/>
                          <a:cs typeface="Arial Bold"/>
                          <a:sym typeface="Arial Bold"/>
                        </a:rPr>
                        <a:t>Performance Outcomes</a:t>
                      </a:r>
                      <a:endParaRPr lang="en-US" sz="1100"/>
                    </a:p>
                  </a:txBody>
                  <a:tcPr marL="47625" marR="47625" marT="47625" marB="4762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c>
                  <a:txBody>
                    <a:bodyPr anchor="t" rtlCol="false"/>
                    <a:lstStyle/>
                    <a:p>
                      <a:pPr algn="l">
                        <a:lnSpc>
                          <a:spcPts val="2800"/>
                        </a:lnSpc>
                        <a:defRPr/>
                      </a:pPr>
                      <a:r>
                        <a:rPr lang="en-US" sz="2000">
                          <a:solidFill>
                            <a:srgbClr val="FFFFFF"/>
                          </a:solidFill>
                          <a:latin typeface="Arial"/>
                          <a:ea typeface="Arial"/>
                          <a:cs typeface="Arial"/>
                          <a:sym typeface="Arial"/>
                        </a:rPr>
                        <a:t>- Broad adoption of recovery procedures.  - Reduced incident disruption and clearer ownership.  - Audit-ready resilience and compliance evidence.</a:t>
                      </a:r>
                      <a:endParaRPr lang="en-US" sz="1100"/>
                    </a:p>
                  </a:txBody>
                  <a:tcPr marL="47625" marR="47625" marT="47625" marB="4762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r>
              <a:tr h="1605418">
                <a:tc>
                  <a:txBody>
                    <a:bodyPr anchor="t" rtlCol="false"/>
                    <a:lstStyle/>
                    <a:p>
                      <a:pPr algn="l">
                        <a:lnSpc>
                          <a:spcPts val="2800"/>
                        </a:lnSpc>
                        <a:defRPr/>
                      </a:pPr>
                      <a:r>
                        <a:rPr lang="en-US" b="true" sz="2000">
                          <a:solidFill>
                            <a:srgbClr val="FFFFFF"/>
                          </a:solidFill>
                          <a:latin typeface="Arial Bold"/>
                          <a:ea typeface="Arial Bold"/>
                          <a:cs typeface="Arial Bold"/>
                          <a:sym typeface="Arial Bold"/>
                        </a:rPr>
                        <a:t>Knowledge, Skills, Behaviours</a:t>
                      </a:r>
                      <a:endParaRPr lang="en-US" sz="1100"/>
                    </a:p>
                  </a:txBody>
                  <a:tcPr marL="47625" marR="47625" marT="47625" marB="4762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c>
                  <a:txBody>
                    <a:bodyPr anchor="t" rtlCol="false"/>
                    <a:lstStyle/>
                    <a:p>
                      <a:pPr algn="l">
                        <a:lnSpc>
                          <a:spcPts val="2800"/>
                        </a:lnSpc>
                        <a:defRPr/>
                      </a:pPr>
                      <a:r>
                        <a:rPr lang="en-US" sz="2000">
                          <a:solidFill>
                            <a:srgbClr val="FFFFFF"/>
                          </a:solidFill>
                          <a:latin typeface="Arial"/>
                          <a:ea typeface="Arial"/>
                          <a:cs typeface="Arial"/>
                          <a:sym typeface="Arial"/>
                        </a:rPr>
                        <a:t>- ITIL expertise with a focus on ITSCM; ServiceNow workflow knowledge.  - Skills in organizational change and adoption measurement.  - Strong communication and decision-making (Chapman &amp; Webster, 2020; Basu, 2019).</a:t>
                      </a:r>
                      <a:endParaRPr lang="en-US" sz="1100"/>
                    </a:p>
                  </a:txBody>
                  <a:tcPr marL="47625" marR="47625" marT="47625" marB="4762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r>
              <a:tr h="544695">
                <a:tc>
                  <a:txBody>
                    <a:bodyPr anchor="t" rtlCol="false"/>
                    <a:lstStyle/>
                    <a:p>
                      <a:pPr algn="l">
                        <a:lnSpc>
                          <a:spcPts val="2800"/>
                        </a:lnSpc>
                        <a:defRPr/>
                      </a:pPr>
                      <a:r>
                        <a:rPr lang="en-US" b="true" sz="2000">
                          <a:solidFill>
                            <a:srgbClr val="FFFFFF"/>
                          </a:solidFill>
                          <a:latin typeface="Arial Bold"/>
                          <a:ea typeface="Arial Bold"/>
                          <a:cs typeface="Arial Bold"/>
                          <a:sym typeface="Arial Bold"/>
                        </a:rPr>
                        <a:t>Context &amp; Tools</a:t>
                      </a:r>
                      <a:endParaRPr lang="en-US" sz="1100"/>
                    </a:p>
                  </a:txBody>
                  <a:tcPr marL="47625" marR="47625" marT="47625" marB="4762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c>
                  <a:txBody>
                    <a:bodyPr anchor="t" rtlCol="false"/>
                    <a:lstStyle/>
                    <a:p>
                      <a:pPr algn="l">
                        <a:lnSpc>
                          <a:spcPts val="2800"/>
                        </a:lnSpc>
                        <a:defRPr/>
                      </a:pPr>
                      <a:r>
                        <a:rPr lang="en-US" sz="2000">
                          <a:solidFill>
                            <a:srgbClr val="FFFFFF"/>
                          </a:solidFill>
                          <a:latin typeface="Arial"/>
                          <a:ea typeface="Arial"/>
                          <a:cs typeface="Arial"/>
                          <a:sym typeface="Arial"/>
                        </a:rPr>
                        <a:t>Operates in a hybrid London setting with ServiceNow and dashboards.</a:t>
                      </a:r>
                      <a:endParaRPr lang="en-US" sz="1100"/>
                    </a:p>
                  </a:txBody>
                  <a:tcPr marL="47625" marR="47625" marT="47625" marB="4762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r>
              <a:tr h="898270">
                <a:tc>
                  <a:txBody>
                    <a:bodyPr anchor="t" rtlCol="false"/>
                    <a:lstStyle/>
                    <a:p>
                      <a:pPr algn="l">
                        <a:lnSpc>
                          <a:spcPts val="2800"/>
                        </a:lnSpc>
                        <a:defRPr/>
                      </a:pPr>
                      <a:r>
                        <a:rPr lang="en-US" b="true" sz="2000">
                          <a:solidFill>
                            <a:srgbClr val="FFFFFF"/>
                          </a:solidFill>
                          <a:latin typeface="Arial Bold"/>
                          <a:ea typeface="Arial Bold"/>
                          <a:cs typeface="Arial Bold"/>
                          <a:sym typeface="Arial Bold"/>
                        </a:rPr>
                        <a:t>Selection Design</a:t>
                      </a:r>
                      <a:endParaRPr lang="en-US" sz="1100"/>
                    </a:p>
                  </a:txBody>
                  <a:tcPr marL="47625" marR="47625" marT="47625" marB="4762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c>
                  <a:txBody>
                    <a:bodyPr anchor="t" rtlCol="false"/>
                    <a:lstStyle/>
                    <a:p>
                      <a:pPr algn="l">
                        <a:lnSpc>
                          <a:spcPts val="2800"/>
                        </a:lnSpc>
                        <a:defRPr/>
                      </a:pPr>
                      <a:r>
                        <a:rPr lang="en-US" sz="2000">
                          <a:solidFill>
                            <a:srgbClr val="FFFFFF"/>
                          </a:solidFill>
                          <a:latin typeface="Arial"/>
                          <a:ea typeface="Arial"/>
                          <a:cs typeface="Arial"/>
                          <a:sym typeface="Arial"/>
                        </a:rPr>
                        <a:t>Structured interviews with behavioural questions and tech-enabled screening for fairness (McCarthy et al., 2021).</a:t>
                      </a:r>
                      <a:endParaRPr lang="en-US" sz="1100"/>
                    </a:p>
                  </a:txBody>
                  <a:tcPr marL="47625" marR="47625" marT="47625" marB="4762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r>
              <a:tr h="544695">
                <a:tc>
                  <a:txBody>
                    <a:bodyPr anchor="t" rtlCol="false"/>
                    <a:lstStyle/>
                    <a:p>
                      <a:pPr algn="l">
                        <a:lnSpc>
                          <a:spcPts val="2800"/>
                        </a:lnSpc>
                        <a:defRPr/>
                      </a:pPr>
                      <a:r>
                        <a:rPr lang="en-US" b="true" sz="2000">
                          <a:solidFill>
                            <a:srgbClr val="FFFFFF"/>
                          </a:solidFill>
                          <a:latin typeface="Arial Bold"/>
                          <a:ea typeface="Arial Bold"/>
                          <a:cs typeface="Arial Bold"/>
                          <a:sym typeface="Arial Bold"/>
                        </a:rPr>
                        <a:t>Candidate Experience</a:t>
                      </a:r>
                      <a:endParaRPr lang="en-US" sz="1100"/>
                    </a:p>
                  </a:txBody>
                  <a:tcPr marL="47625" marR="47625" marT="47625" marB="4762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c>
                  <a:txBody>
                    <a:bodyPr anchor="t" rtlCol="false"/>
                    <a:lstStyle/>
                    <a:p>
                      <a:pPr algn="l">
                        <a:lnSpc>
                          <a:spcPts val="2800"/>
                        </a:lnSpc>
                        <a:defRPr/>
                      </a:pPr>
                      <a:r>
                        <a:rPr lang="en-US" sz="2000">
                          <a:solidFill>
                            <a:srgbClr val="FFFFFF"/>
                          </a:solidFill>
                          <a:latin typeface="Arial"/>
                          <a:ea typeface="Arial"/>
                          <a:cs typeface="Arial"/>
                          <a:sym typeface="Arial"/>
                        </a:rPr>
                        <a:t>Transparent process with timely feedback to ensure fairness and trust.</a:t>
                      </a:r>
                      <a:endParaRPr lang="en-US" sz="1100"/>
                    </a:p>
                  </a:txBody>
                  <a:tcPr marL="47625" marR="47625" marT="47625" marB="4762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r>
            </a:tbl>
          </a:graphicData>
        </a:graphic>
      </p:graphicFrame>
    </p:spTree>
  </p:cSld>
  <p:clrMapOvr>
    <a:masterClrMapping/>
  </p:clrMapOvr>
</p:sld>
</file>

<file path=ppt/slides/slide7.xml><?xml version="1.0" encoding="utf-8"?>
<p:sld xmlns:p="http://schemas.openxmlformats.org/presentationml/2006/main" xmlns:a="http://schemas.openxmlformats.org/drawingml/2006/main">
  <p:cSld>
    <p:bg>
      <p:bgPr>
        <a:solidFill>
          <a:srgbClr val="0F3460"/>
        </a:solidFill>
      </p:bgPr>
    </p:bg>
    <p:spTree>
      <p:nvGrpSpPr>
        <p:cNvPr id="1" name=""/>
        <p:cNvGrpSpPr/>
        <p:nvPr/>
      </p:nvGrpSpPr>
      <p:grpSpPr>
        <a:xfrm>
          <a:off x="0" y="0"/>
          <a:ext cx="0" cy="0"/>
          <a:chOff x="0" y="0"/>
          <a:chExt cx="0" cy="0"/>
        </a:xfrm>
      </p:grpSpPr>
      <p:sp>
        <p:nvSpPr>
          <p:cNvPr name="TextBox 2" id="2"/>
          <p:cNvSpPr txBox="true"/>
          <p:nvPr/>
        </p:nvSpPr>
        <p:spPr>
          <a:xfrm rot="0">
            <a:off x="1028700" y="1756826"/>
            <a:ext cx="16230600" cy="7397750"/>
          </a:xfrm>
          <a:prstGeom prst="rect">
            <a:avLst/>
          </a:prstGeom>
        </p:spPr>
        <p:txBody>
          <a:bodyPr anchor="t" rtlCol="false" tIns="0" lIns="0" bIns="0" rIns="0">
            <a:spAutoFit/>
          </a:bodyPr>
          <a:lstStyle/>
          <a:p>
            <a:pPr algn="l">
              <a:lnSpc>
                <a:spcPts val="2800"/>
              </a:lnSpc>
            </a:pPr>
            <a:r>
              <a:rPr lang="en-US" sz="2000">
                <a:solidFill>
                  <a:srgbClr val="EEEEEE"/>
                </a:solidFill>
                <a:latin typeface="Arial"/>
                <a:ea typeface="Arial"/>
                <a:cs typeface="Arial"/>
                <a:sym typeface="Arial"/>
              </a:rPr>
              <a:t>Job Overview</a:t>
            </a:r>
          </a:p>
          <a:p>
            <a:pPr algn="l">
              <a:lnSpc>
                <a:spcPts val="2800"/>
              </a:lnSpc>
            </a:pPr>
            <a:r>
              <a:rPr lang="en-US" sz="2000">
                <a:solidFill>
                  <a:srgbClr val="EEEEEE"/>
                </a:solidFill>
                <a:latin typeface="Arial"/>
                <a:ea typeface="Arial"/>
                <a:cs typeface="Arial"/>
                <a:sym typeface="Arial"/>
              </a:rPr>
              <a:t>📍 </a:t>
            </a:r>
            <a:r>
              <a:rPr lang="en-US" b="true" sz="2000">
                <a:solidFill>
                  <a:srgbClr val="EEEEEE"/>
                </a:solidFill>
                <a:latin typeface="Arial Bold"/>
                <a:ea typeface="Arial Bold"/>
                <a:cs typeface="Arial Bold"/>
                <a:sym typeface="Arial Bold"/>
              </a:rPr>
              <a:t>Location:</a:t>
            </a:r>
            <a:r>
              <a:rPr lang="en-US" sz="2000">
                <a:solidFill>
                  <a:srgbClr val="EEEEEE"/>
                </a:solidFill>
                <a:latin typeface="Arial"/>
                <a:ea typeface="Arial"/>
                <a:cs typeface="Arial"/>
                <a:sym typeface="Arial"/>
              </a:rPr>
              <a:t> London (Hybrid – 2 days in the office)</a:t>
            </a:r>
          </a:p>
          <a:p>
            <a:pPr algn="l">
              <a:lnSpc>
                <a:spcPts val="2800"/>
              </a:lnSpc>
            </a:pPr>
            <a:r>
              <a:rPr lang="en-US" sz="2000">
                <a:solidFill>
                  <a:srgbClr val="EEEEEE"/>
                </a:solidFill>
                <a:latin typeface="Arial"/>
                <a:ea typeface="Arial"/>
                <a:cs typeface="Arial"/>
                <a:sym typeface="Arial"/>
              </a:rPr>
              <a:t>⏳ </a:t>
            </a:r>
            <a:r>
              <a:rPr lang="en-US" b="true" sz="2000">
                <a:solidFill>
                  <a:srgbClr val="EEEEEE"/>
                </a:solidFill>
                <a:latin typeface="Arial Bold"/>
                <a:ea typeface="Arial Bold"/>
                <a:cs typeface="Arial Bold"/>
                <a:sym typeface="Arial Bold"/>
              </a:rPr>
              <a:t>Contract Duration:</a:t>
            </a:r>
            <a:r>
              <a:rPr lang="en-US" sz="2000">
                <a:solidFill>
                  <a:srgbClr val="EEEEEE"/>
                </a:solidFill>
                <a:latin typeface="Arial"/>
                <a:ea typeface="Arial"/>
                <a:cs typeface="Arial"/>
                <a:sym typeface="Arial"/>
              </a:rPr>
              <a:t> 6 months (extension likely)</a:t>
            </a:r>
          </a:p>
          <a:p>
            <a:pPr algn="l">
              <a:lnSpc>
                <a:spcPts val="2800"/>
              </a:lnSpc>
            </a:pPr>
            <a:r>
              <a:rPr lang="en-US" sz="2000">
                <a:solidFill>
                  <a:srgbClr val="EEEEEE"/>
                </a:solidFill>
                <a:latin typeface="Arial"/>
                <a:ea typeface="Arial"/>
                <a:cs typeface="Arial"/>
                <a:sym typeface="Arial"/>
              </a:rPr>
              <a:t>💰 </a:t>
            </a:r>
            <a:r>
              <a:rPr lang="en-US" b="true" sz="2000">
                <a:solidFill>
                  <a:srgbClr val="EEEEEE"/>
                </a:solidFill>
                <a:latin typeface="Arial Bold"/>
                <a:ea typeface="Arial Bold"/>
                <a:cs typeface="Arial Bold"/>
                <a:sym typeface="Arial Bold"/>
              </a:rPr>
              <a:t>Rate:</a:t>
            </a:r>
            <a:r>
              <a:rPr lang="en-US" sz="2000">
                <a:solidFill>
                  <a:srgbClr val="EEEEEE"/>
                </a:solidFill>
                <a:latin typeface="Arial"/>
                <a:ea typeface="Arial"/>
                <a:cs typeface="Arial"/>
                <a:sym typeface="Arial"/>
              </a:rPr>
              <a:t> Competitive Day Rate</a:t>
            </a:r>
          </a:p>
          <a:p>
            <a:pPr algn="l">
              <a:lnSpc>
                <a:spcPts val="2800"/>
              </a:lnSpc>
            </a:pPr>
            <a:r>
              <a:rPr lang="en-US" sz="2000">
                <a:solidFill>
                  <a:srgbClr val="EEEEEE"/>
                </a:solidFill>
                <a:latin typeface="Arial"/>
                <a:ea typeface="Arial"/>
                <a:cs typeface="Arial"/>
                <a:sym typeface="Arial"/>
              </a:rPr>
              <a:t>We are seeking an experienced </a:t>
            </a:r>
            <a:r>
              <a:rPr lang="en-US" b="true" sz="2000">
                <a:solidFill>
                  <a:srgbClr val="EEEEEE"/>
                </a:solidFill>
                <a:latin typeface="Arial Bold"/>
                <a:ea typeface="Arial Bold"/>
                <a:cs typeface="Arial Bold"/>
                <a:sym typeface="Arial Bold"/>
              </a:rPr>
              <a:t>Business Change Manager / Process Consultant</a:t>
            </a:r>
            <a:r>
              <a:rPr lang="en-US" sz="2000">
                <a:solidFill>
                  <a:srgbClr val="EEEEEE"/>
                </a:solidFill>
                <a:latin typeface="Arial"/>
                <a:ea typeface="Arial"/>
                <a:cs typeface="Arial"/>
                <a:sym typeface="Arial"/>
              </a:rPr>
              <a:t> with a strong ITIL and ServiceNow background to spearhead the adoption of IT Service Continuity Management (ITSCM) processes throughout the organization.</a:t>
            </a:r>
          </a:p>
          <a:p>
            <a:pPr algn="l">
              <a:lnSpc>
                <a:spcPts val="2800"/>
              </a:lnSpc>
            </a:pPr>
            <a:r>
              <a:rPr lang="en-US" sz="2000">
                <a:solidFill>
                  <a:srgbClr val="EEEEEE"/>
                </a:solidFill>
                <a:latin typeface="Arial"/>
                <a:ea typeface="Arial"/>
                <a:cs typeface="Arial"/>
                <a:sym typeface="Arial"/>
              </a:rPr>
              <a:t>🔑 Key Responsibilities</a:t>
            </a:r>
          </a:p>
          <a:p>
            <a:pPr algn="l" marL="431801" indent="-215900" lvl="1">
              <a:lnSpc>
                <a:spcPts val="2800"/>
              </a:lnSpc>
              <a:buFont typeface="Arial"/>
              <a:buChar char="•"/>
            </a:pPr>
            <a:r>
              <a:rPr lang="en-US" sz="2000">
                <a:solidFill>
                  <a:srgbClr val="EEEEEE"/>
                </a:solidFill>
                <a:latin typeface="Arial"/>
                <a:ea typeface="Arial"/>
                <a:cs typeface="Arial"/>
                <a:sym typeface="Arial"/>
              </a:rPr>
              <a:t>Drive the implementation and adoption of IT Service Continuity Management processes.</a:t>
            </a:r>
          </a:p>
          <a:p>
            <a:pPr algn="l" marL="431801" indent="-215900" lvl="1">
              <a:lnSpc>
                <a:spcPts val="2800"/>
              </a:lnSpc>
              <a:buFont typeface="Arial"/>
              <a:buChar char="•"/>
            </a:pPr>
            <a:r>
              <a:rPr lang="en-US" sz="2000">
                <a:solidFill>
                  <a:srgbClr val="EEEEEE"/>
                </a:solidFill>
                <a:latin typeface="Arial"/>
                <a:ea typeface="Arial"/>
                <a:cs typeface="Arial"/>
                <a:sym typeface="Arial"/>
              </a:rPr>
              <a:t>Lead communications, training, and stakeholder engagement to ensure that continuity plans and recovery procedures are well understood and integrated.</a:t>
            </a:r>
          </a:p>
          <a:p>
            <a:pPr algn="l" marL="431801" indent="-215900" lvl="1">
              <a:lnSpc>
                <a:spcPts val="2800"/>
              </a:lnSpc>
              <a:buFont typeface="Arial"/>
              <a:buChar char="•"/>
            </a:pPr>
            <a:r>
              <a:rPr lang="en-US" sz="2000">
                <a:solidFill>
                  <a:srgbClr val="EEEEEE"/>
                </a:solidFill>
                <a:latin typeface="Arial"/>
                <a:ea typeface="Arial"/>
                <a:cs typeface="Arial"/>
                <a:sym typeface="Arial"/>
              </a:rPr>
              <a:t>Collaborate with IT and business units to enhance service resilience and compliance.</a:t>
            </a:r>
          </a:p>
          <a:p>
            <a:pPr algn="l" marL="431801" indent="-215900" lvl="1">
              <a:lnSpc>
                <a:spcPts val="2800"/>
              </a:lnSpc>
              <a:buFont typeface="Arial"/>
              <a:buChar char="•"/>
            </a:pPr>
            <a:r>
              <a:rPr lang="en-US" sz="2000">
                <a:solidFill>
                  <a:srgbClr val="EEEEEE"/>
                </a:solidFill>
                <a:latin typeface="Arial"/>
                <a:ea typeface="Arial"/>
                <a:cs typeface="Arial"/>
                <a:sym typeface="Arial"/>
              </a:rPr>
              <a:t>Work closely with ServiceNow teams to align process enhancements with platform capabilities.</a:t>
            </a:r>
          </a:p>
          <a:p>
            <a:pPr algn="l" marL="431801" indent="-215900" lvl="1">
              <a:lnSpc>
                <a:spcPts val="2800"/>
              </a:lnSpc>
              <a:buFont typeface="Arial"/>
              <a:buChar char="•"/>
            </a:pPr>
            <a:r>
              <a:rPr lang="en-US" sz="2000">
                <a:solidFill>
                  <a:srgbClr val="EEEEEE"/>
                </a:solidFill>
                <a:latin typeface="Arial"/>
                <a:ea typeface="Arial"/>
                <a:cs typeface="Arial"/>
                <a:sym typeface="Arial"/>
              </a:rPr>
              <a:t>Monitor and report on continuity performance and improvement initiatives.</a:t>
            </a:r>
          </a:p>
          <a:p>
            <a:pPr algn="l" marL="0" indent="0" lvl="0">
              <a:lnSpc>
                <a:spcPts val="2800"/>
              </a:lnSpc>
            </a:pPr>
            <a:r>
              <a:rPr lang="en-US" sz="2000">
                <a:solidFill>
                  <a:srgbClr val="EEEEEE"/>
                </a:solidFill>
                <a:latin typeface="Arial"/>
                <a:ea typeface="Arial"/>
                <a:cs typeface="Arial"/>
                <a:sym typeface="Arial"/>
              </a:rPr>
              <a:t>🧠 Must-Have Skills</a:t>
            </a:r>
          </a:p>
          <a:p>
            <a:pPr algn="l" marL="431801" indent="-215900" lvl="1">
              <a:lnSpc>
                <a:spcPts val="2800"/>
              </a:lnSpc>
              <a:buFont typeface="Arial"/>
              <a:buChar char="•"/>
            </a:pPr>
            <a:r>
              <a:rPr lang="en-US" sz="2000">
                <a:solidFill>
                  <a:srgbClr val="EEEEEE"/>
                </a:solidFill>
                <a:latin typeface="Arial"/>
                <a:ea typeface="Arial"/>
                <a:cs typeface="Arial"/>
                <a:sym typeface="Arial"/>
              </a:rPr>
              <a:t>Proven experience with ITIL processes, particularly in IT Service Continuity Management.</a:t>
            </a:r>
          </a:p>
          <a:p>
            <a:pPr algn="l" marL="431801" indent="-215900" lvl="1">
              <a:lnSpc>
                <a:spcPts val="2800"/>
              </a:lnSpc>
              <a:buFont typeface="Arial"/>
              <a:buChar char="•"/>
            </a:pPr>
            <a:r>
              <a:rPr lang="en-US" sz="2000">
                <a:solidFill>
                  <a:srgbClr val="EEEEEE"/>
                </a:solidFill>
                <a:latin typeface="Arial"/>
                <a:ea typeface="Arial"/>
                <a:cs typeface="Arial"/>
                <a:sym typeface="Arial"/>
              </a:rPr>
              <a:t>Strong background in organizational change management and process governance.</a:t>
            </a:r>
          </a:p>
          <a:p>
            <a:pPr algn="l" marL="431801" indent="-215900" lvl="1">
              <a:lnSpc>
                <a:spcPts val="2800"/>
              </a:lnSpc>
              <a:buFont typeface="Arial"/>
              <a:buChar char="•"/>
            </a:pPr>
            <a:r>
              <a:rPr lang="en-US" sz="2000">
                <a:solidFill>
                  <a:srgbClr val="EEEEEE"/>
                </a:solidFill>
                <a:latin typeface="Arial"/>
                <a:ea typeface="Arial"/>
                <a:cs typeface="Arial"/>
                <a:sym typeface="Arial"/>
              </a:rPr>
              <a:t>Excellent stakeholder management and communication skills.</a:t>
            </a:r>
          </a:p>
          <a:p>
            <a:pPr algn="l" marL="431801" indent="-215900" lvl="1">
              <a:lnSpc>
                <a:spcPts val="2800"/>
              </a:lnSpc>
              <a:buFont typeface="Arial"/>
              <a:buChar char="•"/>
            </a:pPr>
            <a:r>
              <a:rPr lang="en-US" sz="2000">
                <a:solidFill>
                  <a:srgbClr val="EEEEEE"/>
                </a:solidFill>
                <a:latin typeface="Arial"/>
                <a:ea typeface="Arial"/>
                <a:cs typeface="Arial"/>
                <a:sym typeface="Arial"/>
              </a:rPr>
              <a:t>Hands-on experience with ServiceNow platforms.</a:t>
            </a:r>
          </a:p>
          <a:p>
            <a:pPr algn="l" marL="0" indent="0" lvl="0">
              <a:lnSpc>
                <a:spcPts val="2800"/>
              </a:lnSpc>
            </a:pPr>
            <a:r>
              <a:rPr lang="en-US" sz="2000">
                <a:solidFill>
                  <a:srgbClr val="EEEEEE"/>
                </a:solidFill>
                <a:latin typeface="Arial"/>
                <a:ea typeface="Arial"/>
                <a:cs typeface="Arial"/>
                <a:sym typeface="Arial"/>
              </a:rPr>
              <a:t>🎯 Nice to Have</a:t>
            </a:r>
          </a:p>
          <a:p>
            <a:pPr algn="l" marL="431801" indent="-215900" lvl="1">
              <a:lnSpc>
                <a:spcPts val="2800"/>
              </a:lnSpc>
              <a:buFont typeface="Arial"/>
              <a:buChar char="•"/>
            </a:pPr>
            <a:r>
              <a:rPr lang="en-US" sz="2000">
                <a:solidFill>
                  <a:srgbClr val="EEEEEE"/>
                </a:solidFill>
                <a:latin typeface="Arial"/>
                <a:ea typeface="Arial"/>
                <a:cs typeface="Arial"/>
                <a:sym typeface="Arial"/>
              </a:rPr>
              <a:t>ServiceNow Certified System Administrator (CSA) certification.</a:t>
            </a:r>
          </a:p>
          <a:p>
            <a:pPr algn="l" marL="431801" indent="-215900" lvl="1">
              <a:lnSpc>
                <a:spcPts val="2800"/>
              </a:lnSpc>
              <a:buFont typeface="Arial"/>
              <a:buChar char="•"/>
            </a:pPr>
            <a:r>
              <a:rPr lang="en-US" sz="2000">
                <a:solidFill>
                  <a:srgbClr val="EEEEEE"/>
                </a:solidFill>
                <a:latin typeface="Arial"/>
                <a:ea typeface="Arial"/>
                <a:cs typeface="Arial"/>
                <a:sym typeface="Arial"/>
              </a:rPr>
              <a:t>Experience implementing ITIL frameworks within large enterprise environments.</a:t>
            </a:r>
          </a:p>
        </p:txBody>
      </p:sp>
      <p:sp>
        <p:nvSpPr>
          <p:cNvPr name="TextBox 3" id="3"/>
          <p:cNvSpPr txBox="true"/>
          <p:nvPr/>
        </p:nvSpPr>
        <p:spPr>
          <a:xfrm rot="0">
            <a:off x="683495" y="180975"/>
            <a:ext cx="11422308" cy="1127125"/>
          </a:xfrm>
          <a:prstGeom prst="rect">
            <a:avLst/>
          </a:prstGeom>
        </p:spPr>
        <p:txBody>
          <a:bodyPr anchor="t" rtlCol="false" tIns="0" lIns="0" bIns="0" rIns="0">
            <a:spAutoFit/>
          </a:bodyPr>
          <a:lstStyle/>
          <a:p>
            <a:pPr algn="l" marL="0" indent="0" lvl="0">
              <a:lnSpc>
                <a:spcPts val="4399"/>
              </a:lnSpc>
            </a:pPr>
            <a:r>
              <a:rPr lang="en-US" sz="3999">
                <a:solidFill>
                  <a:srgbClr val="EEEEEE"/>
                </a:solidFill>
                <a:latin typeface="Arial"/>
                <a:ea typeface="Arial"/>
                <a:cs typeface="Arial"/>
                <a:sym typeface="Arial"/>
              </a:rPr>
              <a:t>Job Description</a:t>
            </a:r>
          </a:p>
          <a:p>
            <a:pPr algn="l" marL="0" indent="0" lvl="0">
              <a:lnSpc>
                <a:spcPts val="4399"/>
              </a:lnSpc>
            </a:pPr>
            <a:r>
              <a:rPr lang="en-US" sz="3999">
                <a:solidFill>
                  <a:srgbClr val="EEEEEE"/>
                </a:solidFill>
                <a:latin typeface="Arial"/>
                <a:ea typeface="Arial"/>
                <a:cs typeface="Arial"/>
                <a:sym typeface="Arial"/>
              </a:rPr>
              <a:t>Business Change Manager / Process Consultant</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16213E"/>
        </a:solidFill>
      </p:bgPr>
    </p:bg>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833290" cy="1593725"/>
          </a:xfrm>
        </p:grpSpPr>
        <p:sp>
          <p:nvSpPr>
            <p:cNvPr name="Freeform 3" id="3"/>
            <p:cNvSpPr/>
            <p:nvPr/>
          </p:nvSpPr>
          <p:spPr>
            <a:xfrm flipH="false" flipV="false" rot="0">
              <a:off x="0" y="0"/>
              <a:ext cx="2833290" cy="1593725"/>
            </a:xfrm>
            <a:custGeom>
              <a:avLst/>
              <a:gdLst/>
              <a:ahLst/>
              <a:cxnLst/>
              <a:rect r="r" b="b" t="t" l="l"/>
              <a:pathLst>
                <a:path h="1593725" w="2833290">
                  <a:moveTo>
                    <a:pt x="0" y="0"/>
                  </a:moveTo>
                  <a:lnTo>
                    <a:pt x="2833290" y="0"/>
                  </a:lnTo>
                  <a:lnTo>
                    <a:pt x="2833290" y="1593725"/>
                  </a:lnTo>
                  <a:lnTo>
                    <a:pt x="0" y="1593725"/>
                  </a:lnTo>
                  <a:close/>
                </a:path>
              </a:pathLst>
            </a:custGeom>
            <a:blipFill>
              <a:blip r:embed="rId2">
                <a:alphaModFix amt="27000"/>
              </a:blip>
              <a:stretch>
                <a:fillRect l="0" t="-71557" r="0" b="-71557"/>
              </a:stretch>
            </a:blipFill>
          </p:spPr>
        </p:sp>
      </p:grpSp>
      <p:graphicFrame>
        <p:nvGraphicFramePr>
          <p:cNvPr name="Table 4" id="4"/>
          <p:cNvGraphicFramePr>
            <a:graphicFrameLocks noGrp="true"/>
          </p:cNvGraphicFramePr>
          <p:nvPr/>
        </p:nvGraphicFramePr>
        <p:xfrm>
          <a:off x="197821" y="1028700"/>
          <a:ext cx="17892357" cy="8804796"/>
        </p:xfrm>
        <a:graphic>
          <a:graphicData uri="http://schemas.openxmlformats.org/drawingml/2006/table">
            <a:tbl>
              <a:tblPr/>
              <a:tblGrid>
                <a:gridCol w="3575326"/>
                <a:gridCol w="2941594"/>
                <a:gridCol w="8532014"/>
                <a:gridCol w="2843423"/>
              </a:tblGrid>
              <a:tr h="784952">
                <a:tc>
                  <a:txBody>
                    <a:bodyPr anchor="t" rtlCol="false"/>
                    <a:lstStyle/>
                    <a:p>
                      <a:pPr algn="l">
                        <a:lnSpc>
                          <a:spcPts val="2520"/>
                        </a:lnSpc>
                        <a:defRPr/>
                      </a:pPr>
                      <a:r>
                        <a:rPr lang="en-US" sz="1800">
                          <a:solidFill>
                            <a:srgbClr val="FFFFFF"/>
                          </a:solidFill>
                          <a:latin typeface="Arial"/>
                          <a:ea typeface="Arial"/>
                          <a:cs typeface="Arial"/>
                          <a:sym typeface="Arial"/>
                        </a:rPr>
                        <a:t>Attribute</a:t>
                      </a:r>
                      <a:endParaRPr lang="en-US" sz="1100"/>
                    </a:p>
                  </a:txBody>
                  <a:tcPr marL="38100" marR="38100" marT="38100" marB="3810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520"/>
                        </a:lnSpc>
                        <a:defRPr/>
                      </a:pPr>
                      <a:r>
                        <a:rPr lang="en-US" sz="1800">
                          <a:solidFill>
                            <a:srgbClr val="FFFFFF"/>
                          </a:solidFill>
                          <a:latin typeface="Arial"/>
                          <a:ea typeface="Arial"/>
                          <a:cs typeface="Arial"/>
                          <a:sym typeface="Arial"/>
                        </a:rPr>
                        <a:t>Essential Criteria</a:t>
                      </a:r>
                      <a:endParaRPr lang="en-US" sz="1100"/>
                    </a:p>
                  </a:txBody>
                  <a:tcPr marL="38100" marR="38100" marT="38100" marB="3810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520"/>
                        </a:lnSpc>
                        <a:defRPr/>
                      </a:pPr>
                      <a:r>
                        <a:rPr lang="en-US" sz="1800">
                          <a:solidFill>
                            <a:srgbClr val="FFFFFF"/>
                          </a:solidFill>
                          <a:latin typeface="Arial"/>
                          <a:ea typeface="Arial"/>
                          <a:cs typeface="Arial"/>
                          <a:sym typeface="Arial"/>
                        </a:rPr>
                        <a:t>Desirable Criteria</a:t>
                      </a:r>
                      <a:endParaRPr lang="en-US" sz="1100"/>
                    </a:p>
                  </a:txBody>
                  <a:tcPr marL="38100" marR="38100" marT="38100" marB="3810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520"/>
                        </a:lnSpc>
                        <a:defRPr/>
                      </a:pPr>
                      <a:r>
                        <a:rPr lang="en-US" sz="1800">
                          <a:solidFill>
                            <a:srgbClr val="FFFFFF"/>
                          </a:solidFill>
                          <a:latin typeface="Arial"/>
                          <a:ea typeface="Arial"/>
                          <a:cs typeface="Arial"/>
                          <a:sym typeface="Arial"/>
                        </a:rPr>
                        <a:t>Citations</a:t>
                      </a:r>
                      <a:endParaRPr lang="en-US" sz="1100"/>
                    </a:p>
                  </a:txBody>
                  <a:tcPr marL="38100" marR="38100" marT="38100" marB="3810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r>
              <a:tr h="1729971">
                <a:tc>
                  <a:txBody>
                    <a:bodyPr anchor="t" rtlCol="false"/>
                    <a:lstStyle/>
                    <a:p>
                      <a:pPr algn="l">
                        <a:lnSpc>
                          <a:spcPts val="2520"/>
                        </a:lnSpc>
                        <a:defRPr/>
                      </a:pPr>
                      <a:r>
                        <a:rPr lang="en-US" sz="1800">
                          <a:solidFill>
                            <a:srgbClr val="FFFFFF"/>
                          </a:solidFill>
                          <a:latin typeface="Arial"/>
                          <a:ea typeface="Arial"/>
                          <a:cs typeface="Arial"/>
                          <a:sym typeface="Arial"/>
                        </a:rPr>
                        <a:t>Impact on Others</a:t>
                      </a:r>
                      <a:endParaRPr lang="en-US" sz="1100"/>
                    </a:p>
                  </a:txBody>
                  <a:tcPr marL="38100" marR="38100" marT="38100" marB="3810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520"/>
                        </a:lnSpc>
                        <a:defRPr/>
                      </a:pPr>
                      <a:r>
                        <a:rPr lang="en-US" sz="1800">
                          <a:solidFill>
                            <a:srgbClr val="FFFFFF"/>
                          </a:solidFill>
                          <a:latin typeface="Arial"/>
                          <a:ea typeface="Arial"/>
                          <a:cs typeface="Arial"/>
                          <a:sym typeface="Arial"/>
                        </a:rPr>
                        <a:t>Professional demeanor and excellent communication for training and presentations.</a:t>
                      </a:r>
                      <a:endParaRPr lang="en-US" sz="1100"/>
                    </a:p>
                  </a:txBody>
                  <a:tcPr marL="38100" marR="38100" marT="38100" marB="3810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520"/>
                        </a:lnSpc>
                        <a:defRPr/>
                      </a:pPr>
                      <a:r>
                        <a:rPr lang="en-US" sz="1800">
                          <a:solidFill>
                            <a:srgbClr val="FFFFFF"/>
                          </a:solidFill>
                          <a:latin typeface="Arial"/>
                          <a:ea typeface="Arial"/>
                          <a:cs typeface="Arial"/>
                          <a:sym typeface="Arial"/>
                        </a:rPr>
                        <a:t>Charismatic collaboration and cultural sensitivity.</a:t>
                      </a:r>
                      <a:endParaRPr lang="en-US" sz="1100"/>
                    </a:p>
                  </a:txBody>
                  <a:tcPr marL="38100" marR="38100" marT="38100" marB="3810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520"/>
                        </a:lnSpc>
                        <a:defRPr/>
                      </a:pPr>
                      <a:r>
                        <a:rPr lang="en-US" sz="1800">
                          <a:solidFill>
                            <a:srgbClr val="FFFFFF"/>
                          </a:solidFill>
                          <a:latin typeface="Arial"/>
                          <a:ea typeface="Arial"/>
                          <a:cs typeface="Arial"/>
                          <a:sym typeface="Arial"/>
                        </a:rPr>
                        <a:t>McCarthy et al., 2017; Searle, 2011; London School of Economics and Political Science, n.d.</a:t>
                      </a:r>
                      <a:endParaRPr lang="en-US" sz="1100"/>
                    </a:p>
                  </a:txBody>
                  <a:tcPr marL="38100" marR="38100" marT="38100" marB="3810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r>
              <a:tr h="1729971">
                <a:tc>
                  <a:txBody>
                    <a:bodyPr anchor="t" rtlCol="false"/>
                    <a:lstStyle/>
                    <a:p>
                      <a:pPr algn="l">
                        <a:lnSpc>
                          <a:spcPts val="2520"/>
                        </a:lnSpc>
                        <a:defRPr/>
                      </a:pPr>
                      <a:r>
                        <a:rPr lang="en-US" sz="1800">
                          <a:solidFill>
                            <a:srgbClr val="FFFFFF"/>
                          </a:solidFill>
                          <a:latin typeface="Arial"/>
                          <a:ea typeface="Arial"/>
                          <a:cs typeface="Arial"/>
                          <a:sym typeface="Arial"/>
                        </a:rPr>
                        <a:t>Acquired Qualifications</a:t>
                      </a:r>
                      <a:endParaRPr lang="en-US" sz="1100"/>
                    </a:p>
                  </a:txBody>
                  <a:tcPr marL="38100" marR="38100" marT="38100" marB="3810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520"/>
                        </a:lnSpc>
                        <a:defRPr/>
                      </a:pPr>
                      <a:r>
                        <a:rPr lang="en-US" sz="1800">
                          <a:solidFill>
                            <a:srgbClr val="FFFFFF"/>
                          </a:solidFill>
                          <a:latin typeface="Arial"/>
                          <a:ea typeface="Arial"/>
                          <a:cs typeface="Arial"/>
                          <a:sym typeface="Arial"/>
                        </a:rPr>
                        <a:t>5+ years in ITIL processes, ServiceNow expertise, and organizational change management experience.</a:t>
                      </a:r>
                      <a:endParaRPr lang="en-US" sz="1100"/>
                    </a:p>
                  </a:txBody>
                  <a:tcPr marL="38100" marR="38100" marT="38100" marB="3810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520"/>
                        </a:lnSpc>
                        <a:defRPr/>
                      </a:pPr>
                      <a:r>
                        <a:rPr lang="en-US" sz="1800">
                          <a:solidFill>
                            <a:srgbClr val="FFFFFF"/>
                          </a:solidFill>
                          <a:latin typeface="Arial"/>
                          <a:ea typeface="Arial"/>
                          <a:cs typeface="Arial"/>
                          <a:sym typeface="Arial"/>
                        </a:rPr>
                        <a:t>Bachelor's degree in IT or Business, ServiceNow CSA certification, large enterprise experience.</a:t>
                      </a:r>
                      <a:endParaRPr lang="en-US" sz="1100"/>
                    </a:p>
                  </a:txBody>
                  <a:tcPr marL="38100" marR="38100" marT="38100" marB="3810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520"/>
                        </a:lnSpc>
                        <a:defRPr/>
                      </a:pPr>
                      <a:r>
                        <a:rPr lang="en-US" sz="1800">
                          <a:solidFill>
                            <a:srgbClr val="FFFFFF"/>
                          </a:solidFill>
                          <a:latin typeface="Arial"/>
                          <a:ea typeface="Arial"/>
                          <a:cs typeface="Arial"/>
                          <a:sym typeface="Arial"/>
                        </a:rPr>
                        <a:t>University of Bristol, n.d.</a:t>
                      </a:r>
                      <a:endParaRPr lang="en-US" sz="1100"/>
                    </a:p>
                  </a:txBody>
                  <a:tcPr marL="38100" marR="38100" marT="38100" marB="3810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r>
              <a:tr h="1414965">
                <a:tc>
                  <a:txBody>
                    <a:bodyPr anchor="t" rtlCol="false"/>
                    <a:lstStyle/>
                    <a:p>
                      <a:pPr algn="l">
                        <a:lnSpc>
                          <a:spcPts val="2520"/>
                        </a:lnSpc>
                        <a:defRPr/>
                      </a:pPr>
                      <a:r>
                        <a:rPr lang="en-US" sz="1800">
                          <a:solidFill>
                            <a:srgbClr val="FFFFFF"/>
                          </a:solidFill>
                          <a:latin typeface="Arial"/>
                          <a:ea typeface="Arial"/>
                          <a:cs typeface="Arial"/>
                          <a:sym typeface="Arial"/>
                        </a:rPr>
                        <a:t>Innate Abilities</a:t>
                      </a:r>
                      <a:endParaRPr lang="en-US" sz="1100"/>
                    </a:p>
                  </a:txBody>
                  <a:tcPr marL="38100" marR="38100" marT="38100" marB="3810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520"/>
                        </a:lnSpc>
                        <a:defRPr/>
                      </a:pPr>
                      <a:r>
                        <a:rPr lang="en-US" sz="1800">
                          <a:solidFill>
                            <a:srgbClr val="FFFFFF"/>
                          </a:solidFill>
                          <a:latin typeface="Arial"/>
                          <a:ea typeface="Arial"/>
                          <a:cs typeface="Arial"/>
                          <a:sym typeface="Arial"/>
                        </a:rPr>
                        <a:t>Strong analytical and problem-solving skills for process improvements.</a:t>
                      </a:r>
                      <a:endParaRPr lang="en-US" sz="1100"/>
                    </a:p>
                  </a:txBody>
                  <a:tcPr marL="38100" marR="38100" marT="38100" marB="3810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520"/>
                        </a:lnSpc>
                        <a:defRPr/>
                      </a:pPr>
                      <a:r>
                        <a:rPr lang="en-US" sz="1800">
                          <a:solidFill>
                            <a:srgbClr val="FFFFFF"/>
                          </a:solidFill>
                          <a:latin typeface="Arial"/>
                          <a:ea typeface="Arial"/>
                          <a:cs typeface="Arial"/>
                          <a:sym typeface="Arial"/>
                        </a:rPr>
                        <a:t>Quick learner, adaptable to changing IT environments.</a:t>
                      </a:r>
                      <a:endParaRPr lang="en-US" sz="1100"/>
                    </a:p>
                  </a:txBody>
                  <a:tcPr marL="38100" marR="38100" marT="38100" marB="3810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520"/>
                        </a:lnSpc>
                        <a:defRPr/>
                      </a:pPr>
                      <a:r>
                        <a:rPr lang="en-US" sz="1800">
                          <a:solidFill>
                            <a:srgbClr val="FFFFFF"/>
                          </a:solidFill>
                          <a:latin typeface="Arial"/>
                          <a:ea typeface="Arial"/>
                          <a:cs typeface="Arial"/>
                          <a:sym typeface="Arial"/>
                        </a:rPr>
                        <a:t>University of Oxford, n.d.</a:t>
                      </a:r>
                      <a:endParaRPr lang="en-US" sz="1100"/>
                    </a:p>
                  </a:txBody>
                  <a:tcPr marL="38100" marR="38100" marT="38100" marB="3810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r>
              <a:tr h="1414965">
                <a:tc>
                  <a:txBody>
                    <a:bodyPr anchor="t" rtlCol="false"/>
                    <a:lstStyle/>
                    <a:p>
                      <a:pPr algn="l">
                        <a:lnSpc>
                          <a:spcPts val="2520"/>
                        </a:lnSpc>
                        <a:defRPr/>
                      </a:pPr>
                      <a:r>
                        <a:rPr lang="en-US" sz="1800">
                          <a:solidFill>
                            <a:srgbClr val="FFFFFF"/>
                          </a:solidFill>
                          <a:latin typeface="Arial"/>
                          <a:ea typeface="Arial"/>
                          <a:cs typeface="Arial"/>
                          <a:sym typeface="Arial"/>
                        </a:rPr>
                        <a:t>Motivation</a:t>
                      </a:r>
                      <a:endParaRPr lang="en-US" sz="1100"/>
                    </a:p>
                  </a:txBody>
                  <a:tcPr marL="38100" marR="38100" marT="38100" marB="3810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520"/>
                        </a:lnSpc>
                        <a:defRPr/>
                      </a:pPr>
                      <a:r>
                        <a:rPr lang="en-US" sz="1800">
                          <a:solidFill>
                            <a:srgbClr val="FFFFFF"/>
                          </a:solidFill>
                          <a:latin typeface="Arial"/>
                          <a:ea typeface="Arial"/>
                          <a:cs typeface="Arial"/>
                          <a:sym typeface="Arial"/>
                        </a:rPr>
                        <a:t>Self-driven for stakeholder engagement and committed to results.</a:t>
                      </a:r>
                      <a:endParaRPr lang="en-US" sz="1100"/>
                    </a:p>
                  </a:txBody>
                  <a:tcPr marL="38100" marR="38100" marT="38100" marB="3810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520"/>
                        </a:lnSpc>
                        <a:defRPr/>
                      </a:pPr>
                      <a:r>
                        <a:rPr lang="en-US" sz="1800">
                          <a:solidFill>
                            <a:srgbClr val="FFFFFF"/>
                          </a:solidFill>
                          <a:latin typeface="Arial"/>
                          <a:ea typeface="Arial"/>
                          <a:cs typeface="Arial"/>
                          <a:sym typeface="Arial"/>
                        </a:rPr>
                        <a:t>Passion for IT service excellence and proactive in change projects.</a:t>
                      </a:r>
                      <a:endParaRPr lang="en-US" sz="1100"/>
                    </a:p>
                  </a:txBody>
                  <a:tcPr marL="38100" marR="38100" marT="38100" marB="3810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520"/>
                        </a:lnSpc>
                        <a:defRPr/>
                      </a:pPr>
                      <a:r>
                        <a:rPr lang="en-US" sz="1800">
                          <a:solidFill>
                            <a:srgbClr val="FFFFFF"/>
                          </a:solidFill>
                          <a:latin typeface="Arial"/>
                          <a:ea typeface="Arial"/>
                          <a:cs typeface="Arial"/>
                          <a:sym typeface="Arial"/>
                        </a:rPr>
                        <a:t>Basu, 2021</a:t>
                      </a:r>
                      <a:endParaRPr lang="en-US" sz="1100"/>
                    </a:p>
                  </a:txBody>
                  <a:tcPr marL="38100" marR="38100" marT="38100" marB="3810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r>
              <a:tr h="1729971">
                <a:tc>
                  <a:txBody>
                    <a:bodyPr anchor="t" rtlCol="false"/>
                    <a:lstStyle/>
                    <a:p>
                      <a:pPr algn="l">
                        <a:lnSpc>
                          <a:spcPts val="2520"/>
                        </a:lnSpc>
                        <a:defRPr/>
                      </a:pPr>
                      <a:r>
                        <a:rPr lang="en-US" sz="1800">
                          <a:solidFill>
                            <a:srgbClr val="FFFFFF"/>
                          </a:solidFill>
                          <a:latin typeface="Arial"/>
                          <a:ea typeface="Arial"/>
                          <a:cs typeface="Arial"/>
                          <a:sym typeface="Arial"/>
                        </a:rPr>
                        <a:t>Adjustment</a:t>
                      </a:r>
                      <a:endParaRPr lang="en-US" sz="1100"/>
                    </a:p>
                  </a:txBody>
                  <a:tcPr marL="38100" marR="38100" marT="38100" marB="3810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520"/>
                        </a:lnSpc>
                        <a:defRPr/>
                      </a:pPr>
                      <a:r>
                        <a:rPr lang="en-US" sz="1800">
                          <a:solidFill>
                            <a:srgbClr val="FFFFFF"/>
                          </a:solidFill>
                          <a:latin typeface="Arial"/>
                          <a:ea typeface="Arial"/>
                          <a:cs typeface="Arial"/>
                          <a:sym typeface="Arial"/>
                        </a:rPr>
                        <a:t>Resilient under pressure with emotional stability for changes and tight deadlines.</a:t>
                      </a:r>
                      <a:endParaRPr lang="en-US" sz="1100"/>
                    </a:p>
                  </a:txBody>
                  <a:tcPr marL="38100" marR="38100" marT="38100" marB="3810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520"/>
                        </a:lnSpc>
                        <a:defRPr/>
                      </a:pPr>
                      <a:r>
                        <a:rPr lang="en-US" sz="1800">
                          <a:solidFill>
                            <a:srgbClr val="FFFFFF"/>
                          </a:solidFill>
                          <a:latin typeface="Arial"/>
                          <a:ea typeface="Arial"/>
                          <a:cs typeface="Arial"/>
                          <a:sym typeface="Arial"/>
                        </a:rPr>
                        <a:t>Ability to thrive in hybrid models and maintain focus during collaboration.</a:t>
                      </a:r>
                      <a:endParaRPr lang="en-US" sz="1100"/>
                    </a:p>
                  </a:txBody>
                  <a:tcPr marL="38100" marR="38100" marT="38100" marB="3810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c>
                  <a:txBody>
                    <a:bodyPr anchor="t" rtlCol="false"/>
                    <a:lstStyle/>
                    <a:p>
                      <a:pPr algn="l">
                        <a:lnSpc>
                          <a:spcPts val="2520"/>
                        </a:lnSpc>
                        <a:defRPr/>
                      </a:pPr>
                      <a:r>
                        <a:rPr lang="en-US" sz="1800">
                          <a:solidFill>
                            <a:srgbClr val="FFFFFF"/>
                          </a:solidFill>
                          <a:latin typeface="Arial"/>
                          <a:ea typeface="Arial"/>
                          <a:cs typeface="Arial"/>
                          <a:sym typeface="Arial"/>
                        </a:rPr>
                        <a:t>Chapman and Webster, 2003</a:t>
                      </a:r>
                      <a:endParaRPr lang="en-US" sz="1100"/>
                    </a:p>
                  </a:txBody>
                  <a:tcPr marL="38100" marR="38100" marT="38100" marB="38100" anchor="t">
                    <a:lnL cmpd="sng" algn="ctr" cap="flat" w="19050">
                      <a:solidFill>
                        <a:srgbClr val="FFFFFF"/>
                      </a:solidFill>
                      <a:prstDash val="solid"/>
                      <a:round/>
                      <a:headEnd type="none" w="med" len="med"/>
                      <a:tailEnd type="none" w="med" len="med"/>
                    </a:lnL>
                    <a:lnR cmpd="sng" algn="ctr" cap="flat" w="19050">
                      <a:solidFill>
                        <a:srgbClr val="FFFFFF"/>
                      </a:solidFill>
                      <a:prstDash val="solid"/>
                      <a:round/>
                      <a:headEnd type="none" w="med" len="med"/>
                      <a:tailEnd type="none" w="med" len="med"/>
                    </a:lnR>
                    <a:lnT cmpd="sng" algn="ctr" cap="flat" w="19050">
                      <a:solidFill>
                        <a:srgbClr val="FFFFFF"/>
                      </a:solidFill>
                      <a:prstDash val="solid"/>
                      <a:round/>
                      <a:headEnd type="none" w="med" len="med"/>
                      <a:tailEnd type="none" w="med" len="med"/>
                    </a:lnT>
                    <a:lnB cmpd="sng" algn="ctr" cap="flat" w="19050">
                      <a:solidFill>
                        <a:srgbClr val="FFFFFF"/>
                      </a:solidFill>
                      <a:prstDash val="solid"/>
                      <a:round/>
                      <a:headEnd type="none" w="med" len="med"/>
                      <a:tailEnd type="none" w="med" len="med"/>
                    </a:lnB>
                  </a:tcPr>
                </a:tc>
              </a:tr>
            </a:tbl>
          </a:graphicData>
        </a:graphic>
      </p:graphicFrame>
      <p:sp>
        <p:nvSpPr>
          <p:cNvPr name="TextBox 5" id="5"/>
          <p:cNvSpPr txBox="true"/>
          <p:nvPr/>
        </p:nvSpPr>
        <p:spPr>
          <a:xfrm rot="0">
            <a:off x="395643" y="19050"/>
            <a:ext cx="11508196" cy="739775"/>
          </a:xfrm>
          <a:prstGeom prst="rect">
            <a:avLst/>
          </a:prstGeom>
        </p:spPr>
        <p:txBody>
          <a:bodyPr anchor="t" rtlCol="false" tIns="0" lIns="0" bIns="0" rIns="0">
            <a:spAutoFit/>
          </a:bodyPr>
          <a:lstStyle/>
          <a:p>
            <a:pPr algn="l" marL="0" indent="0" lvl="0">
              <a:lnSpc>
                <a:spcPts val="5500"/>
              </a:lnSpc>
            </a:pPr>
            <a:r>
              <a:rPr lang="en-US" sz="5000">
                <a:solidFill>
                  <a:srgbClr val="EEEEEE"/>
                </a:solidFill>
                <a:latin typeface="Arial"/>
                <a:ea typeface="Arial"/>
                <a:cs typeface="Arial"/>
                <a:sym typeface="Arial"/>
              </a:rPr>
              <a:t>Person Specification</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0F3460"/>
        </a:solidFill>
      </p:bgPr>
    </p:bg>
    <p:spTree>
      <p:nvGrpSpPr>
        <p:cNvPr id="1" name=""/>
        <p:cNvGrpSpPr/>
        <p:nvPr/>
      </p:nvGrpSpPr>
      <p:grpSpPr>
        <a:xfrm>
          <a:off x="0" y="0"/>
          <a:ext cx="0" cy="0"/>
          <a:chOff x="0" y="0"/>
          <a:chExt cx="0" cy="0"/>
        </a:xfrm>
      </p:grpSpPr>
      <p:sp>
        <p:nvSpPr>
          <p:cNvPr name="AutoShape 2" id="2"/>
          <p:cNvSpPr/>
          <p:nvPr/>
        </p:nvSpPr>
        <p:spPr>
          <a:xfrm rot="0">
            <a:off x="0" y="0"/>
            <a:ext cx="10734675" cy="10287000"/>
          </a:xfrm>
          <a:prstGeom prst="rect">
            <a:avLst/>
          </a:prstGeom>
          <a:solidFill>
            <a:srgbClr val="1A1A2E"/>
          </a:solidFill>
        </p:spPr>
      </p:sp>
      <p:sp>
        <p:nvSpPr>
          <p:cNvPr name="TextBox 3" id="3"/>
          <p:cNvSpPr txBox="true"/>
          <p:nvPr/>
        </p:nvSpPr>
        <p:spPr>
          <a:xfrm rot="0">
            <a:off x="666750" y="704850"/>
            <a:ext cx="9763125" cy="2292353"/>
          </a:xfrm>
          <a:prstGeom prst="rect">
            <a:avLst/>
          </a:prstGeom>
        </p:spPr>
        <p:txBody>
          <a:bodyPr anchor="t" rtlCol="false" tIns="0" lIns="0" bIns="0" rIns="0">
            <a:spAutoFit/>
          </a:bodyPr>
          <a:lstStyle/>
          <a:p>
            <a:pPr algn="l" marL="0" indent="0" lvl="0">
              <a:lnSpc>
                <a:spcPts val="8800"/>
              </a:lnSpc>
              <a:spcBef>
                <a:spcPct val="0"/>
              </a:spcBef>
            </a:pPr>
            <a:r>
              <a:rPr lang="en-US" sz="8000">
                <a:solidFill>
                  <a:srgbClr val="EEEEEE"/>
                </a:solidFill>
                <a:latin typeface="Arial"/>
                <a:ea typeface="Arial"/>
                <a:cs typeface="Arial"/>
                <a:sym typeface="Arial"/>
              </a:rPr>
              <a:t>Interview Types Overview</a:t>
            </a:r>
          </a:p>
        </p:txBody>
      </p:sp>
      <p:grpSp>
        <p:nvGrpSpPr>
          <p:cNvPr name="Group 4" id="4"/>
          <p:cNvGrpSpPr/>
          <p:nvPr/>
        </p:nvGrpSpPr>
        <p:grpSpPr>
          <a:xfrm rot="0">
            <a:off x="13611225" y="3352800"/>
            <a:ext cx="4010025" cy="6267450"/>
            <a:chOff x="0" y="0"/>
            <a:chExt cx="621258" cy="970992"/>
          </a:xfrm>
        </p:grpSpPr>
        <p:sp>
          <p:nvSpPr>
            <p:cNvPr name="Freeform 5" id="5"/>
            <p:cNvSpPr/>
            <p:nvPr/>
          </p:nvSpPr>
          <p:spPr>
            <a:xfrm flipH="false" flipV="false" rot="0">
              <a:off x="0" y="0"/>
              <a:ext cx="621258" cy="970992"/>
            </a:xfrm>
            <a:custGeom>
              <a:avLst/>
              <a:gdLst/>
              <a:ahLst/>
              <a:cxnLst/>
              <a:rect r="r" b="b" t="t" l="l"/>
              <a:pathLst>
                <a:path h="970992" w="621258">
                  <a:moveTo>
                    <a:pt x="0" y="0"/>
                  </a:moveTo>
                  <a:lnTo>
                    <a:pt x="621258" y="0"/>
                  </a:lnTo>
                  <a:lnTo>
                    <a:pt x="621258" y="970992"/>
                  </a:lnTo>
                  <a:lnTo>
                    <a:pt x="0" y="970992"/>
                  </a:lnTo>
                  <a:close/>
                </a:path>
              </a:pathLst>
            </a:custGeom>
            <a:blipFill>
              <a:blip r:embed="rId2"/>
              <a:stretch>
                <a:fillRect l="0" t="-478" r="0" b="-478"/>
              </a:stretch>
            </a:blipFill>
          </p:spPr>
        </p:sp>
      </p:grpSp>
      <p:grpSp>
        <p:nvGrpSpPr>
          <p:cNvPr name="Group 6" id="6"/>
          <p:cNvGrpSpPr/>
          <p:nvPr/>
        </p:nvGrpSpPr>
        <p:grpSpPr>
          <a:xfrm rot="0">
            <a:off x="9296400" y="3352800"/>
            <a:ext cx="4010025" cy="6267450"/>
            <a:chOff x="0" y="0"/>
            <a:chExt cx="621258" cy="970992"/>
          </a:xfrm>
        </p:grpSpPr>
        <p:sp>
          <p:nvSpPr>
            <p:cNvPr name="Freeform 7" id="7"/>
            <p:cNvSpPr/>
            <p:nvPr/>
          </p:nvSpPr>
          <p:spPr>
            <a:xfrm flipH="false" flipV="false" rot="0">
              <a:off x="0" y="0"/>
              <a:ext cx="621258" cy="970992"/>
            </a:xfrm>
            <a:custGeom>
              <a:avLst/>
              <a:gdLst/>
              <a:ahLst/>
              <a:cxnLst/>
              <a:rect r="r" b="b" t="t" l="l"/>
              <a:pathLst>
                <a:path h="970992" w="621258">
                  <a:moveTo>
                    <a:pt x="0" y="0"/>
                  </a:moveTo>
                  <a:lnTo>
                    <a:pt x="621258" y="0"/>
                  </a:lnTo>
                  <a:lnTo>
                    <a:pt x="621258" y="970992"/>
                  </a:lnTo>
                  <a:lnTo>
                    <a:pt x="0" y="970992"/>
                  </a:lnTo>
                  <a:close/>
                </a:path>
              </a:pathLst>
            </a:custGeom>
            <a:blipFill>
              <a:blip r:embed="rId3"/>
              <a:stretch>
                <a:fillRect l="0" t="-478" r="0" b="-478"/>
              </a:stretch>
            </a:blipFill>
          </p:spPr>
        </p:sp>
      </p:grpSp>
      <p:grpSp>
        <p:nvGrpSpPr>
          <p:cNvPr name="Group 8" id="8"/>
          <p:cNvGrpSpPr/>
          <p:nvPr/>
        </p:nvGrpSpPr>
        <p:grpSpPr>
          <a:xfrm rot="0">
            <a:off x="4981575" y="3352800"/>
            <a:ext cx="4010025" cy="6267450"/>
            <a:chOff x="0" y="0"/>
            <a:chExt cx="621258" cy="970992"/>
          </a:xfrm>
        </p:grpSpPr>
        <p:sp>
          <p:nvSpPr>
            <p:cNvPr name="Freeform 9" id="9"/>
            <p:cNvSpPr/>
            <p:nvPr/>
          </p:nvSpPr>
          <p:spPr>
            <a:xfrm flipH="false" flipV="false" rot="0">
              <a:off x="0" y="0"/>
              <a:ext cx="621258" cy="970992"/>
            </a:xfrm>
            <a:custGeom>
              <a:avLst/>
              <a:gdLst/>
              <a:ahLst/>
              <a:cxnLst/>
              <a:rect r="r" b="b" t="t" l="l"/>
              <a:pathLst>
                <a:path h="970992" w="621258">
                  <a:moveTo>
                    <a:pt x="0" y="0"/>
                  </a:moveTo>
                  <a:lnTo>
                    <a:pt x="621258" y="0"/>
                  </a:lnTo>
                  <a:lnTo>
                    <a:pt x="621258" y="970992"/>
                  </a:lnTo>
                  <a:lnTo>
                    <a:pt x="0" y="970992"/>
                  </a:lnTo>
                  <a:close/>
                </a:path>
              </a:pathLst>
            </a:custGeom>
            <a:blipFill>
              <a:blip r:embed="rId4"/>
              <a:stretch>
                <a:fillRect l="0" t="-478" r="0" b="-478"/>
              </a:stretch>
            </a:blipFill>
          </p:spPr>
        </p:sp>
      </p:grpSp>
      <p:sp>
        <p:nvSpPr>
          <p:cNvPr name="TextBox 10" id="10"/>
          <p:cNvSpPr txBox="true"/>
          <p:nvPr/>
        </p:nvSpPr>
        <p:spPr>
          <a:xfrm rot="0">
            <a:off x="237379" y="3653238"/>
            <a:ext cx="4439396" cy="5676100"/>
          </a:xfrm>
          <a:prstGeom prst="rect">
            <a:avLst/>
          </a:prstGeom>
        </p:spPr>
        <p:txBody>
          <a:bodyPr anchor="t" rtlCol="false" tIns="0" lIns="0" bIns="0" rIns="0">
            <a:spAutoFit/>
          </a:bodyPr>
          <a:lstStyle/>
          <a:p>
            <a:pPr algn="l" marL="0" indent="0" lvl="0">
              <a:lnSpc>
                <a:spcPts val="2814"/>
              </a:lnSpc>
            </a:pPr>
          </a:p>
          <a:p>
            <a:pPr algn="l" marL="552319" indent="-276159" lvl="1">
              <a:lnSpc>
                <a:spcPts val="2814"/>
              </a:lnSpc>
              <a:buFont typeface="Arial"/>
              <a:buChar char="•"/>
            </a:pPr>
            <a:r>
              <a:rPr lang="en-US" sz="2558">
                <a:solidFill>
                  <a:srgbClr val="FFFFFF"/>
                </a:solidFill>
                <a:latin typeface="Arial"/>
                <a:ea typeface="Arial"/>
                <a:cs typeface="Arial"/>
                <a:sym typeface="Arial"/>
              </a:rPr>
              <a:t>P</a:t>
            </a:r>
            <a:r>
              <a:rPr lang="en-US" sz="2558">
                <a:solidFill>
                  <a:srgbClr val="FFFFFF"/>
                </a:solidFill>
                <a:latin typeface="Arial"/>
                <a:ea typeface="Arial"/>
                <a:cs typeface="Arial"/>
                <a:sym typeface="Arial"/>
              </a:rPr>
              <a:t>urpose: To explore interview types for hiring a Business Change Manager/Process Consultant focused on IT Service Continuity Management (ITSCM) at Natobotics.</a:t>
            </a:r>
          </a:p>
          <a:p>
            <a:pPr algn="l">
              <a:lnSpc>
                <a:spcPts val="2814"/>
              </a:lnSpc>
            </a:pPr>
          </a:p>
          <a:p>
            <a:pPr algn="l" marL="552319" indent="-276159" lvl="1">
              <a:lnSpc>
                <a:spcPts val="2814"/>
              </a:lnSpc>
              <a:spcBef>
                <a:spcPct val="0"/>
              </a:spcBef>
              <a:buFont typeface="Arial"/>
              <a:buChar char="•"/>
            </a:pPr>
            <a:r>
              <a:rPr lang="en-US" sz="2558">
                <a:solidFill>
                  <a:srgbClr val="FFFFFF"/>
                </a:solidFill>
                <a:latin typeface="Arial"/>
                <a:ea typeface="Arial"/>
                <a:cs typeface="Arial"/>
                <a:sym typeface="Arial"/>
              </a:rPr>
              <a:t>Importance: Ensuring candidates align with technical skills, change management expertise, and Natobotics' values of innovation and resilience.</a:t>
            </a:r>
          </a:p>
        </p:txBody>
      </p:sp>
    </p:spTree>
  </p:cSld>
  <p:clrMapOvr>
    <a:masterClrMapping/>
  </p:clrMapOvr>
</p:sld>
</file>

<file path=ppt/slides/slide10.xml><?xml version="1.0" encoding="utf-8"?>
<p:sld xmlns:p="http://schemas.openxmlformats.org/presentationml/2006/main" xmlns:a="http://schemas.openxmlformats.org/drawingml/2006/main">
  <p:cSld>
    <p:bg>
      <p:bgPr>
        <a:solidFill>
          <a:srgbClr val="16213E"/>
        </a:solidFill>
      </p:bgPr>
    </p:bg>
    <p:spTree>
      <p:nvGrpSpPr>
        <p:cNvPr id="1" name=""/>
        <p:cNvGrpSpPr/>
        <p:nvPr/>
      </p:nvGrpSpPr>
      <p:grpSpPr>
        <a:xfrm>
          <a:off x="0" y="0"/>
          <a:ext cx="0" cy="0"/>
          <a:chOff x="0" y="0"/>
          <a:chExt cx="0" cy="0"/>
        </a:xfrm>
      </p:grpSpPr>
      <p:sp>
        <p:nvSpPr>
          <p:cNvPr name="TextBox 2" id="2"/>
          <p:cNvSpPr txBox="true"/>
          <p:nvPr/>
        </p:nvSpPr>
        <p:spPr>
          <a:xfrm rot="0">
            <a:off x="1164355" y="2560608"/>
            <a:ext cx="16357608" cy="4846007"/>
          </a:xfrm>
          <a:prstGeom prst="rect">
            <a:avLst/>
          </a:prstGeom>
        </p:spPr>
        <p:txBody>
          <a:bodyPr anchor="t" rtlCol="false" tIns="0" lIns="0" bIns="0" rIns="0">
            <a:spAutoFit/>
          </a:bodyPr>
          <a:lstStyle/>
          <a:p>
            <a:pPr algn="l" marL="552318" indent="-276159" lvl="1">
              <a:lnSpc>
                <a:spcPts val="3837"/>
              </a:lnSpc>
              <a:buFont typeface="Arial"/>
              <a:buChar char="•"/>
            </a:pPr>
            <a:r>
              <a:rPr lang="en-US" sz="2558">
                <a:solidFill>
                  <a:srgbClr val="FFFFFF"/>
                </a:solidFill>
                <a:latin typeface="Arial"/>
                <a:ea typeface="Arial"/>
                <a:cs typeface="Arial"/>
                <a:sym typeface="Arial"/>
              </a:rPr>
              <a:t>Definition: Focuses on past experiences to predict future performance using the STAR method (Searle, 2011).</a:t>
            </a:r>
          </a:p>
          <a:p>
            <a:pPr algn="l" marL="552318" indent="-276159" lvl="1">
              <a:lnSpc>
                <a:spcPts val="3837"/>
              </a:lnSpc>
              <a:buFont typeface="Arial"/>
              <a:buChar char="•"/>
            </a:pPr>
            <a:r>
              <a:rPr lang="en-US" sz="2558">
                <a:solidFill>
                  <a:srgbClr val="FFFFFF"/>
                </a:solidFill>
                <a:latin typeface="Arial"/>
                <a:ea typeface="Arial"/>
                <a:cs typeface="Arial"/>
                <a:sym typeface="Arial"/>
              </a:rPr>
              <a:t>Relevance: Assesses skills like stakeholder management and ITSCM implementation; reveals candidates' motivation and resilience.</a:t>
            </a:r>
          </a:p>
          <a:p>
            <a:pPr algn="l" marL="552318" indent="-276159" lvl="1">
              <a:lnSpc>
                <a:spcPts val="3837"/>
              </a:lnSpc>
              <a:buFont typeface="Arial"/>
              <a:buChar char="•"/>
            </a:pPr>
            <a:r>
              <a:rPr lang="en-US" sz="2558">
                <a:solidFill>
                  <a:srgbClr val="FFFFFF"/>
                </a:solidFill>
                <a:latin typeface="Arial"/>
                <a:ea typeface="Arial"/>
                <a:cs typeface="Arial"/>
                <a:sym typeface="Arial"/>
              </a:rPr>
              <a:t>Sample Questions:</a:t>
            </a:r>
          </a:p>
          <a:p>
            <a:pPr algn="l" marL="1104636" indent="-368212" lvl="2">
              <a:lnSpc>
                <a:spcPts val="3837"/>
              </a:lnSpc>
              <a:buFont typeface="Arial"/>
              <a:buChar char="⚬"/>
            </a:pPr>
            <a:r>
              <a:rPr lang="en-US" sz="2558">
                <a:solidFill>
                  <a:srgbClr val="FFFFFF"/>
                </a:solidFill>
                <a:latin typeface="Arial"/>
                <a:ea typeface="Arial"/>
                <a:cs typeface="Arial"/>
                <a:sym typeface="Arial"/>
              </a:rPr>
              <a:t>Describe a time when you led ITIL process implementation in a resistant organization. What was the outcome?</a:t>
            </a:r>
          </a:p>
          <a:p>
            <a:pPr algn="l" marL="1104636" indent="-368212" lvl="2">
              <a:lnSpc>
                <a:spcPts val="3837"/>
              </a:lnSpc>
              <a:buFont typeface="Arial"/>
              <a:buChar char="⚬"/>
            </a:pPr>
            <a:r>
              <a:rPr lang="en-US" sz="2558">
                <a:solidFill>
                  <a:srgbClr val="FFFFFF"/>
                </a:solidFill>
                <a:latin typeface="Arial"/>
                <a:ea typeface="Arial"/>
                <a:cs typeface="Arial"/>
                <a:sym typeface="Arial"/>
              </a:rPr>
              <a:t>Discuss a project where you used ServiceNow to improve service continuity. How did you handle challenges?</a:t>
            </a:r>
          </a:p>
          <a:p>
            <a:pPr algn="l" marL="1104636" indent="-368212" lvl="2">
              <a:lnSpc>
                <a:spcPts val="3837"/>
              </a:lnSpc>
              <a:buFont typeface="Arial"/>
              <a:buChar char="⚬"/>
            </a:pPr>
            <a:r>
              <a:rPr lang="en-US" sz="2558">
                <a:solidFill>
                  <a:srgbClr val="FFFFFF"/>
                </a:solidFill>
                <a:latin typeface="Arial"/>
                <a:ea typeface="Arial"/>
                <a:cs typeface="Arial"/>
                <a:sym typeface="Arial"/>
              </a:rPr>
              <a:t>Example of managing stakeholder communications during a change initiative.</a:t>
            </a:r>
          </a:p>
          <a:p>
            <a:pPr algn="l">
              <a:lnSpc>
                <a:spcPts val="3837"/>
              </a:lnSpc>
            </a:pPr>
          </a:p>
        </p:txBody>
      </p:sp>
      <p:sp>
        <p:nvSpPr>
          <p:cNvPr name="TextBox 3" id="3"/>
          <p:cNvSpPr txBox="true"/>
          <p:nvPr/>
        </p:nvSpPr>
        <p:spPr>
          <a:xfrm rot="0">
            <a:off x="1164355" y="1456411"/>
            <a:ext cx="16357608" cy="933450"/>
          </a:xfrm>
          <a:prstGeom prst="rect">
            <a:avLst/>
          </a:prstGeom>
        </p:spPr>
        <p:txBody>
          <a:bodyPr anchor="t" rtlCol="false" tIns="0" lIns="0" bIns="0" rIns="0">
            <a:spAutoFit/>
          </a:bodyPr>
          <a:lstStyle/>
          <a:p>
            <a:pPr algn="l">
              <a:lnSpc>
                <a:spcPts val="7500"/>
              </a:lnSpc>
            </a:pPr>
            <a:r>
              <a:rPr lang="en-US" sz="5000">
                <a:solidFill>
                  <a:srgbClr val="FFFFFF"/>
                </a:solidFill>
                <a:latin typeface="Arial"/>
                <a:ea typeface="Arial"/>
                <a:cs typeface="Arial"/>
                <a:sym typeface="Arial"/>
              </a:rPr>
              <a:t>Behavioral Interview</a:t>
            </a:r>
          </a:p>
        </p:txBody>
      </p:sp>
    </p:spTree>
  </p:cSld>
  <p:clrMapOvr>
    <a:masterClrMapping/>
  </p:clrMapOvr>
</p:sld>
</file>

<file path=ppt/slides/slide11.xml><?xml version="1.0" encoding="utf-8"?>
<p:sld xmlns:p="http://schemas.openxmlformats.org/presentationml/2006/main" xmlns:a="http://schemas.openxmlformats.org/drawingml/2006/main">
  <p:cSld>
    <p:bg>
      <p:bgPr>
        <a:solidFill>
          <a:srgbClr val="16213E"/>
        </a:solidFill>
      </p:bgPr>
    </p:bg>
    <p:spTree>
      <p:nvGrpSpPr>
        <p:cNvPr id="1" name=""/>
        <p:cNvGrpSpPr/>
        <p:nvPr/>
      </p:nvGrpSpPr>
      <p:grpSpPr>
        <a:xfrm>
          <a:off x="0" y="0"/>
          <a:ext cx="0" cy="0"/>
          <a:chOff x="0" y="0"/>
          <a:chExt cx="0" cy="0"/>
        </a:xfrm>
      </p:grpSpPr>
      <p:sp>
        <p:nvSpPr>
          <p:cNvPr name="TextBox 2" id="2"/>
          <p:cNvSpPr txBox="true"/>
          <p:nvPr/>
        </p:nvSpPr>
        <p:spPr>
          <a:xfrm rot="0">
            <a:off x="1028700" y="1593481"/>
            <a:ext cx="16230600" cy="6657975"/>
          </a:xfrm>
          <a:prstGeom prst="rect">
            <a:avLst/>
          </a:prstGeom>
        </p:spPr>
        <p:txBody>
          <a:bodyPr anchor="t" rtlCol="false" tIns="0" lIns="0" bIns="0" rIns="0">
            <a:spAutoFit/>
          </a:bodyPr>
          <a:lstStyle/>
          <a:p>
            <a:pPr algn="l" marL="755651" indent="-377825" lvl="1">
              <a:lnSpc>
                <a:spcPts val="5250"/>
              </a:lnSpc>
              <a:buFont typeface="Arial"/>
              <a:buChar char="•"/>
            </a:pPr>
            <a:r>
              <a:rPr lang="en-US" sz="3500">
                <a:solidFill>
                  <a:srgbClr val="FFFFFF"/>
                </a:solidFill>
                <a:latin typeface="Arial"/>
                <a:ea typeface="Arial"/>
                <a:cs typeface="Arial"/>
                <a:sym typeface="Arial"/>
              </a:rPr>
              <a:t>Definition: Presents hypothetical scenarios to evaluate problem-solving and decision-making (Searle, 2011).</a:t>
            </a:r>
          </a:p>
          <a:p>
            <a:pPr algn="l" marL="755651" indent="-377825" lvl="1">
              <a:lnSpc>
                <a:spcPts val="5250"/>
              </a:lnSpc>
              <a:buFont typeface="Arial"/>
              <a:buChar char="•"/>
            </a:pPr>
            <a:r>
              <a:rPr lang="en-US" sz="3500">
                <a:solidFill>
                  <a:srgbClr val="FFFFFF"/>
                </a:solidFill>
                <a:latin typeface="Arial"/>
                <a:ea typeface="Arial"/>
                <a:cs typeface="Arial"/>
                <a:sym typeface="Arial"/>
              </a:rPr>
              <a:t>Relevance: Tests quick comprehension and emotional stability, crucial for hybrid contract roles with tight deadlines.</a:t>
            </a:r>
          </a:p>
          <a:p>
            <a:pPr algn="l" marL="755651" indent="-377825" lvl="1">
              <a:lnSpc>
                <a:spcPts val="5250"/>
              </a:lnSpc>
              <a:buFont typeface="Arial"/>
              <a:buChar char="•"/>
            </a:pPr>
            <a:r>
              <a:rPr lang="en-US" sz="3500">
                <a:solidFill>
                  <a:srgbClr val="FFFFFF"/>
                </a:solidFill>
                <a:latin typeface="Arial"/>
                <a:ea typeface="Arial"/>
                <a:cs typeface="Arial"/>
                <a:sym typeface="Arial"/>
              </a:rPr>
              <a:t>Sample Questions:</a:t>
            </a:r>
          </a:p>
          <a:p>
            <a:pPr algn="l" marL="1511301" indent="-503767" lvl="2">
              <a:lnSpc>
                <a:spcPts val="5250"/>
              </a:lnSpc>
              <a:buFont typeface="Arial"/>
              <a:buChar char="⚬"/>
            </a:pPr>
            <a:r>
              <a:rPr lang="en-US" sz="3500">
                <a:solidFill>
                  <a:srgbClr val="FFFFFF"/>
                </a:solidFill>
                <a:latin typeface="Arial"/>
                <a:ea typeface="Arial"/>
                <a:cs typeface="Arial"/>
                <a:sym typeface="Arial"/>
              </a:rPr>
              <a:t>How would you engage stakeholders resistant to new ITSCM processes?</a:t>
            </a:r>
          </a:p>
          <a:p>
            <a:pPr algn="l" marL="1511301" indent="-503767" lvl="2">
              <a:lnSpc>
                <a:spcPts val="5250"/>
              </a:lnSpc>
              <a:buFont typeface="Arial"/>
              <a:buChar char="⚬"/>
            </a:pPr>
            <a:r>
              <a:rPr lang="en-US" sz="3500">
                <a:solidFill>
                  <a:srgbClr val="FFFFFF"/>
                </a:solidFill>
                <a:latin typeface="Arial"/>
                <a:ea typeface="Arial"/>
                <a:cs typeface="Arial"/>
                <a:sym typeface="Arial"/>
              </a:rPr>
              <a:t>How would you prioritize recovery and reporting during a major IT disruption?</a:t>
            </a:r>
          </a:p>
          <a:p>
            <a:pPr algn="l" marL="1511301" indent="-503767" lvl="2">
              <a:lnSpc>
                <a:spcPts val="5250"/>
              </a:lnSpc>
              <a:buFont typeface="Arial"/>
              <a:buChar char="⚬"/>
            </a:pPr>
            <a:r>
              <a:rPr lang="en-US" sz="3500">
                <a:solidFill>
                  <a:srgbClr val="FFFFFF"/>
                </a:solidFill>
                <a:latin typeface="Arial"/>
                <a:ea typeface="Arial"/>
                <a:cs typeface="Arial"/>
                <a:sym typeface="Arial"/>
              </a:rPr>
              <a:t>Collaborate with IT and business units to align continuity improvements with compliance requirements.</a:t>
            </a:r>
          </a:p>
        </p:txBody>
      </p:sp>
      <p:sp>
        <p:nvSpPr>
          <p:cNvPr name="TextBox 3" id="3"/>
          <p:cNvSpPr txBox="true"/>
          <p:nvPr/>
        </p:nvSpPr>
        <p:spPr>
          <a:xfrm rot="0">
            <a:off x="1028700" y="193068"/>
            <a:ext cx="5681960" cy="739775"/>
          </a:xfrm>
          <a:prstGeom prst="rect">
            <a:avLst/>
          </a:prstGeom>
        </p:spPr>
        <p:txBody>
          <a:bodyPr anchor="t" rtlCol="false" tIns="0" lIns="0" bIns="0" rIns="0">
            <a:spAutoFit/>
          </a:bodyPr>
          <a:lstStyle/>
          <a:p>
            <a:pPr algn="l">
              <a:lnSpc>
                <a:spcPts val="5500"/>
              </a:lnSpc>
              <a:spcBef>
                <a:spcPct val="0"/>
              </a:spcBef>
            </a:pPr>
            <a:r>
              <a:rPr lang="en-US" sz="5000">
                <a:solidFill>
                  <a:srgbClr val="FFFFFF"/>
                </a:solidFill>
                <a:latin typeface="Arial"/>
                <a:ea typeface="Arial"/>
                <a:cs typeface="Arial"/>
                <a:sym typeface="Arial"/>
              </a:rPr>
              <a:t>Situational Interview</a:t>
            </a:r>
          </a:p>
        </p:txBody>
      </p:sp>
    </p:spTree>
  </p:cSld>
  <p:clrMapOvr>
    <a:masterClrMapping/>
  </p:clrMapOvr>
</p:sld>
</file>

<file path=ppt/slides/slide12.xml><?xml version="1.0" encoding="utf-8"?>
<p:sld xmlns:p="http://schemas.openxmlformats.org/presentationml/2006/main" xmlns:a="http://schemas.openxmlformats.org/drawingml/2006/main">
  <p:cSld>
    <p:bg>
      <p:bgPr>
        <a:solidFill>
          <a:srgbClr val="16213E"/>
        </a:solidFill>
      </p:bgPr>
    </p:bg>
    <p:spTree>
      <p:nvGrpSpPr>
        <p:cNvPr id="1" name=""/>
        <p:cNvGrpSpPr/>
        <p:nvPr/>
      </p:nvGrpSpPr>
      <p:grpSpPr>
        <a:xfrm>
          <a:off x="0" y="0"/>
          <a:ext cx="0" cy="0"/>
          <a:chOff x="0" y="0"/>
          <a:chExt cx="0" cy="0"/>
        </a:xfrm>
      </p:grpSpPr>
      <p:sp>
        <p:nvSpPr>
          <p:cNvPr name="TextBox 2" id="2"/>
          <p:cNvSpPr txBox="true"/>
          <p:nvPr/>
        </p:nvSpPr>
        <p:spPr>
          <a:xfrm rot="0">
            <a:off x="1028700" y="942975"/>
            <a:ext cx="15975248" cy="4657725"/>
          </a:xfrm>
          <a:prstGeom prst="rect">
            <a:avLst/>
          </a:prstGeom>
        </p:spPr>
        <p:txBody>
          <a:bodyPr anchor="t" rtlCol="false" tIns="0" lIns="0" bIns="0" rIns="0">
            <a:spAutoFit/>
          </a:bodyPr>
          <a:lstStyle/>
          <a:p>
            <a:pPr algn="l" marL="539749" indent="-269875" lvl="1">
              <a:lnSpc>
                <a:spcPts val="3749"/>
              </a:lnSpc>
              <a:buFont typeface="Arial"/>
              <a:buChar char="•"/>
            </a:pPr>
            <a:r>
              <a:rPr lang="en-US" sz="2499">
                <a:solidFill>
                  <a:srgbClr val="FFFFFF"/>
                </a:solidFill>
                <a:latin typeface="Arial"/>
                <a:ea typeface="Arial"/>
                <a:cs typeface="Arial"/>
                <a:sym typeface="Arial"/>
              </a:rPr>
              <a:t>Definition: Involves multiple interviewers to assess fit across teams, focusing on ITIL governance and communication skills (McCarthy et al., 2017).</a:t>
            </a:r>
          </a:p>
          <a:p>
            <a:pPr algn="l" marL="539749" indent="-269875" lvl="1">
              <a:lnSpc>
                <a:spcPts val="3749"/>
              </a:lnSpc>
              <a:buFont typeface="Arial"/>
              <a:buChar char="•"/>
            </a:pPr>
            <a:r>
              <a:rPr lang="en-US" sz="2499">
                <a:solidFill>
                  <a:srgbClr val="FFFFFF"/>
                </a:solidFill>
                <a:latin typeface="Arial"/>
                <a:ea typeface="Arial"/>
                <a:cs typeface="Arial"/>
                <a:sym typeface="Arial"/>
              </a:rPr>
              <a:t>Relevance: Evaluates collaborative potential and adaptation to group dynamics, essential for cross-functional environments.</a:t>
            </a:r>
          </a:p>
          <a:p>
            <a:pPr algn="l" marL="539749" indent="-269875" lvl="1">
              <a:lnSpc>
                <a:spcPts val="3749"/>
              </a:lnSpc>
              <a:buFont typeface="Arial"/>
              <a:buChar char="•"/>
            </a:pPr>
            <a:r>
              <a:rPr lang="en-US" sz="2499">
                <a:solidFill>
                  <a:srgbClr val="FFFFFF"/>
                </a:solidFill>
                <a:latin typeface="Arial"/>
                <a:ea typeface="Arial"/>
                <a:cs typeface="Arial"/>
                <a:sym typeface="Arial"/>
              </a:rPr>
              <a:t>Sample Questions:</a:t>
            </a:r>
          </a:p>
          <a:p>
            <a:pPr algn="l" marL="1079499" indent="-359833" lvl="2">
              <a:lnSpc>
                <a:spcPts val="3749"/>
              </a:lnSpc>
              <a:buFont typeface="Arial"/>
              <a:buChar char="⚬"/>
            </a:pPr>
            <a:r>
              <a:rPr lang="en-US" sz="2499">
                <a:solidFill>
                  <a:srgbClr val="FFFFFF"/>
                </a:solidFill>
                <a:latin typeface="Arial"/>
                <a:ea typeface="Arial"/>
                <a:cs typeface="Arial"/>
                <a:sym typeface="Arial"/>
              </a:rPr>
              <a:t>How have you monitored and reported on continuity performance? (IT perspective)</a:t>
            </a:r>
          </a:p>
          <a:p>
            <a:pPr algn="l" marL="1079499" indent="-359833" lvl="2">
              <a:lnSpc>
                <a:spcPts val="3749"/>
              </a:lnSpc>
              <a:buFont typeface="Arial"/>
              <a:buChar char="⚬"/>
            </a:pPr>
            <a:r>
              <a:rPr lang="en-US" sz="2499">
                <a:solidFill>
                  <a:srgbClr val="FFFFFF"/>
                </a:solidFill>
                <a:latin typeface="Arial"/>
                <a:ea typeface="Arial"/>
                <a:cs typeface="Arial"/>
                <a:sym typeface="Arial"/>
              </a:rPr>
              <a:t>Describe ServiceNow experience in enterprise settings supporting process governance. (Change management view)</a:t>
            </a:r>
          </a:p>
          <a:p>
            <a:pPr algn="l" marL="1079499" indent="-359833" lvl="2">
              <a:lnSpc>
                <a:spcPts val="3749"/>
              </a:lnSpc>
              <a:buFont typeface="Arial"/>
              <a:buChar char="⚬"/>
            </a:pPr>
            <a:r>
              <a:rPr lang="en-US" sz="2499">
                <a:solidFill>
                  <a:srgbClr val="FFFFFF"/>
                </a:solidFill>
                <a:latin typeface="Arial"/>
                <a:ea typeface="Arial"/>
                <a:cs typeface="Arial"/>
                <a:sym typeface="Arial"/>
              </a:rPr>
              <a:t>Strategies for leading training and adoption of recovery procedures? (Business unit angle)</a:t>
            </a:r>
          </a:p>
          <a:p>
            <a:pPr algn="l">
              <a:lnSpc>
                <a:spcPts val="3749"/>
              </a:lnSpc>
            </a:pPr>
            <a:r>
              <a:rPr lang="en-US" sz="2499">
                <a:solidFill>
                  <a:srgbClr val="FFFFFF"/>
                </a:solidFill>
                <a:latin typeface="Arial"/>
                <a:ea typeface="Arial"/>
                <a:cs typeface="Arial"/>
                <a:sym typeface="Arial"/>
              </a:rPr>
              <a:t> </a:t>
            </a:r>
          </a:p>
        </p:txBody>
      </p:sp>
      <p:sp>
        <p:nvSpPr>
          <p:cNvPr name="TextBox 3" id="3"/>
          <p:cNvSpPr txBox="true"/>
          <p:nvPr/>
        </p:nvSpPr>
        <p:spPr>
          <a:xfrm rot="0">
            <a:off x="706307" y="-171450"/>
            <a:ext cx="15975248" cy="933450"/>
          </a:xfrm>
          <a:prstGeom prst="rect">
            <a:avLst/>
          </a:prstGeom>
        </p:spPr>
        <p:txBody>
          <a:bodyPr anchor="t" rtlCol="false" tIns="0" lIns="0" bIns="0" rIns="0">
            <a:spAutoFit/>
          </a:bodyPr>
          <a:lstStyle/>
          <a:p>
            <a:pPr algn="l">
              <a:lnSpc>
                <a:spcPts val="7500"/>
              </a:lnSpc>
            </a:pPr>
            <a:r>
              <a:rPr lang="en-US" sz="5000">
                <a:solidFill>
                  <a:srgbClr val="FFFFFF"/>
                </a:solidFill>
                <a:latin typeface="Arial"/>
                <a:ea typeface="Arial"/>
                <a:cs typeface="Arial"/>
                <a:sym typeface="Arial"/>
              </a:rPr>
              <a:t> 3. Panel Interview</a:t>
            </a:r>
          </a:p>
        </p:txBody>
      </p:sp>
      <p:sp>
        <p:nvSpPr>
          <p:cNvPr name="TextBox 4" id="4"/>
          <p:cNvSpPr txBox="true"/>
          <p:nvPr/>
        </p:nvSpPr>
        <p:spPr>
          <a:xfrm rot="0">
            <a:off x="1028700" y="6604062"/>
            <a:ext cx="15975248" cy="2324100"/>
          </a:xfrm>
          <a:prstGeom prst="rect">
            <a:avLst/>
          </a:prstGeom>
        </p:spPr>
        <p:txBody>
          <a:bodyPr anchor="t" rtlCol="false" tIns="0" lIns="0" bIns="0" rIns="0">
            <a:spAutoFit/>
          </a:bodyPr>
          <a:lstStyle/>
          <a:p>
            <a:pPr algn="l" marL="0" indent="0" lvl="0">
              <a:lnSpc>
                <a:spcPts val="3749"/>
              </a:lnSpc>
            </a:pPr>
            <a:r>
              <a:rPr lang="en-US" sz="2499">
                <a:solidFill>
                  <a:srgbClr val="FFFFFF"/>
                </a:solidFill>
                <a:latin typeface="Arial"/>
                <a:ea typeface="Arial"/>
                <a:cs typeface="Arial"/>
                <a:sym typeface="Arial"/>
              </a:rPr>
              <a:t> Conclusion</a:t>
            </a:r>
          </a:p>
          <a:p>
            <a:pPr algn="l" marL="539749" indent="-269875" lvl="1">
              <a:lnSpc>
                <a:spcPts val="3749"/>
              </a:lnSpc>
              <a:buFont typeface="Arial"/>
              <a:buChar char="•"/>
            </a:pPr>
            <a:r>
              <a:rPr lang="en-US" sz="2499">
                <a:solidFill>
                  <a:srgbClr val="FFFFFF"/>
                </a:solidFill>
                <a:latin typeface="Arial"/>
                <a:ea typeface="Arial"/>
                <a:cs typeface="Arial"/>
                <a:sym typeface="Arial"/>
              </a:rPr>
              <a:t>Recap: Importance of selecting the right interview type to assess candidates' alignment with Natobotics' values and technical requirements.</a:t>
            </a:r>
          </a:p>
          <a:p>
            <a:pPr algn="l" marL="539749" indent="-269875" lvl="1">
              <a:lnSpc>
                <a:spcPts val="3749"/>
              </a:lnSpc>
              <a:buFont typeface="Arial"/>
              <a:buChar char="•"/>
            </a:pPr>
            <a:r>
              <a:rPr lang="en-US" sz="2499">
                <a:solidFill>
                  <a:srgbClr val="FFFFFF"/>
                </a:solidFill>
                <a:latin typeface="Arial"/>
                <a:ea typeface="Arial"/>
                <a:cs typeface="Arial"/>
                <a:sym typeface="Arial"/>
              </a:rPr>
              <a:t>Final Thoughts: Effective recruitment strategies enhance organizational resilience and innovation.</a:t>
            </a:r>
          </a:p>
          <a:p>
            <a:pPr algn="l">
              <a:lnSpc>
                <a:spcPts val="3749"/>
              </a:lnSpc>
            </a:pPr>
            <a:r>
              <a:rPr lang="en-US" sz="2499">
                <a:solidFill>
                  <a:srgbClr val="FFFFFF"/>
                </a:solidFill>
                <a:latin typeface="Arial"/>
                <a:ea typeface="Arial"/>
                <a:cs typeface="Arial"/>
                <a:sym typeface="Arial"/>
              </a:rPr>
              <a:t> </a:t>
            </a:r>
          </a:p>
        </p:txBody>
      </p:sp>
      <p:sp>
        <p:nvSpPr>
          <p:cNvPr name="TextBox 5" id="5"/>
          <p:cNvSpPr txBox="true"/>
          <p:nvPr/>
        </p:nvSpPr>
        <p:spPr>
          <a:xfrm rot="0">
            <a:off x="1028700" y="5592793"/>
            <a:ext cx="15975248" cy="933450"/>
          </a:xfrm>
          <a:prstGeom prst="rect">
            <a:avLst/>
          </a:prstGeom>
        </p:spPr>
        <p:txBody>
          <a:bodyPr anchor="t" rtlCol="false" tIns="0" lIns="0" bIns="0" rIns="0">
            <a:spAutoFit/>
          </a:bodyPr>
          <a:lstStyle/>
          <a:p>
            <a:pPr algn="l">
              <a:lnSpc>
                <a:spcPts val="7500"/>
              </a:lnSpc>
            </a:pPr>
            <a:r>
              <a:rPr lang="en-US" sz="5000">
                <a:solidFill>
                  <a:srgbClr val="FFFFFF"/>
                </a:solidFill>
                <a:latin typeface="Arial"/>
                <a:ea typeface="Arial"/>
                <a:cs typeface="Arial"/>
                <a:sym typeface="Arial"/>
              </a:rPr>
              <a:t> Conclusion</a:t>
            </a:r>
          </a:p>
        </p:txBody>
      </p:sp>
    </p:spTree>
  </p:cSld>
  <p:clrMapOvr>
    <a:masterClrMapping/>
  </p:clrMapOvr>
</p:sld>
</file>

<file path=ppt/slides/slide13.xml><?xml version="1.0" encoding="utf-8"?>
<p:sld xmlns:p="http://schemas.openxmlformats.org/presentationml/2006/main" xmlns:a="http://schemas.openxmlformats.org/drawingml/2006/main">
  <p:cSld>
    <p:bg>
      <p:bgPr>
        <a:solidFill>
          <a:srgbClr val="16213E"/>
        </a:solidFill>
      </p:bgPr>
    </p:bg>
    <p:spTree>
      <p:nvGrpSpPr>
        <p:cNvPr id="1" name=""/>
        <p:cNvGrpSpPr/>
        <p:nvPr/>
      </p:nvGrpSpPr>
      <p:grpSpPr>
        <a:xfrm>
          <a:off x="0" y="0"/>
          <a:ext cx="0" cy="0"/>
          <a:chOff x="0" y="0"/>
          <a:chExt cx="0" cy="0"/>
        </a:xfrm>
      </p:grpSpPr>
      <p:sp>
        <p:nvSpPr>
          <p:cNvPr name="TextBox 2" id="2"/>
          <p:cNvSpPr txBox="true"/>
          <p:nvPr/>
        </p:nvSpPr>
        <p:spPr>
          <a:xfrm rot="0">
            <a:off x="751526" y="1358722"/>
            <a:ext cx="16230600" cy="657225"/>
          </a:xfrm>
          <a:prstGeom prst="rect">
            <a:avLst/>
          </a:prstGeom>
        </p:spPr>
        <p:txBody>
          <a:bodyPr anchor="t" rtlCol="false" tIns="0" lIns="0" bIns="0" rIns="0">
            <a:spAutoFit/>
          </a:bodyPr>
          <a:lstStyle/>
          <a:p>
            <a:pPr algn="just">
              <a:lnSpc>
                <a:spcPts val="5250"/>
              </a:lnSpc>
            </a:pPr>
            <a:r>
              <a:rPr lang="en-US" sz="3500">
                <a:solidFill>
                  <a:srgbClr val="FFFFFF"/>
                </a:solidFill>
                <a:latin typeface="Arial"/>
                <a:ea typeface="Arial"/>
                <a:cs typeface="Arial"/>
                <a:sym typeface="Arial"/>
              </a:rPr>
              <a:t>Behavioral Interview  </a:t>
            </a:r>
          </a:p>
        </p:txBody>
      </p:sp>
      <p:sp>
        <p:nvSpPr>
          <p:cNvPr name="TextBox 3" id="3"/>
          <p:cNvSpPr txBox="true"/>
          <p:nvPr/>
        </p:nvSpPr>
        <p:spPr>
          <a:xfrm rot="0">
            <a:off x="751526" y="238734"/>
            <a:ext cx="7661721" cy="882650"/>
          </a:xfrm>
          <a:prstGeom prst="rect">
            <a:avLst/>
          </a:prstGeom>
        </p:spPr>
        <p:txBody>
          <a:bodyPr anchor="t" rtlCol="false" tIns="0" lIns="0" bIns="0" rIns="0">
            <a:spAutoFit/>
          </a:bodyPr>
          <a:lstStyle/>
          <a:p>
            <a:pPr algn="l">
              <a:lnSpc>
                <a:spcPts val="7000"/>
              </a:lnSpc>
              <a:spcBef>
                <a:spcPct val="0"/>
              </a:spcBef>
            </a:pPr>
            <a:r>
              <a:rPr lang="en-US" sz="5000">
                <a:solidFill>
                  <a:srgbClr val="FFFFFF"/>
                </a:solidFill>
                <a:latin typeface="Arial"/>
                <a:ea typeface="Arial"/>
                <a:cs typeface="Arial"/>
                <a:sym typeface="Arial"/>
              </a:rPr>
              <a:t> Questioning Techniques </a:t>
            </a:r>
          </a:p>
        </p:txBody>
      </p:sp>
      <p:sp>
        <p:nvSpPr>
          <p:cNvPr name="TextBox 4" id="4"/>
          <p:cNvSpPr txBox="true"/>
          <p:nvPr/>
        </p:nvSpPr>
        <p:spPr>
          <a:xfrm rot="0">
            <a:off x="751526" y="4218693"/>
            <a:ext cx="16230600" cy="657225"/>
          </a:xfrm>
          <a:prstGeom prst="rect">
            <a:avLst/>
          </a:prstGeom>
        </p:spPr>
        <p:txBody>
          <a:bodyPr anchor="t" rtlCol="false" tIns="0" lIns="0" bIns="0" rIns="0">
            <a:spAutoFit/>
          </a:bodyPr>
          <a:lstStyle/>
          <a:p>
            <a:pPr algn="just">
              <a:lnSpc>
                <a:spcPts val="5250"/>
              </a:lnSpc>
            </a:pPr>
            <a:r>
              <a:rPr lang="en-US" sz="3500">
                <a:solidFill>
                  <a:srgbClr val="FFFFFF"/>
                </a:solidFill>
                <a:latin typeface="Arial"/>
                <a:ea typeface="Arial"/>
                <a:cs typeface="Arial"/>
                <a:sym typeface="Arial"/>
              </a:rPr>
              <a:t>Situational Interview  </a:t>
            </a:r>
          </a:p>
        </p:txBody>
      </p:sp>
      <p:sp>
        <p:nvSpPr>
          <p:cNvPr name="TextBox 5" id="5"/>
          <p:cNvSpPr txBox="true"/>
          <p:nvPr/>
        </p:nvSpPr>
        <p:spPr>
          <a:xfrm rot="0">
            <a:off x="751526" y="7269162"/>
            <a:ext cx="16230600" cy="2324100"/>
          </a:xfrm>
          <a:prstGeom prst="rect">
            <a:avLst/>
          </a:prstGeom>
        </p:spPr>
        <p:txBody>
          <a:bodyPr anchor="t" rtlCol="false" tIns="0" lIns="0" bIns="0" rIns="0">
            <a:spAutoFit/>
          </a:bodyPr>
          <a:lstStyle/>
          <a:p>
            <a:pPr algn="just">
              <a:lnSpc>
                <a:spcPts val="3749"/>
              </a:lnSpc>
            </a:pPr>
          </a:p>
          <a:p>
            <a:pPr algn="just">
              <a:lnSpc>
                <a:spcPts val="3749"/>
              </a:lnSpc>
            </a:pPr>
            <a:r>
              <a:rPr lang="en-US" sz="2499">
                <a:solidFill>
                  <a:srgbClr val="FFFFFF"/>
                </a:solidFill>
                <a:latin typeface="Arial"/>
                <a:ea typeface="Arial"/>
                <a:cs typeface="Arial"/>
                <a:sym typeface="Arial"/>
              </a:rPr>
              <a:t>Technique: Mixed questioning with probing.  </a:t>
            </a:r>
          </a:p>
          <a:p>
            <a:pPr algn="just" marL="1079499" indent="-359833" lvl="2">
              <a:lnSpc>
                <a:spcPts val="3749"/>
              </a:lnSpc>
              <a:buFont typeface="Arial"/>
              <a:buChar char="⚬"/>
            </a:pPr>
            <a:r>
              <a:rPr lang="en-US" sz="2499">
                <a:solidFill>
                  <a:srgbClr val="FFFFFF"/>
                </a:solidFill>
                <a:latin typeface="Arial"/>
                <a:ea typeface="Arial"/>
                <a:cs typeface="Arial"/>
                <a:sym typeface="Arial"/>
              </a:rPr>
              <a:t>Combines techniques to deepen responses, reducing bias and assessing team fit (University of Oxford, n.d.). Enhances reliability in evaluating collaboration and governance strategies (University of Bristol, n.d.). Ensures consensus on values for Natobotics.</a:t>
            </a:r>
          </a:p>
        </p:txBody>
      </p:sp>
      <p:sp>
        <p:nvSpPr>
          <p:cNvPr name="TextBox 6" id="6"/>
          <p:cNvSpPr txBox="true"/>
          <p:nvPr/>
        </p:nvSpPr>
        <p:spPr>
          <a:xfrm rot="0">
            <a:off x="751526" y="2018417"/>
            <a:ext cx="16230600" cy="2324100"/>
          </a:xfrm>
          <a:prstGeom prst="rect">
            <a:avLst/>
          </a:prstGeom>
        </p:spPr>
        <p:txBody>
          <a:bodyPr anchor="t" rtlCol="false" tIns="0" lIns="0" bIns="0" rIns="0">
            <a:spAutoFit/>
          </a:bodyPr>
          <a:lstStyle/>
          <a:p>
            <a:pPr algn="just">
              <a:lnSpc>
                <a:spcPts val="3749"/>
              </a:lnSpc>
            </a:pPr>
            <a:r>
              <a:rPr lang="en-US" sz="2499">
                <a:solidFill>
                  <a:srgbClr val="FFFFFF"/>
                </a:solidFill>
                <a:latin typeface="Arial"/>
                <a:ea typeface="Arial"/>
                <a:cs typeface="Arial"/>
                <a:sym typeface="Arial"/>
              </a:rPr>
              <a:t>Technique: Behavioral questioning (STAR framework).  </a:t>
            </a:r>
          </a:p>
          <a:p>
            <a:pPr algn="just" marL="1079499" indent="-359833" lvl="2">
              <a:lnSpc>
                <a:spcPts val="3749"/>
              </a:lnSpc>
              <a:buFont typeface="Arial"/>
              <a:buChar char="⚬"/>
            </a:pPr>
            <a:r>
              <a:rPr lang="en-US" sz="2499">
                <a:solidFill>
                  <a:srgbClr val="FFFFFF"/>
                </a:solidFill>
                <a:latin typeface="Arial"/>
                <a:ea typeface="Arial"/>
                <a:cs typeface="Arial"/>
                <a:sym typeface="Arial"/>
              </a:rPr>
              <a:t>Evaluates skills via past examples; past behavior predicts future performance (University of Bristol, n.d.). Reduces subjectivity and increases selection validity (London School of Economics and Political Science, n.d.). Checks resilience and value alignment for Natobotics.</a:t>
            </a:r>
          </a:p>
          <a:p>
            <a:pPr algn="just">
              <a:lnSpc>
                <a:spcPts val="3749"/>
              </a:lnSpc>
            </a:pPr>
          </a:p>
        </p:txBody>
      </p:sp>
      <p:sp>
        <p:nvSpPr>
          <p:cNvPr name="TextBox 7" id="7"/>
          <p:cNvSpPr txBox="true"/>
          <p:nvPr/>
        </p:nvSpPr>
        <p:spPr>
          <a:xfrm rot="0">
            <a:off x="751526" y="4999037"/>
            <a:ext cx="16230600" cy="1857375"/>
          </a:xfrm>
          <a:prstGeom prst="rect">
            <a:avLst/>
          </a:prstGeom>
        </p:spPr>
        <p:txBody>
          <a:bodyPr anchor="t" rtlCol="false" tIns="0" lIns="0" bIns="0" rIns="0">
            <a:spAutoFit/>
          </a:bodyPr>
          <a:lstStyle/>
          <a:p>
            <a:pPr algn="just">
              <a:lnSpc>
                <a:spcPts val="3749"/>
              </a:lnSpc>
            </a:pPr>
            <a:r>
              <a:rPr lang="en-US" sz="2499">
                <a:solidFill>
                  <a:srgbClr val="FFFFFF"/>
                </a:solidFill>
                <a:latin typeface="Arial"/>
                <a:ea typeface="Arial"/>
                <a:cs typeface="Arial"/>
                <a:sym typeface="Arial"/>
              </a:rPr>
              <a:t>Technique: Situational questioning (scenario-based).  </a:t>
            </a:r>
          </a:p>
          <a:p>
            <a:pPr algn="just" marL="1079499" indent="-359833" lvl="2">
              <a:lnSpc>
                <a:spcPts val="3749"/>
              </a:lnSpc>
              <a:buFont typeface="Arial"/>
              <a:buChar char="⚬"/>
            </a:pPr>
            <a:r>
              <a:rPr lang="en-US" sz="2499">
                <a:solidFill>
                  <a:srgbClr val="FFFFFF"/>
                </a:solidFill>
                <a:latin typeface="Arial"/>
                <a:ea typeface="Arial"/>
                <a:cs typeface="Arial"/>
                <a:sym typeface="Arial"/>
              </a:rPr>
              <a:t>Assesses problem-solving through hypothetical scenarios, not past roles (London School of Economics and Political Science, n.d.). Tests adaptability but may idealize behaviors (University of Bristol, n.d.). Predicts stress handling for Natobotics.</a:t>
            </a:r>
          </a:p>
        </p:txBody>
      </p:sp>
      <p:sp>
        <p:nvSpPr>
          <p:cNvPr name="TextBox 8" id="8"/>
          <p:cNvSpPr txBox="true"/>
          <p:nvPr/>
        </p:nvSpPr>
        <p:spPr>
          <a:xfrm rot="0">
            <a:off x="751526" y="6859587"/>
            <a:ext cx="16230600" cy="657225"/>
          </a:xfrm>
          <a:prstGeom prst="rect">
            <a:avLst/>
          </a:prstGeom>
        </p:spPr>
        <p:txBody>
          <a:bodyPr anchor="t" rtlCol="false" tIns="0" lIns="0" bIns="0" rIns="0">
            <a:spAutoFit/>
          </a:bodyPr>
          <a:lstStyle/>
          <a:p>
            <a:pPr algn="just">
              <a:lnSpc>
                <a:spcPts val="5250"/>
              </a:lnSpc>
            </a:pPr>
            <a:r>
              <a:rPr lang="en-US" sz="3500">
                <a:solidFill>
                  <a:srgbClr val="FFFFFF"/>
                </a:solidFill>
                <a:latin typeface="Arial"/>
                <a:ea typeface="Arial"/>
                <a:cs typeface="Arial"/>
                <a:sym typeface="Arial"/>
              </a:rPr>
              <a:t>Panel Interview  </a:t>
            </a:r>
          </a:p>
        </p:txBody>
      </p:sp>
    </p:spTree>
  </p:cSld>
  <p:clrMapOvr>
    <a:masterClrMapping/>
  </p:clrMapOvr>
</p:sld>
</file>

<file path=ppt/slides/slide14.xml><?xml version="1.0" encoding="utf-8"?>
<p:sld xmlns:p="http://schemas.openxmlformats.org/presentationml/2006/main" xmlns:a="http://schemas.openxmlformats.org/drawingml/2006/main">
  <p:cSld>
    <p:bg>
      <p:bgPr>
        <a:solidFill>
          <a:srgbClr val="16213E"/>
        </a:solidFill>
      </p:bgPr>
    </p:bg>
    <p:spTree>
      <p:nvGrpSpPr>
        <p:cNvPr id="1" name=""/>
        <p:cNvGrpSpPr/>
        <p:nvPr/>
      </p:nvGrpSpPr>
      <p:grpSpPr>
        <a:xfrm>
          <a:off x="0" y="0"/>
          <a:ext cx="0" cy="0"/>
          <a:chOff x="0" y="0"/>
          <a:chExt cx="0" cy="0"/>
        </a:xfrm>
      </p:grpSpPr>
      <p:graphicFrame>
        <p:nvGraphicFramePr>
          <p:cNvPr name="Table 2" id="2"/>
          <p:cNvGraphicFramePr>
            <a:graphicFrameLocks noGrp="true"/>
          </p:cNvGraphicFramePr>
          <p:nvPr/>
        </p:nvGraphicFramePr>
        <p:xfrm>
          <a:off x="1028700" y="1231817"/>
          <a:ext cx="16230600" cy="8800874"/>
        </p:xfrm>
        <a:graphic>
          <a:graphicData uri="http://schemas.openxmlformats.org/drawingml/2006/table">
            <a:tbl>
              <a:tblPr/>
              <a:tblGrid>
                <a:gridCol w="5410200"/>
                <a:gridCol w="5410200"/>
                <a:gridCol w="5410200"/>
              </a:tblGrid>
              <a:tr h="1098717">
                <a:tc>
                  <a:txBody>
                    <a:bodyPr anchor="t" rtlCol="false"/>
                    <a:lstStyle/>
                    <a:p>
                      <a:pPr algn="l">
                        <a:lnSpc>
                          <a:spcPts val="4200"/>
                        </a:lnSpc>
                        <a:defRPr/>
                      </a:pPr>
                      <a:r>
                        <a:rPr lang="en-US" b="true" sz="3000">
                          <a:solidFill>
                            <a:srgbClr val="FFFFFF"/>
                          </a:solidFill>
                          <a:latin typeface="Arial Bold"/>
                          <a:ea typeface="Arial Bold"/>
                          <a:cs typeface="Arial Bold"/>
                          <a:sym typeface="Arial Bold"/>
                        </a:rPr>
                        <a:t>Aspect</a:t>
                      </a:r>
                      <a:endParaRPr lang="en-US" sz="1100"/>
                    </a:p>
                  </a:txBody>
                  <a:tcPr marL="180975" marR="180975" marT="180975" marB="18097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c>
                  <a:txBody>
                    <a:bodyPr anchor="t" rtlCol="false"/>
                    <a:lstStyle/>
                    <a:p>
                      <a:pPr algn="l">
                        <a:lnSpc>
                          <a:spcPts val="4200"/>
                        </a:lnSpc>
                        <a:defRPr/>
                      </a:pPr>
                      <a:r>
                        <a:rPr lang="en-US" b="true" sz="3000">
                          <a:solidFill>
                            <a:srgbClr val="FFFFFF"/>
                          </a:solidFill>
                          <a:latin typeface="Arial Bold"/>
                          <a:ea typeface="Arial Bold"/>
                          <a:cs typeface="Arial Bold"/>
                          <a:sym typeface="Arial Bold"/>
                        </a:rPr>
                        <a:t>Face-to-Face Interviews</a:t>
                      </a:r>
                      <a:endParaRPr lang="en-US" sz="1100"/>
                    </a:p>
                  </a:txBody>
                  <a:tcPr marL="180975" marR="180975" marT="180975" marB="18097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c>
                  <a:txBody>
                    <a:bodyPr anchor="t" rtlCol="false"/>
                    <a:lstStyle/>
                    <a:p>
                      <a:pPr algn="l">
                        <a:lnSpc>
                          <a:spcPts val="4200"/>
                        </a:lnSpc>
                        <a:defRPr/>
                      </a:pPr>
                      <a:r>
                        <a:rPr lang="en-US" b="true" sz="3000">
                          <a:solidFill>
                            <a:srgbClr val="FFFFFF"/>
                          </a:solidFill>
                          <a:latin typeface="Arial Bold"/>
                          <a:ea typeface="Arial Bold"/>
                          <a:cs typeface="Arial Bold"/>
                          <a:sym typeface="Arial Bold"/>
                        </a:rPr>
                        <a:t>Online Interviews</a:t>
                      </a:r>
                      <a:endParaRPr lang="en-US" sz="1100"/>
                    </a:p>
                  </a:txBody>
                  <a:tcPr marL="180975" marR="180975" marT="180975" marB="18097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r>
              <a:tr h="1519408">
                <a:tc>
                  <a:txBody>
                    <a:bodyPr anchor="t" rtlCol="false"/>
                    <a:lstStyle/>
                    <a:p>
                      <a:pPr algn="l">
                        <a:lnSpc>
                          <a:spcPts val="3499"/>
                        </a:lnSpc>
                        <a:defRPr/>
                      </a:pPr>
                      <a:r>
                        <a:rPr lang="en-US" b="true" sz="2499">
                          <a:solidFill>
                            <a:srgbClr val="FFFFFF"/>
                          </a:solidFill>
                          <a:latin typeface="Arial Bold"/>
                          <a:ea typeface="Arial Bold"/>
                          <a:cs typeface="Arial Bold"/>
                          <a:sym typeface="Arial Bold"/>
                        </a:rPr>
                        <a:t>Pros</a:t>
                      </a:r>
                      <a:endParaRPr lang="en-US" sz="1100"/>
                    </a:p>
                  </a:txBody>
                  <a:tcPr marL="180975" marR="180975" marT="180975" marB="18097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Better observation of non-verbal cues for evaluating interpersonal skills (Chapman and Webster, 2003).</a:t>
                      </a:r>
                      <a:endParaRPr lang="en-US" sz="1100"/>
                    </a:p>
                  </a:txBody>
                  <a:tcPr marL="180975" marR="180975" marT="180975" marB="18097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Greater accessibility and flexibility, expanding talent pools and speeding hires (Basu, 2021).</a:t>
                      </a:r>
                      <a:endParaRPr lang="en-US" sz="1100"/>
                    </a:p>
                  </a:txBody>
                  <a:tcPr marL="180975" marR="180975" marT="180975" marB="18097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r>
              <a:tr h="1519408">
                <a:tc>
                  <a:txBody>
                    <a:bodyPr anchor="t" rtlCol="false"/>
                    <a:lstStyle/>
                    <a:p>
                      <a:pPr algn="l">
                        <a:lnSpc>
                          <a:spcPts val="2799"/>
                        </a:lnSpc>
                        <a:defRPr/>
                      </a:pPr>
                      <a:endParaRPr lang="en-US" sz="1100"/>
                    </a:p>
                  </a:txBody>
                  <a:tcPr marL="180975" marR="180975" marT="180975" marB="18097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Stronger rapport for in-depth discussions on ITSCM and ServiceNow (Chapman and Webster, 2003).</a:t>
                      </a:r>
                      <a:endParaRPr lang="en-US" sz="1100"/>
                    </a:p>
                  </a:txBody>
                  <a:tcPr marL="180975" marR="180975" marT="180975" marB="18097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Cost-efficient with recording options for reviews (Basu, 2021).</a:t>
                      </a:r>
                      <a:endParaRPr lang="en-US" sz="1100"/>
                    </a:p>
                  </a:txBody>
                  <a:tcPr marL="180975" marR="180975" marT="180975" marB="18097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r>
              <a:tr h="1165835">
                <a:tc>
                  <a:txBody>
                    <a:bodyPr anchor="t" rtlCol="false"/>
                    <a:lstStyle/>
                    <a:p>
                      <a:pPr algn="l">
                        <a:lnSpc>
                          <a:spcPts val="3499"/>
                        </a:lnSpc>
                        <a:defRPr/>
                      </a:pPr>
                      <a:r>
                        <a:rPr lang="en-US" b="true" sz="2499">
                          <a:solidFill>
                            <a:srgbClr val="FFFFFF"/>
                          </a:solidFill>
                          <a:latin typeface="Arial Bold"/>
                          <a:ea typeface="Arial Bold"/>
                          <a:cs typeface="Arial Bold"/>
                          <a:sym typeface="Arial Bold"/>
                        </a:rPr>
                        <a:t>Cons</a:t>
                      </a:r>
                      <a:endParaRPr lang="en-US" sz="1100"/>
                    </a:p>
                  </a:txBody>
                  <a:tcPr marL="180975" marR="180975" marT="180975" marB="18097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High costs and travel time, limiting diversity.</a:t>
                      </a:r>
                      <a:endParaRPr lang="en-US" sz="1100"/>
                    </a:p>
                  </a:txBody>
                  <a:tcPr marL="180975" marR="180975" marT="180975" marB="18097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Reduced non-verbal assessment due to tech limits, missing communication nuances.</a:t>
                      </a:r>
                      <a:endParaRPr lang="en-US" sz="1100"/>
                    </a:p>
                  </a:txBody>
                  <a:tcPr marL="180975" marR="180975" marT="180975" marB="18097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r>
              <a:tr h="1165835">
                <a:tc>
                  <a:txBody>
                    <a:bodyPr anchor="t" rtlCol="false"/>
                    <a:lstStyle/>
                    <a:p>
                      <a:pPr algn="l">
                        <a:lnSpc>
                          <a:spcPts val="2799"/>
                        </a:lnSpc>
                        <a:defRPr/>
                      </a:pPr>
                      <a:endParaRPr lang="en-US" sz="1100"/>
                    </a:p>
                  </a:txBody>
                  <a:tcPr marL="180975" marR="180975" marT="180975" marB="18097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Logistical issues may bias toward local applicants.</a:t>
                      </a:r>
                      <a:endParaRPr lang="en-US" sz="1100"/>
                    </a:p>
                  </a:txBody>
                  <a:tcPr marL="180975" marR="180975" marT="180975" marB="18097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Technical glitches risk evaluations of adaptability.</a:t>
                      </a:r>
                      <a:endParaRPr lang="en-US" sz="1100"/>
                    </a:p>
                  </a:txBody>
                  <a:tcPr marL="180975" marR="180975" marT="180975" marB="18097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r>
              <a:tr h="1165835">
                <a:tc>
                  <a:txBody>
                    <a:bodyPr anchor="t" rtlCol="false"/>
                    <a:lstStyle/>
                    <a:p>
                      <a:pPr algn="l">
                        <a:lnSpc>
                          <a:spcPts val="3499"/>
                        </a:lnSpc>
                        <a:defRPr/>
                      </a:pPr>
                      <a:r>
                        <a:rPr lang="en-US" b="true" sz="2499">
                          <a:solidFill>
                            <a:srgbClr val="FFFFFF"/>
                          </a:solidFill>
                          <a:latin typeface="Arial Bold"/>
                          <a:ea typeface="Arial Bold"/>
                          <a:cs typeface="Arial Bold"/>
                          <a:sym typeface="Arial Bold"/>
                        </a:rPr>
                        <a:t>Comparison and Contrast</a:t>
                      </a:r>
                      <a:endParaRPr lang="en-US" sz="1100"/>
                    </a:p>
                  </a:txBody>
                  <a:tcPr marL="180975" marR="180975" marT="180975" marB="18097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Excels in personal connections but is costly (Chapman and Webster, 2003).</a:t>
                      </a:r>
                      <a:endParaRPr lang="en-US" sz="1100"/>
                    </a:p>
                  </a:txBody>
                  <a:tcPr marL="180975" marR="180975" marT="180975" marB="18097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Promotes efficiency and inclusivity but lacks interpersonal depth (Basu, 2021).</a:t>
                      </a:r>
                      <a:endParaRPr lang="en-US" sz="1100"/>
                    </a:p>
                  </a:txBody>
                  <a:tcPr marL="180975" marR="180975" marT="180975" marB="18097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r>
              <a:tr h="1165835">
                <a:tc>
                  <a:txBody>
                    <a:bodyPr anchor="t" rtlCol="false"/>
                    <a:lstStyle/>
                    <a:p>
                      <a:pPr algn="l">
                        <a:lnSpc>
                          <a:spcPts val="3499"/>
                        </a:lnSpc>
                        <a:defRPr/>
                      </a:pPr>
                      <a:r>
                        <a:rPr lang="en-US" b="true" sz="2499">
                          <a:solidFill>
                            <a:srgbClr val="FFFFFF"/>
                          </a:solidFill>
                          <a:latin typeface="Arial Bold"/>
                          <a:ea typeface="Arial Bold"/>
                          <a:cs typeface="Arial Bold"/>
                          <a:sym typeface="Arial Bold"/>
                        </a:rPr>
                        <a:t>Hybrid Strategy</a:t>
                      </a:r>
                      <a:endParaRPr lang="en-US" sz="1100"/>
                    </a:p>
                  </a:txBody>
                  <a:tcPr marL="180975" marR="180975" marT="180975" marB="18097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c>
                  <a:txBody>
                    <a:bodyPr anchor="t" rtlCol="false"/>
                    <a:lstStyle/>
                    <a:p>
                      <a:pPr algn="l">
                        <a:lnSpc>
                          <a:spcPts val="2799"/>
                        </a:lnSpc>
                        <a:defRPr/>
                      </a:pPr>
                      <a:r>
                        <a:rPr lang="en-US" sz="1999">
                          <a:solidFill>
                            <a:srgbClr val="FFFFFF"/>
                          </a:solidFill>
                          <a:latin typeface="Arial"/>
                          <a:ea typeface="Arial"/>
                          <a:cs typeface="Arial"/>
                          <a:sym typeface="Arial"/>
                        </a:rPr>
                        <a:t>Online screening followed by face-to-face finals optimizes balance.</a:t>
                      </a:r>
                      <a:endParaRPr lang="en-US" sz="1100"/>
                    </a:p>
                  </a:txBody>
                  <a:tcPr marL="180975" marR="180975" marT="180975" marB="180975" anchor="t">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c>
                  <a:txBody>
                    <a:bodyPr anchor="t" rtlCol="false"/>
                    <a:lstStyle/>
                    <a:p>
                      <a:pPr algn="l" marL="0" indent="0" lvl="0">
                        <a:lnSpc>
                          <a:spcPts val="2799"/>
                        </a:lnSpc>
                        <a:spcBef>
                          <a:spcPct val="0"/>
                        </a:spcBef>
                        <a:defRPr/>
                      </a:pPr>
                      <a:endParaRPr lang="en-US" sz="1100"/>
                    </a:p>
                  </a:txBody>
                  <a:tcPr marL="180975" marR="180975" marT="180975" marB="180975" anchor="ctr">
                    <a:lnL cmpd="sng" algn="ctr" cap="flat" w="28575">
                      <a:solidFill>
                        <a:srgbClr val="FFFFFF"/>
                      </a:solidFill>
                      <a:prstDash val="solid"/>
                      <a:round/>
                      <a:headEnd type="none" w="med" len="med"/>
                      <a:tailEnd type="none" w="med" len="med"/>
                    </a:lnL>
                    <a:lnR cmpd="sng" algn="ctr" cap="flat" w="28575">
                      <a:solidFill>
                        <a:srgbClr val="FFFFFF"/>
                      </a:solidFill>
                      <a:prstDash val="solid"/>
                      <a:round/>
                      <a:headEnd type="none" w="med" len="med"/>
                      <a:tailEnd type="none" w="med" len="med"/>
                    </a:lnR>
                    <a:lnT cmpd="sng" algn="ctr" cap="flat" w="28575">
                      <a:solidFill>
                        <a:srgbClr val="FFFFFF"/>
                      </a:solidFill>
                      <a:prstDash val="solid"/>
                      <a:round/>
                      <a:headEnd type="none" w="med" len="med"/>
                      <a:tailEnd type="none" w="med" len="med"/>
                    </a:lnT>
                    <a:lnB cmpd="sng" algn="ctr" cap="flat" w="28575">
                      <a:solidFill>
                        <a:srgbClr val="FFFFFF"/>
                      </a:solidFill>
                      <a:prstDash val="solid"/>
                      <a:round/>
                      <a:headEnd type="none" w="med" len="med"/>
                      <a:tailEnd type="none" w="med" len="med"/>
                    </a:lnB>
                  </a:tcPr>
                </a:tc>
              </a:tr>
            </a:tbl>
          </a:graphicData>
        </a:graphic>
      </p:graphicFrame>
      <p:sp>
        <p:nvSpPr>
          <p:cNvPr name="TextBox 3" id="3"/>
          <p:cNvSpPr txBox="true"/>
          <p:nvPr/>
        </p:nvSpPr>
        <p:spPr>
          <a:xfrm rot="0">
            <a:off x="692081" y="-365125"/>
            <a:ext cx="16230600" cy="1393825"/>
          </a:xfrm>
          <a:prstGeom prst="rect">
            <a:avLst/>
          </a:prstGeom>
        </p:spPr>
        <p:txBody>
          <a:bodyPr anchor="t" rtlCol="false" tIns="0" lIns="0" bIns="0" rIns="0">
            <a:spAutoFit/>
          </a:bodyPr>
          <a:lstStyle/>
          <a:p>
            <a:pPr algn="l">
              <a:lnSpc>
                <a:spcPts val="5599"/>
              </a:lnSpc>
            </a:pPr>
            <a:r>
              <a:rPr lang="en-US" sz="3999">
                <a:solidFill>
                  <a:srgbClr val="FFFFFF"/>
                </a:solidFill>
                <a:latin typeface="Arial"/>
                <a:ea typeface="Arial"/>
                <a:cs typeface="Arial"/>
                <a:sym typeface="Arial"/>
              </a:rPr>
              <a:t>Compare and Contrast </a:t>
            </a:r>
          </a:p>
          <a:p>
            <a:pPr algn="l">
              <a:lnSpc>
                <a:spcPts val="5599"/>
              </a:lnSpc>
              <a:spcBef>
                <a:spcPct val="0"/>
              </a:spcBef>
            </a:pPr>
            <a:r>
              <a:rPr lang="en-US" sz="3999">
                <a:solidFill>
                  <a:srgbClr val="FFFFFF"/>
                </a:solidFill>
                <a:latin typeface="Arial"/>
                <a:ea typeface="Arial"/>
                <a:cs typeface="Arial"/>
                <a:sym typeface="Arial"/>
              </a:rPr>
              <a:t>Face-t</a:t>
            </a:r>
            <a:r>
              <a:rPr lang="en-US" sz="3999">
                <a:solidFill>
                  <a:srgbClr val="FFFFFF"/>
                </a:solidFill>
                <a:latin typeface="Arial"/>
                <a:ea typeface="Arial"/>
                <a:cs typeface="Arial"/>
                <a:sym typeface="Arial"/>
              </a:rPr>
              <a:t>o-Face vs. Online Interviews</a:t>
            </a:r>
          </a:p>
        </p:txBody>
      </p:sp>
    </p:spTree>
  </p:cSld>
  <p:clrMapOvr>
    <a:masterClrMapping/>
  </p:clrMapOvr>
</p:sld>
</file>

<file path=ppt/slides/slide15.xml><?xml version="1.0" encoding="utf-8"?>
<p:sld xmlns:p="http://schemas.openxmlformats.org/presentationml/2006/main" xmlns:a="http://schemas.openxmlformats.org/drawingml/2006/main">
  <p:cSld>
    <p:bg>
      <p:bgPr>
        <a:solidFill>
          <a:srgbClr val="16213E"/>
        </a:solidFill>
      </p:bgPr>
    </p:bg>
    <p:spTree>
      <p:nvGrpSpPr>
        <p:cNvPr id="1" name=""/>
        <p:cNvGrpSpPr/>
        <p:nvPr/>
      </p:nvGrpSpPr>
      <p:grpSpPr>
        <a:xfrm>
          <a:off x="0" y="0"/>
          <a:ext cx="0" cy="0"/>
          <a:chOff x="0" y="0"/>
          <a:chExt cx="0" cy="0"/>
        </a:xfrm>
      </p:grpSpPr>
      <p:sp>
        <p:nvSpPr>
          <p:cNvPr name="TextBox 2" id="2"/>
          <p:cNvSpPr txBox="true"/>
          <p:nvPr/>
        </p:nvSpPr>
        <p:spPr>
          <a:xfrm rot="0">
            <a:off x="1028700" y="3630721"/>
            <a:ext cx="16230600" cy="3419475"/>
          </a:xfrm>
          <a:prstGeom prst="rect">
            <a:avLst/>
          </a:prstGeom>
        </p:spPr>
        <p:txBody>
          <a:bodyPr anchor="t" rtlCol="false" tIns="0" lIns="0" bIns="0" rIns="0">
            <a:spAutoFit/>
          </a:bodyPr>
          <a:lstStyle/>
          <a:p>
            <a:pPr algn="l">
              <a:lnSpc>
                <a:spcPts val="4500"/>
              </a:lnSpc>
            </a:pPr>
            <a:r>
              <a:rPr lang="en-US" sz="3000">
                <a:solidFill>
                  <a:srgbClr val="FFFFFF"/>
                </a:solidFill>
                <a:latin typeface="Arial"/>
                <a:ea typeface="Arial"/>
                <a:cs typeface="Arial"/>
                <a:sym typeface="Arial"/>
              </a:rPr>
              <a:t>The process of hiring a Business Change Manager at Natobotics includes looking closely at the job, describing the perfect candidate, and using various interview methods. This approach ensures candidates not only have the necessary skills but also fit well with the company. The aim is to find people who value innovation, resilience, and prioritize clients. The goal is to develop strong leaders who improve ITSCM adoption and ensure consistent services, which are key to long-term success in a competitive consulting market.</a:t>
            </a:r>
          </a:p>
        </p:txBody>
      </p:sp>
      <p:sp>
        <p:nvSpPr>
          <p:cNvPr name="TextBox 3" id="3"/>
          <p:cNvSpPr txBox="true"/>
          <p:nvPr/>
        </p:nvSpPr>
        <p:spPr>
          <a:xfrm rot="0">
            <a:off x="903926" y="391134"/>
            <a:ext cx="7661721" cy="882650"/>
          </a:xfrm>
          <a:prstGeom prst="rect">
            <a:avLst/>
          </a:prstGeom>
        </p:spPr>
        <p:txBody>
          <a:bodyPr anchor="t" rtlCol="false" tIns="0" lIns="0" bIns="0" rIns="0">
            <a:spAutoFit/>
          </a:bodyPr>
          <a:lstStyle/>
          <a:p>
            <a:pPr algn="l">
              <a:lnSpc>
                <a:spcPts val="7000"/>
              </a:lnSpc>
              <a:spcBef>
                <a:spcPct val="0"/>
              </a:spcBef>
            </a:pPr>
            <a:r>
              <a:rPr lang="en-US" sz="5000">
                <a:solidFill>
                  <a:srgbClr val="FFFFFF"/>
                </a:solidFill>
                <a:latin typeface="Arial"/>
                <a:ea typeface="Arial"/>
                <a:cs typeface="Arial"/>
                <a:sym typeface="Arial"/>
              </a:rPr>
              <a:t>Conclusion</a:t>
            </a:r>
          </a:p>
        </p:txBody>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bg>
      <p:bgPr>
        <a:solidFill>
          <a:srgbClr val="0F3460"/>
        </a:solidFill>
      </p:bgPr>
    </p:bg>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833290" cy="1593725"/>
          </a:xfrm>
        </p:grpSpPr>
        <p:sp>
          <p:nvSpPr>
            <p:cNvPr name="Freeform 3" id="3"/>
            <p:cNvSpPr/>
            <p:nvPr/>
          </p:nvSpPr>
          <p:spPr>
            <a:xfrm flipH="false" flipV="false" rot="0">
              <a:off x="0" y="0"/>
              <a:ext cx="2833290" cy="1593725"/>
            </a:xfrm>
            <a:custGeom>
              <a:avLst/>
              <a:gdLst/>
              <a:ahLst/>
              <a:cxnLst/>
              <a:rect r="r" b="b" t="t" l="l"/>
              <a:pathLst>
                <a:path h="1593725" w="2833290">
                  <a:moveTo>
                    <a:pt x="0" y="0"/>
                  </a:moveTo>
                  <a:lnTo>
                    <a:pt x="2833290" y="0"/>
                  </a:lnTo>
                  <a:lnTo>
                    <a:pt x="2833290" y="1593725"/>
                  </a:lnTo>
                  <a:lnTo>
                    <a:pt x="0" y="1593725"/>
                  </a:lnTo>
                  <a:close/>
                </a:path>
              </a:pathLst>
            </a:custGeom>
            <a:blipFill>
              <a:blip r:embed="rId2">
                <a:alphaModFix amt="26000"/>
              </a:blip>
              <a:stretch>
                <a:fillRect l="0" t="-71557" r="0" b="-71557"/>
              </a:stretch>
            </a:blipFill>
          </p:spPr>
        </p:sp>
      </p:grpSp>
      <p:sp>
        <p:nvSpPr>
          <p:cNvPr name="TextBox 4" id="4"/>
          <p:cNvSpPr txBox="true"/>
          <p:nvPr/>
        </p:nvSpPr>
        <p:spPr>
          <a:xfrm rot="0">
            <a:off x="666750" y="66675"/>
            <a:ext cx="9763125" cy="688975"/>
          </a:xfrm>
          <a:prstGeom prst="rect">
            <a:avLst/>
          </a:prstGeom>
        </p:spPr>
        <p:txBody>
          <a:bodyPr anchor="t" rtlCol="false" tIns="0" lIns="0" bIns="0" rIns="0">
            <a:spAutoFit/>
          </a:bodyPr>
          <a:lstStyle/>
          <a:p>
            <a:pPr algn="l" marL="0" indent="0" lvl="0">
              <a:lnSpc>
                <a:spcPts val="5000"/>
              </a:lnSpc>
              <a:spcBef>
                <a:spcPct val="0"/>
              </a:spcBef>
            </a:pPr>
            <a:r>
              <a:rPr lang="en-US" sz="5000">
                <a:solidFill>
                  <a:srgbClr val="EEEEEE"/>
                </a:solidFill>
                <a:latin typeface="Arial"/>
                <a:ea typeface="Arial"/>
                <a:cs typeface="Arial"/>
                <a:sym typeface="Arial"/>
              </a:rPr>
              <a:t>References</a:t>
            </a:r>
          </a:p>
        </p:txBody>
      </p:sp>
      <p:sp>
        <p:nvSpPr>
          <p:cNvPr name="TextBox 5" id="5"/>
          <p:cNvSpPr txBox="true"/>
          <p:nvPr/>
        </p:nvSpPr>
        <p:spPr>
          <a:xfrm rot="0">
            <a:off x="666750" y="784225"/>
            <a:ext cx="16230600" cy="8888095"/>
          </a:xfrm>
          <a:prstGeom prst="rect">
            <a:avLst/>
          </a:prstGeom>
        </p:spPr>
        <p:txBody>
          <a:bodyPr anchor="t" rtlCol="false" tIns="0" lIns="0" bIns="0" rIns="0">
            <a:spAutoFit/>
          </a:bodyPr>
          <a:lstStyle/>
          <a:p>
            <a:pPr algn="l" marL="0" indent="0" lvl="0">
              <a:lnSpc>
                <a:spcPts val="2299"/>
              </a:lnSpc>
            </a:pPr>
            <a:r>
              <a:rPr lang="en-US" sz="2299">
                <a:solidFill>
                  <a:srgbClr val="EEEEEE"/>
                </a:solidFill>
                <a:latin typeface="Arial"/>
                <a:ea typeface="Arial"/>
                <a:cs typeface="Arial"/>
                <a:sym typeface="Arial"/>
              </a:rPr>
              <a:t>LinkedIn. (n.d.) [Job listing for a position]. LinkedIn. Available at: https://www.linkedin.com/jobs/view/4319287730/ (Accessed: 17 October 2025).</a:t>
            </a:r>
          </a:p>
          <a:p>
            <a:pPr algn="l" marL="0" indent="0" lvl="0">
              <a:lnSpc>
                <a:spcPts val="2299"/>
              </a:lnSpc>
            </a:pPr>
          </a:p>
          <a:p>
            <a:pPr algn="l" marL="0" indent="0" lvl="0">
              <a:lnSpc>
                <a:spcPts val="2299"/>
              </a:lnSpc>
            </a:pPr>
            <a:r>
              <a:rPr lang="en-US" sz="2299">
                <a:solidFill>
                  <a:srgbClr val="EEEEEE"/>
                </a:solidFill>
                <a:latin typeface="Arial"/>
                <a:ea typeface="Arial"/>
                <a:cs typeface="Arial"/>
                <a:sym typeface="Arial"/>
              </a:rPr>
              <a:t>Natobotics. (n.d.) Natobotics. Available at: www.natobotics.com (Accessed: 16 October 2025).</a:t>
            </a:r>
          </a:p>
          <a:p>
            <a:pPr algn="l" marL="0" indent="0" lvl="0">
              <a:lnSpc>
                <a:spcPts val="2299"/>
              </a:lnSpc>
            </a:pPr>
          </a:p>
          <a:p>
            <a:pPr algn="l" marL="0" indent="0" lvl="0">
              <a:lnSpc>
                <a:spcPts val="2299"/>
              </a:lnSpc>
            </a:pPr>
            <a:r>
              <a:rPr lang="en-US" sz="2299">
                <a:solidFill>
                  <a:srgbClr val="EEEEEE"/>
                </a:solidFill>
                <a:latin typeface="Arial"/>
                <a:ea typeface="Arial"/>
                <a:cs typeface="Arial"/>
                <a:sym typeface="Arial"/>
              </a:rPr>
              <a:t>McCarthy, J.M., Bauer, T.N., Truxillo, D.M., Anderson, N.R., Costa, A.C. and Ahmed, S.M. (2017) 'Applicant perspectives during selection: A review addressing “So what?,” “What's new?,” and “Where to next?”', Journal of Management, 43(6), pp. 1693–1725. doi:10.1177/0149206316681846. Available at: https://journals.sagepub.com/doi/10.1177/0149206316681846 (Accessed: 1 November 2025).</a:t>
            </a:r>
          </a:p>
          <a:p>
            <a:pPr algn="l" marL="0" indent="0" lvl="0">
              <a:lnSpc>
                <a:spcPts val="2299"/>
              </a:lnSpc>
            </a:pPr>
          </a:p>
          <a:p>
            <a:pPr algn="l" marL="0" indent="0" lvl="0">
              <a:lnSpc>
                <a:spcPts val="2299"/>
              </a:lnSpc>
            </a:pPr>
            <a:r>
              <a:rPr lang="en-US" sz="2299">
                <a:solidFill>
                  <a:srgbClr val="EEEEEE"/>
                </a:solidFill>
                <a:latin typeface="Arial"/>
                <a:ea typeface="Arial"/>
                <a:cs typeface="Arial"/>
                <a:sym typeface="Arial"/>
              </a:rPr>
              <a:t>Searle, R. (2011) 'Recruitment and selection', in M. Butler and E. Rose (eds.) Introduction to organisational behaviour. London: Chartered Institute of Personnel and Development. Available at: https://www.academia.edu/26321567/Recruitment_and_Selection (Accessed: 5 November 2025).</a:t>
            </a:r>
          </a:p>
          <a:p>
            <a:pPr algn="l" marL="0" indent="0" lvl="0">
              <a:lnSpc>
                <a:spcPts val="2299"/>
              </a:lnSpc>
            </a:pPr>
          </a:p>
          <a:p>
            <a:pPr algn="l" marL="0" indent="0" lvl="0">
              <a:lnSpc>
                <a:spcPts val="2299"/>
              </a:lnSpc>
            </a:pPr>
            <a:r>
              <a:rPr lang="en-US" sz="2299">
                <a:solidFill>
                  <a:srgbClr val="EEEEEE"/>
                </a:solidFill>
                <a:latin typeface="Arial"/>
                <a:ea typeface="Arial"/>
                <a:cs typeface="Arial"/>
                <a:sym typeface="Arial"/>
              </a:rPr>
              <a:t>London School of Economics and Political Science (n.d.) Types of interview questions. Available at: https://info.lse.ac.uk/current-students/careers/information-and-resources/interview-assessment-centre-psychometric/types-of-interview-questions (Accessed: 11 November 2025).</a:t>
            </a:r>
          </a:p>
          <a:p>
            <a:pPr algn="l" marL="0" indent="0" lvl="0">
              <a:lnSpc>
                <a:spcPts val="2299"/>
              </a:lnSpc>
            </a:pPr>
          </a:p>
          <a:p>
            <a:pPr algn="l" marL="0" indent="0" lvl="0">
              <a:lnSpc>
                <a:spcPts val="2299"/>
              </a:lnSpc>
            </a:pPr>
            <a:r>
              <a:rPr lang="en-US" sz="2299">
                <a:solidFill>
                  <a:srgbClr val="EEEEEE"/>
                </a:solidFill>
                <a:latin typeface="Arial"/>
                <a:ea typeface="Arial"/>
                <a:cs typeface="Arial"/>
                <a:sym typeface="Arial"/>
              </a:rPr>
              <a:t>University of Bristol (n.d.) Interview technique - the structured interview. Available at: https://www.bristol.ac.uk/hr/resourcing/practicalguidance/selection/interviewtechnique.html (Accessed: 5 November 2025).</a:t>
            </a:r>
          </a:p>
          <a:p>
            <a:pPr algn="l" marL="0" indent="0" lvl="0">
              <a:lnSpc>
                <a:spcPts val="2299"/>
              </a:lnSpc>
            </a:pPr>
          </a:p>
          <a:p>
            <a:pPr algn="l" marL="0" indent="0" lvl="0">
              <a:lnSpc>
                <a:spcPts val="2299"/>
              </a:lnSpc>
            </a:pPr>
            <a:r>
              <a:rPr lang="en-US" sz="2299">
                <a:solidFill>
                  <a:srgbClr val="EEEEEE"/>
                </a:solidFill>
                <a:latin typeface="Arial"/>
                <a:ea typeface="Arial"/>
                <a:cs typeface="Arial"/>
                <a:sym typeface="Arial"/>
              </a:rPr>
              <a:t>University of Oxford (n.d.) Types of interview. Available at: https://www.careers.ox.ac.uk/types-of-interview (Accessed: 9 November 2025).</a:t>
            </a:r>
          </a:p>
          <a:p>
            <a:pPr algn="l" marL="0" indent="0" lvl="0">
              <a:lnSpc>
                <a:spcPts val="2299"/>
              </a:lnSpc>
            </a:pPr>
          </a:p>
          <a:p>
            <a:pPr algn="l" marL="0" indent="0" lvl="0">
              <a:lnSpc>
                <a:spcPts val="2299"/>
              </a:lnSpc>
            </a:pPr>
            <a:r>
              <a:rPr lang="en-US" sz="2299">
                <a:solidFill>
                  <a:srgbClr val="EEEEEE"/>
                </a:solidFill>
                <a:latin typeface="Arial"/>
                <a:ea typeface="Arial"/>
                <a:cs typeface="Arial"/>
                <a:sym typeface="Arial"/>
              </a:rPr>
              <a:t>Basu, E. (2021) 'Virtual interviewing in the age of COVID-19: Benefits and drawbacks for HR professionals', British Journal of Management, 32(4), pp. 1025–1042. doi:10.1111/1467-8551.12499. Available at: https://onlinelibrary.wiley.com/doi/full/10.1111/1467-8551.12499 (Accessed: 9 November 2025).</a:t>
            </a:r>
          </a:p>
          <a:p>
            <a:pPr algn="l" marL="0" indent="0" lvl="0">
              <a:lnSpc>
                <a:spcPts val="2299"/>
              </a:lnSpc>
            </a:pPr>
          </a:p>
          <a:p>
            <a:pPr algn="l" marL="0" indent="0" lvl="0">
              <a:lnSpc>
                <a:spcPts val="2299"/>
              </a:lnSpc>
              <a:spcBef>
                <a:spcPct val="0"/>
              </a:spcBef>
            </a:pPr>
            <a:r>
              <a:rPr lang="en-US" sz="2299">
                <a:solidFill>
                  <a:srgbClr val="EEEEEE"/>
                </a:solidFill>
                <a:latin typeface="Arial"/>
                <a:ea typeface="Arial"/>
                <a:cs typeface="Arial"/>
                <a:sym typeface="Arial"/>
              </a:rPr>
              <a:t>Chapman, D.S. and Webster, J. (2003) 'The use of technologies in the recruiting, screening, and selection processes for job candidates', International Journal of Selection and Assessment, 11(2), pp. 113–120. doi:10.1111/1468-2389.00234. Available at: https://onlinelibrary.wiley.com/doi/abs/10.1111/1468-2389.00234 (Accessed: 9 November 2025).</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description>Presentation - Recruitment and Selection</dc:description>
  <dc:identifier>DAG3SJRePHc</dc:identifier>
  <dcterms:modified xsi:type="dcterms:W3CDTF">2011-08-01T06:04:30Z</dcterms:modified>
  <cp:revision>1</cp:revision>
  <dc:title>LCLM 5002 A1</dc:title>
</cp:coreProperties>
</file>